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1103" r:id="rId2"/>
    <p:sldId id="1193" r:id="rId3"/>
    <p:sldId id="1194" r:id="rId4"/>
    <p:sldId id="1195" r:id="rId5"/>
    <p:sldId id="1181" r:id="rId6"/>
    <p:sldId id="1190" r:id="rId7"/>
    <p:sldId id="1106" r:id="rId8"/>
    <p:sldId id="1192" r:id="rId9"/>
    <p:sldId id="1108" r:id="rId10"/>
    <p:sldId id="1197" r:id="rId11"/>
    <p:sldId id="1110" r:id="rId12"/>
    <p:sldId id="1112" r:id="rId13"/>
    <p:sldId id="1114" r:id="rId14"/>
    <p:sldId id="1115" r:id="rId15"/>
    <p:sldId id="1116" r:id="rId16"/>
    <p:sldId id="1121" r:id="rId17"/>
    <p:sldId id="1122" r:id="rId18"/>
    <p:sldId id="1124" r:id="rId19"/>
    <p:sldId id="1125" r:id="rId20"/>
    <p:sldId id="1196" r:id="rId21"/>
    <p:sldId id="1135" r:id="rId22"/>
    <p:sldId id="1136" r:id="rId23"/>
    <p:sldId id="1183" r:id="rId24"/>
    <p:sldId id="1184" r:id="rId25"/>
    <p:sldId id="1186" r:id="rId26"/>
    <p:sldId id="1143" r:id="rId27"/>
    <p:sldId id="1140" r:id="rId28"/>
    <p:sldId id="1141" r:id="rId29"/>
    <p:sldId id="1142" r:id="rId30"/>
    <p:sldId id="1144" r:id="rId31"/>
    <p:sldId id="1145" r:id="rId32"/>
    <p:sldId id="1146" r:id="rId33"/>
    <p:sldId id="1149" r:id="rId34"/>
    <p:sldId id="1150" r:id="rId35"/>
    <p:sldId id="1157" r:id="rId36"/>
    <p:sldId id="1188" r:id="rId37"/>
    <p:sldId id="1160" r:id="rId38"/>
    <p:sldId id="1161" r:id="rId39"/>
    <p:sldId id="1162" r:id="rId40"/>
    <p:sldId id="1163" r:id="rId41"/>
    <p:sldId id="1164" r:id="rId42"/>
    <p:sldId id="1165" r:id="rId43"/>
    <p:sldId id="1166" r:id="rId44"/>
    <p:sldId id="1167" r:id="rId45"/>
    <p:sldId id="1168" r:id="rId46"/>
    <p:sldId id="1169" r:id="rId47"/>
    <p:sldId id="1171" r:id="rId48"/>
    <p:sldId id="1172" r:id="rId49"/>
    <p:sldId id="1173" r:id="rId50"/>
    <p:sldId id="1177" r:id="rId51"/>
    <p:sldId id="1178" r:id="rId52"/>
    <p:sldId id="1187" r:id="rId5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30" autoAdjust="0"/>
  </p:normalViewPr>
  <p:slideViewPr>
    <p:cSldViewPr>
      <p:cViewPr varScale="1">
        <p:scale>
          <a:sx n="86" d="100"/>
          <a:sy n="86" d="100"/>
        </p:scale>
        <p:origin x="108" y="5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dLbls>
            <c:dLbl>
              <c:idx val="2"/>
              <c:dLblPos val="b"/>
              <c:showLegendKey val="0"/>
              <c:showVal val="1"/>
              <c:showCatName val="0"/>
              <c:showSerName val="0"/>
              <c:showPercent val="0"/>
              <c:showBubbleSize val="0"/>
              <c:extLst>
                <c:ext xmlns:c15="http://schemas.microsoft.com/office/drawing/2012/chart" uri="{CE6537A1-D6FC-4f65-9D91-7224C49458BB}"/>
              </c:extLst>
            </c:dLbl>
            <c:dLbl>
              <c:idx val="3"/>
              <c:dLblPos val="b"/>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全国!$C$9:$C$15</c:f>
              <c:strCache>
                <c:ptCount val="7"/>
                <c:pt idx="0">
                  <c:v>　　65～69</c:v>
                </c:pt>
                <c:pt idx="1">
                  <c:v>　　70～74</c:v>
                </c:pt>
                <c:pt idx="2">
                  <c:v>　　75～79</c:v>
                </c:pt>
                <c:pt idx="3">
                  <c:v>　　80～84</c:v>
                </c:pt>
                <c:pt idx="4">
                  <c:v>　　85～89</c:v>
                </c:pt>
                <c:pt idx="5">
                  <c:v>　　90～94</c:v>
                </c:pt>
                <c:pt idx="6">
                  <c:v>　　95歳以上</c:v>
                </c:pt>
              </c:strCache>
            </c:strRef>
          </c:cat>
          <c:val>
            <c:numRef>
              <c:f>全国!$M$9:$M$15</c:f>
              <c:numCache>
                <c:formatCode>0%</c:formatCode>
                <c:ptCount val="7"/>
                <c:pt idx="0">
                  <c:v>2.8837153657195785E-2</c:v>
                </c:pt>
                <c:pt idx="1">
                  <c:v>6.0156227710995831E-2</c:v>
                </c:pt>
                <c:pt idx="2">
                  <c:v>0.13758777703225278</c:v>
                </c:pt>
                <c:pt idx="3">
                  <c:v>0.29107823843954334</c:v>
                </c:pt>
                <c:pt idx="4">
                  <c:v>0.49840757596719604</c:v>
                </c:pt>
                <c:pt idx="5">
                  <c:v>0.70818915403696259</c:v>
                </c:pt>
                <c:pt idx="6">
                  <c:v>0.84476734006135856</c:v>
                </c:pt>
              </c:numCache>
            </c:numRef>
          </c:val>
          <c:smooth val="0"/>
        </c:ser>
        <c:dLbls>
          <c:showLegendKey val="0"/>
          <c:showVal val="0"/>
          <c:showCatName val="0"/>
          <c:showSerName val="0"/>
          <c:showPercent val="0"/>
          <c:showBubbleSize val="0"/>
        </c:dLbls>
        <c:marker val="1"/>
        <c:smooth val="0"/>
        <c:axId val="292085920"/>
        <c:axId val="292085136"/>
      </c:lineChart>
      <c:catAx>
        <c:axId val="292085920"/>
        <c:scaling>
          <c:orientation val="minMax"/>
        </c:scaling>
        <c:delete val="0"/>
        <c:axPos val="b"/>
        <c:numFmt formatCode="General" sourceLinked="0"/>
        <c:majorTickMark val="out"/>
        <c:minorTickMark val="none"/>
        <c:tickLblPos val="nextTo"/>
        <c:txPr>
          <a:bodyPr/>
          <a:lstStyle/>
          <a:p>
            <a:pPr>
              <a:defRPr sz="1400"/>
            </a:pPr>
            <a:endParaRPr lang="ja-JP"/>
          </a:p>
        </c:txPr>
        <c:crossAx val="292085136"/>
        <c:crosses val="autoZero"/>
        <c:auto val="1"/>
        <c:lblAlgn val="ctr"/>
        <c:lblOffset val="100"/>
        <c:noMultiLvlLbl val="0"/>
      </c:catAx>
      <c:valAx>
        <c:axId val="292085136"/>
        <c:scaling>
          <c:orientation val="minMax"/>
        </c:scaling>
        <c:delete val="0"/>
        <c:axPos val="l"/>
        <c:majorGridlines/>
        <c:numFmt formatCode="0%" sourceLinked="1"/>
        <c:majorTickMark val="out"/>
        <c:minorTickMark val="none"/>
        <c:tickLblPos val="nextTo"/>
        <c:txPr>
          <a:bodyPr/>
          <a:lstStyle/>
          <a:p>
            <a:pPr>
              <a:defRPr sz="1400"/>
            </a:pPr>
            <a:endParaRPr lang="ja-JP"/>
          </a:p>
        </c:txPr>
        <c:crossAx val="292085920"/>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3B15CA76-4206-4606-8400-3F11F67FE15D}" type="datetimeFigureOut">
              <a:rPr kumimoji="1" lang="ja-JP" altLang="en-US" smtClean="0"/>
              <a:pPr/>
              <a:t>2014/11/4</a:t>
            </a:fld>
            <a:endParaRPr kumimoji="1" lang="ja-JP" altLang="en-US" dirty="0"/>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804992A5-2FD0-4F67-BF1D-CD53383A9D70}" type="slidenum">
              <a:rPr kumimoji="1" lang="ja-JP" altLang="en-US" smtClean="0"/>
              <a:pPr/>
              <a:t>‹#›</a:t>
            </a:fld>
            <a:endParaRPr kumimoji="1" lang="ja-JP" altLang="en-US" dirty="0"/>
          </a:p>
        </p:txBody>
      </p:sp>
    </p:spTree>
    <p:extLst>
      <p:ext uri="{BB962C8B-B14F-4D97-AF65-F5344CB8AC3E}">
        <p14:creationId xmlns:p14="http://schemas.microsoft.com/office/powerpoint/2010/main" val="950314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0" cy="493316"/>
          </a:xfrm>
          <a:prstGeom prst="rect">
            <a:avLst/>
          </a:prstGeom>
        </p:spPr>
        <p:txBody>
          <a:bodyPr vert="horz" lIns="91394" tIns="45697" rIns="91394" bIns="45697"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15374" y="0"/>
            <a:ext cx="2918830" cy="493316"/>
          </a:xfrm>
          <a:prstGeom prst="rect">
            <a:avLst/>
          </a:prstGeom>
        </p:spPr>
        <p:txBody>
          <a:bodyPr vert="horz" lIns="91394" tIns="45697" rIns="91394" bIns="45697" rtlCol="0"/>
          <a:lstStyle>
            <a:lvl1pPr algn="r">
              <a:defRPr sz="1200"/>
            </a:lvl1pPr>
          </a:lstStyle>
          <a:p>
            <a:fld id="{F9AE447D-F221-4433-9291-CB7BF5354A0E}" type="datetimeFigureOut">
              <a:rPr kumimoji="1" lang="ja-JP" altLang="en-US" smtClean="0"/>
              <a:pPr/>
              <a:t>2014/11/4</a:t>
            </a:fld>
            <a:endParaRPr kumimoji="1" lang="ja-JP" altLang="en-US" dirty="0"/>
          </a:p>
        </p:txBody>
      </p:sp>
      <p:sp>
        <p:nvSpPr>
          <p:cNvPr id="4" name="スライド イメージ プレースホルダ 3"/>
          <p:cNvSpPr>
            <a:spLocks noGrp="1" noRot="1" noChangeAspect="1"/>
          </p:cNvSpPr>
          <p:nvPr>
            <p:ph type="sldImg" idx="2"/>
          </p:nvPr>
        </p:nvSpPr>
        <p:spPr>
          <a:xfrm>
            <a:off x="901700" y="739775"/>
            <a:ext cx="4933950" cy="3700463"/>
          </a:xfrm>
          <a:prstGeom prst="rect">
            <a:avLst/>
          </a:prstGeom>
          <a:noFill/>
          <a:ln w="12700">
            <a:solidFill>
              <a:prstClr val="black"/>
            </a:solidFill>
          </a:ln>
        </p:spPr>
        <p:txBody>
          <a:bodyPr vert="horz" lIns="91394" tIns="45697" rIns="91394" bIns="45697" rtlCol="0" anchor="ctr"/>
          <a:lstStyle/>
          <a:p>
            <a:endParaRPr lang="ja-JP" altLang="en-US" dirty="0"/>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394" tIns="45697" rIns="91394" bIns="4569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0" cy="493316"/>
          </a:xfrm>
          <a:prstGeom prst="rect">
            <a:avLst/>
          </a:prstGeom>
        </p:spPr>
        <p:txBody>
          <a:bodyPr vert="horz" lIns="91394" tIns="45697" rIns="91394" bIns="45697"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15374" y="9371285"/>
            <a:ext cx="2918830" cy="493316"/>
          </a:xfrm>
          <a:prstGeom prst="rect">
            <a:avLst/>
          </a:prstGeom>
        </p:spPr>
        <p:txBody>
          <a:bodyPr vert="horz" lIns="91394" tIns="45697" rIns="91394" bIns="45697" rtlCol="0" anchor="b"/>
          <a:lstStyle>
            <a:lvl1pPr algn="r">
              <a:defRPr sz="1200"/>
            </a:lvl1pPr>
          </a:lstStyle>
          <a:p>
            <a:fld id="{201EC23D-09A2-4CB2-B05E-6B9724E8F4A2}" type="slidenum">
              <a:rPr kumimoji="1" lang="ja-JP" altLang="en-US" smtClean="0"/>
              <a:pPr/>
              <a:t>‹#›</a:t>
            </a:fld>
            <a:endParaRPr kumimoji="1" lang="ja-JP" altLang="en-US" dirty="0"/>
          </a:p>
        </p:txBody>
      </p:sp>
    </p:spTree>
    <p:extLst>
      <p:ext uri="{BB962C8B-B14F-4D97-AF65-F5344CB8AC3E}">
        <p14:creationId xmlns:p14="http://schemas.microsoft.com/office/powerpoint/2010/main" val="14477148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27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727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B62405-D96A-40B6-B929-000517C98D46}" type="slidenum">
              <a:rPr lang="ja-JP" altLang="en-US" smtClean="0"/>
              <a:pPr fontAlgn="base">
                <a:spcBef>
                  <a:spcPct val="0"/>
                </a:spcBef>
                <a:spcAft>
                  <a:spcPct val="0"/>
                </a:spcAft>
                <a:defRPr/>
              </a:pPr>
              <a:t>1</a:t>
            </a:fld>
            <a:endParaRPr lang="en-US" altLang="ja-JP" dirty="0" smtClean="0"/>
          </a:p>
        </p:txBody>
      </p:sp>
    </p:spTree>
    <p:extLst>
      <p:ext uri="{BB962C8B-B14F-4D97-AF65-F5344CB8AC3E}">
        <p14:creationId xmlns:p14="http://schemas.microsoft.com/office/powerpoint/2010/main" val="3788939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10</a:t>
            </a:fld>
            <a:endParaRPr kumimoji="1" lang="ja-JP" altLang="en-US" dirty="0"/>
          </a:p>
        </p:txBody>
      </p:sp>
    </p:spTree>
    <p:extLst>
      <p:ext uri="{BB962C8B-B14F-4D97-AF65-F5344CB8AC3E}">
        <p14:creationId xmlns:p14="http://schemas.microsoft.com/office/powerpoint/2010/main" val="3634244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11</a:t>
            </a:fld>
            <a:endParaRPr kumimoji="1" lang="ja-JP" altLang="en-US" dirty="0"/>
          </a:p>
        </p:txBody>
      </p:sp>
    </p:spTree>
    <p:extLst>
      <p:ext uri="{BB962C8B-B14F-4D97-AF65-F5344CB8AC3E}">
        <p14:creationId xmlns:p14="http://schemas.microsoft.com/office/powerpoint/2010/main" val="3428942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12</a:t>
            </a:fld>
            <a:endParaRPr kumimoji="1" lang="ja-JP" altLang="en-US" dirty="0"/>
          </a:p>
        </p:txBody>
      </p:sp>
    </p:spTree>
    <p:extLst>
      <p:ext uri="{BB962C8B-B14F-4D97-AF65-F5344CB8AC3E}">
        <p14:creationId xmlns:p14="http://schemas.microsoft.com/office/powerpoint/2010/main" val="3959590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13</a:t>
            </a:fld>
            <a:endParaRPr kumimoji="1" lang="ja-JP" altLang="en-US" dirty="0"/>
          </a:p>
        </p:txBody>
      </p:sp>
    </p:spTree>
    <p:extLst>
      <p:ext uri="{BB962C8B-B14F-4D97-AF65-F5344CB8AC3E}">
        <p14:creationId xmlns:p14="http://schemas.microsoft.com/office/powerpoint/2010/main" val="1656124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14</a:t>
            </a:fld>
            <a:endParaRPr kumimoji="1" lang="ja-JP" altLang="en-US" dirty="0"/>
          </a:p>
        </p:txBody>
      </p:sp>
    </p:spTree>
    <p:extLst>
      <p:ext uri="{BB962C8B-B14F-4D97-AF65-F5344CB8AC3E}">
        <p14:creationId xmlns:p14="http://schemas.microsoft.com/office/powerpoint/2010/main" val="2768299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15</a:t>
            </a:fld>
            <a:endParaRPr kumimoji="1" lang="ja-JP" altLang="en-US" dirty="0"/>
          </a:p>
        </p:txBody>
      </p:sp>
    </p:spTree>
    <p:extLst>
      <p:ext uri="{BB962C8B-B14F-4D97-AF65-F5344CB8AC3E}">
        <p14:creationId xmlns:p14="http://schemas.microsoft.com/office/powerpoint/2010/main" val="365718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16</a:t>
            </a:fld>
            <a:endParaRPr kumimoji="1" lang="ja-JP" altLang="en-US" dirty="0"/>
          </a:p>
        </p:txBody>
      </p:sp>
    </p:spTree>
    <p:extLst>
      <p:ext uri="{BB962C8B-B14F-4D97-AF65-F5344CB8AC3E}">
        <p14:creationId xmlns:p14="http://schemas.microsoft.com/office/powerpoint/2010/main" val="3889642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17</a:t>
            </a:fld>
            <a:endParaRPr kumimoji="1" lang="ja-JP" altLang="en-US" dirty="0"/>
          </a:p>
        </p:txBody>
      </p:sp>
    </p:spTree>
    <p:extLst>
      <p:ext uri="{BB962C8B-B14F-4D97-AF65-F5344CB8AC3E}">
        <p14:creationId xmlns:p14="http://schemas.microsoft.com/office/powerpoint/2010/main" val="870580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21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dirty="0" smtClean="0"/>
          </a:p>
        </p:txBody>
      </p:sp>
      <p:sp>
        <p:nvSpPr>
          <p:cNvPr id="9216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861A1B-37BC-48F1-BCEB-EEF6CA882C66}" type="slidenum">
              <a:rPr lang="ja-JP" altLang="en-US"/>
              <a:pPr fontAlgn="base">
                <a:spcBef>
                  <a:spcPct val="0"/>
                </a:spcBef>
                <a:spcAft>
                  <a:spcPct val="0"/>
                </a:spcAft>
              </a:pPr>
              <a:t>18</a:t>
            </a:fld>
            <a:endParaRPr lang="ja-JP" altLang="en-US" dirty="0"/>
          </a:p>
        </p:txBody>
      </p:sp>
    </p:spTree>
    <p:extLst>
      <p:ext uri="{BB962C8B-B14F-4D97-AF65-F5344CB8AC3E}">
        <p14:creationId xmlns:p14="http://schemas.microsoft.com/office/powerpoint/2010/main" val="1467632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7976347-805E-4FFF-9923-2C031D7650CD}" type="slidenum">
              <a:rPr kumimoji="1" lang="ja-JP" altLang="en-US" smtClean="0"/>
              <a:pPr/>
              <a:t>19</a:t>
            </a:fld>
            <a:endParaRPr kumimoji="1" lang="ja-JP" altLang="en-US" dirty="0"/>
          </a:p>
        </p:txBody>
      </p:sp>
    </p:spTree>
    <p:extLst>
      <p:ext uri="{BB962C8B-B14F-4D97-AF65-F5344CB8AC3E}">
        <p14:creationId xmlns:p14="http://schemas.microsoft.com/office/powerpoint/2010/main" val="230938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2</a:t>
            </a:fld>
            <a:endParaRPr kumimoji="1" lang="ja-JP" altLang="en-US" dirty="0"/>
          </a:p>
        </p:txBody>
      </p:sp>
    </p:spTree>
    <p:extLst>
      <p:ext uri="{BB962C8B-B14F-4D97-AF65-F5344CB8AC3E}">
        <p14:creationId xmlns:p14="http://schemas.microsoft.com/office/powerpoint/2010/main" val="4198319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20</a:t>
            </a:fld>
            <a:endParaRPr kumimoji="1" lang="ja-JP" altLang="en-US" dirty="0"/>
          </a:p>
        </p:txBody>
      </p:sp>
    </p:spTree>
    <p:extLst>
      <p:ext uri="{BB962C8B-B14F-4D97-AF65-F5344CB8AC3E}">
        <p14:creationId xmlns:p14="http://schemas.microsoft.com/office/powerpoint/2010/main" val="2057539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21</a:t>
            </a:fld>
            <a:endParaRPr kumimoji="1" lang="ja-JP" altLang="en-US" dirty="0"/>
          </a:p>
        </p:txBody>
      </p:sp>
    </p:spTree>
    <p:extLst>
      <p:ext uri="{BB962C8B-B14F-4D97-AF65-F5344CB8AC3E}">
        <p14:creationId xmlns:p14="http://schemas.microsoft.com/office/powerpoint/2010/main" val="2388549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 イメージ プレースホルダ 1"/>
          <p:cNvSpPr>
            <a:spLocks noGrp="1" noRot="1" noChangeAspect="1" noTextEdit="1"/>
          </p:cNvSpPr>
          <p:nvPr>
            <p:ph type="sldImg"/>
          </p:nvPr>
        </p:nvSpPr>
        <p:spPr>
          <a:ln/>
        </p:spPr>
      </p:sp>
      <p:sp>
        <p:nvSpPr>
          <p:cNvPr id="137219" name="ノート プレースホルダ 2"/>
          <p:cNvSpPr txBox="1">
            <a:spLocks noGrp="1"/>
          </p:cNvSpPr>
          <p:nvPr>
            <p:ph type="body" sz="quarter" idx="1"/>
          </p:nvPr>
        </p:nvSpPr>
        <p:spPr bwMode="auto">
          <a:noFill/>
        </p:spPr>
        <p:txBody>
          <a:bodyPr numCol="1">
            <a:prstTxWarp prst="textNoShape">
              <a:avLst/>
            </a:prstTxWarp>
          </a:bodyPr>
          <a:lstStyle/>
          <a:p>
            <a:pPr eaLnBrk="1"/>
            <a:endParaRPr altLang="en-US" dirty="0" smtClean="0">
              <a:latin typeface="Calibri" pitchFamily="34" charset="0"/>
              <a:ea typeface="ＭＳ Ｐゴシック" pitchFamily="50" charset="-128"/>
            </a:endParaRPr>
          </a:p>
        </p:txBody>
      </p:sp>
      <p:sp>
        <p:nvSpPr>
          <p:cNvPr id="137220" name="スライド番号プレースホルダ 3"/>
          <p:cNvSpPr txBox="1">
            <a:spLocks noChangeArrowheads="1"/>
          </p:cNvSpPr>
          <p:nvPr/>
        </p:nvSpPr>
        <p:spPr bwMode="auto">
          <a:xfrm>
            <a:off x="3814763" y="9371013"/>
            <a:ext cx="2919412" cy="493712"/>
          </a:xfrm>
          <a:prstGeom prst="rect">
            <a:avLst/>
          </a:prstGeom>
          <a:noFill/>
          <a:ln w="9525">
            <a:noFill/>
            <a:miter lim="800000"/>
            <a:headEnd/>
            <a:tailEnd/>
          </a:ln>
        </p:spPr>
        <p:txBody>
          <a:bodyPr anchor="b"/>
          <a:lstStyle/>
          <a:p>
            <a:pPr algn="r"/>
            <a:fld id="{4A16E947-F273-41A7-8DF0-64A9F6C4491D}" type="slidenum">
              <a:rPr lang="en-US" altLang="ja-JP" sz="1200">
                <a:solidFill>
                  <a:srgbClr val="000000"/>
                </a:solidFill>
                <a:latin typeface="Calibri" pitchFamily="34" charset="0"/>
              </a:rPr>
              <a:pPr algn="r"/>
              <a:t>22</a:t>
            </a:fld>
            <a:endParaRPr lang="en-US" altLang="ja-JP" sz="1200" dirty="0">
              <a:solidFill>
                <a:srgbClr val="000000"/>
              </a:solidFill>
              <a:latin typeface="Calibri" pitchFamily="34" charset="0"/>
            </a:endParaRPr>
          </a:p>
        </p:txBody>
      </p:sp>
    </p:spTree>
    <p:extLst>
      <p:ext uri="{BB962C8B-B14F-4D97-AF65-F5344CB8AC3E}">
        <p14:creationId xmlns:p14="http://schemas.microsoft.com/office/powerpoint/2010/main" val="2859215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DBD21F5-9C51-43D2-8E34-71EB923BF425}" type="slidenum">
              <a:rPr kumimoji="1" lang="ja-JP" altLang="en-US" smtClean="0"/>
              <a:pPr/>
              <a:t>23</a:t>
            </a:fld>
            <a:endParaRPr kumimoji="1" lang="ja-JP" altLang="en-US" dirty="0"/>
          </a:p>
        </p:txBody>
      </p:sp>
    </p:spTree>
    <p:extLst>
      <p:ext uri="{BB962C8B-B14F-4D97-AF65-F5344CB8AC3E}">
        <p14:creationId xmlns:p14="http://schemas.microsoft.com/office/powerpoint/2010/main" val="1402907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24</a:t>
            </a:fld>
            <a:endParaRPr kumimoji="1" lang="ja-JP" altLang="en-US" dirty="0"/>
          </a:p>
        </p:txBody>
      </p:sp>
    </p:spTree>
    <p:extLst>
      <p:ext uri="{BB962C8B-B14F-4D97-AF65-F5344CB8AC3E}">
        <p14:creationId xmlns:p14="http://schemas.microsoft.com/office/powerpoint/2010/main" val="356040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DBD21F5-9C51-43D2-8E34-71EB923BF425}" type="slidenum">
              <a:rPr kumimoji="1" lang="ja-JP" altLang="en-US" smtClean="0"/>
              <a:pPr/>
              <a:t>25</a:t>
            </a:fld>
            <a:endParaRPr kumimoji="1" lang="ja-JP" altLang="en-US" dirty="0"/>
          </a:p>
        </p:txBody>
      </p:sp>
    </p:spTree>
    <p:extLst>
      <p:ext uri="{BB962C8B-B14F-4D97-AF65-F5344CB8AC3E}">
        <p14:creationId xmlns:p14="http://schemas.microsoft.com/office/powerpoint/2010/main" val="1657601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DBD21F5-9C51-43D2-8E34-71EB923BF425}" type="slidenum">
              <a:rPr kumimoji="1" lang="ja-JP" altLang="en-US" smtClean="0"/>
              <a:pPr/>
              <a:t>26</a:t>
            </a:fld>
            <a:endParaRPr kumimoji="1" lang="ja-JP" altLang="en-US" dirty="0"/>
          </a:p>
        </p:txBody>
      </p:sp>
    </p:spTree>
    <p:extLst>
      <p:ext uri="{BB962C8B-B14F-4D97-AF65-F5344CB8AC3E}">
        <p14:creationId xmlns:p14="http://schemas.microsoft.com/office/powerpoint/2010/main" val="1568871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27</a:t>
            </a:fld>
            <a:endParaRPr kumimoji="1" lang="ja-JP" altLang="en-US" dirty="0"/>
          </a:p>
        </p:txBody>
      </p:sp>
    </p:spTree>
    <p:extLst>
      <p:ext uri="{BB962C8B-B14F-4D97-AF65-F5344CB8AC3E}">
        <p14:creationId xmlns:p14="http://schemas.microsoft.com/office/powerpoint/2010/main" val="402409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28</a:t>
            </a:fld>
            <a:endParaRPr kumimoji="1" lang="ja-JP" altLang="en-US" dirty="0"/>
          </a:p>
        </p:txBody>
      </p:sp>
    </p:spTree>
    <p:extLst>
      <p:ext uri="{BB962C8B-B14F-4D97-AF65-F5344CB8AC3E}">
        <p14:creationId xmlns:p14="http://schemas.microsoft.com/office/powerpoint/2010/main" val="57091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29</a:t>
            </a:fld>
            <a:endParaRPr kumimoji="1" lang="ja-JP" altLang="en-US" dirty="0"/>
          </a:p>
        </p:txBody>
      </p:sp>
    </p:spTree>
    <p:extLst>
      <p:ext uri="{BB962C8B-B14F-4D97-AF65-F5344CB8AC3E}">
        <p14:creationId xmlns:p14="http://schemas.microsoft.com/office/powerpoint/2010/main" val="2597296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3</a:t>
            </a:fld>
            <a:endParaRPr kumimoji="1" lang="ja-JP" altLang="en-US" dirty="0"/>
          </a:p>
        </p:txBody>
      </p:sp>
    </p:spTree>
    <p:extLst>
      <p:ext uri="{BB962C8B-B14F-4D97-AF65-F5344CB8AC3E}">
        <p14:creationId xmlns:p14="http://schemas.microsoft.com/office/powerpoint/2010/main" val="2270152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DBD21F5-9C51-43D2-8E34-71EB923BF425}" type="slidenum">
              <a:rPr kumimoji="1" lang="ja-JP" altLang="en-US" smtClean="0"/>
              <a:pPr/>
              <a:t>30</a:t>
            </a:fld>
            <a:endParaRPr kumimoji="1" lang="ja-JP" altLang="en-US" dirty="0"/>
          </a:p>
        </p:txBody>
      </p:sp>
    </p:spTree>
    <p:extLst>
      <p:ext uri="{BB962C8B-B14F-4D97-AF65-F5344CB8AC3E}">
        <p14:creationId xmlns:p14="http://schemas.microsoft.com/office/powerpoint/2010/main" val="2098649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36490" indent="-283265" eaLnBrk="0" hangingPunct="0">
              <a:defRPr kumimoji="1">
                <a:solidFill>
                  <a:schemeClr val="tx1"/>
                </a:solidFill>
                <a:latin typeface="Arial" charset="0"/>
                <a:ea typeface="ＭＳ Ｐゴシック" charset="-128"/>
              </a:defRPr>
            </a:lvl2pPr>
            <a:lvl3pPr marL="1133062" indent="-226612" eaLnBrk="0" hangingPunct="0">
              <a:defRPr kumimoji="1">
                <a:solidFill>
                  <a:schemeClr val="tx1"/>
                </a:solidFill>
                <a:latin typeface="Arial" charset="0"/>
                <a:ea typeface="ＭＳ Ｐゴシック" charset="-128"/>
              </a:defRPr>
            </a:lvl3pPr>
            <a:lvl4pPr marL="1586286" indent="-226612" eaLnBrk="0" hangingPunct="0">
              <a:defRPr kumimoji="1">
                <a:solidFill>
                  <a:schemeClr val="tx1"/>
                </a:solidFill>
                <a:latin typeface="Arial" charset="0"/>
                <a:ea typeface="ＭＳ Ｐゴシック" charset="-128"/>
              </a:defRPr>
            </a:lvl4pPr>
            <a:lvl5pPr marL="2039511" indent="-226612" eaLnBrk="0" hangingPunct="0">
              <a:defRPr kumimoji="1">
                <a:solidFill>
                  <a:schemeClr val="tx1"/>
                </a:solidFill>
                <a:latin typeface="Arial" charset="0"/>
                <a:ea typeface="ＭＳ Ｐゴシック" charset="-128"/>
              </a:defRPr>
            </a:lvl5pPr>
            <a:lvl6pPr marL="2492735" indent="-226612" algn="ctr" eaLnBrk="0" fontAlgn="base" hangingPunct="0">
              <a:spcBef>
                <a:spcPct val="0"/>
              </a:spcBef>
              <a:spcAft>
                <a:spcPct val="0"/>
              </a:spcAft>
              <a:defRPr kumimoji="1">
                <a:solidFill>
                  <a:schemeClr val="tx1"/>
                </a:solidFill>
                <a:latin typeface="Arial" charset="0"/>
                <a:ea typeface="ＭＳ Ｐゴシック" charset="-128"/>
              </a:defRPr>
            </a:lvl6pPr>
            <a:lvl7pPr marL="2945959" indent="-226612" algn="ctr" eaLnBrk="0" fontAlgn="base" hangingPunct="0">
              <a:spcBef>
                <a:spcPct val="0"/>
              </a:spcBef>
              <a:spcAft>
                <a:spcPct val="0"/>
              </a:spcAft>
              <a:defRPr kumimoji="1">
                <a:solidFill>
                  <a:schemeClr val="tx1"/>
                </a:solidFill>
                <a:latin typeface="Arial" charset="0"/>
                <a:ea typeface="ＭＳ Ｐゴシック" charset="-128"/>
              </a:defRPr>
            </a:lvl7pPr>
            <a:lvl8pPr marL="3399184" indent="-226612" algn="ctr" eaLnBrk="0" fontAlgn="base" hangingPunct="0">
              <a:spcBef>
                <a:spcPct val="0"/>
              </a:spcBef>
              <a:spcAft>
                <a:spcPct val="0"/>
              </a:spcAft>
              <a:defRPr kumimoji="1">
                <a:solidFill>
                  <a:schemeClr val="tx1"/>
                </a:solidFill>
                <a:latin typeface="Arial" charset="0"/>
                <a:ea typeface="ＭＳ Ｐゴシック" charset="-128"/>
              </a:defRPr>
            </a:lvl8pPr>
            <a:lvl9pPr marL="3852409" indent="-226612"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128B84E9-53FC-438A-A52F-F551E246F98E}" type="slidenum">
              <a:rPr lang="en-US" altLang="ja-JP" smtClean="0">
                <a:solidFill>
                  <a:srgbClr val="000000"/>
                </a:solidFill>
              </a:rPr>
              <a:pPr eaLnBrk="1" hangingPunct="1"/>
              <a:t>31</a:t>
            </a:fld>
            <a:endParaRPr lang="en-US" altLang="ja-JP" dirty="0" smtClean="0">
              <a:solidFill>
                <a:srgbClr val="000000"/>
              </a:solidFill>
            </a:endParaRPr>
          </a:p>
        </p:txBody>
      </p:sp>
      <p:sp>
        <p:nvSpPr>
          <p:cNvPr id="74755" name="Rectangle 2"/>
          <p:cNvSpPr>
            <a:spLocks noGrp="1" noRot="1" noChangeAspect="1" noChangeArrowheads="1" noTextEdit="1"/>
          </p:cNvSpPr>
          <p:nvPr>
            <p:ph type="sldImg"/>
          </p:nvPr>
        </p:nvSpPr>
        <p:spPr>
          <a:xfrm>
            <a:off x="901700" y="736600"/>
            <a:ext cx="4937125" cy="3702050"/>
          </a:xfrm>
          <a:ln/>
        </p:spPr>
      </p:sp>
      <p:sp>
        <p:nvSpPr>
          <p:cNvPr id="74756" name="Rectangle 3"/>
          <p:cNvSpPr>
            <a:spLocks noGrp="1" noChangeArrowheads="1"/>
          </p:cNvSpPr>
          <p:nvPr>
            <p:ph type="body" idx="1"/>
          </p:nvPr>
        </p:nvSpPr>
        <p:spPr>
          <a:xfrm>
            <a:off x="896950" y="4688114"/>
            <a:ext cx="4941864" cy="44422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1243233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32</a:t>
            </a:fld>
            <a:endParaRPr kumimoji="1" lang="ja-JP" altLang="en-US" dirty="0"/>
          </a:p>
        </p:txBody>
      </p:sp>
    </p:spTree>
    <p:extLst>
      <p:ext uri="{BB962C8B-B14F-4D97-AF65-F5344CB8AC3E}">
        <p14:creationId xmlns:p14="http://schemas.microsoft.com/office/powerpoint/2010/main" val="2112761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DBD21F5-9C51-43D2-8E34-71EB923BF425}" type="slidenum">
              <a:rPr kumimoji="1" lang="ja-JP" altLang="en-US" smtClean="0"/>
              <a:pPr/>
              <a:t>33</a:t>
            </a:fld>
            <a:endParaRPr kumimoji="1" lang="ja-JP" altLang="en-US"/>
          </a:p>
        </p:txBody>
      </p:sp>
    </p:spTree>
    <p:extLst>
      <p:ext uri="{BB962C8B-B14F-4D97-AF65-F5344CB8AC3E}">
        <p14:creationId xmlns:p14="http://schemas.microsoft.com/office/powerpoint/2010/main" val="3062440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D21F5-9C51-43D2-8E34-71EB923BF425}"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915522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35</a:t>
            </a:fld>
            <a:endParaRPr kumimoji="1" lang="ja-JP" altLang="en-US" dirty="0"/>
          </a:p>
        </p:txBody>
      </p:sp>
    </p:spTree>
    <p:extLst>
      <p:ext uri="{BB962C8B-B14F-4D97-AF65-F5344CB8AC3E}">
        <p14:creationId xmlns:p14="http://schemas.microsoft.com/office/powerpoint/2010/main" val="16128873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01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901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6F0B53-B972-4527-903A-2BD37C051833}" type="slidenum">
              <a:rPr lang="ja-JP" altLang="en-US"/>
              <a:pPr fontAlgn="base">
                <a:spcBef>
                  <a:spcPct val="0"/>
                </a:spcBef>
                <a:spcAft>
                  <a:spcPct val="0"/>
                </a:spcAft>
              </a:pPr>
              <a:t>36</a:t>
            </a:fld>
            <a:endParaRPr lang="ja-JP" altLang="en-US"/>
          </a:p>
        </p:txBody>
      </p:sp>
    </p:spTree>
    <p:extLst>
      <p:ext uri="{BB962C8B-B14F-4D97-AF65-F5344CB8AC3E}">
        <p14:creationId xmlns:p14="http://schemas.microsoft.com/office/powerpoint/2010/main" val="4268984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37</a:t>
            </a:fld>
            <a:endParaRPr kumimoji="1" lang="ja-JP" altLang="en-US" dirty="0"/>
          </a:p>
        </p:txBody>
      </p:sp>
    </p:spTree>
    <p:extLst>
      <p:ext uri="{BB962C8B-B14F-4D97-AF65-F5344CB8AC3E}">
        <p14:creationId xmlns:p14="http://schemas.microsoft.com/office/powerpoint/2010/main" val="2807047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38</a:t>
            </a:fld>
            <a:endParaRPr kumimoji="1" lang="ja-JP" altLang="en-US" dirty="0"/>
          </a:p>
        </p:txBody>
      </p:sp>
    </p:spTree>
    <p:extLst>
      <p:ext uri="{BB962C8B-B14F-4D97-AF65-F5344CB8AC3E}">
        <p14:creationId xmlns:p14="http://schemas.microsoft.com/office/powerpoint/2010/main" val="9482515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a:ln/>
        </p:spPr>
      </p:sp>
      <p:sp>
        <p:nvSpPr>
          <p:cNvPr id="80899" name="ノート プレースホルダ 2"/>
          <p:cNvSpPr txBox="1">
            <a:spLocks noGrp="1"/>
          </p:cNvSpPr>
          <p:nvPr>
            <p:ph type="body" idx="1"/>
          </p:nvPr>
        </p:nvSpPr>
        <p:spPr bwMode="auto">
          <a:noFill/>
        </p:spPr>
        <p:txBody>
          <a:bodyPr numCol="1">
            <a:prstTxWarp prst="textNoShape">
              <a:avLst/>
            </a:prstTxWarp>
          </a:bodyPr>
          <a:lstStyle/>
          <a:p>
            <a:endParaRPr kumimoji="1" altLang="en-US" smtClean="0">
              <a:latin typeface="Calibri" pitchFamily="34" charset="0"/>
              <a:ea typeface="ＭＳ Ｐゴシック" charset="-128"/>
            </a:endParaRPr>
          </a:p>
        </p:txBody>
      </p:sp>
      <p:sp>
        <p:nvSpPr>
          <p:cNvPr id="80900" name="スライド番号プレースホルダ 3"/>
          <p:cNvSpPr>
            <a:spLocks noGrp="1"/>
          </p:cNvSpPr>
          <p:nvPr>
            <p:ph type="sldNum" sz="quarter" idx="5"/>
          </p:nvPr>
        </p:nvSpPr>
        <p:spPr bwMode="auto">
          <a:noFill/>
          <a:ln>
            <a:miter lim="800000"/>
            <a:headEnd/>
            <a:tailEnd/>
          </a:ln>
        </p:spPr>
        <p:txBody>
          <a:bodyPr numCol="1">
            <a:prstTxWarp prst="textNoShape">
              <a:avLst/>
            </a:prstTxWarp>
          </a:bodyPr>
          <a:lstStyle/>
          <a:p>
            <a:pPr fontAlgn="base">
              <a:spcBef>
                <a:spcPct val="0"/>
              </a:spcBef>
              <a:spcAft>
                <a:spcPct val="0"/>
              </a:spcAft>
            </a:pPr>
            <a:fld id="{C60D8C70-11AD-4BE7-B6B7-F8F33793BF74}" type="slidenum">
              <a:rPr lang="ja-JP" altLang="en-US" smtClean="0">
                <a:latin typeface="Calibri" pitchFamily="34" charset="0"/>
                <a:ea typeface="ＭＳ Ｐゴシック" charset="-128"/>
              </a:rPr>
              <a:pPr fontAlgn="base">
                <a:spcBef>
                  <a:spcPct val="0"/>
                </a:spcBef>
                <a:spcAft>
                  <a:spcPct val="0"/>
                </a:spcAft>
              </a:pPr>
              <a:t>39</a:t>
            </a:fld>
            <a:endParaRPr lang="ja-JP" altLang="en-US" smtClean="0">
              <a:latin typeface="Calibri" pitchFamily="34" charset="0"/>
              <a:ea typeface="ＭＳ Ｐゴシック" charset="-128"/>
            </a:endParaRPr>
          </a:p>
        </p:txBody>
      </p:sp>
    </p:spTree>
    <p:extLst>
      <p:ext uri="{BB962C8B-B14F-4D97-AF65-F5344CB8AC3E}">
        <p14:creationId xmlns:p14="http://schemas.microsoft.com/office/powerpoint/2010/main" val="3362425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0B149C4-2DF0-4B0C-B562-F7EDEC576EC6}" type="slidenum">
              <a:rPr kumimoji="1" lang="ja-JP" altLang="en-US" smtClean="0"/>
              <a:pPr/>
              <a:t>4</a:t>
            </a:fld>
            <a:endParaRPr kumimoji="1" lang="ja-JP" altLang="en-US" dirty="0"/>
          </a:p>
        </p:txBody>
      </p:sp>
    </p:spTree>
    <p:extLst>
      <p:ext uri="{BB962C8B-B14F-4D97-AF65-F5344CB8AC3E}">
        <p14:creationId xmlns:p14="http://schemas.microsoft.com/office/powerpoint/2010/main" val="17790616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2CDCAF-C9F2-4F9A-8B33-652888BB5413}" type="slidenum">
              <a:rPr kumimoji="1" lang="ja-JP" altLang="en-US" smtClean="0"/>
              <a:pPr/>
              <a:t>40</a:t>
            </a:fld>
            <a:endParaRPr kumimoji="1" lang="ja-JP" altLang="en-US"/>
          </a:p>
        </p:txBody>
      </p:sp>
    </p:spTree>
    <p:extLst>
      <p:ext uri="{BB962C8B-B14F-4D97-AF65-F5344CB8AC3E}">
        <p14:creationId xmlns:p14="http://schemas.microsoft.com/office/powerpoint/2010/main" val="2087214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txBox="1">
            <a:spLocks noGrp="1"/>
          </p:cNvSpPr>
          <p:nvPr>
            <p:ph type="body" idx="1"/>
          </p:nvPr>
        </p:nvSpPr>
        <p:spPr bwMode="auto">
          <a:noFill/>
        </p:spPr>
        <p:txBody>
          <a:bodyPr numCol="1">
            <a:prstTxWarp prst="textNoShape">
              <a:avLst/>
            </a:prstTxWarp>
          </a:bodyPr>
          <a:lstStyle/>
          <a:p>
            <a:endParaRPr kumimoji="1" altLang="en-US" smtClean="0">
              <a:latin typeface="Calibri" pitchFamily="34" charset="0"/>
              <a:ea typeface="ＭＳ Ｐゴシック" charset="-128"/>
            </a:endParaRPr>
          </a:p>
        </p:txBody>
      </p:sp>
      <p:sp>
        <p:nvSpPr>
          <p:cNvPr id="82948" name="スライド番号プレースホルダ 3"/>
          <p:cNvSpPr>
            <a:spLocks noGrp="1"/>
          </p:cNvSpPr>
          <p:nvPr>
            <p:ph type="sldNum" sz="quarter" idx="5"/>
          </p:nvPr>
        </p:nvSpPr>
        <p:spPr bwMode="auto">
          <a:noFill/>
          <a:ln>
            <a:miter lim="800000"/>
            <a:headEnd/>
            <a:tailEnd/>
          </a:ln>
        </p:spPr>
        <p:txBody>
          <a:bodyPr numCol="1">
            <a:prstTxWarp prst="textNoShape">
              <a:avLst/>
            </a:prstTxWarp>
          </a:bodyPr>
          <a:lstStyle/>
          <a:p>
            <a:pPr fontAlgn="base">
              <a:spcBef>
                <a:spcPct val="0"/>
              </a:spcBef>
              <a:spcAft>
                <a:spcPct val="0"/>
              </a:spcAft>
            </a:pPr>
            <a:fld id="{FDFD2AA6-A834-446F-8DC8-039B3BC56659}" type="slidenum">
              <a:rPr altLang="ja-JP" smtClean="0">
                <a:latin typeface="Calibri" pitchFamily="34" charset="0"/>
                <a:ea typeface="ＭＳ Ｐゴシック" charset="-128"/>
              </a:rPr>
              <a:pPr fontAlgn="base">
                <a:spcBef>
                  <a:spcPct val="0"/>
                </a:spcBef>
                <a:spcAft>
                  <a:spcPct val="0"/>
                </a:spcAft>
              </a:pPr>
              <a:t>41</a:t>
            </a:fld>
            <a:endParaRPr altLang="ja-JP" smtClean="0">
              <a:latin typeface="Calibri" pitchFamily="34" charset="0"/>
              <a:ea typeface="ＭＳ Ｐゴシック" charset="-128"/>
            </a:endParaRPr>
          </a:p>
        </p:txBody>
      </p:sp>
    </p:spTree>
    <p:extLst>
      <p:ext uri="{BB962C8B-B14F-4D97-AF65-F5344CB8AC3E}">
        <p14:creationId xmlns:p14="http://schemas.microsoft.com/office/powerpoint/2010/main" val="25767122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3288" y="741363"/>
            <a:ext cx="4930775" cy="36972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DD5FE09-6020-40B9-8246-66276BF1CCB2}" type="slidenum">
              <a:rPr lang="ja-JP" altLang="en-US" smtClean="0">
                <a:solidFill>
                  <a:prstClr val="black"/>
                </a:solidFill>
              </a:rPr>
              <a:pPr/>
              <a:t>42</a:t>
            </a:fld>
            <a:endParaRPr lang="ja-JP" altLang="en-US" dirty="0">
              <a:solidFill>
                <a:prstClr val="black"/>
              </a:solidFill>
            </a:endParaRPr>
          </a:p>
        </p:txBody>
      </p:sp>
    </p:spTree>
    <p:extLst>
      <p:ext uri="{BB962C8B-B14F-4D97-AF65-F5344CB8AC3E}">
        <p14:creationId xmlns:p14="http://schemas.microsoft.com/office/powerpoint/2010/main" val="2138865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43</a:t>
            </a:fld>
            <a:endParaRPr kumimoji="1" lang="ja-JP" altLang="en-US" dirty="0"/>
          </a:p>
        </p:txBody>
      </p:sp>
    </p:spTree>
    <p:extLst>
      <p:ext uri="{BB962C8B-B14F-4D97-AF65-F5344CB8AC3E}">
        <p14:creationId xmlns:p14="http://schemas.microsoft.com/office/powerpoint/2010/main" val="25565103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44</a:t>
            </a:fld>
            <a:endParaRPr kumimoji="1" lang="ja-JP" altLang="en-US" dirty="0"/>
          </a:p>
        </p:txBody>
      </p:sp>
    </p:spTree>
    <p:extLst>
      <p:ext uri="{BB962C8B-B14F-4D97-AF65-F5344CB8AC3E}">
        <p14:creationId xmlns:p14="http://schemas.microsoft.com/office/powerpoint/2010/main" val="30972889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a:ln/>
        </p:spPr>
      </p:sp>
      <p:sp>
        <p:nvSpPr>
          <p:cNvPr id="44034" name="ノート プレースホルダ 2"/>
          <p:cNvSpPr txBox="1">
            <a:spLocks noGrp="1"/>
          </p:cNvSpPr>
          <p:nvPr>
            <p:ph type="body" sz="quarter" idx="1"/>
          </p:nvPr>
        </p:nvSpPr>
        <p:spPr bwMode="auto">
          <a:noFill/>
        </p:spPr>
        <p:txBody>
          <a:bodyPr numCol="1">
            <a:prstTxWarp prst="textNoShape">
              <a:avLst/>
            </a:prstTxWarp>
          </a:bodyPr>
          <a:lstStyle/>
          <a:p>
            <a:pPr eaLnBrk="1" hangingPunct="1">
              <a:spcBef>
                <a:spcPct val="0"/>
              </a:spcBef>
            </a:pPr>
            <a:endParaRPr altLang="en-US" smtClean="0">
              <a:latin typeface="Calibri" pitchFamily="34" charset="0"/>
              <a:ea typeface="ＭＳ Ｐゴシック" charset="-128"/>
            </a:endParaRPr>
          </a:p>
        </p:txBody>
      </p:sp>
      <p:sp>
        <p:nvSpPr>
          <p:cNvPr id="44035" name="スライド番号プレースホルダ 3"/>
          <p:cNvSpPr txBox="1">
            <a:spLocks noChangeArrowheads="1"/>
          </p:cNvSpPr>
          <p:nvPr/>
        </p:nvSpPr>
        <p:spPr bwMode="auto">
          <a:xfrm>
            <a:off x="3814763" y="9371013"/>
            <a:ext cx="2919412" cy="493712"/>
          </a:xfrm>
          <a:prstGeom prst="rect">
            <a:avLst/>
          </a:prstGeom>
          <a:noFill/>
          <a:ln w="9525">
            <a:noFill/>
            <a:miter lim="800000"/>
            <a:headEnd/>
            <a:tailEnd/>
          </a:ln>
        </p:spPr>
        <p:txBody>
          <a:bodyPr lIns="91422" tIns="45711" rIns="91422" bIns="45711" anchor="b"/>
          <a:lstStyle/>
          <a:p>
            <a:pPr algn="r"/>
            <a:fld id="{DF9437E4-BCF9-4F87-9553-A2094ECC8B0A}" type="slidenum">
              <a:rPr lang="en-US" altLang="ja-JP" sz="1200">
                <a:solidFill>
                  <a:srgbClr val="000000"/>
                </a:solidFill>
                <a:latin typeface="Calibri" pitchFamily="34" charset="0"/>
              </a:rPr>
              <a:pPr algn="r"/>
              <a:t>45</a:t>
            </a:fld>
            <a:endParaRPr lang="en-US" altLang="ja-JP" sz="1200" dirty="0">
              <a:solidFill>
                <a:srgbClr val="000000"/>
              </a:solidFill>
              <a:latin typeface="Calibri" pitchFamily="34" charset="0"/>
            </a:endParaRPr>
          </a:p>
        </p:txBody>
      </p:sp>
    </p:spTree>
    <p:extLst>
      <p:ext uri="{BB962C8B-B14F-4D97-AF65-F5344CB8AC3E}">
        <p14:creationId xmlns:p14="http://schemas.microsoft.com/office/powerpoint/2010/main" val="40830087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スライド イメージ プレースホルダ 1"/>
          <p:cNvSpPr>
            <a:spLocks noGrp="1" noRot="1" noChangeAspect="1" noTextEdit="1"/>
          </p:cNvSpPr>
          <p:nvPr>
            <p:ph type="sldImg"/>
          </p:nvPr>
        </p:nvSpPr>
        <p:spPr>
          <a:ln/>
        </p:spPr>
      </p:sp>
      <p:sp>
        <p:nvSpPr>
          <p:cNvPr id="176131" name="ノート プレースホルダ 2"/>
          <p:cNvSpPr txBox="1">
            <a:spLocks noGrp="1"/>
          </p:cNvSpPr>
          <p:nvPr>
            <p:ph type="body" idx="1"/>
          </p:nvPr>
        </p:nvSpPr>
        <p:spPr bwMode="auto">
          <a:noFill/>
        </p:spPr>
        <p:txBody>
          <a:bodyPr numCol="1">
            <a:prstTxWarp prst="textNoShape">
              <a:avLst/>
            </a:prstTxWarp>
          </a:bodyPr>
          <a:lstStyle/>
          <a:p>
            <a:pPr eaLnBrk="1" hangingPunct="1">
              <a:spcBef>
                <a:spcPct val="0"/>
              </a:spcBef>
            </a:pPr>
            <a:endParaRPr altLang="en-US" smtClean="0">
              <a:latin typeface="Calibri" pitchFamily="34" charset="0"/>
              <a:ea typeface="ＭＳ Ｐゴシック" charset="-128"/>
            </a:endParaRPr>
          </a:p>
        </p:txBody>
      </p:sp>
      <p:sp>
        <p:nvSpPr>
          <p:cNvPr id="176132" name="スライド番号プレースホルダ 3"/>
          <p:cNvSpPr>
            <a:spLocks noGrp="1"/>
          </p:cNvSpPr>
          <p:nvPr>
            <p:ph type="sldNum" sz="quarter" idx="5"/>
          </p:nvPr>
        </p:nvSpPr>
        <p:spPr bwMode="auto">
          <a:noFill/>
          <a:ln>
            <a:miter lim="800000"/>
            <a:headEnd/>
            <a:tailEnd/>
          </a:ln>
        </p:spPr>
        <p:txBody>
          <a:bodyPr numCol="1">
            <a:prstTxWarp prst="textNoShape">
              <a:avLst/>
            </a:prstTxWarp>
          </a:bodyPr>
          <a:lstStyle/>
          <a:p>
            <a:pPr fontAlgn="base">
              <a:spcBef>
                <a:spcPct val="0"/>
              </a:spcBef>
              <a:spcAft>
                <a:spcPct val="0"/>
              </a:spcAft>
            </a:pPr>
            <a:fld id="{D88FA589-A089-4A09-B9E9-B25C222489D5}" type="slidenum">
              <a:rPr lang="ja-JP" altLang="en-US" smtClean="0">
                <a:latin typeface="Calibri" pitchFamily="34" charset="0"/>
                <a:ea typeface="ＭＳ Ｐゴシック" charset="-128"/>
              </a:rPr>
              <a:pPr fontAlgn="base">
                <a:spcBef>
                  <a:spcPct val="0"/>
                </a:spcBef>
                <a:spcAft>
                  <a:spcPct val="0"/>
                </a:spcAft>
              </a:pPr>
              <a:t>46</a:t>
            </a:fld>
            <a:endParaRPr altLang="ja-JP" smtClean="0">
              <a:latin typeface="Calibri" pitchFamily="34" charset="0"/>
              <a:ea typeface="ＭＳ Ｐゴシック" charset="-128"/>
            </a:endParaRPr>
          </a:p>
        </p:txBody>
      </p:sp>
    </p:spTree>
    <p:extLst>
      <p:ext uri="{BB962C8B-B14F-4D97-AF65-F5344CB8AC3E}">
        <p14:creationId xmlns:p14="http://schemas.microsoft.com/office/powerpoint/2010/main" val="34767000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 1"/>
          <p:cNvSpPr>
            <a:spLocks noGrp="1" noRot="1" noChangeAspect="1" noTextEdit="1"/>
          </p:cNvSpPr>
          <p:nvPr>
            <p:ph type="sldImg"/>
          </p:nvPr>
        </p:nvSpPr>
        <p:spPr>
          <a:ln/>
        </p:spPr>
      </p:sp>
      <p:sp>
        <p:nvSpPr>
          <p:cNvPr id="101379" name="ノート プレースホルダ 2"/>
          <p:cNvSpPr txBox="1">
            <a:spLocks noGrp="1"/>
          </p:cNvSpPr>
          <p:nvPr>
            <p:ph type="body" idx="1"/>
          </p:nvPr>
        </p:nvSpPr>
        <p:spPr bwMode="auto">
          <a:noFill/>
        </p:spPr>
        <p:txBody>
          <a:bodyPr numCol="1">
            <a:prstTxWarp prst="textNoShape">
              <a:avLst/>
            </a:prstTxWarp>
          </a:bodyPr>
          <a:lstStyle/>
          <a:p>
            <a:endParaRPr kumimoji="1" altLang="en-US" smtClean="0">
              <a:latin typeface="Calibri" pitchFamily="34" charset="0"/>
              <a:ea typeface="ＭＳ Ｐゴシック" charset="-128"/>
            </a:endParaRPr>
          </a:p>
        </p:txBody>
      </p:sp>
      <p:sp>
        <p:nvSpPr>
          <p:cNvPr id="101380" name="スライド番号プレースホルダ 3"/>
          <p:cNvSpPr>
            <a:spLocks noGrp="1"/>
          </p:cNvSpPr>
          <p:nvPr>
            <p:ph type="sldNum" sz="quarter" idx="5"/>
          </p:nvPr>
        </p:nvSpPr>
        <p:spPr bwMode="auto">
          <a:noFill/>
          <a:ln>
            <a:miter lim="800000"/>
            <a:headEnd/>
            <a:tailEnd/>
          </a:ln>
        </p:spPr>
        <p:txBody>
          <a:bodyPr numCol="1">
            <a:prstTxWarp prst="textNoShape">
              <a:avLst/>
            </a:prstTxWarp>
          </a:bodyPr>
          <a:lstStyle/>
          <a:p>
            <a:pPr fontAlgn="base">
              <a:spcBef>
                <a:spcPct val="0"/>
              </a:spcBef>
              <a:spcAft>
                <a:spcPct val="0"/>
              </a:spcAft>
            </a:pPr>
            <a:fld id="{764C4E23-C1B1-40A0-9DCE-D601744B37A5}" type="slidenum">
              <a:rPr lang="ja-JP" altLang="en-US" smtClean="0">
                <a:latin typeface="Calibri" pitchFamily="34" charset="0"/>
                <a:ea typeface="ＭＳ Ｐゴシック" charset="-128"/>
              </a:rPr>
              <a:pPr fontAlgn="base">
                <a:spcBef>
                  <a:spcPct val="0"/>
                </a:spcBef>
                <a:spcAft>
                  <a:spcPct val="0"/>
                </a:spcAft>
              </a:pPr>
              <a:t>47</a:t>
            </a:fld>
            <a:endParaRPr lang="ja-JP" altLang="en-US" smtClean="0">
              <a:latin typeface="Calibri" pitchFamily="34" charset="0"/>
              <a:ea typeface="ＭＳ Ｐゴシック" charset="-128"/>
            </a:endParaRPr>
          </a:p>
        </p:txBody>
      </p:sp>
    </p:spTree>
    <p:extLst>
      <p:ext uri="{BB962C8B-B14F-4D97-AF65-F5344CB8AC3E}">
        <p14:creationId xmlns:p14="http://schemas.microsoft.com/office/powerpoint/2010/main" val="27354896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DBD21F5-9C51-43D2-8E34-71EB923BF425}" type="slidenum">
              <a:rPr kumimoji="1" lang="ja-JP" altLang="en-US" smtClean="0"/>
              <a:pPr/>
              <a:t>48</a:t>
            </a:fld>
            <a:endParaRPr kumimoji="1" lang="ja-JP" altLang="en-US"/>
          </a:p>
        </p:txBody>
      </p:sp>
    </p:spTree>
    <p:extLst>
      <p:ext uri="{BB962C8B-B14F-4D97-AF65-F5344CB8AC3E}">
        <p14:creationId xmlns:p14="http://schemas.microsoft.com/office/powerpoint/2010/main" val="35807072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DBD21F5-9C51-43D2-8E34-71EB923BF425}" type="slidenum">
              <a:rPr kumimoji="1" lang="ja-JP" altLang="en-US" smtClean="0"/>
              <a:pPr/>
              <a:t>49</a:t>
            </a:fld>
            <a:endParaRPr kumimoji="1" lang="ja-JP" altLang="en-US"/>
          </a:p>
        </p:txBody>
      </p:sp>
    </p:spTree>
    <p:extLst>
      <p:ext uri="{BB962C8B-B14F-4D97-AF65-F5344CB8AC3E}">
        <p14:creationId xmlns:p14="http://schemas.microsoft.com/office/powerpoint/2010/main" val="423782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5</a:t>
            </a:fld>
            <a:endParaRPr kumimoji="1" lang="ja-JP" altLang="en-US" dirty="0"/>
          </a:p>
        </p:txBody>
      </p:sp>
    </p:spTree>
    <p:extLst>
      <p:ext uri="{BB962C8B-B14F-4D97-AF65-F5344CB8AC3E}">
        <p14:creationId xmlns:p14="http://schemas.microsoft.com/office/powerpoint/2010/main" val="34921235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208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dirty="0" smtClean="0"/>
          </a:p>
        </p:txBody>
      </p:sp>
      <p:sp>
        <p:nvSpPr>
          <p:cNvPr id="1208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7FD583-BD94-4757-ADEE-225942560D69}" type="slidenum">
              <a:rPr lang="ja-JP" altLang="en-US"/>
              <a:pPr fontAlgn="base">
                <a:spcBef>
                  <a:spcPct val="0"/>
                </a:spcBef>
                <a:spcAft>
                  <a:spcPct val="0"/>
                </a:spcAft>
              </a:pPr>
              <a:t>50</a:t>
            </a:fld>
            <a:endParaRPr lang="ja-JP" altLang="en-US" dirty="0"/>
          </a:p>
        </p:txBody>
      </p:sp>
    </p:spTree>
    <p:extLst>
      <p:ext uri="{BB962C8B-B14F-4D97-AF65-F5344CB8AC3E}">
        <p14:creationId xmlns:p14="http://schemas.microsoft.com/office/powerpoint/2010/main" val="6872599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198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dirty="0" smtClean="0"/>
          </a:p>
        </p:txBody>
      </p:sp>
      <p:sp>
        <p:nvSpPr>
          <p:cNvPr id="11981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2456E3-BFE8-42E7-AC40-D57EE3666146}" type="slidenum">
              <a:rPr lang="ja-JP" altLang="en-US"/>
              <a:pPr fontAlgn="base">
                <a:spcBef>
                  <a:spcPct val="0"/>
                </a:spcBef>
                <a:spcAft>
                  <a:spcPct val="0"/>
                </a:spcAft>
              </a:pPr>
              <a:t>51</a:t>
            </a:fld>
            <a:endParaRPr lang="ja-JP" altLang="en-US" dirty="0"/>
          </a:p>
        </p:txBody>
      </p:sp>
    </p:spTree>
    <p:extLst>
      <p:ext uri="{BB962C8B-B14F-4D97-AF65-F5344CB8AC3E}">
        <p14:creationId xmlns:p14="http://schemas.microsoft.com/office/powerpoint/2010/main" val="24506975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52</a:t>
            </a:fld>
            <a:endParaRPr kumimoji="1" lang="ja-JP" altLang="en-US" dirty="0"/>
          </a:p>
        </p:txBody>
      </p:sp>
    </p:spTree>
    <p:extLst>
      <p:ext uri="{BB962C8B-B14F-4D97-AF65-F5344CB8AC3E}">
        <p14:creationId xmlns:p14="http://schemas.microsoft.com/office/powerpoint/2010/main" val="212375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EF38F-E22C-45F7-83D1-031FDEC83360}" type="slidenum">
              <a:rPr lang="en-US" altLang="ja-JP" smtClean="0"/>
              <a:pPr/>
              <a:t>6</a:t>
            </a:fld>
            <a:endParaRPr lang="en-US" altLang="ja-JP" dirty="0"/>
          </a:p>
        </p:txBody>
      </p:sp>
    </p:spTree>
    <p:extLst>
      <p:ext uri="{BB962C8B-B14F-4D97-AF65-F5344CB8AC3E}">
        <p14:creationId xmlns:p14="http://schemas.microsoft.com/office/powerpoint/2010/main" val="285051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DBD21F5-9C51-43D2-8E34-71EB923BF425}" type="slidenum">
              <a:rPr kumimoji="1" lang="ja-JP" altLang="en-US" smtClean="0"/>
              <a:pPr/>
              <a:t>7</a:t>
            </a:fld>
            <a:endParaRPr kumimoji="1" lang="ja-JP" altLang="en-US" dirty="0"/>
          </a:p>
        </p:txBody>
      </p:sp>
    </p:spTree>
    <p:extLst>
      <p:ext uri="{BB962C8B-B14F-4D97-AF65-F5344CB8AC3E}">
        <p14:creationId xmlns:p14="http://schemas.microsoft.com/office/powerpoint/2010/main" val="4241698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8</a:t>
            </a:fld>
            <a:endParaRPr kumimoji="1" lang="ja-JP" altLang="en-US" dirty="0"/>
          </a:p>
        </p:txBody>
      </p:sp>
    </p:spTree>
    <p:extLst>
      <p:ext uri="{BB962C8B-B14F-4D97-AF65-F5344CB8AC3E}">
        <p14:creationId xmlns:p14="http://schemas.microsoft.com/office/powerpoint/2010/main" val="243711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9</a:t>
            </a:fld>
            <a:endParaRPr kumimoji="1" lang="ja-JP" altLang="en-US" dirty="0"/>
          </a:p>
        </p:txBody>
      </p:sp>
    </p:spTree>
    <p:extLst>
      <p:ext uri="{BB962C8B-B14F-4D97-AF65-F5344CB8AC3E}">
        <p14:creationId xmlns:p14="http://schemas.microsoft.com/office/powerpoint/2010/main" val="1774201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2014/11/4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2014/11/4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2014/11/4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txBox="1">
            <a:spLocks noGrp="1"/>
          </p:cNvSpPr>
          <p:nvPr>
            <p:ph type="title"/>
          </p:nvPr>
        </p:nvSpPr>
        <p:spPr/>
        <p:txBody>
          <a:bodyPr/>
          <a:lstStyle>
            <a:lvl1pPr>
              <a:defRPr/>
            </a:lvl1pPr>
          </a:lstStyle>
          <a:p>
            <a:pPr lvl="0"/>
            <a:r>
              <a:rPr lang="ja-JP"/>
              <a:t>マスタ タイトルの書式設定</a:t>
            </a:r>
            <a:endParaRPr lang="en-US"/>
          </a:p>
        </p:txBody>
      </p:sp>
      <p:sp>
        <p:nvSpPr>
          <p:cNvPr id="3" name="表プレースホルダ 2"/>
          <p:cNvSpPr txBox="1">
            <a:spLocks noGrp="1"/>
          </p:cNvSpPr>
          <p:nvPr>
            <p:ph type="tbl" idx="1"/>
          </p:nvPr>
        </p:nvSpPr>
        <p:spPr>
          <a:xfrm>
            <a:off x="457200" y="1600200"/>
            <a:ext cx="8229600" cy="4530723"/>
          </a:xfrm>
        </p:spPr>
        <p:txBody>
          <a:bodyPr/>
          <a:lstStyle>
            <a:lvl1pPr>
              <a:defRPr lang="en-US"/>
            </a:lvl1pPr>
          </a:lstStyle>
          <a:p>
            <a:pPr lvl="0"/>
            <a:endParaRPr lang="en-US" noProof="0" dirty="0" smtClean="0"/>
          </a:p>
        </p:txBody>
      </p:sp>
      <p:sp>
        <p:nvSpPr>
          <p:cNvPr id="4" name="日付プレースホルダ 3"/>
          <p:cNvSpPr txBox="1">
            <a:spLocks noGrp="1"/>
          </p:cNvSpPr>
          <p:nvPr>
            <p:ph type="dt" sz="half" idx="10"/>
          </p:nvPr>
        </p:nvSpPr>
        <p:spPr>
          <a:xfrm>
            <a:off x="457200" y="6248400"/>
            <a:ext cx="2133600" cy="457200"/>
          </a:xfrm>
        </p:spPr>
        <p:txBody>
          <a:bodyPr/>
          <a:lstStyle>
            <a:lvl1pPr>
              <a:defRPr/>
            </a:lvl1pPr>
          </a:lstStyle>
          <a:p>
            <a:pPr>
              <a:defRPr/>
            </a:pPr>
            <a:endParaRPr dirty="0"/>
          </a:p>
        </p:txBody>
      </p:sp>
      <p:sp>
        <p:nvSpPr>
          <p:cNvPr id="5" name="フッター プレースホルダ 4"/>
          <p:cNvSpPr txBox="1">
            <a:spLocks noGrp="1"/>
          </p:cNvSpPr>
          <p:nvPr>
            <p:ph type="ftr" sz="quarter" idx="11"/>
          </p:nvPr>
        </p:nvSpPr>
        <p:spPr>
          <a:xfrm>
            <a:off x="3124200" y="6248400"/>
            <a:ext cx="2895600" cy="457200"/>
          </a:xfrm>
        </p:spPr>
        <p:txBody>
          <a:bodyPr/>
          <a:lstStyle>
            <a:lvl1pPr>
              <a:defRPr/>
            </a:lvl1pPr>
          </a:lstStyle>
          <a:p>
            <a:pPr>
              <a:defRPr/>
            </a:pPr>
            <a:endParaRPr dirty="0"/>
          </a:p>
        </p:txBody>
      </p:sp>
      <p:sp>
        <p:nvSpPr>
          <p:cNvPr id="6" name="スライド番号プレースホルダ 5"/>
          <p:cNvSpPr txBox="1">
            <a:spLocks noGrp="1"/>
          </p:cNvSpPr>
          <p:nvPr>
            <p:ph type="sldNum" sz="quarter" idx="12"/>
          </p:nvPr>
        </p:nvSpPr>
        <p:spPr>
          <a:xfrm>
            <a:off x="6553200" y="6248400"/>
            <a:ext cx="2133600" cy="457200"/>
          </a:xfrm>
        </p:spPr>
        <p:txBody>
          <a:bodyPr/>
          <a:lstStyle>
            <a:lvl1pPr>
              <a:defRPr/>
            </a:lvl1pPr>
          </a:lstStyle>
          <a:p>
            <a:pPr>
              <a:defRPr/>
            </a:pPr>
            <a:fld id="{E0CCA062-7C69-4289-99A1-4642DD3B6E0E}" type="slidenum">
              <a:rPr/>
              <a:pPr>
                <a:defRPr/>
              </a:pPr>
              <a:t>‹#›</a:t>
            </a:fld>
            <a:endParaRPr dirty="0"/>
          </a:p>
        </p:txBody>
      </p:sp>
    </p:spTree>
  </p:cSld>
  <p:clrMapOvr>
    <a:masterClrMapping/>
  </p:clrMapOvr>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a:xfrm>
            <a:off x="3124200" y="6356526"/>
            <a:ext cx="2895600" cy="365125"/>
          </a:xfrm>
          <a:prstGeom prst="rect">
            <a:avLst/>
          </a:prstGeom>
        </p:spPr>
        <p:txBody>
          <a:bodyPr/>
          <a:lstStyle/>
          <a:p>
            <a:pPr algn="ctr" fontAlgn="base">
              <a:spcBef>
                <a:spcPct val="0"/>
              </a:spcBef>
              <a:spcAft>
                <a:spcPct val="0"/>
              </a:spcAft>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11832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fld id="{47343B91-5E67-40EF-A17B-D1C4929F1255}"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2014/11/4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2014/11/4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14A448E-34A5-47E9-90C6-7663F562CA7E}" type="datetimeFigureOut">
              <a:rPr kumimoji="1" lang="ja-JP" altLang="en-US" smtClean="0"/>
              <a:pPr/>
              <a:t>2014/11/4</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14A448E-34A5-47E9-90C6-7663F562CA7E}" type="datetimeFigureOut">
              <a:rPr kumimoji="1" lang="ja-JP" altLang="en-US" smtClean="0"/>
              <a:pPr/>
              <a:t>2014/11/4</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14A448E-34A5-47E9-90C6-7663F562CA7E}" type="datetimeFigureOut">
              <a:rPr kumimoji="1" lang="ja-JP" altLang="en-US" smtClean="0"/>
              <a:pPr/>
              <a:t>2014/11/4</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14A448E-34A5-47E9-90C6-7663F562CA7E}" type="datetimeFigureOut">
              <a:rPr kumimoji="1" lang="ja-JP" altLang="en-US" smtClean="0"/>
              <a:pPr/>
              <a:t>2014/11/4</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14A448E-34A5-47E9-90C6-7663F562CA7E}" type="datetimeFigureOut">
              <a:rPr kumimoji="1" lang="ja-JP" altLang="en-US" smtClean="0"/>
              <a:pPr/>
              <a:t>2014/11/4</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14A448E-34A5-47E9-90C6-7663F562CA7E}" type="datetimeFigureOut">
              <a:rPr kumimoji="1" lang="ja-JP" altLang="en-US" smtClean="0"/>
              <a:pPr/>
              <a:t>2014/11/4</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A448E-34A5-47E9-90C6-7663F562CA7E}" type="datetimeFigureOut">
              <a:rPr kumimoji="1" lang="ja-JP" altLang="en-US" smtClean="0"/>
              <a:pPr/>
              <a:t>2014/11/4</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7AC38-4C38-4920-82D0-49C3A3318C8E}"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gif"/><Relationship Id="rId18" Type="http://schemas.openxmlformats.org/officeDocument/2006/relationships/image" Target="../media/image17.png"/><Relationship Id="rId3" Type="http://schemas.openxmlformats.org/officeDocument/2006/relationships/image" Target="../media/image2.jpeg"/><Relationship Id="rId21" Type="http://schemas.openxmlformats.org/officeDocument/2006/relationships/image" Target="../media/image20.png"/><Relationship Id="rId7" Type="http://schemas.openxmlformats.org/officeDocument/2006/relationships/image" Target="../media/image6.wmf"/><Relationship Id="rId12" Type="http://schemas.openxmlformats.org/officeDocument/2006/relationships/image" Target="../media/image11.wmf"/><Relationship Id="rId17" Type="http://schemas.openxmlformats.org/officeDocument/2006/relationships/image" Target="../media/image16.wmf"/><Relationship Id="rId2" Type="http://schemas.openxmlformats.org/officeDocument/2006/relationships/notesSlide" Target="../notesSlides/notesSlide23.xml"/><Relationship Id="rId16" Type="http://schemas.openxmlformats.org/officeDocument/2006/relationships/image" Target="../media/image15.wmf"/><Relationship Id="rId20" Type="http://schemas.openxmlformats.org/officeDocument/2006/relationships/image" Target="../media/image19.wmf"/><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10.wmf"/><Relationship Id="rId5" Type="http://schemas.openxmlformats.org/officeDocument/2006/relationships/image" Target="../media/image4.wmf"/><Relationship Id="rId15" Type="http://schemas.openxmlformats.org/officeDocument/2006/relationships/image" Target="../media/image14.wmf"/><Relationship Id="rId10" Type="http://schemas.openxmlformats.org/officeDocument/2006/relationships/image" Target="../media/image9.wmf"/><Relationship Id="rId19" Type="http://schemas.openxmlformats.org/officeDocument/2006/relationships/image" Target="../media/image18.wmf"/><Relationship Id="rId4" Type="http://schemas.openxmlformats.org/officeDocument/2006/relationships/image" Target="../media/image3.wmf"/><Relationship Id="rId9" Type="http://schemas.openxmlformats.org/officeDocument/2006/relationships/image" Target="../media/image8.wmf"/><Relationship Id="rId14" Type="http://schemas.openxmlformats.org/officeDocument/2006/relationships/image" Target="../media/image13.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8023F1D1-E5B9-498F-AF19-8D91DD6AB38E}" type="slidenum">
              <a:rPr lang="ja-JP" altLang="en-US"/>
              <a:pPr>
                <a:defRPr/>
              </a:pPr>
              <a:t>1</a:t>
            </a:fld>
            <a:endParaRPr lang="ja-JP" altLang="en-US" dirty="0"/>
          </a:p>
        </p:txBody>
      </p:sp>
      <p:sp>
        <p:nvSpPr>
          <p:cNvPr id="5123" name="タイトル 1"/>
          <p:cNvSpPr>
            <a:spLocks noGrp="1"/>
          </p:cNvSpPr>
          <p:nvPr>
            <p:ph type="ctrTitle"/>
          </p:nvPr>
        </p:nvSpPr>
        <p:spPr>
          <a:xfrm>
            <a:off x="323528" y="1000125"/>
            <a:ext cx="8463285" cy="4500563"/>
          </a:xfrm>
        </p:spPr>
        <p:txBody>
          <a:bodyPr>
            <a:normAutofit fontScale="90000"/>
          </a:bodyPr>
          <a:lstStyle/>
          <a:p>
            <a:pPr eaLnBrk="1" hangingPunct="1"/>
            <a:r>
              <a:rPr lang="ja-JP" altLang="en-US" sz="8800" dirty="0" smtClean="0">
                <a:solidFill>
                  <a:srgbClr val="FF0000"/>
                </a:solidFill>
              </a:rPr>
              <a:t>介護保険改悪に</a:t>
            </a:r>
            <a:r>
              <a:rPr lang="en-US" altLang="ja-JP" sz="8800" dirty="0" smtClean="0">
                <a:solidFill>
                  <a:srgbClr val="FF0000"/>
                </a:solidFill>
              </a:rPr>
              <a:t/>
            </a:r>
            <a:br>
              <a:rPr lang="en-US" altLang="ja-JP" sz="8800" dirty="0" smtClean="0">
                <a:solidFill>
                  <a:srgbClr val="FF0000"/>
                </a:solidFill>
              </a:rPr>
            </a:br>
            <a:r>
              <a:rPr lang="ja-JP" altLang="en-US" sz="8800" dirty="0" smtClean="0">
                <a:solidFill>
                  <a:srgbClr val="FF0000"/>
                </a:solidFill>
              </a:rPr>
              <a:t>地域から</a:t>
            </a:r>
            <a:r>
              <a:rPr lang="en-US" altLang="ja-JP" sz="8800" dirty="0" smtClean="0">
                <a:solidFill>
                  <a:srgbClr val="FF0000"/>
                </a:solidFill>
              </a:rPr>
              <a:t/>
            </a:r>
            <a:br>
              <a:rPr lang="en-US" altLang="ja-JP" sz="8800" dirty="0" smtClean="0">
                <a:solidFill>
                  <a:srgbClr val="FF0000"/>
                </a:solidFill>
              </a:rPr>
            </a:br>
            <a:r>
              <a:rPr lang="ja-JP" altLang="en-US" sz="8800" dirty="0" smtClean="0">
                <a:solidFill>
                  <a:srgbClr val="FF0000"/>
                </a:solidFill>
              </a:rPr>
              <a:t>立ち向かうために</a:t>
            </a:r>
            <a:endParaRPr lang="ja-JP" altLang="en-US" sz="11500" dirty="0" smtClean="0">
              <a:solidFill>
                <a:srgbClr val="FF0000"/>
              </a:solidFill>
            </a:endParaRPr>
          </a:p>
        </p:txBody>
      </p:sp>
      <p:sp>
        <p:nvSpPr>
          <p:cNvPr id="5124" name="サブタイトル 2"/>
          <p:cNvSpPr>
            <a:spLocks noGrp="1"/>
          </p:cNvSpPr>
          <p:nvPr>
            <p:ph type="subTitle" idx="1"/>
          </p:nvPr>
        </p:nvSpPr>
        <p:spPr>
          <a:xfrm>
            <a:off x="1357313" y="5643563"/>
            <a:ext cx="6455048" cy="593750"/>
          </a:xfrm>
        </p:spPr>
        <p:txBody>
          <a:bodyPr/>
          <a:lstStyle/>
          <a:p>
            <a:pPr eaLnBrk="1" hangingPunct="1"/>
            <a:r>
              <a:rPr lang="ja-JP" altLang="en-US" dirty="0" smtClean="0">
                <a:solidFill>
                  <a:schemeClr val="tx1"/>
                </a:solidFill>
              </a:rPr>
              <a:t>大阪社保協　日下部雅喜</a:t>
            </a:r>
          </a:p>
        </p:txBody>
      </p:sp>
      <p:sp>
        <p:nvSpPr>
          <p:cNvPr id="5125" name="テキスト ボックス 3"/>
          <p:cNvSpPr txBox="1">
            <a:spLocks noChangeArrowheads="1"/>
          </p:cNvSpPr>
          <p:nvPr/>
        </p:nvSpPr>
        <p:spPr bwMode="auto">
          <a:xfrm>
            <a:off x="0" y="476672"/>
            <a:ext cx="8820472" cy="523220"/>
          </a:xfrm>
          <a:prstGeom prst="rect">
            <a:avLst/>
          </a:prstGeom>
          <a:noFill/>
          <a:ln w="9525">
            <a:noFill/>
            <a:miter lim="800000"/>
            <a:headEnd/>
            <a:tailEnd/>
          </a:ln>
        </p:spPr>
        <p:txBody>
          <a:bodyPr wrap="square">
            <a:spAutoFit/>
          </a:bodyPr>
          <a:lstStyle/>
          <a:p>
            <a:r>
              <a:rPr lang="ja-JP" altLang="en-US" sz="2400" dirty="0" smtClean="0">
                <a:latin typeface="Calibri" pitchFamily="34" charset="0"/>
              </a:rPr>
              <a:t>　地域社保協のための介護保険改定学習会　</a:t>
            </a:r>
            <a:r>
              <a:rPr lang="en-US" altLang="ja-JP" sz="2800" b="1" dirty="0" smtClean="0">
                <a:latin typeface="Calibri" pitchFamily="34" charset="0"/>
              </a:rPr>
              <a:t>2014.10.12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8640"/>
            <a:ext cx="7020272" cy="288032"/>
          </a:xfrm>
        </p:spPr>
        <p:txBody>
          <a:bodyPr>
            <a:noAutofit/>
          </a:bodyPr>
          <a:lstStyle/>
          <a:p>
            <a:r>
              <a:rPr kumimoji="1" lang="ja-JP" altLang="en-US" sz="2800" b="1" u="sng" dirty="0" smtClean="0"/>
              <a:t>ヘルパー、デイサービスは市町村事業へ</a:t>
            </a:r>
            <a:endParaRPr kumimoji="1" lang="ja-JP" altLang="en-US" sz="2800" b="1" u="sng" dirty="0"/>
          </a:p>
        </p:txBody>
      </p:sp>
      <p:graphicFrame>
        <p:nvGraphicFramePr>
          <p:cNvPr id="4" name="コンテンツ プレースホルダ 3"/>
          <p:cNvGraphicFramePr>
            <a:graphicFrameLocks noGrp="1"/>
          </p:cNvGraphicFramePr>
          <p:nvPr>
            <p:ph idx="1"/>
          </p:nvPr>
        </p:nvGraphicFramePr>
        <p:xfrm>
          <a:off x="179512" y="1028965"/>
          <a:ext cx="3384376" cy="5531483"/>
        </p:xfrm>
        <a:graphic>
          <a:graphicData uri="http://schemas.openxmlformats.org/drawingml/2006/table">
            <a:tbl>
              <a:tblPr firstRow="1" bandRow="1">
                <a:tableStyleId>{5C22544A-7EE6-4342-B048-85BDC9FD1C3A}</a:tableStyleId>
              </a:tblPr>
              <a:tblGrid>
                <a:gridCol w="3384376"/>
              </a:tblGrid>
              <a:tr h="1415756">
                <a:tc>
                  <a:txBody>
                    <a:bodyPr/>
                    <a:lstStyle/>
                    <a:p>
                      <a:pPr algn="l">
                        <a:spcAft>
                          <a:spcPts val="0"/>
                        </a:spcAft>
                      </a:pPr>
                      <a:r>
                        <a:rPr lang="ja-JP" altLang="en-US" sz="1600" kern="0" dirty="0" smtClean="0">
                          <a:solidFill>
                            <a:schemeClr val="tx1"/>
                          </a:solidFill>
                          <a:latin typeface="Arial"/>
                          <a:ea typeface="ＭＳ Ｐゴシック"/>
                          <a:cs typeface="Arial"/>
                        </a:rPr>
                        <a:t>　　</a:t>
                      </a:r>
                      <a:r>
                        <a:rPr lang="ja-JP" altLang="en-US" sz="2000" kern="0" dirty="0" smtClean="0">
                          <a:solidFill>
                            <a:srgbClr val="FF0000"/>
                          </a:solidFill>
                          <a:latin typeface="Arial"/>
                          <a:ea typeface="ＭＳ Ｐゴシック"/>
                          <a:cs typeface="Arial"/>
                        </a:rPr>
                        <a:t>・</a:t>
                      </a:r>
                      <a:r>
                        <a:rPr lang="ja-JP" sz="2000" kern="0" dirty="0" smtClean="0">
                          <a:solidFill>
                            <a:srgbClr val="FF0000"/>
                          </a:solidFill>
                          <a:latin typeface="Arial"/>
                          <a:ea typeface="ＭＳ Ｐゴシック"/>
                          <a:cs typeface="Arial"/>
                        </a:rPr>
                        <a:t>訪問介護</a:t>
                      </a:r>
                      <a:endParaRPr lang="en-US" altLang="ja-JP" sz="2000" kern="0" dirty="0" smtClean="0">
                        <a:solidFill>
                          <a:srgbClr val="FF0000"/>
                        </a:solidFill>
                        <a:latin typeface="Arial"/>
                        <a:ea typeface="ＭＳ Ｐゴシック"/>
                        <a:cs typeface="Arial"/>
                      </a:endParaRPr>
                    </a:p>
                    <a:p>
                      <a:pPr algn="l">
                        <a:spcAft>
                          <a:spcPts val="0"/>
                        </a:spcAft>
                      </a:pPr>
                      <a:r>
                        <a:rPr lang="ja-JP" altLang="en-US" sz="2000" kern="0" dirty="0" smtClean="0">
                          <a:solidFill>
                            <a:srgbClr val="FF0000"/>
                          </a:solidFill>
                          <a:latin typeface="Arial"/>
                          <a:ea typeface="ＭＳ Ｐゴシック"/>
                          <a:cs typeface="Arial"/>
                        </a:rPr>
                        <a:t>　　（ホームヘルパー）</a:t>
                      </a:r>
                      <a:endParaRPr lang="ja-JP" sz="2800" kern="100" dirty="0">
                        <a:solidFill>
                          <a:srgbClr val="FF0000"/>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kern="0" dirty="0" smtClean="0">
                          <a:solidFill>
                            <a:srgbClr val="FF0000"/>
                          </a:solidFill>
                          <a:latin typeface="Arial"/>
                          <a:ea typeface="+mn-ea"/>
                          <a:cs typeface="Arial"/>
                        </a:rPr>
                        <a:t>　　・</a:t>
                      </a:r>
                      <a:r>
                        <a:rPr lang="ja-JP" altLang="ja-JP" sz="2000" b="1" kern="0" dirty="0" smtClean="0">
                          <a:solidFill>
                            <a:srgbClr val="FF0000"/>
                          </a:solidFill>
                          <a:latin typeface="Arial"/>
                          <a:ea typeface="+mn-ea"/>
                          <a:cs typeface="Arial"/>
                        </a:rPr>
                        <a:t>通所介護</a:t>
                      </a:r>
                      <a:endParaRPr lang="en-US" altLang="ja-JP" sz="2000" b="1" kern="0" dirty="0" smtClean="0">
                        <a:solidFill>
                          <a:srgbClr val="FF0000"/>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kern="0" dirty="0" smtClean="0">
                          <a:solidFill>
                            <a:srgbClr val="FF0000"/>
                          </a:solidFill>
                          <a:latin typeface="Arial"/>
                          <a:ea typeface="+mn-ea"/>
                          <a:cs typeface="Arial"/>
                        </a:rPr>
                        <a:t>　　（デイサービス）</a:t>
                      </a:r>
                      <a:endParaRPr lang="ja-JP" altLang="ja-JP" sz="2800" b="1" kern="100" dirty="0" smtClean="0">
                        <a:solidFill>
                          <a:srgbClr val="FF0000"/>
                        </a:solidFill>
                        <a:latin typeface="Century"/>
                        <a:ea typeface="ＭＳ 明朝"/>
                        <a:cs typeface="Times New Roman"/>
                      </a:endParaRPr>
                    </a:p>
                  </a:txBody>
                  <a:tcPr marL="62865" marR="62865" marT="0" marB="0" anchor="ctr">
                    <a:solidFill>
                      <a:srgbClr val="FFFF00"/>
                    </a:solidFill>
                  </a:tcPr>
                </a:tc>
              </a:tr>
              <a:tr h="336207">
                <a:tc>
                  <a:txBody>
                    <a:bodyPr/>
                    <a:lstStyle/>
                    <a:p>
                      <a:pPr algn="l">
                        <a:spcAft>
                          <a:spcPts val="0"/>
                        </a:spcAft>
                      </a:pPr>
                      <a:endParaRPr lang="ja-JP" sz="2000" b="1" kern="100" dirty="0">
                        <a:solidFill>
                          <a:schemeClr val="tx1"/>
                        </a:solidFill>
                        <a:latin typeface="Century"/>
                        <a:ea typeface="ＭＳ 明朝"/>
                        <a:cs typeface="Times New Roman"/>
                      </a:endParaRPr>
                    </a:p>
                  </a:txBody>
                  <a:tcPr marL="62865" marR="62865" marT="0" marB="0" anchor="ctr">
                    <a:noFill/>
                  </a:tcPr>
                </a:tc>
              </a:tr>
              <a:tr h="2796181">
                <a:tc>
                  <a:txBody>
                    <a:bodyPr/>
                    <a:lstStyle/>
                    <a:p>
                      <a:pPr algn="l">
                        <a:spcAft>
                          <a:spcPts val="0"/>
                        </a:spcAft>
                      </a:pPr>
                      <a:r>
                        <a:rPr lang="ja-JP" altLang="en-US" sz="1600" b="1" kern="0" dirty="0" smtClean="0">
                          <a:solidFill>
                            <a:schemeClr val="tx1"/>
                          </a:solidFill>
                          <a:latin typeface="Arial"/>
                          <a:ea typeface="ＭＳ Ｐゴシック"/>
                          <a:cs typeface="Arial"/>
                        </a:rPr>
                        <a:t>・</a:t>
                      </a:r>
                      <a:r>
                        <a:rPr lang="ja-JP" sz="1600" b="1" kern="0" dirty="0" smtClean="0">
                          <a:solidFill>
                            <a:schemeClr val="tx1"/>
                          </a:solidFill>
                          <a:latin typeface="Arial"/>
                          <a:ea typeface="ＭＳ Ｐゴシック"/>
                          <a:cs typeface="Arial"/>
                        </a:rPr>
                        <a:t>訪問</a:t>
                      </a:r>
                      <a:r>
                        <a:rPr lang="ja-JP" sz="1600" b="1" kern="0" dirty="0">
                          <a:solidFill>
                            <a:schemeClr val="tx1"/>
                          </a:solidFill>
                          <a:latin typeface="Arial"/>
                          <a:ea typeface="ＭＳ Ｐゴシック"/>
                          <a:cs typeface="Arial"/>
                        </a:rPr>
                        <a:t>看護</a:t>
                      </a:r>
                      <a:endParaRPr lang="ja-JP" sz="2000" b="1" kern="100" dirty="0">
                        <a:solidFill>
                          <a:schemeClr val="tx1"/>
                        </a:solidFill>
                        <a:latin typeface="Century"/>
                        <a:ea typeface="ＭＳ 明朝"/>
                        <a:cs typeface="Times New Roman"/>
                      </a:endParaRPr>
                    </a:p>
                    <a:p>
                      <a:pPr algn="l">
                        <a:spcAft>
                          <a:spcPts val="0"/>
                        </a:spcAft>
                      </a:pPr>
                      <a:r>
                        <a:rPr lang="ja-JP" altLang="en-US" sz="1600" b="1" kern="0" dirty="0" smtClean="0">
                          <a:solidFill>
                            <a:schemeClr val="tx1"/>
                          </a:solidFill>
                          <a:latin typeface="Arial"/>
                          <a:ea typeface="ＭＳ Ｐゴシック"/>
                          <a:cs typeface="Arial"/>
                        </a:rPr>
                        <a:t>・</a:t>
                      </a:r>
                      <a:r>
                        <a:rPr lang="ja-JP" sz="1600" b="1" kern="0" dirty="0" smtClean="0">
                          <a:solidFill>
                            <a:schemeClr val="tx1"/>
                          </a:solidFill>
                          <a:latin typeface="Arial"/>
                          <a:ea typeface="ＭＳ Ｐゴシック"/>
                          <a:cs typeface="Arial"/>
                        </a:rPr>
                        <a:t>訪問</a:t>
                      </a:r>
                      <a:r>
                        <a:rPr lang="ja-JP" sz="1600" b="1" kern="0" dirty="0">
                          <a:solidFill>
                            <a:schemeClr val="tx1"/>
                          </a:solidFill>
                          <a:latin typeface="Arial"/>
                          <a:ea typeface="ＭＳ Ｐゴシック"/>
                          <a:cs typeface="Arial"/>
                        </a:rPr>
                        <a:t>リハビリテーション</a:t>
                      </a:r>
                      <a:endParaRPr lang="ja-JP" sz="2000" b="1" kern="100" dirty="0">
                        <a:solidFill>
                          <a:schemeClr val="tx1"/>
                        </a:solidFill>
                        <a:latin typeface="Century"/>
                        <a:ea typeface="ＭＳ 明朝"/>
                        <a:cs typeface="Times New Roman"/>
                      </a:endParaRPr>
                    </a:p>
                    <a:p>
                      <a:pPr algn="l">
                        <a:spcAft>
                          <a:spcPts val="0"/>
                        </a:spcAft>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通所リハビリテーション</a:t>
                      </a:r>
                      <a:r>
                        <a:rPr lang="ja-JP" altLang="en-US" sz="1600" b="1" kern="0" dirty="0" smtClean="0">
                          <a:solidFill>
                            <a:schemeClr val="tx1"/>
                          </a:solidFill>
                          <a:latin typeface="Arial"/>
                          <a:ea typeface="+mn-ea"/>
                          <a:cs typeface="Arial"/>
                        </a:rPr>
                        <a:t>（デイケア）</a:t>
                      </a:r>
                      <a:endParaRPr lang="ja-JP" sz="1600" b="1" kern="100" dirty="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短期入所療養介護</a:t>
                      </a:r>
                      <a:endParaRPr lang="ja-JP" altLang="ja-JP" sz="20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居宅療養管理指導</a:t>
                      </a:r>
                      <a:endParaRPr lang="ja-JP" altLang="ja-JP" sz="20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特定施設入居者生活介護</a:t>
                      </a:r>
                      <a:endParaRPr lang="ja-JP" altLang="ja-JP" sz="20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短期入所生活介護</a:t>
                      </a:r>
                      <a:r>
                        <a:rPr lang="ja-JP" altLang="en-US" sz="1600" b="1" kern="0" dirty="0" smtClean="0">
                          <a:solidFill>
                            <a:schemeClr val="tx1"/>
                          </a:solidFill>
                          <a:latin typeface="Arial"/>
                          <a:ea typeface="+mn-ea"/>
                          <a:cs typeface="Arial"/>
                        </a:rPr>
                        <a:t>（ショートステイ）</a:t>
                      </a:r>
                      <a:endParaRPr lang="ja-JP" altLang="ja-JP" sz="16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訪問入浴介護</a:t>
                      </a:r>
                      <a:endParaRPr lang="ja-JP" altLang="ja-JP" sz="16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認知症対応型共同生活介護</a:t>
                      </a:r>
                      <a:endParaRPr lang="ja-JP" altLang="ja-JP" sz="16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小規模多機能型居宅介護</a:t>
                      </a:r>
                      <a:endParaRPr lang="ja-JP" altLang="ja-JP" sz="1600" b="1" kern="100" dirty="0" smtClean="0">
                        <a:solidFill>
                          <a:schemeClr val="tx1"/>
                        </a:solidFill>
                        <a:latin typeface="Century"/>
                        <a:ea typeface="ＭＳ 明朝"/>
                        <a:cs typeface="Times New Roman"/>
                      </a:endParaRPr>
                    </a:p>
                    <a:p>
                      <a:pPr algn="l">
                        <a:spcAft>
                          <a:spcPts val="0"/>
                        </a:spcAft>
                      </a:pPr>
                      <a:r>
                        <a:rPr lang="ja-JP" altLang="en-US" sz="1600" b="1" kern="0" dirty="0" smtClean="0">
                          <a:solidFill>
                            <a:schemeClr val="tx1"/>
                          </a:solidFill>
                          <a:latin typeface="Arial"/>
                          <a:ea typeface="ＭＳ Ｐゴシック"/>
                          <a:cs typeface="Arial"/>
                        </a:rPr>
                        <a:t>・</a:t>
                      </a:r>
                      <a:r>
                        <a:rPr lang="ja-JP" sz="1600" b="1" kern="0" dirty="0" smtClean="0">
                          <a:solidFill>
                            <a:schemeClr val="tx1"/>
                          </a:solidFill>
                          <a:latin typeface="Arial"/>
                          <a:ea typeface="ＭＳ Ｐゴシック"/>
                          <a:cs typeface="Arial"/>
                        </a:rPr>
                        <a:t>認知症</a:t>
                      </a:r>
                      <a:r>
                        <a:rPr lang="ja-JP" sz="1600" b="1" kern="0" dirty="0">
                          <a:solidFill>
                            <a:schemeClr val="tx1"/>
                          </a:solidFill>
                          <a:latin typeface="Arial"/>
                          <a:ea typeface="ＭＳ Ｐゴシック"/>
                          <a:cs typeface="Arial"/>
                        </a:rPr>
                        <a:t>対応型通所介護</a:t>
                      </a:r>
                      <a:endParaRPr lang="ja-JP" sz="1600" b="1" kern="100" dirty="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福祉用具貸与</a:t>
                      </a:r>
                      <a:endParaRPr lang="ja-JP" altLang="ja-JP" sz="1600" b="1" kern="100" dirty="0" smtClean="0">
                        <a:solidFill>
                          <a:schemeClr val="tx1"/>
                        </a:solidFill>
                        <a:latin typeface="Century"/>
                        <a:ea typeface="ＭＳ 明朝"/>
                        <a:cs typeface="Times New Roman"/>
                      </a:endParaRPr>
                    </a:p>
                  </a:txBody>
                  <a:tcPr marL="62865" marR="62865" marT="0" marB="0" anchor="ctr">
                    <a:noFill/>
                  </a:tcPr>
                </a:tc>
              </a:tr>
              <a:tr h="8155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福祉用具</a:t>
                      </a:r>
                      <a:r>
                        <a:rPr lang="ja-JP" altLang="en-US" sz="1600" b="1" kern="0" dirty="0" smtClean="0">
                          <a:solidFill>
                            <a:schemeClr val="tx1"/>
                          </a:solidFill>
                          <a:latin typeface="Arial"/>
                          <a:ea typeface="+mn-ea"/>
                          <a:cs typeface="Arial"/>
                        </a:rPr>
                        <a:t>販売・</a:t>
                      </a: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・住宅改修　　　　　　　　</a:t>
                      </a:r>
                      <a:r>
                        <a:rPr lang="ja-JP" altLang="en-US" sz="2000" b="1" kern="100" dirty="0" smtClean="0">
                          <a:solidFill>
                            <a:schemeClr val="tx1"/>
                          </a:solidFill>
                          <a:latin typeface="ＭＳ Ｐゴシック" pitchFamily="50" charset="-128"/>
                          <a:ea typeface="ＭＳ Ｐゴシック" pitchFamily="50" charset="-128"/>
                          <a:cs typeface="Times New Roman"/>
                        </a:rPr>
                        <a:t>など</a:t>
                      </a:r>
                      <a:endParaRPr lang="ja-JP" altLang="ja-JP" sz="2000" b="1" kern="100" dirty="0" smtClean="0">
                        <a:solidFill>
                          <a:schemeClr val="tx1"/>
                        </a:solidFill>
                        <a:latin typeface="ＭＳ Ｐゴシック" pitchFamily="50" charset="-128"/>
                        <a:ea typeface="ＭＳ Ｐゴシック" pitchFamily="50" charset="-128"/>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sz="2000" b="1" kern="100" dirty="0">
                        <a:solidFill>
                          <a:schemeClr val="tx1"/>
                        </a:solidFill>
                        <a:latin typeface="Century"/>
                        <a:ea typeface="ＭＳ 明朝"/>
                        <a:cs typeface="Times New Roman"/>
                      </a:endParaRPr>
                    </a:p>
                  </a:txBody>
                  <a:tcPr marL="62865" marR="62865" marT="0" marB="0">
                    <a:noFill/>
                  </a:tcPr>
                </a:tc>
              </a:tr>
            </a:tbl>
          </a:graphicData>
        </a:graphic>
      </p:graphicFrame>
      <p:graphicFrame>
        <p:nvGraphicFramePr>
          <p:cNvPr id="6" name="コンテンツ プレースホルダ 3"/>
          <p:cNvGraphicFramePr>
            <a:graphicFrameLocks/>
          </p:cNvGraphicFramePr>
          <p:nvPr/>
        </p:nvGraphicFramePr>
        <p:xfrm>
          <a:off x="5076056" y="1268760"/>
          <a:ext cx="3816424" cy="1767840"/>
        </p:xfrm>
        <a:graphic>
          <a:graphicData uri="http://schemas.openxmlformats.org/drawingml/2006/table">
            <a:tbl>
              <a:tblPr firstRow="1" bandRow="1">
                <a:tableStyleId>{5C22544A-7EE6-4342-B048-85BDC9FD1C3A}</a:tableStyleId>
              </a:tblPr>
              <a:tblGrid>
                <a:gridCol w="3816424"/>
              </a:tblGrid>
              <a:tr h="1529283">
                <a:tc>
                  <a:txBody>
                    <a:bodyPr/>
                    <a:lstStyle/>
                    <a:p>
                      <a:pPr algn="l">
                        <a:spcAft>
                          <a:spcPts val="0"/>
                        </a:spcAft>
                      </a:pPr>
                      <a:r>
                        <a:rPr lang="ja-JP" altLang="en-US" sz="1600" kern="0" dirty="0" smtClean="0">
                          <a:solidFill>
                            <a:schemeClr val="tx1"/>
                          </a:solidFill>
                          <a:latin typeface="Arial"/>
                          <a:ea typeface="ＭＳ Ｐゴシック"/>
                          <a:cs typeface="Arial"/>
                        </a:rPr>
                        <a:t>・</a:t>
                      </a:r>
                      <a:r>
                        <a:rPr lang="ja-JP" sz="1600" kern="0" dirty="0" smtClean="0">
                          <a:solidFill>
                            <a:schemeClr val="tx1"/>
                          </a:solidFill>
                          <a:latin typeface="Arial"/>
                          <a:ea typeface="ＭＳ Ｐゴシック"/>
                          <a:cs typeface="Arial"/>
                        </a:rPr>
                        <a:t>訪問</a:t>
                      </a:r>
                      <a:r>
                        <a:rPr lang="ja-JP" altLang="en-US" sz="1600" kern="0" dirty="0" smtClean="0">
                          <a:solidFill>
                            <a:schemeClr val="tx1"/>
                          </a:solidFill>
                          <a:latin typeface="Arial"/>
                          <a:ea typeface="ＭＳ Ｐゴシック"/>
                          <a:cs typeface="Arial"/>
                        </a:rPr>
                        <a:t>型サービス</a:t>
                      </a:r>
                      <a:endParaRPr lang="ja-JP" sz="2000" kern="100" dirty="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通所</a:t>
                      </a:r>
                      <a:r>
                        <a:rPr lang="ja-JP" altLang="en-US" sz="1600" b="1" kern="0" dirty="0" smtClean="0">
                          <a:solidFill>
                            <a:schemeClr val="tx1"/>
                          </a:solidFill>
                          <a:latin typeface="Arial"/>
                          <a:ea typeface="+mn-ea"/>
                          <a:cs typeface="Arial"/>
                        </a:rPr>
                        <a:t>型サービス</a:t>
                      </a: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・生活支援サービス</a:t>
                      </a: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（配食・見守り等）</a:t>
                      </a: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ja-JP" sz="2000" b="1" kern="100" dirty="0" smtClean="0">
                        <a:solidFill>
                          <a:schemeClr val="tx1"/>
                        </a:solidFill>
                        <a:latin typeface="Century"/>
                        <a:ea typeface="ＭＳ 明朝"/>
                        <a:cs typeface="Times New Roman"/>
                      </a:endParaRPr>
                    </a:p>
                  </a:txBody>
                  <a:tcPr marL="62865" marR="62865" marT="0" marB="0" anchor="ctr">
                    <a:solidFill>
                      <a:srgbClr val="FFFF00"/>
                    </a:solidFill>
                  </a:tcPr>
                </a:tc>
              </a:tr>
            </a:tbl>
          </a:graphicData>
        </a:graphic>
      </p:graphicFrame>
      <p:sp>
        <p:nvSpPr>
          <p:cNvPr id="7" name="角丸四角形 6"/>
          <p:cNvSpPr/>
          <p:nvPr/>
        </p:nvSpPr>
        <p:spPr>
          <a:xfrm>
            <a:off x="395536" y="620688"/>
            <a:ext cx="2880320"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予防給付によるサービス</a:t>
            </a:r>
            <a:endParaRPr kumimoji="1" lang="ja-JP" altLang="en-US" sz="1600" b="1" dirty="0">
              <a:solidFill>
                <a:schemeClr val="tx1"/>
              </a:solidFill>
            </a:endParaRPr>
          </a:p>
        </p:txBody>
      </p:sp>
      <p:sp>
        <p:nvSpPr>
          <p:cNvPr id="8" name="角丸四角形 7"/>
          <p:cNvSpPr/>
          <p:nvPr/>
        </p:nvSpPr>
        <p:spPr>
          <a:xfrm>
            <a:off x="5292080" y="620688"/>
            <a:ext cx="3672408"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新しい総合事業による</a:t>
            </a:r>
            <a:r>
              <a:rPr kumimoji="1" lang="ja-JP" altLang="en-US" sz="1600" b="1" dirty="0" smtClean="0">
                <a:solidFill>
                  <a:schemeClr val="tx1"/>
                </a:solidFill>
              </a:rPr>
              <a:t>サービス</a:t>
            </a:r>
            <a:endParaRPr kumimoji="1" lang="en-US" altLang="ja-JP" sz="1600" b="1" dirty="0" smtClean="0">
              <a:solidFill>
                <a:schemeClr val="tx1"/>
              </a:solidFill>
            </a:endParaRPr>
          </a:p>
          <a:p>
            <a:pPr algn="ctr"/>
            <a:r>
              <a:rPr lang="ja-JP" altLang="en-US" sz="1600" b="1" dirty="0" smtClean="0">
                <a:solidFill>
                  <a:schemeClr val="tx1"/>
                </a:solidFill>
              </a:rPr>
              <a:t>（介護予防・生活支援サービス事業）</a:t>
            </a:r>
            <a:endParaRPr kumimoji="1" lang="ja-JP" altLang="en-US" sz="1600" b="1" dirty="0">
              <a:solidFill>
                <a:schemeClr val="tx1"/>
              </a:solidFill>
            </a:endParaRPr>
          </a:p>
        </p:txBody>
      </p:sp>
      <p:sp>
        <p:nvSpPr>
          <p:cNvPr id="9" name="右矢印 8"/>
          <p:cNvSpPr/>
          <p:nvPr/>
        </p:nvSpPr>
        <p:spPr>
          <a:xfrm>
            <a:off x="3131840" y="1196752"/>
            <a:ext cx="1512168" cy="720080"/>
          </a:xfrm>
          <a:prstGeom prst="rightArrow">
            <a:avLst>
              <a:gd name="adj1" fmla="val 73992"/>
              <a:gd name="adj2" fmla="val 612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00" b="1" dirty="0">
              <a:solidFill>
                <a:schemeClr val="tx1"/>
              </a:solidFill>
            </a:endParaRPr>
          </a:p>
        </p:txBody>
      </p:sp>
      <p:sp>
        <p:nvSpPr>
          <p:cNvPr id="14" name="四角形吹き出し 13"/>
          <p:cNvSpPr/>
          <p:nvPr/>
        </p:nvSpPr>
        <p:spPr>
          <a:xfrm>
            <a:off x="7164288" y="1340768"/>
            <a:ext cx="1656184" cy="360040"/>
          </a:xfrm>
          <a:prstGeom prst="wedgeRectCallout">
            <a:avLst>
              <a:gd name="adj1" fmla="val -77623"/>
              <a:gd name="adj2" fmla="val -207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・多様な担い手による生活支援</a:t>
            </a:r>
            <a:endParaRPr kumimoji="1" lang="ja-JP" altLang="en-US" sz="1200" b="1" dirty="0">
              <a:solidFill>
                <a:schemeClr val="tx1"/>
              </a:solidFill>
            </a:endParaRPr>
          </a:p>
        </p:txBody>
      </p:sp>
      <p:sp>
        <p:nvSpPr>
          <p:cNvPr id="15" name="四角形吹き出し 14"/>
          <p:cNvSpPr/>
          <p:nvPr/>
        </p:nvSpPr>
        <p:spPr>
          <a:xfrm>
            <a:off x="7092280" y="1772816"/>
            <a:ext cx="1872208" cy="504056"/>
          </a:xfrm>
          <a:prstGeom prst="wedgeRectCallout">
            <a:avLst>
              <a:gd name="adj1" fmla="val -65174"/>
              <a:gd name="adj2" fmla="val -2581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chemeClr val="tx1"/>
                </a:solidFill>
              </a:rPr>
              <a:t>・ミニデイなどの集いの場</a:t>
            </a:r>
            <a:endParaRPr kumimoji="1" lang="en-US" altLang="ja-JP" sz="1200" b="1" dirty="0" smtClean="0">
              <a:solidFill>
                <a:schemeClr val="tx1"/>
              </a:solidFill>
            </a:endParaRPr>
          </a:p>
          <a:p>
            <a:r>
              <a:rPr lang="ja-JP" altLang="en-US" sz="1200" b="1" dirty="0" smtClean="0">
                <a:solidFill>
                  <a:schemeClr val="tx1"/>
                </a:solidFill>
              </a:rPr>
              <a:t>・運動、栄養、口腔ケア等の教室</a:t>
            </a:r>
            <a:endParaRPr kumimoji="1" lang="ja-JP" altLang="en-US" sz="1200" b="1" dirty="0">
              <a:solidFill>
                <a:schemeClr val="tx1"/>
              </a:solidFill>
            </a:endParaRPr>
          </a:p>
        </p:txBody>
      </p:sp>
      <p:sp>
        <p:nvSpPr>
          <p:cNvPr id="16" name="四角形吹き出し 15"/>
          <p:cNvSpPr/>
          <p:nvPr/>
        </p:nvSpPr>
        <p:spPr>
          <a:xfrm>
            <a:off x="6876256" y="2564904"/>
            <a:ext cx="2088232" cy="432048"/>
          </a:xfrm>
          <a:prstGeom prst="wedgeRectCallout">
            <a:avLst>
              <a:gd name="adj1" fmla="val -52246"/>
              <a:gd name="adj2" fmla="val -18884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介護事業所による訪問型・通所型サービス</a:t>
            </a:r>
            <a:endParaRPr kumimoji="1" lang="ja-JP" altLang="en-US" sz="1200" b="1" dirty="0">
              <a:solidFill>
                <a:schemeClr val="tx1"/>
              </a:solidFill>
            </a:endParaRPr>
          </a:p>
        </p:txBody>
      </p:sp>
      <p:sp>
        <p:nvSpPr>
          <p:cNvPr id="18" name="角丸四角形 17"/>
          <p:cNvSpPr/>
          <p:nvPr/>
        </p:nvSpPr>
        <p:spPr>
          <a:xfrm>
            <a:off x="323528" y="1052736"/>
            <a:ext cx="2592288" cy="1296144"/>
          </a:xfrm>
          <a:prstGeom prst="round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5148064" y="3068960"/>
            <a:ext cx="399593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solidFill>
                  <a:schemeClr val="tx1"/>
                </a:solidFill>
              </a:rPr>
              <a:t>※</a:t>
            </a:r>
            <a:r>
              <a:rPr kumimoji="1" lang="ja-JP" altLang="en-US" sz="1400" b="1" dirty="0" smtClean="0">
                <a:solidFill>
                  <a:schemeClr val="tx1"/>
                </a:solidFill>
              </a:rPr>
              <a:t>多様な主体による多様なサービスの提供を推進</a:t>
            </a:r>
            <a:endParaRPr kumimoji="1" lang="en-US" altLang="ja-JP" sz="1400" b="1" dirty="0" smtClean="0">
              <a:solidFill>
                <a:schemeClr val="tx1"/>
              </a:solidFill>
            </a:endParaRPr>
          </a:p>
          <a:p>
            <a:r>
              <a:rPr lang="en-US" altLang="ja-JP" sz="1400" b="1" dirty="0" smtClean="0">
                <a:solidFill>
                  <a:schemeClr val="tx1"/>
                </a:solidFill>
              </a:rPr>
              <a:t>※</a:t>
            </a:r>
            <a:r>
              <a:rPr lang="ja-JP" altLang="en-US" sz="1400" b="1" dirty="0" smtClean="0">
                <a:solidFill>
                  <a:schemeClr val="tx1"/>
                </a:solidFill>
              </a:rPr>
              <a:t>総合事業のみ利用の場合は、基本チェックリスト該当出利用可</a:t>
            </a:r>
            <a:endParaRPr kumimoji="1" lang="ja-JP" altLang="en-US" sz="1400" b="1" dirty="0">
              <a:solidFill>
                <a:schemeClr val="tx1"/>
              </a:solidFill>
            </a:endParaRPr>
          </a:p>
        </p:txBody>
      </p:sp>
      <p:cxnSp>
        <p:nvCxnSpPr>
          <p:cNvPr id="22" name="直線コネクタ 21"/>
          <p:cNvCxnSpPr/>
          <p:nvPr/>
        </p:nvCxnSpPr>
        <p:spPr>
          <a:xfrm>
            <a:off x="3419872" y="2852936"/>
            <a:ext cx="0" cy="34563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3203848" y="2852936"/>
            <a:ext cx="207640" cy="83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3203848" y="6309320"/>
            <a:ext cx="207640" cy="83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3419872" y="4581128"/>
            <a:ext cx="207640" cy="83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3635896" y="4149080"/>
            <a:ext cx="22322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従来通り</a:t>
            </a:r>
            <a:endParaRPr lang="en-US" altLang="ja-JP" sz="2000" b="1" dirty="0" smtClean="0">
              <a:solidFill>
                <a:schemeClr val="tx1"/>
              </a:solidFill>
            </a:endParaRPr>
          </a:p>
          <a:p>
            <a:r>
              <a:rPr kumimoji="1" lang="ja-JP" altLang="en-US" sz="2000" b="1" dirty="0" smtClean="0">
                <a:solidFill>
                  <a:schemeClr val="tx1"/>
                </a:solidFill>
              </a:rPr>
              <a:t>予防給付で行う</a:t>
            </a:r>
            <a:endParaRPr kumimoji="1" lang="ja-JP" altLang="en-US" sz="2000" b="1" dirty="0">
              <a:solidFill>
                <a:schemeClr val="tx1"/>
              </a:solidFill>
            </a:endParaRPr>
          </a:p>
        </p:txBody>
      </p:sp>
      <p:sp>
        <p:nvSpPr>
          <p:cNvPr id="28" name="正方形/長方形 27"/>
          <p:cNvSpPr/>
          <p:nvPr/>
        </p:nvSpPr>
        <p:spPr>
          <a:xfrm>
            <a:off x="2987824" y="1925216"/>
            <a:ext cx="22322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smtClean="0">
                <a:solidFill>
                  <a:srgbClr val="FF0000"/>
                </a:solidFill>
              </a:rPr>
              <a:t>市町村</a:t>
            </a:r>
            <a:r>
              <a:rPr kumimoji="1" lang="ja-JP" altLang="en-US" sz="2800" b="1" dirty="0" smtClean="0">
                <a:solidFill>
                  <a:srgbClr val="FF0000"/>
                </a:solidFill>
              </a:rPr>
              <a:t>事業へ移行</a:t>
            </a:r>
            <a:endParaRPr kumimoji="1" lang="ja-JP" altLang="en-US" sz="28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83362"/>
          </a:xfrm>
        </p:spPr>
        <p:txBody>
          <a:bodyPr>
            <a:normAutofit/>
          </a:bodyPr>
          <a:lstStyle/>
          <a:p>
            <a:r>
              <a:rPr lang="ja-JP" altLang="ja-JP" sz="8800" dirty="0" smtClean="0"/>
              <a:t>②特別養護老人ホームへの入所は</a:t>
            </a:r>
            <a:r>
              <a:rPr lang="ja-JP" altLang="en-US" sz="8800" dirty="0" smtClean="0"/>
              <a:t>原則</a:t>
            </a:r>
            <a:r>
              <a:rPr lang="ja-JP" altLang="ja-JP" sz="8800" dirty="0" smtClean="0">
                <a:solidFill>
                  <a:srgbClr val="FF0000"/>
                </a:solidFill>
              </a:rPr>
              <a:t>「要介護３」以上</a:t>
            </a:r>
            <a:r>
              <a:rPr lang="ja-JP" altLang="ja-JP" sz="8800" dirty="0" smtClean="0"/>
              <a:t>に限る</a:t>
            </a:r>
            <a:r>
              <a:rPr lang="ja-JP" altLang="ja-JP" dirty="0" smtClean="0"/>
              <a:t/>
            </a:r>
            <a:br>
              <a:rPr lang="ja-JP" altLang="ja-JP" dirty="0" smtClean="0"/>
            </a:b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u="sng" dirty="0" smtClean="0"/>
              <a:t/>
            </a:r>
            <a:br>
              <a:rPr lang="en-US" altLang="ja-JP" u="sng" dirty="0" smtClean="0"/>
            </a:br>
            <a:r>
              <a:rPr lang="ja-JP" altLang="ja-JP" u="sng" dirty="0" smtClean="0"/>
              <a:t>　　　</a:t>
            </a:r>
            <a:endParaRPr kumimoji="1" lang="ja-JP" altLang="en-US" dirty="0"/>
          </a:p>
        </p:txBody>
      </p:sp>
      <p:graphicFrame>
        <p:nvGraphicFramePr>
          <p:cNvPr id="4" name="コンテンツ プレースホルダ 3"/>
          <p:cNvGraphicFramePr>
            <a:graphicFrameLocks noGrp="1"/>
          </p:cNvGraphicFramePr>
          <p:nvPr>
            <p:ph idx="1"/>
          </p:nvPr>
        </p:nvGraphicFramePr>
        <p:xfrm>
          <a:off x="384457" y="1412776"/>
          <a:ext cx="8508023" cy="4536504"/>
        </p:xfrm>
        <a:graphic>
          <a:graphicData uri="http://schemas.openxmlformats.org/drawingml/2006/table">
            <a:tbl>
              <a:tblPr firstRow="1" bandRow="1">
                <a:tableStyleId>{5C22544A-7EE6-4342-B048-85BDC9FD1C3A}</a:tableStyleId>
              </a:tblPr>
              <a:tblGrid>
                <a:gridCol w="2216376"/>
                <a:gridCol w="2073383"/>
                <a:gridCol w="2156443"/>
                <a:gridCol w="2061821"/>
              </a:tblGrid>
              <a:tr h="1697150">
                <a:tc>
                  <a:txBody>
                    <a:bodyPr/>
                    <a:lstStyle/>
                    <a:p>
                      <a:pPr algn="l" fontAlgn="ctr"/>
                      <a:r>
                        <a:rPr lang="zh-TW" altLang="en-US" sz="3200" b="0" i="0" u="none" strike="noStrike" dirty="0">
                          <a:solidFill>
                            <a:schemeClr val="tx1"/>
                          </a:solidFill>
                          <a:latin typeface="ＭＳ Ｐゴシック"/>
                        </a:rPr>
                        <a:t> </a:t>
                      </a:r>
                      <a:r>
                        <a:rPr lang="ja-JP" altLang="en-US" sz="3200" b="0" i="0" u="none" strike="noStrike" dirty="0" smtClean="0">
                          <a:solidFill>
                            <a:schemeClr val="tx1"/>
                          </a:solidFill>
                          <a:latin typeface="ＭＳ Ｐゴシック"/>
                        </a:rPr>
                        <a:t>要介護</a:t>
                      </a:r>
                      <a:endParaRPr lang="en-US" altLang="ja-JP" sz="3200" b="0" i="0" u="none" strike="noStrike" dirty="0" smtClean="0">
                        <a:solidFill>
                          <a:schemeClr val="tx1"/>
                        </a:solidFill>
                        <a:latin typeface="ＭＳ Ｐゴシック"/>
                      </a:endParaRPr>
                    </a:p>
                    <a:p>
                      <a:pPr algn="l" fontAlgn="ctr"/>
                      <a:r>
                        <a:rPr lang="ja-JP" altLang="en-US" sz="3200" b="0" i="0" u="none" strike="noStrike" dirty="0" smtClean="0">
                          <a:solidFill>
                            <a:schemeClr val="tx1"/>
                          </a:solidFill>
                          <a:latin typeface="ＭＳ Ｐゴシック"/>
                        </a:rPr>
                        <a:t>１～２</a:t>
                      </a:r>
                      <a:endParaRPr lang="zh-TW" altLang="en-US" sz="3200" b="0" i="0" u="none" strike="noStrike" dirty="0">
                        <a:solidFill>
                          <a:schemeClr val="tx1"/>
                        </a:solidFill>
                        <a:latin typeface="ＭＳ Ｐゴシック"/>
                      </a:endParaRPr>
                    </a:p>
                  </a:txBody>
                  <a:tcPr marL="9525" marR="9525" marT="9525" marB="0" anchor="ctr">
                    <a:solidFill>
                      <a:schemeClr val="accent6">
                        <a:lumMod val="40000"/>
                        <a:lumOff val="60000"/>
                      </a:schemeClr>
                    </a:solidFill>
                  </a:tcPr>
                </a:tc>
                <a:tc>
                  <a:txBody>
                    <a:bodyPr/>
                    <a:lstStyle/>
                    <a:p>
                      <a:pPr algn="l" fontAlgn="ctr"/>
                      <a:r>
                        <a:rPr lang="ja-JP" altLang="en-US" sz="3200" b="0" i="0" u="none" strike="noStrike" dirty="0">
                          <a:solidFill>
                            <a:schemeClr val="tx1"/>
                          </a:solidFill>
                          <a:latin typeface="+mn-ea"/>
                          <a:ea typeface="+mn-ea"/>
                        </a:rPr>
                        <a:t>   </a:t>
                      </a:r>
                      <a:r>
                        <a:rPr lang="ja-JP" altLang="en-US" sz="3200" b="0" i="0" u="none" strike="noStrike" dirty="0" smtClean="0">
                          <a:solidFill>
                            <a:schemeClr val="tx1"/>
                          </a:solidFill>
                          <a:latin typeface="+mn-ea"/>
                          <a:ea typeface="+mn-ea"/>
                        </a:rPr>
                        <a:t>要介護</a:t>
                      </a:r>
                      <a:r>
                        <a:rPr lang="ja-JP" altLang="en-US" sz="3200" b="0" i="0" u="none" strike="noStrike" dirty="0">
                          <a:solidFill>
                            <a:schemeClr val="tx1"/>
                          </a:solidFill>
                          <a:latin typeface="+mn-ea"/>
                          <a:ea typeface="+mn-ea"/>
                        </a:rPr>
                        <a:t>３</a:t>
                      </a:r>
                    </a:p>
                  </a:txBody>
                  <a:tcPr marL="9525" marR="9525" marT="9525" marB="0" anchor="ctr">
                    <a:solidFill>
                      <a:schemeClr val="accent6">
                        <a:lumMod val="40000"/>
                        <a:lumOff val="60000"/>
                      </a:schemeClr>
                    </a:solidFill>
                  </a:tcPr>
                </a:tc>
                <a:tc>
                  <a:txBody>
                    <a:bodyPr/>
                    <a:lstStyle/>
                    <a:p>
                      <a:pPr algn="l" fontAlgn="ctr"/>
                      <a:r>
                        <a:rPr lang="zh-TW" altLang="en-US" sz="3200" b="0" i="0" u="none" strike="noStrike" dirty="0">
                          <a:solidFill>
                            <a:schemeClr val="tx1"/>
                          </a:solidFill>
                          <a:latin typeface="ＭＳ Ｐゴシック"/>
                        </a:rPr>
                        <a:t> </a:t>
                      </a:r>
                      <a:r>
                        <a:rPr lang="ja-JP" altLang="en-US" sz="3200" b="0" i="0" u="none" strike="noStrike" dirty="0" smtClean="0">
                          <a:solidFill>
                            <a:schemeClr val="tx1"/>
                          </a:solidFill>
                          <a:latin typeface="ＭＳ Ｐゴシック"/>
                        </a:rPr>
                        <a:t>　要介護</a:t>
                      </a:r>
                      <a:endParaRPr lang="en-US" altLang="ja-JP" sz="3200" b="0" i="0" u="none" strike="noStrike" dirty="0" smtClean="0">
                        <a:solidFill>
                          <a:schemeClr val="tx1"/>
                        </a:solidFill>
                        <a:latin typeface="ＭＳ Ｐゴシック"/>
                      </a:endParaRPr>
                    </a:p>
                    <a:p>
                      <a:pPr algn="l" fontAlgn="ctr"/>
                      <a:r>
                        <a:rPr lang="ja-JP" altLang="en-US" sz="3200" b="0" i="0" u="none" strike="noStrike" dirty="0" smtClean="0">
                          <a:solidFill>
                            <a:schemeClr val="tx1"/>
                          </a:solidFill>
                          <a:latin typeface="ＭＳ Ｐゴシック"/>
                        </a:rPr>
                        <a:t>　　４～５</a:t>
                      </a:r>
                      <a:endParaRPr lang="zh-TW" altLang="en-US" sz="3200" b="0" i="0" u="none" strike="noStrike" dirty="0">
                        <a:solidFill>
                          <a:schemeClr val="tx1"/>
                        </a:solidFill>
                        <a:latin typeface="ＭＳ Ｐゴシック"/>
                      </a:endParaRPr>
                    </a:p>
                  </a:txBody>
                  <a:tcPr marL="9525" marR="9525" marT="9525" marB="0" anchor="ctr">
                    <a:solidFill>
                      <a:schemeClr val="accent6">
                        <a:lumMod val="40000"/>
                        <a:lumOff val="60000"/>
                      </a:schemeClr>
                    </a:solidFill>
                  </a:tcPr>
                </a:tc>
                <a:tc>
                  <a:txBody>
                    <a:bodyPr/>
                    <a:lstStyle/>
                    <a:p>
                      <a:pPr algn="l" fontAlgn="ctr"/>
                      <a:r>
                        <a:rPr lang="ja-JP" altLang="en-US" sz="3200" b="0" i="0" u="none" strike="noStrike" dirty="0">
                          <a:solidFill>
                            <a:schemeClr val="tx1"/>
                          </a:solidFill>
                          <a:latin typeface="ＭＳ Ｐゴシック"/>
                          <a:ea typeface="ＤＨＰ特太ゴシック体" pitchFamily="2" charset="-128"/>
                        </a:rPr>
                        <a:t>               </a:t>
                      </a:r>
                      <a:r>
                        <a:rPr lang="ja-JP" altLang="en-US" sz="3200" b="0" i="0" u="none" strike="noStrike" dirty="0" smtClean="0">
                          <a:solidFill>
                            <a:schemeClr val="tx1"/>
                          </a:solidFill>
                          <a:latin typeface="ＭＳ Ｐゴシック"/>
                          <a:ea typeface="ＤＨＰ特太ゴシック体" pitchFamily="2" charset="-128"/>
                        </a:rPr>
                        <a:t>　　計</a:t>
                      </a:r>
                      <a:r>
                        <a:rPr lang="ja-JP" altLang="en-US" sz="3200" b="0" i="0" u="none" strike="noStrike" dirty="0">
                          <a:solidFill>
                            <a:schemeClr val="tx1"/>
                          </a:solidFill>
                          <a:latin typeface="ＭＳ Ｐゴシック"/>
                          <a:ea typeface="ＤＨＰ特太ゴシック体" pitchFamily="2" charset="-128"/>
                        </a:rPr>
                        <a:t> </a:t>
                      </a:r>
                    </a:p>
                  </a:txBody>
                  <a:tcPr marL="9525" marR="9525" marT="9525" marB="0" anchor="ctr">
                    <a:solidFill>
                      <a:schemeClr val="accent6">
                        <a:lumMod val="40000"/>
                        <a:lumOff val="60000"/>
                      </a:schemeClr>
                    </a:solidFill>
                  </a:tcPr>
                </a:tc>
              </a:tr>
              <a:tr h="1419677">
                <a:tc>
                  <a:txBody>
                    <a:bodyPr/>
                    <a:lstStyle/>
                    <a:p>
                      <a:pPr algn="l" fontAlgn="ctr"/>
                      <a:r>
                        <a:rPr lang="ja-JP" altLang="en-US" sz="3200" b="0" i="0" u="none" strike="noStrike" dirty="0">
                          <a:solidFill>
                            <a:srgbClr val="FF0000"/>
                          </a:solidFill>
                          <a:latin typeface="ＭＳ Ｐゴシック"/>
                          <a:ea typeface="ＤＨＰ特太ゴシック体" pitchFamily="2" charset="-128"/>
                        </a:rPr>
                        <a:t> </a:t>
                      </a:r>
                      <a:r>
                        <a:rPr lang="ja-JP" altLang="en-US" sz="3200" b="0" i="0" u="none" strike="noStrike" dirty="0" smtClean="0">
                          <a:solidFill>
                            <a:srgbClr val="FF0000"/>
                          </a:solidFill>
                          <a:latin typeface="ＭＳ Ｐゴシック"/>
                          <a:ea typeface="ＤＨＰ特太ゴシック体" pitchFamily="2" charset="-128"/>
                        </a:rPr>
                        <a:t>１７．８万人</a:t>
                      </a:r>
                      <a:endParaRPr lang="ja-JP" altLang="en-US" sz="3200" b="0" i="0" u="none" strike="noStrike" dirty="0">
                        <a:solidFill>
                          <a:srgbClr val="FF0000"/>
                        </a:solidFill>
                        <a:latin typeface="ＭＳ Ｐゴシック"/>
                        <a:ea typeface="ＤＨＰ特太ゴシック体" pitchFamily="2" charset="-128"/>
                      </a:endParaRPr>
                    </a:p>
                  </a:txBody>
                  <a:tcPr marL="9525" marR="9525" marT="9525" marB="0" anchor="ctr"/>
                </a:tc>
                <a:tc>
                  <a:txBody>
                    <a:bodyPr/>
                    <a:lstStyle/>
                    <a:p>
                      <a:pPr algn="l" fontAlgn="ctr"/>
                      <a:r>
                        <a:rPr lang="ja-JP" altLang="en-US" sz="3200" b="0" i="0" u="none" strike="noStrike" dirty="0">
                          <a:solidFill>
                            <a:schemeClr val="tx1"/>
                          </a:solidFill>
                          <a:latin typeface="ＭＳ Ｐゴシック"/>
                          <a:ea typeface="ＤＨＰ特太ゴシック体" pitchFamily="2" charset="-128"/>
                        </a:rPr>
                        <a:t>  </a:t>
                      </a:r>
                      <a:r>
                        <a:rPr lang="ja-JP" altLang="en-US" sz="3200" b="0" i="0" u="none" strike="noStrike" dirty="0" smtClean="0">
                          <a:solidFill>
                            <a:schemeClr val="tx1"/>
                          </a:solidFill>
                          <a:latin typeface="ＭＳ Ｐゴシック"/>
                          <a:ea typeface="ＤＨＰ特太ゴシック体" pitchFamily="2" charset="-128"/>
                        </a:rPr>
                        <a:t>１２．６万人</a:t>
                      </a:r>
                      <a:endParaRPr lang="ja-JP" altLang="en-US" sz="3200" b="0" i="0" u="none" strike="noStrike" dirty="0">
                        <a:solidFill>
                          <a:schemeClr val="tx1"/>
                        </a:solidFill>
                        <a:latin typeface="ＭＳ Ｐゴシック"/>
                        <a:ea typeface="ＤＨＰ特太ゴシック体" pitchFamily="2" charset="-128"/>
                      </a:endParaRPr>
                    </a:p>
                  </a:txBody>
                  <a:tcPr marL="9525" marR="9525" marT="9525" marB="0" anchor="ctr"/>
                </a:tc>
                <a:tc>
                  <a:txBody>
                    <a:bodyPr/>
                    <a:lstStyle/>
                    <a:p>
                      <a:pPr algn="l" fontAlgn="ctr"/>
                      <a:r>
                        <a:rPr lang="ja-JP" altLang="en-US" sz="3200" b="0" i="0" u="none" strike="noStrike" dirty="0">
                          <a:solidFill>
                            <a:schemeClr val="tx1"/>
                          </a:solidFill>
                          <a:latin typeface="ＭＳ Ｐゴシック"/>
                          <a:ea typeface="ＤＨＰ特太ゴシック体" pitchFamily="2" charset="-128"/>
                        </a:rPr>
                        <a:t>   </a:t>
                      </a:r>
                      <a:r>
                        <a:rPr lang="ja-JP" altLang="en-US" sz="3200" b="0" i="0" u="none" strike="noStrike" dirty="0" smtClean="0">
                          <a:solidFill>
                            <a:schemeClr val="tx1"/>
                          </a:solidFill>
                          <a:latin typeface="ＭＳ Ｐゴシック"/>
                          <a:ea typeface="ＤＨＰ特太ゴシック体" pitchFamily="2" charset="-128"/>
                        </a:rPr>
                        <a:t>２１．９万人</a:t>
                      </a:r>
                      <a:endParaRPr lang="ja-JP" altLang="en-US" sz="3200" b="0" i="0" u="none" strike="noStrike" dirty="0">
                        <a:solidFill>
                          <a:schemeClr val="tx1"/>
                        </a:solidFill>
                        <a:latin typeface="ＭＳ Ｐゴシック"/>
                        <a:ea typeface="ＤＨＰ特太ゴシック体" pitchFamily="2" charset="-128"/>
                      </a:endParaRPr>
                    </a:p>
                  </a:txBody>
                  <a:tcPr marL="9525" marR="9525" marT="9525" marB="0" anchor="ctr"/>
                </a:tc>
                <a:tc>
                  <a:txBody>
                    <a:bodyPr/>
                    <a:lstStyle/>
                    <a:p>
                      <a:pPr algn="l" fontAlgn="ctr"/>
                      <a:r>
                        <a:rPr lang="ja-JP" altLang="en-US" sz="3200" b="0" i="0" u="none" strike="noStrike" dirty="0">
                          <a:solidFill>
                            <a:schemeClr val="tx1"/>
                          </a:solidFill>
                          <a:latin typeface="ＭＳ Ｐゴシック"/>
                          <a:ea typeface="ＤＨＰ特太ゴシック体" pitchFamily="2" charset="-128"/>
                        </a:rPr>
                        <a:t> </a:t>
                      </a:r>
                      <a:r>
                        <a:rPr lang="ja-JP" altLang="en-US" sz="3200" b="0" i="0" u="none" strike="noStrike" dirty="0" smtClean="0">
                          <a:solidFill>
                            <a:schemeClr val="tx1"/>
                          </a:solidFill>
                          <a:latin typeface="ＭＳ Ｐゴシック"/>
                          <a:ea typeface="ＤＨＰ特太ゴシック体" pitchFamily="2" charset="-128"/>
                        </a:rPr>
                        <a:t>５２．４万人</a:t>
                      </a:r>
                      <a:endParaRPr lang="ja-JP" altLang="en-US" sz="3200" b="0" i="0" u="none" strike="noStrike" dirty="0">
                        <a:solidFill>
                          <a:schemeClr val="tx1"/>
                        </a:solidFill>
                        <a:latin typeface="ＭＳ Ｐゴシック"/>
                        <a:ea typeface="ＤＨＰ特太ゴシック体" pitchFamily="2" charset="-128"/>
                      </a:endParaRPr>
                    </a:p>
                  </a:txBody>
                  <a:tcPr marL="9525" marR="9525" marT="9525" marB="0" anchor="ctr"/>
                </a:tc>
              </a:tr>
              <a:tr h="1419677">
                <a:tc>
                  <a:txBody>
                    <a:bodyPr/>
                    <a:lstStyle/>
                    <a:p>
                      <a:pPr algn="l" fontAlgn="ctr"/>
                      <a:r>
                        <a:rPr lang="ja-JP" altLang="en-US" sz="3200" b="0" i="0" u="none" strike="noStrike" dirty="0" smtClean="0">
                          <a:solidFill>
                            <a:srgbClr val="FF0000"/>
                          </a:solidFill>
                          <a:latin typeface="ＭＳ Ｐゴシック"/>
                          <a:ea typeface="ＤＨＰ特太ゴシック体" pitchFamily="2" charset="-128"/>
                        </a:rPr>
                        <a:t>　３４．１％</a:t>
                      </a:r>
                      <a:endParaRPr lang="ja-JP" altLang="en-US" sz="3200" b="0" i="0" u="none" strike="noStrike" dirty="0">
                        <a:solidFill>
                          <a:srgbClr val="FF0000"/>
                        </a:solidFill>
                        <a:latin typeface="ＭＳ Ｐゴシック"/>
                        <a:ea typeface="ＤＨＰ特太ゴシック体" pitchFamily="2" charset="-128"/>
                      </a:endParaRPr>
                    </a:p>
                  </a:txBody>
                  <a:tcPr marL="9525" marR="9525" marT="9525" marB="0" anchor="ctr"/>
                </a:tc>
                <a:tc>
                  <a:txBody>
                    <a:bodyPr/>
                    <a:lstStyle/>
                    <a:p>
                      <a:pPr algn="l" fontAlgn="ctr"/>
                      <a:r>
                        <a:rPr lang="ja-JP" altLang="en-US" sz="3200" b="0" i="0" u="none" strike="noStrike" dirty="0" smtClean="0">
                          <a:solidFill>
                            <a:schemeClr val="tx1"/>
                          </a:solidFill>
                          <a:latin typeface="ＭＳ Ｐゴシック"/>
                          <a:ea typeface="ＤＨＰ特太ゴシック体" pitchFamily="2" charset="-128"/>
                        </a:rPr>
                        <a:t>２４．１％</a:t>
                      </a:r>
                      <a:endParaRPr lang="ja-JP" altLang="en-US" sz="3200" b="0" i="0" u="none" strike="noStrike" dirty="0">
                        <a:solidFill>
                          <a:schemeClr val="tx1"/>
                        </a:solidFill>
                        <a:latin typeface="ＭＳ Ｐゴシック"/>
                        <a:ea typeface="ＤＨＰ特太ゴシック体" pitchFamily="2" charset="-128"/>
                      </a:endParaRPr>
                    </a:p>
                  </a:txBody>
                  <a:tcPr marL="9525" marR="9525" marT="9525" marB="0" anchor="ctr"/>
                </a:tc>
                <a:tc>
                  <a:txBody>
                    <a:bodyPr/>
                    <a:lstStyle/>
                    <a:p>
                      <a:pPr algn="l" fontAlgn="ctr"/>
                      <a:r>
                        <a:rPr lang="ja-JP" altLang="en-US" sz="3200" b="0" i="0" u="none" strike="noStrike" dirty="0" smtClean="0">
                          <a:solidFill>
                            <a:schemeClr val="tx1"/>
                          </a:solidFill>
                          <a:latin typeface="ＭＳ Ｐゴシック"/>
                          <a:ea typeface="ＤＨＰ特太ゴシック体" pitchFamily="2" charset="-128"/>
                        </a:rPr>
                        <a:t>４１．８％</a:t>
                      </a:r>
                      <a:endParaRPr lang="ja-JP" altLang="en-US" sz="3200" b="0" i="0" u="none" strike="noStrike" dirty="0">
                        <a:solidFill>
                          <a:schemeClr val="tx1"/>
                        </a:solidFill>
                        <a:latin typeface="ＭＳ Ｐゴシック"/>
                        <a:ea typeface="ＤＨＰ特太ゴシック体" pitchFamily="2" charset="-128"/>
                      </a:endParaRPr>
                    </a:p>
                  </a:txBody>
                  <a:tcPr marL="9525" marR="9525" marT="9525" marB="0" anchor="ctr"/>
                </a:tc>
                <a:tc>
                  <a:txBody>
                    <a:bodyPr/>
                    <a:lstStyle/>
                    <a:p>
                      <a:pPr algn="l" fontAlgn="ctr"/>
                      <a:r>
                        <a:rPr lang="ja-JP" altLang="en-US" sz="3200" b="0" i="0" u="none" strike="noStrike" dirty="0">
                          <a:solidFill>
                            <a:schemeClr val="tx1"/>
                          </a:solidFill>
                          <a:latin typeface="ＭＳ Ｐゴシック"/>
                          <a:ea typeface="ＤＨＰ特太ゴシック体" pitchFamily="2" charset="-128"/>
                        </a:rPr>
                        <a:t> </a:t>
                      </a:r>
                      <a:r>
                        <a:rPr lang="ja-JP" altLang="en-US" sz="3200" b="0" i="0" u="none" strike="noStrike" dirty="0" smtClean="0">
                          <a:solidFill>
                            <a:schemeClr val="tx1"/>
                          </a:solidFill>
                          <a:latin typeface="ＭＳ Ｐゴシック"/>
                          <a:ea typeface="ＤＨＰ特太ゴシック体" pitchFamily="2" charset="-128"/>
                        </a:rPr>
                        <a:t>１００％</a:t>
                      </a:r>
                      <a:r>
                        <a:rPr lang="ja-JP" altLang="en-US" sz="3200" b="0" i="0" u="none" strike="noStrike" dirty="0">
                          <a:solidFill>
                            <a:schemeClr val="tx1"/>
                          </a:solidFill>
                          <a:latin typeface="ＭＳ Ｐゴシック"/>
                          <a:ea typeface="ＤＨＰ特太ゴシック体" pitchFamily="2" charset="-128"/>
                        </a:rPr>
                        <a:t> </a:t>
                      </a:r>
                    </a:p>
                  </a:txBody>
                  <a:tcPr marL="9525" marR="9525" marT="9525" marB="0" anchor="ctr"/>
                </a:tc>
              </a:tr>
            </a:tbl>
          </a:graphicData>
        </a:graphic>
      </p:graphicFrame>
      <p:sp>
        <p:nvSpPr>
          <p:cNvPr id="5" name="正方形/長方形 4"/>
          <p:cNvSpPr/>
          <p:nvPr/>
        </p:nvSpPr>
        <p:spPr>
          <a:xfrm>
            <a:off x="0" y="6093296"/>
            <a:ext cx="187220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0000"/>
                </a:solidFill>
                <a:latin typeface="ＭＳ Ｐゴシック"/>
              </a:rPr>
              <a:t> </a:t>
            </a:r>
            <a:endParaRPr kumimoji="1" lang="ja-JP" altLang="en-US" dirty="0"/>
          </a:p>
        </p:txBody>
      </p:sp>
      <p:sp>
        <p:nvSpPr>
          <p:cNvPr id="6" name="正方形/長方形 5"/>
          <p:cNvSpPr/>
          <p:nvPr/>
        </p:nvSpPr>
        <p:spPr>
          <a:xfrm>
            <a:off x="3059832" y="6093296"/>
            <a:ext cx="48965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rgbClr val="000000"/>
                </a:solidFill>
                <a:latin typeface="+mj-ea"/>
                <a:ea typeface="+mj-ea"/>
              </a:rPr>
              <a:t>厚生労働省</a:t>
            </a:r>
            <a:r>
              <a:rPr lang="en-US" altLang="ja-JP" sz="2000" dirty="0" smtClean="0">
                <a:solidFill>
                  <a:srgbClr val="000000"/>
                </a:solidFill>
                <a:latin typeface="+mj-ea"/>
                <a:ea typeface="+mj-ea"/>
              </a:rPr>
              <a:t>2014</a:t>
            </a:r>
            <a:r>
              <a:rPr lang="ja-JP" altLang="en-US" sz="2000" dirty="0" smtClean="0">
                <a:solidFill>
                  <a:srgbClr val="000000"/>
                </a:solidFill>
                <a:latin typeface="+mj-ea"/>
                <a:ea typeface="+mj-ea"/>
              </a:rPr>
              <a:t>年</a:t>
            </a:r>
            <a:r>
              <a:rPr lang="en-US" altLang="ja-JP" sz="2000" dirty="0" smtClean="0">
                <a:solidFill>
                  <a:srgbClr val="000000"/>
                </a:solidFill>
                <a:latin typeface="+mj-ea"/>
                <a:ea typeface="+mj-ea"/>
              </a:rPr>
              <a:t>3</a:t>
            </a:r>
            <a:r>
              <a:rPr lang="ja-JP" altLang="en-US" sz="2000" dirty="0" smtClean="0">
                <a:solidFill>
                  <a:srgbClr val="000000"/>
                </a:solidFill>
                <a:latin typeface="+mj-ea"/>
                <a:ea typeface="+mj-ea"/>
              </a:rPr>
              <a:t>月</a:t>
            </a:r>
            <a:r>
              <a:rPr lang="en-US" altLang="ja-JP" sz="2000" dirty="0" smtClean="0">
                <a:solidFill>
                  <a:srgbClr val="000000"/>
                </a:solidFill>
                <a:latin typeface="+mj-ea"/>
                <a:ea typeface="+mj-ea"/>
              </a:rPr>
              <a:t>25</a:t>
            </a:r>
            <a:r>
              <a:rPr lang="ja-JP" altLang="en-US" sz="2000" dirty="0" smtClean="0">
                <a:solidFill>
                  <a:srgbClr val="000000"/>
                </a:solidFill>
                <a:latin typeface="+mj-ea"/>
                <a:ea typeface="+mj-ea"/>
              </a:rPr>
              <a:t>日公表資料</a:t>
            </a:r>
            <a:endParaRPr kumimoji="1" lang="ja-JP" altLang="en-US" dirty="0"/>
          </a:p>
        </p:txBody>
      </p:sp>
      <p:sp>
        <p:nvSpPr>
          <p:cNvPr id="7" name="正方形/長方形 6"/>
          <p:cNvSpPr/>
          <p:nvPr/>
        </p:nvSpPr>
        <p:spPr>
          <a:xfrm>
            <a:off x="266051" y="6569968"/>
            <a:ext cx="887795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244" tIns="45621" rIns="91244" bIns="45621" anchor="ctr"/>
          <a:lstStyle/>
          <a:p>
            <a:pPr algn="r" defTabSz="912578">
              <a:defRPr/>
            </a:pPr>
            <a:r>
              <a:rPr lang="en-US" altLang="ja-JP" sz="1600" dirty="0">
                <a:solidFill>
                  <a:prstClr val="black"/>
                </a:solidFill>
              </a:rPr>
              <a:t>※</a:t>
            </a:r>
            <a:r>
              <a:rPr lang="ja-JP" altLang="en-US" sz="1600" dirty="0">
                <a:solidFill>
                  <a:prstClr val="black"/>
                </a:solidFill>
              </a:rPr>
              <a:t>各都道府県で把握している特別養護老人ホームの入所申込者の状況を集計したもの。　</a:t>
            </a:r>
            <a:endParaRPr lang="en-US" altLang="ja-JP" sz="1600" dirty="0" smtClean="0">
              <a:solidFill>
                <a:prstClr val="black"/>
              </a:solidFill>
            </a:endParaRPr>
          </a:p>
          <a:p>
            <a:pPr algn="r" defTabSz="912578">
              <a:defRPr/>
            </a:pPr>
            <a:endParaRPr lang="ja-JP" altLang="en-US" sz="1600" dirty="0">
              <a:solidFill>
                <a:prstClr val="black"/>
              </a:solidFill>
            </a:endParaRPr>
          </a:p>
        </p:txBody>
      </p:sp>
      <p:sp>
        <p:nvSpPr>
          <p:cNvPr id="8" name="コンテンツ プレースホルダ 2"/>
          <p:cNvSpPr txBox="1">
            <a:spLocks/>
          </p:cNvSpPr>
          <p:nvPr/>
        </p:nvSpPr>
        <p:spPr>
          <a:xfrm>
            <a:off x="517396" y="332656"/>
            <a:ext cx="8136831" cy="864096"/>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1" lang="ja-JP" altLang="en-US" sz="4400" b="0" i="0" u="sng" strike="noStrike" kern="1200" cap="none" spc="0" normalizeH="0" baseline="0" noProof="0" dirty="0" smtClean="0">
                <a:ln>
                  <a:noFill/>
                </a:ln>
                <a:solidFill>
                  <a:schemeClr val="tx1"/>
                </a:solidFill>
                <a:effectLst/>
                <a:uLnTx/>
                <a:uFillTx/>
                <a:latin typeface="+mn-lt"/>
                <a:ea typeface="+mn-ea"/>
                <a:cs typeface="+mn-cs"/>
              </a:rPr>
              <a:t>入所申込者の３４％は要介護１・２</a:t>
            </a:r>
            <a:endParaRPr kumimoji="1" lang="en-US" altLang="ja-JP" sz="4400" b="0"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1" lang="en-US" altLang="ja-JP" sz="4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1" lang="ja-JP" alt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正方形/長方形 8"/>
          <p:cNvSpPr/>
          <p:nvPr/>
        </p:nvSpPr>
        <p:spPr>
          <a:xfrm>
            <a:off x="384458" y="1268760"/>
            <a:ext cx="2127006" cy="4680520"/>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06690"/>
          </a:xfrm>
        </p:spPr>
        <p:txBody>
          <a:bodyPr>
            <a:normAutofit fontScale="90000"/>
          </a:bodyPr>
          <a:lstStyle/>
          <a:p>
            <a:r>
              <a:rPr lang="ja-JP" altLang="ja-JP" sz="9800" dirty="0" smtClean="0"/>
              <a:t>③</a:t>
            </a:r>
            <a:r>
              <a:rPr lang="ja-JP" altLang="ja-JP" sz="9800" dirty="0" smtClean="0">
                <a:solidFill>
                  <a:srgbClr val="FF0000"/>
                </a:solidFill>
              </a:rPr>
              <a:t>所得によって</a:t>
            </a:r>
            <a:r>
              <a:rPr lang="ja-JP" altLang="ja-JP" sz="9800" dirty="0" smtClean="0"/>
              <a:t>介護保険の</a:t>
            </a:r>
            <a:r>
              <a:rPr lang="ja-JP" altLang="ja-JP" sz="9800" dirty="0" smtClean="0">
                <a:solidFill>
                  <a:srgbClr val="FF0000"/>
                </a:solidFill>
              </a:rPr>
              <a:t>利用料を２</a:t>
            </a:r>
            <a:r>
              <a:rPr lang="ja-JP" altLang="en-US" sz="9800" dirty="0" smtClean="0">
                <a:solidFill>
                  <a:srgbClr val="FF0000"/>
                </a:solidFill>
              </a:rPr>
              <a:t>割</a:t>
            </a:r>
            <a:r>
              <a:rPr lang="ja-JP" altLang="ja-JP" sz="9800" dirty="0" smtClean="0"/>
              <a:t>に引き上げる</a:t>
            </a:r>
            <a:r>
              <a:rPr lang="ja-JP" altLang="ja-JP" dirty="0" smtClean="0"/>
              <a:t/>
            </a:r>
            <a:br>
              <a:rPr lang="ja-JP" altLang="ja-JP" dirty="0" smtClean="0"/>
            </a:br>
            <a:endParaRPr kumimoji="1" lang="ja-JP" alt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u="sng" dirty="0" smtClean="0"/>
              <a:t>2</a:t>
            </a:r>
            <a:r>
              <a:rPr lang="ja-JP" altLang="en-US" u="sng" dirty="0" smtClean="0"/>
              <a:t>割負担の対象　厚生労働省案</a:t>
            </a:r>
            <a:endParaRPr kumimoji="1" lang="ja-JP" altLang="en-US" dirty="0"/>
          </a:p>
        </p:txBody>
      </p:sp>
      <p:sp>
        <p:nvSpPr>
          <p:cNvPr id="3" name="コンテンツ プレースホルダ 2"/>
          <p:cNvSpPr>
            <a:spLocks noGrp="1"/>
          </p:cNvSpPr>
          <p:nvPr>
            <p:ph idx="1"/>
          </p:nvPr>
        </p:nvSpPr>
        <p:spPr>
          <a:xfrm>
            <a:off x="323528" y="1340768"/>
            <a:ext cx="8568952" cy="5256584"/>
          </a:xfrm>
        </p:spPr>
        <p:txBody>
          <a:bodyPr>
            <a:noAutofit/>
          </a:bodyPr>
          <a:lstStyle/>
          <a:p>
            <a:pPr>
              <a:buNone/>
            </a:pPr>
            <a:r>
              <a:rPr lang="ja-JP" altLang="en-US" sz="4000" dirty="0" smtClean="0"/>
              <a:t>　</a:t>
            </a:r>
            <a:r>
              <a:rPr lang="ja-JP" altLang="en-US" sz="4200" dirty="0" smtClean="0"/>
              <a:t>　　 第</a:t>
            </a:r>
            <a:r>
              <a:rPr lang="en-US" altLang="ja-JP" sz="4200" dirty="0" smtClean="0"/>
              <a:t>1 </a:t>
            </a:r>
            <a:r>
              <a:rPr lang="ja-JP" altLang="en-US" sz="4200" dirty="0" smtClean="0"/>
              <a:t>号被保険者全体の上位</a:t>
            </a:r>
            <a:r>
              <a:rPr lang="en-US" altLang="ja-JP" sz="4200" dirty="0" smtClean="0"/>
              <a:t>20</a:t>
            </a:r>
            <a:r>
              <a:rPr lang="ja-JP" altLang="en-US" sz="4200" dirty="0" smtClean="0"/>
              <a:t>％に該当する</a:t>
            </a:r>
            <a:r>
              <a:rPr lang="ja-JP" altLang="en-US" sz="4200" dirty="0" smtClean="0">
                <a:solidFill>
                  <a:srgbClr val="FF0000"/>
                </a:solidFill>
              </a:rPr>
              <a:t>合計所得金額</a:t>
            </a:r>
            <a:r>
              <a:rPr lang="en-US" altLang="ja-JP" sz="4200" dirty="0" smtClean="0">
                <a:solidFill>
                  <a:srgbClr val="FF0000"/>
                </a:solidFill>
              </a:rPr>
              <a:t>160 </a:t>
            </a:r>
            <a:r>
              <a:rPr lang="ja-JP" altLang="en-US" sz="4200" dirty="0" smtClean="0">
                <a:solidFill>
                  <a:srgbClr val="FF0000"/>
                </a:solidFill>
              </a:rPr>
              <a:t>万円</a:t>
            </a:r>
            <a:r>
              <a:rPr lang="ja-JP" altLang="en-US" sz="4200" dirty="0" smtClean="0"/>
              <a:t>（年金収入の場合</a:t>
            </a:r>
            <a:r>
              <a:rPr lang="en-US" altLang="ja-JP" sz="4200" dirty="0" smtClean="0"/>
              <a:t>280 </a:t>
            </a:r>
            <a:r>
              <a:rPr lang="ja-JP" altLang="en-US" sz="4200" dirty="0" smtClean="0"/>
              <a:t>万円）以上</a:t>
            </a:r>
          </a:p>
          <a:p>
            <a:pPr>
              <a:buNone/>
            </a:pPr>
            <a:r>
              <a:rPr lang="ja-JP" altLang="en-US" sz="4200" dirty="0" smtClean="0"/>
              <a:t>　　　</a:t>
            </a:r>
            <a:r>
              <a:rPr lang="ja-JP" altLang="en-US" sz="4200" dirty="0" smtClean="0">
                <a:solidFill>
                  <a:prstClr val="black"/>
                </a:solidFill>
                <a:latin typeface="Arial" pitchFamily="34" charset="0"/>
              </a:rPr>
              <a:t>実際に影響を受けるのは、</a:t>
            </a:r>
            <a:r>
              <a:rPr lang="ja-JP" altLang="en-US" sz="4200" dirty="0" smtClean="0">
                <a:solidFill>
                  <a:srgbClr val="FF0000"/>
                </a:solidFill>
                <a:latin typeface="Arial" pitchFamily="34" charset="0"/>
              </a:rPr>
              <a:t>在宅サービスの利用者のうち</a:t>
            </a:r>
            <a:r>
              <a:rPr lang="en-US" altLang="ja-JP" sz="4200" dirty="0" smtClean="0">
                <a:solidFill>
                  <a:srgbClr val="FF0000"/>
                </a:solidFill>
                <a:latin typeface="Arial" pitchFamily="34" charset="0"/>
              </a:rPr>
              <a:t>15</a:t>
            </a:r>
            <a:r>
              <a:rPr lang="ja-JP" altLang="en-US" sz="4200" dirty="0" smtClean="0">
                <a:solidFill>
                  <a:srgbClr val="FF0000"/>
                </a:solidFill>
                <a:latin typeface="Arial" pitchFamily="34" charset="0"/>
              </a:rPr>
              <a:t>％程度</a:t>
            </a:r>
            <a:r>
              <a:rPr lang="ja-JP" altLang="en-US" sz="4200" dirty="0" smtClean="0">
                <a:solidFill>
                  <a:prstClr val="black"/>
                </a:solidFill>
                <a:latin typeface="Arial" pitchFamily="34" charset="0"/>
              </a:rPr>
              <a:t>、特養入所者の５％程度と推計。</a:t>
            </a:r>
            <a:endParaRPr kumimoji="1" lang="ja-JP" altLang="en-US" sz="4200" dirty="0"/>
          </a:p>
        </p:txBody>
      </p:sp>
      <p:sp>
        <p:nvSpPr>
          <p:cNvPr id="4" name="タイトル 1"/>
          <p:cNvSpPr txBox="1">
            <a:spLocks/>
          </p:cNvSpPr>
          <p:nvPr/>
        </p:nvSpPr>
        <p:spPr>
          <a:xfrm>
            <a:off x="539552" y="6439942"/>
            <a:ext cx="8147248" cy="418058"/>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000" noProof="0" dirty="0" smtClean="0">
                <a:solidFill>
                  <a:srgbClr val="FF0000"/>
                </a:solidFill>
                <a:latin typeface="+mj-lt"/>
                <a:ea typeface="+mj-ea"/>
                <a:cs typeface="+mj-cs"/>
              </a:rPr>
              <a:t>厚生労働省　２０１４年２月２５日　全国担当課長会議資料より</a:t>
            </a:r>
            <a:endParaRPr kumimoji="1" lang="ja-JP" altLang="en-US" sz="20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u="sng" dirty="0" smtClean="0"/>
              <a:t>自己負担２割とする水準</a:t>
            </a:r>
            <a:r>
              <a:rPr lang="en-US" altLang="ja-JP" dirty="0" smtClean="0"/>
              <a:t/>
            </a:r>
            <a:br>
              <a:rPr lang="en-US" altLang="ja-JP" dirty="0" smtClean="0"/>
            </a:br>
            <a:r>
              <a:rPr lang="ja-JP" altLang="en-US" sz="3100" dirty="0" smtClean="0"/>
              <a:t>（単身で年金収入のみの場合）</a:t>
            </a:r>
            <a:endParaRPr kumimoji="1" lang="ja-JP" altLang="en-US" dirty="0"/>
          </a:p>
        </p:txBody>
      </p:sp>
      <p:sp>
        <p:nvSpPr>
          <p:cNvPr id="4" name="タイトル 1"/>
          <p:cNvSpPr txBox="1">
            <a:spLocks/>
          </p:cNvSpPr>
          <p:nvPr/>
        </p:nvSpPr>
        <p:spPr>
          <a:xfrm>
            <a:off x="3877072" y="6021288"/>
            <a:ext cx="5266928" cy="28803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1600" dirty="0" smtClean="0">
                <a:solidFill>
                  <a:srgbClr val="FF0000"/>
                </a:solidFill>
                <a:latin typeface="+mj-lt"/>
                <a:ea typeface="+mj-ea"/>
                <a:cs typeface="+mj-cs"/>
              </a:rPr>
              <a:t>2013</a:t>
            </a:r>
            <a:r>
              <a:rPr lang="ja-JP" altLang="en-US" sz="1600" dirty="0" smtClean="0">
                <a:solidFill>
                  <a:srgbClr val="FF0000"/>
                </a:solidFill>
                <a:latin typeface="+mj-lt"/>
                <a:ea typeface="+mj-ea"/>
                <a:cs typeface="+mj-cs"/>
              </a:rPr>
              <a:t>年１２</a:t>
            </a:r>
            <a:r>
              <a:rPr kumimoji="1" lang="ja-JP" altLang="en-US" sz="1600" b="0" i="0" u="none" strike="noStrike" kern="1200" cap="none" spc="0" normalizeH="0" baseline="0" noProof="0" dirty="0" smtClean="0">
                <a:ln>
                  <a:noFill/>
                </a:ln>
                <a:solidFill>
                  <a:srgbClr val="FF0000"/>
                </a:solidFill>
                <a:effectLst/>
                <a:uLnTx/>
                <a:uFillTx/>
                <a:latin typeface="+mj-lt"/>
                <a:ea typeface="+mj-ea"/>
                <a:cs typeface="+mj-cs"/>
              </a:rPr>
              <a:t>月２０日社保審介護保険部会資料より</a:t>
            </a:r>
            <a:endParaRPr kumimoji="1" lang="ja-JP" altLang="en-US" sz="1600" b="0" i="0" u="none" strike="noStrike" kern="1200" cap="none" spc="0" normalizeH="0" baseline="0" noProof="0" dirty="0">
              <a:ln>
                <a:noFill/>
              </a:ln>
              <a:solidFill>
                <a:srgbClr val="FF0000"/>
              </a:solidFill>
              <a:effectLst/>
              <a:uLnTx/>
              <a:uFillTx/>
              <a:latin typeface="+mj-lt"/>
              <a:ea typeface="+mj-ea"/>
              <a:cs typeface="+mj-cs"/>
            </a:endParaRPr>
          </a:p>
        </p:txBody>
      </p:sp>
      <p:sp>
        <p:nvSpPr>
          <p:cNvPr id="7" name="正方形/長方形 6"/>
          <p:cNvSpPr/>
          <p:nvPr/>
        </p:nvSpPr>
        <p:spPr>
          <a:xfrm>
            <a:off x="251520" y="1556792"/>
            <a:ext cx="8892480" cy="369332"/>
          </a:xfrm>
          <a:prstGeom prst="rect">
            <a:avLst/>
          </a:prstGeom>
        </p:spPr>
        <p:txBody>
          <a:bodyPr wrap="square">
            <a:spAutoFit/>
          </a:bodyPr>
          <a:lstStyle/>
          <a:p>
            <a:r>
              <a:rPr lang="en-US" altLang="ja-JP" b="1" dirty="0" smtClean="0"/>
              <a:t>※</a:t>
            </a:r>
            <a:r>
              <a:rPr lang="ja-JP" altLang="en-US" b="1" u="sng" dirty="0" smtClean="0"/>
              <a:t>年金収入の場合：合計所得金額＝年金収入額－公的年金等控除（基本的に</a:t>
            </a:r>
            <a:r>
              <a:rPr lang="en-US" altLang="ja-JP" b="1" u="sng" dirty="0" smtClean="0"/>
              <a:t>120</a:t>
            </a:r>
            <a:r>
              <a:rPr lang="ja-JP" altLang="en-US" b="1" u="sng" dirty="0" smtClean="0"/>
              <a:t>万円）</a:t>
            </a:r>
            <a:endParaRPr lang="ja-JP" altLang="en-US" b="1" u="sng" dirty="0"/>
          </a:p>
        </p:txBody>
      </p:sp>
      <p:sp>
        <p:nvSpPr>
          <p:cNvPr id="8" name="正方形/長方形 7"/>
          <p:cNvSpPr/>
          <p:nvPr/>
        </p:nvSpPr>
        <p:spPr>
          <a:xfrm>
            <a:off x="0" y="3140968"/>
            <a:ext cx="902811" cy="307777"/>
          </a:xfrm>
          <a:prstGeom prst="rect">
            <a:avLst/>
          </a:prstGeom>
        </p:spPr>
        <p:txBody>
          <a:bodyPr wrap="square">
            <a:spAutoFit/>
          </a:bodyPr>
          <a:lstStyle/>
          <a:p>
            <a:r>
              <a:rPr lang="ja-JP" altLang="en-US" sz="1400" dirty="0" smtClean="0"/>
              <a:t>年金収入</a:t>
            </a:r>
            <a:endParaRPr lang="ja-JP" altLang="en-US" sz="1400" dirty="0"/>
          </a:p>
        </p:txBody>
      </p:sp>
      <p:cxnSp>
        <p:nvCxnSpPr>
          <p:cNvPr id="12" name="直線矢印コネクタ 11"/>
          <p:cNvCxnSpPr/>
          <p:nvPr/>
        </p:nvCxnSpPr>
        <p:spPr>
          <a:xfrm>
            <a:off x="2411760" y="2924944"/>
            <a:ext cx="6336704" cy="0"/>
          </a:xfrm>
          <a:prstGeom prst="straightConnector1">
            <a:avLst/>
          </a:prstGeom>
          <a:ln w="603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899592" y="3356992"/>
            <a:ext cx="79928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827584" y="2636912"/>
            <a:ext cx="1569660" cy="369332"/>
          </a:xfrm>
          <a:prstGeom prst="rect">
            <a:avLst/>
          </a:prstGeom>
        </p:spPr>
        <p:txBody>
          <a:bodyPr wrap="none">
            <a:spAutoFit/>
          </a:bodyPr>
          <a:lstStyle/>
          <a:p>
            <a:r>
              <a:rPr lang="zh-TW" altLang="en-US" dirty="0" smtClean="0">
                <a:latin typeface="ＭＳ ゴシック" pitchFamily="49" charset="-128"/>
                <a:ea typeface="ＭＳ ゴシック" pitchFamily="49" charset="-128"/>
              </a:rPr>
              <a:t>合計所得金額</a:t>
            </a:r>
            <a:endParaRPr lang="ja-JP" altLang="en-US" dirty="0">
              <a:latin typeface="ＭＳ ゴシック" pitchFamily="49" charset="-128"/>
              <a:ea typeface="ＭＳ ゴシック" pitchFamily="49" charset="-128"/>
            </a:endParaRPr>
          </a:p>
        </p:txBody>
      </p:sp>
      <p:cxnSp>
        <p:nvCxnSpPr>
          <p:cNvPr id="18" name="直線コネクタ 17"/>
          <p:cNvCxnSpPr/>
          <p:nvPr/>
        </p:nvCxnSpPr>
        <p:spPr>
          <a:xfrm>
            <a:off x="899592" y="3068960"/>
            <a:ext cx="0" cy="648072"/>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403648" y="2996952"/>
            <a:ext cx="0" cy="648072"/>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6516216" y="3140968"/>
            <a:ext cx="0" cy="648072"/>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995936" y="3068960"/>
            <a:ext cx="0" cy="648072"/>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8460432" y="3068960"/>
            <a:ext cx="0" cy="648072"/>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1403648" y="3429000"/>
            <a:ext cx="535724" cy="369332"/>
          </a:xfrm>
          <a:prstGeom prst="rect">
            <a:avLst/>
          </a:prstGeom>
        </p:spPr>
        <p:txBody>
          <a:bodyPr wrap="none">
            <a:spAutoFit/>
          </a:bodyPr>
          <a:lstStyle/>
          <a:p>
            <a:r>
              <a:rPr lang="en-US" altLang="ja-JP" dirty="0" smtClean="0"/>
              <a:t>100</a:t>
            </a:r>
            <a:endParaRPr lang="ja-JP" altLang="en-US" dirty="0"/>
          </a:p>
        </p:txBody>
      </p:sp>
      <p:sp>
        <p:nvSpPr>
          <p:cNvPr id="29" name="正方形/長方形 28"/>
          <p:cNvSpPr/>
          <p:nvPr/>
        </p:nvSpPr>
        <p:spPr>
          <a:xfrm>
            <a:off x="3923928" y="3429000"/>
            <a:ext cx="535724" cy="369332"/>
          </a:xfrm>
          <a:prstGeom prst="rect">
            <a:avLst/>
          </a:prstGeom>
        </p:spPr>
        <p:txBody>
          <a:bodyPr wrap="none">
            <a:spAutoFit/>
          </a:bodyPr>
          <a:lstStyle/>
          <a:p>
            <a:r>
              <a:rPr lang="en-US" altLang="ja-JP" dirty="0" smtClean="0"/>
              <a:t>200</a:t>
            </a:r>
            <a:endParaRPr lang="ja-JP" altLang="en-US" dirty="0"/>
          </a:p>
        </p:txBody>
      </p:sp>
      <p:sp>
        <p:nvSpPr>
          <p:cNvPr id="30" name="正方形/長方形 29"/>
          <p:cNvSpPr/>
          <p:nvPr/>
        </p:nvSpPr>
        <p:spPr>
          <a:xfrm>
            <a:off x="6012160" y="3429000"/>
            <a:ext cx="627902" cy="369332"/>
          </a:xfrm>
          <a:prstGeom prst="rect">
            <a:avLst/>
          </a:prstGeom>
        </p:spPr>
        <p:txBody>
          <a:bodyPr wrap="square">
            <a:spAutoFit/>
          </a:bodyPr>
          <a:lstStyle/>
          <a:p>
            <a:r>
              <a:rPr lang="en-US" altLang="ja-JP" dirty="0" smtClean="0"/>
              <a:t>300</a:t>
            </a:r>
            <a:endParaRPr lang="ja-JP" altLang="en-US" dirty="0"/>
          </a:p>
        </p:txBody>
      </p:sp>
      <p:sp>
        <p:nvSpPr>
          <p:cNvPr id="31" name="正方形/長方形 30"/>
          <p:cNvSpPr/>
          <p:nvPr/>
        </p:nvSpPr>
        <p:spPr>
          <a:xfrm>
            <a:off x="8608276" y="3429000"/>
            <a:ext cx="535724" cy="369332"/>
          </a:xfrm>
          <a:prstGeom prst="rect">
            <a:avLst/>
          </a:prstGeom>
        </p:spPr>
        <p:txBody>
          <a:bodyPr wrap="none">
            <a:spAutoFit/>
          </a:bodyPr>
          <a:lstStyle/>
          <a:p>
            <a:r>
              <a:rPr lang="en-US" altLang="ja-JP" dirty="0" smtClean="0"/>
              <a:t>400</a:t>
            </a:r>
            <a:endParaRPr lang="ja-JP" altLang="en-US" dirty="0"/>
          </a:p>
        </p:txBody>
      </p:sp>
      <p:sp>
        <p:nvSpPr>
          <p:cNvPr id="32" name="正方形/長方形 31"/>
          <p:cNvSpPr/>
          <p:nvPr/>
        </p:nvSpPr>
        <p:spPr>
          <a:xfrm>
            <a:off x="5652120" y="2348880"/>
            <a:ext cx="732893" cy="523220"/>
          </a:xfrm>
          <a:prstGeom prst="rect">
            <a:avLst/>
          </a:prstGeom>
        </p:spPr>
        <p:txBody>
          <a:bodyPr wrap="none">
            <a:spAutoFit/>
          </a:bodyPr>
          <a:lstStyle/>
          <a:p>
            <a:r>
              <a:rPr lang="en-US" altLang="ja-JP" sz="2800" b="1" dirty="0" smtClean="0">
                <a:solidFill>
                  <a:srgbClr val="FF0000"/>
                </a:solidFill>
              </a:rPr>
              <a:t>160</a:t>
            </a:r>
            <a:endParaRPr lang="ja-JP" altLang="en-US" sz="2800" b="1" dirty="0">
              <a:solidFill>
                <a:srgbClr val="FF0000"/>
              </a:solidFill>
            </a:endParaRPr>
          </a:p>
        </p:txBody>
      </p:sp>
      <p:sp>
        <p:nvSpPr>
          <p:cNvPr id="33" name="正方形/長方形 32"/>
          <p:cNvSpPr/>
          <p:nvPr/>
        </p:nvSpPr>
        <p:spPr>
          <a:xfrm>
            <a:off x="6444208" y="2420888"/>
            <a:ext cx="574196" cy="400110"/>
          </a:xfrm>
          <a:prstGeom prst="rect">
            <a:avLst/>
          </a:prstGeom>
        </p:spPr>
        <p:txBody>
          <a:bodyPr wrap="square">
            <a:spAutoFit/>
          </a:bodyPr>
          <a:lstStyle/>
          <a:p>
            <a:r>
              <a:rPr lang="en-US" altLang="ja-JP" sz="2000" b="1" dirty="0" smtClean="0"/>
              <a:t>190</a:t>
            </a:r>
            <a:endParaRPr lang="ja-JP" altLang="en-US" sz="2000" dirty="0"/>
          </a:p>
        </p:txBody>
      </p:sp>
      <p:sp>
        <p:nvSpPr>
          <p:cNvPr id="34" name="正方形/長方形 33"/>
          <p:cNvSpPr/>
          <p:nvPr/>
        </p:nvSpPr>
        <p:spPr>
          <a:xfrm>
            <a:off x="1115616" y="3789040"/>
            <a:ext cx="1080120" cy="830997"/>
          </a:xfrm>
          <a:prstGeom prst="rect">
            <a:avLst/>
          </a:prstGeom>
          <a:ln>
            <a:solidFill>
              <a:schemeClr val="tx1"/>
            </a:solidFill>
            <a:prstDash val="dash"/>
          </a:ln>
        </p:spPr>
        <p:txBody>
          <a:bodyPr wrap="square">
            <a:spAutoFit/>
          </a:bodyPr>
          <a:lstStyle/>
          <a:p>
            <a:r>
              <a:rPr lang="ja-JP" altLang="en-US" sz="1600" dirty="0" smtClean="0"/>
              <a:t>住民税</a:t>
            </a:r>
          </a:p>
          <a:p>
            <a:r>
              <a:rPr lang="ja-JP" altLang="en-US" sz="1600" dirty="0" smtClean="0"/>
              <a:t>非課税</a:t>
            </a:r>
          </a:p>
          <a:p>
            <a:r>
              <a:rPr lang="ja-JP" altLang="en-US" sz="1600" dirty="0" smtClean="0"/>
              <a:t>１５５万円</a:t>
            </a:r>
            <a:endParaRPr lang="ja-JP" altLang="en-US" sz="1600" dirty="0"/>
          </a:p>
        </p:txBody>
      </p:sp>
      <p:cxnSp>
        <p:nvCxnSpPr>
          <p:cNvPr id="36" name="直線矢印コネクタ 35"/>
          <p:cNvCxnSpPr/>
          <p:nvPr/>
        </p:nvCxnSpPr>
        <p:spPr>
          <a:xfrm flipV="1">
            <a:off x="1691680" y="3356992"/>
            <a:ext cx="1008112" cy="36004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2339752" y="3861048"/>
            <a:ext cx="1224136" cy="1261884"/>
          </a:xfrm>
          <a:prstGeom prst="rect">
            <a:avLst/>
          </a:prstGeom>
          <a:ln>
            <a:solidFill>
              <a:schemeClr val="tx1"/>
            </a:solidFill>
            <a:prstDash val="dash"/>
          </a:ln>
        </p:spPr>
        <p:txBody>
          <a:bodyPr wrap="square">
            <a:spAutoFit/>
          </a:bodyPr>
          <a:lstStyle/>
          <a:p>
            <a:r>
              <a:rPr lang="zh-TW" altLang="en-US" sz="1400" dirty="0" smtClean="0"/>
              <a:t>平均的消費支出</a:t>
            </a:r>
            <a:r>
              <a:rPr lang="zh-TW" altLang="en-US" dirty="0" smtClean="0"/>
              <a:t>（</a:t>
            </a:r>
            <a:r>
              <a:rPr lang="zh-TW" altLang="en-US" sz="1400" dirty="0" smtClean="0"/>
              <a:t>無職高齢者単身世帯）</a:t>
            </a:r>
          </a:p>
          <a:p>
            <a:r>
              <a:rPr lang="ja-JP" altLang="en-US" sz="1600" dirty="0" smtClean="0"/>
              <a:t>１７０万円</a:t>
            </a:r>
            <a:endParaRPr lang="ja-JP" altLang="en-US" sz="1600" dirty="0"/>
          </a:p>
        </p:txBody>
      </p:sp>
      <p:cxnSp>
        <p:nvCxnSpPr>
          <p:cNvPr id="42" name="直線矢印コネクタ 41"/>
          <p:cNvCxnSpPr>
            <a:stCxn id="41" idx="0"/>
          </p:cNvCxnSpPr>
          <p:nvPr/>
        </p:nvCxnSpPr>
        <p:spPr>
          <a:xfrm flipV="1">
            <a:off x="2951820" y="3356992"/>
            <a:ext cx="180020" cy="50405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3635896" y="3861048"/>
            <a:ext cx="1205880" cy="769441"/>
          </a:xfrm>
          <a:prstGeom prst="rect">
            <a:avLst/>
          </a:prstGeom>
          <a:ln>
            <a:solidFill>
              <a:schemeClr val="tx1"/>
            </a:solidFill>
            <a:prstDash val="dash"/>
          </a:ln>
        </p:spPr>
        <p:txBody>
          <a:bodyPr wrap="square">
            <a:spAutoFit/>
          </a:bodyPr>
          <a:lstStyle/>
          <a:p>
            <a:r>
              <a:rPr lang="ja-JP" altLang="en-US" sz="1400" dirty="0" smtClean="0"/>
              <a:t>モデル年金</a:t>
            </a:r>
          </a:p>
          <a:p>
            <a:r>
              <a:rPr lang="en-US" altLang="ja-JP" sz="1400" dirty="0" smtClean="0"/>
              <a:t>(</a:t>
            </a:r>
            <a:r>
              <a:rPr lang="ja-JP" altLang="en-US" sz="1400" dirty="0" smtClean="0"/>
              <a:t>厚生年金</a:t>
            </a:r>
            <a:r>
              <a:rPr lang="en-US" altLang="ja-JP" sz="1400" dirty="0" smtClean="0"/>
              <a:t>)</a:t>
            </a:r>
          </a:p>
          <a:p>
            <a:r>
              <a:rPr lang="ja-JP" altLang="en-US" sz="1600" dirty="0" smtClean="0"/>
              <a:t>１９８万円</a:t>
            </a:r>
            <a:endParaRPr lang="ja-JP" altLang="en-US" sz="1600" dirty="0"/>
          </a:p>
        </p:txBody>
      </p:sp>
      <p:cxnSp>
        <p:nvCxnSpPr>
          <p:cNvPr id="47" name="直線矢印コネクタ 46"/>
          <p:cNvCxnSpPr/>
          <p:nvPr/>
        </p:nvCxnSpPr>
        <p:spPr>
          <a:xfrm flipV="1">
            <a:off x="3851920" y="3356992"/>
            <a:ext cx="0" cy="50405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4932040" y="3933056"/>
            <a:ext cx="1512168" cy="892552"/>
          </a:xfrm>
          <a:prstGeom prst="rect">
            <a:avLst/>
          </a:prstGeom>
          <a:solidFill>
            <a:srgbClr val="FFFF00"/>
          </a:solidFill>
          <a:ln w="15875">
            <a:solidFill>
              <a:srgbClr val="FF0000"/>
            </a:solidFill>
            <a:prstDash val="solid"/>
          </a:ln>
        </p:spPr>
        <p:txBody>
          <a:bodyPr wrap="square">
            <a:spAutoFit/>
          </a:bodyPr>
          <a:lstStyle/>
          <a:p>
            <a:r>
              <a:rPr lang="ja-JP" altLang="en-US" dirty="0" smtClean="0"/>
              <a:t>（</a:t>
            </a:r>
            <a:r>
              <a:rPr lang="ja-JP" altLang="en-US" sz="1600" b="1" dirty="0" smtClean="0"/>
              <a:t>案）被保険者の上位２０％</a:t>
            </a:r>
          </a:p>
          <a:p>
            <a:r>
              <a:rPr lang="ja-JP" altLang="en-US" b="1" dirty="0" smtClean="0">
                <a:solidFill>
                  <a:srgbClr val="FF0000"/>
                </a:solidFill>
              </a:rPr>
              <a:t>２８０万円</a:t>
            </a:r>
            <a:endParaRPr lang="ja-JP" altLang="en-US" b="1" dirty="0">
              <a:solidFill>
                <a:srgbClr val="FF0000"/>
              </a:solidFill>
            </a:endParaRPr>
          </a:p>
        </p:txBody>
      </p:sp>
      <p:cxnSp>
        <p:nvCxnSpPr>
          <p:cNvPr id="50" name="直線コネクタ 49"/>
          <p:cNvCxnSpPr/>
          <p:nvPr/>
        </p:nvCxnSpPr>
        <p:spPr>
          <a:xfrm>
            <a:off x="5940152" y="2852936"/>
            <a:ext cx="0" cy="576064"/>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5940152" y="3501008"/>
            <a:ext cx="0" cy="432048"/>
          </a:xfrm>
          <a:prstGeom prst="straightConnector1">
            <a:avLst/>
          </a:prstGeom>
          <a:ln w="158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6516216" y="3933056"/>
            <a:ext cx="1080120" cy="769441"/>
          </a:xfrm>
          <a:prstGeom prst="rect">
            <a:avLst/>
          </a:prstGeom>
          <a:ln w="9525">
            <a:solidFill>
              <a:schemeClr val="tx1"/>
            </a:solidFill>
            <a:prstDash val="dash"/>
          </a:ln>
        </p:spPr>
        <p:txBody>
          <a:bodyPr wrap="square">
            <a:spAutoFit/>
          </a:bodyPr>
          <a:lstStyle/>
          <a:p>
            <a:r>
              <a:rPr lang="ja-JP" altLang="en-US" sz="1400" dirty="0" smtClean="0"/>
              <a:t>介護保険料</a:t>
            </a:r>
          </a:p>
          <a:p>
            <a:r>
              <a:rPr lang="ja-JP" altLang="en-US" sz="1400" dirty="0" smtClean="0"/>
              <a:t>が第６段階</a:t>
            </a:r>
          </a:p>
          <a:p>
            <a:r>
              <a:rPr lang="ja-JP" altLang="en-US" sz="1600" dirty="0" smtClean="0"/>
              <a:t>３１０万円</a:t>
            </a:r>
            <a:endParaRPr lang="ja-JP" altLang="en-US" sz="1600" dirty="0"/>
          </a:p>
        </p:txBody>
      </p:sp>
      <p:cxnSp>
        <p:nvCxnSpPr>
          <p:cNvPr id="55" name="直線コネクタ 54"/>
          <p:cNvCxnSpPr/>
          <p:nvPr/>
        </p:nvCxnSpPr>
        <p:spPr>
          <a:xfrm>
            <a:off x="6732240" y="2852936"/>
            <a:ext cx="0" cy="576064"/>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V="1">
            <a:off x="6804248" y="3356992"/>
            <a:ext cx="0" cy="57606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8" name="正方形/長方形 57"/>
          <p:cNvSpPr/>
          <p:nvPr/>
        </p:nvSpPr>
        <p:spPr>
          <a:xfrm>
            <a:off x="7740352" y="3933056"/>
            <a:ext cx="1403648" cy="792088"/>
          </a:xfrm>
          <a:prstGeom prst="rect">
            <a:avLst/>
          </a:prstGeom>
          <a:ln>
            <a:solidFill>
              <a:schemeClr val="tx1"/>
            </a:solidFill>
            <a:prstDash val="dash"/>
          </a:ln>
        </p:spPr>
        <p:txBody>
          <a:bodyPr wrap="square">
            <a:spAutoFit/>
          </a:bodyPr>
          <a:lstStyle/>
          <a:p>
            <a:r>
              <a:rPr lang="ja-JP" altLang="en-US" sz="1400" dirty="0" smtClean="0"/>
              <a:t>医療保険の</a:t>
            </a:r>
          </a:p>
          <a:p>
            <a:r>
              <a:rPr lang="ja-JP" altLang="en-US" sz="1400" dirty="0" smtClean="0"/>
              <a:t>現役並み所得</a:t>
            </a:r>
          </a:p>
          <a:p>
            <a:r>
              <a:rPr lang="ja-JP" altLang="en-US" sz="1600" dirty="0" smtClean="0"/>
              <a:t>３８３万円</a:t>
            </a:r>
            <a:endParaRPr lang="ja-JP" altLang="en-US" sz="1600" dirty="0"/>
          </a:p>
        </p:txBody>
      </p:sp>
      <p:cxnSp>
        <p:nvCxnSpPr>
          <p:cNvPr id="59" name="直線矢印コネクタ 58"/>
          <p:cNvCxnSpPr/>
          <p:nvPr/>
        </p:nvCxnSpPr>
        <p:spPr>
          <a:xfrm flipV="1">
            <a:off x="7956376" y="3356992"/>
            <a:ext cx="0" cy="64807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1"/>
          </a:solidFill>
        </p:spPr>
        <p:txBody>
          <a:bodyPr/>
          <a:lstStyle/>
          <a:p>
            <a:r>
              <a:rPr kumimoji="1" lang="ja-JP" altLang="en-US" u="sng" dirty="0" smtClean="0"/>
              <a:t>負担増　２倍の負担に</a:t>
            </a:r>
            <a:endParaRPr kumimoji="1" lang="ja-JP" altLang="en-US" u="sng" dirty="0"/>
          </a:p>
        </p:txBody>
      </p:sp>
      <p:graphicFrame>
        <p:nvGraphicFramePr>
          <p:cNvPr id="4" name="コンテンツ プレースホルダ 3"/>
          <p:cNvGraphicFramePr>
            <a:graphicFrameLocks noGrp="1"/>
          </p:cNvGraphicFramePr>
          <p:nvPr>
            <p:ph idx="1"/>
          </p:nvPr>
        </p:nvGraphicFramePr>
        <p:xfrm>
          <a:off x="179514" y="1600200"/>
          <a:ext cx="8640958" cy="2224443"/>
        </p:xfrm>
        <a:graphic>
          <a:graphicData uri="http://schemas.openxmlformats.org/drawingml/2006/table">
            <a:tbl>
              <a:tblPr firstRow="1" bandRow="1">
                <a:tableStyleId>{5C22544A-7EE6-4342-B048-85BDC9FD1C3A}</a:tableStyleId>
              </a:tblPr>
              <a:tblGrid>
                <a:gridCol w="1678192"/>
                <a:gridCol w="1740692"/>
                <a:gridCol w="1682668"/>
                <a:gridCol w="1769703"/>
                <a:gridCol w="1769703"/>
              </a:tblGrid>
              <a:tr h="421597">
                <a:tc>
                  <a:txBody>
                    <a:bodyPr/>
                    <a:lstStyle/>
                    <a:p>
                      <a:r>
                        <a:rPr kumimoji="1" lang="ja-JP" altLang="en-US" sz="2400" dirty="0" smtClean="0">
                          <a:solidFill>
                            <a:schemeClr val="tx1"/>
                          </a:solidFill>
                        </a:rPr>
                        <a:t>要介護１</a:t>
                      </a:r>
                      <a:endParaRPr kumimoji="1" lang="ja-JP" altLang="en-US" sz="2400" dirty="0">
                        <a:solidFill>
                          <a:schemeClr val="tx1"/>
                        </a:solidFill>
                      </a:endParaRPr>
                    </a:p>
                  </a:txBody>
                  <a:tcPr>
                    <a:solidFill>
                      <a:srgbClr val="FFFF00"/>
                    </a:solidFill>
                  </a:tcPr>
                </a:tc>
                <a:tc>
                  <a:txBody>
                    <a:bodyPr/>
                    <a:lstStyle/>
                    <a:p>
                      <a:r>
                        <a:rPr kumimoji="1" lang="ja-JP" altLang="en-US" sz="2400" dirty="0" smtClean="0">
                          <a:solidFill>
                            <a:schemeClr val="tx1"/>
                          </a:solidFill>
                        </a:rPr>
                        <a:t>要介護２</a:t>
                      </a:r>
                      <a:endParaRPr kumimoji="1" lang="ja-JP" altLang="en-US" sz="2400" dirty="0">
                        <a:solidFill>
                          <a:schemeClr val="tx1"/>
                        </a:solidFill>
                      </a:endParaRPr>
                    </a:p>
                  </a:txBody>
                  <a:tcPr>
                    <a:solidFill>
                      <a:srgbClr val="FFFF00"/>
                    </a:solidFill>
                  </a:tcPr>
                </a:tc>
                <a:tc>
                  <a:txBody>
                    <a:bodyPr/>
                    <a:lstStyle/>
                    <a:p>
                      <a:r>
                        <a:rPr kumimoji="1" lang="ja-JP" altLang="en-US" sz="2400" dirty="0" smtClean="0">
                          <a:solidFill>
                            <a:schemeClr val="tx1"/>
                          </a:solidFill>
                        </a:rPr>
                        <a:t>要介護３</a:t>
                      </a:r>
                      <a:endParaRPr kumimoji="1" lang="ja-JP" altLang="en-US" sz="2400" dirty="0">
                        <a:solidFill>
                          <a:schemeClr val="tx1"/>
                        </a:solidFill>
                      </a:endParaRPr>
                    </a:p>
                  </a:txBody>
                  <a:tcPr>
                    <a:solidFill>
                      <a:srgbClr val="FFFF00"/>
                    </a:solidFill>
                  </a:tcPr>
                </a:tc>
                <a:tc>
                  <a:txBody>
                    <a:bodyPr/>
                    <a:lstStyle/>
                    <a:p>
                      <a:r>
                        <a:rPr kumimoji="1" lang="ja-JP" altLang="en-US" sz="2400" dirty="0" smtClean="0">
                          <a:solidFill>
                            <a:schemeClr val="tx1"/>
                          </a:solidFill>
                        </a:rPr>
                        <a:t>要介護４</a:t>
                      </a:r>
                      <a:endParaRPr kumimoji="1" lang="ja-JP" altLang="en-US" sz="2400" dirty="0">
                        <a:solidFill>
                          <a:schemeClr val="tx1"/>
                        </a:solidFill>
                      </a:endParaRPr>
                    </a:p>
                  </a:txBody>
                  <a:tcPr>
                    <a:solidFill>
                      <a:srgbClr val="FFFF00"/>
                    </a:solidFill>
                  </a:tcPr>
                </a:tc>
                <a:tc>
                  <a:txBody>
                    <a:bodyPr/>
                    <a:lstStyle/>
                    <a:p>
                      <a:r>
                        <a:rPr kumimoji="1" lang="ja-JP" altLang="en-US" sz="2400" dirty="0" smtClean="0">
                          <a:solidFill>
                            <a:schemeClr val="tx1"/>
                          </a:solidFill>
                        </a:rPr>
                        <a:t>要介護５</a:t>
                      </a:r>
                      <a:endParaRPr kumimoji="1" lang="ja-JP" altLang="en-US" sz="2400" dirty="0">
                        <a:solidFill>
                          <a:schemeClr val="tx1"/>
                        </a:solidFill>
                      </a:endParaRPr>
                    </a:p>
                  </a:txBody>
                  <a:tcPr>
                    <a:solidFill>
                      <a:srgbClr val="FFFF00"/>
                    </a:solidFill>
                  </a:tcPr>
                </a:tc>
              </a:tr>
              <a:tr h="1767243">
                <a:tc>
                  <a:txBody>
                    <a:bodyPr/>
                    <a:lstStyle/>
                    <a:p>
                      <a:r>
                        <a:rPr kumimoji="1" lang="ja-JP" altLang="en-US" sz="2400" b="1" kern="1200" baseline="0" dirty="0" smtClean="0">
                          <a:solidFill>
                            <a:schemeClr val="dk1"/>
                          </a:solidFill>
                          <a:latin typeface="ＭＳ Ｐゴシック" pitchFamily="50" charset="-128"/>
                          <a:ea typeface="ＭＳ Ｐゴシック" pitchFamily="50" charset="-128"/>
                          <a:cs typeface="+mn-cs"/>
                        </a:rPr>
                        <a:t>約</a:t>
                      </a:r>
                      <a:r>
                        <a:rPr kumimoji="1" lang="en-US" altLang="ja-JP" sz="2400" b="1" kern="1200" baseline="0" dirty="0" smtClean="0">
                          <a:solidFill>
                            <a:schemeClr val="dk1"/>
                          </a:solidFill>
                          <a:latin typeface="ＭＳ Ｐゴシック" pitchFamily="50" charset="-128"/>
                          <a:ea typeface="ＭＳ Ｐゴシック" pitchFamily="50" charset="-128"/>
                          <a:cs typeface="+mn-cs"/>
                        </a:rPr>
                        <a:t>7,700</a:t>
                      </a:r>
                      <a:r>
                        <a:rPr kumimoji="1" lang="ja-JP" altLang="en-US" sz="2400" b="1" kern="1200" baseline="0" dirty="0" smtClean="0">
                          <a:solidFill>
                            <a:schemeClr val="dk1"/>
                          </a:solidFill>
                          <a:latin typeface="ＭＳ Ｐゴシック" pitchFamily="50" charset="-128"/>
                          <a:ea typeface="ＭＳ Ｐゴシック" pitchFamily="50" charset="-128"/>
                          <a:cs typeface="+mn-cs"/>
                        </a:rPr>
                        <a:t>円</a:t>
                      </a:r>
                    </a:p>
                    <a:p>
                      <a:r>
                        <a:rPr kumimoji="1" lang="ja-JP" altLang="en-US" sz="2400" b="1" kern="1200" baseline="0" dirty="0" smtClean="0">
                          <a:solidFill>
                            <a:schemeClr val="dk1"/>
                          </a:solidFill>
                          <a:latin typeface="ＭＳ Ｐゴシック" pitchFamily="50" charset="-128"/>
                          <a:ea typeface="ＭＳ Ｐゴシック" pitchFamily="50" charset="-128"/>
                          <a:cs typeface="+mn-cs"/>
                        </a:rPr>
                        <a:t>　　↓</a:t>
                      </a:r>
                      <a:endParaRPr kumimoji="1" lang="en-US" altLang="ja-JP" sz="2400" b="1" kern="1200" baseline="0" dirty="0" smtClean="0">
                        <a:solidFill>
                          <a:schemeClr val="dk1"/>
                        </a:solidFill>
                        <a:latin typeface="ＭＳ Ｐゴシック" pitchFamily="50" charset="-128"/>
                        <a:ea typeface="ＭＳ Ｐゴシック" pitchFamily="50" charset="-128"/>
                        <a:cs typeface="+mn-cs"/>
                      </a:endParaRPr>
                    </a:p>
                    <a:p>
                      <a:r>
                        <a:rPr kumimoji="1" lang="ja-JP" altLang="en-US" sz="2400" b="1" kern="1200" baseline="0" dirty="0" smtClean="0">
                          <a:solidFill>
                            <a:schemeClr val="dk1"/>
                          </a:solidFill>
                          <a:latin typeface="ＭＳ Ｐゴシック" pitchFamily="50" charset="-128"/>
                          <a:ea typeface="ＭＳ Ｐゴシック" pitchFamily="50" charset="-128"/>
                          <a:cs typeface="+mn-cs"/>
                        </a:rPr>
                        <a:t>約</a:t>
                      </a:r>
                      <a:r>
                        <a:rPr kumimoji="1" lang="en-US" altLang="ja-JP" sz="2400" b="1" kern="1200" baseline="0" dirty="0" smtClean="0">
                          <a:solidFill>
                            <a:schemeClr val="dk1"/>
                          </a:solidFill>
                          <a:latin typeface="ＭＳ Ｐゴシック" pitchFamily="50" charset="-128"/>
                          <a:ea typeface="ＭＳ Ｐゴシック" pitchFamily="50" charset="-128"/>
                          <a:cs typeface="+mn-cs"/>
                        </a:rPr>
                        <a:t>15,400</a:t>
                      </a:r>
                      <a:r>
                        <a:rPr kumimoji="1" lang="ja-JP" altLang="en-US" sz="2400" b="1" kern="1200" baseline="0" dirty="0" smtClean="0">
                          <a:solidFill>
                            <a:schemeClr val="dk1"/>
                          </a:solidFill>
                          <a:latin typeface="ＭＳ Ｐゴシック" pitchFamily="50" charset="-128"/>
                          <a:ea typeface="ＭＳ Ｐゴシック" pitchFamily="50" charset="-128"/>
                          <a:cs typeface="+mn-cs"/>
                        </a:rPr>
                        <a:t>円</a:t>
                      </a:r>
                      <a:endParaRPr kumimoji="1" lang="ja-JP" altLang="en-US" sz="2400" b="1" dirty="0">
                        <a:latin typeface="ＭＳ Ｐゴシック" pitchFamily="50" charset="-128"/>
                        <a:ea typeface="ＭＳ Ｐゴシック" pitchFamily="50" charset="-128"/>
                      </a:endParaRPr>
                    </a:p>
                  </a:txBody>
                  <a:tcPr/>
                </a:tc>
                <a:tc>
                  <a:txBody>
                    <a:bodyPr/>
                    <a:lstStyle/>
                    <a:p>
                      <a:r>
                        <a:rPr kumimoji="1" lang="ja-JP" altLang="en-US" sz="2400" b="1" kern="1200" baseline="0" dirty="0" smtClean="0">
                          <a:solidFill>
                            <a:schemeClr val="dk1"/>
                          </a:solidFill>
                          <a:latin typeface="ＭＳ Ｐゴシック" pitchFamily="50" charset="-128"/>
                          <a:ea typeface="ＭＳ Ｐゴシック" pitchFamily="50" charset="-128"/>
                          <a:cs typeface="+mn-cs"/>
                        </a:rPr>
                        <a:t>約</a:t>
                      </a:r>
                      <a:r>
                        <a:rPr kumimoji="1" lang="en-US" altLang="ja-JP" sz="2400" b="1" kern="1200" baseline="0" dirty="0" smtClean="0">
                          <a:solidFill>
                            <a:schemeClr val="dk1"/>
                          </a:solidFill>
                          <a:latin typeface="ＭＳ Ｐゴシック" pitchFamily="50" charset="-128"/>
                          <a:ea typeface="ＭＳ Ｐゴシック" pitchFamily="50" charset="-128"/>
                          <a:cs typeface="+mn-cs"/>
                        </a:rPr>
                        <a:t>10,000</a:t>
                      </a:r>
                      <a:r>
                        <a:rPr kumimoji="1" lang="ja-JP" altLang="en-US" sz="2400" b="1" kern="1200" baseline="0" dirty="0" smtClean="0">
                          <a:solidFill>
                            <a:schemeClr val="dk1"/>
                          </a:solidFill>
                          <a:latin typeface="ＭＳ Ｐゴシック" pitchFamily="50" charset="-128"/>
                          <a:ea typeface="ＭＳ Ｐゴシック" pitchFamily="50" charset="-128"/>
                          <a:cs typeface="+mn-cs"/>
                        </a:rPr>
                        <a:t>円</a:t>
                      </a:r>
                    </a:p>
                    <a:p>
                      <a:r>
                        <a:rPr kumimoji="1" lang="ja-JP" altLang="en-US" sz="2400" b="1" kern="1200" baseline="0" dirty="0" smtClean="0">
                          <a:solidFill>
                            <a:schemeClr val="dk1"/>
                          </a:solidFill>
                          <a:latin typeface="ＭＳ Ｐゴシック" pitchFamily="50" charset="-128"/>
                          <a:ea typeface="ＭＳ Ｐゴシック" pitchFamily="50" charset="-128"/>
                          <a:cs typeface="+mn-cs"/>
                        </a:rPr>
                        <a:t>　　　↓</a:t>
                      </a:r>
                      <a:endParaRPr kumimoji="1" lang="en-US" altLang="ja-JP" sz="2400" b="1" kern="1200" baseline="0" dirty="0" smtClean="0">
                        <a:solidFill>
                          <a:schemeClr val="dk1"/>
                        </a:solidFill>
                        <a:latin typeface="ＭＳ Ｐゴシック" pitchFamily="50" charset="-128"/>
                        <a:ea typeface="ＭＳ Ｐゴシック" pitchFamily="50" charset="-128"/>
                        <a:cs typeface="+mn-cs"/>
                      </a:endParaRPr>
                    </a:p>
                    <a:p>
                      <a:r>
                        <a:rPr kumimoji="1" lang="ja-JP" altLang="en-US" sz="2400" b="1" kern="1200" baseline="0" dirty="0" smtClean="0">
                          <a:solidFill>
                            <a:schemeClr val="dk1"/>
                          </a:solidFill>
                          <a:latin typeface="ＭＳ Ｐゴシック" pitchFamily="50" charset="-128"/>
                          <a:ea typeface="ＭＳ Ｐゴシック" pitchFamily="50" charset="-128"/>
                          <a:cs typeface="+mn-cs"/>
                        </a:rPr>
                        <a:t>約</a:t>
                      </a:r>
                      <a:r>
                        <a:rPr kumimoji="1" lang="en-US" altLang="ja-JP" sz="2400" b="1" kern="1200" baseline="0" dirty="0" smtClean="0">
                          <a:solidFill>
                            <a:schemeClr val="dk1"/>
                          </a:solidFill>
                          <a:latin typeface="ＭＳ Ｐゴシック" pitchFamily="50" charset="-128"/>
                          <a:ea typeface="ＭＳ Ｐゴシック" pitchFamily="50" charset="-128"/>
                          <a:cs typeface="+mn-cs"/>
                        </a:rPr>
                        <a:t>20,000</a:t>
                      </a:r>
                      <a:r>
                        <a:rPr kumimoji="1" lang="ja-JP" altLang="en-US" sz="2400" b="1" kern="1200" baseline="0" dirty="0" smtClean="0">
                          <a:solidFill>
                            <a:schemeClr val="dk1"/>
                          </a:solidFill>
                          <a:latin typeface="ＭＳ Ｐゴシック" pitchFamily="50" charset="-128"/>
                          <a:ea typeface="ＭＳ Ｐゴシック" pitchFamily="50" charset="-128"/>
                          <a:cs typeface="+mn-cs"/>
                        </a:rPr>
                        <a:t>円</a:t>
                      </a:r>
                      <a:endParaRPr kumimoji="1" lang="ja-JP" altLang="en-US" sz="2400" b="1" dirty="0">
                        <a:latin typeface="ＭＳ Ｐゴシック" pitchFamily="50" charset="-128"/>
                        <a:ea typeface="ＭＳ Ｐゴシック" pitchFamily="50" charset="-128"/>
                      </a:endParaRPr>
                    </a:p>
                  </a:txBody>
                  <a:tcPr/>
                </a:tc>
                <a:tc>
                  <a:txBody>
                    <a:bodyPr/>
                    <a:lstStyle/>
                    <a:p>
                      <a:r>
                        <a:rPr kumimoji="1" lang="ja-JP" altLang="en-US" sz="2400" b="1" kern="1200" baseline="0" dirty="0" smtClean="0">
                          <a:solidFill>
                            <a:schemeClr val="dk1"/>
                          </a:solidFill>
                          <a:latin typeface="ＭＳ Ｐゴシック" pitchFamily="50" charset="-128"/>
                          <a:ea typeface="ＭＳ Ｐゴシック" pitchFamily="50" charset="-128"/>
                          <a:cs typeface="+mn-cs"/>
                        </a:rPr>
                        <a:t>約</a:t>
                      </a:r>
                      <a:r>
                        <a:rPr kumimoji="1" lang="en-US" altLang="ja-JP" sz="2400" b="1" kern="1200" baseline="0" dirty="0" smtClean="0">
                          <a:solidFill>
                            <a:schemeClr val="dk1"/>
                          </a:solidFill>
                          <a:latin typeface="ＭＳ Ｐゴシック" pitchFamily="50" charset="-128"/>
                          <a:ea typeface="ＭＳ Ｐゴシック" pitchFamily="50" charset="-128"/>
                          <a:cs typeface="+mn-cs"/>
                        </a:rPr>
                        <a:t>14,000</a:t>
                      </a:r>
                      <a:r>
                        <a:rPr kumimoji="1" lang="ja-JP" altLang="en-US" sz="2400" b="1" kern="1200" baseline="0" dirty="0" smtClean="0">
                          <a:solidFill>
                            <a:schemeClr val="dk1"/>
                          </a:solidFill>
                          <a:latin typeface="ＭＳ Ｐゴシック" pitchFamily="50" charset="-128"/>
                          <a:ea typeface="ＭＳ Ｐゴシック" pitchFamily="50" charset="-128"/>
                          <a:cs typeface="+mn-cs"/>
                        </a:rPr>
                        <a:t>円</a:t>
                      </a:r>
                    </a:p>
                    <a:p>
                      <a:r>
                        <a:rPr kumimoji="1" lang="ja-JP" altLang="en-US" sz="2400" b="1" kern="1200" baseline="0" dirty="0" smtClean="0">
                          <a:solidFill>
                            <a:schemeClr val="dk1"/>
                          </a:solidFill>
                          <a:latin typeface="ＭＳ Ｐゴシック" pitchFamily="50" charset="-128"/>
                          <a:ea typeface="ＭＳ Ｐゴシック" pitchFamily="50" charset="-128"/>
                          <a:cs typeface="+mn-cs"/>
                        </a:rPr>
                        <a:t>　　　↓</a:t>
                      </a:r>
                      <a:endParaRPr kumimoji="1" lang="en-US" altLang="ja-JP" sz="2400" b="1" kern="1200" baseline="0" dirty="0" smtClean="0">
                        <a:solidFill>
                          <a:schemeClr val="dk1"/>
                        </a:solidFill>
                        <a:latin typeface="ＭＳ Ｐゴシック" pitchFamily="50" charset="-128"/>
                        <a:ea typeface="ＭＳ Ｐゴシック" pitchFamily="50" charset="-128"/>
                        <a:cs typeface="+mn-cs"/>
                      </a:endParaRPr>
                    </a:p>
                    <a:p>
                      <a:r>
                        <a:rPr kumimoji="1" lang="ja-JP" altLang="en-US" sz="2400" b="1" kern="1200" baseline="0" dirty="0" smtClean="0">
                          <a:solidFill>
                            <a:schemeClr val="dk1"/>
                          </a:solidFill>
                          <a:latin typeface="ＭＳ Ｐゴシック" pitchFamily="50" charset="-128"/>
                          <a:ea typeface="ＭＳ Ｐゴシック" pitchFamily="50" charset="-128"/>
                          <a:cs typeface="+mn-cs"/>
                        </a:rPr>
                        <a:t>約</a:t>
                      </a:r>
                      <a:r>
                        <a:rPr kumimoji="1" lang="en-US" altLang="ja-JP" sz="2400" b="1" kern="1200" baseline="0" dirty="0" smtClean="0">
                          <a:solidFill>
                            <a:schemeClr val="dk1"/>
                          </a:solidFill>
                          <a:latin typeface="ＭＳ Ｐゴシック" pitchFamily="50" charset="-128"/>
                          <a:ea typeface="ＭＳ Ｐゴシック" pitchFamily="50" charset="-128"/>
                          <a:cs typeface="+mn-cs"/>
                        </a:rPr>
                        <a:t>28,000</a:t>
                      </a:r>
                      <a:r>
                        <a:rPr kumimoji="1" lang="ja-JP" altLang="en-US" sz="2400" b="1" kern="1200" baseline="0" dirty="0" smtClean="0">
                          <a:solidFill>
                            <a:schemeClr val="dk1"/>
                          </a:solidFill>
                          <a:latin typeface="ＭＳ Ｐゴシック" pitchFamily="50" charset="-128"/>
                          <a:ea typeface="ＭＳ Ｐゴシック" pitchFamily="50" charset="-128"/>
                          <a:cs typeface="+mn-cs"/>
                        </a:rPr>
                        <a:t>円</a:t>
                      </a:r>
                      <a:endParaRPr kumimoji="1" lang="ja-JP" altLang="en-US" sz="2400" b="1" dirty="0">
                        <a:latin typeface="ＭＳ Ｐゴシック" pitchFamily="50" charset="-128"/>
                        <a:ea typeface="ＭＳ Ｐゴシック" pitchFamily="50" charset="-128"/>
                      </a:endParaRPr>
                    </a:p>
                  </a:txBody>
                  <a:tcPr/>
                </a:tc>
                <a:tc>
                  <a:txBody>
                    <a:bodyPr/>
                    <a:lstStyle/>
                    <a:p>
                      <a:r>
                        <a:rPr kumimoji="1" lang="ja-JP" altLang="en-US" sz="2400" b="1" kern="1200" baseline="0" dirty="0" smtClean="0">
                          <a:solidFill>
                            <a:schemeClr val="dk1"/>
                          </a:solidFill>
                          <a:latin typeface="ＭＳ Ｐゴシック" pitchFamily="50" charset="-128"/>
                          <a:ea typeface="ＭＳ Ｐゴシック" pitchFamily="50" charset="-128"/>
                          <a:cs typeface="+mn-cs"/>
                        </a:rPr>
                        <a:t>約</a:t>
                      </a:r>
                      <a:r>
                        <a:rPr kumimoji="1" lang="en-US" altLang="ja-JP" sz="2400" b="1" kern="1200" baseline="0" dirty="0" smtClean="0">
                          <a:solidFill>
                            <a:schemeClr val="dk1"/>
                          </a:solidFill>
                          <a:latin typeface="ＭＳ Ｐゴシック" pitchFamily="50" charset="-128"/>
                          <a:ea typeface="ＭＳ Ｐゴシック" pitchFamily="50" charset="-128"/>
                          <a:cs typeface="+mn-cs"/>
                        </a:rPr>
                        <a:t>17,000</a:t>
                      </a:r>
                      <a:r>
                        <a:rPr kumimoji="1" lang="ja-JP" altLang="en-US" sz="2400" b="1" kern="1200" baseline="0" dirty="0" smtClean="0">
                          <a:solidFill>
                            <a:schemeClr val="dk1"/>
                          </a:solidFill>
                          <a:latin typeface="ＭＳ Ｐゴシック" pitchFamily="50" charset="-128"/>
                          <a:ea typeface="ＭＳ Ｐゴシック" pitchFamily="50" charset="-128"/>
                          <a:cs typeface="+mn-cs"/>
                        </a:rPr>
                        <a:t>円</a:t>
                      </a:r>
                    </a:p>
                    <a:p>
                      <a:r>
                        <a:rPr kumimoji="1" lang="ja-JP" altLang="en-US" sz="2400" b="1" kern="1200" baseline="0" dirty="0" smtClean="0">
                          <a:solidFill>
                            <a:schemeClr val="dk1"/>
                          </a:solidFill>
                          <a:latin typeface="ＭＳ Ｐゴシック" pitchFamily="50" charset="-128"/>
                          <a:ea typeface="ＭＳ Ｐゴシック" pitchFamily="50" charset="-128"/>
                          <a:cs typeface="+mn-cs"/>
                        </a:rPr>
                        <a:t>　　　↓</a:t>
                      </a:r>
                      <a:endParaRPr kumimoji="1" lang="en-US" altLang="ja-JP" sz="2400" b="1" kern="1200" baseline="0" dirty="0" smtClean="0">
                        <a:solidFill>
                          <a:schemeClr val="dk1"/>
                        </a:solidFill>
                        <a:latin typeface="ＭＳ Ｐゴシック" pitchFamily="50" charset="-128"/>
                        <a:ea typeface="ＭＳ Ｐゴシック" pitchFamily="50" charset="-128"/>
                        <a:cs typeface="+mn-cs"/>
                      </a:endParaRPr>
                    </a:p>
                    <a:p>
                      <a:r>
                        <a:rPr kumimoji="1" lang="ja-JP" altLang="en-US" sz="2400" b="1" kern="1200" baseline="0" dirty="0" smtClean="0">
                          <a:solidFill>
                            <a:schemeClr val="dk1"/>
                          </a:solidFill>
                          <a:latin typeface="ＭＳ Ｐゴシック" pitchFamily="50" charset="-128"/>
                          <a:ea typeface="ＭＳ Ｐゴシック" pitchFamily="50" charset="-128"/>
                          <a:cs typeface="+mn-cs"/>
                        </a:rPr>
                        <a:t>約</a:t>
                      </a:r>
                      <a:r>
                        <a:rPr kumimoji="1" lang="en-US" altLang="ja-JP" sz="2400" b="1" kern="1200" baseline="0" dirty="0" smtClean="0">
                          <a:solidFill>
                            <a:schemeClr val="dk1"/>
                          </a:solidFill>
                          <a:latin typeface="ＭＳ Ｐゴシック" pitchFamily="50" charset="-128"/>
                          <a:ea typeface="ＭＳ Ｐゴシック" pitchFamily="50" charset="-128"/>
                          <a:cs typeface="+mn-cs"/>
                        </a:rPr>
                        <a:t>34,000</a:t>
                      </a:r>
                      <a:r>
                        <a:rPr kumimoji="1" lang="ja-JP" altLang="en-US" sz="2400" b="1" kern="1200" baseline="0" dirty="0" smtClean="0">
                          <a:solidFill>
                            <a:schemeClr val="dk1"/>
                          </a:solidFill>
                          <a:latin typeface="ＭＳ Ｐゴシック" pitchFamily="50" charset="-128"/>
                          <a:ea typeface="ＭＳ Ｐゴシック" pitchFamily="50" charset="-128"/>
                          <a:cs typeface="+mn-cs"/>
                        </a:rPr>
                        <a:t>円</a:t>
                      </a:r>
                      <a:endParaRPr kumimoji="1" lang="ja-JP" altLang="en-US" sz="2400" b="1" dirty="0">
                        <a:latin typeface="ＭＳ Ｐゴシック" pitchFamily="50" charset="-128"/>
                        <a:ea typeface="ＭＳ Ｐゴシック" pitchFamily="50" charset="-128"/>
                      </a:endParaRPr>
                    </a:p>
                  </a:txBody>
                  <a:tcPr/>
                </a:tc>
                <a:tc>
                  <a:txBody>
                    <a:bodyPr/>
                    <a:lstStyle/>
                    <a:p>
                      <a:r>
                        <a:rPr kumimoji="1" lang="ja-JP" altLang="en-US" sz="2400" b="1" kern="1200" baseline="0" dirty="0" smtClean="0">
                          <a:solidFill>
                            <a:schemeClr val="dk1"/>
                          </a:solidFill>
                          <a:latin typeface="ＭＳ Ｐゴシック" pitchFamily="50" charset="-128"/>
                          <a:ea typeface="ＭＳ Ｐゴシック" pitchFamily="50" charset="-128"/>
                          <a:cs typeface="+mn-cs"/>
                        </a:rPr>
                        <a:t>約</a:t>
                      </a:r>
                      <a:r>
                        <a:rPr kumimoji="1" lang="en-US" altLang="ja-JP" sz="2400" b="1" kern="1200" baseline="0" dirty="0" smtClean="0">
                          <a:solidFill>
                            <a:schemeClr val="dk1"/>
                          </a:solidFill>
                          <a:latin typeface="ＭＳ Ｐゴシック" pitchFamily="50" charset="-128"/>
                          <a:ea typeface="ＭＳ Ｐゴシック" pitchFamily="50" charset="-128"/>
                          <a:cs typeface="+mn-cs"/>
                        </a:rPr>
                        <a:t>21,000</a:t>
                      </a:r>
                      <a:r>
                        <a:rPr kumimoji="1" lang="ja-JP" altLang="en-US" sz="2400" b="1" kern="1200" baseline="0" dirty="0" smtClean="0">
                          <a:solidFill>
                            <a:schemeClr val="dk1"/>
                          </a:solidFill>
                          <a:latin typeface="ＭＳ Ｐゴシック" pitchFamily="50" charset="-128"/>
                          <a:ea typeface="ＭＳ Ｐゴシック" pitchFamily="50" charset="-128"/>
                          <a:cs typeface="+mn-cs"/>
                        </a:rPr>
                        <a:t>円</a:t>
                      </a:r>
                    </a:p>
                    <a:p>
                      <a:r>
                        <a:rPr kumimoji="1" lang="ja-JP" altLang="en-US" sz="2400" b="1" kern="1200" baseline="0" dirty="0" smtClean="0">
                          <a:solidFill>
                            <a:schemeClr val="dk1"/>
                          </a:solidFill>
                          <a:latin typeface="ＭＳ Ｐゴシック" pitchFamily="50" charset="-128"/>
                          <a:ea typeface="ＭＳ Ｐゴシック" pitchFamily="50" charset="-128"/>
                          <a:cs typeface="+mn-cs"/>
                        </a:rPr>
                        <a:t>　　↓</a:t>
                      </a:r>
                      <a:endParaRPr kumimoji="1" lang="en-US" altLang="ja-JP" sz="2400" b="1" kern="1200" baseline="0" dirty="0" smtClean="0">
                        <a:solidFill>
                          <a:schemeClr val="dk1"/>
                        </a:solidFill>
                        <a:latin typeface="ＭＳ Ｐゴシック" pitchFamily="50" charset="-128"/>
                        <a:ea typeface="ＭＳ Ｐゴシック" pitchFamily="50" charset="-128"/>
                        <a:cs typeface="+mn-cs"/>
                      </a:endParaRPr>
                    </a:p>
                    <a:p>
                      <a:r>
                        <a:rPr kumimoji="1" lang="ja-JP" altLang="en-US" sz="2400" b="1" kern="1200" baseline="0" dirty="0" smtClean="0">
                          <a:solidFill>
                            <a:schemeClr val="dk1"/>
                          </a:solidFill>
                          <a:latin typeface="ＭＳ Ｐゴシック" pitchFamily="50" charset="-128"/>
                          <a:ea typeface="ＭＳ Ｐゴシック" pitchFamily="50" charset="-128"/>
                          <a:cs typeface="+mn-cs"/>
                        </a:rPr>
                        <a:t>約</a:t>
                      </a:r>
                      <a:r>
                        <a:rPr kumimoji="1" lang="en-US" altLang="ja-JP" sz="2400" b="1" kern="1200" baseline="0" dirty="0" smtClean="0">
                          <a:solidFill>
                            <a:schemeClr val="dk1"/>
                          </a:solidFill>
                          <a:latin typeface="ＭＳ Ｐゴシック" pitchFamily="50" charset="-128"/>
                          <a:ea typeface="ＭＳ Ｐゴシック" pitchFamily="50" charset="-128"/>
                          <a:cs typeface="+mn-cs"/>
                        </a:rPr>
                        <a:t>37,200</a:t>
                      </a:r>
                      <a:r>
                        <a:rPr kumimoji="1" lang="ja-JP" altLang="en-US" sz="2400" b="1" kern="1200" baseline="0" dirty="0" smtClean="0">
                          <a:solidFill>
                            <a:schemeClr val="dk1"/>
                          </a:solidFill>
                          <a:latin typeface="ＭＳ Ｐゴシック" pitchFamily="50" charset="-128"/>
                          <a:ea typeface="ＭＳ Ｐゴシック" pitchFamily="50" charset="-128"/>
                          <a:cs typeface="+mn-cs"/>
                        </a:rPr>
                        <a:t>円</a:t>
                      </a:r>
                      <a:endParaRPr kumimoji="1" lang="ja-JP" altLang="en-US" sz="2400" b="1" dirty="0">
                        <a:latin typeface="ＭＳ Ｐゴシック" pitchFamily="50" charset="-128"/>
                        <a:ea typeface="ＭＳ Ｐゴシック" pitchFamily="50" charset="-128"/>
                      </a:endParaRPr>
                    </a:p>
                  </a:txBody>
                  <a:tcPr/>
                </a:tc>
              </a:tr>
            </a:tbl>
          </a:graphicData>
        </a:graphic>
      </p:graphicFrame>
      <p:sp>
        <p:nvSpPr>
          <p:cNvPr id="5" name="タイトル 1"/>
          <p:cNvSpPr txBox="1">
            <a:spLocks/>
          </p:cNvSpPr>
          <p:nvPr/>
        </p:nvSpPr>
        <p:spPr>
          <a:xfrm>
            <a:off x="3877072" y="6237312"/>
            <a:ext cx="5266928" cy="28803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FF0000"/>
                </a:solidFill>
                <a:effectLst/>
                <a:uLnTx/>
                <a:uFillTx/>
                <a:latin typeface="+mj-lt"/>
                <a:ea typeface="+mj-ea"/>
                <a:cs typeface="+mj-cs"/>
              </a:rPr>
              <a:t>社保審介護保険部会資料より</a:t>
            </a:r>
            <a:endParaRPr kumimoji="1" lang="ja-JP" altLang="en-US" sz="1600" b="0" i="0" u="none" strike="noStrike" kern="1200" cap="none" spc="0" normalizeH="0" baseline="0" noProof="0" dirty="0">
              <a:ln>
                <a:noFill/>
              </a:ln>
              <a:solidFill>
                <a:srgbClr val="FF0000"/>
              </a:solidFill>
              <a:effectLst/>
              <a:uLnTx/>
              <a:uFillTx/>
              <a:latin typeface="+mj-lt"/>
              <a:ea typeface="+mj-ea"/>
              <a:cs typeface="+mj-cs"/>
            </a:endParaRPr>
          </a:p>
        </p:txBody>
      </p:sp>
      <p:sp>
        <p:nvSpPr>
          <p:cNvPr id="6" name="正方形/長方形 5"/>
          <p:cNvSpPr/>
          <p:nvPr/>
        </p:nvSpPr>
        <p:spPr>
          <a:xfrm>
            <a:off x="323528" y="4365104"/>
            <a:ext cx="8568952"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rgbClr val="FF0000"/>
                </a:solidFill>
              </a:rPr>
              <a:t>さらに「現役並み所得」は高額介護サービス　３７２００円→</a:t>
            </a:r>
            <a:r>
              <a:rPr kumimoji="1" lang="ja-JP" altLang="en-US" sz="3600" b="1" u="sng" dirty="0" smtClean="0">
                <a:solidFill>
                  <a:srgbClr val="FF0000"/>
                </a:solidFill>
              </a:rPr>
              <a:t>４４４００円</a:t>
            </a:r>
            <a:r>
              <a:rPr kumimoji="1" lang="ja-JP" altLang="en-US" sz="3600" b="1" dirty="0" smtClean="0">
                <a:solidFill>
                  <a:srgbClr val="FF0000"/>
                </a:solidFill>
              </a:rPr>
              <a:t>へ引上げ</a:t>
            </a:r>
            <a:endParaRPr kumimoji="1" lang="ja-JP" altLang="en-US" sz="3600"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79296" cy="5890666"/>
          </a:xfrm>
        </p:spPr>
        <p:txBody>
          <a:bodyPr>
            <a:normAutofit fontScale="90000"/>
          </a:bodyPr>
          <a:lstStyle/>
          <a:p>
            <a:r>
              <a:rPr lang="ja-JP" altLang="en-US" sz="9800" dirty="0" smtClean="0"/>
              <a:t>④</a:t>
            </a:r>
            <a:r>
              <a:rPr lang="ja-JP" altLang="ja-JP" sz="9800" dirty="0" smtClean="0">
                <a:solidFill>
                  <a:srgbClr val="FF0000"/>
                </a:solidFill>
              </a:rPr>
              <a:t>低所得者</a:t>
            </a:r>
            <a:r>
              <a:rPr lang="ja-JP" altLang="ja-JP" sz="9800" dirty="0" smtClean="0"/>
              <a:t>でも預貯金</a:t>
            </a:r>
            <a:r>
              <a:rPr lang="ja-JP" altLang="en-US" sz="9800" dirty="0" smtClean="0"/>
              <a:t>等</a:t>
            </a:r>
            <a:r>
              <a:rPr lang="ja-JP" altLang="ja-JP" sz="9800" dirty="0" smtClean="0"/>
              <a:t>があれば施設の</a:t>
            </a:r>
            <a:r>
              <a:rPr lang="ja-JP" altLang="ja-JP" sz="9800" dirty="0" smtClean="0">
                <a:solidFill>
                  <a:srgbClr val="FF0000"/>
                </a:solidFill>
              </a:rPr>
              <a:t>居住費・食費を補助しない</a:t>
            </a:r>
            <a:r>
              <a:rPr lang="ja-JP" altLang="ja-JP" dirty="0" smtClean="0"/>
              <a:t/>
            </a:r>
            <a:br>
              <a:rPr lang="ja-JP" altLang="ja-JP" dirty="0" smtClean="0"/>
            </a:br>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pPr fontAlgn="auto">
              <a:spcAft>
                <a:spcPts val="0"/>
              </a:spcAft>
              <a:defRPr/>
            </a:pPr>
            <a:r>
              <a:rPr lang="ja-JP" altLang="ja-JP" u="sng" dirty="0"/>
              <a:t>低所得者の食費・部屋代</a:t>
            </a:r>
            <a:r>
              <a:rPr lang="ja-JP" altLang="ja-JP" u="sng" dirty="0" smtClean="0"/>
              <a:t>軽減</a:t>
            </a:r>
            <a:endParaRPr lang="ja-JP" altLang="en-US" u="sng" dirty="0"/>
          </a:p>
        </p:txBody>
      </p:sp>
      <p:graphicFrame>
        <p:nvGraphicFramePr>
          <p:cNvPr id="4" name="コンテンツ プレースホルダ 3"/>
          <p:cNvGraphicFramePr>
            <a:graphicFrameLocks noGrp="1"/>
          </p:cNvGraphicFramePr>
          <p:nvPr>
            <p:ph idx="1"/>
          </p:nvPr>
        </p:nvGraphicFramePr>
        <p:xfrm>
          <a:off x="395288" y="1341438"/>
          <a:ext cx="8424937" cy="3540951"/>
        </p:xfrm>
        <a:graphic>
          <a:graphicData uri="http://schemas.openxmlformats.org/drawingml/2006/table">
            <a:tbl>
              <a:tblPr firstRow="1" bandRow="1">
                <a:tableStyleId>{5C22544A-7EE6-4342-B048-85BDC9FD1C3A}</a:tableStyleId>
              </a:tblPr>
              <a:tblGrid>
                <a:gridCol w="1440160"/>
                <a:gridCol w="2492794"/>
                <a:gridCol w="2199405"/>
                <a:gridCol w="2292578"/>
              </a:tblGrid>
              <a:tr h="727817">
                <a:tc>
                  <a:txBody>
                    <a:bodyPr/>
                    <a:lstStyle/>
                    <a:p>
                      <a:pPr algn="ctr" fontAlgn="t"/>
                      <a:r>
                        <a:rPr lang="zh-TW" altLang="en-US" sz="2400" b="0" i="0" u="none" strike="noStrike" dirty="0">
                          <a:solidFill>
                            <a:srgbClr val="000000"/>
                          </a:solidFill>
                          <a:latin typeface="ＭＳ ゴシック" pitchFamily="49" charset="-128"/>
                          <a:ea typeface="ＭＳ ゴシック" pitchFamily="49" charset="-128"/>
                        </a:rPr>
                        <a:t>利用者負担段階</a:t>
                      </a:r>
                    </a:p>
                  </a:txBody>
                  <a:tcPr marL="9525" marR="9525" marT="9525" marB="0">
                    <a:solidFill>
                      <a:srgbClr val="FFFF00"/>
                    </a:solidFill>
                  </a:tcPr>
                </a:tc>
                <a:tc>
                  <a:txBody>
                    <a:bodyPr/>
                    <a:lstStyle/>
                    <a:p>
                      <a:pPr algn="ctr" fontAlgn="t"/>
                      <a:r>
                        <a:rPr lang="ja-JP" altLang="en-US" sz="2400" b="0" i="0" u="none" strike="noStrike" dirty="0">
                          <a:solidFill>
                            <a:srgbClr val="000000"/>
                          </a:solidFill>
                          <a:latin typeface="ＭＳ ゴシック" pitchFamily="49" charset="-128"/>
                          <a:ea typeface="ＭＳ ゴシック" pitchFamily="49" charset="-128"/>
                        </a:rPr>
                        <a:t>対象</a:t>
                      </a:r>
                    </a:p>
                  </a:txBody>
                  <a:tcPr marL="9525" marR="9525" marT="9525" marB="0">
                    <a:solidFill>
                      <a:srgbClr val="FFFF00"/>
                    </a:solidFill>
                  </a:tcPr>
                </a:tc>
                <a:tc>
                  <a:txBody>
                    <a:bodyPr/>
                    <a:lstStyle/>
                    <a:p>
                      <a:pPr algn="ctr" fontAlgn="t"/>
                      <a:r>
                        <a:rPr lang="ja-JP" altLang="en-US" sz="2400" b="0" i="0" u="none" strike="noStrike" dirty="0">
                          <a:solidFill>
                            <a:srgbClr val="000000"/>
                          </a:solidFill>
                          <a:latin typeface="ＭＳ ゴシック" pitchFamily="49" charset="-128"/>
                          <a:ea typeface="ＭＳ ゴシック" pitchFamily="49" charset="-128"/>
                        </a:rPr>
                        <a:t>部屋代（ユニット型個室）</a:t>
                      </a:r>
                    </a:p>
                  </a:txBody>
                  <a:tcPr marL="9525" marR="9525" marT="9525" marB="0">
                    <a:solidFill>
                      <a:srgbClr val="FFFF00"/>
                    </a:solidFill>
                  </a:tcPr>
                </a:tc>
                <a:tc>
                  <a:txBody>
                    <a:bodyPr/>
                    <a:lstStyle/>
                    <a:p>
                      <a:pPr algn="ctr" fontAlgn="t"/>
                      <a:r>
                        <a:rPr lang="ja-JP" altLang="en-US" sz="2400" b="0" i="0" u="none" strike="noStrike" dirty="0">
                          <a:solidFill>
                            <a:srgbClr val="000000"/>
                          </a:solidFill>
                          <a:latin typeface="ＭＳ ゴシック" pitchFamily="49" charset="-128"/>
                          <a:ea typeface="ＭＳ ゴシック" pitchFamily="49" charset="-128"/>
                        </a:rPr>
                        <a:t>食費</a:t>
                      </a:r>
                    </a:p>
                  </a:txBody>
                  <a:tcPr marL="9525" marR="9525" marT="9525" marB="0">
                    <a:solidFill>
                      <a:srgbClr val="FFFF00"/>
                    </a:solidFill>
                  </a:tcPr>
                </a:tc>
              </a:tr>
              <a:tr h="542758">
                <a:tc>
                  <a:txBody>
                    <a:bodyPr/>
                    <a:lstStyle/>
                    <a:p>
                      <a:pPr algn="just" fontAlgn="t"/>
                      <a:r>
                        <a:rPr lang="ja-JP" altLang="en-US" sz="2400" b="0" i="0" u="none" strike="noStrike" dirty="0">
                          <a:solidFill>
                            <a:srgbClr val="000000"/>
                          </a:solidFill>
                          <a:latin typeface="ＭＳ ゴシック" pitchFamily="49" charset="-128"/>
                          <a:ea typeface="ＭＳ ゴシック" pitchFamily="49" charset="-128"/>
                        </a:rPr>
                        <a:t>第４段階</a:t>
                      </a:r>
                    </a:p>
                  </a:txBody>
                  <a:tcPr marL="9525" marR="9525" marT="9525" marB="0"/>
                </a:tc>
                <a:tc>
                  <a:txBody>
                    <a:bodyPr/>
                    <a:lstStyle/>
                    <a:p>
                      <a:pPr algn="just" fontAlgn="t"/>
                      <a:r>
                        <a:rPr lang="ja-JP" altLang="en-US" sz="2400" b="0" i="0" u="none" strike="noStrike" dirty="0">
                          <a:solidFill>
                            <a:srgbClr val="000000"/>
                          </a:solidFill>
                          <a:latin typeface="ＭＳ ゴシック" pitchFamily="49" charset="-128"/>
                          <a:ea typeface="ＭＳ ゴシック" pitchFamily="49" charset="-128"/>
                        </a:rPr>
                        <a:t>一般世帯</a:t>
                      </a:r>
                    </a:p>
                  </a:txBody>
                  <a:tcPr marL="9525" marR="9525" marT="9525" marB="0"/>
                </a:tc>
                <a:tc>
                  <a:txBody>
                    <a:bodyPr/>
                    <a:lstStyle/>
                    <a:p>
                      <a:pPr algn="just" fontAlgn="t"/>
                      <a:r>
                        <a:rPr lang="ja-JP" altLang="en-US" sz="2400" b="0" i="0" u="none" strike="noStrike" dirty="0" smtClean="0">
                          <a:solidFill>
                            <a:srgbClr val="000000"/>
                          </a:solidFill>
                          <a:latin typeface="ＭＳ ゴシック" pitchFamily="49" charset="-128"/>
                          <a:ea typeface="ＭＳ ゴシック" pitchFamily="49" charset="-128"/>
                        </a:rPr>
                        <a:t>５万９１００円</a:t>
                      </a:r>
                      <a:endParaRPr lang="ja-JP" altLang="en-US" sz="2400" b="0" i="0" u="none" strike="noStrike" dirty="0">
                        <a:solidFill>
                          <a:srgbClr val="000000"/>
                        </a:solidFill>
                        <a:latin typeface="ＭＳ ゴシック" pitchFamily="49" charset="-128"/>
                        <a:ea typeface="ＭＳ ゴシック" pitchFamily="49" charset="-128"/>
                      </a:endParaRPr>
                    </a:p>
                  </a:txBody>
                  <a:tcPr marL="9525" marR="9525" marT="9525" marB="0"/>
                </a:tc>
                <a:tc>
                  <a:txBody>
                    <a:bodyPr/>
                    <a:lstStyle/>
                    <a:p>
                      <a:pPr algn="just" fontAlgn="t"/>
                      <a:r>
                        <a:rPr lang="ja-JP" altLang="en-US" sz="2400" b="0" i="0" u="none" strike="noStrike" dirty="0" smtClean="0">
                          <a:solidFill>
                            <a:srgbClr val="000000"/>
                          </a:solidFill>
                          <a:latin typeface="ＭＳ ゴシック" pitchFamily="49" charset="-128"/>
                          <a:ea typeface="ＭＳ ゴシック" pitchFamily="49" charset="-128"/>
                        </a:rPr>
                        <a:t>４万　５００円</a:t>
                      </a:r>
                      <a:endParaRPr lang="ja-JP" altLang="en-US" sz="2400" b="0" i="0" u="none" strike="noStrike" dirty="0">
                        <a:solidFill>
                          <a:srgbClr val="000000"/>
                        </a:solidFill>
                        <a:latin typeface="ＭＳ ゴシック" pitchFamily="49" charset="-128"/>
                        <a:ea typeface="ＭＳ ゴシック" pitchFamily="49" charset="-128"/>
                      </a:endParaRPr>
                    </a:p>
                  </a:txBody>
                  <a:tcPr marL="9525" marR="9525" marT="9525" marB="0"/>
                </a:tc>
              </a:tr>
              <a:tr h="542758">
                <a:tc>
                  <a:txBody>
                    <a:bodyPr/>
                    <a:lstStyle/>
                    <a:p>
                      <a:pPr algn="just" fontAlgn="t"/>
                      <a:r>
                        <a:rPr lang="ja-JP" altLang="en-US" sz="2400" b="0" i="0" u="none" strike="noStrike" dirty="0">
                          <a:solidFill>
                            <a:srgbClr val="000000"/>
                          </a:solidFill>
                          <a:latin typeface="ＭＳ ゴシック" pitchFamily="49" charset="-128"/>
                          <a:ea typeface="ＭＳ ゴシック" pitchFamily="49" charset="-128"/>
                        </a:rPr>
                        <a:t>第３段階</a:t>
                      </a:r>
                    </a:p>
                  </a:txBody>
                  <a:tcPr marL="9525" marR="9525" marT="9525" marB="0"/>
                </a:tc>
                <a:tc>
                  <a:txBody>
                    <a:bodyPr/>
                    <a:lstStyle/>
                    <a:p>
                      <a:pPr algn="just" fontAlgn="t"/>
                      <a:r>
                        <a:rPr lang="ja-JP" altLang="en-US" sz="2400" b="0" i="0" u="none" strike="noStrike" dirty="0">
                          <a:solidFill>
                            <a:srgbClr val="000000"/>
                          </a:solidFill>
                          <a:latin typeface="ＭＳ ゴシック" pitchFamily="49" charset="-128"/>
                          <a:ea typeface="ＭＳ ゴシック" pitchFamily="49" charset="-128"/>
                        </a:rPr>
                        <a:t>非課税世帯</a:t>
                      </a:r>
                    </a:p>
                  </a:txBody>
                  <a:tcPr marL="9525" marR="9525" marT="9525" marB="0"/>
                </a:tc>
                <a:tc>
                  <a:txBody>
                    <a:bodyPr/>
                    <a:lstStyle/>
                    <a:p>
                      <a:pPr algn="just" fontAlgn="t"/>
                      <a:r>
                        <a:rPr lang="ja-JP" altLang="en-US" sz="2400" b="0" i="0" u="none" strike="noStrike" dirty="0" smtClean="0">
                          <a:solidFill>
                            <a:srgbClr val="000000"/>
                          </a:solidFill>
                          <a:latin typeface="ＭＳ ゴシック" pitchFamily="49" charset="-128"/>
                          <a:ea typeface="ＭＳ ゴシック" pitchFamily="49" charset="-128"/>
                        </a:rPr>
                        <a:t>３万９３００円</a:t>
                      </a:r>
                      <a:endParaRPr lang="ja-JP" altLang="en-US" sz="2400" b="0" i="0" u="none" strike="noStrike" dirty="0">
                        <a:solidFill>
                          <a:srgbClr val="000000"/>
                        </a:solidFill>
                        <a:latin typeface="ＭＳ ゴシック" pitchFamily="49" charset="-128"/>
                        <a:ea typeface="ＭＳ ゴシック" pitchFamily="49" charset="-128"/>
                      </a:endParaRPr>
                    </a:p>
                  </a:txBody>
                  <a:tcPr marL="9525" marR="9525" marT="9525" marB="0"/>
                </a:tc>
                <a:tc>
                  <a:txBody>
                    <a:bodyPr/>
                    <a:lstStyle/>
                    <a:p>
                      <a:pPr algn="just" fontAlgn="t"/>
                      <a:r>
                        <a:rPr lang="ja-JP" altLang="en-US" sz="2400" b="0" i="0" u="none" strike="noStrike" dirty="0" smtClean="0">
                          <a:solidFill>
                            <a:srgbClr val="000000"/>
                          </a:solidFill>
                          <a:latin typeface="ＭＳ ゴシック" pitchFamily="49" charset="-128"/>
                          <a:ea typeface="ＭＳ ゴシック" pitchFamily="49" charset="-128"/>
                        </a:rPr>
                        <a:t>１万９５００円</a:t>
                      </a:r>
                      <a:endParaRPr lang="ja-JP" altLang="en-US" sz="2400" b="0" i="0" u="none" strike="noStrike" dirty="0">
                        <a:solidFill>
                          <a:srgbClr val="000000"/>
                        </a:solidFill>
                        <a:latin typeface="ＭＳ ゴシック" pitchFamily="49" charset="-128"/>
                        <a:ea typeface="ＭＳ ゴシック" pitchFamily="49" charset="-128"/>
                      </a:endParaRPr>
                    </a:p>
                  </a:txBody>
                  <a:tcPr marL="9525" marR="9525" marT="9525" marB="0"/>
                </a:tc>
              </a:tr>
              <a:tr h="1171632">
                <a:tc>
                  <a:txBody>
                    <a:bodyPr/>
                    <a:lstStyle/>
                    <a:p>
                      <a:pPr algn="just" fontAlgn="t"/>
                      <a:r>
                        <a:rPr lang="ja-JP" altLang="en-US" sz="2400" b="0" i="0" u="none" strike="noStrike" dirty="0">
                          <a:solidFill>
                            <a:srgbClr val="000000"/>
                          </a:solidFill>
                          <a:latin typeface="ＭＳ ゴシック" pitchFamily="49" charset="-128"/>
                          <a:ea typeface="ＭＳ ゴシック" pitchFamily="49" charset="-128"/>
                        </a:rPr>
                        <a:t>第２段階</a:t>
                      </a:r>
                    </a:p>
                  </a:txBody>
                  <a:tcPr marL="9525" marR="9525" marT="9525" marB="0"/>
                </a:tc>
                <a:tc>
                  <a:txBody>
                    <a:bodyPr/>
                    <a:lstStyle/>
                    <a:p>
                      <a:pPr algn="just" fontAlgn="t"/>
                      <a:r>
                        <a:rPr lang="ja-JP" altLang="en-US" sz="2400" b="0" i="0" u="none" strike="noStrike" dirty="0">
                          <a:solidFill>
                            <a:srgbClr val="000000"/>
                          </a:solidFill>
                          <a:latin typeface="ＭＳ ゴシック" pitchFamily="49" charset="-128"/>
                          <a:ea typeface="ＭＳ ゴシック" pitchFamily="49" charset="-128"/>
                        </a:rPr>
                        <a:t>非課税世帯で年金収入＋合計所得が８０万円以下</a:t>
                      </a:r>
                    </a:p>
                  </a:txBody>
                  <a:tcPr marL="9525" marR="9525" marT="9525" marB="0"/>
                </a:tc>
                <a:tc>
                  <a:txBody>
                    <a:bodyPr/>
                    <a:lstStyle/>
                    <a:p>
                      <a:pPr algn="just" fontAlgn="t"/>
                      <a:r>
                        <a:rPr lang="ja-JP" altLang="en-US" sz="2400" b="0" i="0" u="none" strike="noStrike" dirty="0" smtClean="0">
                          <a:solidFill>
                            <a:srgbClr val="000000"/>
                          </a:solidFill>
                          <a:latin typeface="ＭＳ ゴシック" pitchFamily="49" charset="-128"/>
                          <a:ea typeface="ＭＳ ゴシック" pitchFamily="49" charset="-128"/>
                        </a:rPr>
                        <a:t>２万４６００円</a:t>
                      </a:r>
                      <a:endParaRPr lang="ja-JP" altLang="en-US" sz="2400" b="0" i="0" u="none" strike="noStrike" dirty="0">
                        <a:solidFill>
                          <a:srgbClr val="000000"/>
                        </a:solidFill>
                        <a:latin typeface="ＭＳ ゴシック" pitchFamily="49" charset="-128"/>
                        <a:ea typeface="ＭＳ ゴシック" pitchFamily="49" charset="-128"/>
                      </a:endParaRPr>
                    </a:p>
                  </a:txBody>
                  <a:tcPr marL="9525" marR="9525" marT="9525" marB="0"/>
                </a:tc>
                <a:tc>
                  <a:txBody>
                    <a:bodyPr/>
                    <a:lstStyle/>
                    <a:p>
                      <a:pPr algn="just" fontAlgn="t"/>
                      <a:r>
                        <a:rPr lang="ja-JP" altLang="en-US" sz="2400" b="0" i="0" u="none" strike="noStrike" dirty="0" smtClean="0">
                          <a:solidFill>
                            <a:srgbClr val="000000"/>
                          </a:solidFill>
                          <a:latin typeface="ＭＳ ゴシック" pitchFamily="49" charset="-128"/>
                          <a:ea typeface="ＭＳ ゴシック" pitchFamily="49" charset="-128"/>
                        </a:rPr>
                        <a:t>１万１７００円</a:t>
                      </a:r>
                      <a:r>
                        <a:rPr lang="ja-JP" altLang="en-US" sz="2400" b="0" i="0" u="none" strike="noStrike" dirty="0">
                          <a:solidFill>
                            <a:srgbClr val="000000"/>
                          </a:solidFill>
                          <a:latin typeface="ＭＳ ゴシック" pitchFamily="49" charset="-128"/>
                          <a:ea typeface="ＭＳ ゴシック" pitchFamily="49" charset="-128"/>
                        </a:rPr>
                        <a:t>　</a:t>
                      </a:r>
                    </a:p>
                  </a:txBody>
                  <a:tcPr marL="9525" marR="9525" marT="9525" marB="0"/>
                </a:tc>
              </a:tr>
              <a:tr h="542758">
                <a:tc>
                  <a:txBody>
                    <a:bodyPr/>
                    <a:lstStyle/>
                    <a:p>
                      <a:pPr algn="just" fontAlgn="t"/>
                      <a:r>
                        <a:rPr lang="ja-JP" altLang="en-US" sz="2400" b="0" i="0" u="none" strike="noStrike" dirty="0">
                          <a:solidFill>
                            <a:srgbClr val="000000"/>
                          </a:solidFill>
                          <a:latin typeface="ＭＳ ゴシック" pitchFamily="49" charset="-128"/>
                          <a:ea typeface="ＭＳ ゴシック" pitchFamily="49" charset="-128"/>
                        </a:rPr>
                        <a:t>第１段階</a:t>
                      </a:r>
                    </a:p>
                  </a:txBody>
                  <a:tcPr marL="9525" marR="9525" marT="9525" marB="0"/>
                </a:tc>
                <a:tc>
                  <a:txBody>
                    <a:bodyPr/>
                    <a:lstStyle/>
                    <a:p>
                      <a:pPr algn="just" fontAlgn="t"/>
                      <a:r>
                        <a:rPr lang="ja-JP" altLang="en-US" sz="2400" b="0" i="0" u="none" strike="noStrike" dirty="0">
                          <a:solidFill>
                            <a:srgbClr val="000000"/>
                          </a:solidFill>
                          <a:latin typeface="ＭＳ ゴシック" pitchFamily="49" charset="-128"/>
                          <a:ea typeface="ＭＳ ゴシック" pitchFamily="49" charset="-128"/>
                        </a:rPr>
                        <a:t>生活保護等</a:t>
                      </a:r>
                    </a:p>
                  </a:txBody>
                  <a:tcPr marL="9525" marR="9525" marT="9525" marB="0"/>
                </a:tc>
                <a:tc>
                  <a:txBody>
                    <a:bodyPr/>
                    <a:lstStyle/>
                    <a:p>
                      <a:pPr algn="just" fontAlgn="t"/>
                      <a:r>
                        <a:rPr lang="ja-JP" altLang="en-US" sz="2400" b="0" i="0" u="none" strike="noStrike" dirty="0" smtClean="0">
                          <a:solidFill>
                            <a:srgbClr val="000000"/>
                          </a:solidFill>
                          <a:latin typeface="ＭＳ ゴシック" pitchFamily="49" charset="-128"/>
                          <a:ea typeface="ＭＳ ゴシック" pitchFamily="49" charset="-128"/>
                        </a:rPr>
                        <a:t>２万４６００円</a:t>
                      </a:r>
                      <a:endParaRPr lang="ja-JP" altLang="en-US" sz="2400" b="0" i="0" u="none" strike="noStrike" dirty="0">
                        <a:solidFill>
                          <a:srgbClr val="000000"/>
                        </a:solidFill>
                        <a:latin typeface="ＭＳ ゴシック" pitchFamily="49" charset="-128"/>
                        <a:ea typeface="ＭＳ ゴシック" pitchFamily="49" charset="-128"/>
                      </a:endParaRPr>
                    </a:p>
                  </a:txBody>
                  <a:tcPr marL="9525" marR="9525" marT="9525" marB="0"/>
                </a:tc>
                <a:tc>
                  <a:txBody>
                    <a:bodyPr/>
                    <a:lstStyle/>
                    <a:p>
                      <a:pPr algn="just" fontAlgn="t"/>
                      <a:r>
                        <a:rPr lang="ja-JP" altLang="en-US" sz="2400" b="0" i="0" u="none" strike="noStrike" dirty="0">
                          <a:solidFill>
                            <a:srgbClr val="000000"/>
                          </a:solidFill>
                          <a:latin typeface="ＭＳ ゴシック" pitchFamily="49" charset="-128"/>
                          <a:ea typeface="ＭＳ ゴシック" pitchFamily="49" charset="-128"/>
                        </a:rPr>
                        <a:t>　</a:t>
                      </a:r>
                      <a:r>
                        <a:rPr lang="ja-JP" altLang="en-US" sz="2400" b="0" i="0" u="none" strike="noStrike" dirty="0" smtClean="0">
                          <a:solidFill>
                            <a:srgbClr val="000000"/>
                          </a:solidFill>
                          <a:latin typeface="ＭＳ ゴシック" pitchFamily="49" charset="-128"/>
                          <a:ea typeface="ＭＳ ゴシック" pitchFamily="49" charset="-128"/>
                        </a:rPr>
                        <a:t>９０００円</a:t>
                      </a:r>
                      <a:endParaRPr lang="ja-JP" altLang="en-US" sz="2400" b="0" i="0" u="none" strike="noStrike" dirty="0">
                        <a:solidFill>
                          <a:srgbClr val="000000"/>
                        </a:solidFill>
                        <a:latin typeface="ＭＳ ゴシック" pitchFamily="49" charset="-128"/>
                        <a:ea typeface="ＭＳ ゴシック" pitchFamily="49" charset="-128"/>
                      </a:endParaRPr>
                    </a:p>
                  </a:txBody>
                  <a:tcPr marL="9525" marR="9525" marT="9525" marB="0"/>
                </a:tc>
              </a:tr>
            </a:tbl>
          </a:graphicData>
        </a:graphic>
      </p:graphicFrame>
      <p:sp>
        <p:nvSpPr>
          <p:cNvPr id="5" name="角丸四角形 4"/>
          <p:cNvSpPr/>
          <p:nvPr/>
        </p:nvSpPr>
        <p:spPr>
          <a:xfrm>
            <a:off x="539552" y="5373216"/>
            <a:ext cx="7993062" cy="12969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ja-JP" sz="3600" dirty="0">
                <a:solidFill>
                  <a:srgbClr val="FF0000"/>
                </a:solidFill>
              </a:rPr>
              <a:t>「収入がなくても資産</a:t>
            </a:r>
            <a:r>
              <a:rPr lang="ja-JP" altLang="ja-JP" sz="3600" dirty="0" smtClean="0">
                <a:solidFill>
                  <a:srgbClr val="FF0000"/>
                </a:solidFill>
              </a:rPr>
              <a:t>（貯金</a:t>
            </a:r>
            <a:r>
              <a:rPr lang="ja-JP" altLang="ja-JP" sz="3600" dirty="0">
                <a:solidFill>
                  <a:srgbClr val="FF0000"/>
                </a:solidFill>
              </a:rPr>
              <a:t>等）があれば、軽減しない」と</a:t>
            </a:r>
            <a:r>
              <a:rPr lang="ja-JP" altLang="ja-JP" sz="3600" dirty="0" smtClean="0">
                <a:solidFill>
                  <a:srgbClr val="FF0000"/>
                </a:solidFill>
              </a:rPr>
              <a:t>いう改悪</a:t>
            </a:r>
            <a:r>
              <a:rPr lang="ja-JP" altLang="ja-JP" sz="3600" dirty="0">
                <a:solidFill>
                  <a:srgbClr val="FF0000"/>
                </a:solidFill>
              </a:rPr>
              <a:t>案</a:t>
            </a:r>
          </a:p>
          <a:p>
            <a:pPr algn="ctr" fontAlgn="auto">
              <a:spcBef>
                <a:spcPts val="0"/>
              </a:spcBef>
              <a:spcAft>
                <a:spcPts val="0"/>
              </a:spcAft>
              <a:defRPr/>
            </a:pPr>
            <a:endParaRPr lang="ja-JP" altLang="en-US" dirty="0"/>
          </a:p>
        </p:txBody>
      </p:sp>
      <p:sp>
        <p:nvSpPr>
          <p:cNvPr id="6" name="正方形/長方形 5"/>
          <p:cNvSpPr/>
          <p:nvPr/>
        </p:nvSpPr>
        <p:spPr>
          <a:xfrm>
            <a:off x="2843808" y="4941168"/>
            <a:ext cx="56166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（月　３０日で計算）</a:t>
            </a:r>
            <a:endParaRPr kumimoji="1" lang="ja-JP" altLang="en-US"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118596" y="238823"/>
            <a:ext cx="8890993" cy="461665"/>
          </a:xfrm>
          <a:prstGeom prst="rect">
            <a:avLst/>
          </a:prstGeom>
          <a:solidFill>
            <a:srgbClr val="FFFFCC"/>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ja-JP" altLang="en-US" sz="2400" dirty="0" smtClean="0">
                <a:solidFill>
                  <a:prstClr val="black"/>
                </a:solidFill>
                <a:latin typeface="HG創英角ｺﾞｼｯｸUB" pitchFamily="49" charset="-128"/>
                <a:ea typeface="HG創英角ｺﾞｼｯｸUB" pitchFamily="49" charset="-128"/>
              </a:rPr>
              <a:t>見直し後の補足給付の判定フロー</a:t>
            </a:r>
            <a:endParaRPr lang="ja-JP" altLang="en-US" sz="2400" dirty="0">
              <a:solidFill>
                <a:prstClr val="black"/>
              </a:solidFill>
              <a:latin typeface="HG創英角ｺﾞｼｯｸUB" pitchFamily="49" charset="-128"/>
              <a:ea typeface="HG創英角ｺﾞｼｯｸUB" pitchFamily="49" charset="-128"/>
            </a:endParaRPr>
          </a:p>
        </p:txBody>
      </p:sp>
      <p:sp>
        <p:nvSpPr>
          <p:cNvPr id="4" name="テキスト ボックス 3"/>
          <p:cNvSpPr txBox="1"/>
          <p:nvPr/>
        </p:nvSpPr>
        <p:spPr>
          <a:xfrm>
            <a:off x="1443387" y="1653665"/>
            <a:ext cx="1395847" cy="3418703"/>
          </a:xfrm>
          <a:prstGeom prst="rect">
            <a:avLst/>
          </a:prstGeom>
          <a:noFill/>
          <a:ln w="19050">
            <a:solidFill>
              <a:schemeClr val="tx1"/>
            </a:solidFill>
          </a:ln>
        </p:spPr>
        <p:txBody>
          <a:bodyPr wrap="square" rtlCol="0" anchor="ctr">
            <a:noAutofit/>
          </a:bodyPr>
          <a:lstStyle/>
          <a:p>
            <a:pPr algn="ctr" fontAlgn="base">
              <a:spcBef>
                <a:spcPct val="0"/>
              </a:spcBef>
              <a:spcAft>
                <a:spcPct val="0"/>
              </a:spcAft>
            </a:pPr>
            <a:r>
              <a:rPr lang="ja-JP" altLang="en-US" sz="2000" b="1" spc="-100" dirty="0">
                <a:solidFill>
                  <a:prstClr val="black"/>
                </a:solidFill>
                <a:latin typeface="Arial" pitchFamily="34" charset="0"/>
              </a:rPr>
              <a:t>所得</a:t>
            </a:r>
            <a:r>
              <a:rPr lang="ja-JP" altLang="en-US" sz="2000" b="1" spc="-100" dirty="0" smtClean="0">
                <a:solidFill>
                  <a:prstClr val="black"/>
                </a:solidFill>
                <a:latin typeface="Arial" pitchFamily="34" charset="0"/>
              </a:rPr>
              <a:t>要件</a:t>
            </a:r>
            <a:endParaRPr lang="en-US" altLang="ja-JP" sz="1200" b="1" spc="-100" dirty="0" smtClean="0">
              <a:solidFill>
                <a:prstClr val="black"/>
              </a:solidFill>
              <a:latin typeface="Arial" pitchFamily="34" charset="0"/>
            </a:endParaRPr>
          </a:p>
          <a:p>
            <a:pPr fontAlgn="base">
              <a:spcBef>
                <a:spcPct val="0"/>
              </a:spcBef>
              <a:spcAft>
                <a:spcPct val="0"/>
              </a:spcAft>
            </a:pPr>
            <a:endParaRPr lang="en-US" altLang="ja-JP" sz="1400" spc="-100" dirty="0" smtClean="0">
              <a:solidFill>
                <a:prstClr val="black"/>
              </a:solidFill>
              <a:latin typeface="Arial" pitchFamily="34" charset="0"/>
            </a:endParaRPr>
          </a:p>
          <a:p>
            <a:pPr marL="92075" indent="-92075" algn="just" fontAlgn="base">
              <a:spcBef>
                <a:spcPct val="0"/>
              </a:spcBef>
              <a:spcAft>
                <a:spcPct val="0"/>
              </a:spcAft>
            </a:pPr>
            <a:r>
              <a:rPr lang="ja-JP" altLang="en-US" sz="1400" spc="-100" dirty="0" smtClean="0">
                <a:solidFill>
                  <a:prstClr val="black"/>
                </a:solidFill>
                <a:latin typeface="Arial" pitchFamily="34" charset="0"/>
              </a:rPr>
              <a:t>・市町村民税非課税世帯であること。</a:t>
            </a:r>
            <a:endParaRPr lang="en-US" altLang="ja-JP" sz="1400" spc="-100" dirty="0" smtClean="0">
              <a:solidFill>
                <a:prstClr val="black"/>
              </a:solidFill>
              <a:latin typeface="Arial" pitchFamily="34" charset="0"/>
            </a:endParaRPr>
          </a:p>
          <a:p>
            <a:pPr marL="92075" indent="-92075" fontAlgn="base">
              <a:spcBef>
                <a:spcPct val="0"/>
              </a:spcBef>
              <a:spcAft>
                <a:spcPct val="0"/>
              </a:spcAft>
            </a:pPr>
            <a:endParaRPr lang="en-US" altLang="ja-JP" sz="1400" spc="-100" dirty="0">
              <a:solidFill>
                <a:prstClr val="black"/>
              </a:solidFill>
              <a:latin typeface="Arial" pitchFamily="34" charset="0"/>
            </a:endParaRPr>
          </a:p>
          <a:p>
            <a:pPr marL="92075" indent="-92075" algn="just" fontAlgn="base">
              <a:spcBef>
                <a:spcPct val="0"/>
              </a:spcBef>
              <a:spcAft>
                <a:spcPct val="0"/>
              </a:spcAft>
            </a:pPr>
            <a:r>
              <a:rPr lang="ja-JP" altLang="en-US" sz="1400" spc="-100" dirty="0">
                <a:solidFill>
                  <a:srgbClr val="FF0000"/>
                </a:solidFill>
                <a:latin typeface="Arial" pitchFamily="34" charset="0"/>
              </a:rPr>
              <a:t>・</a:t>
            </a:r>
            <a:r>
              <a:rPr lang="ja-JP" altLang="en-US" sz="1400" spc="-100" dirty="0" smtClean="0">
                <a:solidFill>
                  <a:srgbClr val="FF0000"/>
                </a:solidFill>
                <a:latin typeface="Arial" pitchFamily="34" charset="0"/>
              </a:rPr>
              <a:t>世帯分離していても配偶者</a:t>
            </a:r>
            <a:r>
              <a:rPr lang="ja-JP" altLang="en-US" sz="1400" spc="-100" dirty="0">
                <a:solidFill>
                  <a:srgbClr val="FF0000"/>
                </a:solidFill>
                <a:latin typeface="Arial" pitchFamily="34" charset="0"/>
              </a:rPr>
              <a:t>が</a:t>
            </a:r>
            <a:r>
              <a:rPr lang="ja-JP" altLang="en-US" sz="1400" spc="-100" dirty="0" smtClean="0">
                <a:solidFill>
                  <a:srgbClr val="FF0000"/>
                </a:solidFill>
                <a:latin typeface="Arial" pitchFamily="34" charset="0"/>
              </a:rPr>
              <a:t>非課税であること。</a:t>
            </a:r>
            <a:endParaRPr lang="en-US" altLang="ja-JP" sz="1400" spc="-100" dirty="0" smtClean="0">
              <a:solidFill>
                <a:srgbClr val="FF0000"/>
              </a:solidFill>
              <a:latin typeface="Arial" pitchFamily="34" charset="0"/>
            </a:endParaRPr>
          </a:p>
          <a:p>
            <a:pPr marL="92075" indent="-92075" algn="just" fontAlgn="base">
              <a:spcBef>
                <a:spcPct val="0"/>
              </a:spcBef>
              <a:spcAft>
                <a:spcPct val="0"/>
              </a:spcAft>
            </a:pPr>
            <a:r>
              <a:rPr lang="ja-JP" altLang="en-US" sz="1400" spc="-100" dirty="0">
                <a:solidFill>
                  <a:srgbClr val="FF0000"/>
                </a:solidFill>
                <a:latin typeface="Arial" pitchFamily="34" charset="0"/>
              </a:rPr>
              <a:t>⇒</a:t>
            </a:r>
            <a:r>
              <a:rPr lang="ja-JP" altLang="en-US" sz="1400" spc="-100" dirty="0" smtClean="0">
                <a:solidFill>
                  <a:srgbClr val="FF0000"/>
                </a:solidFill>
                <a:latin typeface="Arial" pitchFamily="34" charset="0"/>
              </a:rPr>
              <a:t>配偶者が住民税課税の場合は対象外。</a:t>
            </a:r>
            <a:endParaRPr lang="en-US" altLang="ja-JP" sz="1400" spc="-100" dirty="0" smtClean="0">
              <a:solidFill>
                <a:srgbClr val="FF0000"/>
              </a:solidFill>
              <a:latin typeface="Arial" pitchFamily="34" charset="0"/>
            </a:endParaRPr>
          </a:p>
          <a:p>
            <a:pPr marL="92075" indent="-92075" algn="just" fontAlgn="base">
              <a:spcBef>
                <a:spcPts val="600"/>
              </a:spcBef>
              <a:spcAft>
                <a:spcPct val="0"/>
              </a:spcAft>
            </a:pPr>
            <a:r>
              <a:rPr lang="en-US" altLang="ja-JP" sz="1400" spc="-100" dirty="0" smtClean="0">
                <a:solidFill>
                  <a:srgbClr val="0070C0"/>
                </a:solidFill>
                <a:latin typeface="Arial" pitchFamily="34" charset="0"/>
              </a:rPr>
              <a:t>※</a:t>
            </a:r>
            <a:r>
              <a:rPr lang="ja-JP" altLang="en-US" sz="1400" spc="-100" dirty="0" smtClean="0">
                <a:solidFill>
                  <a:srgbClr val="0070C0"/>
                </a:solidFill>
                <a:latin typeface="Arial" pitchFamily="34" charset="0"/>
              </a:rPr>
              <a:t>必要に応じ、戸籍等の照会を行う。</a:t>
            </a:r>
            <a:endParaRPr lang="en-US" altLang="ja-JP" sz="1400" spc="-100" dirty="0" smtClean="0">
              <a:solidFill>
                <a:srgbClr val="0070C0"/>
              </a:solidFill>
              <a:latin typeface="Arial" pitchFamily="34" charset="0"/>
            </a:endParaRPr>
          </a:p>
        </p:txBody>
      </p:sp>
      <p:sp>
        <p:nvSpPr>
          <p:cNvPr id="5" name="テキスト ボックス 4"/>
          <p:cNvSpPr txBox="1"/>
          <p:nvPr/>
        </p:nvSpPr>
        <p:spPr>
          <a:xfrm>
            <a:off x="3990399" y="2230904"/>
            <a:ext cx="1711575" cy="3643038"/>
          </a:xfrm>
          <a:prstGeom prst="rect">
            <a:avLst/>
          </a:prstGeom>
          <a:noFill/>
          <a:ln w="19050">
            <a:solidFill>
              <a:schemeClr val="tx1"/>
            </a:solidFill>
          </a:ln>
        </p:spPr>
        <p:txBody>
          <a:bodyPr wrap="square" rtlCol="0" anchor="ctr">
            <a:noAutofit/>
          </a:bodyPr>
          <a:lstStyle/>
          <a:p>
            <a:pPr algn="ctr" fontAlgn="base">
              <a:spcBef>
                <a:spcPct val="0"/>
              </a:spcBef>
              <a:spcAft>
                <a:spcPct val="0"/>
              </a:spcAft>
            </a:pPr>
            <a:r>
              <a:rPr lang="ja-JP" altLang="en-US" sz="2000" b="1" spc="-100" dirty="0" smtClean="0">
                <a:solidFill>
                  <a:srgbClr val="FF0000"/>
                </a:solidFill>
                <a:latin typeface="Arial" pitchFamily="34" charset="0"/>
              </a:rPr>
              <a:t>資産要件</a:t>
            </a:r>
            <a:endParaRPr lang="en-US" altLang="ja-JP" sz="1200" b="1" spc="-100" dirty="0">
              <a:solidFill>
                <a:srgbClr val="FF0000"/>
              </a:solidFill>
              <a:latin typeface="Arial" pitchFamily="34" charset="0"/>
            </a:endParaRPr>
          </a:p>
          <a:p>
            <a:pPr algn="just" fontAlgn="base">
              <a:spcBef>
                <a:spcPct val="0"/>
              </a:spcBef>
              <a:spcAft>
                <a:spcPct val="0"/>
              </a:spcAft>
            </a:pPr>
            <a:r>
              <a:rPr lang="ja-JP" altLang="en-US" sz="1600" b="1" spc="-180" dirty="0" smtClean="0">
                <a:solidFill>
                  <a:srgbClr val="FF0000"/>
                </a:solidFill>
                <a:latin typeface="Arial" pitchFamily="34" charset="0"/>
              </a:rPr>
              <a:t> 預貯金等が一定額</a:t>
            </a:r>
            <a:endParaRPr lang="en-US" altLang="ja-JP" sz="1600" b="1" spc="-180" dirty="0" smtClean="0">
              <a:solidFill>
                <a:srgbClr val="FF0000"/>
              </a:solidFill>
              <a:latin typeface="Arial" pitchFamily="34" charset="0"/>
            </a:endParaRPr>
          </a:p>
          <a:p>
            <a:pPr algn="just" fontAlgn="base">
              <a:spcBef>
                <a:spcPct val="0"/>
              </a:spcBef>
              <a:spcAft>
                <a:spcPct val="0"/>
              </a:spcAft>
            </a:pPr>
            <a:r>
              <a:rPr lang="ja-JP" altLang="en-US" sz="1600" b="1" spc="-180" dirty="0" smtClean="0">
                <a:solidFill>
                  <a:srgbClr val="FF0000"/>
                </a:solidFill>
                <a:latin typeface="Arial" pitchFamily="34" charset="0"/>
              </a:rPr>
              <a:t> 以下（</a:t>
            </a:r>
            <a:r>
              <a:rPr lang="en-US" altLang="ja-JP" sz="1600" b="1" spc="-180" dirty="0" smtClean="0">
                <a:solidFill>
                  <a:srgbClr val="FF0000"/>
                </a:solidFill>
                <a:latin typeface="Arial" pitchFamily="34" charset="0"/>
              </a:rPr>
              <a:t>※</a:t>
            </a:r>
            <a:r>
              <a:rPr lang="ja-JP" altLang="en-US" sz="1600" b="1" spc="-180" dirty="0" smtClean="0">
                <a:solidFill>
                  <a:srgbClr val="FF0000"/>
                </a:solidFill>
                <a:latin typeface="Arial" pitchFamily="34" charset="0"/>
              </a:rPr>
              <a:t>）であること</a:t>
            </a:r>
            <a:endParaRPr lang="en-US" altLang="ja-JP" sz="1600" b="1" spc="-180" dirty="0" smtClean="0">
              <a:solidFill>
                <a:srgbClr val="FF0000"/>
              </a:solidFill>
              <a:latin typeface="Arial" pitchFamily="34" charset="0"/>
            </a:endParaRPr>
          </a:p>
          <a:p>
            <a:pPr marL="95250" indent="-95250" algn="just" fontAlgn="base">
              <a:spcBef>
                <a:spcPct val="0"/>
              </a:spcBef>
              <a:spcAft>
                <a:spcPct val="0"/>
              </a:spcAft>
            </a:pPr>
            <a:endParaRPr lang="en-US" altLang="ja-JP" sz="1400" spc="-180" dirty="0" smtClean="0">
              <a:solidFill>
                <a:prstClr val="black"/>
              </a:solidFill>
              <a:latin typeface="Arial" pitchFamily="34" charset="0"/>
            </a:endParaRPr>
          </a:p>
          <a:p>
            <a:pPr marL="95250" indent="-95250" algn="just" fontAlgn="base">
              <a:spcBef>
                <a:spcPct val="0"/>
              </a:spcBef>
              <a:spcAft>
                <a:spcPct val="0"/>
              </a:spcAft>
            </a:pPr>
            <a:r>
              <a:rPr lang="en-US" altLang="ja-JP" sz="1400" spc="-180" dirty="0" smtClean="0">
                <a:solidFill>
                  <a:srgbClr val="FF0000"/>
                </a:solidFill>
                <a:latin typeface="Arial" pitchFamily="34" charset="0"/>
              </a:rPr>
              <a:t>※</a:t>
            </a:r>
            <a:r>
              <a:rPr lang="ja-JP" altLang="en-US" sz="1400" spc="-180" dirty="0" smtClean="0">
                <a:solidFill>
                  <a:srgbClr val="FF0000"/>
                </a:solidFill>
                <a:latin typeface="Arial" pitchFamily="34" charset="0"/>
              </a:rPr>
              <a:t>単身で</a:t>
            </a:r>
            <a:r>
              <a:rPr lang="en-US" altLang="ja-JP" sz="1400" spc="-180" dirty="0" smtClean="0">
                <a:solidFill>
                  <a:srgbClr val="FF0000"/>
                </a:solidFill>
                <a:latin typeface="Arial" pitchFamily="34" charset="0"/>
              </a:rPr>
              <a:t>1000</a:t>
            </a:r>
            <a:r>
              <a:rPr lang="ja-JP" altLang="en-US" sz="1400" spc="-180" dirty="0" smtClean="0">
                <a:solidFill>
                  <a:srgbClr val="FF0000"/>
                </a:solidFill>
                <a:latin typeface="Arial" pitchFamily="34" charset="0"/>
              </a:rPr>
              <a:t>万円、夫婦で</a:t>
            </a:r>
            <a:r>
              <a:rPr lang="en-US" altLang="ja-JP" sz="1400" spc="-180" dirty="0" smtClean="0">
                <a:solidFill>
                  <a:srgbClr val="FF0000"/>
                </a:solidFill>
                <a:latin typeface="Arial" pitchFamily="34" charset="0"/>
              </a:rPr>
              <a:t>2000</a:t>
            </a:r>
            <a:r>
              <a:rPr lang="ja-JP" altLang="en-US" sz="1400" spc="-180" dirty="0" smtClean="0">
                <a:solidFill>
                  <a:srgbClr val="FF0000"/>
                </a:solidFill>
                <a:latin typeface="Arial" pitchFamily="34" charset="0"/>
              </a:rPr>
              <a:t>万円以下を想定</a:t>
            </a:r>
            <a:endParaRPr lang="en-US" altLang="ja-JP" sz="1400" spc="-180" dirty="0" smtClean="0">
              <a:solidFill>
                <a:srgbClr val="FF0000"/>
              </a:solidFill>
              <a:latin typeface="Arial" pitchFamily="34" charset="0"/>
            </a:endParaRPr>
          </a:p>
          <a:p>
            <a:pPr marL="95250" indent="-95250" algn="just" fontAlgn="base">
              <a:spcBef>
                <a:spcPts val="600"/>
              </a:spcBef>
              <a:spcAft>
                <a:spcPct val="0"/>
              </a:spcAft>
            </a:pPr>
            <a:r>
              <a:rPr lang="ja-JP" altLang="en-US" sz="1400" spc="-180" dirty="0" smtClean="0">
                <a:solidFill>
                  <a:srgbClr val="0070C0"/>
                </a:solidFill>
                <a:latin typeface="Arial" pitchFamily="34" charset="0"/>
              </a:rPr>
              <a:t>・預貯金、有価証券等の額を、通帳等の写しと共に申告。</a:t>
            </a:r>
            <a:endParaRPr lang="en-US" altLang="ja-JP" sz="1400" spc="-180" dirty="0" smtClean="0">
              <a:solidFill>
                <a:srgbClr val="0070C0"/>
              </a:solidFill>
              <a:latin typeface="Arial" pitchFamily="34" charset="0"/>
            </a:endParaRPr>
          </a:p>
          <a:p>
            <a:pPr marL="95250" indent="-95250" algn="just" fontAlgn="base">
              <a:spcBef>
                <a:spcPts val="600"/>
              </a:spcBef>
              <a:spcAft>
                <a:spcPct val="0"/>
              </a:spcAft>
            </a:pPr>
            <a:r>
              <a:rPr lang="ja-JP" altLang="en-US" sz="1400" spc="-180" dirty="0" smtClean="0">
                <a:solidFill>
                  <a:srgbClr val="0070C0"/>
                </a:solidFill>
                <a:latin typeface="Arial" pitchFamily="34" charset="0"/>
              </a:rPr>
              <a:t>・必要に応じ市町村は金融機関へ照会。</a:t>
            </a:r>
            <a:endParaRPr lang="en-US" altLang="ja-JP" sz="1400" spc="-180" dirty="0" smtClean="0">
              <a:solidFill>
                <a:srgbClr val="0070C0"/>
              </a:solidFill>
              <a:latin typeface="Arial" pitchFamily="34" charset="0"/>
            </a:endParaRPr>
          </a:p>
          <a:p>
            <a:pPr marL="95250" indent="-95250" algn="just" fontAlgn="base">
              <a:spcBef>
                <a:spcPts val="600"/>
              </a:spcBef>
              <a:spcAft>
                <a:spcPct val="0"/>
              </a:spcAft>
            </a:pPr>
            <a:r>
              <a:rPr lang="ja-JP" altLang="en-US" sz="1400" spc="-180" dirty="0" smtClean="0">
                <a:solidFill>
                  <a:srgbClr val="0070C0"/>
                </a:solidFill>
                <a:latin typeface="Arial" pitchFamily="34" charset="0"/>
              </a:rPr>
              <a:t>・不正受給</a:t>
            </a:r>
            <a:r>
              <a:rPr lang="ja-JP" altLang="en-US" sz="1400" spc="-180" dirty="0">
                <a:solidFill>
                  <a:srgbClr val="0070C0"/>
                </a:solidFill>
                <a:latin typeface="Arial" pitchFamily="34" charset="0"/>
              </a:rPr>
              <a:t>に対する</a:t>
            </a:r>
            <a:r>
              <a:rPr lang="ja-JP" altLang="en-US" sz="1400" spc="-180" dirty="0" smtClean="0">
                <a:solidFill>
                  <a:srgbClr val="0070C0"/>
                </a:solidFill>
                <a:latin typeface="Arial" pitchFamily="34" charset="0"/>
              </a:rPr>
              <a:t>ペナルティを設けることにより、適切な申請を促す</a:t>
            </a:r>
            <a:r>
              <a:rPr lang="ja-JP" altLang="en-US" sz="1400" spc="-180" dirty="0" smtClean="0">
                <a:solidFill>
                  <a:prstClr val="black"/>
                </a:solidFill>
                <a:latin typeface="Arial" pitchFamily="34" charset="0"/>
              </a:rPr>
              <a:t>。</a:t>
            </a:r>
            <a:endParaRPr lang="ja-JP" altLang="en-US" sz="1200" spc="-100" dirty="0">
              <a:solidFill>
                <a:prstClr val="black"/>
              </a:solidFill>
              <a:latin typeface="Arial" pitchFamily="34" charset="0"/>
            </a:endParaRPr>
          </a:p>
        </p:txBody>
      </p:sp>
      <p:cxnSp>
        <p:nvCxnSpPr>
          <p:cNvPr id="7" name="直線コネクタ 6"/>
          <p:cNvCxnSpPr>
            <a:stCxn id="4" idx="3"/>
            <a:endCxn id="5" idx="1"/>
          </p:cNvCxnSpPr>
          <p:nvPr/>
        </p:nvCxnSpPr>
        <p:spPr>
          <a:xfrm>
            <a:off x="2839234" y="3363017"/>
            <a:ext cx="1151165" cy="689407"/>
          </a:xfrm>
          <a:prstGeom prst="line">
            <a:avLst/>
          </a:prstGeom>
          <a:ln w="25400">
            <a:tailEnd type="triangle" w="med" len="lg"/>
          </a:ln>
        </p:spPr>
        <p:style>
          <a:lnRef idx="1">
            <a:schemeClr val="dk1"/>
          </a:lnRef>
          <a:fillRef idx="0">
            <a:schemeClr val="dk1"/>
          </a:fillRef>
          <a:effectRef idx="0">
            <a:schemeClr val="dk1"/>
          </a:effectRef>
          <a:fontRef idx="minor">
            <a:schemeClr val="tx1"/>
          </a:fontRef>
        </p:style>
      </p:cxnSp>
      <p:cxnSp>
        <p:nvCxnSpPr>
          <p:cNvPr id="13" name="直線コネクタ 12"/>
          <p:cNvCxnSpPr>
            <a:stCxn id="5" idx="3"/>
            <a:endCxn id="74" idx="1"/>
          </p:cNvCxnSpPr>
          <p:nvPr/>
        </p:nvCxnSpPr>
        <p:spPr>
          <a:xfrm>
            <a:off x="5701974" y="4052423"/>
            <a:ext cx="1462314" cy="1019944"/>
          </a:xfrm>
          <a:prstGeom prst="line">
            <a:avLst/>
          </a:prstGeom>
          <a:ln w="25400">
            <a:tailEnd type="triangle" w="med" len="lg"/>
          </a:ln>
        </p:spPr>
        <p:style>
          <a:lnRef idx="1">
            <a:schemeClr val="dk1"/>
          </a:lnRef>
          <a:fillRef idx="0">
            <a:schemeClr val="dk1"/>
          </a:fillRef>
          <a:effectRef idx="0">
            <a:schemeClr val="dk1"/>
          </a:effectRef>
          <a:fontRef idx="minor">
            <a:schemeClr val="tx1"/>
          </a:fontRef>
        </p:style>
      </p:cxnSp>
      <p:cxnSp>
        <p:nvCxnSpPr>
          <p:cNvPr id="16" name="直線コネクタ 15"/>
          <p:cNvCxnSpPr>
            <a:stCxn id="5" idx="3"/>
            <a:endCxn id="69" idx="1"/>
          </p:cNvCxnSpPr>
          <p:nvPr/>
        </p:nvCxnSpPr>
        <p:spPr>
          <a:xfrm flipV="1">
            <a:off x="5701974" y="1715217"/>
            <a:ext cx="1595250" cy="2337206"/>
          </a:xfrm>
          <a:prstGeom prst="line">
            <a:avLst/>
          </a:prstGeom>
          <a:ln w="25400">
            <a:tailEnd type="triangle" w="med" len="lg"/>
          </a:ln>
        </p:spPr>
        <p:style>
          <a:lnRef idx="1">
            <a:schemeClr val="dk1"/>
          </a:lnRef>
          <a:fillRef idx="0">
            <a:schemeClr val="dk1"/>
          </a:fillRef>
          <a:effectRef idx="0">
            <a:schemeClr val="dk1"/>
          </a:effectRef>
          <a:fontRef idx="minor">
            <a:schemeClr val="tx1"/>
          </a:fontRef>
        </p:style>
      </p:cxnSp>
      <p:cxnSp>
        <p:nvCxnSpPr>
          <p:cNvPr id="61" name="直線コネクタ 60"/>
          <p:cNvCxnSpPr>
            <a:stCxn id="4" idx="3"/>
            <a:endCxn id="65" idx="1"/>
          </p:cNvCxnSpPr>
          <p:nvPr/>
        </p:nvCxnSpPr>
        <p:spPr>
          <a:xfrm flipV="1">
            <a:off x="2839235" y="1715218"/>
            <a:ext cx="1151161" cy="1647799"/>
          </a:xfrm>
          <a:prstGeom prst="line">
            <a:avLst/>
          </a:prstGeom>
          <a:ln w="25400">
            <a:tailEnd type="triangle" w="med" len="lg"/>
          </a:ln>
        </p:spPr>
        <p:style>
          <a:lnRef idx="1">
            <a:schemeClr val="dk1"/>
          </a:lnRef>
          <a:fillRef idx="0">
            <a:schemeClr val="dk1"/>
          </a:fillRef>
          <a:effectRef idx="0">
            <a:schemeClr val="dk1"/>
          </a:effectRef>
          <a:fontRef idx="minor">
            <a:schemeClr val="tx1"/>
          </a:fontRef>
        </p:style>
      </p:cxnSp>
      <p:sp>
        <p:nvSpPr>
          <p:cNvPr id="65" name="正方形/長方形 64"/>
          <p:cNvSpPr/>
          <p:nvPr/>
        </p:nvSpPr>
        <p:spPr>
          <a:xfrm>
            <a:off x="3990395" y="1545940"/>
            <a:ext cx="997034" cy="338554"/>
          </a:xfrm>
          <a:prstGeom prst="rect">
            <a:avLst/>
          </a:prstGeom>
          <a:no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base">
              <a:spcBef>
                <a:spcPct val="0"/>
              </a:spcBef>
              <a:spcAft>
                <a:spcPct val="0"/>
              </a:spcAft>
            </a:pPr>
            <a:r>
              <a:rPr lang="ja-JP" altLang="en-US" sz="1600" spc="-100" dirty="0" smtClean="0">
                <a:solidFill>
                  <a:prstClr val="black"/>
                </a:solidFill>
              </a:rPr>
              <a:t>対象外</a:t>
            </a:r>
            <a:endParaRPr lang="ja-JP" altLang="en-US" sz="1600" spc="-100" dirty="0">
              <a:solidFill>
                <a:prstClr val="black"/>
              </a:solidFill>
            </a:endParaRPr>
          </a:p>
        </p:txBody>
      </p:sp>
      <p:sp>
        <p:nvSpPr>
          <p:cNvPr id="69" name="正方形/長方形 68"/>
          <p:cNvSpPr/>
          <p:nvPr/>
        </p:nvSpPr>
        <p:spPr>
          <a:xfrm>
            <a:off x="7297223" y="1545940"/>
            <a:ext cx="997034" cy="338554"/>
          </a:xfrm>
          <a:prstGeom prst="rect">
            <a:avLst/>
          </a:prstGeom>
          <a:no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base">
              <a:spcBef>
                <a:spcPct val="0"/>
              </a:spcBef>
              <a:spcAft>
                <a:spcPct val="0"/>
              </a:spcAft>
            </a:pPr>
            <a:r>
              <a:rPr lang="ja-JP" altLang="en-US" sz="1600" spc="-100" dirty="0" smtClean="0">
                <a:solidFill>
                  <a:prstClr val="black"/>
                </a:solidFill>
              </a:rPr>
              <a:t>対象外</a:t>
            </a:r>
            <a:endParaRPr lang="ja-JP" altLang="en-US" sz="1600" spc="-100" dirty="0">
              <a:solidFill>
                <a:prstClr val="black"/>
              </a:solidFill>
            </a:endParaRPr>
          </a:p>
        </p:txBody>
      </p:sp>
      <p:sp>
        <p:nvSpPr>
          <p:cNvPr id="74" name="テキスト ボックス 73"/>
          <p:cNvSpPr txBox="1"/>
          <p:nvPr/>
        </p:nvSpPr>
        <p:spPr>
          <a:xfrm>
            <a:off x="7164288" y="4036430"/>
            <a:ext cx="1661723" cy="2071874"/>
          </a:xfrm>
          <a:prstGeom prst="rect">
            <a:avLst/>
          </a:prstGeom>
          <a:noFill/>
          <a:ln w="19050">
            <a:solidFill>
              <a:schemeClr val="tx1"/>
            </a:solidFill>
          </a:ln>
        </p:spPr>
        <p:txBody>
          <a:bodyPr wrap="square" rtlCol="0" anchor="ctr">
            <a:noAutofit/>
          </a:bodyPr>
          <a:lstStyle/>
          <a:p>
            <a:pPr algn="ctr" fontAlgn="base">
              <a:spcBef>
                <a:spcPct val="0"/>
              </a:spcBef>
              <a:spcAft>
                <a:spcPct val="0"/>
              </a:spcAft>
            </a:pPr>
            <a:r>
              <a:rPr lang="ja-JP" altLang="en-US" b="1" spc="-100" dirty="0" smtClean="0">
                <a:solidFill>
                  <a:prstClr val="black"/>
                </a:solidFill>
                <a:latin typeface="Arial" pitchFamily="34" charset="0"/>
              </a:rPr>
              <a:t>補足給付</a:t>
            </a:r>
            <a:endParaRPr lang="en-US" altLang="ja-JP" sz="2000" b="1" spc="-100" dirty="0" smtClean="0">
              <a:solidFill>
                <a:prstClr val="black"/>
              </a:solidFill>
              <a:latin typeface="Arial" pitchFamily="34" charset="0"/>
            </a:endParaRPr>
          </a:p>
          <a:p>
            <a:pPr fontAlgn="base">
              <a:spcBef>
                <a:spcPts val="1200"/>
              </a:spcBef>
              <a:spcAft>
                <a:spcPct val="0"/>
              </a:spcAft>
            </a:pPr>
            <a:r>
              <a:rPr lang="ja-JP" altLang="en-US" b="1" spc="-100" dirty="0">
                <a:solidFill>
                  <a:srgbClr val="FF0000"/>
                </a:solidFill>
                <a:latin typeface="Arial" pitchFamily="34" charset="0"/>
              </a:rPr>
              <a:t>給付</a:t>
            </a:r>
            <a:r>
              <a:rPr lang="ja-JP" altLang="en-US" b="1" spc="-100" dirty="0" smtClean="0">
                <a:solidFill>
                  <a:srgbClr val="FF0000"/>
                </a:solidFill>
                <a:latin typeface="Arial" pitchFamily="34" charset="0"/>
              </a:rPr>
              <a:t>の段階設定の見直し</a:t>
            </a:r>
            <a:endParaRPr lang="en-US" altLang="ja-JP" sz="1400" spc="-100" dirty="0" smtClean="0">
              <a:solidFill>
                <a:srgbClr val="FF0000"/>
              </a:solidFill>
              <a:latin typeface="Arial" pitchFamily="34" charset="0"/>
            </a:endParaRPr>
          </a:p>
          <a:p>
            <a:pPr marL="87313" indent="-87313" fontAlgn="base">
              <a:spcBef>
                <a:spcPct val="0"/>
              </a:spcBef>
              <a:spcAft>
                <a:spcPct val="0"/>
              </a:spcAft>
            </a:pPr>
            <a:r>
              <a:rPr lang="ja-JP" altLang="en-US" sz="1400" spc="-100" dirty="0">
                <a:solidFill>
                  <a:srgbClr val="FF0000"/>
                </a:solidFill>
                <a:latin typeface="Arial" pitchFamily="34" charset="0"/>
              </a:rPr>
              <a:t>・</a:t>
            </a:r>
            <a:r>
              <a:rPr lang="ja-JP" altLang="en-US" sz="1400" spc="-100" dirty="0" smtClean="0">
                <a:solidFill>
                  <a:srgbClr val="FF0000"/>
                </a:solidFill>
                <a:latin typeface="Arial" pitchFamily="34" charset="0"/>
              </a:rPr>
              <a:t>非課税年金の収入も第２段階の収入要件で考慮</a:t>
            </a:r>
            <a:endParaRPr lang="en-US" altLang="ja-JP" sz="1400" spc="-100" dirty="0" smtClean="0">
              <a:solidFill>
                <a:srgbClr val="FF0000"/>
              </a:solidFill>
              <a:latin typeface="Arial" pitchFamily="34" charset="0"/>
            </a:endParaRPr>
          </a:p>
          <a:p>
            <a:pPr fontAlgn="base">
              <a:spcBef>
                <a:spcPct val="0"/>
              </a:spcBef>
              <a:spcAft>
                <a:spcPct val="0"/>
              </a:spcAft>
            </a:pPr>
            <a:endParaRPr lang="en-US" altLang="ja-JP" sz="1600" spc="-100" dirty="0">
              <a:solidFill>
                <a:prstClr val="black"/>
              </a:solidFill>
              <a:latin typeface="Arial" pitchFamily="34" charset="0"/>
            </a:endParaRPr>
          </a:p>
        </p:txBody>
      </p:sp>
      <p:sp>
        <p:nvSpPr>
          <p:cNvPr id="26" name="正方形/長方形 25"/>
          <p:cNvSpPr/>
          <p:nvPr/>
        </p:nvSpPr>
        <p:spPr>
          <a:xfrm>
            <a:off x="2819790" y="3805598"/>
            <a:ext cx="925033" cy="461665"/>
          </a:xfrm>
          <a:prstGeom prst="rect">
            <a:avLst/>
          </a:prstGeom>
        </p:spPr>
        <p:txBody>
          <a:bodyPr wrap="square">
            <a:spAutoFit/>
          </a:bodyPr>
          <a:lstStyle/>
          <a:p>
            <a:pPr algn="ctr" fontAlgn="base">
              <a:spcBef>
                <a:spcPct val="0"/>
              </a:spcBef>
              <a:spcAft>
                <a:spcPct val="0"/>
              </a:spcAft>
            </a:pPr>
            <a:r>
              <a:rPr lang="ja-JP" altLang="en-US" sz="1200" spc="-100" dirty="0" smtClean="0">
                <a:solidFill>
                  <a:prstClr val="black"/>
                </a:solidFill>
                <a:latin typeface="Arial" pitchFamily="34" charset="0"/>
              </a:rPr>
              <a:t>住民税</a:t>
            </a:r>
            <a:endParaRPr lang="en-US" altLang="ja-JP" sz="1200" spc="-100" dirty="0" smtClean="0">
              <a:solidFill>
                <a:prstClr val="black"/>
              </a:solidFill>
              <a:latin typeface="Arial" pitchFamily="34" charset="0"/>
            </a:endParaRPr>
          </a:p>
          <a:p>
            <a:pPr algn="ctr" fontAlgn="base">
              <a:spcBef>
                <a:spcPct val="0"/>
              </a:spcBef>
              <a:spcAft>
                <a:spcPct val="0"/>
              </a:spcAft>
            </a:pPr>
            <a:r>
              <a:rPr lang="ja-JP" altLang="en-US" sz="1200" spc="-100" dirty="0">
                <a:solidFill>
                  <a:prstClr val="black"/>
                </a:solidFill>
                <a:latin typeface="Arial" pitchFamily="34" charset="0"/>
              </a:rPr>
              <a:t>非課税</a:t>
            </a:r>
          </a:p>
        </p:txBody>
      </p:sp>
      <p:sp>
        <p:nvSpPr>
          <p:cNvPr id="27" name="正方形/長方形 26"/>
          <p:cNvSpPr/>
          <p:nvPr/>
        </p:nvSpPr>
        <p:spPr>
          <a:xfrm>
            <a:off x="2916298" y="1653665"/>
            <a:ext cx="997034" cy="461665"/>
          </a:xfrm>
          <a:prstGeom prst="rect">
            <a:avLst/>
          </a:prstGeom>
        </p:spPr>
        <p:txBody>
          <a:bodyPr wrap="square">
            <a:spAutoFit/>
          </a:bodyPr>
          <a:lstStyle/>
          <a:p>
            <a:pPr algn="ctr" fontAlgn="base">
              <a:spcBef>
                <a:spcPct val="0"/>
              </a:spcBef>
              <a:spcAft>
                <a:spcPct val="0"/>
              </a:spcAft>
            </a:pPr>
            <a:r>
              <a:rPr lang="ja-JP" altLang="en-US" sz="1200" spc="-100" dirty="0" smtClean="0">
                <a:solidFill>
                  <a:prstClr val="black"/>
                </a:solidFill>
                <a:latin typeface="Arial" pitchFamily="34" charset="0"/>
              </a:rPr>
              <a:t>住民税</a:t>
            </a:r>
            <a:endParaRPr lang="en-US" altLang="ja-JP" sz="1200" spc="-100" dirty="0" smtClean="0">
              <a:solidFill>
                <a:prstClr val="black"/>
              </a:solidFill>
              <a:latin typeface="Arial" pitchFamily="34" charset="0"/>
            </a:endParaRPr>
          </a:p>
          <a:p>
            <a:pPr algn="ctr" fontAlgn="base">
              <a:spcBef>
                <a:spcPct val="0"/>
              </a:spcBef>
              <a:spcAft>
                <a:spcPct val="0"/>
              </a:spcAft>
            </a:pPr>
            <a:r>
              <a:rPr lang="ja-JP" altLang="en-US" sz="1200" spc="-100" dirty="0" smtClean="0">
                <a:solidFill>
                  <a:prstClr val="black"/>
                </a:solidFill>
                <a:latin typeface="Arial" pitchFamily="34" charset="0"/>
              </a:rPr>
              <a:t>課税</a:t>
            </a:r>
            <a:endParaRPr lang="ja-JP" altLang="en-US" sz="1200" spc="-100" dirty="0">
              <a:solidFill>
                <a:prstClr val="black"/>
              </a:solidFill>
              <a:latin typeface="Arial" pitchFamily="34" charset="0"/>
            </a:endParaRPr>
          </a:p>
        </p:txBody>
      </p:sp>
      <p:sp>
        <p:nvSpPr>
          <p:cNvPr id="28" name="正方形/長方形 27"/>
          <p:cNvSpPr/>
          <p:nvPr/>
        </p:nvSpPr>
        <p:spPr>
          <a:xfrm>
            <a:off x="5635503" y="4562404"/>
            <a:ext cx="1057971" cy="461665"/>
          </a:xfrm>
          <a:prstGeom prst="rect">
            <a:avLst/>
          </a:prstGeom>
        </p:spPr>
        <p:txBody>
          <a:bodyPr wrap="square">
            <a:spAutoFit/>
          </a:bodyPr>
          <a:lstStyle/>
          <a:p>
            <a:pPr algn="ctr" fontAlgn="base">
              <a:spcBef>
                <a:spcPct val="0"/>
              </a:spcBef>
              <a:spcAft>
                <a:spcPct val="0"/>
              </a:spcAft>
            </a:pPr>
            <a:r>
              <a:rPr lang="ja-JP" altLang="en-US" sz="1200" spc="-100" dirty="0" smtClean="0">
                <a:solidFill>
                  <a:prstClr val="black"/>
                </a:solidFill>
                <a:latin typeface="Arial" pitchFamily="34" charset="0"/>
              </a:rPr>
              <a:t>預貯金等</a:t>
            </a:r>
            <a:endParaRPr lang="en-US" altLang="ja-JP" sz="1200" spc="-100" dirty="0" smtClean="0">
              <a:solidFill>
                <a:prstClr val="black"/>
              </a:solidFill>
              <a:latin typeface="Arial" pitchFamily="34" charset="0"/>
            </a:endParaRPr>
          </a:p>
          <a:p>
            <a:pPr algn="ctr" fontAlgn="base">
              <a:spcBef>
                <a:spcPct val="0"/>
              </a:spcBef>
              <a:spcAft>
                <a:spcPct val="0"/>
              </a:spcAft>
            </a:pPr>
            <a:r>
              <a:rPr lang="ja-JP" altLang="en-US" sz="1200" spc="-100" dirty="0" smtClean="0">
                <a:solidFill>
                  <a:prstClr val="black"/>
                </a:solidFill>
                <a:latin typeface="Arial" pitchFamily="34" charset="0"/>
              </a:rPr>
              <a:t>が一定額以下</a:t>
            </a:r>
            <a:endParaRPr lang="ja-JP" altLang="en-US" sz="1200" spc="-100" dirty="0">
              <a:solidFill>
                <a:prstClr val="black"/>
              </a:solidFill>
              <a:latin typeface="Arial" pitchFamily="34" charset="0"/>
            </a:endParaRPr>
          </a:p>
        </p:txBody>
      </p:sp>
      <p:sp>
        <p:nvSpPr>
          <p:cNvPr id="29" name="正方形/長方形 28"/>
          <p:cNvSpPr/>
          <p:nvPr/>
        </p:nvSpPr>
        <p:spPr>
          <a:xfrm>
            <a:off x="5701974" y="2230913"/>
            <a:ext cx="1057971" cy="646331"/>
          </a:xfrm>
          <a:prstGeom prst="rect">
            <a:avLst/>
          </a:prstGeom>
        </p:spPr>
        <p:txBody>
          <a:bodyPr wrap="square">
            <a:spAutoFit/>
          </a:bodyPr>
          <a:lstStyle/>
          <a:p>
            <a:pPr algn="ctr" fontAlgn="base">
              <a:spcBef>
                <a:spcPct val="0"/>
              </a:spcBef>
              <a:spcAft>
                <a:spcPct val="0"/>
              </a:spcAft>
            </a:pPr>
            <a:r>
              <a:rPr lang="ja-JP" altLang="en-US" sz="1200" spc="-100" dirty="0" smtClean="0">
                <a:solidFill>
                  <a:prstClr val="black"/>
                </a:solidFill>
                <a:latin typeface="Arial" pitchFamily="34" charset="0"/>
              </a:rPr>
              <a:t>一定額超</a:t>
            </a:r>
            <a:endParaRPr lang="en-US" altLang="ja-JP" sz="1200" spc="-100" dirty="0" smtClean="0">
              <a:solidFill>
                <a:prstClr val="black"/>
              </a:solidFill>
              <a:latin typeface="Arial" pitchFamily="34" charset="0"/>
            </a:endParaRPr>
          </a:p>
          <a:p>
            <a:pPr algn="ctr" fontAlgn="base">
              <a:spcBef>
                <a:spcPct val="0"/>
              </a:spcBef>
              <a:spcAft>
                <a:spcPct val="0"/>
              </a:spcAft>
            </a:pPr>
            <a:r>
              <a:rPr lang="ja-JP" altLang="en-US" sz="1200" spc="-100" dirty="0" smtClean="0">
                <a:solidFill>
                  <a:prstClr val="black"/>
                </a:solidFill>
                <a:latin typeface="Arial" pitchFamily="34" charset="0"/>
              </a:rPr>
              <a:t>の預貯金等</a:t>
            </a:r>
            <a:endParaRPr lang="en-US" altLang="ja-JP" sz="1200" spc="-100" dirty="0" smtClean="0">
              <a:solidFill>
                <a:prstClr val="black"/>
              </a:solidFill>
              <a:latin typeface="Arial" pitchFamily="34" charset="0"/>
            </a:endParaRPr>
          </a:p>
          <a:p>
            <a:pPr algn="ctr" fontAlgn="base">
              <a:spcBef>
                <a:spcPct val="0"/>
              </a:spcBef>
              <a:spcAft>
                <a:spcPct val="0"/>
              </a:spcAft>
            </a:pPr>
            <a:r>
              <a:rPr lang="ja-JP" altLang="en-US" sz="1200" spc="-100" dirty="0" smtClean="0">
                <a:solidFill>
                  <a:prstClr val="black"/>
                </a:solidFill>
                <a:latin typeface="Arial" pitchFamily="34" charset="0"/>
              </a:rPr>
              <a:t>あり</a:t>
            </a:r>
            <a:endParaRPr lang="ja-JP" altLang="en-US" sz="1200" spc="-100" dirty="0">
              <a:solidFill>
                <a:prstClr val="black"/>
              </a:solidFill>
              <a:latin typeface="Arial" pitchFamily="34" charset="0"/>
            </a:endParaRPr>
          </a:p>
        </p:txBody>
      </p:sp>
      <p:sp>
        <p:nvSpPr>
          <p:cNvPr id="18" name="テキスト ボックス 17"/>
          <p:cNvSpPr txBox="1"/>
          <p:nvPr/>
        </p:nvSpPr>
        <p:spPr>
          <a:xfrm>
            <a:off x="198232" y="1653665"/>
            <a:ext cx="585040" cy="3418703"/>
          </a:xfrm>
          <a:prstGeom prst="rect">
            <a:avLst/>
          </a:prstGeom>
          <a:noFill/>
          <a:ln w="19050">
            <a:solidFill>
              <a:schemeClr val="tx1"/>
            </a:solidFill>
          </a:ln>
        </p:spPr>
        <p:txBody>
          <a:bodyPr vert="eaVert" wrap="square" rtlCol="0" anchor="ctr">
            <a:noAutofit/>
          </a:bodyPr>
          <a:lstStyle/>
          <a:p>
            <a:pPr algn="ctr" fontAlgn="base">
              <a:spcBef>
                <a:spcPct val="0"/>
              </a:spcBef>
              <a:spcAft>
                <a:spcPct val="0"/>
              </a:spcAft>
            </a:pPr>
            <a:r>
              <a:rPr lang="ja-JP" altLang="en-US" sz="2000" spc="-100" dirty="0" smtClean="0">
                <a:latin typeface="Arial" pitchFamily="34" charset="0"/>
              </a:rPr>
              <a:t>補　足　給　付　の　申　請</a:t>
            </a:r>
            <a:endParaRPr lang="en-US" altLang="ja-JP" sz="2000" spc="-100" dirty="0" smtClean="0">
              <a:latin typeface="Arial" pitchFamily="34" charset="0"/>
            </a:endParaRPr>
          </a:p>
        </p:txBody>
      </p:sp>
      <p:sp>
        <p:nvSpPr>
          <p:cNvPr id="2" name="右矢印 1"/>
          <p:cNvSpPr/>
          <p:nvPr/>
        </p:nvSpPr>
        <p:spPr>
          <a:xfrm>
            <a:off x="849740" y="2924944"/>
            <a:ext cx="531751" cy="936104"/>
          </a:xfrm>
          <a:prstGeom prst="rightArrow">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140973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normAutofit fontScale="90000"/>
          </a:bodyPr>
          <a:lstStyle/>
          <a:p>
            <a:r>
              <a:rPr lang="ja-JP" altLang="ja-JP" dirty="0" smtClean="0"/>
              <a:t>今回の「改革」は２０２５年</a:t>
            </a:r>
            <a:r>
              <a:rPr lang="ja-JP" altLang="en-US" dirty="0" smtClean="0"/>
              <a:t>への</a:t>
            </a:r>
            <a:r>
              <a:rPr lang="ja-JP" altLang="ja-JP" dirty="0" smtClean="0"/>
              <a:t>第一歩</a:t>
            </a:r>
            <a:r>
              <a:rPr lang="en-US" altLang="ja-JP" dirty="0" smtClean="0"/>
              <a:t/>
            </a:r>
            <a:br>
              <a:rPr lang="en-US" altLang="ja-JP" dirty="0" smtClean="0"/>
            </a:br>
            <a:r>
              <a:rPr lang="ja-JP" altLang="en-US" sz="1800" b="1" dirty="0" smtClean="0"/>
              <a:t>社会保障制度改革国民会議 報告書　平成２ ５ 年８ 月６ 日</a:t>
            </a:r>
            <a:endParaRPr kumimoji="1" lang="ja-JP" altLang="en-US" b="1" dirty="0"/>
          </a:p>
        </p:txBody>
      </p:sp>
      <p:sp>
        <p:nvSpPr>
          <p:cNvPr id="3" name="コンテンツ プレースホルダ 2"/>
          <p:cNvSpPr>
            <a:spLocks noGrp="1"/>
          </p:cNvSpPr>
          <p:nvPr>
            <p:ph idx="1"/>
          </p:nvPr>
        </p:nvSpPr>
        <p:spPr>
          <a:xfrm>
            <a:off x="457200" y="1600200"/>
            <a:ext cx="8291264" cy="4997152"/>
          </a:xfrm>
        </p:spPr>
        <p:txBody>
          <a:bodyPr>
            <a:normAutofit/>
          </a:bodyPr>
          <a:lstStyle/>
          <a:p>
            <a:pPr>
              <a:buNone/>
            </a:pPr>
            <a:r>
              <a:rPr lang="ja-JP" altLang="en-US" dirty="0" smtClean="0"/>
              <a:t>○ 日本の社会保障は、「</a:t>
            </a:r>
            <a:r>
              <a:rPr lang="ja-JP" altLang="en-US" dirty="0" smtClean="0">
                <a:solidFill>
                  <a:srgbClr val="FF0000"/>
                </a:solidFill>
              </a:rPr>
              <a:t>自助を基本</a:t>
            </a:r>
            <a:r>
              <a:rPr lang="ja-JP" altLang="en-US" dirty="0" smtClean="0"/>
              <a:t>としつつ、</a:t>
            </a:r>
            <a:r>
              <a:rPr lang="ja-JP" altLang="en-US" dirty="0" smtClean="0">
                <a:solidFill>
                  <a:srgbClr val="FF0000"/>
                </a:solidFill>
              </a:rPr>
              <a:t>自助の共同化としての共助</a:t>
            </a:r>
            <a:r>
              <a:rPr lang="ja-JP" altLang="en-US" dirty="0" smtClean="0"/>
              <a:t>（＝社会保険制度）が自助を支え、自助・共助で対応できない場合に公的扶助等の</a:t>
            </a:r>
            <a:r>
              <a:rPr lang="ja-JP" altLang="en-US" dirty="0" smtClean="0">
                <a:solidFill>
                  <a:srgbClr val="FF0000"/>
                </a:solidFill>
              </a:rPr>
              <a:t>公助が補完</a:t>
            </a:r>
            <a:r>
              <a:rPr lang="ja-JP" altLang="en-US" dirty="0" smtClean="0"/>
              <a:t>する仕組み」が基本。</a:t>
            </a:r>
            <a:endParaRPr lang="en-US" altLang="ja-JP" dirty="0" smtClean="0"/>
          </a:p>
          <a:p>
            <a:pPr>
              <a:buNone/>
            </a:pPr>
            <a:r>
              <a:rPr lang="ja-JP" altLang="en-US" sz="4400" u="sng" dirty="0" smtClean="0">
                <a:solidFill>
                  <a:srgbClr val="FF0000"/>
                </a:solidFill>
              </a:rPr>
              <a:t>短期改革</a:t>
            </a:r>
            <a:r>
              <a:rPr lang="ja-JP" altLang="en-US" sz="4400" dirty="0" smtClean="0">
                <a:solidFill>
                  <a:srgbClr val="FF0000"/>
                </a:solidFill>
              </a:rPr>
              <a:t>（消費税増税期）</a:t>
            </a:r>
            <a:endParaRPr lang="en-US" altLang="ja-JP" dirty="0" smtClean="0"/>
          </a:p>
          <a:p>
            <a:pPr>
              <a:buNone/>
            </a:pPr>
            <a:r>
              <a:rPr lang="ja-JP" altLang="en-US" sz="4400" u="sng" dirty="0" smtClean="0">
                <a:solidFill>
                  <a:srgbClr val="FF0000"/>
                </a:solidFill>
              </a:rPr>
              <a:t>中長期改革</a:t>
            </a:r>
            <a:r>
              <a:rPr lang="ja-JP" altLang="en-US" sz="4400" dirty="0" smtClean="0">
                <a:solidFill>
                  <a:srgbClr val="FF0000"/>
                </a:solidFill>
              </a:rPr>
              <a:t>（</a:t>
            </a:r>
            <a:r>
              <a:rPr lang="en-US" altLang="ja-JP" sz="4400" dirty="0" smtClean="0">
                <a:solidFill>
                  <a:srgbClr val="FF0000"/>
                </a:solidFill>
              </a:rPr>
              <a:t>2025</a:t>
            </a:r>
            <a:r>
              <a:rPr lang="ja-JP" altLang="en-US" sz="4400" dirty="0" smtClean="0">
                <a:solidFill>
                  <a:srgbClr val="FF0000"/>
                </a:solidFill>
              </a:rPr>
              <a:t>年を念頭に段階的に）</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kumimoji="1" lang="ja-JP" altLang="en-US" u="sng" dirty="0" smtClean="0"/>
              <a:t>介護保険</a:t>
            </a:r>
            <a:r>
              <a:rPr kumimoji="1" lang="en-US" altLang="ja-JP" u="sng" dirty="0" smtClean="0"/>
              <a:t>4</a:t>
            </a:r>
            <a:r>
              <a:rPr kumimoji="1" lang="ja-JP" altLang="en-US" u="sng" smtClean="0"/>
              <a:t>大改悪はさらに続く</a:t>
            </a:r>
            <a:endParaRPr kumimoji="1" lang="ja-JP" altLang="en-US" u="sng" dirty="0"/>
          </a:p>
        </p:txBody>
      </p:sp>
      <p:sp>
        <p:nvSpPr>
          <p:cNvPr id="4" name="正方形/長方形 3"/>
          <p:cNvSpPr/>
          <p:nvPr/>
        </p:nvSpPr>
        <p:spPr>
          <a:xfrm>
            <a:off x="1331640" y="1268760"/>
            <a:ext cx="1728192" cy="14401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要支援１</a:t>
            </a:r>
            <a:endParaRPr kumimoji="1" lang="en-US" altLang="ja-JP" sz="2800" dirty="0" smtClean="0">
              <a:solidFill>
                <a:schemeClr val="tx1"/>
              </a:solidFill>
            </a:endParaRPr>
          </a:p>
          <a:p>
            <a:pPr algn="ctr"/>
            <a:r>
              <a:rPr lang="ja-JP" altLang="en-US" sz="2800" dirty="0" smtClean="0">
                <a:solidFill>
                  <a:schemeClr val="tx1"/>
                </a:solidFill>
              </a:rPr>
              <a:t>要支援２</a:t>
            </a:r>
            <a:endParaRPr lang="en-US" altLang="ja-JP" sz="2800" dirty="0" smtClean="0">
              <a:solidFill>
                <a:schemeClr val="tx1"/>
              </a:solidFill>
            </a:endParaRPr>
          </a:p>
          <a:p>
            <a:pPr algn="ctr"/>
            <a:r>
              <a:rPr kumimoji="1" lang="en-US" altLang="ja-JP" sz="3200" b="1" dirty="0" smtClean="0">
                <a:solidFill>
                  <a:schemeClr val="tx2"/>
                </a:solidFill>
              </a:rPr>
              <a:t>160</a:t>
            </a:r>
            <a:r>
              <a:rPr kumimoji="1" lang="ja-JP" altLang="en-US" sz="3200" b="1" dirty="0" smtClean="0">
                <a:solidFill>
                  <a:schemeClr val="tx2"/>
                </a:solidFill>
              </a:rPr>
              <a:t>万人</a:t>
            </a:r>
            <a:endParaRPr kumimoji="1" lang="ja-JP" altLang="en-US" sz="3200" b="1" dirty="0">
              <a:solidFill>
                <a:schemeClr val="tx2"/>
              </a:solidFill>
            </a:endParaRPr>
          </a:p>
        </p:txBody>
      </p:sp>
      <p:sp>
        <p:nvSpPr>
          <p:cNvPr id="5" name="V 字形矢印 4"/>
          <p:cNvSpPr/>
          <p:nvPr/>
        </p:nvSpPr>
        <p:spPr>
          <a:xfrm>
            <a:off x="3131840" y="1916832"/>
            <a:ext cx="576064" cy="576064"/>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779912" y="1340768"/>
            <a:ext cx="2664296" cy="158417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u="sng" dirty="0" smtClean="0">
                <a:solidFill>
                  <a:srgbClr val="FF0000"/>
                </a:solidFill>
              </a:rPr>
              <a:t>①保険外し</a:t>
            </a:r>
            <a:endParaRPr kumimoji="1" lang="en-US" altLang="ja-JP" sz="2400" u="sng" dirty="0" smtClean="0">
              <a:solidFill>
                <a:srgbClr val="FF0000"/>
              </a:solidFill>
            </a:endParaRPr>
          </a:p>
          <a:p>
            <a:pPr algn="ctr"/>
            <a:r>
              <a:rPr kumimoji="1" lang="ja-JP" altLang="en-US" sz="2000" dirty="0" smtClean="0">
                <a:solidFill>
                  <a:schemeClr val="tx1"/>
                </a:solidFill>
              </a:rPr>
              <a:t>給付費の６０％占める</a:t>
            </a:r>
            <a:endParaRPr kumimoji="1" lang="en-US" altLang="ja-JP" sz="2000" dirty="0" smtClean="0">
              <a:solidFill>
                <a:schemeClr val="tx1"/>
              </a:solidFill>
            </a:endParaRPr>
          </a:p>
          <a:p>
            <a:pPr algn="ctr"/>
            <a:r>
              <a:rPr lang="ja-JP" altLang="en-US" sz="2000" dirty="0" smtClean="0">
                <a:solidFill>
                  <a:srgbClr val="FF0000"/>
                </a:solidFill>
              </a:rPr>
              <a:t>ヘルパー</a:t>
            </a:r>
            <a:r>
              <a:rPr lang="ja-JP" altLang="en-US" sz="2000" dirty="0" smtClean="0">
                <a:solidFill>
                  <a:schemeClr val="tx1"/>
                </a:solidFill>
              </a:rPr>
              <a:t>と</a:t>
            </a:r>
            <a:r>
              <a:rPr lang="ja-JP" altLang="en-US" sz="2000" dirty="0" smtClean="0">
                <a:solidFill>
                  <a:srgbClr val="FF0000"/>
                </a:solidFill>
              </a:rPr>
              <a:t>デイサービス</a:t>
            </a:r>
            <a:r>
              <a:rPr lang="ja-JP" altLang="en-US" sz="2000" dirty="0" smtClean="0">
                <a:solidFill>
                  <a:schemeClr val="tx1"/>
                </a:solidFill>
              </a:rPr>
              <a:t>を保険給付から外す</a:t>
            </a:r>
            <a:endParaRPr kumimoji="1" lang="ja-JP" altLang="en-US" sz="2000" dirty="0">
              <a:solidFill>
                <a:schemeClr val="tx1"/>
              </a:solidFill>
            </a:endParaRPr>
          </a:p>
        </p:txBody>
      </p:sp>
      <p:sp>
        <p:nvSpPr>
          <p:cNvPr id="7" name="正方形/長方形 6"/>
          <p:cNvSpPr/>
          <p:nvPr/>
        </p:nvSpPr>
        <p:spPr>
          <a:xfrm>
            <a:off x="6660232" y="1268760"/>
            <a:ext cx="2304256" cy="223224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市町村事業</a:t>
            </a:r>
            <a:endParaRPr lang="en-US" altLang="ja-JP" sz="2000" b="1" dirty="0" smtClean="0">
              <a:solidFill>
                <a:schemeClr val="tx1"/>
              </a:solidFill>
            </a:endParaRPr>
          </a:p>
          <a:p>
            <a:r>
              <a:rPr lang="ja-JP" altLang="en-US" b="1" dirty="0" smtClean="0">
                <a:solidFill>
                  <a:srgbClr val="FF0000"/>
                </a:solidFill>
              </a:rPr>
              <a:t>・介護事業者</a:t>
            </a:r>
            <a:endParaRPr lang="en-US" altLang="ja-JP" b="1" dirty="0" smtClean="0">
              <a:solidFill>
                <a:srgbClr val="FF0000"/>
              </a:solidFill>
            </a:endParaRPr>
          </a:p>
          <a:p>
            <a:r>
              <a:rPr kumimoji="1" lang="ja-JP" altLang="en-US" b="1" dirty="0" smtClean="0">
                <a:solidFill>
                  <a:srgbClr val="FF0000"/>
                </a:solidFill>
              </a:rPr>
              <a:t>・ＮＰＯ</a:t>
            </a:r>
            <a:endParaRPr kumimoji="1" lang="en-US" altLang="ja-JP" b="1" dirty="0" smtClean="0">
              <a:solidFill>
                <a:srgbClr val="FF0000"/>
              </a:solidFill>
            </a:endParaRPr>
          </a:p>
          <a:p>
            <a:r>
              <a:rPr lang="ja-JP" altLang="en-US" b="1" dirty="0" smtClean="0">
                <a:solidFill>
                  <a:srgbClr val="FF0000"/>
                </a:solidFill>
              </a:rPr>
              <a:t>・住民ボランティア</a:t>
            </a:r>
            <a:endParaRPr lang="en-US" altLang="ja-JP" b="1" dirty="0" smtClean="0">
              <a:solidFill>
                <a:srgbClr val="FF0000"/>
              </a:solidFill>
            </a:endParaRPr>
          </a:p>
          <a:p>
            <a:r>
              <a:rPr kumimoji="1" lang="ja-JP" altLang="en-US" b="1" dirty="0" smtClean="0">
                <a:solidFill>
                  <a:srgbClr val="FF0000"/>
                </a:solidFill>
              </a:rPr>
              <a:t>単価は今より安く</a:t>
            </a:r>
            <a:endParaRPr kumimoji="1" lang="en-US" altLang="ja-JP" b="1" dirty="0" smtClean="0">
              <a:solidFill>
                <a:srgbClr val="FF0000"/>
              </a:solidFill>
            </a:endParaRPr>
          </a:p>
          <a:p>
            <a:r>
              <a:rPr lang="ja-JP" altLang="en-US" b="1" dirty="0" smtClean="0">
                <a:solidFill>
                  <a:srgbClr val="FF0000"/>
                </a:solidFill>
              </a:rPr>
              <a:t>利用料は下がらず</a:t>
            </a:r>
            <a:endParaRPr lang="en-US" altLang="ja-JP" b="1" dirty="0" smtClean="0">
              <a:solidFill>
                <a:srgbClr val="FF0000"/>
              </a:solidFill>
            </a:endParaRPr>
          </a:p>
          <a:p>
            <a:r>
              <a:rPr kumimoji="1" lang="ja-JP" altLang="en-US" b="1" dirty="0" smtClean="0">
                <a:solidFill>
                  <a:srgbClr val="FF0000"/>
                </a:solidFill>
              </a:rPr>
              <a:t>限度額あり</a:t>
            </a:r>
            <a:endParaRPr kumimoji="1" lang="en-US" altLang="ja-JP" b="1" dirty="0" smtClean="0">
              <a:solidFill>
                <a:srgbClr val="FF0000"/>
              </a:solidFill>
            </a:endParaRPr>
          </a:p>
          <a:p>
            <a:r>
              <a:rPr kumimoji="1" lang="ja-JP" altLang="en-US" b="1" dirty="0" smtClean="0">
                <a:solidFill>
                  <a:srgbClr val="FF0000"/>
                </a:solidFill>
              </a:rPr>
              <a:t>事業費に上限、低減</a:t>
            </a:r>
            <a:endParaRPr kumimoji="1" lang="en-US" altLang="ja-JP" b="1" dirty="0" smtClean="0">
              <a:solidFill>
                <a:srgbClr val="FF0000"/>
              </a:solidFill>
            </a:endParaRPr>
          </a:p>
        </p:txBody>
      </p:sp>
      <p:sp>
        <p:nvSpPr>
          <p:cNvPr id="8" name="正方形/長方形 7"/>
          <p:cNvSpPr/>
          <p:nvPr/>
        </p:nvSpPr>
        <p:spPr>
          <a:xfrm>
            <a:off x="1331640" y="3068960"/>
            <a:ext cx="1800200" cy="12961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dirty="0" smtClean="0">
              <a:solidFill>
                <a:schemeClr val="tx1"/>
              </a:solidFill>
            </a:endParaRPr>
          </a:p>
          <a:p>
            <a:pPr algn="ctr"/>
            <a:r>
              <a:rPr kumimoji="1" lang="ja-JP" altLang="en-US" sz="2800" dirty="0" smtClean="0">
                <a:solidFill>
                  <a:schemeClr val="tx1"/>
                </a:solidFill>
              </a:rPr>
              <a:t>要介護１</a:t>
            </a:r>
            <a:endParaRPr kumimoji="1" lang="en-US" altLang="ja-JP" sz="2800" dirty="0" smtClean="0">
              <a:solidFill>
                <a:schemeClr val="tx1"/>
              </a:solidFill>
            </a:endParaRPr>
          </a:p>
          <a:p>
            <a:pPr algn="ctr"/>
            <a:r>
              <a:rPr lang="ja-JP" altLang="en-US" sz="2800" dirty="0" smtClean="0">
                <a:solidFill>
                  <a:schemeClr val="tx1"/>
                </a:solidFill>
              </a:rPr>
              <a:t>要介護２</a:t>
            </a:r>
            <a:endParaRPr lang="en-US" altLang="ja-JP" sz="2800" dirty="0" smtClean="0">
              <a:solidFill>
                <a:schemeClr val="tx1"/>
              </a:solidFill>
            </a:endParaRPr>
          </a:p>
          <a:p>
            <a:pPr algn="ctr"/>
            <a:r>
              <a:rPr lang="en-US" altLang="ja-JP" sz="3200" b="1" dirty="0" smtClean="0">
                <a:solidFill>
                  <a:schemeClr val="tx2"/>
                </a:solidFill>
              </a:rPr>
              <a:t>205</a:t>
            </a:r>
            <a:r>
              <a:rPr lang="ja-JP" altLang="en-US" sz="3200" b="1" dirty="0" smtClean="0">
                <a:solidFill>
                  <a:schemeClr val="tx2"/>
                </a:solidFill>
              </a:rPr>
              <a:t>万人</a:t>
            </a:r>
            <a:endParaRPr lang="en-US" altLang="ja-JP" sz="3200" b="1" dirty="0" smtClean="0">
              <a:solidFill>
                <a:schemeClr val="tx2"/>
              </a:solidFill>
            </a:endParaRPr>
          </a:p>
          <a:p>
            <a:pPr algn="ctr"/>
            <a:endParaRPr kumimoji="1" lang="ja-JP" altLang="en-US" sz="2800" dirty="0">
              <a:solidFill>
                <a:schemeClr val="tx1"/>
              </a:solidFill>
            </a:endParaRPr>
          </a:p>
        </p:txBody>
      </p:sp>
      <p:sp>
        <p:nvSpPr>
          <p:cNvPr id="9" name="V 字形矢印 8"/>
          <p:cNvSpPr/>
          <p:nvPr/>
        </p:nvSpPr>
        <p:spPr>
          <a:xfrm>
            <a:off x="3203848" y="3356992"/>
            <a:ext cx="432048" cy="576064"/>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779912" y="3140968"/>
            <a:ext cx="2736304" cy="136815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u="sng" dirty="0" smtClean="0">
                <a:solidFill>
                  <a:srgbClr val="FF0000"/>
                </a:solidFill>
              </a:rPr>
              <a:t>②特養</a:t>
            </a:r>
            <a:r>
              <a:rPr kumimoji="1" lang="ja-JP" altLang="en-US" sz="2400" u="sng" dirty="0" smtClean="0">
                <a:solidFill>
                  <a:srgbClr val="FF0000"/>
                </a:solidFill>
              </a:rPr>
              <a:t>外し</a:t>
            </a:r>
            <a:endParaRPr lang="en-US" altLang="ja-JP" sz="2400" u="sng" dirty="0" smtClean="0">
              <a:solidFill>
                <a:srgbClr val="FF0000"/>
              </a:solidFill>
            </a:endParaRPr>
          </a:p>
          <a:p>
            <a:r>
              <a:rPr lang="ja-JP" altLang="en-US" sz="2000" dirty="0" smtClean="0">
                <a:solidFill>
                  <a:schemeClr val="tx1"/>
                </a:solidFill>
              </a:rPr>
              <a:t>待機者</a:t>
            </a:r>
            <a:r>
              <a:rPr kumimoji="1" lang="ja-JP" altLang="en-US" sz="2000" dirty="0" smtClean="0">
                <a:solidFill>
                  <a:schemeClr val="tx1"/>
                </a:solidFill>
              </a:rPr>
              <a:t>の</a:t>
            </a:r>
            <a:r>
              <a:rPr lang="ja-JP" altLang="en-US" sz="2000" dirty="0" smtClean="0">
                <a:solidFill>
                  <a:schemeClr val="tx1"/>
                </a:solidFill>
              </a:rPr>
              <a:t>３</a:t>
            </a:r>
            <a:r>
              <a:rPr kumimoji="1" lang="ja-JP" altLang="en-US" sz="2000" dirty="0" smtClean="0">
                <a:solidFill>
                  <a:schemeClr val="tx1"/>
                </a:solidFill>
              </a:rPr>
              <a:t>割（</a:t>
            </a:r>
            <a:r>
              <a:rPr lang="ja-JP" altLang="en-US" sz="2000" dirty="0" smtClean="0">
                <a:solidFill>
                  <a:schemeClr val="tx1"/>
                </a:solidFill>
              </a:rPr>
              <a:t>１３万</a:t>
            </a:r>
            <a:r>
              <a:rPr kumimoji="1" lang="ja-JP" altLang="en-US" sz="2000" dirty="0" smtClean="0">
                <a:solidFill>
                  <a:schemeClr val="tx1"/>
                </a:solidFill>
              </a:rPr>
              <a:t>人）は要介護１・２。</a:t>
            </a:r>
            <a:endParaRPr kumimoji="1" lang="en-US" altLang="ja-JP" sz="2000" dirty="0" smtClean="0">
              <a:solidFill>
                <a:schemeClr val="tx1"/>
              </a:solidFill>
            </a:endParaRPr>
          </a:p>
          <a:p>
            <a:r>
              <a:rPr kumimoji="1" lang="ja-JP" altLang="en-US" sz="2000" dirty="0" smtClean="0">
                <a:solidFill>
                  <a:srgbClr val="FF0000"/>
                </a:solidFill>
              </a:rPr>
              <a:t>要介護</a:t>
            </a:r>
            <a:r>
              <a:rPr kumimoji="1" lang="en-US" altLang="ja-JP" sz="2000" dirty="0" smtClean="0">
                <a:solidFill>
                  <a:srgbClr val="FF0000"/>
                </a:solidFill>
              </a:rPr>
              <a:t>3</a:t>
            </a:r>
            <a:r>
              <a:rPr kumimoji="1" lang="ja-JP" altLang="en-US" sz="2000" dirty="0" smtClean="0">
                <a:solidFill>
                  <a:srgbClr val="FF0000"/>
                </a:solidFill>
              </a:rPr>
              <a:t>以上に限る</a:t>
            </a:r>
            <a:endParaRPr kumimoji="1" lang="ja-JP" altLang="en-US" sz="2000" dirty="0">
              <a:solidFill>
                <a:srgbClr val="FF0000"/>
              </a:solidFill>
            </a:endParaRPr>
          </a:p>
        </p:txBody>
      </p:sp>
      <p:sp>
        <p:nvSpPr>
          <p:cNvPr id="11" name="山形 10"/>
          <p:cNvSpPr/>
          <p:nvPr/>
        </p:nvSpPr>
        <p:spPr>
          <a:xfrm>
            <a:off x="6372200" y="2060848"/>
            <a:ext cx="360040" cy="504056"/>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正方形/長方形 11"/>
          <p:cNvSpPr/>
          <p:nvPr/>
        </p:nvSpPr>
        <p:spPr>
          <a:xfrm>
            <a:off x="1403648" y="4725144"/>
            <a:ext cx="1728192" cy="17281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dirty="0" smtClean="0">
              <a:solidFill>
                <a:schemeClr val="tx1"/>
              </a:solidFill>
            </a:endParaRPr>
          </a:p>
          <a:p>
            <a:pPr algn="ctr"/>
            <a:endParaRPr kumimoji="1" lang="en-US" altLang="ja-JP" sz="2800" dirty="0" smtClean="0">
              <a:solidFill>
                <a:schemeClr val="tx1"/>
              </a:solidFill>
            </a:endParaRPr>
          </a:p>
          <a:p>
            <a:pPr algn="ctr"/>
            <a:r>
              <a:rPr kumimoji="1" lang="ja-JP" altLang="en-US" sz="2800" dirty="0" smtClean="0">
                <a:solidFill>
                  <a:schemeClr val="tx1"/>
                </a:solidFill>
              </a:rPr>
              <a:t>要介護３</a:t>
            </a:r>
            <a:endParaRPr kumimoji="1" lang="en-US" altLang="ja-JP" sz="2800" dirty="0" smtClean="0">
              <a:solidFill>
                <a:schemeClr val="tx1"/>
              </a:solidFill>
            </a:endParaRPr>
          </a:p>
          <a:p>
            <a:pPr algn="ctr"/>
            <a:r>
              <a:rPr lang="ja-JP" altLang="en-US" sz="2800" dirty="0" smtClean="0">
                <a:solidFill>
                  <a:schemeClr val="tx1"/>
                </a:solidFill>
              </a:rPr>
              <a:t>要介護４</a:t>
            </a:r>
            <a:endParaRPr lang="en-US" altLang="ja-JP" sz="2800" dirty="0" smtClean="0">
              <a:solidFill>
                <a:schemeClr val="tx1"/>
              </a:solidFill>
            </a:endParaRPr>
          </a:p>
          <a:p>
            <a:pPr algn="ctr"/>
            <a:r>
              <a:rPr lang="ja-JP" altLang="en-US" sz="2800" dirty="0" smtClean="0">
                <a:solidFill>
                  <a:schemeClr val="tx1"/>
                </a:solidFill>
              </a:rPr>
              <a:t>要介護５</a:t>
            </a:r>
            <a:endParaRPr lang="en-US" altLang="ja-JP" sz="2800" dirty="0" smtClean="0">
              <a:solidFill>
                <a:schemeClr val="tx1"/>
              </a:solidFill>
            </a:endParaRPr>
          </a:p>
          <a:p>
            <a:pPr algn="ctr"/>
            <a:r>
              <a:rPr lang="en-US" altLang="ja-JP" sz="3200" b="1" dirty="0" smtClean="0">
                <a:solidFill>
                  <a:schemeClr val="tx2"/>
                </a:solidFill>
              </a:rPr>
              <a:t>205</a:t>
            </a:r>
            <a:r>
              <a:rPr lang="ja-JP" altLang="en-US" sz="3200" b="1" dirty="0" smtClean="0">
                <a:solidFill>
                  <a:schemeClr val="tx2"/>
                </a:solidFill>
              </a:rPr>
              <a:t>万人</a:t>
            </a:r>
            <a:endParaRPr lang="en-US" altLang="ja-JP" sz="3200" b="1" dirty="0" smtClean="0">
              <a:solidFill>
                <a:schemeClr val="tx2"/>
              </a:solidFill>
            </a:endParaRPr>
          </a:p>
          <a:p>
            <a:pPr algn="ctr"/>
            <a:endParaRPr lang="en-US" altLang="ja-JP" sz="2800" dirty="0" smtClean="0">
              <a:solidFill>
                <a:schemeClr val="tx1"/>
              </a:solidFill>
            </a:endParaRPr>
          </a:p>
          <a:p>
            <a:pPr algn="ctr"/>
            <a:endParaRPr kumimoji="1" lang="ja-JP" altLang="en-US" sz="2800" dirty="0">
              <a:solidFill>
                <a:schemeClr val="tx1"/>
              </a:solidFill>
            </a:endParaRPr>
          </a:p>
        </p:txBody>
      </p:sp>
      <p:sp>
        <p:nvSpPr>
          <p:cNvPr id="15" name="右大かっこ 14"/>
          <p:cNvSpPr/>
          <p:nvPr/>
        </p:nvSpPr>
        <p:spPr>
          <a:xfrm>
            <a:off x="3131840" y="4005064"/>
            <a:ext cx="504056" cy="1872208"/>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7" name="直線矢印コネクタ 16"/>
          <p:cNvCxnSpPr>
            <a:stCxn id="15" idx="2"/>
          </p:cNvCxnSpPr>
          <p:nvPr/>
        </p:nvCxnSpPr>
        <p:spPr>
          <a:xfrm>
            <a:off x="3635896" y="4941168"/>
            <a:ext cx="5760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4211960" y="4797152"/>
            <a:ext cx="4932040" cy="136815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u="sng" dirty="0" smtClean="0">
                <a:solidFill>
                  <a:srgbClr val="FF0000"/>
                </a:solidFill>
              </a:rPr>
              <a:t>④</a:t>
            </a:r>
            <a:r>
              <a:rPr kumimoji="1" lang="ja-JP" altLang="en-US" sz="2400" u="sng" dirty="0" smtClean="0">
                <a:solidFill>
                  <a:srgbClr val="FF0000"/>
                </a:solidFill>
              </a:rPr>
              <a:t>施設の食費・部屋代補助外し</a:t>
            </a:r>
            <a:endParaRPr kumimoji="1" lang="en-US" altLang="ja-JP" sz="2400" u="sng" dirty="0" smtClean="0">
              <a:solidFill>
                <a:srgbClr val="FF0000"/>
              </a:solidFill>
            </a:endParaRPr>
          </a:p>
          <a:p>
            <a:pPr algn="ctr"/>
            <a:r>
              <a:rPr lang="ja-JP" altLang="en-US" sz="2000" dirty="0" smtClean="0">
                <a:solidFill>
                  <a:schemeClr val="tx1"/>
                </a:solidFill>
              </a:rPr>
              <a:t>低所得者でも、</a:t>
            </a:r>
            <a:r>
              <a:rPr lang="ja-JP" altLang="en-US" sz="2000" dirty="0" smtClean="0">
                <a:solidFill>
                  <a:srgbClr val="FF0000"/>
                </a:solidFill>
              </a:rPr>
              <a:t>配偶者課税、預金等</a:t>
            </a:r>
            <a:r>
              <a:rPr lang="ja-JP" altLang="en-US" sz="2000" dirty="0" smtClean="0">
                <a:solidFill>
                  <a:schemeClr val="tx1"/>
                </a:solidFill>
              </a:rPr>
              <a:t>があれば、施設の食費・部屋代補助を</a:t>
            </a:r>
            <a:r>
              <a:rPr lang="ja-JP" altLang="en-US" sz="2000" dirty="0" smtClean="0">
                <a:solidFill>
                  <a:srgbClr val="FF0000"/>
                </a:solidFill>
              </a:rPr>
              <a:t>しない</a:t>
            </a:r>
            <a:endParaRPr kumimoji="1" lang="ja-JP" altLang="en-US" sz="2000" dirty="0">
              <a:solidFill>
                <a:srgbClr val="FF0000"/>
              </a:solidFill>
            </a:endParaRPr>
          </a:p>
        </p:txBody>
      </p:sp>
      <p:sp>
        <p:nvSpPr>
          <p:cNvPr id="19" name="左中かっこ 18"/>
          <p:cNvSpPr/>
          <p:nvPr/>
        </p:nvSpPr>
        <p:spPr>
          <a:xfrm>
            <a:off x="827584" y="1916832"/>
            <a:ext cx="504056" cy="4032448"/>
          </a:xfrm>
          <a:prstGeom prst="leftBrace">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正方形/長方形 19"/>
          <p:cNvSpPr/>
          <p:nvPr/>
        </p:nvSpPr>
        <p:spPr>
          <a:xfrm>
            <a:off x="251520" y="1484784"/>
            <a:ext cx="576064" cy="45365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ja-JP" altLang="en-US" sz="2400" dirty="0" smtClean="0">
                <a:solidFill>
                  <a:srgbClr val="FF0000"/>
                </a:solidFill>
              </a:rPr>
              <a:t>③</a:t>
            </a:r>
            <a:r>
              <a:rPr kumimoji="1" lang="ja-JP" altLang="en-US" sz="2400" dirty="0" smtClean="0">
                <a:solidFill>
                  <a:srgbClr val="FF0000"/>
                </a:solidFill>
              </a:rPr>
              <a:t>所得によって２割負担へ</a:t>
            </a:r>
            <a:endParaRPr kumimoji="1" lang="ja-JP" altLang="en-US" sz="2400" dirty="0">
              <a:solidFill>
                <a:srgbClr val="FF0000"/>
              </a:solidFill>
            </a:endParaRPr>
          </a:p>
        </p:txBody>
      </p:sp>
      <p:sp>
        <p:nvSpPr>
          <p:cNvPr id="21" name="正方形/長方形 20"/>
          <p:cNvSpPr/>
          <p:nvPr/>
        </p:nvSpPr>
        <p:spPr>
          <a:xfrm>
            <a:off x="3419872" y="6309320"/>
            <a:ext cx="5400600" cy="5486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i="1" u="sng" dirty="0" smtClean="0">
                <a:solidFill>
                  <a:srgbClr val="FF0000"/>
                </a:solidFill>
              </a:rPr>
              <a:t>2025</a:t>
            </a:r>
            <a:r>
              <a:rPr lang="ja-JP" altLang="en-US" sz="2400" b="1" i="1" u="sng" dirty="0" smtClean="0">
                <a:solidFill>
                  <a:srgbClr val="FF0000"/>
                </a:solidFill>
              </a:rPr>
              <a:t>年に向けてさらに中長期改革へ</a:t>
            </a:r>
            <a:endParaRPr kumimoji="1" lang="ja-JP" altLang="en-US" sz="2400" b="1" i="1" u="sng"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818658"/>
          </a:xfrm>
        </p:spPr>
        <p:txBody>
          <a:bodyPr>
            <a:normAutofit/>
          </a:bodyPr>
          <a:lstStyle/>
          <a:p>
            <a:r>
              <a:rPr kumimoji="1" lang="ja-JP" altLang="en-US" sz="6600" dirty="0" smtClean="0">
                <a:solidFill>
                  <a:srgbClr val="FF0000"/>
                </a:solidFill>
              </a:rPr>
              <a:t>介護予防・生活支援では「住民の助け合い」が担い手に</a:t>
            </a:r>
            <a:endParaRPr kumimoji="1" lang="ja-JP" altLang="en-US" sz="66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p:cNvPicPr>
          <p:nvPr>
            <p:ph idx="1"/>
          </p:nvPr>
        </p:nvPicPr>
        <p:blipFill>
          <a:blip r:embed="rId3" cstate="print"/>
          <a:srcRect/>
          <a:stretch>
            <a:fillRect/>
          </a:stretch>
        </p:blipFill>
        <p:spPr>
          <a:xfrm>
            <a:off x="1439143" y="1556792"/>
            <a:ext cx="7704857" cy="4671151"/>
          </a:xfrm>
        </p:spPr>
      </p:pic>
      <p:sp>
        <p:nvSpPr>
          <p:cNvPr id="40963" name="タイトル 1"/>
          <p:cNvSpPr txBox="1">
            <a:spLocks noGrp="1"/>
          </p:cNvSpPr>
          <p:nvPr>
            <p:ph type="title"/>
          </p:nvPr>
        </p:nvSpPr>
        <p:spPr>
          <a:xfrm>
            <a:off x="467544" y="6132513"/>
            <a:ext cx="8229600" cy="725487"/>
          </a:xfrm>
        </p:spPr>
        <p:txBody>
          <a:bodyPr>
            <a:normAutofit fontScale="90000"/>
          </a:bodyPr>
          <a:lstStyle/>
          <a:p>
            <a:pPr eaLnBrk="1" hangingPunct="1"/>
            <a:r>
              <a:rPr altLang="en-US" dirty="0" smtClean="0">
                <a:latin typeface="Calibri" pitchFamily="34" charset="0"/>
                <a:ea typeface="ＭＳ Ｐゴシック" pitchFamily="50" charset="-128"/>
              </a:rPr>
              <a:t>２４時間３６５日、在宅で最後まで</a:t>
            </a:r>
            <a:endParaRPr lang="en-US" dirty="0" smtClean="0">
              <a:latin typeface="Calibri" pitchFamily="34" charset="0"/>
              <a:ea typeface="ＭＳ Ｐゴシック" pitchFamily="50" charset="-128"/>
            </a:endParaRPr>
          </a:p>
        </p:txBody>
      </p:sp>
      <p:sp>
        <p:nvSpPr>
          <p:cNvPr id="40964" name="Rectangle 10"/>
          <p:cNvSpPr>
            <a:spLocks noChangeArrowheads="1"/>
          </p:cNvSpPr>
          <p:nvPr/>
        </p:nvSpPr>
        <p:spPr bwMode="auto">
          <a:xfrm>
            <a:off x="179512" y="764705"/>
            <a:ext cx="4103687" cy="1080120"/>
          </a:xfrm>
          <a:prstGeom prst="rect">
            <a:avLst/>
          </a:prstGeom>
          <a:solidFill>
            <a:srgbClr val="FFFF99">
              <a:alpha val="79999"/>
            </a:srgbClr>
          </a:solidFill>
          <a:ln w="9528">
            <a:solidFill>
              <a:srgbClr val="800000"/>
            </a:solidFill>
            <a:miter lim="800000"/>
            <a:headEnd/>
            <a:tailEnd/>
          </a:ln>
        </p:spPr>
        <p:txBody>
          <a:bodyPr wrap="none" anchor="ctr"/>
          <a:lstStyle/>
          <a:p>
            <a:r>
              <a:rPr lang="en-US" altLang="ja-JP" sz="1600" dirty="0">
                <a:solidFill>
                  <a:srgbClr val="000000"/>
                </a:solidFill>
              </a:rPr>
              <a:t>                  </a:t>
            </a:r>
            <a:r>
              <a:rPr lang="ja-JP" altLang="en-US" sz="1600" dirty="0">
                <a:solidFill>
                  <a:srgbClr val="000000"/>
                </a:solidFill>
              </a:rPr>
              <a:t>＜中学校区＞</a:t>
            </a:r>
          </a:p>
          <a:p>
            <a:r>
              <a:rPr lang="ja-JP" altLang="en-US" sz="1600" dirty="0">
                <a:solidFill>
                  <a:srgbClr val="000000"/>
                </a:solidFill>
              </a:rPr>
              <a:t>　 ＊ 人口　　１０</a:t>
            </a:r>
            <a:r>
              <a:rPr lang="en-US" altLang="ja-JP" sz="1600" dirty="0">
                <a:solidFill>
                  <a:srgbClr val="000000"/>
                </a:solidFill>
              </a:rPr>
              <a:t>.</a:t>
            </a:r>
            <a:r>
              <a:rPr lang="ja-JP" altLang="en-US" sz="1600" dirty="0">
                <a:solidFill>
                  <a:srgbClr val="000000"/>
                </a:solidFill>
              </a:rPr>
              <a:t>０００人</a:t>
            </a:r>
          </a:p>
          <a:p>
            <a:r>
              <a:rPr lang="ja-JP" altLang="en-US" sz="1600" dirty="0">
                <a:solidFill>
                  <a:srgbClr val="000000"/>
                </a:solidFill>
              </a:rPr>
              <a:t>　 ＊ ６５歳以上高齢者　　２５００～３０００人</a:t>
            </a:r>
          </a:p>
          <a:p>
            <a:r>
              <a:rPr lang="ja-JP" altLang="en-US" sz="1600" dirty="0">
                <a:solidFill>
                  <a:srgbClr val="000000"/>
                </a:solidFill>
              </a:rPr>
              <a:t>　 ＊ 要介護・要支援者　　５００～７００人</a:t>
            </a:r>
          </a:p>
        </p:txBody>
      </p:sp>
      <p:sp>
        <p:nvSpPr>
          <p:cNvPr id="5" name="タイトル 1"/>
          <p:cNvSpPr txBox="1">
            <a:spLocks/>
          </p:cNvSpPr>
          <p:nvPr/>
        </p:nvSpPr>
        <p:spPr>
          <a:xfrm>
            <a:off x="0" y="0"/>
            <a:ext cx="8219256" cy="77809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sng" strike="noStrike" kern="1200" cap="none" spc="0" normalizeH="0" baseline="0" noProof="0" dirty="0" smtClean="0">
                <a:ln>
                  <a:noFill/>
                </a:ln>
                <a:solidFill>
                  <a:schemeClr val="tx1"/>
                </a:solidFill>
                <a:effectLst/>
                <a:uLnTx/>
                <a:uFillTx/>
                <a:latin typeface="+mj-lt"/>
                <a:ea typeface="+mj-ea"/>
                <a:cs typeface="+mj-cs"/>
              </a:rPr>
              <a:t>地域包括ケアシステムとは</a:t>
            </a:r>
            <a:endParaRPr kumimoji="1" lang="ja-JP" altLang="en-US" sz="4400" b="0" i="0" u="sng"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0" y="548680"/>
            <a:ext cx="8749442" cy="6093296"/>
          </a:xfrm>
          <a:prstGeom prst="roundRect">
            <a:avLst/>
          </a:prstGeom>
          <a:blipFill>
            <a:blip r:embed="rId3"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70" name="円/楕円 69"/>
          <p:cNvSpPr/>
          <p:nvPr/>
        </p:nvSpPr>
        <p:spPr>
          <a:xfrm>
            <a:off x="179512" y="1700808"/>
            <a:ext cx="1341188" cy="504056"/>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57" name="円/楕円 56"/>
          <p:cNvSpPr/>
          <p:nvPr/>
        </p:nvSpPr>
        <p:spPr>
          <a:xfrm>
            <a:off x="827584" y="2537532"/>
            <a:ext cx="7283909" cy="4320468"/>
          </a:xfrm>
          <a:prstGeom prst="ellipse">
            <a:avLst/>
          </a:prstGeom>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69" name="円/楕円 68"/>
          <p:cNvSpPr/>
          <p:nvPr/>
        </p:nvSpPr>
        <p:spPr>
          <a:xfrm>
            <a:off x="7236296" y="1772816"/>
            <a:ext cx="1595254" cy="504056"/>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73" name="右カーブ矢印 72"/>
          <p:cNvSpPr/>
          <p:nvPr/>
        </p:nvSpPr>
        <p:spPr>
          <a:xfrm rot="19031753">
            <a:off x="1606129" y="1970559"/>
            <a:ext cx="747165" cy="2584385"/>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4" name="左カーブ矢印 73"/>
          <p:cNvSpPr/>
          <p:nvPr/>
        </p:nvSpPr>
        <p:spPr>
          <a:xfrm rot="9981534" flipH="1">
            <a:off x="3794790" y="2090862"/>
            <a:ext cx="421735" cy="1397918"/>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5" name="右カーブ矢印 74"/>
          <p:cNvSpPr/>
          <p:nvPr/>
        </p:nvSpPr>
        <p:spPr>
          <a:xfrm rot="11588426" flipH="1">
            <a:off x="4511599" y="2089302"/>
            <a:ext cx="379544" cy="1121980"/>
          </a:xfrm>
          <a:prstGeom prst="curvedRigh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1" name="左カーブ矢印 70"/>
          <p:cNvSpPr/>
          <p:nvPr/>
        </p:nvSpPr>
        <p:spPr>
          <a:xfrm rot="2216199">
            <a:off x="6487986" y="2089950"/>
            <a:ext cx="532192" cy="2021020"/>
          </a:xfrm>
          <a:prstGeom prst="curvedLeftArrow">
            <a:avLst>
              <a:gd name="adj1" fmla="val 26095"/>
              <a:gd name="adj2" fmla="val 50000"/>
              <a:gd name="adj3" fmla="val 25000"/>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7" name="左カーブ矢印 76"/>
          <p:cNvSpPr/>
          <p:nvPr/>
        </p:nvSpPr>
        <p:spPr>
          <a:xfrm rot="1592324" flipH="1">
            <a:off x="3020160" y="4187124"/>
            <a:ext cx="457934" cy="1219710"/>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38" name="円/楕円 37"/>
          <p:cNvSpPr/>
          <p:nvPr/>
        </p:nvSpPr>
        <p:spPr>
          <a:xfrm>
            <a:off x="3419872" y="3717032"/>
            <a:ext cx="2376264" cy="703848"/>
          </a:xfrm>
          <a:prstGeom prst="ellipse">
            <a:avLst/>
          </a:prstGeom>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36" name="円/楕円 35"/>
          <p:cNvSpPr/>
          <p:nvPr/>
        </p:nvSpPr>
        <p:spPr>
          <a:xfrm>
            <a:off x="2555776" y="5877272"/>
            <a:ext cx="1478933"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41" name="テキスト ボックス 40"/>
          <p:cNvSpPr txBox="1"/>
          <p:nvPr/>
        </p:nvSpPr>
        <p:spPr>
          <a:xfrm>
            <a:off x="1486695" y="3140954"/>
            <a:ext cx="1080120" cy="338554"/>
          </a:xfrm>
          <a:prstGeom prst="rect">
            <a:avLst/>
          </a:prstGeom>
          <a:noFill/>
        </p:spPr>
        <p:txBody>
          <a:bodyPr wrap="square" lIns="91420" tIns="45713" rIns="91420" bIns="45713" rtlCol="0">
            <a:spAutoFit/>
          </a:bodyPr>
          <a:lstStyle/>
          <a:p>
            <a:endParaRPr lang="en-US" altLang="ja-JP" sz="1600" b="1" spc="-100" dirty="0" smtClean="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131840" y="5229200"/>
            <a:ext cx="2592288" cy="584761"/>
          </a:xfrm>
          <a:prstGeom prst="rect">
            <a:avLst/>
          </a:prstGeom>
          <a:noFill/>
        </p:spPr>
        <p:txBody>
          <a:bodyPr wrap="square" lIns="91420" tIns="45713" rIns="91420" bIns="45713" rtlCol="0">
            <a:spAutoFit/>
          </a:bodyPr>
          <a:lstStyle/>
          <a:p>
            <a:r>
              <a:rPr lang="ja-JP" altLang="en-US" sz="1200" spc="-100" dirty="0" smtClean="0">
                <a:solidFill>
                  <a:srgbClr val="FF0000"/>
                </a:solidFill>
                <a:latin typeface="ＭＳ Ｐゴシック"/>
              </a:rPr>
              <a:t>いつまでも元気に暮らすために･･･  </a:t>
            </a:r>
            <a:endParaRPr lang="en-US" altLang="ja-JP" sz="1200" spc="-100" dirty="0" smtClean="0">
              <a:solidFill>
                <a:srgbClr val="FF0000"/>
              </a:solidFill>
              <a:latin typeface="ＭＳ Ｐゴシック"/>
            </a:endParaRPr>
          </a:p>
          <a:p>
            <a:r>
              <a:rPr lang="ja-JP" altLang="en-US" sz="2000" b="1" spc="-100" dirty="0" smtClean="0">
                <a:solidFill>
                  <a:srgbClr val="FF0000"/>
                </a:solidFill>
                <a:latin typeface="HG丸ｺﾞｼｯｸM-PRO" pitchFamily="50" charset="-128"/>
                <a:ea typeface="HG丸ｺﾞｼｯｸM-PRO" pitchFamily="50" charset="-128"/>
              </a:rPr>
              <a:t>生活支援・介護予防</a:t>
            </a:r>
            <a:endParaRPr lang="en-US" altLang="ja-JP" sz="2000" b="1" spc="-100" dirty="0" smtClean="0">
              <a:solidFill>
                <a:srgbClr val="FF0000"/>
              </a:solidFill>
              <a:latin typeface="HG丸ｺﾞｼｯｸM-PRO" pitchFamily="50" charset="-128"/>
              <a:ea typeface="HG丸ｺﾞｼｯｸM-PRO" pitchFamily="50" charset="-128"/>
            </a:endParaRPr>
          </a:p>
        </p:txBody>
      </p:sp>
      <p:sp>
        <p:nvSpPr>
          <p:cNvPr id="44" name="テキスト ボックス 43"/>
          <p:cNvSpPr txBox="1"/>
          <p:nvPr/>
        </p:nvSpPr>
        <p:spPr>
          <a:xfrm>
            <a:off x="3995936" y="3284984"/>
            <a:ext cx="952640" cy="400095"/>
          </a:xfrm>
          <a:prstGeom prst="rect">
            <a:avLst/>
          </a:prstGeom>
          <a:noFill/>
        </p:spPr>
        <p:txBody>
          <a:bodyPr wrap="square" lIns="91420" tIns="45713" rIns="91420" bIns="45713" rtlCol="0">
            <a:spAutoFit/>
          </a:bodyPr>
          <a:lstStyle/>
          <a:p>
            <a:r>
              <a:rPr lang="ja-JP" altLang="en-US" sz="2000" b="1" spc="-100" dirty="0" smtClean="0">
                <a:solidFill>
                  <a:srgbClr val="FF0000"/>
                </a:solidFill>
                <a:latin typeface="HG丸ｺﾞｼｯｸM-PRO" pitchFamily="50" charset="-128"/>
                <a:ea typeface="HG丸ｺﾞｼｯｸM-PRO" pitchFamily="50" charset="-128"/>
              </a:rPr>
              <a:t>住まい</a:t>
            </a:r>
            <a:endParaRPr lang="en-US" altLang="ja-JP" sz="2000" b="1" spc="-100" dirty="0" smtClean="0">
              <a:solidFill>
                <a:srgbClr val="FF0000"/>
              </a:solidFill>
              <a:latin typeface="HG丸ｺﾞｼｯｸM-PRO" pitchFamily="50" charset="-128"/>
              <a:ea typeface="HG丸ｺﾞｼｯｸM-PRO" pitchFamily="50" charset="-128"/>
            </a:endParaRPr>
          </a:p>
        </p:txBody>
      </p:sp>
      <p:pic>
        <p:nvPicPr>
          <p:cNvPr id="20" name="図 19" descr="building02_house1_cl.wmf"/>
          <p:cNvPicPr>
            <a:picLocks noChangeAspect="1"/>
          </p:cNvPicPr>
          <p:nvPr/>
        </p:nvPicPr>
        <p:blipFill>
          <a:blip r:embed="rId4" cstate="print"/>
          <a:stretch>
            <a:fillRect/>
          </a:stretch>
        </p:blipFill>
        <p:spPr>
          <a:xfrm>
            <a:off x="3059832" y="3284984"/>
            <a:ext cx="1100279" cy="1008112"/>
          </a:xfrm>
          <a:prstGeom prst="rect">
            <a:avLst/>
          </a:prstGeom>
        </p:spPr>
      </p:pic>
      <p:sp>
        <p:nvSpPr>
          <p:cNvPr id="55" name="角丸四角形 54"/>
          <p:cNvSpPr/>
          <p:nvPr/>
        </p:nvSpPr>
        <p:spPr>
          <a:xfrm>
            <a:off x="827584" y="260648"/>
            <a:ext cx="7488832" cy="360040"/>
          </a:xfrm>
          <a:prstGeom prst="round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lIns="91420" tIns="45713" rIns="91420" bIns="45713" rtlCol="0" anchor="ctr"/>
          <a:lstStyle/>
          <a:p>
            <a:pPr algn="ctr"/>
            <a:r>
              <a:rPr lang="ja-JP" altLang="en-US" sz="3200" spc="-100" dirty="0" smtClean="0">
                <a:solidFill>
                  <a:prstClr val="black"/>
                </a:solidFill>
              </a:rPr>
              <a:t>地域包括ケアシステムの姿</a:t>
            </a:r>
            <a:endParaRPr lang="ja-JP" altLang="en-US" sz="3200" spc="-100" dirty="0">
              <a:solidFill>
                <a:prstClr val="black"/>
              </a:solidFill>
            </a:endParaRPr>
          </a:p>
        </p:txBody>
      </p:sp>
      <p:sp>
        <p:nvSpPr>
          <p:cNvPr id="59" name="角丸四角形 58"/>
          <p:cNvSpPr/>
          <p:nvPr/>
        </p:nvSpPr>
        <p:spPr>
          <a:xfrm>
            <a:off x="6444208" y="4365104"/>
            <a:ext cx="2520280" cy="1872194"/>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marL="174625" indent="-174625"/>
            <a:r>
              <a:rPr lang="en-US" altLang="ja-JP" b="1" spc="-100" dirty="0" smtClean="0">
                <a:solidFill>
                  <a:prstClr val="black"/>
                </a:solidFill>
              </a:rPr>
              <a:t>※</a:t>
            </a:r>
            <a:r>
              <a:rPr lang="ja-JP" altLang="en-US" b="1" spc="-100" dirty="0" smtClean="0">
                <a:solidFill>
                  <a:prstClr val="black"/>
                </a:solidFill>
              </a:rPr>
              <a:t>　</a:t>
            </a:r>
            <a:r>
              <a:rPr lang="ja-JP" altLang="ja-JP" b="1" spc="-100" dirty="0" smtClean="0">
                <a:solidFill>
                  <a:prstClr val="black"/>
                </a:solidFill>
              </a:rPr>
              <a:t>地域包括ケアシステムは、おおむね３０分以内に必要なサービスが提供される日常生活圏域（具体的には中学校区）を単位として想定</a:t>
            </a:r>
            <a:endParaRPr lang="ja-JP" altLang="en-US" b="1" spc="-100" dirty="0">
              <a:solidFill>
                <a:prstClr val="black"/>
              </a:solidFill>
            </a:endParaRPr>
          </a:p>
        </p:txBody>
      </p:sp>
      <p:pic>
        <p:nvPicPr>
          <p:cNvPr id="3" name="図 2" descr="health_0150.wmf"/>
          <p:cNvPicPr>
            <a:picLocks noChangeAspect="1"/>
          </p:cNvPicPr>
          <p:nvPr/>
        </p:nvPicPr>
        <p:blipFill>
          <a:blip r:embed="rId5" cstate="print"/>
          <a:stretch>
            <a:fillRect/>
          </a:stretch>
        </p:blipFill>
        <p:spPr>
          <a:xfrm>
            <a:off x="4932040" y="3429000"/>
            <a:ext cx="267857" cy="920889"/>
          </a:xfrm>
          <a:prstGeom prst="rect">
            <a:avLst/>
          </a:prstGeom>
        </p:spPr>
      </p:pic>
      <p:pic>
        <p:nvPicPr>
          <p:cNvPr id="8" name="図 7" descr="health_0180.wmf"/>
          <p:cNvPicPr>
            <a:picLocks noChangeAspect="1"/>
          </p:cNvPicPr>
          <p:nvPr/>
        </p:nvPicPr>
        <p:blipFill>
          <a:blip r:embed="rId6" cstate="print"/>
          <a:stretch>
            <a:fillRect/>
          </a:stretch>
        </p:blipFill>
        <p:spPr>
          <a:xfrm>
            <a:off x="4139952" y="3717032"/>
            <a:ext cx="864096" cy="695910"/>
          </a:xfrm>
          <a:prstGeom prst="rect">
            <a:avLst/>
          </a:prstGeom>
        </p:spPr>
      </p:pic>
      <p:sp>
        <p:nvSpPr>
          <p:cNvPr id="48" name="円/楕円 47"/>
          <p:cNvSpPr/>
          <p:nvPr/>
        </p:nvSpPr>
        <p:spPr>
          <a:xfrm>
            <a:off x="5076056" y="1340768"/>
            <a:ext cx="2126604" cy="720080"/>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dirty="0">
              <a:solidFill>
                <a:prstClr val="black"/>
              </a:solidFill>
            </a:endParaRPr>
          </a:p>
        </p:txBody>
      </p:sp>
      <p:pic>
        <p:nvPicPr>
          <p:cNvPr id="18" name="図 17" descr="build32.wmf"/>
          <p:cNvPicPr>
            <a:picLocks noChangeAspect="1"/>
          </p:cNvPicPr>
          <p:nvPr/>
        </p:nvPicPr>
        <p:blipFill>
          <a:blip r:embed="rId7" cstate="print"/>
          <a:stretch>
            <a:fillRect/>
          </a:stretch>
        </p:blipFill>
        <p:spPr>
          <a:xfrm>
            <a:off x="7596336" y="1052736"/>
            <a:ext cx="864096" cy="604665"/>
          </a:xfrm>
          <a:prstGeom prst="rect">
            <a:avLst/>
          </a:prstGeom>
        </p:spPr>
      </p:pic>
      <p:pic>
        <p:nvPicPr>
          <p:cNvPr id="6" name="図 5" descr="health_0166.wmf"/>
          <p:cNvPicPr>
            <a:picLocks noChangeAspect="1"/>
          </p:cNvPicPr>
          <p:nvPr/>
        </p:nvPicPr>
        <p:blipFill>
          <a:blip r:embed="rId8" cstate="print"/>
          <a:stretch>
            <a:fillRect/>
          </a:stretch>
        </p:blipFill>
        <p:spPr>
          <a:xfrm>
            <a:off x="7380312" y="1412776"/>
            <a:ext cx="792087" cy="559721"/>
          </a:xfrm>
          <a:prstGeom prst="rect">
            <a:avLst/>
          </a:prstGeom>
        </p:spPr>
      </p:pic>
      <p:pic>
        <p:nvPicPr>
          <p:cNvPr id="32" name="図 31" descr="build34.wmf"/>
          <p:cNvPicPr>
            <a:picLocks noChangeAspect="1"/>
          </p:cNvPicPr>
          <p:nvPr/>
        </p:nvPicPr>
        <p:blipFill>
          <a:blip r:embed="rId9" cstate="print"/>
          <a:stretch>
            <a:fillRect/>
          </a:stretch>
        </p:blipFill>
        <p:spPr>
          <a:xfrm>
            <a:off x="6012160" y="836712"/>
            <a:ext cx="676875" cy="648072"/>
          </a:xfrm>
          <a:prstGeom prst="rect">
            <a:avLst/>
          </a:prstGeom>
        </p:spPr>
      </p:pic>
      <p:pic>
        <p:nvPicPr>
          <p:cNvPr id="9" name="図 8" descr="health_0047.wmf"/>
          <p:cNvPicPr>
            <a:picLocks noChangeAspect="1"/>
          </p:cNvPicPr>
          <p:nvPr/>
        </p:nvPicPr>
        <p:blipFill>
          <a:blip r:embed="rId10" cstate="print"/>
          <a:stretch>
            <a:fillRect/>
          </a:stretch>
        </p:blipFill>
        <p:spPr>
          <a:xfrm>
            <a:off x="6804248" y="1196752"/>
            <a:ext cx="667359" cy="690426"/>
          </a:xfrm>
          <a:prstGeom prst="rect">
            <a:avLst/>
          </a:prstGeom>
        </p:spPr>
      </p:pic>
      <p:sp>
        <p:nvSpPr>
          <p:cNvPr id="39" name="テキスト ボックス 38"/>
          <p:cNvSpPr txBox="1"/>
          <p:nvPr/>
        </p:nvSpPr>
        <p:spPr>
          <a:xfrm>
            <a:off x="5292080" y="1628800"/>
            <a:ext cx="2475668" cy="1177231"/>
          </a:xfrm>
          <a:prstGeom prst="rect">
            <a:avLst/>
          </a:prstGeom>
          <a:noFill/>
        </p:spPr>
        <p:txBody>
          <a:bodyPr wrap="square" lIns="91420" tIns="45713" rIns="91420" bIns="45713" rtlCol="0">
            <a:spAutoFit/>
          </a:bodyPr>
          <a:lstStyle/>
          <a:p>
            <a:r>
              <a:rPr lang="ja-JP" altLang="en-US" sz="900" spc="-100" dirty="0" smtClean="0">
                <a:solidFill>
                  <a:prstClr val="black"/>
                </a:solidFill>
                <a:latin typeface="ＭＳ Ｐゴシック"/>
              </a:rPr>
              <a:t>■</a:t>
            </a:r>
            <a:r>
              <a:rPr lang="ja-JP" altLang="en-US" sz="1050" spc="-100" dirty="0" smtClean="0">
                <a:solidFill>
                  <a:prstClr val="black"/>
                </a:solidFill>
                <a:latin typeface="ＭＳ Ｐゴシック"/>
              </a:rPr>
              <a:t>在宅系サービス：</a:t>
            </a:r>
            <a:endParaRPr lang="en-US" altLang="ja-JP" sz="1050" spc="-100" dirty="0" smtClean="0">
              <a:solidFill>
                <a:prstClr val="black"/>
              </a:solidFill>
              <a:latin typeface="ＭＳ Ｐゴシック"/>
            </a:endParaRPr>
          </a:p>
          <a:p>
            <a:r>
              <a:rPr lang="ja-JP" altLang="en-US" sz="1000" spc="-100" dirty="0" smtClean="0">
                <a:solidFill>
                  <a:prstClr val="black"/>
                </a:solidFill>
                <a:latin typeface="ＭＳ Ｐゴシック"/>
              </a:rPr>
              <a:t>・訪問介護　・訪問看護　・通所介護　</a:t>
            </a:r>
            <a:endParaRPr lang="en-US" altLang="ja-JP" sz="1000" spc="-100" dirty="0" smtClean="0">
              <a:solidFill>
                <a:prstClr val="black"/>
              </a:solidFill>
              <a:latin typeface="ＭＳ Ｐゴシック"/>
            </a:endParaRPr>
          </a:p>
          <a:p>
            <a:r>
              <a:rPr lang="ja-JP" altLang="en-US" sz="1000" spc="-100" dirty="0" smtClean="0">
                <a:solidFill>
                  <a:prstClr val="black"/>
                </a:solidFill>
                <a:latin typeface="ＭＳ Ｐゴシック"/>
              </a:rPr>
              <a:t>・小規模多機能型居宅介護</a:t>
            </a:r>
            <a:endParaRPr lang="en-US" altLang="ja-JP" sz="1000" spc="-100" dirty="0" smtClean="0">
              <a:solidFill>
                <a:prstClr val="black"/>
              </a:solidFill>
              <a:latin typeface="ＭＳ Ｐゴシック"/>
            </a:endParaRPr>
          </a:p>
          <a:p>
            <a:r>
              <a:rPr lang="ja-JP" altLang="en-US" sz="1000" spc="-100" dirty="0" smtClean="0">
                <a:solidFill>
                  <a:prstClr val="black"/>
                </a:solidFill>
                <a:latin typeface="ＭＳ Ｐゴシック"/>
              </a:rPr>
              <a:t>・</a:t>
            </a:r>
            <a:r>
              <a:rPr lang="ja-JP" altLang="en-US" sz="1000" spc="-100" dirty="0" smtClean="0">
                <a:solidFill>
                  <a:prstClr val="black"/>
                </a:solidFill>
              </a:rPr>
              <a:t>短期入所生活介護</a:t>
            </a:r>
            <a:endParaRPr lang="en-US" altLang="ja-JP" sz="1000" spc="-100" dirty="0" smtClean="0">
              <a:solidFill>
                <a:prstClr val="black"/>
              </a:solidFill>
            </a:endParaRPr>
          </a:p>
          <a:p>
            <a:r>
              <a:rPr lang="ja-JP" altLang="en-US" sz="1000" spc="-100" dirty="0" smtClean="0">
                <a:solidFill>
                  <a:prstClr val="black"/>
                </a:solidFill>
              </a:rPr>
              <a:t>・</a:t>
            </a:r>
            <a:r>
              <a:rPr lang="en-US" altLang="ja-JP" sz="1000" spc="-100" dirty="0" smtClean="0">
                <a:solidFill>
                  <a:prstClr val="black"/>
                </a:solidFill>
              </a:rPr>
              <a:t>24</a:t>
            </a:r>
            <a:r>
              <a:rPr lang="ja-JP" altLang="en-US" sz="1000" spc="-100" dirty="0" smtClean="0">
                <a:solidFill>
                  <a:prstClr val="black"/>
                </a:solidFill>
              </a:rPr>
              <a:t>時間対応の訪問サービス</a:t>
            </a:r>
            <a:endParaRPr lang="en-US" altLang="ja-JP" sz="1000" spc="-100" dirty="0" smtClean="0">
              <a:solidFill>
                <a:prstClr val="black"/>
              </a:solidFill>
            </a:endParaRPr>
          </a:p>
          <a:p>
            <a:r>
              <a:rPr lang="ja-JP" altLang="en-US" sz="1000" spc="-100" dirty="0" smtClean="0">
                <a:solidFill>
                  <a:prstClr val="black"/>
                </a:solidFill>
              </a:rPr>
              <a:t>・複合型サービス</a:t>
            </a:r>
            <a:endParaRPr lang="en-US" altLang="ja-JP" sz="1000" spc="-100" dirty="0" smtClean="0">
              <a:solidFill>
                <a:prstClr val="black"/>
              </a:solidFill>
            </a:endParaRPr>
          </a:p>
          <a:p>
            <a:r>
              <a:rPr lang="en-US" altLang="ja-JP" sz="1000" spc="-100" dirty="0" smtClean="0">
                <a:solidFill>
                  <a:prstClr val="black"/>
                </a:solidFill>
              </a:rPr>
              <a:t>  </a:t>
            </a:r>
            <a:r>
              <a:rPr lang="ja-JP" altLang="en-US" sz="1000" spc="-100" dirty="0" smtClean="0">
                <a:solidFill>
                  <a:prstClr val="black"/>
                </a:solidFill>
              </a:rPr>
              <a:t>　（小規模多機能型居宅介護＋訪問看護） </a:t>
            </a:r>
            <a:r>
              <a:rPr lang="ja-JP" altLang="en-US" sz="1000" spc="-100" dirty="0" smtClean="0">
                <a:solidFill>
                  <a:prstClr val="black"/>
                </a:solidFill>
                <a:latin typeface="ＭＳ Ｐゴシック"/>
              </a:rPr>
              <a:t>等</a:t>
            </a:r>
            <a:endParaRPr lang="en-US" altLang="ja-JP" sz="1000" spc="-100" dirty="0" smtClean="0">
              <a:solidFill>
                <a:prstClr val="black"/>
              </a:solidFill>
              <a:latin typeface="ＭＳ Ｐゴシック"/>
            </a:endParaRPr>
          </a:p>
        </p:txBody>
      </p:sp>
      <p:sp>
        <p:nvSpPr>
          <p:cNvPr id="51" name="角丸四角形吹き出し 50"/>
          <p:cNvSpPr/>
          <p:nvPr/>
        </p:nvSpPr>
        <p:spPr>
          <a:xfrm>
            <a:off x="3347864" y="4581128"/>
            <a:ext cx="2304256" cy="576064"/>
          </a:xfrm>
          <a:prstGeom prst="wedgeRoundRectCallout">
            <a:avLst>
              <a:gd name="adj1" fmla="val -23454"/>
              <a:gd name="adj2" fmla="val -136833"/>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r>
              <a:rPr lang="ja-JP" altLang="en-US" sz="1000" b="1" spc="-100" dirty="0" smtClean="0">
                <a:solidFill>
                  <a:prstClr val="black"/>
                </a:solidFill>
              </a:rPr>
              <a:t>　</a:t>
            </a:r>
            <a:r>
              <a:rPr lang="ja-JP" altLang="en-US" sz="1050" b="1" spc="-100" dirty="0" smtClean="0">
                <a:solidFill>
                  <a:prstClr val="black"/>
                </a:solidFill>
              </a:rPr>
              <a:t>・</a:t>
            </a:r>
            <a:r>
              <a:rPr lang="ja-JP" altLang="en-US" sz="1200" b="1" spc="-100" dirty="0" smtClean="0">
                <a:solidFill>
                  <a:prstClr val="black"/>
                </a:solidFill>
              </a:rPr>
              <a:t>自宅</a:t>
            </a:r>
            <a:endParaRPr lang="en-US" altLang="ja-JP" sz="1200" b="1" spc="-100" dirty="0" smtClean="0">
              <a:solidFill>
                <a:prstClr val="black"/>
              </a:solidFill>
            </a:endParaRPr>
          </a:p>
          <a:p>
            <a:r>
              <a:rPr lang="ja-JP" altLang="en-US" sz="1200" b="1" spc="-100" dirty="0" smtClean="0">
                <a:solidFill>
                  <a:prstClr val="black"/>
                </a:solidFill>
              </a:rPr>
              <a:t>　・サービス付き高齢者向け住宅 等</a:t>
            </a:r>
            <a:endParaRPr lang="ja-JP" altLang="en-US" sz="1200" b="1" spc="-100" dirty="0">
              <a:solidFill>
                <a:prstClr val="black"/>
              </a:solidFill>
            </a:endParaRPr>
          </a:p>
        </p:txBody>
      </p:sp>
      <p:pic>
        <p:nvPicPr>
          <p:cNvPr id="66" name="図 65" descr="building03_cl2.wmf"/>
          <p:cNvPicPr>
            <a:picLocks noChangeAspect="1"/>
          </p:cNvPicPr>
          <p:nvPr/>
        </p:nvPicPr>
        <p:blipFill>
          <a:blip r:embed="rId11" cstate="print"/>
          <a:stretch>
            <a:fillRect/>
          </a:stretch>
        </p:blipFill>
        <p:spPr>
          <a:xfrm flipH="1">
            <a:off x="755576" y="4725144"/>
            <a:ext cx="936104" cy="862237"/>
          </a:xfrm>
          <a:prstGeom prst="rect">
            <a:avLst/>
          </a:prstGeom>
        </p:spPr>
      </p:pic>
      <p:sp>
        <p:nvSpPr>
          <p:cNvPr id="78" name="角丸四角形吹き出し 77"/>
          <p:cNvSpPr/>
          <p:nvPr/>
        </p:nvSpPr>
        <p:spPr>
          <a:xfrm>
            <a:off x="1475656" y="4581128"/>
            <a:ext cx="1312762" cy="504056"/>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1000" b="1" spc="-100" dirty="0" smtClean="0">
                <a:solidFill>
                  <a:prstClr val="black"/>
                </a:solidFill>
              </a:rPr>
              <a:t>相談業務やサービスの</a:t>
            </a:r>
            <a:endParaRPr lang="en-US" altLang="ja-JP" sz="1000" b="1" spc="-100" dirty="0" smtClean="0">
              <a:solidFill>
                <a:prstClr val="black"/>
              </a:solidFill>
            </a:endParaRPr>
          </a:p>
          <a:p>
            <a:pPr algn="ctr"/>
            <a:r>
              <a:rPr lang="ja-JP" altLang="en-US" sz="1000" b="1" spc="-100" dirty="0" smtClean="0">
                <a:solidFill>
                  <a:prstClr val="black"/>
                </a:solidFill>
              </a:rPr>
              <a:t>コーディネートを行います。</a:t>
            </a:r>
            <a:endParaRPr lang="ja-JP" altLang="en-US" sz="1000" b="1" spc="-100" dirty="0">
              <a:solidFill>
                <a:prstClr val="black"/>
              </a:solidFill>
            </a:endParaRPr>
          </a:p>
        </p:txBody>
      </p:sp>
      <p:pic>
        <p:nvPicPr>
          <p:cNvPr id="40" name="図 39" descr="health_0179.wmf"/>
          <p:cNvPicPr>
            <a:picLocks noChangeAspect="1"/>
          </p:cNvPicPr>
          <p:nvPr/>
        </p:nvPicPr>
        <p:blipFill>
          <a:blip r:embed="rId12" cstate="print"/>
          <a:stretch>
            <a:fillRect/>
          </a:stretch>
        </p:blipFill>
        <p:spPr>
          <a:xfrm>
            <a:off x="4932040" y="1196752"/>
            <a:ext cx="820221" cy="576050"/>
          </a:xfrm>
          <a:prstGeom prst="rect">
            <a:avLst/>
          </a:prstGeom>
        </p:spPr>
      </p:pic>
      <p:sp>
        <p:nvSpPr>
          <p:cNvPr id="65" name="テキスト ボックス 64"/>
          <p:cNvSpPr txBox="1"/>
          <p:nvPr/>
        </p:nvSpPr>
        <p:spPr>
          <a:xfrm>
            <a:off x="7621627" y="1988840"/>
            <a:ext cx="1522373" cy="1138759"/>
          </a:xfrm>
          <a:prstGeom prst="rect">
            <a:avLst/>
          </a:prstGeom>
          <a:noFill/>
        </p:spPr>
        <p:txBody>
          <a:bodyPr wrap="square" lIns="91420" tIns="45713" rIns="91420" bIns="45713" rtlCol="0">
            <a:spAutoFit/>
          </a:bodyPr>
          <a:lstStyle/>
          <a:p>
            <a:r>
              <a:rPr lang="ja-JP" altLang="en-US" sz="1000" spc="-100" dirty="0" smtClean="0">
                <a:solidFill>
                  <a:prstClr val="black"/>
                </a:solidFill>
              </a:rPr>
              <a:t>■施設・居住系サービス</a:t>
            </a:r>
          </a:p>
          <a:p>
            <a:r>
              <a:rPr lang="ja-JP" altLang="en-US" sz="1000" spc="-100" dirty="0" smtClean="0">
                <a:solidFill>
                  <a:prstClr val="black"/>
                </a:solidFill>
              </a:rPr>
              <a:t>・介護老人福祉施設</a:t>
            </a:r>
            <a:endParaRPr lang="en-US" altLang="ja-JP" sz="1000" spc="-100" dirty="0" smtClean="0">
              <a:solidFill>
                <a:prstClr val="black"/>
              </a:solidFill>
            </a:endParaRPr>
          </a:p>
          <a:p>
            <a:r>
              <a:rPr lang="ja-JP" altLang="en-US" sz="1000" spc="-100" dirty="0" smtClean="0">
                <a:solidFill>
                  <a:prstClr val="black"/>
                </a:solidFill>
              </a:rPr>
              <a:t>・介護老人保健施設</a:t>
            </a:r>
            <a:endParaRPr lang="en-US" altLang="ja-JP" sz="1000" spc="-100" dirty="0" smtClean="0">
              <a:solidFill>
                <a:prstClr val="black"/>
              </a:solidFill>
            </a:endParaRPr>
          </a:p>
          <a:p>
            <a:r>
              <a:rPr lang="ja-JP" altLang="en-US" sz="1000" spc="-100" dirty="0" smtClean="0">
                <a:solidFill>
                  <a:prstClr val="black"/>
                </a:solidFill>
                <a:latin typeface="ＭＳ Ｐゴシック"/>
              </a:rPr>
              <a:t>・</a:t>
            </a:r>
            <a:r>
              <a:rPr lang="ja-JP" altLang="en-US" sz="1000" spc="-100" dirty="0" smtClean="0">
                <a:solidFill>
                  <a:prstClr val="black"/>
                </a:solidFill>
                <a:latin typeface="Arial" charset="0"/>
              </a:rPr>
              <a:t>認知症共同生活介護</a:t>
            </a:r>
            <a:endParaRPr lang="en-US" altLang="ja-JP" sz="1000" spc="-100" dirty="0" smtClean="0">
              <a:solidFill>
                <a:prstClr val="black"/>
              </a:solidFill>
              <a:latin typeface="Arial" charset="0"/>
            </a:endParaRPr>
          </a:p>
          <a:p>
            <a:r>
              <a:rPr lang="ja-JP" altLang="en-US" sz="1000" spc="-100" dirty="0" smtClean="0">
                <a:solidFill>
                  <a:prstClr val="black"/>
                </a:solidFill>
                <a:latin typeface="Arial" charset="0"/>
              </a:rPr>
              <a:t>・特定施設入所者生活介護</a:t>
            </a:r>
            <a:endParaRPr lang="en-US" altLang="ja-JP" sz="1000" spc="-100" dirty="0" smtClean="0">
              <a:solidFill>
                <a:prstClr val="black"/>
              </a:solidFill>
              <a:latin typeface="Arial" charset="0"/>
            </a:endParaRPr>
          </a:p>
          <a:p>
            <a:r>
              <a:rPr lang="ja-JP" altLang="en-US" sz="1000" spc="-100" dirty="0" smtClean="0">
                <a:solidFill>
                  <a:prstClr val="black"/>
                </a:solidFill>
                <a:latin typeface="Arial" charset="0"/>
              </a:rPr>
              <a:t>　　　　　　　　　　　　　　　　</a:t>
            </a:r>
            <a:r>
              <a:rPr lang="ja-JP" altLang="en-US" sz="1000" spc="-100" dirty="0" smtClean="0">
                <a:solidFill>
                  <a:prstClr val="black"/>
                </a:solidFill>
              </a:rPr>
              <a:t>等</a:t>
            </a:r>
            <a:endParaRPr lang="en-US" altLang="ja-JP" sz="1000" spc="-100" dirty="0" smtClean="0">
              <a:solidFill>
                <a:prstClr val="black"/>
              </a:solidFill>
            </a:endParaRPr>
          </a:p>
          <a:p>
            <a:endParaRPr lang="en-US" altLang="ja-JP" sz="800" spc="-100" dirty="0" smtClean="0">
              <a:solidFill>
                <a:prstClr val="black"/>
              </a:solidFill>
              <a:latin typeface="ＭＳ Ｐゴシック"/>
            </a:endParaRPr>
          </a:p>
        </p:txBody>
      </p:sp>
      <p:sp>
        <p:nvSpPr>
          <p:cNvPr id="35" name="円/楕円 34"/>
          <p:cNvSpPr/>
          <p:nvPr/>
        </p:nvSpPr>
        <p:spPr>
          <a:xfrm>
            <a:off x="2267744" y="1340768"/>
            <a:ext cx="1721149"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dirty="0">
              <a:solidFill>
                <a:prstClr val="black"/>
              </a:solidFill>
            </a:endParaRPr>
          </a:p>
        </p:txBody>
      </p:sp>
      <p:pic>
        <p:nvPicPr>
          <p:cNvPr id="13" name="図 12" descr="doctor4_3.gif"/>
          <p:cNvPicPr>
            <a:picLocks noChangeAspect="1"/>
          </p:cNvPicPr>
          <p:nvPr/>
        </p:nvPicPr>
        <p:blipFill>
          <a:blip r:embed="rId13" cstate="print"/>
          <a:stretch>
            <a:fillRect/>
          </a:stretch>
        </p:blipFill>
        <p:spPr>
          <a:xfrm>
            <a:off x="2483768" y="1124744"/>
            <a:ext cx="594190" cy="679076"/>
          </a:xfrm>
          <a:prstGeom prst="rect">
            <a:avLst/>
          </a:prstGeom>
        </p:spPr>
      </p:pic>
      <p:pic>
        <p:nvPicPr>
          <p:cNvPr id="14" name="図 13" descr="doctor_illust07_02.gif"/>
          <p:cNvPicPr>
            <a:picLocks noChangeAspect="1"/>
          </p:cNvPicPr>
          <p:nvPr/>
        </p:nvPicPr>
        <p:blipFill>
          <a:blip r:embed="rId14" cstate="print"/>
          <a:stretch>
            <a:fillRect/>
          </a:stretch>
        </p:blipFill>
        <p:spPr>
          <a:xfrm>
            <a:off x="3203848" y="908720"/>
            <a:ext cx="594192" cy="713030"/>
          </a:xfrm>
          <a:prstGeom prst="rect">
            <a:avLst/>
          </a:prstGeom>
        </p:spPr>
      </p:pic>
      <p:sp>
        <p:nvSpPr>
          <p:cNvPr id="79" name="円/楕円 78"/>
          <p:cNvSpPr/>
          <p:nvPr/>
        </p:nvSpPr>
        <p:spPr>
          <a:xfrm>
            <a:off x="3923928" y="5949280"/>
            <a:ext cx="1063503" cy="38742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72" name="円/楕円 71"/>
          <p:cNvSpPr/>
          <p:nvPr/>
        </p:nvSpPr>
        <p:spPr>
          <a:xfrm>
            <a:off x="4932040" y="5877272"/>
            <a:ext cx="1200248"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62" name="正方形/長方形 61"/>
          <p:cNvSpPr/>
          <p:nvPr/>
        </p:nvSpPr>
        <p:spPr>
          <a:xfrm>
            <a:off x="2483768" y="1844824"/>
            <a:ext cx="201622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spc="-100" dirty="0" smtClean="0">
                <a:solidFill>
                  <a:prstClr val="black"/>
                </a:solidFill>
              </a:rPr>
              <a:t>日常の医療：</a:t>
            </a:r>
            <a:endParaRPr lang="en-US" altLang="ja-JP" sz="1000" spc="-100" dirty="0" smtClean="0">
              <a:solidFill>
                <a:prstClr val="black"/>
              </a:solidFill>
            </a:endParaRPr>
          </a:p>
          <a:p>
            <a:r>
              <a:rPr lang="ja-JP" altLang="en-US" sz="1000" spc="-100" dirty="0" smtClean="0">
                <a:solidFill>
                  <a:prstClr val="black"/>
                </a:solidFill>
              </a:rPr>
              <a:t>　・かかりつけ医、有床診療所</a:t>
            </a:r>
            <a:endParaRPr lang="en-US" altLang="ja-JP" sz="1000" spc="-100" dirty="0" smtClean="0">
              <a:solidFill>
                <a:prstClr val="black"/>
              </a:solidFill>
            </a:endParaRPr>
          </a:p>
          <a:p>
            <a:r>
              <a:rPr lang="ja-JP" altLang="en-US" sz="1000" spc="-100" dirty="0">
                <a:solidFill>
                  <a:prstClr val="black"/>
                </a:solidFill>
              </a:rPr>
              <a:t>　</a:t>
            </a:r>
            <a:r>
              <a:rPr lang="ja-JP" altLang="en-US" sz="1000" spc="-100" dirty="0" smtClean="0">
                <a:solidFill>
                  <a:prstClr val="black"/>
                </a:solidFill>
              </a:rPr>
              <a:t>・地域の連携病院</a:t>
            </a:r>
            <a:endParaRPr lang="en-US" altLang="ja-JP" sz="1000" spc="-100" dirty="0" smtClean="0">
              <a:solidFill>
                <a:prstClr val="black"/>
              </a:solidFill>
            </a:endParaRPr>
          </a:p>
          <a:p>
            <a:r>
              <a:rPr lang="ja-JP" altLang="en-US" sz="1000" spc="-100" dirty="0" smtClean="0">
                <a:solidFill>
                  <a:prstClr val="black"/>
                </a:solidFill>
              </a:rPr>
              <a:t>　・</a:t>
            </a:r>
            <a:r>
              <a:rPr lang="ja-JP" altLang="en-US" sz="1000" spc="-100" dirty="0">
                <a:solidFill>
                  <a:prstClr val="black"/>
                </a:solidFill>
              </a:rPr>
              <a:t>歯科医療、薬局</a:t>
            </a:r>
          </a:p>
        </p:txBody>
      </p:sp>
      <p:pic>
        <p:nvPicPr>
          <p:cNvPr id="4" name="図 3" descr="health_0183.wmf"/>
          <p:cNvPicPr>
            <a:picLocks noChangeAspect="1"/>
          </p:cNvPicPr>
          <p:nvPr/>
        </p:nvPicPr>
        <p:blipFill>
          <a:blip r:embed="rId15" cstate="print"/>
          <a:stretch>
            <a:fillRect/>
          </a:stretch>
        </p:blipFill>
        <p:spPr>
          <a:xfrm>
            <a:off x="4932040" y="5805264"/>
            <a:ext cx="864096" cy="783501"/>
          </a:xfrm>
          <a:prstGeom prst="rect">
            <a:avLst/>
          </a:prstGeom>
        </p:spPr>
      </p:pic>
      <p:pic>
        <p:nvPicPr>
          <p:cNvPr id="5" name="図 4" descr="health_0153.wmf"/>
          <p:cNvPicPr>
            <a:picLocks noChangeAspect="1"/>
          </p:cNvPicPr>
          <p:nvPr/>
        </p:nvPicPr>
        <p:blipFill>
          <a:blip r:embed="rId16" cstate="print"/>
          <a:stretch>
            <a:fillRect/>
          </a:stretch>
        </p:blipFill>
        <p:spPr>
          <a:xfrm>
            <a:off x="4283968" y="5949280"/>
            <a:ext cx="460851" cy="521250"/>
          </a:xfrm>
          <a:prstGeom prst="rect">
            <a:avLst/>
          </a:prstGeom>
        </p:spPr>
      </p:pic>
      <p:sp>
        <p:nvSpPr>
          <p:cNvPr id="47" name="テキスト ボックス 46"/>
          <p:cNvSpPr txBox="1"/>
          <p:nvPr/>
        </p:nvSpPr>
        <p:spPr>
          <a:xfrm>
            <a:off x="2483768" y="6525345"/>
            <a:ext cx="5018417" cy="338540"/>
          </a:xfrm>
          <a:prstGeom prst="rect">
            <a:avLst/>
          </a:prstGeom>
          <a:noFill/>
        </p:spPr>
        <p:txBody>
          <a:bodyPr wrap="square" lIns="91420" tIns="45713" rIns="91420" bIns="45713" rtlCol="0">
            <a:spAutoFit/>
          </a:bodyPr>
          <a:lstStyle/>
          <a:p>
            <a:r>
              <a:rPr lang="ja-JP" altLang="en-US" sz="1600" b="1" u="sng" spc="-100" dirty="0" smtClean="0">
                <a:solidFill>
                  <a:prstClr val="black"/>
                </a:solidFill>
                <a:latin typeface="HG丸ｺﾞｼｯｸM-PRO" pitchFamily="50" charset="-128"/>
                <a:ea typeface="HG丸ｺﾞｼｯｸM-PRO" pitchFamily="50" charset="-128"/>
              </a:rPr>
              <a:t>老人クラブ・自治会・ボランティア・</a:t>
            </a:r>
            <a:r>
              <a:rPr lang="en-US" altLang="ja-JP" sz="1600" b="1" u="sng" spc="-100" dirty="0" smtClean="0">
                <a:solidFill>
                  <a:prstClr val="black"/>
                </a:solidFill>
                <a:latin typeface="HG丸ｺﾞｼｯｸM-PRO" pitchFamily="50" charset="-128"/>
                <a:ea typeface="HG丸ｺﾞｼｯｸM-PRO" pitchFamily="50" charset="-128"/>
              </a:rPr>
              <a:t>NPO</a:t>
            </a:r>
            <a:r>
              <a:rPr lang="ja-JP" altLang="en-US" sz="1600" b="1" u="sng" spc="-100" dirty="0" smtClean="0">
                <a:solidFill>
                  <a:prstClr val="black"/>
                </a:solidFill>
                <a:latin typeface="HG丸ｺﾞｼｯｸM-PRO" pitchFamily="50" charset="-128"/>
                <a:ea typeface="HG丸ｺﾞｼｯｸM-PRO" pitchFamily="50" charset="-128"/>
              </a:rPr>
              <a:t>　等</a:t>
            </a:r>
            <a:endParaRPr lang="en-US" altLang="ja-JP" sz="1600" b="1" u="sng" spc="-100" dirty="0" smtClean="0">
              <a:solidFill>
                <a:prstClr val="black"/>
              </a:solidFill>
              <a:latin typeface="HG丸ｺﾞｼｯｸM-PRO" pitchFamily="50" charset="-128"/>
              <a:ea typeface="HG丸ｺﾞｼｯｸM-PRO" pitchFamily="50" charset="-128"/>
            </a:endParaRPr>
          </a:p>
        </p:txBody>
      </p:sp>
      <p:pic>
        <p:nvPicPr>
          <p:cNvPr id="28" name="図 27" descr="person_0290.wmf"/>
          <p:cNvPicPr>
            <a:picLocks noChangeAspect="1"/>
          </p:cNvPicPr>
          <p:nvPr/>
        </p:nvPicPr>
        <p:blipFill>
          <a:blip r:embed="rId17" cstate="print"/>
          <a:stretch>
            <a:fillRect/>
          </a:stretch>
        </p:blipFill>
        <p:spPr>
          <a:xfrm flipH="1">
            <a:off x="395536" y="4365104"/>
            <a:ext cx="371119" cy="966276"/>
          </a:xfrm>
          <a:prstGeom prst="rect">
            <a:avLst/>
          </a:prstGeom>
        </p:spPr>
      </p:pic>
      <p:sp>
        <p:nvSpPr>
          <p:cNvPr id="49" name="テキスト ボックス 48"/>
          <p:cNvSpPr txBox="1"/>
          <p:nvPr/>
        </p:nvSpPr>
        <p:spPr>
          <a:xfrm>
            <a:off x="251520" y="3933056"/>
            <a:ext cx="1713836" cy="461651"/>
          </a:xfrm>
          <a:prstGeom prst="rect">
            <a:avLst/>
          </a:prstGeom>
          <a:noFill/>
        </p:spPr>
        <p:txBody>
          <a:bodyPr wrap="square" lIns="91420" tIns="45713" rIns="91420" bIns="45713" rtlCol="0">
            <a:spAutoFit/>
          </a:bodyPr>
          <a:lstStyle/>
          <a:p>
            <a:r>
              <a:rPr lang="ja-JP" altLang="en-US" sz="1200" b="1" spc="-100" dirty="0" smtClean="0">
                <a:solidFill>
                  <a:prstClr val="black"/>
                </a:solidFill>
                <a:latin typeface="ＭＳ Ｐゴシック"/>
              </a:rPr>
              <a:t>・地域包括支援センター</a:t>
            </a:r>
            <a:endParaRPr lang="en-US" altLang="ja-JP" sz="1200" b="1" spc="-100" dirty="0" smtClean="0">
              <a:solidFill>
                <a:prstClr val="black"/>
              </a:solidFill>
              <a:latin typeface="ＭＳ Ｐゴシック"/>
            </a:endParaRPr>
          </a:p>
          <a:p>
            <a:r>
              <a:rPr lang="ja-JP" altLang="en-US" sz="1200" b="1" spc="-100" dirty="0" smtClean="0">
                <a:solidFill>
                  <a:prstClr val="black"/>
                </a:solidFill>
                <a:latin typeface="ＭＳ Ｐゴシック"/>
              </a:rPr>
              <a:t>・ケアマネジャー</a:t>
            </a:r>
            <a:endParaRPr lang="en-US" altLang="ja-JP" sz="1200" b="1" spc="-100" dirty="0" smtClean="0">
              <a:solidFill>
                <a:prstClr val="black"/>
              </a:solidFill>
              <a:latin typeface="ＭＳ Ｐゴシック"/>
            </a:endParaRPr>
          </a:p>
        </p:txBody>
      </p:sp>
      <p:sp>
        <p:nvSpPr>
          <p:cNvPr id="50" name="テキスト ボックス 49"/>
          <p:cNvSpPr txBox="1"/>
          <p:nvPr/>
        </p:nvSpPr>
        <p:spPr>
          <a:xfrm>
            <a:off x="1691680" y="2276872"/>
            <a:ext cx="930565" cy="276985"/>
          </a:xfrm>
          <a:prstGeom prst="rect">
            <a:avLst/>
          </a:prstGeom>
          <a:noFill/>
        </p:spPr>
        <p:txBody>
          <a:bodyPr wrap="square" lIns="91420" tIns="45713" rIns="91420" bIns="45713" rtlCol="0">
            <a:spAutoFit/>
          </a:bodyPr>
          <a:lstStyle/>
          <a:p>
            <a:r>
              <a:rPr lang="ja-JP" altLang="en-US" sz="1200" spc="-100" dirty="0" smtClean="0">
                <a:solidFill>
                  <a:prstClr val="black"/>
                </a:solidFill>
                <a:latin typeface="HG丸ｺﾞｼｯｸM-PRO" pitchFamily="50" charset="-128"/>
                <a:ea typeface="HG丸ｺﾞｼｯｸM-PRO" pitchFamily="50" charset="-128"/>
              </a:rPr>
              <a:t>通院・入院</a:t>
            </a:r>
            <a:endParaRPr lang="en-US" altLang="ja-JP" sz="1200" spc="-100" dirty="0" smtClean="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4427984" y="1844824"/>
            <a:ext cx="1089009" cy="276985"/>
          </a:xfrm>
          <a:prstGeom prst="rect">
            <a:avLst/>
          </a:prstGeom>
          <a:noFill/>
        </p:spPr>
        <p:txBody>
          <a:bodyPr wrap="square" lIns="91420" tIns="45713" rIns="91420" bIns="45713" rtlCol="0">
            <a:spAutoFit/>
          </a:bodyPr>
          <a:lstStyle/>
          <a:p>
            <a:r>
              <a:rPr lang="ja-JP" altLang="en-US" sz="1200" spc="-100" dirty="0" smtClean="0">
                <a:solidFill>
                  <a:prstClr val="black"/>
                </a:solidFill>
                <a:latin typeface="HG丸ｺﾞｼｯｸM-PRO" pitchFamily="50" charset="-128"/>
                <a:ea typeface="HG丸ｺﾞｼｯｸM-PRO" pitchFamily="50" charset="-128"/>
              </a:rPr>
              <a:t>通所・入所</a:t>
            </a:r>
            <a:endParaRPr lang="en-US" altLang="ja-JP" sz="1200" spc="-100" dirty="0" smtClean="0">
              <a:solidFill>
                <a:prstClr val="black"/>
              </a:solidFill>
              <a:latin typeface="HG丸ｺﾞｼｯｸM-PRO" pitchFamily="50" charset="-128"/>
              <a:ea typeface="HG丸ｺﾞｼｯｸM-PRO" pitchFamily="50" charset="-128"/>
            </a:endParaRPr>
          </a:p>
        </p:txBody>
      </p:sp>
      <p:pic>
        <p:nvPicPr>
          <p:cNvPr id="64" name="図 63" descr="小規模building03_cl2.png"/>
          <p:cNvPicPr>
            <a:picLocks noChangeAspect="1"/>
          </p:cNvPicPr>
          <p:nvPr/>
        </p:nvPicPr>
        <p:blipFill>
          <a:blip r:embed="rId18" cstate="print"/>
          <a:stretch>
            <a:fillRect/>
          </a:stretch>
        </p:blipFill>
        <p:spPr>
          <a:xfrm>
            <a:off x="539552" y="836712"/>
            <a:ext cx="1127212" cy="864096"/>
          </a:xfrm>
          <a:prstGeom prst="rect">
            <a:avLst/>
          </a:prstGeom>
        </p:spPr>
      </p:pic>
      <p:sp>
        <p:nvSpPr>
          <p:cNvPr id="63" name="正方形/長方形 62"/>
          <p:cNvSpPr/>
          <p:nvPr/>
        </p:nvSpPr>
        <p:spPr>
          <a:xfrm>
            <a:off x="179512" y="1628800"/>
            <a:ext cx="163075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spc="-100" dirty="0" smtClean="0">
                <a:solidFill>
                  <a:prstClr val="black"/>
                </a:solidFill>
              </a:rPr>
              <a:t>病院：</a:t>
            </a:r>
            <a:endParaRPr lang="en-US" altLang="ja-JP" sz="1000" spc="-100" dirty="0" smtClean="0">
              <a:solidFill>
                <a:prstClr val="black"/>
              </a:solidFill>
            </a:endParaRPr>
          </a:p>
          <a:p>
            <a:r>
              <a:rPr lang="ja-JP" altLang="en-US" sz="1000" spc="-100" dirty="0">
                <a:solidFill>
                  <a:prstClr val="black"/>
                </a:solidFill>
              </a:rPr>
              <a:t>　</a:t>
            </a:r>
            <a:r>
              <a:rPr lang="ja-JP" altLang="en-US" sz="1000" spc="-100" dirty="0" smtClean="0">
                <a:solidFill>
                  <a:prstClr val="black"/>
                </a:solidFill>
              </a:rPr>
              <a:t>急性期、回復期、慢性期</a:t>
            </a:r>
            <a:endParaRPr lang="en-US" altLang="ja-JP" sz="1000" spc="-100" dirty="0" smtClean="0">
              <a:solidFill>
                <a:prstClr val="black"/>
              </a:solidFill>
            </a:endParaRPr>
          </a:p>
        </p:txBody>
      </p:sp>
      <p:pic>
        <p:nvPicPr>
          <p:cNvPr id="1026" name="Picture 2" descr="C:\Users\KNXVS\AppData\Local\Microsoft\Windows\Temporary Internet Files\Content.IE5\ADV5CF2Q\MC900426352[1].wmf"/>
          <p:cNvPicPr>
            <a:picLocks noChangeAspect="1" noChangeArrowheads="1"/>
          </p:cNvPicPr>
          <p:nvPr/>
        </p:nvPicPr>
        <p:blipFill>
          <a:blip r:embed="rId19" cstate="print"/>
          <a:srcRect/>
          <a:stretch>
            <a:fillRect/>
          </a:stretch>
        </p:blipFill>
        <p:spPr bwMode="auto">
          <a:xfrm>
            <a:off x="1691680" y="1700808"/>
            <a:ext cx="403668" cy="330332"/>
          </a:xfrm>
          <a:prstGeom prst="rect">
            <a:avLst/>
          </a:prstGeom>
          <a:noFill/>
        </p:spPr>
      </p:pic>
      <p:sp>
        <p:nvSpPr>
          <p:cNvPr id="58" name="正方形/長方形 57"/>
          <p:cNvSpPr/>
          <p:nvPr/>
        </p:nvSpPr>
        <p:spPr>
          <a:xfrm>
            <a:off x="1403267" y="764705"/>
            <a:ext cx="1739579" cy="800219"/>
          </a:xfrm>
          <a:prstGeom prst="rect">
            <a:avLst/>
          </a:prstGeom>
        </p:spPr>
        <p:txBody>
          <a:bodyPr wrap="square">
            <a:spAutoFit/>
          </a:bodyPr>
          <a:lstStyle/>
          <a:p>
            <a:pPr algn="ctr" defTabSz="914125">
              <a:defRPr/>
            </a:pPr>
            <a:r>
              <a:rPr lang="ja-JP" altLang="en-US" sz="1600" b="1" spc="-100" dirty="0" smtClean="0">
                <a:solidFill>
                  <a:srgbClr val="FF0000"/>
                </a:solidFill>
                <a:latin typeface="ＭＳ Ｐゴシック"/>
              </a:rPr>
              <a:t>病気になったら･･･  </a:t>
            </a:r>
            <a:endParaRPr lang="en-US" altLang="ja-JP" sz="1600" b="1" spc="-100" dirty="0" smtClean="0">
              <a:solidFill>
                <a:srgbClr val="FF0000"/>
              </a:solidFill>
              <a:latin typeface="ＭＳ Ｐゴシック"/>
            </a:endParaRPr>
          </a:p>
          <a:p>
            <a:pPr algn="ctr" defTabSz="914125">
              <a:defRPr/>
            </a:pPr>
            <a:r>
              <a:rPr lang="ja-JP" altLang="en-US" b="1" spc="-100" dirty="0" smtClean="0">
                <a:solidFill>
                  <a:srgbClr val="FF0000"/>
                </a:solidFill>
                <a:latin typeface="HG丸ｺﾞｼｯｸM-PRO" pitchFamily="50" charset="-128"/>
                <a:ea typeface="HG丸ｺﾞｼｯｸM-PRO" pitchFamily="50" charset="-128"/>
              </a:rPr>
              <a:t>医　療</a:t>
            </a:r>
            <a:endParaRPr lang="en-US" altLang="ja-JP" b="1" spc="-100" dirty="0" smtClean="0">
              <a:solidFill>
                <a:srgbClr val="FF0000"/>
              </a:solidFill>
              <a:latin typeface="HG丸ｺﾞｼｯｸM-PRO" pitchFamily="50" charset="-128"/>
              <a:ea typeface="HG丸ｺﾞｼｯｸM-PRO" pitchFamily="50" charset="-128"/>
            </a:endParaRPr>
          </a:p>
          <a:p>
            <a:pPr algn="ctr" defTabSz="914125">
              <a:defRPr/>
            </a:pPr>
            <a:endParaRPr lang="ja-JP" altLang="en-US" sz="1200" spc="-100" dirty="0">
              <a:solidFill>
                <a:prstClr val="black"/>
              </a:solidFill>
              <a:latin typeface="ＭＳ Ｐゴシック"/>
            </a:endParaRPr>
          </a:p>
        </p:txBody>
      </p:sp>
      <p:pic>
        <p:nvPicPr>
          <p:cNvPr id="33" name="Picture 5" descr="C:\Documents and Settings\nao\Local Settings\Temporary Internet Files\Content.IE5\TEYYXPF4\MC900343525[1].wmf"/>
          <p:cNvPicPr>
            <a:picLocks noChangeAspect="1" noChangeArrowheads="1"/>
          </p:cNvPicPr>
          <p:nvPr/>
        </p:nvPicPr>
        <p:blipFill>
          <a:blip r:embed="rId20" cstate="print"/>
          <a:srcRect/>
          <a:stretch>
            <a:fillRect/>
          </a:stretch>
        </p:blipFill>
        <p:spPr bwMode="auto">
          <a:xfrm>
            <a:off x="2987824" y="5805264"/>
            <a:ext cx="1302896" cy="704603"/>
          </a:xfrm>
          <a:prstGeom prst="rect">
            <a:avLst/>
          </a:prstGeom>
          <a:noFill/>
        </p:spPr>
      </p:pic>
      <p:sp>
        <p:nvSpPr>
          <p:cNvPr id="42" name="テキスト ボックス 41"/>
          <p:cNvSpPr txBox="1"/>
          <p:nvPr/>
        </p:nvSpPr>
        <p:spPr>
          <a:xfrm>
            <a:off x="6660232" y="620688"/>
            <a:ext cx="1979712" cy="584761"/>
          </a:xfrm>
          <a:prstGeom prst="rect">
            <a:avLst/>
          </a:prstGeom>
          <a:noFill/>
        </p:spPr>
        <p:txBody>
          <a:bodyPr wrap="square" lIns="91420" tIns="45713" rIns="91420" bIns="45713" rtlCol="0">
            <a:spAutoFit/>
          </a:bodyPr>
          <a:lstStyle/>
          <a:p>
            <a:r>
              <a:rPr lang="ja-JP" altLang="en-US" sz="1400" spc="-100" dirty="0" smtClean="0">
                <a:solidFill>
                  <a:srgbClr val="FF0000"/>
                </a:solidFill>
                <a:latin typeface="ＭＳ Ｐゴシック"/>
              </a:rPr>
              <a:t>介護が必要になったら･･･  </a:t>
            </a:r>
            <a:endParaRPr lang="en-US" altLang="ja-JP" sz="1400" spc="-100" dirty="0" smtClean="0">
              <a:solidFill>
                <a:srgbClr val="FF0000"/>
              </a:solidFill>
              <a:latin typeface="ＭＳ Ｐゴシック"/>
            </a:endParaRPr>
          </a:p>
          <a:p>
            <a:r>
              <a:rPr lang="ja-JP" altLang="en-US" b="1" spc="-100" dirty="0" smtClean="0">
                <a:solidFill>
                  <a:srgbClr val="FF0000"/>
                </a:solidFill>
                <a:latin typeface="HG丸ｺﾞｼｯｸM-PRO" pitchFamily="50" charset="-128"/>
                <a:ea typeface="HG丸ｺﾞｼｯｸM-PRO" pitchFamily="50" charset="-128"/>
              </a:rPr>
              <a:t>　　　介　護</a:t>
            </a:r>
            <a:endParaRPr lang="en-US" altLang="ja-JP" b="1" spc="-100" dirty="0" smtClean="0">
              <a:solidFill>
                <a:srgbClr val="FF0000"/>
              </a:solidFill>
              <a:latin typeface="HG丸ｺﾞｼｯｸM-PRO" pitchFamily="50" charset="-128"/>
              <a:ea typeface="HG丸ｺﾞｼｯｸM-PRO" pitchFamily="50" charset="-128"/>
            </a:endParaRPr>
          </a:p>
        </p:txBody>
      </p:sp>
      <p:sp>
        <p:nvSpPr>
          <p:cNvPr id="67" name="テキスト ボックス 66"/>
          <p:cNvSpPr txBox="1"/>
          <p:nvPr/>
        </p:nvSpPr>
        <p:spPr>
          <a:xfrm>
            <a:off x="5508104" y="2780928"/>
            <a:ext cx="1144222" cy="230818"/>
          </a:xfrm>
          <a:prstGeom prst="rect">
            <a:avLst/>
          </a:prstGeom>
          <a:noFill/>
        </p:spPr>
        <p:txBody>
          <a:bodyPr wrap="square" lIns="91420" tIns="45713" rIns="91420" bIns="45713" rtlCol="0">
            <a:spAutoFit/>
          </a:bodyPr>
          <a:lstStyle/>
          <a:p>
            <a:r>
              <a:rPr lang="ja-JP" altLang="en-US" sz="900" spc="-100" dirty="0" smtClean="0">
                <a:solidFill>
                  <a:prstClr val="black"/>
                </a:solidFill>
                <a:latin typeface="ＭＳ Ｐゴシック"/>
              </a:rPr>
              <a:t>■介護予防サービス</a:t>
            </a:r>
            <a:endParaRPr lang="en-US" altLang="ja-JP" sz="900" spc="-100" dirty="0" smtClean="0">
              <a:solidFill>
                <a:prstClr val="black"/>
              </a:solidFill>
              <a:latin typeface="ＭＳ Ｐゴシック"/>
            </a:endParaRPr>
          </a:p>
        </p:txBody>
      </p:sp>
      <p:pic>
        <p:nvPicPr>
          <p:cNvPr id="332802" name="Picture 2" descr="http://2.bp.blogspot.com/-ZutWWMGHrFI/T0NQ4UxCeUI/AAAAAAAAEXQ/2yMbzeE4if8/s1600/ojiisan_stand.png"/>
          <p:cNvPicPr>
            <a:picLocks noChangeAspect="1" noChangeArrowheads="1"/>
          </p:cNvPicPr>
          <p:nvPr/>
        </p:nvPicPr>
        <p:blipFill>
          <a:blip r:embed="rId21" cstate="print"/>
          <a:srcRect/>
          <a:stretch>
            <a:fillRect/>
          </a:stretch>
        </p:blipFill>
        <p:spPr bwMode="auto">
          <a:xfrm>
            <a:off x="5292080" y="3573016"/>
            <a:ext cx="325842" cy="711162"/>
          </a:xfrm>
          <a:prstGeom prst="rect">
            <a:avLst/>
          </a:prstGeom>
          <a:noFill/>
        </p:spPr>
      </p:pic>
      <p:sp>
        <p:nvSpPr>
          <p:cNvPr id="56" name="円/楕円 55"/>
          <p:cNvSpPr/>
          <p:nvPr/>
        </p:nvSpPr>
        <p:spPr>
          <a:xfrm>
            <a:off x="2267744" y="3140968"/>
            <a:ext cx="4032448" cy="3717032"/>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左カーブ矢印 80"/>
          <p:cNvSpPr/>
          <p:nvPr/>
        </p:nvSpPr>
        <p:spPr>
          <a:xfrm rot="11046763" flipH="1">
            <a:off x="5775152" y="4379622"/>
            <a:ext cx="456545" cy="1439273"/>
          </a:xfrm>
          <a:prstGeom prst="curvedLeftArrow">
            <a:avLst>
              <a:gd name="adj1" fmla="val 26095"/>
              <a:gd name="adj2" fmla="val 50000"/>
              <a:gd name="adj3" fmla="val 25000"/>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60" name="正方形/長方形 59"/>
          <p:cNvSpPr/>
          <p:nvPr/>
        </p:nvSpPr>
        <p:spPr>
          <a:xfrm>
            <a:off x="6876256" y="6669360"/>
            <a:ext cx="2267744" cy="1886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厚生労働省資料</a:t>
            </a:r>
            <a:endParaRPr kumimoji="1" lang="ja-JP" altLang="en-US" dirty="0">
              <a:solidFill>
                <a:schemeClr val="tx1"/>
              </a:solidFill>
            </a:endParaRPr>
          </a:p>
        </p:txBody>
      </p:sp>
    </p:spTree>
    <p:extLst>
      <p:ext uri="{BB962C8B-B14F-4D97-AF65-F5344CB8AC3E}">
        <p14:creationId xmlns:p14="http://schemas.microsoft.com/office/powerpoint/2010/main" val="2076590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19256" cy="994122"/>
          </a:xfrm>
          <a:solidFill>
            <a:schemeClr val="tx2">
              <a:lumMod val="20000"/>
              <a:lumOff val="80000"/>
            </a:schemeClr>
          </a:solidFill>
        </p:spPr>
        <p:txBody>
          <a:bodyPr>
            <a:normAutofit/>
          </a:bodyPr>
          <a:lstStyle/>
          <a:p>
            <a:r>
              <a:rPr lang="ja-JP" altLang="en-US" u="sng" dirty="0" smtClean="0"/>
              <a:t>要支援者の保険給付外し</a:t>
            </a:r>
            <a:endParaRPr kumimoji="1" lang="ja-JP" altLang="en-US" u="sng" dirty="0"/>
          </a:p>
        </p:txBody>
      </p:sp>
      <p:sp>
        <p:nvSpPr>
          <p:cNvPr id="3" name="コンテンツ プレースホルダ 2"/>
          <p:cNvSpPr>
            <a:spLocks noGrp="1"/>
          </p:cNvSpPr>
          <p:nvPr>
            <p:ph idx="1"/>
          </p:nvPr>
        </p:nvSpPr>
        <p:spPr>
          <a:xfrm>
            <a:off x="457200" y="1268760"/>
            <a:ext cx="8229600" cy="4857403"/>
          </a:xfrm>
        </p:spPr>
        <p:txBody>
          <a:bodyPr>
            <a:noAutofit/>
          </a:bodyPr>
          <a:lstStyle/>
          <a:p>
            <a:pPr>
              <a:buNone/>
            </a:pPr>
            <a:r>
              <a:rPr lang="ja-JP" altLang="ja-JP" sz="4400" dirty="0" smtClean="0"/>
              <a:t>①</a:t>
            </a:r>
            <a:r>
              <a:rPr lang="ja-JP" altLang="en-US" sz="4400" dirty="0" smtClean="0"/>
              <a:t>要支援１，２のヘルパーとデイサービスの</a:t>
            </a:r>
            <a:r>
              <a:rPr lang="ja-JP" altLang="en-US" sz="4400" dirty="0" smtClean="0">
                <a:solidFill>
                  <a:srgbClr val="FF0000"/>
                </a:solidFill>
              </a:rPr>
              <a:t>給付を廃止し、市町村事業</a:t>
            </a:r>
            <a:r>
              <a:rPr lang="ja-JP" altLang="en-US" sz="4400" dirty="0" smtClean="0"/>
              <a:t>に移行する。</a:t>
            </a:r>
            <a:endParaRPr lang="en-US" altLang="ja-JP" sz="4400" dirty="0" smtClean="0"/>
          </a:p>
          <a:p>
            <a:pPr>
              <a:buNone/>
            </a:pPr>
            <a:r>
              <a:rPr lang="ja-JP" altLang="ja-JP" sz="4400" dirty="0" smtClean="0"/>
              <a:t>②サービス内容や価格、利用者負担</a:t>
            </a:r>
            <a:r>
              <a:rPr lang="ja-JP" altLang="en-US" sz="4400" dirty="0" smtClean="0"/>
              <a:t>は</a:t>
            </a:r>
            <a:r>
              <a:rPr lang="ja-JP" altLang="ja-JP" sz="4400" dirty="0" smtClean="0">
                <a:solidFill>
                  <a:srgbClr val="FF0000"/>
                </a:solidFill>
              </a:rPr>
              <a:t>市町村の裁量</a:t>
            </a:r>
            <a:r>
              <a:rPr lang="ja-JP" altLang="ja-JP" sz="4400" dirty="0" smtClean="0"/>
              <a:t>で決める</a:t>
            </a:r>
            <a:endParaRPr lang="en-US" altLang="ja-JP" sz="4400" dirty="0" smtClean="0"/>
          </a:p>
          <a:p>
            <a:pPr>
              <a:buNone/>
            </a:pPr>
            <a:r>
              <a:rPr lang="ja-JP" altLang="ja-JP" sz="4400" dirty="0" smtClean="0"/>
              <a:t>③ボランティアやＮＰＯなども担い手にして</a:t>
            </a:r>
            <a:r>
              <a:rPr lang="ja-JP" altLang="ja-JP" sz="4400" dirty="0" smtClean="0">
                <a:solidFill>
                  <a:srgbClr val="FF0000"/>
                </a:solidFill>
              </a:rPr>
              <a:t>コスト削減</a:t>
            </a:r>
            <a:r>
              <a:rPr lang="ja-JP" altLang="ja-JP" sz="4400" dirty="0" smtClean="0"/>
              <a:t>をはかる</a:t>
            </a:r>
            <a:endParaRPr kumimoji="1" lang="ja-JP" altLang="en-US" sz="4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437119571"/>
              </p:ext>
            </p:extLst>
          </p:nvPr>
        </p:nvGraphicFramePr>
        <p:xfrm>
          <a:off x="77299" y="620687"/>
          <a:ext cx="8984363" cy="6012329"/>
        </p:xfrm>
        <a:graphic>
          <a:graphicData uri="http://schemas.openxmlformats.org/drawingml/2006/table">
            <a:tbl>
              <a:tblPr firstRow="1" bandRow="1">
                <a:tableStyleId>{5940675A-B579-460E-94D1-54222C63F5DA}</a:tableStyleId>
              </a:tblPr>
              <a:tblGrid>
                <a:gridCol w="706290"/>
                <a:gridCol w="8278073"/>
              </a:tblGrid>
              <a:tr h="2952329">
                <a:tc>
                  <a:txBody>
                    <a:bodyPr/>
                    <a:lstStyle/>
                    <a:p>
                      <a:endParaRPr kumimoji="1" lang="ja-JP" altLang="en-US" sz="1200" dirty="0"/>
                    </a:p>
                  </a:txBody>
                  <a:tcPr marL="0" marR="0">
                    <a:lnL w="12700"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dirty="0"/>
                    </a:p>
                  </a:txBody>
                  <a:tcPr marL="82944" marR="82944">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tcPr>
                </a:tc>
              </a:tr>
              <a:tr h="3060000">
                <a:tc>
                  <a:txBody>
                    <a:bodyPr/>
                    <a:lstStyle/>
                    <a:p>
                      <a:endParaRPr kumimoji="1" lang="ja-JP" altLang="en-US" sz="1200" dirty="0"/>
                    </a:p>
                  </a:txBody>
                  <a:tcPr marL="0" marR="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dirty="0"/>
                    </a:p>
                  </a:txBody>
                  <a:tcPr marL="82944" marR="82944">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bl>
          </a:graphicData>
        </a:graphic>
      </p:graphicFrame>
      <p:sp>
        <p:nvSpPr>
          <p:cNvPr id="37" name="右矢印 36"/>
          <p:cNvSpPr/>
          <p:nvPr/>
        </p:nvSpPr>
        <p:spPr>
          <a:xfrm>
            <a:off x="4170318" y="6178605"/>
            <a:ext cx="620447"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dirty="0" smtClean="0">
              <a:solidFill>
                <a:prstClr val="black"/>
              </a:solidFill>
            </a:endParaRPr>
          </a:p>
        </p:txBody>
      </p:sp>
      <p:sp>
        <p:nvSpPr>
          <p:cNvPr id="36" name="右矢印 35"/>
          <p:cNvSpPr/>
          <p:nvPr/>
        </p:nvSpPr>
        <p:spPr>
          <a:xfrm>
            <a:off x="4139952" y="5589240"/>
            <a:ext cx="620447"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dirty="0" smtClean="0">
              <a:solidFill>
                <a:prstClr val="black"/>
              </a:solidFill>
            </a:endParaRPr>
          </a:p>
        </p:txBody>
      </p:sp>
      <p:sp>
        <p:nvSpPr>
          <p:cNvPr id="33" name="右矢印 32"/>
          <p:cNvSpPr/>
          <p:nvPr/>
        </p:nvSpPr>
        <p:spPr>
          <a:xfrm>
            <a:off x="4211960" y="4725144"/>
            <a:ext cx="548439" cy="216024"/>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dirty="0" smtClean="0">
              <a:solidFill>
                <a:prstClr val="black"/>
              </a:solidFill>
            </a:endParaRPr>
          </a:p>
        </p:txBody>
      </p:sp>
      <p:sp>
        <p:nvSpPr>
          <p:cNvPr id="26" name="右矢印 25"/>
          <p:cNvSpPr/>
          <p:nvPr/>
        </p:nvSpPr>
        <p:spPr>
          <a:xfrm flipV="1">
            <a:off x="4139952" y="2780928"/>
            <a:ext cx="620447" cy="216024"/>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dirty="0" smtClean="0">
              <a:solidFill>
                <a:prstClr val="black"/>
              </a:solidFill>
            </a:endParaRPr>
          </a:p>
        </p:txBody>
      </p:sp>
      <p:sp>
        <p:nvSpPr>
          <p:cNvPr id="21" name="右矢印 20"/>
          <p:cNvSpPr/>
          <p:nvPr/>
        </p:nvSpPr>
        <p:spPr>
          <a:xfrm>
            <a:off x="4067944" y="3717032"/>
            <a:ext cx="620447" cy="288032"/>
          </a:xfrm>
          <a:prstGeom prst="rightArrow">
            <a:avLst/>
          </a:prstGeom>
          <a:solidFill>
            <a:srgbClr val="FF000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dirty="0" smtClean="0">
              <a:solidFill>
                <a:prstClr val="black"/>
              </a:solidFill>
            </a:endParaRPr>
          </a:p>
        </p:txBody>
      </p:sp>
      <p:sp>
        <p:nvSpPr>
          <p:cNvPr id="5" name="正方形/長方形 4"/>
          <p:cNvSpPr/>
          <p:nvPr/>
        </p:nvSpPr>
        <p:spPr>
          <a:xfrm>
            <a:off x="179512" y="2636912"/>
            <a:ext cx="3796940" cy="1584176"/>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88900" defTabSz="914400"/>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a:t>
            </a:r>
            <a:r>
              <a:rPr lang="ja-JP" altLang="en-US" dirty="0">
                <a:solidFill>
                  <a:prstClr val="black"/>
                </a:solidFill>
                <a:latin typeface="ＤＦ特太ゴシック体" panose="020B0509000000000000" pitchFamily="49" charset="-128"/>
                <a:ea typeface="ＤＦ特太ゴシック体" panose="020B0509000000000000" pitchFamily="49" charset="-128"/>
              </a:rPr>
              <a:t>予防</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給付</a:t>
            </a:r>
            <a:endParaRPr lang="en-US" altLang="ja-JP" dirty="0" smtClean="0">
              <a:solidFill>
                <a:prstClr val="black"/>
              </a:solidFill>
              <a:latin typeface="ＤＦ特太ゴシック体" panose="020B0509000000000000" pitchFamily="49" charset="-128"/>
              <a:ea typeface="ＤＦ特太ゴシック体" panose="020B0509000000000000" pitchFamily="49" charset="-128"/>
            </a:endParaRPr>
          </a:p>
          <a:p>
            <a:pPr marL="88900" defTabSz="914400"/>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　（</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～２</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a:t>
            </a:r>
            <a:endParaRPr lang="ja-JP" altLang="en-US"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683568" y="4437112"/>
            <a:ext cx="3456384" cy="1006371"/>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defTabSz="914400"/>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介護予防事業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pPr algn="ctr" defTabSz="914400"/>
            <a:r>
              <a:rPr lang="ja-JP" altLang="en-US" sz="1050" dirty="0">
                <a:solidFill>
                  <a:prstClr val="black"/>
                </a:solidFill>
                <a:latin typeface="HGP創英角ｺﾞｼｯｸUB" panose="020B0900000000000000" pitchFamily="50" charset="-128"/>
                <a:ea typeface="HGP創英角ｺﾞｼｯｸUB" panose="020B0900000000000000" pitchFamily="50" charset="-128"/>
              </a:rPr>
              <a:t>又</a:t>
            </a:r>
            <a:r>
              <a:rPr lang="ja-JP" altLang="en-US" sz="1050" dirty="0" smtClean="0">
                <a:solidFill>
                  <a:prstClr val="black"/>
                </a:solidFill>
                <a:latin typeface="HGP創英角ｺﾞｼｯｸUB" panose="020B0900000000000000" pitchFamily="50" charset="-128"/>
                <a:ea typeface="HGP創英角ｺﾞｼｯｸUB" panose="020B0900000000000000" pitchFamily="50" charset="-128"/>
              </a:rPr>
              <a:t>は</a:t>
            </a:r>
            <a:r>
              <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rPr>
              <a:t>介護予防・日常生活支援総合事業</a:t>
            </a:r>
            <a:endParaRPr lang="en-US" altLang="ja-JP" sz="1400" dirty="0" smtClean="0">
              <a:solidFill>
                <a:prstClr val="black"/>
              </a:solidFill>
              <a:latin typeface="HGP創英角ｺﾞｼｯｸUB" panose="020B0900000000000000" pitchFamily="50" charset="-128"/>
              <a:ea typeface="HGP創英角ｺﾞｼｯｸUB" panose="020B0900000000000000" pitchFamily="50" charset="-128"/>
            </a:endParaRPr>
          </a:p>
          <a:p>
            <a:pPr defTabSz="914400"/>
            <a:r>
              <a:rPr lang="ja-JP" altLang="en-US" sz="1400" dirty="0" smtClean="0">
                <a:solidFill>
                  <a:prstClr val="black"/>
                </a:solidFill>
              </a:rPr>
              <a:t>○ 二次予防事業</a:t>
            </a:r>
            <a:endParaRPr lang="en-US" altLang="ja-JP" sz="1400" dirty="0" smtClean="0">
              <a:solidFill>
                <a:prstClr val="black"/>
              </a:solidFill>
            </a:endParaRPr>
          </a:p>
          <a:p>
            <a:pPr defTabSz="914400"/>
            <a:r>
              <a:rPr lang="ja-JP" altLang="en-US" sz="1400" dirty="0" smtClean="0">
                <a:solidFill>
                  <a:prstClr val="black"/>
                </a:solidFill>
              </a:rPr>
              <a:t>○ 一次予防事業</a:t>
            </a:r>
            <a:endParaRPr lang="en-US" altLang="ja-JP" sz="1400" dirty="0" smtClean="0">
              <a:solidFill>
                <a:prstClr val="black"/>
              </a:solidFill>
            </a:endParaRPr>
          </a:p>
          <a:p>
            <a:pPr marL="174625" algn="just" defTabSz="914400"/>
            <a:endParaRPr lang="en-US" altLang="ja-JP" sz="1200" dirty="0" smtClean="0">
              <a:solidFill>
                <a:prstClr val="black"/>
              </a:solidFill>
            </a:endParaRPr>
          </a:p>
        </p:txBody>
      </p:sp>
      <p:sp>
        <p:nvSpPr>
          <p:cNvPr id="13" name="正方形/長方形 12"/>
          <p:cNvSpPr/>
          <p:nvPr/>
        </p:nvSpPr>
        <p:spPr>
          <a:xfrm>
            <a:off x="755576" y="5445224"/>
            <a:ext cx="3377807" cy="659105"/>
          </a:xfrm>
          <a:prstGeom prst="rect">
            <a:avLst/>
          </a:prstGeom>
          <a:solidFill>
            <a:srgbClr val="FFCCCC"/>
          </a:solidFill>
          <a:ln w="6350"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defTabSz="914400"/>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包括的支援事業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pPr defTabSz="914400">
              <a:spcBef>
                <a:spcPts val="600"/>
              </a:spcBef>
            </a:pPr>
            <a:r>
              <a:rPr lang="ja-JP" altLang="en-US" sz="1400" dirty="0">
                <a:solidFill>
                  <a:prstClr val="black"/>
                </a:solidFill>
              </a:rPr>
              <a:t>○</a:t>
            </a:r>
            <a:r>
              <a:rPr lang="ja-JP" altLang="en-US" sz="1400" dirty="0" smtClean="0">
                <a:solidFill>
                  <a:prstClr val="black"/>
                </a:solidFill>
              </a:rPr>
              <a:t>地域包括支援センターの運営</a:t>
            </a:r>
            <a:endParaRPr lang="en-US" altLang="ja-JP" sz="1400" dirty="0" smtClean="0">
              <a:solidFill>
                <a:prstClr val="black"/>
              </a:solidFill>
            </a:endParaRPr>
          </a:p>
          <a:p>
            <a:pPr defTabSz="914400">
              <a:lnSpc>
                <a:spcPts val="1500"/>
              </a:lnSpc>
            </a:pPr>
            <a:endParaRPr lang="ja-JP" altLang="en-US" sz="1200" dirty="0" smtClean="0">
              <a:solidFill>
                <a:prstClr val="black"/>
              </a:solidFill>
            </a:endParaRPr>
          </a:p>
        </p:txBody>
      </p:sp>
      <p:sp>
        <p:nvSpPr>
          <p:cNvPr id="14" name="正方形/長方形 13"/>
          <p:cNvSpPr/>
          <p:nvPr/>
        </p:nvSpPr>
        <p:spPr>
          <a:xfrm>
            <a:off x="755576" y="6237311"/>
            <a:ext cx="3352295" cy="470471"/>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defTabSz="914400"/>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p:txBody>
      </p:sp>
      <p:sp>
        <p:nvSpPr>
          <p:cNvPr id="15" name="正方形/長方形 14"/>
          <p:cNvSpPr/>
          <p:nvPr/>
        </p:nvSpPr>
        <p:spPr>
          <a:xfrm>
            <a:off x="4860032" y="3140968"/>
            <a:ext cx="3722683" cy="2016008"/>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Ins="0" rtlCol="0" anchor="t"/>
          <a:lstStyle/>
          <a:p>
            <a:pPr marL="88900" defTabSz="914400"/>
            <a:r>
              <a:rPr lang="ja-JP" altLang="en-US" sz="1600" dirty="0" smtClean="0">
                <a:solidFill>
                  <a:srgbClr val="FF0000"/>
                </a:solidFill>
                <a:latin typeface="HG創英角ｺﾞｼｯｸUB" panose="020B0909000000000000" pitchFamily="49" charset="-128"/>
                <a:ea typeface="HG創英角ｺﾞｼｯｸUB" panose="020B0909000000000000" pitchFamily="49" charset="-128"/>
              </a:rPr>
              <a:t>新しい</a:t>
            </a:r>
            <a:r>
              <a:rPr lang="ja-JP" altLang="en-US" sz="1600" dirty="0">
                <a:solidFill>
                  <a:srgbClr val="FF0000"/>
                </a:solidFill>
                <a:latin typeface="HG創英角ｺﾞｼｯｸUB" panose="020B0909000000000000" pitchFamily="49" charset="-128"/>
                <a:ea typeface="HG創英角ｺﾞｼｯｸUB" panose="020B0909000000000000" pitchFamily="49" charset="-128"/>
              </a:rPr>
              <a:t>介護予防・日常生活支援総合事業</a:t>
            </a:r>
            <a:endParaRPr lang="en-US" altLang="ja-JP" sz="1600" dirty="0">
              <a:solidFill>
                <a:srgbClr val="FF0000"/>
              </a:solidFill>
              <a:latin typeface="HG創英角ｺﾞｼｯｸUB" panose="020B0909000000000000" pitchFamily="49" charset="-128"/>
              <a:ea typeface="HG創英角ｺﾞｼｯｸUB" panose="020B0909000000000000" pitchFamily="49" charset="-128"/>
            </a:endParaRPr>
          </a:p>
          <a:p>
            <a:pPr marL="88900" defTabSz="914400"/>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２、事業対象者）</a:t>
            </a:r>
            <a:endParaRPr lang="en-US" altLang="ja-JP" dirty="0" smtClean="0">
              <a:solidFill>
                <a:prstClr val="black"/>
              </a:solidFill>
              <a:latin typeface="ＤＦ特太ゴシック体" panose="020B0509000000000000" pitchFamily="49" charset="-128"/>
              <a:ea typeface="ＤＦ特太ゴシック体" panose="020B0509000000000000" pitchFamily="49" charset="-128"/>
            </a:endParaRPr>
          </a:p>
          <a:p>
            <a:pPr defTabSz="914400">
              <a:spcBef>
                <a:spcPts val="600"/>
              </a:spcBef>
            </a:pPr>
            <a:r>
              <a:rPr lang="ja-JP" altLang="en-US" sz="1400" dirty="0" smtClean="0">
                <a:solidFill>
                  <a:prstClr val="black"/>
                </a:solidFill>
              </a:rPr>
              <a:t>○ </a:t>
            </a:r>
            <a:r>
              <a:rPr lang="ja-JP" altLang="en-US" sz="1400" b="1" dirty="0" smtClean="0">
                <a:solidFill>
                  <a:srgbClr val="FF0000"/>
                </a:solidFill>
              </a:rPr>
              <a:t>介護予防・生活支援サービス事業</a:t>
            </a:r>
            <a:endParaRPr lang="en-US" altLang="ja-JP" sz="1400" b="1" dirty="0" smtClean="0">
              <a:solidFill>
                <a:srgbClr val="FF0000"/>
              </a:solidFill>
            </a:endParaRPr>
          </a:p>
          <a:p>
            <a:pPr defTabSz="914400"/>
            <a:r>
              <a:rPr lang="ja-JP" altLang="en-US" sz="1400" b="1" dirty="0">
                <a:solidFill>
                  <a:srgbClr val="FF0000"/>
                </a:solidFill>
              </a:rPr>
              <a:t>　</a:t>
            </a:r>
            <a:r>
              <a:rPr lang="ja-JP" altLang="en-US" sz="1400" b="1" dirty="0" smtClean="0">
                <a:solidFill>
                  <a:srgbClr val="FF0000"/>
                </a:solidFill>
              </a:rPr>
              <a:t>　・訪問型サービス</a:t>
            </a:r>
            <a:endParaRPr lang="en-US" altLang="ja-JP" sz="1400" b="1" dirty="0" smtClean="0">
              <a:solidFill>
                <a:srgbClr val="FF0000"/>
              </a:solidFill>
            </a:endParaRPr>
          </a:p>
          <a:p>
            <a:pPr defTabSz="914400"/>
            <a:r>
              <a:rPr lang="ja-JP" altLang="en-US" sz="1400" b="1" dirty="0" smtClean="0">
                <a:solidFill>
                  <a:srgbClr val="FF0000"/>
                </a:solidFill>
              </a:rPr>
              <a:t>　　・通所型サービス</a:t>
            </a:r>
            <a:endParaRPr lang="en-US" altLang="ja-JP" sz="1400" b="1" dirty="0" smtClean="0">
              <a:solidFill>
                <a:srgbClr val="FF0000"/>
              </a:solidFill>
            </a:endParaRPr>
          </a:p>
          <a:p>
            <a:pPr defTabSz="914400"/>
            <a:r>
              <a:rPr lang="ja-JP" altLang="en-US" sz="1400" dirty="0">
                <a:solidFill>
                  <a:prstClr val="black"/>
                </a:solidFill>
              </a:rPr>
              <a:t>　</a:t>
            </a:r>
            <a:r>
              <a:rPr lang="ja-JP" altLang="en-US" sz="1400" dirty="0" smtClean="0">
                <a:solidFill>
                  <a:prstClr val="black"/>
                </a:solidFill>
              </a:rPr>
              <a:t>　・生活支援サービス</a:t>
            </a:r>
            <a:endParaRPr lang="en-US" altLang="ja-JP" sz="1400" dirty="0" smtClean="0">
              <a:solidFill>
                <a:prstClr val="black"/>
              </a:solidFill>
            </a:endParaRPr>
          </a:p>
          <a:p>
            <a:pPr defTabSz="914400"/>
            <a:r>
              <a:rPr lang="ja-JP" altLang="en-US" sz="1400" dirty="0">
                <a:solidFill>
                  <a:prstClr val="black"/>
                </a:solidFill>
              </a:rPr>
              <a:t>　</a:t>
            </a:r>
            <a:r>
              <a:rPr lang="ja-JP" altLang="en-US" sz="1400" dirty="0" smtClean="0">
                <a:solidFill>
                  <a:prstClr val="black"/>
                </a:solidFill>
              </a:rPr>
              <a:t>　・</a:t>
            </a:r>
            <a:r>
              <a:rPr lang="ja-JP" altLang="en-US" sz="1400" b="1" dirty="0" smtClean="0">
                <a:solidFill>
                  <a:srgbClr val="FF0000"/>
                </a:solidFill>
              </a:rPr>
              <a:t>介護予防支援事業（ケアマネジメント）</a:t>
            </a:r>
            <a:endParaRPr lang="en-US" altLang="ja-JP" sz="1400" b="1" dirty="0" smtClean="0">
              <a:solidFill>
                <a:srgbClr val="FF0000"/>
              </a:solidFill>
            </a:endParaRPr>
          </a:p>
          <a:p>
            <a:pPr defTabSz="914400">
              <a:spcBef>
                <a:spcPts val="600"/>
              </a:spcBef>
            </a:pPr>
            <a:r>
              <a:rPr lang="ja-JP" altLang="en-US" sz="1400" dirty="0" smtClean="0">
                <a:solidFill>
                  <a:prstClr val="black"/>
                </a:solidFill>
              </a:rPr>
              <a:t>○ 一般介護予防事業</a:t>
            </a:r>
            <a:endParaRPr lang="en-US" altLang="ja-JP" sz="1400" dirty="0" smtClean="0">
              <a:solidFill>
                <a:prstClr val="black"/>
              </a:solidFill>
            </a:endParaRPr>
          </a:p>
        </p:txBody>
      </p:sp>
      <p:sp>
        <p:nvSpPr>
          <p:cNvPr id="16" name="正方形/長方形 15"/>
          <p:cNvSpPr/>
          <p:nvPr/>
        </p:nvSpPr>
        <p:spPr>
          <a:xfrm>
            <a:off x="4860032" y="5229200"/>
            <a:ext cx="3722683" cy="864096"/>
          </a:xfrm>
          <a:prstGeom prst="rect">
            <a:avLst/>
          </a:prstGeom>
          <a:solidFill>
            <a:srgbClr val="FFCCCC"/>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marL="88900" defTabSz="914400"/>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包括的支援事業</a:t>
            </a:r>
            <a:r>
              <a:rPr lang="ja-JP" altLang="en-US" dirty="0">
                <a:solidFill>
                  <a:prstClr val="black"/>
                </a:solidFill>
              </a:rPr>
              <a:t>　</a:t>
            </a:r>
            <a:endParaRPr lang="en-US" altLang="ja-JP" dirty="0" smtClean="0">
              <a:solidFill>
                <a:prstClr val="black"/>
              </a:solidFill>
            </a:endParaRPr>
          </a:p>
          <a:p>
            <a:pPr defTabSz="914400">
              <a:spcBef>
                <a:spcPts val="600"/>
              </a:spcBef>
            </a:pPr>
            <a:r>
              <a:rPr lang="ja-JP" altLang="en-US" sz="1100" dirty="0" smtClean="0">
                <a:solidFill>
                  <a:prstClr val="black"/>
                </a:solidFill>
              </a:rPr>
              <a:t>○ 地域包括支援センターの運営○ </a:t>
            </a:r>
            <a:r>
              <a:rPr lang="ja-JP" altLang="en-US" sz="1100" b="1" dirty="0" smtClean="0">
                <a:solidFill>
                  <a:srgbClr val="FF0000"/>
                </a:solidFill>
              </a:rPr>
              <a:t>在宅医療・介護連携の</a:t>
            </a:r>
            <a:endParaRPr lang="en-US" altLang="ja-JP" sz="1100" b="1" dirty="0" smtClean="0">
              <a:solidFill>
                <a:srgbClr val="FF0000"/>
              </a:solidFill>
            </a:endParaRPr>
          </a:p>
          <a:p>
            <a:pPr defTabSz="914400">
              <a:spcBef>
                <a:spcPts val="600"/>
              </a:spcBef>
            </a:pPr>
            <a:r>
              <a:rPr lang="ja-JP" altLang="en-US" sz="1100" b="1" dirty="0" smtClean="0">
                <a:solidFill>
                  <a:srgbClr val="FF0000"/>
                </a:solidFill>
              </a:rPr>
              <a:t>推進</a:t>
            </a:r>
            <a:r>
              <a:rPr lang="ja-JP" altLang="en-US" sz="1100" dirty="0" smtClean="0">
                <a:solidFill>
                  <a:prstClr val="black"/>
                </a:solidFill>
              </a:rPr>
              <a:t>○ </a:t>
            </a:r>
            <a:r>
              <a:rPr lang="ja-JP" altLang="en-US" sz="1100" b="1" dirty="0" smtClean="0">
                <a:solidFill>
                  <a:srgbClr val="FF0000"/>
                </a:solidFill>
              </a:rPr>
              <a:t>認知症施策の推進</a:t>
            </a:r>
            <a:r>
              <a:rPr lang="ja-JP" altLang="en-US" sz="1100" dirty="0" smtClean="0">
                <a:solidFill>
                  <a:prstClr val="black"/>
                </a:solidFill>
              </a:rPr>
              <a:t>○ </a:t>
            </a:r>
            <a:r>
              <a:rPr lang="ja-JP" altLang="en-US" sz="1100" b="1" dirty="0" smtClean="0">
                <a:solidFill>
                  <a:srgbClr val="FF0000"/>
                </a:solidFill>
              </a:rPr>
              <a:t>生活支援サービスの</a:t>
            </a:r>
            <a:r>
              <a:rPr lang="ja-JP" altLang="en-US" sz="1100" b="1" dirty="0">
                <a:solidFill>
                  <a:srgbClr val="FF0000"/>
                </a:solidFill>
              </a:rPr>
              <a:t>体制</a:t>
            </a:r>
            <a:r>
              <a:rPr lang="ja-JP" altLang="en-US" sz="1100" b="1" dirty="0" smtClean="0">
                <a:solidFill>
                  <a:srgbClr val="FF0000"/>
                </a:solidFill>
              </a:rPr>
              <a:t>整備</a:t>
            </a:r>
            <a:endParaRPr lang="en-US" altLang="ja-JP" sz="1100" b="1" dirty="0">
              <a:solidFill>
                <a:srgbClr val="FF0000"/>
              </a:solidFill>
            </a:endParaRPr>
          </a:p>
        </p:txBody>
      </p:sp>
      <p:sp>
        <p:nvSpPr>
          <p:cNvPr id="19" name="正方形/長方形 18"/>
          <p:cNvSpPr/>
          <p:nvPr/>
        </p:nvSpPr>
        <p:spPr>
          <a:xfrm>
            <a:off x="4860032" y="2636912"/>
            <a:ext cx="4283968" cy="396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defTabSz="914400"/>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介護予防給付</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smtClean="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～２）</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24" name="テキスト ボックス 23"/>
          <p:cNvSpPr txBox="1"/>
          <p:nvPr/>
        </p:nvSpPr>
        <p:spPr>
          <a:xfrm>
            <a:off x="3995936" y="2276872"/>
            <a:ext cx="922263" cy="461665"/>
          </a:xfrm>
          <a:prstGeom prst="rect">
            <a:avLst/>
          </a:prstGeom>
          <a:noFill/>
          <a:ln w="9525" cmpd="sng">
            <a:noFill/>
          </a:ln>
        </p:spPr>
        <p:txBody>
          <a:bodyPr wrap="square" rtlCol="0">
            <a:spAutoFit/>
          </a:bodyPr>
          <a:lstStyle/>
          <a:p>
            <a:pPr defTabSz="914400"/>
            <a:r>
              <a:rPr lang="ja-JP" altLang="en-US" sz="1200" dirty="0" smtClean="0">
                <a:solidFill>
                  <a:srgbClr val="4F81BD"/>
                </a:solidFill>
                <a:latin typeface="HG丸ｺﾞｼｯｸM-PRO" panose="020F0600000000000000" pitchFamily="50" charset="-128"/>
                <a:ea typeface="HG丸ｺﾞｼｯｸM-PRO" panose="020F0600000000000000" pitchFamily="50" charset="-128"/>
              </a:rPr>
              <a:t>現行と同様</a:t>
            </a:r>
            <a:endParaRPr lang="ja-JP" altLang="en-US" sz="12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3995936" y="3284984"/>
            <a:ext cx="922263" cy="461665"/>
          </a:xfrm>
          <a:prstGeom prst="rect">
            <a:avLst/>
          </a:prstGeom>
          <a:noFill/>
        </p:spPr>
        <p:txBody>
          <a:bodyPr wrap="square" rtlCol="0">
            <a:spAutoFit/>
          </a:bodyPr>
          <a:lstStyle/>
          <a:p>
            <a:pPr defTabSz="914400"/>
            <a:r>
              <a:rPr lang="ja-JP" altLang="en-US" sz="1200" dirty="0" smtClean="0">
                <a:solidFill>
                  <a:srgbClr val="4F81BD"/>
                </a:solidFill>
                <a:latin typeface="HG丸ｺﾞｼｯｸM-PRO" panose="020F0600000000000000" pitchFamily="50" charset="-128"/>
                <a:ea typeface="HG丸ｺﾞｼｯｸM-PRO" panose="020F0600000000000000" pitchFamily="50" charset="-128"/>
              </a:rPr>
              <a:t>事業に移行</a:t>
            </a:r>
            <a:endParaRPr lang="ja-JP" altLang="en-US" sz="12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2267744" y="2708920"/>
            <a:ext cx="1730721" cy="288000"/>
          </a:xfrm>
          <a:prstGeom prst="roundRect">
            <a:avLst/>
          </a:prstGeom>
          <a:solidFill>
            <a:schemeClr val="bg1">
              <a:lumMod val="95000"/>
            </a:schemeClr>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ja-JP" altLang="en-US" sz="1400" dirty="0" smtClean="0">
                <a:solidFill>
                  <a:prstClr val="black"/>
                </a:solidFill>
              </a:rPr>
              <a:t>訪問看護、福祉用具等</a:t>
            </a:r>
          </a:p>
        </p:txBody>
      </p:sp>
      <p:sp>
        <p:nvSpPr>
          <p:cNvPr id="28" name="角丸四角形 27"/>
          <p:cNvSpPr/>
          <p:nvPr/>
        </p:nvSpPr>
        <p:spPr>
          <a:xfrm>
            <a:off x="2123728" y="3212976"/>
            <a:ext cx="1872208" cy="936104"/>
          </a:xfrm>
          <a:prstGeom prst="roundRect">
            <a:avLst/>
          </a:prstGeom>
          <a:solidFill>
            <a:srgbClr val="99FF99"/>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sz="2400" b="1" dirty="0" smtClean="0">
                <a:solidFill>
                  <a:srgbClr val="FF0000"/>
                </a:solidFill>
              </a:rPr>
              <a:t>訪問介護、通所介護</a:t>
            </a:r>
          </a:p>
        </p:txBody>
      </p:sp>
      <p:sp>
        <p:nvSpPr>
          <p:cNvPr id="39" name="正方形/長方形 38"/>
          <p:cNvSpPr/>
          <p:nvPr/>
        </p:nvSpPr>
        <p:spPr>
          <a:xfrm>
            <a:off x="4891439" y="6165303"/>
            <a:ext cx="3722683" cy="549919"/>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defTabSz="914400"/>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p:txBody>
      </p:sp>
      <p:sp>
        <p:nvSpPr>
          <p:cNvPr id="52" name="正方形/長方形 51"/>
          <p:cNvSpPr/>
          <p:nvPr/>
        </p:nvSpPr>
        <p:spPr>
          <a:xfrm>
            <a:off x="251520" y="4437112"/>
            <a:ext cx="359206" cy="2203484"/>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4400"/>
            <a:r>
              <a:rPr lang="ja-JP" altLang="en-US" dirty="0">
                <a:solidFill>
                  <a:prstClr val="black"/>
                </a:solidFill>
                <a:latin typeface="ＤＦ特太ゴシック体" panose="020B0509000000000000" pitchFamily="49" charset="-128"/>
                <a:ea typeface="ＤＦ特太ゴシック体" panose="020B0509000000000000" pitchFamily="49" charset="-128"/>
              </a:rPr>
              <a:t>地域</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支援事業</a:t>
            </a:r>
            <a:endParaRPr lang="en-US" altLang="ja-JP" sz="1200" dirty="0">
              <a:solidFill>
                <a:prstClr val="black"/>
              </a:solidFill>
            </a:endParaRPr>
          </a:p>
        </p:txBody>
      </p:sp>
      <p:sp>
        <p:nvSpPr>
          <p:cNvPr id="54" name="正方形/長方形 53"/>
          <p:cNvSpPr/>
          <p:nvPr/>
        </p:nvSpPr>
        <p:spPr>
          <a:xfrm>
            <a:off x="8666625" y="3140968"/>
            <a:ext cx="477375" cy="3566814"/>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4400"/>
            <a:r>
              <a:rPr lang="ja-JP" altLang="en-US" dirty="0">
                <a:solidFill>
                  <a:prstClr val="black"/>
                </a:solidFill>
                <a:latin typeface="ＤＦ特太ゴシック体" panose="020B0509000000000000" pitchFamily="49" charset="-128"/>
                <a:ea typeface="ＤＦ特太ゴシック体" panose="020B0509000000000000" pitchFamily="49" charset="-128"/>
              </a:rPr>
              <a:t>地域</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支援事業</a:t>
            </a:r>
            <a:endParaRPr lang="en-US" altLang="ja-JP" sz="1200" dirty="0">
              <a:solidFill>
                <a:prstClr val="black"/>
              </a:solidFill>
            </a:endParaRPr>
          </a:p>
        </p:txBody>
      </p:sp>
      <p:sp>
        <p:nvSpPr>
          <p:cNvPr id="55" name="正方形/長方形 54"/>
          <p:cNvSpPr/>
          <p:nvPr/>
        </p:nvSpPr>
        <p:spPr>
          <a:xfrm>
            <a:off x="179513" y="713798"/>
            <a:ext cx="3816424" cy="1851106"/>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defTabSz="914400"/>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介護給付 </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smtClean="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56" name="正方形/長方形 55"/>
          <p:cNvSpPr/>
          <p:nvPr/>
        </p:nvSpPr>
        <p:spPr>
          <a:xfrm>
            <a:off x="4860032" y="692696"/>
            <a:ext cx="4283968" cy="1872208"/>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algn="ctr" defTabSz="914400"/>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a:t>
            </a:r>
            <a:r>
              <a:rPr lang="ja-JP" altLang="en-US" dirty="0">
                <a:solidFill>
                  <a:prstClr val="black"/>
                </a:solidFill>
                <a:latin typeface="ＤＦ特太ゴシック体" panose="020B0509000000000000" pitchFamily="49" charset="-128"/>
                <a:ea typeface="ＤＦ特太ゴシック体" panose="020B0509000000000000" pitchFamily="49" charset="-128"/>
              </a:rPr>
              <a:t>給付</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179511" y="527853"/>
            <a:ext cx="8934693" cy="6300000"/>
          </a:xfrm>
          <a:prstGeom prst="roundRect">
            <a:avLst>
              <a:gd name="adj" fmla="val 1162"/>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dirty="0">
              <a:solidFill>
                <a:prstClr val="white"/>
              </a:solidFill>
            </a:endParaRPr>
          </a:p>
        </p:txBody>
      </p:sp>
      <p:sp>
        <p:nvSpPr>
          <p:cNvPr id="34" name="テキスト ボックス 33"/>
          <p:cNvSpPr txBox="1"/>
          <p:nvPr/>
        </p:nvSpPr>
        <p:spPr>
          <a:xfrm>
            <a:off x="1914412" y="454159"/>
            <a:ext cx="718145" cy="215444"/>
          </a:xfrm>
          <a:prstGeom prst="rect">
            <a:avLst/>
          </a:prstGeom>
          <a:solidFill>
            <a:schemeClr val="bg1"/>
          </a:solidFill>
        </p:spPr>
        <p:txBody>
          <a:bodyPr wrap="none" lIns="0" tIns="0" rIns="0" bIns="0" rtlCol="0">
            <a:spAutoFit/>
          </a:bodyPr>
          <a:lstStyle/>
          <a:p>
            <a:pPr defTabSz="914400"/>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＜現行＞</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6399895" y="454159"/>
            <a:ext cx="1077218" cy="215444"/>
          </a:xfrm>
          <a:prstGeom prst="rect">
            <a:avLst/>
          </a:prstGeom>
          <a:solidFill>
            <a:schemeClr val="bg1"/>
          </a:solidFill>
        </p:spPr>
        <p:txBody>
          <a:bodyPr wrap="none" lIns="0" tIns="0" rIns="0" bIns="0" rtlCol="0" anchor="ctr">
            <a:spAutoFit/>
          </a:bodyPr>
          <a:lstStyle/>
          <a:p>
            <a:pPr defTabSz="914400"/>
            <a:r>
              <a:rPr lang="ja-JP" altLang="en-US"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見直し後＞</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3975086" y="466642"/>
            <a:ext cx="1079072" cy="204311"/>
          </a:xfrm>
          <a:prstGeom prst="round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0" rtlCol="0" anchor="ctr">
            <a:spAutoFit/>
          </a:bodyPr>
          <a:lstStyle/>
          <a:p>
            <a:pPr algn="ctr" defTabSz="914400"/>
            <a:r>
              <a:rPr lang="ja-JP" altLang="en-US" sz="1200" dirty="0" smtClean="0">
                <a:solidFill>
                  <a:prstClr val="black"/>
                </a:solidFill>
              </a:rPr>
              <a:t>介護保険制度</a:t>
            </a:r>
            <a:endParaRPr lang="ja-JP" altLang="en-US" sz="1200" dirty="0">
              <a:solidFill>
                <a:prstClr val="black"/>
              </a:solidFill>
            </a:endParaRPr>
          </a:p>
        </p:txBody>
      </p:sp>
      <p:sp>
        <p:nvSpPr>
          <p:cNvPr id="38" name="テキスト ボックス 37"/>
          <p:cNvSpPr txBox="1"/>
          <p:nvPr/>
        </p:nvSpPr>
        <p:spPr>
          <a:xfrm>
            <a:off x="4139952" y="4149080"/>
            <a:ext cx="850255" cy="430887"/>
          </a:xfrm>
          <a:prstGeom prst="rect">
            <a:avLst/>
          </a:prstGeom>
          <a:noFill/>
          <a:ln w="9525" cmpd="sng">
            <a:noFill/>
          </a:ln>
        </p:spPr>
        <p:txBody>
          <a:bodyPr wrap="square" rtlCol="0">
            <a:spAutoFit/>
          </a:bodyPr>
          <a:lstStyle/>
          <a:p>
            <a:pPr defTabSz="914400"/>
            <a:r>
              <a:rPr lang="ja-JP" altLang="en-US" sz="1100" dirty="0" smtClean="0">
                <a:solidFill>
                  <a:srgbClr val="4F81BD"/>
                </a:solidFill>
                <a:latin typeface="HG丸ｺﾞｼｯｸM-PRO" panose="020F0600000000000000" pitchFamily="50" charset="-128"/>
                <a:ea typeface="HG丸ｺﾞｼｯｸM-PRO" panose="020F0600000000000000" pitchFamily="50" charset="-128"/>
              </a:rPr>
              <a:t>全市町村で実施</a:t>
            </a:r>
            <a:endParaRPr lang="ja-JP" altLang="en-US" sz="11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0" y="0"/>
            <a:ext cx="9144000" cy="413215"/>
          </a:xfrm>
          <a:prstGeom prst="rect">
            <a:avLst/>
          </a:prstGeom>
          <a:ln/>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defTabSz="914400"/>
            <a:r>
              <a:rPr kumimoji="0" lang="en-US" altLang="ja-JP" sz="2000" b="1" kern="0" dirty="0" smtClean="0">
                <a:solidFill>
                  <a:prstClr val="black"/>
                </a:solidFill>
                <a:latin typeface="+mn-ea"/>
              </a:rPr>
              <a:t>【</a:t>
            </a:r>
            <a:r>
              <a:rPr kumimoji="0" lang="ja-JP" altLang="en-US" sz="2000" b="1" kern="0" dirty="0" smtClean="0">
                <a:solidFill>
                  <a:prstClr val="black"/>
                </a:solidFill>
                <a:latin typeface="+mn-ea"/>
              </a:rPr>
              <a:t>参考</a:t>
            </a:r>
            <a:r>
              <a:rPr kumimoji="0" lang="en-US" altLang="ja-JP" sz="2000" b="1" kern="0" dirty="0" smtClean="0">
                <a:solidFill>
                  <a:prstClr val="black"/>
                </a:solidFill>
                <a:latin typeface="+mn-ea"/>
              </a:rPr>
              <a:t>】</a:t>
            </a:r>
            <a:r>
              <a:rPr kumimoji="0" lang="ja-JP" altLang="en-US" sz="2000" b="1" kern="0" dirty="0" smtClean="0">
                <a:solidFill>
                  <a:prstClr val="black"/>
                </a:solidFill>
                <a:latin typeface="+mn-ea"/>
              </a:rPr>
              <a:t>介護</a:t>
            </a:r>
            <a:r>
              <a:rPr kumimoji="0" lang="ja-JP" altLang="en-US" sz="2000" b="1" kern="0" dirty="0">
                <a:solidFill>
                  <a:prstClr val="black"/>
                </a:solidFill>
                <a:latin typeface="+mn-ea"/>
              </a:rPr>
              <a:t>予防・日常生活支援総合事業（新しい総合事業）の</a:t>
            </a:r>
            <a:r>
              <a:rPr kumimoji="0" lang="ja-JP" altLang="en-US" sz="2000" b="1" kern="0" dirty="0" smtClean="0">
                <a:solidFill>
                  <a:prstClr val="black"/>
                </a:solidFill>
                <a:latin typeface="+mn-ea"/>
              </a:rPr>
              <a:t>構成</a:t>
            </a:r>
            <a:endParaRPr lang="ja-JP" altLang="en-US" sz="2000" b="1" dirty="0">
              <a:solidFill>
                <a:prstClr val="black"/>
              </a:solidFill>
              <a:latin typeface="+mn-ea"/>
            </a:endParaRPr>
          </a:p>
        </p:txBody>
      </p:sp>
      <p:sp>
        <p:nvSpPr>
          <p:cNvPr id="40" name="正方形/長方形 39"/>
          <p:cNvSpPr/>
          <p:nvPr/>
        </p:nvSpPr>
        <p:spPr>
          <a:xfrm rot="5400000">
            <a:off x="-59255" y="55124"/>
            <a:ext cx="459432" cy="340922"/>
          </a:xfrm>
          <a:prstGeom prst="rect">
            <a:avLst/>
          </a:prstGeom>
          <a:no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
        <p:nvSpPr>
          <p:cNvPr id="45" name="円/楕円 44"/>
          <p:cNvSpPr/>
          <p:nvPr/>
        </p:nvSpPr>
        <p:spPr>
          <a:xfrm>
            <a:off x="1835696" y="2420888"/>
            <a:ext cx="6984776" cy="2664296"/>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3" name="直線コネクタ 42"/>
          <p:cNvCxnSpPr/>
          <p:nvPr/>
        </p:nvCxnSpPr>
        <p:spPr>
          <a:xfrm>
            <a:off x="0" y="3068960"/>
            <a:ext cx="889248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016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下矢印 10"/>
          <p:cNvSpPr/>
          <p:nvPr/>
        </p:nvSpPr>
        <p:spPr>
          <a:xfrm>
            <a:off x="7164288" y="3645026"/>
            <a:ext cx="849127" cy="542193"/>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dirty="0">
              <a:solidFill>
                <a:prstClr val="black"/>
              </a:solidFill>
            </a:endParaRPr>
          </a:p>
        </p:txBody>
      </p:sp>
      <p:sp>
        <p:nvSpPr>
          <p:cNvPr id="112" name="正方形/長方形 111"/>
          <p:cNvSpPr/>
          <p:nvPr/>
        </p:nvSpPr>
        <p:spPr>
          <a:xfrm>
            <a:off x="6444209" y="260648"/>
            <a:ext cx="2520280" cy="1512168"/>
          </a:xfrm>
          <a:prstGeom prst="rect">
            <a:avLst/>
          </a:prstGeom>
          <a:solidFill>
            <a:srgbClr val="FFFF99"/>
          </a:solidFill>
          <a:ln w="6350">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dirty="0">
                <a:solidFill>
                  <a:prstClr val="black"/>
                </a:solidFill>
                <a:latin typeface="HG丸ｺﾞｼｯｸM-PRO" panose="020F0600000000000000" pitchFamily="50" charset="-128"/>
                <a:ea typeface="HG丸ｺﾞｼｯｸM-PRO" panose="020F0600000000000000" pitchFamily="50" charset="-128"/>
              </a:rPr>
              <a:t>・専門的なサービスを必要とする人</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には</a:t>
            </a:r>
            <a:r>
              <a:rPr lang="ja-JP" altLang="en-US" dirty="0">
                <a:solidFill>
                  <a:prstClr val="black"/>
                </a:solidFill>
                <a:latin typeface="HG丸ｺﾞｼｯｸM-PRO" panose="020F0600000000000000" pitchFamily="50" charset="-128"/>
                <a:ea typeface="HG丸ｺﾞｼｯｸM-PRO" panose="020F0600000000000000" pitchFamily="50" charset="-128"/>
              </a:rPr>
              <a:t>専門的サービスの提供</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dirty="0">
                <a:solidFill>
                  <a:prstClr val="black"/>
                </a:solidFill>
                <a:latin typeface="HG丸ｺﾞｼｯｸM-PRO" panose="020F0600000000000000" pitchFamily="50" charset="-128"/>
                <a:ea typeface="HG丸ｺﾞｼｯｸM-PRO" panose="020F0600000000000000" pitchFamily="50" charset="-128"/>
              </a:rPr>
              <a:t>専門サービスにふさわしい単価）</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114" name="正方形/長方形 113"/>
          <p:cNvSpPr/>
          <p:nvPr/>
        </p:nvSpPr>
        <p:spPr>
          <a:xfrm>
            <a:off x="6372200" y="4293096"/>
            <a:ext cx="2592288" cy="2564904"/>
          </a:xfrm>
          <a:prstGeom prst="rect">
            <a:avLst/>
          </a:prstGeom>
          <a:solidFill>
            <a:srgbClr val="FFFFCC"/>
          </a:solidFill>
          <a:ln w="6350">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sz="1600" dirty="0">
                <a:solidFill>
                  <a:prstClr val="black"/>
                </a:solidFill>
                <a:latin typeface="HG丸ｺﾞｼｯｸM-PRO" panose="020F0600000000000000" pitchFamily="50" charset="-128"/>
                <a:ea typeface="HG丸ｺﾞｼｯｸM-PRO" panose="020F0600000000000000" pitchFamily="50" charset="-128"/>
              </a:rPr>
              <a:t>・支援する側とされる側という</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画一的な</a:t>
            </a:r>
            <a:r>
              <a:rPr lang="ja-JP" altLang="en-US" sz="1600" dirty="0">
                <a:solidFill>
                  <a:prstClr val="black"/>
                </a:solidFill>
                <a:latin typeface="HG丸ｺﾞｼｯｸM-PRO" panose="020F0600000000000000" pitchFamily="50" charset="-128"/>
                <a:ea typeface="HG丸ｺﾞｼｯｸM-PRO" panose="020F0600000000000000" pitchFamily="50" charset="-128"/>
              </a:rPr>
              <a:t>関係性ではなく、サービスを</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利用しながら</a:t>
            </a:r>
            <a:r>
              <a:rPr lang="ja-JP" altLang="en-US" sz="1600" dirty="0">
                <a:solidFill>
                  <a:prstClr val="black"/>
                </a:solidFill>
                <a:latin typeface="HG丸ｺﾞｼｯｸM-PRO" panose="020F0600000000000000" pitchFamily="50" charset="-128"/>
                <a:ea typeface="HG丸ｺﾞｼｯｸM-PRO" panose="020F0600000000000000" pitchFamily="50" charset="-128"/>
              </a:rPr>
              <a:t>地域とのつながりを維持</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できる</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defTabSz="913575"/>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600" dirty="0">
                <a:solidFill>
                  <a:prstClr val="black"/>
                </a:solidFill>
                <a:latin typeface="HG丸ｺﾞｼｯｸM-PRO" panose="020F0600000000000000" pitchFamily="50" charset="-128"/>
                <a:ea typeface="HG丸ｺﾞｼｯｸM-PRO" panose="020F0600000000000000" pitchFamily="50" charset="-128"/>
              </a:rPr>
              <a:t>・能力に応じた柔軟な支援により</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、介護</a:t>
            </a:r>
            <a:r>
              <a:rPr lang="ja-JP" altLang="en-US" sz="1600" dirty="0">
                <a:solidFill>
                  <a:prstClr val="black"/>
                </a:solidFill>
                <a:latin typeface="HG丸ｺﾞｼｯｸM-PRO" panose="020F0600000000000000" pitchFamily="50" charset="-128"/>
                <a:ea typeface="HG丸ｺﾞｼｯｸM-PRO" panose="020F0600000000000000" pitchFamily="50" charset="-128"/>
              </a:rPr>
              <a:t>サービスからの自立意欲が向上</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1" y="476673"/>
            <a:ext cx="1403648" cy="283723"/>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2000" b="1" dirty="0">
                <a:solidFill>
                  <a:srgbClr val="1F497D"/>
                </a:solidFill>
              </a:rPr>
              <a:t>予防給付</a:t>
            </a:r>
            <a:endParaRPr lang="en-US" altLang="ja-JP" sz="2000" b="1" dirty="0">
              <a:solidFill>
                <a:srgbClr val="1F497D"/>
              </a:solidFill>
            </a:endParaRPr>
          </a:p>
          <a:p>
            <a:pPr algn="ctr" defTabSz="913575"/>
            <a:r>
              <a:rPr lang="ja-JP" altLang="en-US" sz="1100" dirty="0">
                <a:solidFill>
                  <a:prstClr val="black"/>
                </a:solidFill>
              </a:rPr>
              <a:t>（全国一律の基準</a:t>
            </a:r>
            <a:r>
              <a:rPr lang="ja-JP" altLang="en-US" sz="900" dirty="0">
                <a:solidFill>
                  <a:prstClr val="black"/>
                </a:solidFill>
              </a:rPr>
              <a:t>）</a:t>
            </a:r>
          </a:p>
        </p:txBody>
      </p:sp>
      <p:sp>
        <p:nvSpPr>
          <p:cNvPr id="61" name="正方形/長方形 60"/>
          <p:cNvSpPr/>
          <p:nvPr/>
        </p:nvSpPr>
        <p:spPr>
          <a:xfrm>
            <a:off x="1634719" y="1897190"/>
            <a:ext cx="2635052"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400" b="1" dirty="0">
                <a:solidFill>
                  <a:srgbClr val="1F497D"/>
                </a:solidFill>
              </a:rPr>
              <a:t>地域支援事業</a:t>
            </a:r>
          </a:p>
        </p:txBody>
      </p:sp>
      <p:sp>
        <p:nvSpPr>
          <p:cNvPr id="63" name="正方形/長方形 62"/>
          <p:cNvSpPr/>
          <p:nvPr/>
        </p:nvSpPr>
        <p:spPr>
          <a:xfrm>
            <a:off x="1043608" y="1196752"/>
            <a:ext cx="543096"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移行</a:t>
            </a:r>
          </a:p>
        </p:txBody>
      </p:sp>
      <p:sp>
        <p:nvSpPr>
          <p:cNvPr id="64" name="正方形/長方形 63"/>
          <p:cNvSpPr/>
          <p:nvPr/>
        </p:nvSpPr>
        <p:spPr>
          <a:xfrm>
            <a:off x="1043608" y="4221088"/>
            <a:ext cx="543096"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移行</a:t>
            </a:r>
          </a:p>
        </p:txBody>
      </p:sp>
      <p:sp>
        <p:nvSpPr>
          <p:cNvPr id="66" name="正方形/長方形 65"/>
          <p:cNvSpPr/>
          <p:nvPr/>
        </p:nvSpPr>
        <p:spPr>
          <a:xfrm>
            <a:off x="6444208" y="2060848"/>
            <a:ext cx="2592288" cy="1440160"/>
          </a:xfrm>
          <a:prstGeom prst="rect">
            <a:avLst/>
          </a:prstGeom>
          <a:solidFill>
            <a:srgbClr val="FFFF99"/>
          </a:solidFill>
          <a:ln w="6350">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sz="1600" dirty="0">
                <a:solidFill>
                  <a:prstClr val="black"/>
                </a:solidFill>
                <a:latin typeface="HG丸ｺﾞｼｯｸM-PRO" panose="020F0600000000000000" pitchFamily="50" charset="-128"/>
                <a:ea typeface="HG丸ｺﾞｼｯｸM-PRO" panose="020F0600000000000000" pitchFamily="50" charset="-128"/>
              </a:rPr>
              <a:t>・多様な担い手による多様なサービス（多様な単価、住民主体による低廉</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な単価</a:t>
            </a:r>
            <a:r>
              <a:rPr lang="ja-JP" altLang="en-US" sz="1600" dirty="0">
                <a:solidFill>
                  <a:prstClr val="black"/>
                </a:solidFill>
                <a:latin typeface="HG丸ｺﾞｼｯｸM-PRO" panose="020F0600000000000000" pitchFamily="50" charset="-128"/>
                <a:ea typeface="HG丸ｺﾞｼｯｸM-PRO" panose="020F0600000000000000" pitchFamily="50" charset="-128"/>
              </a:rPr>
              <a:t>の設定、単価が低い場合に</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は利用料</a:t>
            </a:r>
            <a:r>
              <a:rPr lang="ja-JP" altLang="en-US" sz="1600" dirty="0">
                <a:solidFill>
                  <a:prstClr val="black"/>
                </a:solidFill>
                <a:latin typeface="HG丸ｺﾞｼｯｸM-PRO" panose="020F0600000000000000" pitchFamily="50" charset="-128"/>
                <a:ea typeface="HG丸ｺﾞｼｯｸM-PRO" panose="020F0600000000000000" pitchFamily="50" charset="-128"/>
              </a:rPr>
              <a:t>も低減）</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3" name="右矢印 72"/>
          <p:cNvSpPr/>
          <p:nvPr/>
        </p:nvSpPr>
        <p:spPr>
          <a:xfrm rot="18039607">
            <a:off x="5126509" y="2451992"/>
            <a:ext cx="1927242" cy="291534"/>
          </a:xfrm>
          <a:prstGeom prst="rightArrow">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dirty="0">
              <a:solidFill>
                <a:prstClr val="black"/>
              </a:solidFill>
            </a:endParaRPr>
          </a:p>
        </p:txBody>
      </p:sp>
      <p:sp>
        <p:nvSpPr>
          <p:cNvPr id="10" name="右大かっこ 9"/>
          <p:cNvSpPr/>
          <p:nvPr/>
        </p:nvSpPr>
        <p:spPr>
          <a:xfrm>
            <a:off x="4427985" y="2420890"/>
            <a:ext cx="78302" cy="555453"/>
          </a:xfrm>
          <a:prstGeom prst="rightBracket">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dirty="0">
              <a:solidFill>
                <a:prstClr val="black"/>
              </a:solidFill>
            </a:endParaRPr>
          </a:p>
        </p:txBody>
      </p:sp>
      <p:sp>
        <p:nvSpPr>
          <p:cNvPr id="75" name="右大かっこ 74"/>
          <p:cNvSpPr/>
          <p:nvPr/>
        </p:nvSpPr>
        <p:spPr>
          <a:xfrm>
            <a:off x="4281946" y="4393732"/>
            <a:ext cx="57976" cy="740425"/>
          </a:xfrm>
          <a:prstGeom prst="rightBracket">
            <a:avLst/>
          </a:prstGeom>
          <a:no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dirty="0">
              <a:solidFill>
                <a:prstClr val="black"/>
              </a:solidFill>
            </a:endParaRPr>
          </a:p>
        </p:txBody>
      </p:sp>
      <p:sp>
        <p:nvSpPr>
          <p:cNvPr id="76" name="右矢印 75"/>
          <p:cNvSpPr/>
          <p:nvPr/>
        </p:nvSpPr>
        <p:spPr>
          <a:xfrm>
            <a:off x="5724129" y="764704"/>
            <a:ext cx="590174" cy="248734"/>
          </a:xfrm>
          <a:prstGeom prst="rightArrow">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dirty="0">
              <a:solidFill>
                <a:prstClr val="black"/>
              </a:solidFill>
            </a:endParaRPr>
          </a:p>
        </p:txBody>
      </p:sp>
      <p:grpSp>
        <p:nvGrpSpPr>
          <p:cNvPr id="3" name="グループ化 16"/>
          <p:cNvGrpSpPr/>
          <p:nvPr/>
        </p:nvGrpSpPr>
        <p:grpSpPr>
          <a:xfrm>
            <a:off x="0" y="332656"/>
            <a:ext cx="5724129" cy="2664296"/>
            <a:chOff x="200474" y="627888"/>
            <a:chExt cx="7323072" cy="1670352"/>
          </a:xfrm>
        </p:grpSpPr>
        <p:sp>
          <p:nvSpPr>
            <p:cNvPr id="19" name="角丸四角形 18"/>
            <p:cNvSpPr/>
            <p:nvPr/>
          </p:nvSpPr>
          <p:spPr>
            <a:xfrm>
              <a:off x="200474" y="1095587"/>
              <a:ext cx="1243001" cy="684982"/>
            </a:xfrm>
            <a:prstGeom prst="round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2000" dirty="0" smtClean="0">
                  <a:solidFill>
                    <a:prstClr val="black"/>
                  </a:solidFill>
                </a:rPr>
                <a:t>訪問</a:t>
              </a:r>
              <a:endParaRPr lang="en-US" altLang="ja-JP" sz="2000" dirty="0" smtClean="0">
                <a:solidFill>
                  <a:prstClr val="black"/>
                </a:solidFill>
              </a:endParaRPr>
            </a:p>
            <a:p>
              <a:pPr algn="ctr" defTabSz="913575"/>
              <a:r>
                <a:rPr lang="ja-JP" altLang="en-US" sz="2000" dirty="0" smtClean="0">
                  <a:solidFill>
                    <a:prstClr val="black"/>
                  </a:solidFill>
                </a:rPr>
                <a:t>介護</a:t>
              </a:r>
              <a:endParaRPr lang="ja-JP" altLang="en-US" sz="2000" dirty="0">
                <a:solidFill>
                  <a:prstClr val="black"/>
                </a:solidFill>
              </a:endParaRPr>
            </a:p>
          </p:txBody>
        </p:sp>
        <p:sp>
          <p:nvSpPr>
            <p:cNvPr id="22" name="角丸四角形 21"/>
            <p:cNvSpPr/>
            <p:nvPr/>
          </p:nvSpPr>
          <p:spPr>
            <a:xfrm>
              <a:off x="2548942" y="1182064"/>
              <a:ext cx="4950967" cy="598504"/>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a:t>
              </a:r>
              <a:r>
                <a:rPr lang="ja-JP" altLang="en-US" sz="2000" dirty="0">
                  <a:solidFill>
                    <a:prstClr val="black"/>
                  </a:solidFill>
                </a:rPr>
                <a:t>ＮＰＯ、民間事業者等による掃除・洗濯等</a:t>
              </a:r>
              <a:r>
                <a:rPr lang="ja-JP" altLang="en-US" sz="2000" dirty="0" smtClean="0">
                  <a:solidFill>
                    <a:prstClr val="black"/>
                  </a:solidFill>
                </a:rPr>
                <a:t>の</a:t>
              </a:r>
              <a:r>
                <a:rPr lang="ja-JP" altLang="en-US" sz="2000" dirty="0">
                  <a:solidFill>
                    <a:prstClr val="black"/>
                  </a:solidFill>
                </a:rPr>
                <a:t>　生活支援サービス</a:t>
              </a:r>
              <a:endParaRPr lang="ja-JP" altLang="en-US" sz="1100" dirty="0">
                <a:solidFill>
                  <a:prstClr val="black"/>
                </a:solidFill>
              </a:endParaRPr>
            </a:p>
          </p:txBody>
        </p:sp>
        <p:sp>
          <p:nvSpPr>
            <p:cNvPr id="23" name="角丸四角形 22"/>
            <p:cNvSpPr/>
            <p:nvPr/>
          </p:nvSpPr>
          <p:spPr>
            <a:xfrm>
              <a:off x="2548942" y="1756185"/>
              <a:ext cx="4950966" cy="542055"/>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a:solidFill>
                    <a:prstClr val="black"/>
                  </a:solidFill>
                </a:rPr>
                <a:t>　</a:t>
              </a:r>
              <a:r>
                <a:rPr lang="ja-JP" altLang="en-US" sz="2000" dirty="0">
                  <a:solidFill>
                    <a:prstClr val="black"/>
                  </a:solidFill>
                </a:rPr>
                <a:t>住民ボランティアによるゴミ出し等の</a:t>
              </a:r>
              <a:r>
                <a:rPr lang="ja-JP" altLang="en-US" sz="2000" dirty="0" smtClean="0">
                  <a:solidFill>
                    <a:prstClr val="black"/>
                  </a:solidFill>
                </a:rPr>
                <a:t>生活支</a:t>
              </a:r>
              <a:r>
                <a:rPr lang="ja-JP" altLang="en-US" sz="2000" dirty="0">
                  <a:solidFill>
                    <a:prstClr val="black"/>
                  </a:solidFill>
                </a:rPr>
                <a:t>　援サービス</a:t>
              </a:r>
              <a:endParaRPr lang="ja-JP" altLang="en-US" sz="1100" dirty="0">
                <a:solidFill>
                  <a:prstClr val="black"/>
                </a:solidFill>
              </a:endParaRPr>
            </a:p>
          </p:txBody>
        </p:sp>
        <p:sp>
          <p:nvSpPr>
            <p:cNvPr id="24" name="右矢印 23"/>
            <p:cNvSpPr/>
            <p:nvPr/>
          </p:nvSpPr>
          <p:spPr>
            <a:xfrm>
              <a:off x="1792771" y="1182064"/>
              <a:ext cx="694739" cy="677682"/>
            </a:xfrm>
            <a:prstGeom prst="rightArrow">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dirty="0" smtClean="0">
                <a:solidFill>
                  <a:prstClr val="black"/>
                </a:solidFill>
              </a:endParaRPr>
            </a:p>
          </p:txBody>
        </p:sp>
        <p:sp>
          <p:nvSpPr>
            <p:cNvPr id="21" name="角丸四角形 20"/>
            <p:cNvSpPr/>
            <p:nvPr/>
          </p:nvSpPr>
          <p:spPr>
            <a:xfrm>
              <a:off x="2548943" y="627888"/>
              <a:ext cx="4974603" cy="554176"/>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a:t>
              </a:r>
              <a:r>
                <a:rPr lang="ja-JP" altLang="en-US" sz="2000" dirty="0">
                  <a:solidFill>
                    <a:prstClr val="black"/>
                  </a:solidFill>
                </a:rPr>
                <a:t>既存</a:t>
              </a:r>
              <a:r>
                <a:rPr lang="ja-JP" altLang="en-US" sz="2000" dirty="0" smtClean="0">
                  <a:solidFill>
                    <a:prstClr val="black"/>
                  </a:solidFill>
                </a:rPr>
                <a:t>のヘルパー事業所</a:t>
              </a:r>
              <a:r>
                <a:rPr lang="ja-JP" altLang="en-US" sz="2000" dirty="0">
                  <a:solidFill>
                    <a:prstClr val="black"/>
                  </a:solidFill>
                </a:rPr>
                <a:t>による身体介護・</a:t>
              </a:r>
              <a:r>
                <a:rPr lang="ja-JP" altLang="en-US" sz="2000" dirty="0" smtClean="0">
                  <a:solidFill>
                    <a:prstClr val="black"/>
                  </a:solidFill>
                </a:rPr>
                <a:t>生活</a:t>
              </a:r>
              <a:r>
                <a:rPr lang="ja-JP" altLang="en-US" sz="2000" dirty="0">
                  <a:solidFill>
                    <a:prstClr val="black"/>
                  </a:solidFill>
                </a:rPr>
                <a:t>援助の訪問介護</a:t>
              </a:r>
              <a:endParaRPr lang="ja-JP" altLang="en-US" sz="1100" dirty="0">
                <a:solidFill>
                  <a:prstClr val="black"/>
                </a:solidFill>
              </a:endParaRPr>
            </a:p>
          </p:txBody>
        </p:sp>
      </p:grpSp>
      <p:sp>
        <p:nvSpPr>
          <p:cNvPr id="78" name="右矢印 77"/>
          <p:cNvSpPr/>
          <p:nvPr/>
        </p:nvSpPr>
        <p:spPr>
          <a:xfrm rot="17856062">
            <a:off x="4034246" y="4258993"/>
            <a:ext cx="1107748" cy="183030"/>
          </a:xfrm>
          <a:prstGeom prst="rightArrow">
            <a:avLst/>
          </a:prstGeom>
          <a:solidFill>
            <a:schemeClr val="tx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dirty="0">
              <a:solidFill>
                <a:prstClr val="black"/>
              </a:solidFill>
            </a:endParaRPr>
          </a:p>
        </p:txBody>
      </p:sp>
      <p:grpSp>
        <p:nvGrpSpPr>
          <p:cNvPr id="4" name="グループ化 25"/>
          <p:cNvGrpSpPr/>
          <p:nvPr/>
        </p:nvGrpSpPr>
        <p:grpSpPr>
          <a:xfrm>
            <a:off x="0" y="3212976"/>
            <a:ext cx="6084168" cy="3645024"/>
            <a:chOff x="948103" y="2846312"/>
            <a:chExt cx="8082295" cy="1231347"/>
          </a:xfrm>
        </p:grpSpPr>
        <p:sp>
          <p:nvSpPr>
            <p:cNvPr id="28" name="角丸四角形 27"/>
            <p:cNvSpPr/>
            <p:nvPr/>
          </p:nvSpPr>
          <p:spPr>
            <a:xfrm>
              <a:off x="948103" y="3335098"/>
              <a:ext cx="1529329" cy="300208"/>
            </a:xfrm>
            <a:prstGeom prst="roundRect">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2400" dirty="0" smtClean="0">
                  <a:solidFill>
                    <a:prstClr val="black"/>
                  </a:solidFill>
                </a:rPr>
                <a:t>通所</a:t>
              </a:r>
              <a:endParaRPr lang="en-US" altLang="ja-JP" sz="2400" dirty="0" smtClean="0">
                <a:solidFill>
                  <a:prstClr val="black"/>
                </a:solidFill>
              </a:endParaRPr>
            </a:p>
            <a:p>
              <a:pPr algn="ctr" defTabSz="913575"/>
              <a:r>
                <a:rPr lang="ja-JP" altLang="en-US" sz="2400" dirty="0" smtClean="0">
                  <a:solidFill>
                    <a:prstClr val="black"/>
                  </a:solidFill>
                </a:rPr>
                <a:t>介護</a:t>
              </a:r>
              <a:endParaRPr lang="ja-JP" altLang="en-US" sz="2400" dirty="0">
                <a:solidFill>
                  <a:prstClr val="black"/>
                </a:solidFill>
              </a:endParaRPr>
            </a:p>
          </p:txBody>
        </p:sp>
        <p:sp>
          <p:nvSpPr>
            <p:cNvPr id="29" name="角丸四角形 28"/>
            <p:cNvSpPr/>
            <p:nvPr/>
          </p:nvSpPr>
          <p:spPr>
            <a:xfrm>
              <a:off x="3675247" y="2846312"/>
              <a:ext cx="5322409" cy="348041"/>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a:t>
              </a:r>
              <a:r>
                <a:rPr lang="ja-JP" altLang="en-US" sz="2400" dirty="0">
                  <a:solidFill>
                    <a:prstClr val="black"/>
                  </a:solidFill>
                </a:rPr>
                <a:t>既存</a:t>
              </a:r>
              <a:r>
                <a:rPr lang="ja-JP" altLang="en-US" sz="2400" dirty="0" smtClean="0">
                  <a:solidFill>
                    <a:prstClr val="black"/>
                  </a:solidFill>
                </a:rPr>
                <a:t>のデイサービス事業所</a:t>
              </a:r>
              <a:r>
                <a:rPr lang="ja-JP" altLang="en-US" sz="2400" dirty="0">
                  <a:solidFill>
                    <a:prstClr val="black"/>
                  </a:solidFill>
                </a:rPr>
                <a:t>による機能訓練</a:t>
              </a:r>
              <a:r>
                <a:rPr lang="ja-JP" altLang="en-US" sz="2400" dirty="0" smtClean="0">
                  <a:solidFill>
                    <a:prstClr val="black"/>
                  </a:solidFill>
                </a:rPr>
                <a:t>等の</a:t>
              </a:r>
              <a:r>
                <a:rPr lang="ja-JP" altLang="en-US" sz="2400" dirty="0">
                  <a:solidFill>
                    <a:prstClr val="black"/>
                  </a:solidFill>
                </a:rPr>
                <a:t>通所介護</a:t>
              </a:r>
            </a:p>
          </p:txBody>
        </p:sp>
        <p:sp>
          <p:nvSpPr>
            <p:cNvPr id="30" name="角丸四角形 29"/>
            <p:cNvSpPr/>
            <p:nvPr/>
          </p:nvSpPr>
          <p:spPr>
            <a:xfrm>
              <a:off x="3685874" y="3199722"/>
              <a:ext cx="5328909" cy="245893"/>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200" dirty="0">
                  <a:solidFill>
                    <a:prstClr val="black"/>
                  </a:solidFill>
                </a:rPr>
                <a:t>　</a:t>
              </a:r>
              <a:r>
                <a:rPr lang="ja-JP" altLang="en-US" sz="2400" dirty="0">
                  <a:solidFill>
                    <a:prstClr val="black"/>
                  </a:solidFill>
                </a:rPr>
                <a:t>ＮＰＯ、民間事業者等によるﾐﾆﾃﾞｲｻｰﾋﾞｽ</a:t>
              </a:r>
              <a:endParaRPr lang="ja-JP" altLang="en-US" sz="1200" dirty="0">
                <a:solidFill>
                  <a:prstClr val="black"/>
                </a:solidFill>
              </a:endParaRPr>
            </a:p>
          </p:txBody>
        </p:sp>
        <p:sp>
          <p:nvSpPr>
            <p:cNvPr id="31" name="角丸四角形 30"/>
            <p:cNvSpPr/>
            <p:nvPr/>
          </p:nvSpPr>
          <p:spPr>
            <a:xfrm>
              <a:off x="3675245" y="3445615"/>
              <a:ext cx="5355153" cy="288031"/>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a:solidFill>
                    <a:prstClr val="black"/>
                  </a:solidFill>
                </a:rPr>
                <a:t>　</a:t>
              </a:r>
              <a:r>
                <a:rPr lang="ja-JP" altLang="en-US" sz="2400" dirty="0">
                  <a:solidFill>
                    <a:prstClr val="black"/>
                  </a:solidFill>
                </a:rPr>
                <a:t>ｺﾐｭﾆﾃｨｻﾛﾝ、住民主体の運動・交流の場</a:t>
              </a:r>
              <a:endParaRPr lang="ja-JP" altLang="en-US" sz="1000" dirty="0">
                <a:solidFill>
                  <a:prstClr val="black"/>
                </a:solidFill>
              </a:endParaRPr>
            </a:p>
          </p:txBody>
        </p:sp>
        <p:sp>
          <p:nvSpPr>
            <p:cNvPr id="32" name="角丸四角形 31"/>
            <p:cNvSpPr/>
            <p:nvPr/>
          </p:nvSpPr>
          <p:spPr>
            <a:xfrm>
              <a:off x="3685874" y="3733646"/>
              <a:ext cx="5328908" cy="344013"/>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a:t>
              </a:r>
              <a:r>
                <a:rPr lang="ja-JP" altLang="en-US" sz="2400" dirty="0">
                  <a:solidFill>
                    <a:prstClr val="black"/>
                  </a:solidFill>
                </a:rPr>
                <a:t>リハビリ、栄養、口腔ケア等の専門職等</a:t>
              </a:r>
              <a:r>
                <a:rPr lang="ja-JP" altLang="en-US" sz="2400" dirty="0" smtClean="0">
                  <a:solidFill>
                    <a:prstClr val="black"/>
                  </a:solidFill>
                </a:rPr>
                <a:t>関与する</a:t>
              </a:r>
              <a:r>
                <a:rPr lang="ja-JP" altLang="en-US" sz="2400" dirty="0">
                  <a:solidFill>
                    <a:prstClr val="black"/>
                  </a:solidFill>
                </a:rPr>
                <a:t>教室</a:t>
              </a:r>
              <a:endParaRPr lang="ja-JP" altLang="en-US" sz="1100" dirty="0">
                <a:solidFill>
                  <a:prstClr val="black"/>
                </a:solidFill>
              </a:endParaRPr>
            </a:p>
          </p:txBody>
        </p:sp>
        <p:sp>
          <p:nvSpPr>
            <p:cNvPr id="33" name="右矢印 32"/>
            <p:cNvSpPr/>
            <p:nvPr/>
          </p:nvSpPr>
          <p:spPr>
            <a:xfrm>
              <a:off x="2677376" y="3263090"/>
              <a:ext cx="792089" cy="398857"/>
            </a:xfrm>
            <a:prstGeom prst="rightArrow">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z="1000" dirty="0">
                <a:solidFill>
                  <a:prstClr val="black"/>
                </a:solidFill>
              </a:endParaRPr>
            </a:p>
          </p:txBody>
        </p:sp>
      </p:grpSp>
      <p:sp>
        <p:nvSpPr>
          <p:cNvPr id="6" name="右矢印 5"/>
          <p:cNvSpPr/>
          <p:nvPr/>
        </p:nvSpPr>
        <p:spPr>
          <a:xfrm>
            <a:off x="5652120" y="2420888"/>
            <a:ext cx="670654" cy="229984"/>
          </a:xfrm>
          <a:prstGeom prst="rightArrow">
            <a:avLst/>
          </a:prstGeom>
          <a:solidFill>
            <a:schemeClr val="tx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dirty="0">
              <a:solidFill>
                <a:prstClr val="black"/>
              </a:solidFill>
            </a:endParaRPr>
          </a:p>
        </p:txBody>
      </p:sp>
      <p:sp>
        <p:nvSpPr>
          <p:cNvPr id="34" name="正方形/長方形 33"/>
          <p:cNvSpPr/>
          <p:nvPr/>
        </p:nvSpPr>
        <p:spPr>
          <a:xfrm>
            <a:off x="2915817" y="1"/>
            <a:ext cx="2520280" cy="283723"/>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2000" b="1" dirty="0" smtClean="0">
                <a:solidFill>
                  <a:srgbClr val="1F497D"/>
                </a:solidFill>
              </a:rPr>
              <a:t>総合事業</a:t>
            </a:r>
            <a:r>
              <a:rPr lang="ja-JP" altLang="en-US" sz="1100" dirty="0" smtClean="0">
                <a:solidFill>
                  <a:prstClr val="black"/>
                </a:solidFill>
              </a:rPr>
              <a:t>（市町村の事業</a:t>
            </a:r>
            <a:r>
              <a:rPr lang="ja-JP" altLang="en-US" sz="900" dirty="0" smtClean="0">
                <a:solidFill>
                  <a:prstClr val="black"/>
                </a:solidFill>
              </a:rPr>
              <a:t>）</a:t>
            </a:r>
            <a:endParaRPr lang="ja-JP" altLang="en-US" sz="900" dirty="0">
              <a:solidFill>
                <a:prstClr val="black"/>
              </a:solidFill>
            </a:endParaRPr>
          </a:p>
        </p:txBody>
      </p:sp>
      <p:sp>
        <p:nvSpPr>
          <p:cNvPr id="35" name="円/楕円 34"/>
          <p:cNvSpPr/>
          <p:nvPr/>
        </p:nvSpPr>
        <p:spPr>
          <a:xfrm>
            <a:off x="1447961" y="332656"/>
            <a:ext cx="4320480" cy="936104"/>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円/楕円 35"/>
          <p:cNvSpPr/>
          <p:nvPr/>
        </p:nvSpPr>
        <p:spPr>
          <a:xfrm>
            <a:off x="1514430" y="3212976"/>
            <a:ext cx="4320480" cy="936104"/>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238388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000" u="sng" dirty="0" smtClean="0"/>
              <a:t>「多様化」するサービス</a:t>
            </a:r>
            <a:endParaRPr kumimoji="1" lang="ja-JP" altLang="en-US" sz="6000" u="sng" dirty="0"/>
          </a:p>
        </p:txBody>
      </p:sp>
      <p:sp>
        <p:nvSpPr>
          <p:cNvPr id="3" name="コンテンツ プレースホルダ 2"/>
          <p:cNvSpPr>
            <a:spLocks noGrp="1"/>
          </p:cNvSpPr>
          <p:nvPr>
            <p:ph idx="1"/>
          </p:nvPr>
        </p:nvSpPr>
        <p:spPr>
          <a:xfrm>
            <a:off x="179512" y="1600200"/>
            <a:ext cx="8712968" cy="4925144"/>
          </a:xfrm>
        </p:spPr>
        <p:txBody>
          <a:bodyPr>
            <a:normAutofit lnSpcReduction="10000"/>
          </a:bodyPr>
          <a:lstStyle/>
          <a:p>
            <a:pPr>
              <a:buNone/>
            </a:pPr>
            <a:r>
              <a:rPr lang="ja-JP" altLang="en-US" sz="3600" dirty="0" smtClean="0"/>
              <a:t>①現行のヘルパーと同じサービス　</a:t>
            </a:r>
            <a:endParaRPr lang="en-US" altLang="ja-JP" sz="3600" dirty="0" smtClean="0"/>
          </a:p>
          <a:p>
            <a:pPr>
              <a:buNone/>
            </a:pPr>
            <a:r>
              <a:rPr lang="ja-JP" altLang="en-US" sz="3600" dirty="0" smtClean="0"/>
              <a:t>　</a:t>
            </a:r>
            <a:r>
              <a:rPr lang="en-US" altLang="ja-JP" sz="3600" dirty="0" smtClean="0"/>
              <a:t>【</a:t>
            </a:r>
            <a:r>
              <a:rPr lang="ja-JP" altLang="en-US" sz="3600" dirty="0" smtClean="0"/>
              <a:t>指定事業者</a:t>
            </a:r>
            <a:r>
              <a:rPr lang="en-US" altLang="ja-JP" sz="3600" dirty="0" smtClean="0"/>
              <a:t>】</a:t>
            </a:r>
          </a:p>
          <a:p>
            <a:pPr>
              <a:buNone/>
            </a:pPr>
            <a:r>
              <a:rPr lang="en-US" altLang="ja-JP" dirty="0" smtClean="0"/>
              <a:t>②</a:t>
            </a:r>
            <a:r>
              <a:rPr lang="ja-JP" altLang="en-US" dirty="0" smtClean="0"/>
              <a:t>緩和した基準（訪問型・通所型</a:t>
            </a:r>
            <a:r>
              <a:rPr lang="ja-JP" altLang="en-US" sz="3600" dirty="0" smtClean="0"/>
              <a:t>サービスＡ）</a:t>
            </a:r>
            <a:r>
              <a:rPr lang="ja-JP" altLang="en-US" dirty="0" smtClean="0"/>
              <a:t>　</a:t>
            </a:r>
            <a:r>
              <a:rPr lang="en-US" altLang="ja-JP" dirty="0" smtClean="0"/>
              <a:t>【</a:t>
            </a:r>
            <a:r>
              <a:rPr lang="ja-JP" altLang="en-US" dirty="0" smtClean="0"/>
              <a:t>指定事業者または委託</a:t>
            </a:r>
            <a:r>
              <a:rPr lang="en-US" altLang="ja-JP" dirty="0" smtClean="0"/>
              <a:t>】</a:t>
            </a:r>
          </a:p>
          <a:p>
            <a:pPr>
              <a:buNone/>
            </a:pPr>
            <a:r>
              <a:rPr lang="en-US" altLang="ja-JP" sz="4000" dirty="0" smtClean="0">
                <a:solidFill>
                  <a:srgbClr val="FF0000"/>
                </a:solidFill>
              </a:rPr>
              <a:t>③</a:t>
            </a:r>
            <a:r>
              <a:rPr lang="ja-JP" altLang="en-US" sz="4000" dirty="0" smtClean="0">
                <a:solidFill>
                  <a:srgbClr val="FF0000"/>
                </a:solidFill>
              </a:rPr>
              <a:t>ボランティアなど（訪問型・通所型サービスＢ）　</a:t>
            </a:r>
            <a:r>
              <a:rPr lang="en-US" altLang="ja-JP" sz="4000" dirty="0" smtClean="0">
                <a:solidFill>
                  <a:srgbClr val="FF0000"/>
                </a:solidFill>
              </a:rPr>
              <a:t>【</a:t>
            </a:r>
            <a:r>
              <a:rPr lang="ja-JP" altLang="en-US" sz="4000" dirty="0" smtClean="0">
                <a:solidFill>
                  <a:srgbClr val="FF0000"/>
                </a:solidFill>
              </a:rPr>
              <a:t>補助</a:t>
            </a:r>
            <a:r>
              <a:rPr lang="en-US" altLang="ja-JP" sz="4000" dirty="0" smtClean="0">
                <a:solidFill>
                  <a:srgbClr val="FF0000"/>
                </a:solidFill>
              </a:rPr>
              <a:t>】</a:t>
            </a:r>
          </a:p>
          <a:p>
            <a:pPr>
              <a:buNone/>
            </a:pPr>
            <a:r>
              <a:rPr lang="en-US" altLang="ja-JP" dirty="0" smtClean="0"/>
              <a:t>④</a:t>
            </a:r>
            <a:r>
              <a:rPr lang="ja-JP" altLang="en-US" dirty="0" smtClean="0"/>
              <a:t>保健師などによる予防事業（</a:t>
            </a:r>
            <a:r>
              <a:rPr lang="ja-JP" altLang="en-US" sz="3600" dirty="0" smtClean="0"/>
              <a:t>サービスＣ</a:t>
            </a:r>
            <a:r>
              <a:rPr lang="ja-JP" altLang="en-US" dirty="0" smtClean="0"/>
              <a:t>）</a:t>
            </a:r>
            <a:endParaRPr lang="en-US" altLang="ja-JP" dirty="0" smtClean="0"/>
          </a:p>
          <a:p>
            <a:pPr>
              <a:buNone/>
            </a:pPr>
            <a:r>
              <a:rPr lang="en-US" altLang="ja-JP" dirty="0" smtClean="0"/>
              <a:t>【</a:t>
            </a:r>
            <a:r>
              <a:rPr lang="ja-JP" altLang="en-US" dirty="0" smtClean="0"/>
              <a:t>直営または委託</a:t>
            </a:r>
            <a:r>
              <a:rPr lang="en-US" altLang="ja-JP" dirty="0" smtClean="0"/>
              <a:t>】</a:t>
            </a:r>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07288" cy="1143000"/>
          </a:xfrm>
        </p:spPr>
        <p:txBody>
          <a:bodyPr>
            <a:normAutofit fontScale="90000"/>
          </a:bodyPr>
          <a:lstStyle/>
          <a:p>
            <a:r>
              <a:rPr kumimoji="1" lang="ja-JP" altLang="en-US" u="sng" dirty="0" smtClean="0"/>
              <a:t>訪問型・通所型サービスＡ（基準緩和）</a:t>
            </a:r>
            <a:endParaRPr kumimoji="1" lang="ja-JP" altLang="en-US" u="sng" dirty="0"/>
          </a:p>
        </p:txBody>
      </p:sp>
      <p:sp>
        <p:nvSpPr>
          <p:cNvPr id="3" name="コンテンツ プレースホルダ 2"/>
          <p:cNvSpPr>
            <a:spLocks noGrp="1"/>
          </p:cNvSpPr>
          <p:nvPr>
            <p:ph idx="1"/>
          </p:nvPr>
        </p:nvSpPr>
        <p:spPr>
          <a:xfrm>
            <a:off x="251520" y="1268760"/>
            <a:ext cx="8568952" cy="5400600"/>
          </a:xfrm>
        </p:spPr>
        <p:txBody>
          <a:bodyPr>
            <a:noAutofit/>
          </a:bodyPr>
          <a:lstStyle/>
          <a:p>
            <a:pPr>
              <a:buNone/>
            </a:pPr>
            <a:r>
              <a:rPr lang="ja-JP" altLang="ja-JP" sz="3600" dirty="0" smtClean="0"/>
              <a:t>緩和した基準による生活支援、ミニデサービス</a:t>
            </a:r>
            <a:r>
              <a:rPr lang="ja-JP" altLang="en-US" sz="3600" dirty="0" smtClean="0"/>
              <a:t>　</a:t>
            </a:r>
            <a:r>
              <a:rPr lang="en-US" altLang="ja-JP" sz="3600" dirty="0" smtClean="0"/>
              <a:t>【</a:t>
            </a:r>
            <a:r>
              <a:rPr kumimoji="1" lang="ja-JP" altLang="en-US" sz="3600" dirty="0" smtClean="0"/>
              <a:t>実施方法</a:t>
            </a:r>
            <a:r>
              <a:rPr lang="en-US" altLang="ja-JP" sz="3600" dirty="0" smtClean="0"/>
              <a:t>】</a:t>
            </a:r>
            <a:r>
              <a:rPr lang="ja-JP" altLang="ja-JP" sz="3600" dirty="0" smtClean="0"/>
              <a:t>指定事業者／委託</a:t>
            </a:r>
            <a:endParaRPr lang="en-US" altLang="ja-JP" sz="3600" dirty="0" smtClean="0"/>
          </a:p>
          <a:p>
            <a:pPr>
              <a:buNone/>
            </a:pPr>
            <a:r>
              <a:rPr lang="ja-JP" altLang="ja-JP" sz="3600" dirty="0" smtClean="0"/>
              <a:t>①</a:t>
            </a:r>
            <a:r>
              <a:rPr lang="ja-JP" altLang="ja-JP" sz="3600" dirty="0" smtClean="0">
                <a:solidFill>
                  <a:srgbClr val="FF0000"/>
                </a:solidFill>
              </a:rPr>
              <a:t>無資格者可</a:t>
            </a:r>
            <a:r>
              <a:rPr lang="ja-JP" altLang="en-US" sz="3600" dirty="0" smtClean="0"/>
              <a:t>（一定の研修）</a:t>
            </a:r>
            <a:endParaRPr lang="ja-JP" altLang="ja-JP" sz="3600" dirty="0" smtClean="0"/>
          </a:p>
          <a:p>
            <a:pPr>
              <a:buNone/>
            </a:pPr>
            <a:r>
              <a:rPr lang="ja-JP" altLang="ja-JP" sz="3600" dirty="0" smtClean="0"/>
              <a:t>②設備基準</a:t>
            </a:r>
            <a:r>
              <a:rPr lang="ja-JP" altLang="ja-JP" sz="3600" dirty="0" smtClean="0">
                <a:solidFill>
                  <a:srgbClr val="FF0000"/>
                </a:solidFill>
              </a:rPr>
              <a:t>緩和</a:t>
            </a:r>
          </a:p>
          <a:p>
            <a:pPr>
              <a:buNone/>
            </a:pPr>
            <a:r>
              <a:rPr lang="ja-JP" altLang="ja-JP" sz="3600" dirty="0" smtClean="0"/>
              <a:t>③個別サービス計画なしも可</a:t>
            </a:r>
          </a:p>
          <a:p>
            <a:pPr>
              <a:buNone/>
            </a:pPr>
            <a:r>
              <a:rPr lang="ja-JP" altLang="ja-JP" sz="3600" dirty="0" smtClean="0"/>
              <a:t>④衛生・守秘・事故対応など</a:t>
            </a:r>
            <a:endParaRPr lang="en-US" altLang="ja-JP" sz="3600" dirty="0" smtClean="0"/>
          </a:p>
          <a:p>
            <a:pPr>
              <a:buNone/>
            </a:pPr>
            <a:r>
              <a:rPr kumimoji="1" lang="en-US" altLang="ja-JP" sz="3600" dirty="0" smtClean="0"/>
              <a:t>【</a:t>
            </a:r>
            <a:r>
              <a:rPr kumimoji="1" lang="ja-JP" altLang="en-US" sz="3600" dirty="0" smtClean="0"/>
              <a:t>提供者</a:t>
            </a:r>
            <a:r>
              <a:rPr kumimoji="1" lang="en-US" altLang="ja-JP" sz="3600" dirty="0" smtClean="0"/>
              <a:t>】</a:t>
            </a:r>
            <a:r>
              <a:rPr lang="ja-JP" altLang="ja-JP" sz="3600" dirty="0" smtClean="0"/>
              <a:t>主に雇用労働者</a:t>
            </a:r>
            <a:r>
              <a:rPr lang="ja-JP" altLang="en-US" sz="3600" dirty="0" smtClean="0"/>
              <a:t>、</a:t>
            </a:r>
            <a:r>
              <a:rPr lang="ja-JP" altLang="ja-JP" sz="3600" dirty="0" smtClean="0"/>
              <a:t>通所型は＋ボランティア</a:t>
            </a:r>
            <a:endParaRPr kumimoji="1" lang="ja-JP" altLang="en-US"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07288" cy="1143000"/>
          </a:xfrm>
        </p:spPr>
        <p:txBody>
          <a:bodyPr>
            <a:normAutofit fontScale="90000"/>
          </a:bodyPr>
          <a:lstStyle/>
          <a:p>
            <a:r>
              <a:rPr kumimoji="1" lang="ja-JP" altLang="en-US" u="sng" dirty="0" smtClean="0"/>
              <a:t>訪問型・通所型サービスＢ（住民主体）</a:t>
            </a:r>
            <a:endParaRPr kumimoji="1" lang="ja-JP" altLang="en-US" u="sng" dirty="0"/>
          </a:p>
        </p:txBody>
      </p:sp>
      <p:sp>
        <p:nvSpPr>
          <p:cNvPr id="3" name="コンテンツ プレースホルダ 2"/>
          <p:cNvSpPr>
            <a:spLocks noGrp="1"/>
          </p:cNvSpPr>
          <p:nvPr>
            <p:ph idx="1"/>
          </p:nvPr>
        </p:nvSpPr>
        <p:spPr>
          <a:xfrm>
            <a:off x="251520" y="1268760"/>
            <a:ext cx="8568952" cy="5400600"/>
          </a:xfrm>
        </p:spPr>
        <p:txBody>
          <a:bodyPr>
            <a:noAutofit/>
          </a:bodyPr>
          <a:lstStyle/>
          <a:p>
            <a:pPr>
              <a:buNone/>
            </a:pPr>
            <a:r>
              <a:rPr lang="ja-JP" altLang="ja-JP" sz="3600" dirty="0" smtClean="0"/>
              <a:t>ボランティアなどによる生活支援、通いの場</a:t>
            </a:r>
            <a:endParaRPr lang="en-US" altLang="ja-JP" sz="3600" dirty="0" smtClean="0"/>
          </a:p>
          <a:p>
            <a:pPr>
              <a:buNone/>
            </a:pPr>
            <a:r>
              <a:rPr lang="en-US" altLang="ja-JP" sz="3600" dirty="0" smtClean="0"/>
              <a:t>【</a:t>
            </a:r>
            <a:r>
              <a:rPr lang="ja-JP" altLang="en-US" sz="3600" dirty="0" smtClean="0"/>
              <a:t>実施方法</a:t>
            </a:r>
            <a:r>
              <a:rPr lang="en-US" altLang="ja-JP" sz="3600" dirty="0" smtClean="0"/>
              <a:t>】</a:t>
            </a:r>
            <a:r>
              <a:rPr lang="ja-JP" altLang="en-US" sz="3600" dirty="0" smtClean="0"/>
              <a:t>ＮＰＯ・</a:t>
            </a:r>
            <a:r>
              <a:rPr lang="ja-JP" altLang="ja-JP" sz="3600" dirty="0" smtClean="0"/>
              <a:t>住民団体</a:t>
            </a:r>
            <a:r>
              <a:rPr lang="ja-JP" altLang="en-US" sz="3600" dirty="0" smtClean="0"/>
              <a:t>等への</a:t>
            </a:r>
            <a:r>
              <a:rPr lang="ja-JP" altLang="ja-JP" sz="3600" dirty="0" smtClean="0">
                <a:solidFill>
                  <a:srgbClr val="FF0000"/>
                </a:solidFill>
              </a:rPr>
              <a:t>補助</a:t>
            </a:r>
            <a:endParaRPr lang="en-US" altLang="ja-JP" sz="3600" dirty="0" smtClean="0">
              <a:solidFill>
                <a:srgbClr val="FF0000"/>
              </a:solidFill>
            </a:endParaRPr>
          </a:p>
          <a:p>
            <a:pPr>
              <a:buNone/>
            </a:pPr>
            <a:r>
              <a:rPr lang="ja-JP" altLang="ja-JP" sz="3600" dirty="0" smtClean="0"/>
              <a:t>①</a:t>
            </a:r>
            <a:r>
              <a:rPr lang="ja-JP" altLang="ja-JP" sz="3600" dirty="0" smtClean="0">
                <a:solidFill>
                  <a:srgbClr val="FF0000"/>
                </a:solidFill>
              </a:rPr>
              <a:t>人員基準なし</a:t>
            </a:r>
          </a:p>
          <a:p>
            <a:pPr>
              <a:buNone/>
            </a:pPr>
            <a:r>
              <a:rPr lang="ja-JP" altLang="ja-JP" sz="3600" dirty="0" smtClean="0"/>
              <a:t>②</a:t>
            </a:r>
            <a:r>
              <a:rPr lang="ja-JP" altLang="ja-JP" sz="3600" dirty="0" smtClean="0">
                <a:solidFill>
                  <a:srgbClr val="FF0000"/>
                </a:solidFill>
              </a:rPr>
              <a:t>設備基準なし</a:t>
            </a:r>
          </a:p>
          <a:p>
            <a:pPr>
              <a:buNone/>
            </a:pPr>
            <a:r>
              <a:rPr lang="ja-JP" altLang="ja-JP" sz="3600" dirty="0" smtClean="0"/>
              <a:t>③個別サービス計画なし</a:t>
            </a:r>
          </a:p>
          <a:p>
            <a:pPr>
              <a:buNone/>
            </a:pPr>
            <a:r>
              <a:rPr lang="ja-JP" altLang="ja-JP" sz="3600" dirty="0" smtClean="0"/>
              <a:t>④衛生・守秘・事故対応など</a:t>
            </a:r>
            <a:endParaRPr lang="en-US" altLang="ja-JP" sz="3600" dirty="0" smtClean="0"/>
          </a:p>
          <a:p>
            <a:pPr>
              <a:buNone/>
            </a:pPr>
            <a:r>
              <a:rPr kumimoji="1" lang="en-US" altLang="ja-JP" sz="3600" dirty="0" smtClean="0"/>
              <a:t>【</a:t>
            </a:r>
            <a:r>
              <a:rPr kumimoji="1" lang="ja-JP" altLang="en-US" sz="3600" dirty="0" smtClean="0"/>
              <a:t>提供者</a:t>
            </a:r>
            <a:r>
              <a:rPr kumimoji="1" lang="en-US" altLang="ja-JP" sz="3600" dirty="0" smtClean="0"/>
              <a:t>】</a:t>
            </a:r>
            <a:r>
              <a:rPr lang="ja-JP" altLang="ja-JP" sz="3600" dirty="0" smtClean="0"/>
              <a:t>主</a:t>
            </a:r>
            <a:r>
              <a:rPr lang="ja-JP" altLang="ja-JP" sz="3600" dirty="0" smtClean="0">
                <a:solidFill>
                  <a:srgbClr val="FF0000"/>
                </a:solidFill>
              </a:rPr>
              <a:t>にボランティア</a:t>
            </a:r>
            <a:endParaRPr kumimoji="1" lang="ja-JP" altLang="en-US" sz="36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u="sng" dirty="0" smtClean="0"/>
              <a:t>病院から　地域・在宅へ</a:t>
            </a:r>
            <a:endParaRPr kumimoji="1" lang="ja-JP" altLang="en-US" u="sng" dirty="0"/>
          </a:p>
        </p:txBody>
      </p:sp>
      <p:sp>
        <p:nvSpPr>
          <p:cNvPr id="3" name="コンテンツ プレースホルダ 2"/>
          <p:cNvSpPr>
            <a:spLocks noGrp="1"/>
          </p:cNvSpPr>
          <p:nvPr>
            <p:ph idx="1"/>
          </p:nvPr>
        </p:nvSpPr>
        <p:spPr/>
        <p:txBody>
          <a:bodyPr>
            <a:normAutofit/>
          </a:bodyPr>
          <a:lstStyle/>
          <a:p>
            <a:pPr>
              <a:buNone/>
            </a:pPr>
            <a:r>
              <a:rPr lang="ja-JP" altLang="en-US" sz="4800" dirty="0" smtClean="0"/>
              <a:t>○ 高齢化の進展により、疾病構造の変化を通じ、必要とされる医療の内容は、「病院完結型」から、地域全体で治し、支える「地域完結型」に変わらざるを得ない。</a:t>
            </a:r>
            <a:endParaRPr kumimoji="1" lang="ja-JP" altLang="en-US" sz="4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0" y="0"/>
            <a:ext cx="9185026" cy="6858000"/>
          </a:xfrm>
          <a:prstGeom prst="rect">
            <a:avLst/>
          </a:prstGeom>
          <a:noFill/>
          <a:ln w="9525">
            <a:noFill/>
            <a:miter lim="800000"/>
            <a:headEnd/>
            <a:tailEnd/>
          </a:ln>
        </p:spPr>
      </p:pic>
      <p:sp>
        <p:nvSpPr>
          <p:cNvPr id="4" name="円/楕円 3"/>
          <p:cNvSpPr/>
          <p:nvPr/>
        </p:nvSpPr>
        <p:spPr>
          <a:xfrm>
            <a:off x="1043608" y="1700808"/>
            <a:ext cx="1224136" cy="3168352"/>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7" name="Rectangle 19"/>
          <p:cNvSpPr>
            <a:spLocks noChangeArrowheads="1"/>
          </p:cNvSpPr>
          <p:nvPr/>
        </p:nvSpPr>
        <p:spPr bwMode="auto">
          <a:xfrm>
            <a:off x="3914888" y="3812785"/>
            <a:ext cx="812070" cy="577056"/>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48170" name="Line 45"/>
          <p:cNvSpPr>
            <a:spLocks noChangeShapeType="1"/>
          </p:cNvSpPr>
          <p:nvPr/>
        </p:nvSpPr>
        <p:spPr bwMode="auto">
          <a:xfrm>
            <a:off x="3719392" y="4107590"/>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30" name="Rectangle 2"/>
          <p:cNvSpPr>
            <a:spLocks noChangeArrowheads="1"/>
          </p:cNvSpPr>
          <p:nvPr/>
        </p:nvSpPr>
        <p:spPr bwMode="auto">
          <a:xfrm>
            <a:off x="67888" y="2895741"/>
            <a:ext cx="462927" cy="10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利　用　者</a:t>
            </a:r>
          </a:p>
        </p:txBody>
      </p:sp>
      <p:sp>
        <p:nvSpPr>
          <p:cNvPr id="48131" name="Rectangle 3"/>
          <p:cNvSpPr>
            <a:spLocks noChangeArrowheads="1"/>
          </p:cNvSpPr>
          <p:nvPr/>
        </p:nvSpPr>
        <p:spPr bwMode="auto">
          <a:xfrm>
            <a:off x="109999" y="2855918"/>
            <a:ext cx="410505" cy="1171575"/>
          </a:xfrm>
          <a:prstGeom prst="rect">
            <a:avLst/>
          </a:prstGeom>
          <a:noFill/>
          <a:ln w="47625"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48132" name="Rectangle 4"/>
          <p:cNvSpPr>
            <a:spLocks noChangeArrowheads="1"/>
          </p:cNvSpPr>
          <p:nvPr/>
        </p:nvSpPr>
        <p:spPr bwMode="auto">
          <a:xfrm>
            <a:off x="704818" y="2466403"/>
            <a:ext cx="432149" cy="18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市町村の窓口に相談</a:t>
            </a:r>
            <a:endParaRPr lang="ja-JP" altLang="en-US" sz="1600" b="1" dirty="0">
              <a:solidFill>
                <a:srgbClr val="000000"/>
              </a:solidFill>
              <a:latin typeface="Times New Roman" pitchFamily="18" charset="0"/>
            </a:endParaRPr>
          </a:p>
        </p:txBody>
      </p:sp>
      <p:sp>
        <p:nvSpPr>
          <p:cNvPr id="48133" name="Rectangle 5"/>
          <p:cNvSpPr>
            <a:spLocks noChangeArrowheads="1"/>
          </p:cNvSpPr>
          <p:nvPr/>
        </p:nvSpPr>
        <p:spPr bwMode="auto">
          <a:xfrm>
            <a:off x="773420" y="2377810"/>
            <a:ext cx="293219" cy="20830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48134" name="Line 6"/>
          <p:cNvSpPr>
            <a:spLocks noChangeShapeType="1"/>
          </p:cNvSpPr>
          <p:nvPr/>
        </p:nvSpPr>
        <p:spPr bwMode="auto">
          <a:xfrm>
            <a:off x="544009" y="3441704"/>
            <a:ext cx="229443" cy="3"/>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46" name="Line 18"/>
          <p:cNvSpPr>
            <a:spLocks noChangeShapeType="1"/>
          </p:cNvSpPr>
          <p:nvPr/>
        </p:nvSpPr>
        <p:spPr bwMode="auto">
          <a:xfrm flipV="1">
            <a:off x="1993396" y="2264172"/>
            <a:ext cx="212807"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48" name="Rectangle 20"/>
          <p:cNvSpPr>
            <a:spLocks noChangeArrowheads="1"/>
          </p:cNvSpPr>
          <p:nvPr/>
        </p:nvSpPr>
        <p:spPr bwMode="auto">
          <a:xfrm>
            <a:off x="3940929" y="3845663"/>
            <a:ext cx="904986" cy="52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a:solidFill>
                  <a:srgbClr val="000000"/>
                </a:solidFill>
                <a:latin typeface="Times New Roman" pitchFamily="18" charset="0"/>
              </a:rPr>
              <a:t>要支援１</a:t>
            </a:r>
          </a:p>
          <a:p>
            <a:pPr defTabSz="760413" fontAlgn="base">
              <a:spcBef>
                <a:spcPct val="0"/>
              </a:spcBef>
              <a:spcAft>
                <a:spcPct val="0"/>
              </a:spcAft>
            </a:pPr>
            <a:r>
              <a:rPr lang="ja-JP" altLang="en-US" sz="1400" b="1" dirty="0">
                <a:solidFill>
                  <a:srgbClr val="000000"/>
                </a:solidFill>
                <a:latin typeface="Times New Roman" pitchFamily="18" charset="0"/>
              </a:rPr>
              <a:t>要支援２</a:t>
            </a:r>
          </a:p>
        </p:txBody>
      </p:sp>
      <p:sp>
        <p:nvSpPr>
          <p:cNvPr id="48149" name="Rectangle 21"/>
          <p:cNvSpPr>
            <a:spLocks noChangeArrowheads="1"/>
          </p:cNvSpPr>
          <p:nvPr/>
        </p:nvSpPr>
        <p:spPr bwMode="auto">
          <a:xfrm>
            <a:off x="3734755" y="3084717"/>
            <a:ext cx="185993" cy="46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endParaRPr lang="ja-JP" altLang="ja-JP" sz="2400" dirty="0">
              <a:solidFill>
                <a:srgbClr val="000000"/>
              </a:solidFill>
              <a:latin typeface="Times New Roman" pitchFamily="18" charset="0"/>
            </a:endParaRPr>
          </a:p>
        </p:txBody>
      </p:sp>
      <p:sp>
        <p:nvSpPr>
          <p:cNvPr id="48151" name="Line 23"/>
          <p:cNvSpPr>
            <a:spLocks noChangeShapeType="1"/>
          </p:cNvSpPr>
          <p:nvPr/>
        </p:nvSpPr>
        <p:spPr bwMode="auto">
          <a:xfrm flipH="1">
            <a:off x="3695279" y="1183779"/>
            <a:ext cx="0" cy="3960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52" name="Rectangle 24"/>
          <p:cNvSpPr>
            <a:spLocks noChangeArrowheads="1"/>
          </p:cNvSpPr>
          <p:nvPr/>
        </p:nvSpPr>
        <p:spPr bwMode="auto">
          <a:xfrm>
            <a:off x="5931577" y="559803"/>
            <a:ext cx="2791385" cy="847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施設サービス</a:t>
            </a:r>
          </a:p>
          <a:p>
            <a:pPr defTabSz="760413" fontAlgn="base">
              <a:spcBef>
                <a:spcPct val="0"/>
              </a:spcBef>
              <a:spcAft>
                <a:spcPct val="0"/>
              </a:spcAft>
            </a:pPr>
            <a:r>
              <a:rPr lang="ja-JP" altLang="en-US" sz="1200" dirty="0">
                <a:solidFill>
                  <a:srgbClr val="000000"/>
                </a:solidFill>
                <a:latin typeface="Times New Roman" pitchFamily="18" charset="0"/>
              </a:rPr>
              <a:t>　・特別養護老人ホーム</a:t>
            </a:r>
          </a:p>
          <a:p>
            <a:pPr defTabSz="760413" fontAlgn="base">
              <a:spcBef>
                <a:spcPct val="0"/>
              </a:spcBef>
              <a:spcAft>
                <a:spcPct val="0"/>
              </a:spcAft>
            </a:pPr>
            <a:r>
              <a:rPr lang="ja-JP" altLang="en-US" sz="1200" dirty="0">
                <a:solidFill>
                  <a:srgbClr val="000000"/>
                </a:solidFill>
                <a:latin typeface="Times New Roman" pitchFamily="18" charset="0"/>
              </a:rPr>
              <a:t>　・介護老人保健施設</a:t>
            </a:r>
          </a:p>
          <a:p>
            <a:pPr defTabSz="760413" fontAlgn="base">
              <a:spcBef>
                <a:spcPct val="0"/>
              </a:spcBef>
              <a:spcAft>
                <a:spcPct val="0"/>
              </a:spcAft>
            </a:pPr>
            <a:r>
              <a:rPr lang="ja-JP" altLang="en-US" sz="1200" dirty="0">
                <a:solidFill>
                  <a:srgbClr val="000000"/>
                </a:solidFill>
                <a:latin typeface="Times New Roman" pitchFamily="18" charset="0"/>
              </a:rPr>
              <a:t>　・介護療養型医療施設</a:t>
            </a:r>
          </a:p>
        </p:txBody>
      </p:sp>
      <p:sp>
        <p:nvSpPr>
          <p:cNvPr id="48153" name="Rectangle 25"/>
          <p:cNvSpPr>
            <a:spLocks noChangeArrowheads="1"/>
          </p:cNvSpPr>
          <p:nvPr/>
        </p:nvSpPr>
        <p:spPr bwMode="auto">
          <a:xfrm>
            <a:off x="5931577" y="1482292"/>
            <a:ext cx="2791385" cy="1570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居宅サービス</a:t>
            </a:r>
          </a:p>
          <a:p>
            <a:pPr defTabSz="760413" fontAlgn="base">
              <a:spcBef>
                <a:spcPct val="0"/>
              </a:spcBef>
              <a:spcAft>
                <a:spcPct val="0"/>
              </a:spcAft>
            </a:pPr>
            <a:r>
              <a:rPr lang="ja-JP" altLang="en-US" sz="1200" dirty="0">
                <a:solidFill>
                  <a:srgbClr val="000000"/>
                </a:solidFill>
                <a:latin typeface="Times New Roman" pitchFamily="18" charset="0"/>
              </a:rPr>
              <a:t>　・訪問介護　・訪問看護</a:t>
            </a:r>
          </a:p>
          <a:p>
            <a:pPr defTabSz="760413" fontAlgn="base">
              <a:spcBef>
                <a:spcPct val="0"/>
              </a:spcBef>
              <a:spcAft>
                <a:spcPct val="0"/>
              </a:spcAft>
            </a:pPr>
            <a:r>
              <a:rPr lang="ja-JP" altLang="en-US" sz="1200" dirty="0">
                <a:solidFill>
                  <a:srgbClr val="000000"/>
                </a:solidFill>
                <a:latin typeface="Times New Roman" pitchFamily="18" charset="0"/>
              </a:rPr>
              <a:t>　・通所</a:t>
            </a:r>
            <a:r>
              <a:rPr lang="ja-JP" altLang="en-US" sz="1200" dirty="0" smtClean="0">
                <a:solidFill>
                  <a:srgbClr val="000000"/>
                </a:solidFill>
                <a:latin typeface="Times New Roman" pitchFamily="18" charset="0"/>
              </a:rPr>
              <a:t>介護　・短期入所</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○地域密着型サービス</a:t>
            </a:r>
          </a:p>
          <a:p>
            <a:pPr defTabSz="760413" fontAlgn="base">
              <a:spcBef>
                <a:spcPct val="0"/>
              </a:spcBef>
              <a:spcAft>
                <a:spcPct val="0"/>
              </a:spcAft>
            </a:pPr>
            <a:r>
              <a:rPr lang="ja-JP" altLang="en-US" sz="1200" dirty="0">
                <a:solidFill>
                  <a:srgbClr val="000000"/>
                </a:solidFill>
                <a:latin typeface="Times New Roman" pitchFamily="18" charset="0"/>
              </a:rPr>
              <a:t>　・定期巡回・随時対応型</a:t>
            </a:r>
            <a:r>
              <a:rPr lang="ja-JP" altLang="en-US" sz="1200" dirty="0" smtClean="0">
                <a:solidFill>
                  <a:srgbClr val="000000"/>
                </a:solidFill>
                <a:latin typeface="Times New Roman" pitchFamily="18" charset="0"/>
              </a:rPr>
              <a:t>訪問介護</a:t>
            </a:r>
            <a:r>
              <a:rPr lang="ja-JP" altLang="en-US" sz="1200" dirty="0">
                <a:solidFill>
                  <a:srgbClr val="000000"/>
                </a:solidFill>
                <a:latin typeface="Times New Roman" pitchFamily="18" charset="0"/>
              </a:rPr>
              <a:t>看護</a:t>
            </a:r>
            <a:endParaRPr lang="en-US" altLang="ja-JP"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・小規模多機能型居宅介護</a:t>
            </a:r>
          </a:p>
          <a:p>
            <a:pPr defTabSz="760413" fontAlgn="base">
              <a:spcBef>
                <a:spcPct val="0"/>
              </a:spcBef>
              <a:spcAft>
                <a:spcPct val="0"/>
              </a:spcAft>
            </a:pPr>
            <a:r>
              <a:rPr lang="ja-JP" altLang="en-US" sz="1200" dirty="0">
                <a:solidFill>
                  <a:srgbClr val="000000"/>
                </a:solidFill>
                <a:latin typeface="Times New Roman" pitchFamily="18" charset="0"/>
              </a:rPr>
              <a:t>　・夜間対応型訪問介護</a:t>
            </a:r>
          </a:p>
          <a:p>
            <a:pPr defTabSz="760413" fontAlgn="base">
              <a:spcBef>
                <a:spcPct val="0"/>
              </a:spcBef>
              <a:spcAft>
                <a:spcPct val="0"/>
              </a:spcAft>
            </a:pPr>
            <a:r>
              <a:rPr lang="ja-JP" altLang="en-US" sz="1200" dirty="0">
                <a:solidFill>
                  <a:srgbClr val="000000"/>
                </a:solidFill>
                <a:latin typeface="Times New Roman" pitchFamily="18" charset="0"/>
              </a:rPr>
              <a:t>　・認知症対応型共同生活</a:t>
            </a:r>
            <a:r>
              <a:rPr lang="ja-JP" altLang="en-US" sz="1200" dirty="0" smtClean="0">
                <a:solidFill>
                  <a:srgbClr val="000000"/>
                </a:solidFill>
                <a:latin typeface="Times New Roman" pitchFamily="18" charset="0"/>
              </a:rPr>
              <a:t>介護</a:t>
            </a:r>
            <a:r>
              <a:rPr lang="ja-JP" altLang="en-US" sz="1200" dirty="0">
                <a:solidFill>
                  <a:srgbClr val="000000"/>
                </a:solidFill>
                <a:latin typeface="Times New Roman" pitchFamily="18" charset="0"/>
              </a:rPr>
              <a:t>　　など</a:t>
            </a:r>
            <a:endParaRPr lang="ja-JP" altLang="en-US" sz="1400" dirty="0">
              <a:solidFill>
                <a:srgbClr val="000000"/>
              </a:solidFill>
              <a:latin typeface="Times New Roman" pitchFamily="18" charset="0"/>
            </a:endParaRPr>
          </a:p>
        </p:txBody>
      </p:sp>
      <p:sp>
        <p:nvSpPr>
          <p:cNvPr id="23581" name="Rectangle 28"/>
          <p:cNvSpPr>
            <a:spLocks noChangeArrowheads="1"/>
          </p:cNvSpPr>
          <p:nvPr/>
        </p:nvSpPr>
        <p:spPr bwMode="auto">
          <a:xfrm>
            <a:off x="5931577" y="5699935"/>
            <a:ext cx="2791385" cy="1200963"/>
          </a:xfrm>
          <a:prstGeom prst="rect">
            <a:avLst/>
          </a:prstGeom>
          <a:noFill/>
          <a:ln w="9525">
            <a:solidFill>
              <a:schemeClr val="tx1"/>
            </a:solidFill>
            <a:miter lim="800000"/>
            <a:headEnd/>
            <a:tailEnd/>
          </a:ln>
          <a:extLst/>
        </p:spPr>
        <p:txBody>
          <a:bodyPr wrap="square" lIns="92065" tIns="46034" rIns="92065" bIns="46034">
            <a:spAutoFit/>
          </a:bodyPr>
          <a:lstStyle/>
          <a:p>
            <a:pPr marL="88891" indent="-88891" defTabSz="761924">
              <a:defRPr/>
            </a:pPr>
            <a:r>
              <a:rPr lang="en-US" altLang="ja-JP" sz="1200" b="1" dirty="0" smtClean="0">
                <a:solidFill>
                  <a:prstClr val="black"/>
                </a:solidFill>
                <a:latin typeface="Times New Roman" pitchFamily="18" charset="0"/>
              </a:rPr>
              <a:t>○</a:t>
            </a:r>
            <a:r>
              <a:rPr lang="ja-JP" altLang="en-US" sz="1200" b="1" dirty="0" smtClean="0">
                <a:solidFill>
                  <a:prstClr val="black"/>
                </a:solidFill>
                <a:latin typeface="Times New Roman" pitchFamily="18" charset="0"/>
              </a:rPr>
              <a:t>一般介護予防事業</a:t>
            </a:r>
            <a:endParaRPr lang="en-US" altLang="ja-JP" sz="1200" b="1" dirty="0" smtClean="0">
              <a:solidFill>
                <a:prstClr val="black"/>
              </a:solidFill>
              <a:latin typeface="Times New Roman" pitchFamily="18" charset="0"/>
            </a:endParaRPr>
          </a:p>
          <a:p>
            <a:pPr marL="88891" indent="-88891" defTabSz="761924">
              <a:defRPr/>
            </a:pPr>
            <a:r>
              <a:rPr lang="ja-JP" altLang="en-US" sz="1200" b="1" dirty="0">
                <a:solidFill>
                  <a:prstClr val="black"/>
                </a:solidFill>
                <a:latin typeface="Times New Roman" pitchFamily="18" charset="0"/>
              </a:rPr>
              <a:t>　</a:t>
            </a:r>
            <a:r>
              <a:rPr lang="ja-JP" altLang="en-US" sz="1200" dirty="0" smtClean="0">
                <a:solidFill>
                  <a:prstClr val="black"/>
                </a:solidFill>
                <a:latin typeface="Times New Roman" pitchFamily="18" charset="0"/>
              </a:rPr>
              <a:t>　（</a:t>
            </a:r>
            <a:r>
              <a:rPr lang="en-US" altLang="ja-JP" sz="1200" dirty="0" smtClean="0">
                <a:solidFill>
                  <a:prstClr val="black"/>
                </a:solidFill>
                <a:latin typeface="Times New Roman" pitchFamily="18" charset="0"/>
              </a:rPr>
              <a:t>※</a:t>
            </a:r>
            <a:r>
              <a:rPr lang="ja-JP" altLang="en-US" sz="1200" dirty="0">
                <a:solidFill>
                  <a:prstClr val="black"/>
                </a:solidFill>
                <a:latin typeface="Times New Roman" pitchFamily="18" charset="0"/>
              </a:rPr>
              <a:t>全ての</a:t>
            </a:r>
            <a:r>
              <a:rPr lang="ja-JP" altLang="en-US" sz="1200" dirty="0" smtClean="0">
                <a:solidFill>
                  <a:prstClr val="black"/>
                </a:solidFill>
                <a:latin typeface="Times New Roman" pitchFamily="18" charset="0"/>
              </a:rPr>
              <a:t>高齢者が利用可）</a:t>
            </a:r>
            <a:endParaRPr lang="ja-JP" altLang="en-US" sz="1200" b="1" dirty="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・介護予防普及啓発事業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・地域介護予防活動支援事業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・地域リハビリテーション活動支援事業など</a:t>
            </a:r>
            <a:endParaRPr lang="en-US" altLang="ja-JP" sz="1200" dirty="0" smtClean="0">
              <a:solidFill>
                <a:prstClr val="black"/>
              </a:solidFill>
              <a:latin typeface="Times New Roman" pitchFamily="18" charset="0"/>
            </a:endParaRPr>
          </a:p>
        </p:txBody>
      </p:sp>
      <p:sp>
        <p:nvSpPr>
          <p:cNvPr id="48159" name="Rectangle 34"/>
          <p:cNvSpPr>
            <a:spLocks noChangeArrowheads="1"/>
          </p:cNvSpPr>
          <p:nvPr/>
        </p:nvSpPr>
        <p:spPr bwMode="auto">
          <a:xfrm>
            <a:off x="3885545" y="748853"/>
            <a:ext cx="841385" cy="965200"/>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grpSp>
        <p:nvGrpSpPr>
          <p:cNvPr id="2" name="グループ化 3"/>
          <p:cNvGrpSpPr/>
          <p:nvPr/>
        </p:nvGrpSpPr>
        <p:grpSpPr>
          <a:xfrm>
            <a:off x="3924514" y="795176"/>
            <a:ext cx="827130" cy="872554"/>
            <a:chOff x="4391314" y="679578"/>
            <a:chExt cx="896057" cy="872554"/>
          </a:xfrm>
        </p:grpSpPr>
        <p:sp>
          <p:nvSpPr>
            <p:cNvPr id="48160" name="Rectangle 35"/>
            <p:cNvSpPr>
              <a:spLocks noChangeArrowheads="1"/>
            </p:cNvSpPr>
            <p:nvPr/>
          </p:nvSpPr>
          <p:spPr bwMode="auto">
            <a:xfrm>
              <a:off x="4391314" y="679578"/>
              <a:ext cx="868271" cy="29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要介護１</a:t>
              </a:r>
            </a:p>
          </p:txBody>
        </p:sp>
        <p:sp>
          <p:nvSpPr>
            <p:cNvPr id="48161" name="Rectangle 36"/>
            <p:cNvSpPr>
              <a:spLocks noChangeArrowheads="1"/>
            </p:cNvSpPr>
            <p:nvPr/>
          </p:nvSpPr>
          <p:spPr bwMode="auto">
            <a:xfrm>
              <a:off x="4391315" y="1212944"/>
              <a:ext cx="896056" cy="33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a:t>
              </a:r>
              <a:r>
                <a:rPr lang="ja-JP" altLang="en-US" sz="1600" b="1" dirty="0">
                  <a:solidFill>
                    <a:srgbClr val="000000"/>
                  </a:solidFill>
                  <a:latin typeface="Times New Roman" pitchFamily="18" charset="0"/>
                </a:rPr>
                <a:t>５</a:t>
              </a:r>
            </a:p>
          </p:txBody>
        </p:sp>
        <p:sp>
          <p:nvSpPr>
            <p:cNvPr id="48162" name="Rectangle 37"/>
            <p:cNvSpPr>
              <a:spLocks noChangeArrowheads="1"/>
            </p:cNvSpPr>
            <p:nvPr/>
          </p:nvSpPr>
          <p:spPr bwMode="auto">
            <a:xfrm>
              <a:off x="4591343" y="965543"/>
              <a:ext cx="468161" cy="29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a:solidFill>
                    <a:srgbClr val="000000"/>
                  </a:solidFill>
                  <a:latin typeface="Times New Roman" pitchFamily="18" charset="0"/>
                </a:rPr>
                <a:t>～</a:t>
              </a:r>
            </a:p>
          </p:txBody>
        </p:sp>
      </p:grpSp>
      <p:sp>
        <p:nvSpPr>
          <p:cNvPr id="48171" name="Rectangle 46"/>
          <p:cNvSpPr>
            <a:spLocks noChangeArrowheads="1"/>
          </p:cNvSpPr>
          <p:nvPr/>
        </p:nvSpPr>
        <p:spPr bwMode="auto">
          <a:xfrm>
            <a:off x="5931577" y="3138178"/>
            <a:ext cx="2791385" cy="1570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介護予防サービス</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a:t>
            </a:r>
            <a:r>
              <a:rPr lang="ja-JP" altLang="en-US" sz="1200" dirty="0" smtClean="0">
                <a:solidFill>
                  <a:srgbClr val="000000"/>
                </a:solidFill>
                <a:latin typeface="Times New Roman" pitchFamily="18" charset="0"/>
              </a:rPr>
              <a:t>介護予防訪問看護</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・介護予防通所</a:t>
            </a:r>
            <a:r>
              <a:rPr lang="ja-JP" altLang="en-US" sz="1200" dirty="0" smtClean="0">
                <a:solidFill>
                  <a:srgbClr val="000000"/>
                </a:solidFill>
                <a:latin typeface="Times New Roman" pitchFamily="18" charset="0"/>
              </a:rPr>
              <a:t>リハビリ</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・介護予防居宅療養管理指導</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○地域密着型介護予防サービス</a:t>
            </a:r>
          </a:p>
          <a:p>
            <a:pPr defTabSz="760413" fontAlgn="base">
              <a:spcBef>
                <a:spcPct val="0"/>
              </a:spcBef>
              <a:spcAft>
                <a:spcPct val="0"/>
              </a:spcAft>
            </a:pPr>
            <a:r>
              <a:rPr lang="ja-JP" altLang="en-US" sz="1200" dirty="0">
                <a:solidFill>
                  <a:srgbClr val="000000"/>
                </a:solidFill>
                <a:latin typeface="Times New Roman" pitchFamily="18" charset="0"/>
              </a:rPr>
              <a:t>　・介護予防小規模</a:t>
            </a:r>
            <a:r>
              <a:rPr lang="ja-JP" altLang="en-US" sz="1200" dirty="0" smtClean="0">
                <a:solidFill>
                  <a:srgbClr val="000000"/>
                </a:solidFill>
                <a:latin typeface="Times New Roman" pitchFamily="18" charset="0"/>
              </a:rPr>
              <a:t>多機能型居宅</a:t>
            </a:r>
            <a:r>
              <a:rPr lang="ja-JP" altLang="en-US" sz="1200" dirty="0">
                <a:solidFill>
                  <a:srgbClr val="000000"/>
                </a:solidFill>
                <a:latin typeface="Times New Roman" pitchFamily="18" charset="0"/>
              </a:rPr>
              <a:t>介護</a:t>
            </a:r>
          </a:p>
          <a:p>
            <a:pPr defTabSz="760413" fontAlgn="base">
              <a:spcBef>
                <a:spcPct val="0"/>
              </a:spcBef>
              <a:spcAft>
                <a:spcPct val="0"/>
              </a:spcAft>
            </a:pPr>
            <a:r>
              <a:rPr lang="ja-JP" altLang="en-US" sz="1200" dirty="0">
                <a:solidFill>
                  <a:srgbClr val="000000"/>
                </a:solidFill>
                <a:latin typeface="Times New Roman" pitchFamily="18" charset="0"/>
              </a:rPr>
              <a:t>　・介護予防認知症</a:t>
            </a:r>
            <a:r>
              <a:rPr lang="ja-JP" altLang="en-US" sz="1200" dirty="0" smtClean="0">
                <a:solidFill>
                  <a:srgbClr val="000000"/>
                </a:solidFill>
                <a:latin typeface="Times New Roman" pitchFamily="18" charset="0"/>
              </a:rPr>
              <a:t>対応型通所介護　など</a:t>
            </a:r>
            <a:endParaRPr lang="ja-JP" altLang="en-US" sz="1400" dirty="0">
              <a:solidFill>
                <a:srgbClr val="000000"/>
              </a:solidFill>
              <a:latin typeface="Times New Roman" pitchFamily="18" charset="0"/>
            </a:endParaRPr>
          </a:p>
        </p:txBody>
      </p:sp>
      <p:sp>
        <p:nvSpPr>
          <p:cNvPr id="48172" name="Rectangle 47"/>
          <p:cNvSpPr>
            <a:spLocks noChangeArrowheads="1"/>
          </p:cNvSpPr>
          <p:nvPr/>
        </p:nvSpPr>
        <p:spPr bwMode="auto">
          <a:xfrm>
            <a:off x="5931577" y="4703500"/>
            <a:ext cx="2791385" cy="8316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a:t>
            </a:r>
            <a:r>
              <a:rPr lang="ja-JP" altLang="en-US" sz="1200" b="1" dirty="0" smtClean="0">
                <a:solidFill>
                  <a:srgbClr val="000000"/>
                </a:solidFill>
                <a:latin typeface="Times New Roman" pitchFamily="18" charset="0"/>
              </a:rPr>
              <a:t>予防</a:t>
            </a:r>
            <a:r>
              <a:rPr lang="ja-JP" altLang="en-US" sz="1200" b="1" dirty="0">
                <a:latin typeface="Times New Roman" pitchFamily="18" charset="0"/>
              </a:rPr>
              <a:t>・</a:t>
            </a:r>
            <a:r>
              <a:rPr lang="ja-JP" altLang="en-US" sz="1200" b="1" dirty="0" smtClean="0">
                <a:latin typeface="Times New Roman" pitchFamily="18" charset="0"/>
              </a:rPr>
              <a:t>生活支援サービス</a:t>
            </a:r>
            <a:r>
              <a:rPr lang="ja-JP" altLang="en-US" sz="1200" b="1" dirty="0" smtClean="0">
                <a:solidFill>
                  <a:srgbClr val="000000"/>
                </a:solidFill>
                <a:latin typeface="Times New Roman" pitchFamily="18" charset="0"/>
              </a:rPr>
              <a:t>事業</a:t>
            </a:r>
            <a:endParaRPr lang="en-US" altLang="ja-JP" sz="1200" b="1"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・訪問型サービス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・通所型サービス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・生活支援サービス</a:t>
            </a:r>
            <a:endParaRPr lang="ja-JP" altLang="en-US" sz="1200" dirty="0">
              <a:solidFill>
                <a:srgbClr val="000000"/>
              </a:solidFill>
              <a:latin typeface="Times New Roman" pitchFamily="18" charset="0"/>
            </a:endParaRPr>
          </a:p>
        </p:txBody>
      </p:sp>
      <p:sp>
        <p:nvSpPr>
          <p:cNvPr id="48175" name="Line 50"/>
          <p:cNvSpPr>
            <a:spLocks noChangeShapeType="1"/>
          </p:cNvSpPr>
          <p:nvPr/>
        </p:nvSpPr>
        <p:spPr bwMode="auto">
          <a:xfrm>
            <a:off x="1871830" y="3429002"/>
            <a:ext cx="13292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77" name="Line 52"/>
          <p:cNvSpPr>
            <a:spLocks noChangeShapeType="1"/>
          </p:cNvSpPr>
          <p:nvPr/>
        </p:nvSpPr>
        <p:spPr bwMode="auto">
          <a:xfrm flipV="1">
            <a:off x="3719392" y="5141806"/>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78" name="Line 53"/>
          <p:cNvSpPr>
            <a:spLocks noChangeShapeType="1"/>
          </p:cNvSpPr>
          <p:nvPr/>
        </p:nvSpPr>
        <p:spPr bwMode="auto">
          <a:xfrm>
            <a:off x="1066642" y="3437735"/>
            <a:ext cx="38118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79" name="Line 54"/>
          <p:cNvSpPr>
            <a:spLocks noChangeShapeType="1"/>
          </p:cNvSpPr>
          <p:nvPr/>
        </p:nvSpPr>
        <p:spPr bwMode="auto">
          <a:xfrm flipV="1">
            <a:off x="1238005" y="6343281"/>
            <a:ext cx="4685538"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80" name="Line 55"/>
          <p:cNvSpPr>
            <a:spLocks noChangeShapeType="1"/>
          </p:cNvSpPr>
          <p:nvPr/>
        </p:nvSpPr>
        <p:spPr bwMode="auto">
          <a:xfrm flipV="1">
            <a:off x="3242103" y="5597536"/>
            <a:ext cx="1794462"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23609" name="Rectangle 59"/>
          <p:cNvSpPr>
            <a:spLocks noChangeArrowheads="1"/>
          </p:cNvSpPr>
          <p:nvPr/>
        </p:nvSpPr>
        <p:spPr bwMode="auto">
          <a:xfrm>
            <a:off x="8782961" y="3211888"/>
            <a:ext cx="266828" cy="1296988"/>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smtClean="0">
                <a:solidFill>
                  <a:srgbClr val="FF0000"/>
                </a:solidFill>
                <a:latin typeface="Arial"/>
              </a:rPr>
              <a:t>　予防</a:t>
            </a:r>
            <a:r>
              <a:rPr lang="ja-JP" altLang="en-US" b="1" dirty="0">
                <a:solidFill>
                  <a:srgbClr val="FF0000"/>
                </a:solidFill>
                <a:latin typeface="Arial"/>
              </a:rPr>
              <a:t>給付</a:t>
            </a:r>
          </a:p>
        </p:txBody>
      </p:sp>
      <p:grpSp>
        <p:nvGrpSpPr>
          <p:cNvPr id="3" name="グループ化 9"/>
          <p:cNvGrpSpPr/>
          <p:nvPr/>
        </p:nvGrpSpPr>
        <p:grpSpPr>
          <a:xfrm>
            <a:off x="8707785" y="925149"/>
            <a:ext cx="334249" cy="1871662"/>
            <a:chOff x="8557584" y="1125538"/>
            <a:chExt cx="334249" cy="1871662"/>
          </a:xfrm>
        </p:grpSpPr>
        <p:sp>
          <p:nvSpPr>
            <p:cNvPr id="23608" name="Rectangle 58"/>
            <p:cNvSpPr>
              <a:spLocks noChangeArrowheads="1"/>
            </p:cNvSpPr>
            <p:nvPr/>
          </p:nvSpPr>
          <p:spPr bwMode="auto">
            <a:xfrm>
              <a:off x="8625005" y="1412875"/>
              <a:ext cx="266828" cy="1223963"/>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a:solidFill>
                    <a:srgbClr val="FF0000"/>
                  </a:solidFill>
                  <a:latin typeface="Arial"/>
                </a:rPr>
                <a:t> </a:t>
              </a:r>
              <a:r>
                <a:rPr lang="ja-JP" altLang="en-US" b="1" dirty="0" smtClean="0">
                  <a:solidFill>
                    <a:srgbClr val="FF0000"/>
                  </a:solidFill>
                  <a:latin typeface="Arial"/>
                </a:rPr>
                <a:t>介護</a:t>
              </a:r>
              <a:r>
                <a:rPr lang="ja-JP" altLang="en-US" b="1" dirty="0">
                  <a:solidFill>
                    <a:srgbClr val="FF0000"/>
                  </a:solidFill>
                  <a:latin typeface="Arial"/>
                </a:rPr>
                <a:t>給付</a:t>
              </a:r>
            </a:p>
          </p:txBody>
        </p:sp>
        <p:sp>
          <p:nvSpPr>
            <p:cNvPr id="48185"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86"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87" name="Line 62"/>
            <p:cNvSpPr>
              <a:spLocks noChangeShapeType="1"/>
            </p:cNvSpPr>
            <p:nvPr/>
          </p:nvSpPr>
          <p:spPr bwMode="auto">
            <a:xfrm>
              <a:off x="8758418" y="1125678"/>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88" name="Line 63"/>
            <p:cNvSpPr>
              <a:spLocks noChangeShapeType="1"/>
            </p:cNvSpPr>
            <p:nvPr/>
          </p:nvSpPr>
          <p:spPr bwMode="auto">
            <a:xfrm flipV="1">
              <a:off x="8758418" y="26368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grpSp>
      <p:sp>
        <p:nvSpPr>
          <p:cNvPr id="87105" name="タイトル 1"/>
          <p:cNvSpPr>
            <a:spLocks noGrp="1"/>
          </p:cNvSpPr>
          <p:nvPr>
            <p:ph type="title"/>
          </p:nvPr>
        </p:nvSpPr>
        <p:spPr>
          <a:xfrm>
            <a:off x="0" y="4089"/>
            <a:ext cx="9144000" cy="504000"/>
          </a:xfrm>
          <a:extLst/>
        </p:spPr>
        <p:style>
          <a:lnRef idx="1">
            <a:schemeClr val="accent1"/>
          </a:lnRef>
          <a:fillRef idx="2">
            <a:schemeClr val="accent1"/>
          </a:fillRef>
          <a:effectRef idx="1">
            <a:schemeClr val="accent1"/>
          </a:effectRef>
          <a:fontRef idx="minor">
            <a:schemeClr val="dk1"/>
          </a:fontRef>
        </p:style>
        <p:txBody>
          <a:bodyPr rtlCol="0">
            <a:noAutofit/>
          </a:bodyPr>
          <a:lstStyle/>
          <a:p>
            <a:pPr eaLnBrk="1" fontAlgn="auto" hangingPunct="1">
              <a:spcAft>
                <a:spcPts val="0"/>
              </a:spcAft>
              <a:defRPr/>
            </a:pPr>
            <a:r>
              <a:rPr lang="en-US" altLang="ja-JP" sz="2800" dirty="0" smtClean="0">
                <a:latin typeface="+mj-ea"/>
                <a:ea typeface="+mj-ea"/>
              </a:rPr>
              <a:t>【</a:t>
            </a:r>
            <a:r>
              <a:rPr lang="ja-JP" altLang="en-US" sz="2800" dirty="0" smtClean="0">
                <a:latin typeface="+mj-ea"/>
                <a:ea typeface="+mj-ea"/>
              </a:rPr>
              <a:t>参考</a:t>
            </a:r>
            <a:r>
              <a:rPr lang="en-US" altLang="ja-JP" sz="2800" dirty="0" smtClean="0">
                <a:latin typeface="+mj-ea"/>
                <a:ea typeface="+mj-ea"/>
              </a:rPr>
              <a:t>】</a:t>
            </a:r>
            <a:r>
              <a:rPr lang="ja-JP" altLang="en-US" sz="2800" dirty="0" smtClean="0">
                <a:latin typeface="+mj-ea"/>
                <a:ea typeface="+mj-ea"/>
              </a:rPr>
              <a:t>介護サービスの利用の手続き</a:t>
            </a:r>
          </a:p>
        </p:txBody>
      </p:sp>
      <p:grpSp>
        <p:nvGrpSpPr>
          <p:cNvPr id="4" name="グループ化 5"/>
          <p:cNvGrpSpPr/>
          <p:nvPr/>
        </p:nvGrpSpPr>
        <p:grpSpPr>
          <a:xfrm>
            <a:off x="1365915" y="2643834"/>
            <a:ext cx="493892" cy="1787458"/>
            <a:chOff x="1426732" y="2967072"/>
            <a:chExt cx="496368" cy="1787458"/>
          </a:xfrm>
        </p:grpSpPr>
        <p:sp>
          <p:nvSpPr>
            <p:cNvPr id="73" name="Rectangle 16"/>
            <p:cNvSpPr>
              <a:spLocks noChangeArrowheads="1"/>
            </p:cNvSpPr>
            <p:nvPr/>
          </p:nvSpPr>
          <p:spPr bwMode="auto">
            <a:xfrm>
              <a:off x="1426732" y="2990314"/>
              <a:ext cx="496180" cy="172733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　</a:t>
              </a:r>
              <a:r>
                <a:rPr lang="ja-JP" altLang="en-US" sz="2000" b="1" dirty="0" smtClean="0">
                  <a:solidFill>
                    <a:srgbClr val="FF0000"/>
                  </a:solidFill>
                  <a:latin typeface="Times New Roman" pitchFamily="18" charset="0"/>
                </a:rPr>
                <a:t>チェックリスト</a:t>
              </a:r>
              <a:endParaRPr lang="ja-JP" altLang="en-US" sz="2000" b="1" dirty="0">
                <a:solidFill>
                  <a:srgbClr val="FF0000"/>
                </a:solidFill>
                <a:latin typeface="Times New Roman" pitchFamily="18" charset="0"/>
              </a:endParaRPr>
            </a:p>
          </p:txBody>
        </p:sp>
        <p:sp>
          <p:nvSpPr>
            <p:cNvPr id="74" name="Rectangle 15"/>
            <p:cNvSpPr>
              <a:spLocks noChangeArrowheads="1"/>
            </p:cNvSpPr>
            <p:nvPr/>
          </p:nvSpPr>
          <p:spPr bwMode="auto">
            <a:xfrm>
              <a:off x="1506930" y="2967072"/>
              <a:ext cx="416170" cy="1787458"/>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grpSp>
      <p:grpSp>
        <p:nvGrpSpPr>
          <p:cNvPr id="5" name="グループ化 6"/>
          <p:cNvGrpSpPr/>
          <p:nvPr/>
        </p:nvGrpSpPr>
        <p:grpSpPr>
          <a:xfrm>
            <a:off x="2111071" y="728366"/>
            <a:ext cx="1505372" cy="2507178"/>
            <a:chOff x="2094284" y="593901"/>
            <a:chExt cx="1505371" cy="2507178"/>
          </a:xfrm>
        </p:grpSpPr>
        <p:sp>
          <p:nvSpPr>
            <p:cNvPr id="48135" name="Rectangle 7"/>
            <p:cNvSpPr>
              <a:spLocks noChangeArrowheads="1"/>
            </p:cNvSpPr>
            <p:nvPr/>
          </p:nvSpPr>
          <p:spPr bwMode="auto">
            <a:xfrm>
              <a:off x="2587550" y="680624"/>
              <a:ext cx="432149" cy="100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認定調査</a:t>
              </a:r>
              <a:endParaRPr lang="ja-JP" altLang="en-US" sz="1600" b="1" dirty="0">
                <a:solidFill>
                  <a:srgbClr val="000000"/>
                </a:solidFill>
                <a:latin typeface="Times New Roman" pitchFamily="18" charset="0"/>
              </a:endParaRPr>
            </a:p>
          </p:txBody>
        </p:sp>
        <p:sp>
          <p:nvSpPr>
            <p:cNvPr id="48136" name="Rectangle 8"/>
            <p:cNvSpPr>
              <a:spLocks noChangeArrowheads="1"/>
            </p:cNvSpPr>
            <p:nvPr/>
          </p:nvSpPr>
          <p:spPr bwMode="auto">
            <a:xfrm>
              <a:off x="2587550" y="1753917"/>
              <a:ext cx="432149" cy="133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医師の意見書</a:t>
              </a:r>
              <a:endParaRPr lang="ja-JP" altLang="en-US" sz="1600" b="1" dirty="0">
                <a:solidFill>
                  <a:srgbClr val="000000"/>
                </a:solidFill>
                <a:latin typeface="Times New Roman" pitchFamily="18" charset="0"/>
              </a:endParaRPr>
            </a:p>
          </p:txBody>
        </p:sp>
        <p:sp>
          <p:nvSpPr>
            <p:cNvPr id="48137" name="Rectangle 9"/>
            <p:cNvSpPr>
              <a:spLocks noChangeArrowheads="1"/>
            </p:cNvSpPr>
            <p:nvPr/>
          </p:nvSpPr>
          <p:spPr bwMode="auto">
            <a:xfrm>
              <a:off x="2656281" y="593901"/>
              <a:ext cx="294684" cy="10389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48138" name="Rectangle 10"/>
            <p:cNvSpPr>
              <a:spLocks noChangeArrowheads="1"/>
            </p:cNvSpPr>
            <p:nvPr/>
          </p:nvSpPr>
          <p:spPr bwMode="auto">
            <a:xfrm>
              <a:off x="2183399" y="793731"/>
              <a:ext cx="268010" cy="17156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48143" name="Rectangle 15"/>
            <p:cNvSpPr>
              <a:spLocks noChangeArrowheads="1"/>
            </p:cNvSpPr>
            <p:nvPr/>
          </p:nvSpPr>
          <p:spPr bwMode="auto">
            <a:xfrm>
              <a:off x="3153956" y="741297"/>
              <a:ext cx="416170" cy="2232782"/>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48144" name="Rectangle 16"/>
            <p:cNvSpPr>
              <a:spLocks noChangeArrowheads="1"/>
            </p:cNvSpPr>
            <p:nvPr/>
          </p:nvSpPr>
          <p:spPr bwMode="auto">
            <a:xfrm>
              <a:off x="3136728" y="753997"/>
              <a:ext cx="462927" cy="22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nchor="ctr">
              <a:spAutoFit/>
            </a:bodyPr>
            <a:lstStyle/>
            <a:p>
              <a:pPr algn="ctr" defTabSz="760413" fontAlgn="base">
                <a:spcBef>
                  <a:spcPct val="0"/>
                </a:spcBef>
                <a:spcAft>
                  <a:spcPct val="0"/>
                </a:spcAft>
              </a:pPr>
              <a:r>
                <a:rPr lang="ja-JP" altLang="en-US" b="1" dirty="0" smtClean="0">
                  <a:solidFill>
                    <a:srgbClr val="000000"/>
                  </a:solidFill>
                  <a:latin typeface="Times New Roman" pitchFamily="18" charset="0"/>
                </a:rPr>
                <a:t>要 介 護 認 定</a:t>
              </a:r>
              <a:endParaRPr lang="ja-JP" altLang="en-US" b="1" dirty="0">
                <a:solidFill>
                  <a:srgbClr val="000000"/>
                </a:solidFill>
                <a:latin typeface="Times New Roman" pitchFamily="18" charset="0"/>
              </a:endParaRPr>
            </a:p>
          </p:txBody>
        </p:sp>
        <p:sp>
          <p:nvSpPr>
            <p:cNvPr id="77" name="Rectangle 10"/>
            <p:cNvSpPr>
              <a:spLocks noChangeArrowheads="1"/>
            </p:cNvSpPr>
            <p:nvPr/>
          </p:nvSpPr>
          <p:spPr bwMode="auto">
            <a:xfrm>
              <a:off x="2658579" y="1708836"/>
              <a:ext cx="294684" cy="139224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78" name="Rectangle 4"/>
            <p:cNvSpPr>
              <a:spLocks noChangeArrowheads="1"/>
            </p:cNvSpPr>
            <p:nvPr/>
          </p:nvSpPr>
          <p:spPr bwMode="auto">
            <a:xfrm>
              <a:off x="2094284" y="904628"/>
              <a:ext cx="432149" cy="150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要介護認定申請</a:t>
              </a:r>
              <a:endParaRPr lang="ja-JP" altLang="en-US" sz="1600" b="1" dirty="0">
                <a:solidFill>
                  <a:srgbClr val="000000"/>
                </a:solidFill>
                <a:latin typeface="Times New Roman" pitchFamily="18" charset="0"/>
              </a:endParaRPr>
            </a:p>
          </p:txBody>
        </p:sp>
      </p:grpSp>
      <p:sp>
        <p:nvSpPr>
          <p:cNvPr id="80" name="Line 12"/>
          <p:cNvSpPr>
            <a:spLocks noChangeShapeType="1"/>
          </p:cNvSpPr>
          <p:nvPr/>
        </p:nvSpPr>
        <p:spPr bwMode="auto">
          <a:xfrm flipV="1">
            <a:off x="1226284" y="1382539"/>
            <a:ext cx="0" cy="496074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81" name="Line 6"/>
          <p:cNvSpPr>
            <a:spLocks noChangeShapeType="1"/>
          </p:cNvSpPr>
          <p:nvPr/>
        </p:nvSpPr>
        <p:spPr bwMode="auto">
          <a:xfrm flipV="1">
            <a:off x="1226286" y="1382538"/>
            <a:ext cx="979909"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99" name="Line 33"/>
          <p:cNvSpPr>
            <a:spLocks noChangeShapeType="1"/>
          </p:cNvSpPr>
          <p:nvPr/>
        </p:nvSpPr>
        <p:spPr bwMode="auto">
          <a:xfrm flipV="1">
            <a:off x="4895575" y="952670"/>
            <a:ext cx="996923"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dirty="0">
              <a:solidFill>
                <a:prstClr val="black"/>
              </a:solidFill>
              <a:latin typeface="Arial" pitchFamily="34" charset="0"/>
            </a:endParaRPr>
          </a:p>
        </p:txBody>
      </p:sp>
      <p:sp>
        <p:nvSpPr>
          <p:cNvPr id="48157" name="Line 29"/>
          <p:cNvSpPr>
            <a:spLocks noChangeShapeType="1"/>
          </p:cNvSpPr>
          <p:nvPr/>
        </p:nvSpPr>
        <p:spPr bwMode="auto">
          <a:xfrm>
            <a:off x="4892044" y="2302429"/>
            <a:ext cx="199385" cy="941"/>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76" name="Line 12"/>
          <p:cNvSpPr>
            <a:spLocks noChangeShapeType="1"/>
          </p:cNvSpPr>
          <p:nvPr/>
        </p:nvSpPr>
        <p:spPr bwMode="auto">
          <a:xfrm flipH="1" flipV="1">
            <a:off x="4881906" y="941688"/>
            <a:ext cx="0" cy="137649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82" name="Line 22"/>
          <p:cNvSpPr>
            <a:spLocks noChangeShapeType="1"/>
          </p:cNvSpPr>
          <p:nvPr/>
        </p:nvSpPr>
        <p:spPr bwMode="auto">
          <a:xfrm flipV="1">
            <a:off x="4724563" y="1182291"/>
            <a:ext cx="13292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84" name="Line 12"/>
          <p:cNvSpPr>
            <a:spLocks noChangeShapeType="1"/>
          </p:cNvSpPr>
          <p:nvPr/>
        </p:nvSpPr>
        <p:spPr bwMode="auto">
          <a:xfrm flipV="1">
            <a:off x="4878862" y="4988947"/>
            <a:ext cx="0" cy="432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91" name="Line 22"/>
          <p:cNvSpPr>
            <a:spLocks noChangeShapeType="1"/>
          </p:cNvSpPr>
          <p:nvPr/>
        </p:nvSpPr>
        <p:spPr bwMode="auto">
          <a:xfrm flipV="1">
            <a:off x="3585884" y="1786015"/>
            <a:ext cx="99692"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97" name="Line 29"/>
          <p:cNvSpPr>
            <a:spLocks noChangeShapeType="1"/>
          </p:cNvSpPr>
          <p:nvPr/>
        </p:nvSpPr>
        <p:spPr bwMode="auto">
          <a:xfrm>
            <a:off x="5383150" y="2294392"/>
            <a:ext cx="494344" cy="1878"/>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99" name="Line 29"/>
          <p:cNvSpPr>
            <a:spLocks noChangeShapeType="1"/>
          </p:cNvSpPr>
          <p:nvPr/>
        </p:nvSpPr>
        <p:spPr bwMode="auto">
          <a:xfrm>
            <a:off x="3707021" y="1184916"/>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04" name="Rectangle 16"/>
          <p:cNvSpPr>
            <a:spLocks noChangeArrowheads="1"/>
          </p:cNvSpPr>
          <p:nvPr/>
        </p:nvSpPr>
        <p:spPr bwMode="auto">
          <a:xfrm>
            <a:off x="5034945" y="1572195"/>
            <a:ext cx="401372" cy="156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居宅サービス計画</a:t>
            </a:r>
            <a:endParaRPr lang="ja-JP" altLang="en-US" sz="1400" b="1" dirty="0">
              <a:solidFill>
                <a:srgbClr val="000000"/>
              </a:solidFill>
              <a:latin typeface="Times New Roman" pitchFamily="18" charset="0"/>
            </a:endParaRPr>
          </a:p>
        </p:txBody>
      </p:sp>
      <p:sp>
        <p:nvSpPr>
          <p:cNvPr id="105" name="Rectangle 15"/>
          <p:cNvSpPr>
            <a:spLocks noChangeArrowheads="1"/>
          </p:cNvSpPr>
          <p:nvPr/>
        </p:nvSpPr>
        <p:spPr bwMode="auto">
          <a:xfrm>
            <a:off x="5094365" y="1512120"/>
            <a:ext cx="293295" cy="1568305"/>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106" name="Rectangle 16"/>
          <p:cNvSpPr>
            <a:spLocks noChangeArrowheads="1"/>
          </p:cNvSpPr>
          <p:nvPr/>
        </p:nvSpPr>
        <p:spPr bwMode="auto">
          <a:xfrm>
            <a:off x="5031314" y="3218712"/>
            <a:ext cx="586038" cy="136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300" b="1" dirty="0" smtClean="0">
                <a:solidFill>
                  <a:srgbClr val="000000"/>
                </a:solidFill>
                <a:latin typeface="Times New Roman" pitchFamily="18" charset="0"/>
              </a:rPr>
              <a:t>介護予防</a:t>
            </a:r>
            <a:endParaRPr lang="en-US" altLang="ja-JP" sz="1300" b="1" dirty="0" smtClean="0">
              <a:solidFill>
                <a:srgbClr val="000000"/>
              </a:solidFill>
              <a:latin typeface="Times New Roman" pitchFamily="18" charset="0"/>
            </a:endParaRPr>
          </a:p>
          <a:p>
            <a:pPr defTabSz="760413" fontAlgn="base">
              <a:spcBef>
                <a:spcPct val="0"/>
              </a:spcBef>
              <a:spcAft>
                <a:spcPct val="0"/>
              </a:spcAft>
            </a:pPr>
            <a:r>
              <a:rPr lang="ja-JP" altLang="en-US" sz="1300" b="1" dirty="0">
                <a:solidFill>
                  <a:srgbClr val="000000"/>
                </a:solidFill>
                <a:latin typeface="Times New Roman" pitchFamily="18" charset="0"/>
              </a:rPr>
              <a:t>　</a:t>
            </a:r>
            <a:r>
              <a:rPr lang="ja-JP" altLang="en-US" sz="1300" b="1" dirty="0" smtClean="0">
                <a:solidFill>
                  <a:srgbClr val="000000"/>
                </a:solidFill>
                <a:latin typeface="Times New Roman" pitchFamily="18" charset="0"/>
              </a:rPr>
              <a:t>　　サービス計画</a:t>
            </a:r>
            <a:endParaRPr lang="ja-JP" altLang="en-US" sz="1300" b="1" dirty="0">
              <a:solidFill>
                <a:srgbClr val="000000"/>
              </a:solidFill>
              <a:latin typeface="Times New Roman" pitchFamily="18" charset="0"/>
            </a:endParaRPr>
          </a:p>
        </p:txBody>
      </p:sp>
      <p:sp>
        <p:nvSpPr>
          <p:cNvPr id="107" name="Rectangle 15"/>
          <p:cNvSpPr>
            <a:spLocks noChangeArrowheads="1"/>
          </p:cNvSpPr>
          <p:nvPr/>
        </p:nvSpPr>
        <p:spPr bwMode="auto">
          <a:xfrm>
            <a:off x="5094384" y="3169705"/>
            <a:ext cx="474273" cy="1386413"/>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108" name="Rectangle 15"/>
          <p:cNvSpPr>
            <a:spLocks noChangeArrowheads="1"/>
          </p:cNvSpPr>
          <p:nvPr/>
        </p:nvSpPr>
        <p:spPr bwMode="auto">
          <a:xfrm>
            <a:off x="5042980" y="4673010"/>
            <a:ext cx="393367" cy="1498370"/>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109" name="Rectangle 16"/>
          <p:cNvSpPr>
            <a:spLocks noChangeArrowheads="1"/>
          </p:cNvSpPr>
          <p:nvPr/>
        </p:nvSpPr>
        <p:spPr bwMode="auto">
          <a:xfrm>
            <a:off x="4929316" y="4723997"/>
            <a:ext cx="586038" cy="143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300" b="1" dirty="0" smtClean="0">
                <a:solidFill>
                  <a:srgbClr val="000000"/>
                </a:solidFill>
                <a:latin typeface="Times New Roman" pitchFamily="18" charset="0"/>
              </a:rPr>
              <a:t>介護予防</a:t>
            </a:r>
            <a:endParaRPr lang="en-US" altLang="ja-JP" sz="1300" b="1" dirty="0" smtClean="0">
              <a:solidFill>
                <a:srgbClr val="000000"/>
              </a:solidFill>
              <a:latin typeface="Times New Roman" pitchFamily="18" charset="0"/>
            </a:endParaRPr>
          </a:p>
          <a:p>
            <a:pPr algn="r" defTabSz="760413" fontAlgn="base">
              <a:spcBef>
                <a:spcPct val="0"/>
              </a:spcBef>
              <a:spcAft>
                <a:spcPct val="0"/>
              </a:spcAft>
            </a:pPr>
            <a:r>
              <a:rPr lang="ja-JP" altLang="en-US" sz="1300" b="1" dirty="0" smtClean="0">
                <a:solidFill>
                  <a:srgbClr val="000000"/>
                </a:solidFill>
                <a:latin typeface="Times New Roman" pitchFamily="18" charset="0"/>
              </a:rPr>
              <a:t>ケアマネジメント</a:t>
            </a:r>
            <a:endParaRPr lang="ja-JP" altLang="en-US" sz="1300" b="1" dirty="0">
              <a:solidFill>
                <a:srgbClr val="000000"/>
              </a:solidFill>
              <a:latin typeface="Times New Roman" pitchFamily="18" charset="0"/>
            </a:endParaRPr>
          </a:p>
        </p:txBody>
      </p:sp>
      <p:sp>
        <p:nvSpPr>
          <p:cNvPr id="112" name="Line 12"/>
          <p:cNvSpPr>
            <a:spLocks noChangeShapeType="1"/>
          </p:cNvSpPr>
          <p:nvPr/>
        </p:nvSpPr>
        <p:spPr bwMode="auto">
          <a:xfrm flipH="1" flipV="1">
            <a:off x="5711984" y="3497834"/>
            <a:ext cx="2559" cy="164397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01" name="Line 29"/>
          <p:cNvSpPr>
            <a:spLocks noChangeShapeType="1"/>
          </p:cNvSpPr>
          <p:nvPr/>
        </p:nvSpPr>
        <p:spPr bwMode="auto">
          <a:xfrm>
            <a:off x="5711981" y="3497835"/>
            <a:ext cx="23261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11" name="Line 29"/>
          <p:cNvSpPr>
            <a:spLocks noChangeShapeType="1"/>
          </p:cNvSpPr>
          <p:nvPr/>
        </p:nvSpPr>
        <p:spPr bwMode="auto">
          <a:xfrm>
            <a:off x="5714540" y="4989572"/>
            <a:ext cx="23261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13" name="Line 22"/>
          <p:cNvSpPr>
            <a:spLocks noChangeShapeType="1"/>
          </p:cNvSpPr>
          <p:nvPr/>
        </p:nvSpPr>
        <p:spPr bwMode="auto">
          <a:xfrm flipV="1">
            <a:off x="5602825" y="3762227"/>
            <a:ext cx="98401"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23" name="Rectangle 19"/>
          <p:cNvSpPr>
            <a:spLocks noChangeArrowheads="1"/>
          </p:cNvSpPr>
          <p:nvPr/>
        </p:nvSpPr>
        <p:spPr bwMode="auto">
          <a:xfrm>
            <a:off x="3917343" y="4824026"/>
            <a:ext cx="812070" cy="635689"/>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126" name="Rectangle 20"/>
          <p:cNvSpPr>
            <a:spLocks noChangeArrowheads="1"/>
          </p:cNvSpPr>
          <p:nvPr/>
        </p:nvSpPr>
        <p:spPr bwMode="auto">
          <a:xfrm>
            <a:off x="3914860" y="4834807"/>
            <a:ext cx="840410" cy="30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非該当</a:t>
            </a:r>
            <a:endParaRPr lang="ja-JP" altLang="en-US" sz="1400" b="1" dirty="0">
              <a:solidFill>
                <a:srgbClr val="000000"/>
              </a:solidFill>
              <a:latin typeface="Times New Roman" pitchFamily="18" charset="0"/>
            </a:endParaRPr>
          </a:p>
        </p:txBody>
      </p:sp>
      <p:sp>
        <p:nvSpPr>
          <p:cNvPr id="135" name="Rectangle 56"/>
          <p:cNvSpPr>
            <a:spLocks noChangeArrowheads="1"/>
          </p:cNvSpPr>
          <p:nvPr/>
        </p:nvSpPr>
        <p:spPr bwMode="auto">
          <a:xfrm>
            <a:off x="610379" y="650448"/>
            <a:ext cx="1554074" cy="70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明らかに要介護１以上と判断できる場合</a:t>
            </a:r>
            <a:endParaRPr lang="en-US" altLang="ja-JP" sz="1000" dirty="0" smtClean="0">
              <a:solidFill>
                <a:srgbClr val="000000"/>
              </a:solidFill>
              <a:latin typeface="Times New Roman" pitchFamily="18" charset="0"/>
            </a:endParaRPr>
          </a:p>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介護予防訪問看護等の利用が必要な場合</a:t>
            </a:r>
            <a:endParaRPr lang="en-US" altLang="ja-JP" sz="1000" dirty="0" smtClean="0">
              <a:solidFill>
                <a:srgbClr val="000000"/>
              </a:solidFill>
              <a:latin typeface="Times New Roman" pitchFamily="18" charset="0"/>
            </a:endParaRPr>
          </a:p>
        </p:txBody>
      </p:sp>
      <p:sp>
        <p:nvSpPr>
          <p:cNvPr id="137" name="Rectangle 19"/>
          <p:cNvSpPr>
            <a:spLocks noChangeArrowheads="1"/>
          </p:cNvSpPr>
          <p:nvPr/>
        </p:nvSpPr>
        <p:spPr bwMode="auto">
          <a:xfrm>
            <a:off x="2264401" y="5228453"/>
            <a:ext cx="974370" cy="719137"/>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138" name="Line 45"/>
          <p:cNvSpPr>
            <a:spLocks noChangeShapeType="1"/>
          </p:cNvSpPr>
          <p:nvPr/>
        </p:nvSpPr>
        <p:spPr bwMode="auto">
          <a:xfrm>
            <a:off x="2012621" y="5582695"/>
            <a:ext cx="240078"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41" name="Rectangle 20"/>
          <p:cNvSpPr>
            <a:spLocks noChangeArrowheads="1"/>
          </p:cNvSpPr>
          <p:nvPr/>
        </p:nvSpPr>
        <p:spPr bwMode="auto">
          <a:xfrm>
            <a:off x="2233910" y="5320767"/>
            <a:ext cx="1098088" cy="52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latin typeface="Times New Roman" pitchFamily="18" charset="0"/>
              </a:rPr>
              <a:t>サービス</a:t>
            </a:r>
            <a:endParaRPr lang="en-US" altLang="ja-JP" sz="1400" b="1" dirty="0" smtClean="0">
              <a:latin typeface="Times New Roman" pitchFamily="18" charset="0"/>
            </a:endParaRPr>
          </a:p>
          <a:p>
            <a:pPr defTabSz="760413" fontAlgn="base">
              <a:spcBef>
                <a:spcPct val="0"/>
              </a:spcBef>
              <a:spcAft>
                <a:spcPct val="0"/>
              </a:spcAft>
            </a:pPr>
            <a:r>
              <a:rPr lang="ja-JP" altLang="en-US" sz="1400" b="1" dirty="0" smtClean="0">
                <a:solidFill>
                  <a:srgbClr val="000000"/>
                </a:solidFill>
                <a:latin typeface="Times New Roman" pitchFamily="18" charset="0"/>
              </a:rPr>
              <a:t>事業対象者</a:t>
            </a:r>
            <a:endParaRPr lang="ja-JP" altLang="en-US" sz="1400" b="1" dirty="0">
              <a:solidFill>
                <a:srgbClr val="000000"/>
              </a:solidFill>
              <a:latin typeface="Times New Roman" pitchFamily="18" charset="0"/>
            </a:endParaRPr>
          </a:p>
        </p:txBody>
      </p:sp>
      <p:grpSp>
        <p:nvGrpSpPr>
          <p:cNvPr id="6" name="グループ化 8"/>
          <p:cNvGrpSpPr/>
          <p:nvPr/>
        </p:nvGrpSpPr>
        <p:grpSpPr>
          <a:xfrm>
            <a:off x="4795537" y="5419055"/>
            <a:ext cx="92310" cy="311602"/>
            <a:chOff x="5264419" y="5419055"/>
            <a:chExt cx="100002" cy="311602"/>
          </a:xfrm>
        </p:grpSpPr>
        <p:sp>
          <p:nvSpPr>
            <p:cNvPr id="4817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17"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42"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grpSp>
      <p:sp>
        <p:nvSpPr>
          <p:cNvPr id="145" name="Line 29"/>
          <p:cNvSpPr>
            <a:spLocks noChangeShapeType="1"/>
          </p:cNvSpPr>
          <p:nvPr/>
        </p:nvSpPr>
        <p:spPr bwMode="auto">
          <a:xfrm>
            <a:off x="4876805" y="4984034"/>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47" name="Line 22"/>
          <p:cNvSpPr>
            <a:spLocks noChangeShapeType="1"/>
          </p:cNvSpPr>
          <p:nvPr/>
        </p:nvSpPr>
        <p:spPr bwMode="auto">
          <a:xfrm flipV="1">
            <a:off x="4715756" y="5128516"/>
            <a:ext cx="166154"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grpSp>
        <p:nvGrpSpPr>
          <p:cNvPr id="7" name="グループ化 147"/>
          <p:cNvGrpSpPr/>
          <p:nvPr/>
        </p:nvGrpSpPr>
        <p:grpSpPr>
          <a:xfrm>
            <a:off x="8740191" y="4765422"/>
            <a:ext cx="313328" cy="1871662"/>
            <a:chOff x="8557584" y="1125538"/>
            <a:chExt cx="313328" cy="1871662"/>
          </a:xfrm>
        </p:grpSpPr>
        <p:sp>
          <p:nvSpPr>
            <p:cNvPr id="149" name="Rectangle 58"/>
            <p:cNvSpPr>
              <a:spLocks noChangeArrowheads="1"/>
            </p:cNvSpPr>
            <p:nvPr/>
          </p:nvSpPr>
          <p:spPr bwMode="auto">
            <a:xfrm>
              <a:off x="8613281" y="1364525"/>
              <a:ext cx="257631" cy="1452494"/>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algn="ctr" defTabSz="914308">
                <a:defRPr/>
              </a:pPr>
              <a:r>
                <a:rPr lang="ja-JP" altLang="en-US" b="1" dirty="0" smtClean="0">
                  <a:solidFill>
                    <a:srgbClr val="FF0000"/>
                  </a:solidFill>
                  <a:latin typeface="Arial"/>
                </a:rPr>
                <a:t>総合事業</a:t>
              </a:r>
              <a:endParaRPr lang="ja-JP" altLang="en-US" b="1" dirty="0">
                <a:solidFill>
                  <a:srgbClr val="FF0000"/>
                </a:solidFill>
                <a:latin typeface="Arial"/>
              </a:endParaRPr>
            </a:p>
          </p:txBody>
        </p:sp>
        <p:sp>
          <p:nvSpPr>
            <p:cNvPr id="150"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51"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52" name="Line 62"/>
            <p:cNvSpPr>
              <a:spLocks noChangeShapeType="1"/>
            </p:cNvSpPr>
            <p:nvPr/>
          </p:nvSpPr>
          <p:spPr bwMode="auto">
            <a:xfrm>
              <a:off x="8758418" y="1125678"/>
              <a:ext cx="0" cy="2388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53" name="Line 63"/>
            <p:cNvSpPr>
              <a:spLocks noChangeShapeType="1"/>
            </p:cNvSpPr>
            <p:nvPr/>
          </p:nvSpPr>
          <p:spPr bwMode="auto">
            <a:xfrm flipV="1">
              <a:off x="8758418" y="2817018"/>
              <a:ext cx="20" cy="180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grpSp>
      <p:sp>
        <p:nvSpPr>
          <p:cNvPr id="154" name="Rectangle 56"/>
          <p:cNvSpPr>
            <a:spLocks noChangeArrowheads="1"/>
          </p:cNvSpPr>
          <p:nvPr/>
        </p:nvSpPr>
        <p:spPr bwMode="auto">
          <a:xfrm>
            <a:off x="737325" y="6387669"/>
            <a:ext cx="3914083" cy="40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a:t>
            </a:r>
            <a:r>
              <a:rPr lang="ja-JP" altLang="en-US" sz="1000" dirty="0">
                <a:solidFill>
                  <a:srgbClr val="000000"/>
                </a:solidFill>
                <a:latin typeface="Times New Roman" pitchFamily="18" charset="0"/>
              </a:rPr>
              <a:t>に介護予防・生活支援サービス</a:t>
            </a:r>
            <a:r>
              <a:rPr lang="ja-JP" altLang="en-US" sz="1000" dirty="0" smtClean="0">
                <a:solidFill>
                  <a:srgbClr val="000000"/>
                </a:solidFill>
                <a:latin typeface="Times New Roman" pitchFamily="18" charset="0"/>
              </a:rPr>
              <a:t>事業の対象外と判断できる場合</a:t>
            </a:r>
            <a:endParaRPr lang="ja-JP" altLang="en-US" sz="1000" dirty="0">
              <a:solidFill>
                <a:srgbClr val="000000"/>
              </a:solidFill>
              <a:latin typeface="Times New Roman" pitchFamily="18" charset="0"/>
            </a:endParaRPr>
          </a:p>
        </p:txBody>
      </p:sp>
      <p:sp>
        <p:nvSpPr>
          <p:cNvPr id="95" name="Line 45"/>
          <p:cNvSpPr>
            <a:spLocks noChangeShapeType="1"/>
          </p:cNvSpPr>
          <p:nvPr/>
        </p:nvSpPr>
        <p:spPr bwMode="auto">
          <a:xfrm>
            <a:off x="1991307" y="2269750"/>
            <a:ext cx="2089" cy="406800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96" name="Line 45"/>
          <p:cNvSpPr>
            <a:spLocks noChangeShapeType="1"/>
          </p:cNvSpPr>
          <p:nvPr/>
        </p:nvSpPr>
        <p:spPr bwMode="auto">
          <a:xfrm>
            <a:off x="4876799" y="5730656"/>
            <a:ext cx="0" cy="588314"/>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98" name="Line 12"/>
          <p:cNvSpPr>
            <a:spLocks noChangeShapeType="1"/>
          </p:cNvSpPr>
          <p:nvPr/>
        </p:nvSpPr>
        <p:spPr bwMode="auto">
          <a:xfrm flipV="1">
            <a:off x="4889212" y="3762226"/>
            <a:ext cx="6382" cy="1003336"/>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00" name="Line 29"/>
          <p:cNvSpPr>
            <a:spLocks noChangeShapeType="1"/>
          </p:cNvSpPr>
          <p:nvPr/>
        </p:nvSpPr>
        <p:spPr bwMode="auto">
          <a:xfrm>
            <a:off x="4876804" y="3762872"/>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02" name="Line 29"/>
          <p:cNvSpPr>
            <a:spLocks noChangeShapeType="1"/>
          </p:cNvSpPr>
          <p:nvPr/>
        </p:nvSpPr>
        <p:spPr bwMode="auto">
          <a:xfrm>
            <a:off x="4883525" y="4765562"/>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03" name="Line 22"/>
          <p:cNvSpPr>
            <a:spLocks noChangeShapeType="1"/>
          </p:cNvSpPr>
          <p:nvPr/>
        </p:nvSpPr>
        <p:spPr bwMode="auto">
          <a:xfrm flipV="1">
            <a:off x="4743883" y="4078151"/>
            <a:ext cx="13292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81" name="Rectangle 56"/>
          <p:cNvSpPr>
            <a:spLocks noChangeArrowheads="1"/>
          </p:cNvSpPr>
          <p:nvPr/>
        </p:nvSpPr>
        <p:spPr bwMode="auto">
          <a:xfrm>
            <a:off x="3900638" y="5028016"/>
            <a:ext cx="894911" cy="55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smtClean="0">
                <a:latin typeface="+mn-ea"/>
              </a:rPr>
              <a:t>(</a:t>
            </a:r>
            <a:r>
              <a:rPr lang="ja-JP" altLang="en-US" sz="1000" dirty="0" smtClean="0">
                <a:latin typeface="+mn-ea"/>
              </a:rPr>
              <a:t>サービス</a:t>
            </a:r>
            <a:endParaRPr lang="en-US" altLang="ja-JP" sz="1000" dirty="0" smtClean="0">
              <a:latin typeface="+mn-ea"/>
            </a:endParaRPr>
          </a:p>
          <a:p>
            <a:pPr defTabSz="760413" fontAlgn="base">
              <a:spcBef>
                <a:spcPct val="0"/>
              </a:spcBef>
              <a:spcAft>
                <a:spcPct val="0"/>
              </a:spcAft>
            </a:pPr>
            <a:r>
              <a:rPr lang="ja-JP" altLang="en-US" sz="1000" dirty="0" smtClean="0">
                <a:solidFill>
                  <a:srgbClr val="000000"/>
                </a:solidFill>
                <a:latin typeface="+mn-ea"/>
              </a:rPr>
              <a:t>　事業対象者</a:t>
            </a:r>
            <a:r>
              <a:rPr lang="en-US" altLang="ja-JP" sz="1000" dirty="0" smtClean="0">
                <a:solidFill>
                  <a:srgbClr val="000000"/>
                </a:solidFill>
                <a:latin typeface="+mn-ea"/>
              </a:rPr>
              <a:t>)</a:t>
            </a:r>
          </a:p>
        </p:txBody>
      </p:sp>
      <p:sp>
        <p:nvSpPr>
          <p:cNvPr id="110" name="Rectangle 56"/>
          <p:cNvSpPr>
            <a:spLocks noChangeArrowheads="1"/>
          </p:cNvSpPr>
          <p:nvPr/>
        </p:nvSpPr>
        <p:spPr bwMode="auto">
          <a:xfrm>
            <a:off x="3802499" y="3530004"/>
            <a:ext cx="1145089" cy="40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予防給付を利用</a:t>
            </a:r>
            <a:endParaRPr lang="en-US" altLang="ja-JP" sz="1000" dirty="0" smtClean="0">
              <a:solidFill>
                <a:srgbClr val="000000"/>
              </a:solidFill>
              <a:latin typeface="Times New Roman" pitchFamily="18" charset="0"/>
            </a:endParaRPr>
          </a:p>
        </p:txBody>
      </p:sp>
      <p:sp>
        <p:nvSpPr>
          <p:cNvPr id="118" name="Line 12"/>
          <p:cNvSpPr>
            <a:spLocks noChangeShapeType="1"/>
          </p:cNvSpPr>
          <p:nvPr/>
        </p:nvSpPr>
        <p:spPr bwMode="auto">
          <a:xfrm flipV="1">
            <a:off x="5568663" y="5285511"/>
            <a:ext cx="1" cy="8904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19" name="Line 29"/>
          <p:cNvSpPr>
            <a:spLocks noChangeShapeType="1"/>
          </p:cNvSpPr>
          <p:nvPr/>
        </p:nvSpPr>
        <p:spPr bwMode="auto">
          <a:xfrm>
            <a:off x="5581616" y="5297751"/>
            <a:ext cx="332308"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20" name="Line 29"/>
          <p:cNvSpPr>
            <a:spLocks noChangeShapeType="1"/>
          </p:cNvSpPr>
          <p:nvPr/>
        </p:nvSpPr>
        <p:spPr bwMode="auto">
          <a:xfrm flipV="1">
            <a:off x="5568657" y="6171444"/>
            <a:ext cx="356338" cy="4487"/>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21" name="Line 22"/>
          <p:cNvSpPr>
            <a:spLocks noChangeShapeType="1"/>
          </p:cNvSpPr>
          <p:nvPr/>
        </p:nvSpPr>
        <p:spPr bwMode="auto">
          <a:xfrm flipV="1">
            <a:off x="5435915" y="5582695"/>
            <a:ext cx="99692"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29" name="Line 29"/>
          <p:cNvSpPr>
            <a:spLocks noChangeShapeType="1"/>
          </p:cNvSpPr>
          <p:nvPr/>
        </p:nvSpPr>
        <p:spPr bwMode="auto">
          <a:xfrm>
            <a:off x="5732248" y="6024813"/>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grpSp>
        <p:nvGrpSpPr>
          <p:cNvPr id="8" name="グループ化 133"/>
          <p:cNvGrpSpPr/>
          <p:nvPr/>
        </p:nvGrpSpPr>
        <p:grpSpPr>
          <a:xfrm>
            <a:off x="5621003" y="5148048"/>
            <a:ext cx="92310" cy="311602"/>
            <a:chOff x="5264419" y="5419055"/>
            <a:chExt cx="100002" cy="311602"/>
          </a:xfrm>
        </p:grpSpPr>
        <p:sp>
          <p:nvSpPr>
            <p:cNvPr id="13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39"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40"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grpSp>
      <p:sp>
        <p:nvSpPr>
          <p:cNvPr id="143" name="Line 12"/>
          <p:cNvSpPr>
            <a:spLocks noChangeShapeType="1"/>
          </p:cNvSpPr>
          <p:nvPr/>
        </p:nvSpPr>
        <p:spPr bwMode="auto">
          <a:xfrm flipH="1" flipV="1">
            <a:off x="5721460" y="5447602"/>
            <a:ext cx="5046" cy="576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15" name="Rectangle 56"/>
          <p:cNvSpPr>
            <a:spLocks noChangeArrowheads="1"/>
          </p:cNvSpPr>
          <p:nvPr/>
        </p:nvSpPr>
        <p:spPr bwMode="auto">
          <a:xfrm>
            <a:off x="3820618" y="4422051"/>
            <a:ext cx="1145089"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smtClean="0">
                <a:solidFill>
                  <a:srgbClr val="000000"/>
                </a:solidFill>
                <a:latin typeface="Times New Roman" pitchFamily="18" charset="0"/>
              </a:rPr>
              <a:t>※</a:t>
            </a:r>
            <a:r>
              <a:rPr lang="ja-JP" altLang="en-US" sz="1000" dirty="0" smtClean="0">
                <a:solidFill>
                  <a:srgbClr val="000000"/>
                </a:solidFill>
                <a:latin typeface="Times New Roman" pitchFamily="18" charset="0"/>
              </a:rPr>
              <a:t>事業のみ利用</a:t>
            </a:r>
            <a:endParaRPr lang="en-US" altLang="ja-JP" sz="1000" dirty="0" smtClean="0">
              <a:solidFill>
                <a:srgbClr val="000000"/>
              </a:solidFill>
              <a:latin typeface="Times New Roman" pitchFamily="18" charset="0"/>
            </a:endParaRPr>
          </a:p>
        </p:txBody>
      </p:sp>
      <p:sp>
        <p:nvSpPr>
          <p:cNvPr id="116" name="Line 18"/>
          <p:cNvSpPr>
            <a:spLocks noChangeShapeType="1"/>
          </p:cNvSpPr>
          <p:nvPr/>
        </p:nvSpPr>
        <p:spPr bwMode="auto">
          <a:xfrm flipV="1">
            <a:off x="2456729" y="2264172"/>
            <a:ext cx="212807"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22" name="Line 18"/>
          <p:cNvSpPr>
            <a:spLocks noChangeShapeType="1"/>
          </p:cNvSpPr>
          <p:nvPr/>
        </p:nvSpPr>
        <p:spPr bwMode="auto">
          <a:xfrm flipV="1">
            <a:off x="2953564" y="2248905"/>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24" name="Line 18"/>
          <p:cNvSpPr>
            <a:spLocks noChangeShapeType="1"/>
          </p:cNvSpPr>
          <p:nvPr/>
        </p:nvSpPr>
        <p:spPr bwMode="auto">
          <a:xfrm flipV="1">
            <a:off x="2491684" y="1400316"/>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25" name="Line 18"/>
          <p:cNvSpPr>
            <a:spLocks noChangeShapeType="1"/>
          </p:cNvSpPr>
          <p:nvPr/>
        </p:nvSpPr>
        <p:spPr bwMode="auto">
          <a:xfrm flipV="1">
            <a:off x="2978369" y="1394333"/>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14" name="正方形/長方形 113"/>
          <p:cNvSpPr/>
          <p:nvPr/>
        </p:nvSpPr>
        <p:spPr bwMode="auto">
          <a:xfrm>
            <a:off x="259953" y="0"/>
            <a:ext cx="1387415" cy="508220"/>
          </a:xfrm>
          <a:prstGeom prst="rect">
            <a:avLst/>
          </a:prstGeom>
          <a:ln>
            <a:headEnd/>
            <a:tailEnd/>
          </a:ln>
        </p:spPr>
        <p:style>
          <a:lnRef idx="2">
            <a:schemeClr val="dk1"/>
          </a:lnRef>
          <a:fillRef idx="1">
            <a:schemeClr val="lt1"/>
          </a:fillRef>
          <a:effectRef idx="0">
            <a:schemeClr val="dk1"/>
          </a:effectRef>
          <a:fontRef idx="minor">
            <a:schemeClr val="dk1"/>
          </a:fontRef>
        </p:style>
        <p:txBody>
          <a:bodyPr lIns="72000" rIns="72000" rtlCol="0" anchor="ctr"/>
          <a:lstStyle/>
          <a:p>
            <a:pPr algn="ctr"/>
            <a:r>
              <a:rPr lang="ja-JP" altLang="en-US" sz="1400" dirty="0" smtClean="0"/>
              <a:t>第４　</a:t>
            </a:r>
            <a:r>
              <a:rPr lang="ja-JP" altLang="en-US" sz="1400" dirty="0" smtClean="0">
                <a:solidFill>
                  <a:schemeClr val="tx1"/>
                </a:solidFill>
              </a:rPr>
              <a:t>サービス</a:t>
            </a:r>
            <a:endParaRPr lang="en-US" altLang="ja-JP" sz="1400" dirty="0" smtClean="0">
              <a:solidFill>
                <a:schemeClr val="tx1"/>
              </a:solidFill>
            </a:endParaRPr>
          </a:p>
          <a:p>
            <a:pPr algn="ctr"/>
            <a:r>
              <a:rPr lang="ja-JP" altLang="en-US" sz="1400" dirty="0" smtClean="0">
                <a:solidFill>
                  <a:schemeClr val="tx1"/>
                </a:solidFill>
              </a:rPr>
              <a:t>の</a:t>
            </a:r>
            <a:r>
              <a:rPr lang="ja-JP" altLang="en-US" sz="1400" dirty="0">
                <a:solidFill>
                  <a:schemeClr val="tx1"/>
                </a:solidFill>
              </a:rPr>
              <a:t>利用の流れ</a:t>
            </a:r>
            <a:endParaRPr lang="ja-JP" altLang="en-US" sz="1400" dirty="0"/>
          </a:p>
        </p:txBody>
      </p:sp>
      <p:sp>
        <p:nvSpPr>
          <p:cNvPr id="127" name="スライド番号プレースホルダー 3"/>
          <p:cNvSpPr>
            <a:spLocks noGrp="1"/>
          </p:cNvSpPr>
          <p:nvPr>
            <p:ph type="sldNum" sz="quarter" idx="4294967295"/>
          </p:nvPr>
        </p:nvSpPr>
        <p:spPr>
          <a:xfrm>
            <a:off x="7064754" y="6550469"/>
            <a:ext cx="2133600" cy="365125"/>
          </a:xfrm>
          <a:prstGeom prst="rect">
            <a:avLst/>
          </a:prstGeom>
        </p:spPr>
        <p:txBody>
          <a:bodyPr/>
          <a:lstStyle/>
          <a:p>
            <a:pPr algn="r"/>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lgn="r"/>
              <a:t>31</a:t>
            </a:fld>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8" name="円/楕円 127"/>
          <p:cNvSpPr/>
          <p:nvPr/>
        </p:nvSpPr>
        <p:spPr>
          <a:xfrm>
            <a:off x="683568" y="2060848"/>
            <a:ext cx="1584176" cy="2808312"/>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0" name="円/楕円 129"/>
          <p:cNvSpPr/>
          <p:nvPr/>
        </p:nvSpPr>
        <p:spPr>
          <a:xfrm>
            <a:off x="539552" y="620688"/>
            <a:ext cx="1584176" cy="855712"/>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92018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19256" cy="346050"/>
          </a:xfrm>
        </p:spPr>
        <p:txBody>
          <a:bodyPr>
            <a:normAutofit fontScale="90000"/>
          </a:bodyPr>
          <a:lstStyle/>
          <a:p>
            <a:endParaRPr kumimoji="1" lang="ja-JP" alt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899593" y="0"/>
            <a:ext cx="7848872" cy="687043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正方形/長方形 103"/>
          <p:cNvSpPr/>
          <p:nvPr/>
        </p:nvSpPr>
        <p:spPr>
          <a:xfrm>
            <a:off x="5165914" y="4603194"/>
            <a:ext cx="2346762" cy="1775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9" name="正方形/長方形 18"/>
          <p:cNvSpPr/>
          <p:nvPr/>
        </p:nvSpPr>
        <p:spPr>
          <a:xfrm>
            <a:off x="957318" y="2763022"/>
            <a:ext cx="6320500" cy="32400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dirty="0" smtClean="0">
                <a:solidFill>
                  <a:prstClr val="white"/>
                </a:solidFill>
              </a:rPr>
              <a:t>経過措置期間</a:t>
            </a:r>
            <a:endParaRPr lang="ja-JP" altLang="en-US" dirty="0">
              <a:solidFill>
                <a:prstClr val="white"/>
              </a:solidFill>
            </a:endParaRPr>
          </a:p>
        </p:txBody>
      </p:sp>
      <p:sp>
        <p:nvSpPr>
          <p:cNvPr id="13" name="正方形/長方形 12"/>
          <p:cNvSpPr/>
          <p:nvPr/>
        </p:nvSpPr>
        <p:spPr>
          <a:xfrm>
            <a:off x="957317" y="3402720"/>
            <a:ext cx="6320500" cy="674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 name="正方形/長方形 3"/>
          <p:cNvSpPr/>
          <p:nvPr/>
        </p:nvSpPr>
        <p:spPr>
          <a:xfrm>
            <a:off x="1682719" y="2034446"/>
            <a:ext cx="792089" cy="30243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2400" dirty="0" smtClean="0">
              <a:solidFill>
                <a:srgbClr val="FF0000"/>
              </a:solidFill>
            </a:endParaRPr>
          </a:p>
        </p:txBody>
      </p:sp>
      <p:sp>
        <p:nvSpPr>
          <p:cNvPr id="83" name="テキスト ボックス 82"/>
          <p:cNvSpPr txBox="1"/>
          <p:nvPr/>
        </p:nvSpPr>
        <p:spPr>
          <a:xfrm>
            <a:off x="1663864" y="3060350"/>
            <a:ext cx="648072" cy="369332"/>
          </a:xfrm>
          <a:prstGeom prst="rect">
            <a:avLst/>
          </a:prstGeom>
          <a:noFill/>
        </p:spPr>
        <p:txBody>
          <a:bodyPr wrap="square" rtlCol="0">
            <a:spAutoFit/>
          </a:bodyPr>
          <a:lstStyle/>
          <a:p>
            <a:r>
              <a:rPr lang="ja-JP" altLang="en-US" b="1" dirty="0" smtClean="0">
                <a:solidFill>
                  <a:srgbClr val="FF0000"/>
                </a:solidFill>
                <a:latin typeface="HGP創英角ｺﾞｼｯｸUB" pitchFamily="50" charset="-128"/>
                <a:ea typeface="HGP創英角ｺﾞｼｯｸUB" pitchFamily="50" charset="-128"/>
              </a:rPr>
              <a:t>２７’</a:t>
            </a:r>
            <a:endParaRPr lang="ja-JP" altLang="en-US" b="1" dirty="0">
              <a:solidFill>
                <a:srgbClr val="FF0000"/>
              </a:solidFill>
              <a:latin typeface="HGP創英角ｺﾞｼｯｸUB" pitchFamily="50" charset="-128"/>
              <a:ea typeface="HGP創英角ｺﾞｼｯｸUB" pitchFamily="50" charset="-128"/>
            </a:endParaRPr>
          </a:p>
        </p:txBody>
      </p:sp>
      <p:sp>
        <p:nvSpPr>
          <p:cNvPr id="84" name="テキスト ボックス 83"/>
          <p:cNvSpPr txBox="1"/>
          <p:nvPr/>
        </p:nvSpPr>
        <p:spPr>
          <a:xfrm>
            <a:off x="3745802" y="3060350"/>
            <a:ext cx="648072" cy="369332"/>
          </a:xfrm>
          <a:prstGeom prst="rect">
            <a:avLst/>
          </a:prstGeom>
          <a:noFill/>
        </p:spPr>
        <p:txBody>
          <a:bodyPr wrap="square" rtlCol="0">
            <a:spAutoFit/>
          </a:bodyPr>
          <a:lstStyle/>
          <a:p>
            <a:r>
              <a:rPr lang="ja-JP" altLang="en-US" b="1" dirty="0" smtClean="0">
                <a:solidFill>
                  <a:srgbClr val="FF0000"/>
                </a:solidFill>
                <a:latin typeface="HGP創英角ｺﾞｼｯｸUB" pitchFamily="50" charset="-128"/>
                <a:ea typeface="HGP創英角ｺﾞｼｯｸUB" pitchFamily="50" charset="-128"/>
              </a:rPr>
              <a:t>２８’</a:t>
            </a:r>
            <a:endParaRPr lang="ja-JP" altLang="en-US" b="1" dirty="0">
              <a:solidFill>
                <a:srgbClr val="FF0000"/>
              </a:solidFill>
              <a:latin typeface="HGP創英角ｺﾞｼｯｸUB" pitchFamily="50" charset="-128"/>
              <a:ea typeface="HGP創英角ｺﾞｼｯｸUB" pitchFamily="50" charset="-128"/>
            </a:endParaRPr>
          </a:p>
        </p:txBody>
      </p:sp>
      <p:sp>
        <p:nvSpPr>
          <p:cNvPr id="85" name="テキスト ボックス 84"/>
          <p:cNvSpPr txBox="1"/>
          <p:nvPr/>
        </p:nvSpPr>
        <p:spPr>
          <a:xfrm>
            <a:off x="5905574" y="3051058"/>
            <a:ext cx="648072" cy="369332"/>
          </a:xfrm>
          <a:prstGeom prst="rect">
            <a:avLst/>
          </a:prstGeom>
          <a:noFill/>
        </p:spPr>
        <p:txBody>
          <a:bodyPr wrap="square" rtlCol="0">
            <a:spAutoFit/>
          </a:bodyPr>
          <a:lstStyle/>
          <a:p>
            <a:r>
              <a:rPr lang="ja-JP" altLang="en-US" b="1" dirty="0" smtClean="0">
                <a:solidFill>
                  <a:srgbClr val="FF0000"/>
                </a:solidFill>
                <a:latin typeface="HGP創英角ｺﾞｼｯｸUB" pitchFamily="50" charset="-128"/>
                <a:ea typeface="HGP創英角ｺﾞｼｯｸUB" pitchFamily="50" charset="-128"/>
              </a:rPr>
              <a:t>２９’</a:t>
            </a:r>
            <a:endParaRPr lang="ja-JP" altLang="en-US" b="1" dirty="0">
              <a:solidFill>
                <a:srgbClr val="FF0000"/>
              </a:solidFill>
              <a:latin typeface="HGP創英角ｺﾞｼｯｸUB" pitchFamily="50" charset="-128"/>
              <a:ea typeface="HGP創英角ｺﾞｼｯｸUB" pitchFamily="50" charset="-128"/>
            </a:endParaRPr>
          </a:p>
        </p:txBody>
      </p:sp>
      <p:sp>
        <p:nvSpPr>
          <p:cNvPr id="96" name="テキスト ボックス 95"/>
          <p:cNvSpPr txBox="1"/>
          <p:nvPr/>
        </p:nvSpPr>
        <p:spPr>
          <a:xfrm>
            <a:off x="388634" y="3402728"/>
            <a:ext cx="461665" cy="2961889"/>
          </a:xfrm>
          <a:prstGeom prst="rect">
            <a:avLst/>
          </a:prstGeom>
          <a:gradFill>
            <a:gsLst>
              <a:gs pos="0">
                <a:schemeClr val="accent3">
                  <a:tint val="50000"/>
                  <a:satMod val="300000"/>
                </a:schemeClr>
              </a:gs>
              <a:gs pos="51000">
                <a:schemeClr val="accent3">
                  <a:tint val="37000"/>
                  <a:satMod val="300000"/>
                </a:schemeClr>
              </a:gs>
              <a:gs pos="100000">
                <a:schemeClr val="accent3">
                  <a:tint val="15000"/>
                  <a:satMod val="35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1">
            <a:schemeClr val="accent3"/>
          </a:lnRef>
          <a:fillRef idx="2">
            <a:schemeClr val="accent3"/>
          </a:fillRef>
          <a:effectRef idx="1">
            <a:schemeClr val="accent3"/>
          </a:effectRef>
          <a:fontRef idx="minor">
            <a:schemeClr val="dk1"/>
          </a:fontRef>
        </p:style>
        <p:txBody>
          <a:bodyPr vert="eaVert" wrap="square" tIns="180000" bIns="180000" rtlCol="0">
            <a:spAutoFit/>
          </a:bodyPr>
          <a:lstStyle/>
          <a:p>
            <a:pPr algn="dist"/>
            <a:r>
              <a:rPr lang="ja-JP" altLang="en-US" b="1" dirty="0" smtClean="0">
                <a:solidFill>
                  <a:srgbClr val="4F81BD"/>
                </a:solidFill>
              </a:rPr>
              <a:t>保険者数　</a:t>
            </a:r>
            <a:endParaRPr lang="ja-JP" altLang="en-US" b="1" dirty="0">
              <a:solidFill>
                <a:srgbClr val="4F81BD"/>
              </a:solidFill>
            </a:endParaRPr>
          </a:p>
        </p:txBody>
      </p:sp>
      <p:sp>
        <p:nvSpPr>
          <p:cNvPr id="72" name="正方形/長方形 71"/>
          <p:cNvSpPr/>
          <p:nvPr/>
        </p:nvSpPr>
        <p:spPr>
          <a:xfrm>
            <a:off x="2951313" y="3638255"/>
            <a:ext cx="4521558" cy="1425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106" name="直線コネクタ 105"/>
          <p:cNvCxnSpPr/>
          <p:nvPr/>
        </p:nvCxnSpPr>
        <p:spPr>
          <a:xfrm>
            <a:off x="971600" y="2708920"/>
            <a:ext cx="0" cy="432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正方形/長方形 86"/>
          <p:cNvSpPr/>
          <p:nvPr/>
        </p:nvSpPr>
        <p:spPr>
          <a:xfrm>
            <a:off x="7277844" y="3402720"/>
            <a:ext cx="1603604" cy="2975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89" name="テキスト ボックス 88"/>
          <p:cNvSpPr txBox="1"/>
          <p:nvPr/>
        </p:nvSpPr>
        <p:spPr>
          <a:xfrm>
            <a:off x="7876526" y="3060350"/>
            <a:ext cx="648072" cy="369332"/>
          </a:xfrm>
          <a:prstGeom prst="rect">
            <a:avLst/>
          </a:prstGeom>
          <a:noFill/>
        </p:spPr>
        <p:txBody>
          <a:bodyPr wrap="square" rtlCol="0">
            <a:spAutoFit/>
          </a:bodyPr>
          <a:lstStyle/>
          <a:p>
            <a:r>
              <a:rPr lang="ja-JP" altLang="en-US" b="1" dirty="0">
                <a:solidFill>
                  <a:srgbClr val="FF0000"/>
                </a:solidFill>
                <a:latin typeface="HGP創英角ｺﾞｼｯｸUB" pitchFamily="50" charset="-128"/>
                <a:ea typeface="HGP創英角ｺﾞｼｯｸUB" pitchFamily="50" charset="-128"/>
              </a:rPr>
              <a:t>３０</a:t>
            </a:r>
            <a:r>
              <a:rPr lang="ja-JP" altLang="en-US" b="1" dirty="0" smtClean="0">
                <a:solidFill>
                  <a:srgbClr val="FF0000"/>
                </a:solidFill>
                <a:latin typeface="HGP創英角ｺﾞｼｯｸUB" pitchFamily="50" charset="-128"/>
                <a:ea typeface="HGP創英角ｺﾞｼｯｸUB" pitchFamily="50" charset="-128"/>
              </a:rPr>
              <a:t>’</a:t>
            </a:r>
            <a:endParaRPr lang="ja-JP" altLang="en-US" b="1" dirty="0">
              <a:solidFill>
                <a:srgbClr val="FF0000"/>
              </a:solidFill>
              <a:latin typeface="HGP創英角ｺﾞｼｯｸUB" pitchFamily="50" charset="-128"/>
              <a:ea typeface="HGP創英角ｺﾞｼｯｸUB" pitchFamily="50" charset="-128"/>
            </a:endParaRPr>
          </a:p>
        </p:txBody>
      </p:sp>
      <p:sp>
        <p:nvSpPr>
          <p:cNvPr id="21" name="線吹き出し 1 (枠付き) 20"/>
          <p:cNvSpPr/>
          <p:nvPr/>
        </p:nvSpPr>
        <p:spPr>
          <a:xfrm>
            <a:off x="22649" y="2779314"/>
            <a:ext cx="733808" cy="433662"/>
          </a:xfrm>
          <a:prstGeom prst="borderCallout1">
            <a:avLst>
              <a:gd name="adj1" fmla="val 65027"/>
              <a:gd name="adj2" fmla="val 101065"/>
              <a:gd name="adj3" fmla="val 35427"/>
              <a:gd name="adj4" fmla="val 125646"/>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法改正</a:t>
            </a:r>
            <a:endParaRPr lang="ja-JP" altLang="en-US" sz="1600" dirty="0">
              <a:solidFill>
                <a:prstClr val="black"/>
              </a:solidFill>
            </a:endParaRPr>
          </a:p>
        </p:txBody>
      </p:sp>
      <p:sp>
        <p:nvSpPr>
          <p:cNvPr id="101" name="角丸四角形 100"/>
          <p:cNvSpPr/>
          <p:nvPr/>
        </p:nvSpPr>
        <p:spPr>
          <a:xfrm>
            <a:off x="1008113" y="6453336"/>
            <a:ext cx="4139923" cy="36013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1400" dirty="0" smtClean="0">
                <a:solidFill>
                  <a:prstClr val="black"/>
                </a:solidFill>
                <a:latin typeface="ＭＳ Ｐゴシック"/>
              </a:rPr>
              <a:t>27</a:t>
            </a:r>
            <a:r>
              <a:rPr lang="ja-JP" altLang="en-US" sz="1400" dirty="0" err="1">
                <a:solidFill>
                  <a:prstClr val="black"/>
                </a:solidFill>
                <a:latin typeface="ＭＳ Ｐゴシック"/>
              </a:rPr>
              <a:t>、</a:t>
            </a:r>
            <a:r>
              <a:rPr lang="en-US" altLang="ja-JP" sz="1400" dirty="0" smtClean="0">
                <a:solidFill>
                  <a:prstClr val="black"/>
                </a:solidFill>
                <a:latin typeface="ＭＳ Ｐゴシック"/>
              </a:rPr>
              <a:t>28</a:t>
            </a:r>
            <a:r>
              <a:rPr lang="ja-JP" altLang="en-US" sz="1400" dirty="0" smtClean="0">
                <a:solidFill>
                  <a:prstClr val="black"/>
                </a:solidFill>
                <a:latin typeface="ＭＳ Ｐゴシック"/>
              </a:rPr>
              <a:t>年度は市町村の選択で移行（エリアごとも可）</a:t>
            </a:r>
            <a:endParaRPr lang="en-US" altLang="ja-JP" sz="1400" dirty="0" smtClean="0">
              <a:solidFill>
                <a:prstClr val="black"/>
              </a:solidFill>
              <a:latin typeface="ＭＳ Ｐゴシック"/>
            </a:endParaRPr>
          </a:p>
        </p:txBody>
      </p:sp>
      <p:sp>
        <p:nvSpPr>
          <p:cNvPr id="3" name="直角三角形 2"/>
          <p:cNvSpPr/>
          <p:nvPr/>
        </p:nvSpPr>
        <p:spPr>
          <a:xfrm rot="10800000">
            <a:off x="930460" y="4056220"/>
            <a:ext cx="2068614" cy="452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直角三角形 34"/>
          <p:cNvSpPr/>
          <p:nvPr/>
        </p:nvSpPr>
        <p:spPr>
          <a:xfrm rot="10800000">
            <a:off x="2933729" y="5058782"/>
            <a:ext cx="2549624" cy="48706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86" name="直線コネクタ 85"/>
          <p:cNvCxnSpPr/>
          <p:nvPr/>
        </p:nvCxnSpPr>
        <p:spPr>
          <a:xfrm>
            <a:off x="5147990" y="2708489"/>
            <a:ext cx="0" cy="367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1614685" y="3711782"/>
            <a:ext cx="7266776" cy="113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1275130" y="3557122"/>
            <a:ext cx="7606318" cy="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3308530" y="4600639"/>
            <a:ext cx="5572939"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3907018" y="4765430"/>
            <a:ext cx="4974432" cy="169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5400964" y="5602684"/>
            <a:ext cx="3480464"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5748384" y="5728857"/>
            <a:ext cx="3133052" cy="865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2204374" y="3861048"/>
            <a:ext cx="6677065"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2933741" y="2709280"/>
            <a:ext cx="1" cy="23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グループ化 35"/>
          <p:cNvGrpSpPr/>
          <p:nvPr/>
        </p:nvGrpSpPr>
        <p:grpSpPr>
          <a:xfrm>
            <a:off x="5144642" y="6004613"/>
            <a:ext cx="2235670" cy="489376"/>
            <a:chOff x="5593717" y="4395323"/>
            <a:chExt cx="2286795" cy="641529"/>
          </a:xfrm>
        </p:grpSpPr>
        <p:sp>
          <p:nvSpPr>
            <p:cNvPr id="25" name="左右矢印 24"/>
            <p:cNvSpPr/>
            <p:nvPr/>
          </p:nvSpPr>
          <p:spPr>
            <a:xfrm>
              <a:off x="5593717" y="4395323"/>
              <a:ext cx="2286795" cy="471928"/>
            </a:xfrm>
            <a:prstGeom prst="leftRightArrow">
              <a:avLst>
                <a:gd name="adj1" fmla="val 63177"/>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テキスト ボックス 31"/>
            <p:cNvSpPr txBox="1"/>
            <p:nvPr/>
          </p:nvSpPr>
          <p:spPr>
            <a:xfrm>
              <a:off x="5616760" y="4431650"/>
              <a:ext cx="2263752" cy="605202"/>
            </a:xfrm>
            <a:prstGeom prst="rect">
              <a:avLst/>
            </a:prstGeom>
            <a:noFill/>
          </p:spPr>
          <p:txBody>
            <a:bodyPr wrap="square" rtlCol="0">
              <a:spAutoFit/>
            </a:bodyPr>
            <a:lstStyle/>
            <a:p>
              <a:pPr algn="ctr"/>
              <a:r>
                <a:rPr lang="ja-JP" altLang="en-US" sz="1200" b="1" dirty="0" smtClean="0">
                  <a:solidFill>
                    <a:srgbClr val="FF0000"/>
                  </a:solidFill>
                  <a:latin typeface="Calibri"/>
                </a:rPr>
                <a:t>要支援認定期間→最大</a:t>
              </a:r>
              <a:r>
                <a:rPr lang="en-US" altLang="ja-JP" sz="1200" b="1" dirty="0" smtClean="0">
                  <a:solidFill>
                    <a:srgbClr val="FF0000"/>
                  </a:solidFill>
                  <a:latin typeface="Calibri"/>
                </a:rPr>
                <a:t>12</a:t>
              </a:r>
              <a:r>
                <a:rPr lang="ja-JP" altLang="en-US" sz="1200" b="1" dirty="0" smtClean="0">
                  <a:solidFill>
                    <a:srgbClr val="FF0000"/>
                  </a:solidFill>
                  <a:latin typeface="Calibri"/>
                </a:rPr>
                <a:t>か月</a:t>
              </a:r>
              <a:endParaRPr lang="ja-JP" altLang="en-US" sz="1200" b="1" dirty="0">
                <a:solidFill>
                  <a:srgbClr val="FF0000"/>
                </a:solidFill>
                <a:latin typeface="Calibri"/>
              </a:endParaRPr>
            </a:p>
          </p:txBody>
        </p:sp>
      </p:grpSp>
      <p:cxnSp>
        <p:nvCxnSpPr>
          <p:cNvPr id="66" name="直線矢印コネクタ 65"/>
          <p:cNvCxnSpPr/>
          <p:nvPr/>
        </p:nvCxnSpPr>
        <p:spPr>
          <a:xfrm>
            <a:off x="4987399" y="4920778"/>
            <a:ext cx="3894075" cy="248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6957272" y="5907905"/>
            <a:ext cx="192415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4" name="角丸四角形吹き出し 33"/>
          <p:cNvSpPr/>
          <p:nvPr/>
        </p:nvSpPr>
        <p:spPr>
          <a:xfrm>
            <a:off x="5212063" y="6453336"/>
            <a:ext cx="3613948" cy="360040"/>
          </a:xfrm>
          <a:prstGeom prst="wedgeRoundRectCallout">
            <a:avLst>
              <a:gd name="adj1" fmla="val -49344"/>
              <a:gd name="adj2" fmla="val -68553"/>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全ての保険者</a:t>
            </a:r>
            <a:r>
              <a:rPr lang="ja-JP" altLang="en-US" sz="1600" dirty="0" smtClean="0">
                <a:solidFill>
                  <a:prstClr val="black"/>
                </a:solidFill>
              </a:rPr>
              <a:t>・エリアで導入</a:t>
            </a:r>
            <a:endParaRPr lang="ja-JP" altLang="en-US" sz="1600" dirty="0">
              <a:solidFill>
                <a:prstClr val="black"/>
              </a:solidFill>
            </a:endParaRPr>
          </a:p>
        </p:txBody>
      </p:sp>
      <p:sp>
        <p:nvSpPr>
          <p:cNvPr id="7" name="テキスト ボックス 6"/>
          <p:cNvSpPr txBox="1"/>
          <p:nvPr/>
        </p:nvSpPr>
        <p:spPr>
          <a:xfrm>
            <a:off x="0" y="404664"/>
            <a:ext cx="9144000" cy="1883011"/>
          </a:xfrm>
          <a:prstGeom prst="rect">
            <a:avLst/>
          </a:prstGeom>
          <a:noFill/>
          <a:ln>
            <a:solidFill>
              <a:schemeClr val="tx1"/>
            </a:solidFill>
          </a:ln>
        </p:spPr>
        <p:txBody>
          <a:bodyPr wrap="square" lIns="72000" tIns="36000" rIns="72000" bIns="0" rtlCol="0">
            <a:spAutoFit/>
          </a:bodyPr>
          <a:lstStyle/>
          <a:p>
            <a:pPr marL="174625" indent="-174625">
              <a:lnSpc>
                <a:spcPts val="1800"/>
              </a:lnSpc>
              <a:tabLst>
                <a:tab pos="174625" algn="l"/>
              </a:tabLst>
            </a:pPr>
            <a:r>
              <a:rPr lang="ja-JP" altLang="en-US" sz="1600" dirty="0" smtClean="0">
                <a:latin typeface="+mj-ea"/>
                <a:ea typeface="+mj-ea"/>
              </a:rPr>
              <a:t>○</a:t>
            </a:r>
            <a:r>
              <a:rPr lang="ja-JP" altLang="ja-JP" sz="1600" dirty="0">
                <a:latin typeface="+mj-ea"/>
                <a:ea typeface="+mj-ea"/>
              </a:rPr>
              <a:t>　</a:t>
            </a:r>
            <a:r>
              <a:rPr lang="ja-JP" altLang="ja-JP" sz="1600" dirty="0" smtClean="0">
                <a:latin typeface="+mj-ea"/>
                <a:ea typeface="+mj-ea"/>
              </a:rPr>
              <a:t>市町村</a:t>
            </a:r>
            <a:r>
              <a:rPr lang="ja-JP" altLang="en-US" sz="1600" dirty="0">
                <a:latin typeface="+mj-ea"/>
                <a:ea typeface="+mj-ea"/>
              </a:rPr>
              <a:t>が</a:t>
            </a:r>
            <a:r>
              <a:rPr lang="ja-JP" altLang="ja-JP" sz="1600" dirty="0" smtClean="0">
                <a:latin typeface="+mj-ea"/>
                <a:ea typeface="+mj-ea"/>
              </a:rPr>
              <a:t>条例</a:t>
            </a:r>
            <a:r>
              <a:rPr lang="ja-JP" altLang="ja-JP" sz="1600" dirty="0">
                <a:latin typeface="+mj-ea"/>
                <a:ea typeface="+mj-ea"/>
              </a:rPr>
              <a:t>で定める</a:t>
            </a:r>
            <a:r>
              <a:rPr lang="ja-JP" altLang="ja-JP" sz="1600" dirty="0" smtClean="0">
                <a:latin typeface="+mj-ea"/>
                <a:ea typeface="+mj-ea"/>
              </a:rPr>
              <a:t>場合は</a:t>
            </a:r>
            <a:r>
              <a:rPr lang="ja-JP" altLang="ja-JP" sz="1600" dirty="0">
                <a:latin typeface="+mj-ea"/>
                <a:ea typeface="+mj-ea"/>
              </a:rPr>
              <a:t>、</a:t>
            </a:r>
            <a:r>
              <a:rPr lang="ja-JP" altLang="en-US" sz="1600" b="1" dirty="0">
                <a:solidFill>
                  <a:srgbClr val="FF0000"/>
                </a:solidFill>
                <a:latin typeface="+mj-ea"/>
                <a:ea typeface="+mj-ea"/>
              </a:rPr>
              <a:t>総合事業</a:t>
            </a:r>
            <a:r>
              <a:rPr lang="ja-JP" altLang="ja-JP" sz="1600" b="1" dirty="0">
                <a:solidFill>
                  <a:srgbClr val="FF0000"/>
                </a:solidFill>
                <a:latin typeface="+mj-ea"/>
                <a:ea typeface="+mj-ea"/>
              </a:rPr>
              <a:t>の実施を平成</a:t>
            </a:r>
            <a:r>
              <a:rPr lang="en-US" altLang="ja-JP" sz="1600" b="1" dirty="0">
                <a:solidFill>
                  <a:srgbClr val="FF0000"/>
                </a:solidFill>
                <a:latin typeface="+mj-ea"/>
                <a:ea typeface="+mj-ea"/>
              </a:rPr>
              <a:t>29</a:t>
            </a:r>
            <a:r>
              <a:rPr lang="ja-JP" altLang="ja-JP" sz="1600" b="1" dirty="0">
                <a:solidFill>
                  <a:srgbClr val="FF0000"/>
                </a:solidFill>
                <a:latin typeface="+mj-ea"/>
                <a:ea typeface="+mj-ea"/>
              </a:rPr>
              <a:t>年４月まで猶予</a:t>
            </a:r>
            <a:r>
              <a:rPr lang="ja-JP" altLang="en-US" sz="1600" b="1" dirty="0">
                <a:solidFill>
                  <a:srgbClr val="FF0000"/>
                </a:solidFill>
                <a:latin typeface="+mj-ea"/>
                <a:ea typeface="+mj-ea"/>
              </a:rPr>
              <a:t>可能</a:t>
            </a:r>
            <a:r>
              <a:rPr lang="ja-JP" altLang="en-US" sz="1600" dirty="0" smtClean="0">
                <a:latin typeface="+mj-ea"/>
                <a:ea typeface="+mj-ea"/>
              </a:rPr>
              <a:t>。</a:t>
            </a:r>
            <a:endParaRPr lang="en-US" altLang="ja-JP" sz="1600" dirty="0" smtClean="0">
              <a:latin typeface="+mj-ea"/>
              <a:ea typeface="+mj-ea"/>
            </a:endParaRPr>
          </a:p>
          <a:p>
            <a:pPr marL="174625" indent="-174625">
              <a:lnSpc>
                <a:spcPts val="1800"/>
              </a:lnSpc>
              <a:tabLst>
                <a:tab pos="174625" algn="l"/>
              </a:tabLst>
            </a:pPr>
            <a:r>
              <a:rPr lang="ja-JP" altLang="en-US" sz="1600" dirty="0" smtClean="0">
                <a:latin typeface="+mj-ea"/>
                <a:ea typeface="+mj-ea"/>
              </a:rPr>
              <a:t>○</a:t>
            </a:r>
            <a:r>
              <a:rPr lang="ja-JP" altLang="en-US" sz="1600" dirty="0">
                <a:latin typeface="+mj-ea"/>
                <a:ea typeface="+mj-ea"/>
              </a:rPr>
              <a:t>　</a:t>
            </a:r>
            <a:r>
              <a:rPr lang="ja-JP" altLang="ja-JP" sz="1600" dirty="0">
                <a:latin typeface="+mj-ea"/>
                <a:ea typeface="+mj-ea"/>
              </a:rPr>
              <a:t>市町村</a:t>
            </a:r>
            <a:r>
              <a:rPr lang="ja-JP" altLang="en-US" sz="1600" dirty="0">
                <a:latin typeface="+mj-ea"/>
                <a:ea typeface="+mj-ea"/>
              </a:rPr>
              <a:t>は</a:t>
            </a:r>
            <a:r>
              <a:rPr lang="ja-JP" altLang="ja-JP" sz="1600" dirty="0">
                <a:latin typeface="+mj-ea"/>
                <a:ea typeface="+mj-ea"/>
              </a:rPr>
              <a:t>、できる限り早期から新しい総合事業に取り組</a:t>
            </a:r>
            <a:r>
              <a:rPr lang="ja-JP" altLang="en-US" sz="1600" dirty="0">
                <a:latin typeface="+mj-ea"/>
                <a:ea typeface="+mj-ea"/>
              </a:rPr>
              <a:t>む。</a:t>
            </a:r>
            <a:r>
              <a:rPr lang="ja-JP" altLang="ja-JP" sz="1600" dirty="0">
                <a:latin typeface="+mj-ea"/>
                <a:ea typeface="+mj-ea"/>
              </a:rPr>
              <a:t>一方で、受け皿の整備</a:t>
            </a:r>
            <a:r>
              <a:rPr lang="ja-JP" altLang="en-US" sz="1600" dirty="0">
                <a:latin typeface="+mj-ea"/>
                <a:ea typeface="+mj-ea"/>
              </a:rPr>
              <a:t>等</a:t>
            </a:r>
            <a:r>
              <a:rPr lang="ja-JP" altLang="ja-JP" sz="1600" dirty="0">
                <a:latin typeface="+mj-ea"/>
                <a:ea typeface="+mj-ea"/>
              </a:rPr>
              <a:t>のため、</a:t>
            </a:r>
            <a:r>
              <a:rPr lang="ja-JP" altLang="ja-JP" sz="1600" dirty="0">
                <a:solidFill>
                  <a:srgbClr val="FF0000"/>
                </a:solidFill>
                <a:latin typeface="+mj-ea"/>
                <a:ea typeface="+mj-ea"/>
              </a:rPr>
              <a:t>一定の時間をかけて</a:t>
            </a:r>
            <a:r>
              <a:rPr lang="ja-JP" altLang="en-US" sz="1600" dirty="0">
                <a:solidFill>
                  <a:srgbClr val="FF0000"/>
                </a:solidFill>
                <a:latin typeface="+mj-ea"/>
                <a:ea typeface="+mj-ea"/>
              </a:rPr>
              <a:t>、</a:t>
            </a:r>
            <a:r>
              <a:rPr lang="ja-JP" altLang="ja-JP" sz="1600" dirty="0">
                <a:solidFill>
                  <a:srgbClr val="FF0000"/>
                </a:solidFill>
                <a:latin typeface="+mj-ea"/>
                <a:ea typeface="+mj-ea"/>
              </a:rPr>
              <a:t>総合事業を開始</a:t>
            </a:r>
            <a:r>
              <a:rPr lang="ja-JP" altLang="en-US" sz="1600" dirty="0">
                <a:solidFill>
                  <a:srgbClr val="FF0000"/>
                </a:solidFill>
                <a:latin typeface="+mj-ea"/>
                <a:ea typeface="+mj-ea"/>
              </a:rPr>
              <a:t>すること</a:t>
            </a:r>
            <a:r>
              <a:rPr lang="ja-JP" altLang="ja-JP" sz="1600" dirty="0">
                <a:solidFill>
                  <a:srgbClr val="FF0000"/>
                </a:solidFill>
                <a:latin typeface="+mj-ea"/>
                <a:ea typeface="+mj-ea"/>
              </a:rPr>
              <a:t>も選択肢</a:t>
            </a:r>
            <a:r>
              <a:rPr lang="ja-JP" altLang="ja-JP" sz="1600" dirty="0">
                <a:latin typeface="+mj-ea"/>
                <a:ea typeface="+mj-ea"/>
              </a:rPr>
              <a:t>。</a:t>
            </a:r>
          </a:p>
          <a:p>
            <a:pPr marL="174625" indent="-174625">
              <a:lnSpc>
                <a:spcPts val="1800"/>
              </a:lnSpc>
              <a:buNone/>
              <a:tabLst>
                <a:tab pos="174625" algn="l"/>
              </a:tabLst>
            </a:pPr>
            <a:r>
              <a:rPr lang="ja-JP" altLang="en-US" sz="1200" dirty="0" smtClean="0">
                <a:latin typeface="+mj-ea"/>
                <a:ea typeface="+mj-ea"/>
              </a:rPr>
              <a:t>　</a:t>
            </a:r>
            <a:r>
              <a:rPr lang="en-US" altLang="ja-JP" sz="1200" dirty="0" smtClean="0">
                <a:latin typeface="+mj-ea"/>
                <a:ea typeface="+mj-ea"/>
              </a:rPr>
              <a:t>※</a:t>
            </a:r>
            <a:r>
              <a:rPr lang="ja-JP" altLang="en-US" sz="1200" dirty="0">
                <a:latin typeface="+mj-ea"/>
                <a:ea typeface="+mj-ea"/>
              </a:rPr>
              <a:t>　</a:t>
            </a:r>
            <a:r>
              <a:rPr lang="ja-JP" altLang="ja-JP" sz="1200" dirty="0">
                <a:latin typeface="+mj-ea"/>
                <a:ea typeface="+mj-ea"/>
              </a:rPr>
              <a:t>総合事業の実施を猶予する場合も、総合事業の実施猶予の趣旨を踏まえ、現在から着実に受け皿の整備を行うよう努めることが</a:t>
            </a:r>
            <a:r>
              <a:rPr lang="ja-JP" altLang="ja-JP" sz="1200" dirty="0" smtClean="0">
                <a:latin typeface="+mj-ea"/>
                <a:ea typeface="+mj-ea"/>
              </a:rPr>
              <a:t>適当。</a:t>
            </a:r>
            <a:endParaRPr lang="en-US" altLang="ja-JP" sz="1200" dirty="0">
              <a:latin typeface="+mj-ea"/>
              <a:ea typeface="+mj-ea"/>
            </a:endParaRPr>
          </a:p>
          <a:p>
            <a:pPr marL="174625" indent="4763">
              <a:lnSpc>
                <a:spcPts val="1800"/>
              </a:lnSpc>
              <a:buNone/>
              <a:tabLst>
                <a:tab pos="360363" algn="l"/>
              </a:tabLst>
            </a:pPr>
            <a:r>
              <a:rPr lang="ja-JP" altLang="ja-JP" sz="1400" dirty="0">
                <a:latin typeface="+mj-ea"/>
                <a:ea typeface="+mj-ea"/>
              </a:rPr>
              <a:t>＜</a:t>
            </a:r>
            <a:r>
              <a:rPr lang="ja-JP" altLang="en-US" sz="1400" dirty="0">
                <a:latin typeface="+mj-ea"/>
                <a:ea typeface="+mj-ea"/>
              </a:rPr>
              <a:t>段階的な</a:t>
            </a:r>
            <a:r>
              <a:rPr lang="ja-JP" altLang="ja-JP" sz="1400" dirty="0">
                <a:latin typeface="+mj-ea"/>
                <a:ea typeface="+mj-ea"/>
              </a:rPr>
              <a:t>実施例</a:t>
            </a:r>
            <a:r>
              <a:rPr lang="ja-JP" altLang="ja-JP" sz="1400" dirty="0" smtClean="0">
                <a:latin typeface="+mj-ea"/>
                <a:ea typeface="+mj-ea"/>
              </a:rPr>
              <a:t>＞</a:t>
            </a:r>
            <a:endParaRPr lang="en-US" altLang="ja-JP" sz="1400" dirty="0" smtClean="0">
              <a:latin typeface="+mj-ea"/>
              <a:ea typeface="+mj-ea"/>
            </a:endParaRPr>
          </a:p>
          <a:p>
            <a:pPr marL="174625" indent="4763">
              <a:lnSpc>
                <a:spcPts val="1800"/>
              </a:lnSpc>
              <a:buNone/>
              <a:tabLst>
                <a:tab pos="360363" algn="l"/>
              </a:tabLst>
            </a:pPr>
            <a:r>
              <a:rPr lang="ja-JP" altLang="ja-JP" sz="1400" dirty="0" smtClean="0">
                <a:latin typeface="+mj-ea"/>
                <a:ea typeface="+mj-ea"/>
              </a:rPr>
              <a:t>①エリア</a:t>
            </a:r>
            <a:r>
              <a:rPr lang="ja-JP" altLang="ja-JP" sz="1400" dirty="0">
                <a:latin typeface="+mj-ea"/>
                <a:ea typeface="+mj-ea"/>
              </a:rPr>
              <a:t>ごとに予防給付を継続（【例】広域連合の市町村ごと）</a:t>
            </a:r>
          </a:p>
          <a:p>
            <a:pPr marL="174625" indent="4763">
              <a:lnSpc>
                <a:spcPts val="1800"/>
              </a:lnSpc>
              <a:spcBef>
                <a:spcPts val="0"/>
              </a:spcBef>
              <a:buNone/>
              <a:tabLst>
                <a:tab pos="360363" algn="l"/>
              </a:tabLst>
            </a:pPr>
            <a:r>
              <a:rPr lang="ja-JP" altLang="ja-JP" sz="1400" dirty="0" smtClean="0">
                <a:latin typeface="+mj-ea"/>
                <a:ea typeface="+mj-ea"/>
              </a:rPr>
              <a:t>②初年度</a:t>
            </a:r>
            <a:r>
              <a:rPr lang="ja-JP" altLang="ja-JP" sz="1400" dirty="0">
                <a:latin typeface="+mj-ea"/>
                <a:ea typeface="+mj-ea"/>
              </a:rPr>
              <a:t>は総合事業によるサービスの利用を希望する者以外は予防給付を継続</a:t>
            </a:r>
          </a:p>
          <a:p>
            <a:pPr marL="174625" indent="4763">
              <a:lnSpc>
                <a:spcPts val="1800"/>
              </a:lnSpc>
              <a:spcBef>
                <a:spcPts val="0"/>
              </a:spcBef>
              <a:buNone/>
              <a:tabLst>
                <a:tab pos="360363" algn="l"/>
              </a:tabLst>
            </a:pPr>
            <a:r>
              <a:rPr lang="ja-JP" altLang="ja-JP" sz="1400" dirty="0" smtClean="0">
                <a:latin typeface="+mj-ea"/>
                <a:ea typeface="+mj-ea"/>
              </a:rPr>
              <a:t>③既に</a:t>
            </a:r>
            <a:r>
              <a:rPr lang="ja-JP" altLang="en-US" sz="1400" dirty="0" smtClean="0">
                <a:latin typeface="+mj-ea"/>
                <a:ea typeface="+mj-ea"/>
              </a:rPr>
              <a:t>給付に</a:t>
            </a:r>
            <a:r>
              <a:rPr lang="ja-JP" altLang="en-US" sz="1400" dirty="0">
                <a:latin typeface="+mj-ea"/>
                <a:ea typeface="+mj-ea"/>
              </a:rPr>
              <a:t>よる</a:t>
            </a:r>
            <a:r>
              <a:rPr lang="ja-JP" altLang="ja-JP" sz="1400" dirty="0" smtClean="0">
                <a:latin typeface="+mj-ea"/>
                <a:ea typeface="+mj-ea"/>
              </a:rPr>
              <a:t>サービス</a:t>
            </a:r>
            <a:r>
              <a:rPr lang="ja-JP" altLang="ja-JP" sz="1400" dirty="0">
                <a:latin typeface="+mj-ea"/>
                <a:ea typeface="+mj-ea"/>
              </a:rPr>
              <a:t>を利用している者は、初年度は予防</a:t>
            </a:r>
            <a:r>
              <a:rPr lang="ja-JP" altLang="ja-JP" sz="1400" dirty="0" smtClean="0">
                <a:latin typeface="+mj-ea"/>
                <a:ea typeface="+mj-ea"/>
              </a:rPr>
              <a:t>給付</a:t>
            </a:r>
            <a:r>
              <a:rPr lang="ja-JP" altLang="en-US" sz="1400" dirty="0" smtClean="0">
                <a:latin typeface="+mj-ea"/>
                <a:ea typeface="+mj-ea"/>
              </a:rPr>
              <a:t>とし</a:t>
            </a:r>
            <a:r>
              <a:rPr lang="ja-JP" altLang="ja-JP" sz="1400" dirty="0" smtClean="0">
                <a:latin typeface="+mj-ea"/>
                <a:ea typeface="+mj-ea"/>
              </a:rPr>
              <a:t>翌年度</a:t>
            </a:r>
            <a:r>
              <a:rPr lang="ja-JP" altLang="ja-JP" sz="1400" dirty="0">
                <a:latin typeface="+mj-ea"/>
                <a:ea typeface="+mj-ea"/>
              </a:rPr>
              <a:t>当初からすべての者</a:t>
            </a:r>
            <a:r>
              <a:rPr lang="ja-JP" altLang="ja-JP" sz="1400" dirty="0" smtClean="0">
                <a:latin typeface="+mj-ea"/>
                <a:ea typeface="+mj-ea"/>
              </a:rPr>
              <a:t>を総合</a:t>
            </a:r>
            <a:r>
              <a:rPr lang="ja-JP" altLang="ja-JP" sz="1400" dirty="0">
                <a:latin typeface="+mj-ea"/>
                <a:ea typeface="+mj-ea"/>
              </a:rPr>
              <a:t>事業</a:t>
            </a:r>
            <a:r>
              <a:rPr lang="ja-JP" altLang="ja-JP" sz="1400" dirty="0" smtClean="0">
                <a:latin typeface="+mj-ea"/>
                <a:ea typeface="+mj-ea"/>
              </a:rPr>
              <a:t>に</a:t>
            </a:r>
            <a:r>
              <a:rPr lang="ja-JP" altLang="en-US" sz="1400" dirty="0">
                <a:latin typeface="+mj-ea"/>
                <a:ea typeface="+mj-ea"/>
              </a:rPr>
              <a:t>移行</a:t>
            </a:r>
            <a:endParaRPr lang="en-US" altLang="ja-JP" sz="1400" dirty="0">
              <a:latin typeface="+mj-ea"/>
              <a:ea typeface="+mj-ea"/>
            </a:endParaRPr>
          </a:p>
        </p:txBody>
      </p:sp>
      <p:sp>
        <p:nvSpPr>
          <p:cNvPr id="20" name="テキスト ボックス 19"/>
          <p:cNvSpPr txBox="1"/>
          <p:nvPr/>
        </p:nvSpPr>
        <p:spPr>
          <a:xfrm>
            <a:off x="7314926" y="2476034"/>
            <a:ext cx="1829103" cy="780589"/>
          </a:xfrm>
          <a:prstGeom prst="rect">
            <a:avLst/>
          </a:prstGeom>
          <a:solidFill>
            <a:schemeClr val="accent1"/>
          </a:solidFill>
        </p:spPr>
        <p:txBody>
          <a:bodyPr wrap="square" tIns="36000" bIns="36000" rtlCol="0">
            <a:spAutoFit/>
          </a:bodyPr>
          <a:lstStyle/>
          <a:p>
            <a:r>
              <a:rPr lang="ja-JP" altLang="en-US" sz="1200" dirty="0" smtClean="0">
                <a:solidFill>
                  <a:prstClr val="white"/>
                </a:solidFill>
                <a:latin typeface="Calibri"/>
              </a:rPr>
              <a:t>　　　　　：予防給付</a:t>
            </a:r>
            <a:endParaRPr lang="en-US" altLang="ja-JP" sz="1200" dirty="0" smtClean="0">
              <a:solidFill>
                <a:prstClr val="white"/>
              </a:solidFill>
              <a:latin typeface="Calibri"/>
            </a:endParaRPr>
          </a:p>
          <a:p>
            <a:r>
              <a:rPr lang="ja-JP" altLang="en-US" sz="1200" dirty="0">
                <a:solidFill>
                  <a:prstClr val="white"/>
                </a:solidFill>
                <a:latin typeface="Calibri"/>
              </a:rPr>
              <a:t>　</a:t>
            </a:r>
            <a:r>
              <a:rPr lang="ja-JP" altLang="en-US" sz="1200" dirty="0" smtClean="0">
                <a:solidFill>
                  <a:prstClr val="white"/>
                </a:solidFill>
                <a:latin typeface="Calibri"/>
              </a:rPr>
              <a:t>　　 　  </a:t>
            </a:r>
            <a:r>
              <a:rPr lang="ja-JP" altLang="en-US" sz="1000" dirty="0" smtClean="0">
                <a:solidFill>
                  <a:prstClr val="white"/>
                </a:solidFill>
                <a:latin typeface="Calibri"/>
              </a:rPr>
              <a:t>（訪問介護・通所介護）</a:t>
            </a:r>
            <a:endParaRPr lang="en-US" altLang="ja-JP" sz="1200" dirty="0" smtClean="0">
              <a:solidFill>
                <a:prstClr val="white"/>
              </a:solidFill>
              <a:latin typeface="Calibri"/>
            </a:endParaRPr>
          </a:p>
          <a:p>
            <a:r>
              <a:rPr lang="ja-JP" altLang="en-US" sz="1200" dirty="0" smtClean="0">
                <a:solidFill>
                  <a:prstClr val="white"/>
                </a:solidFill>
                <a:latin typeface="Calibri"/>
              </a:rPr>
              <a:t>　　　　　：新しい総合事業</a:t>
            </a:r>
            <a:endParaRPr lang="ja-JP" altLang="en-US" sz="1200" dirty="0">
              <a:solidFill>
                <a:prstClr val="white"/>
              </a:solidFill>
              <a:latin typeface="Calibri"/>
            </a:endParaRPr>
          </a:p>
        </p:txBody>
      </p:sp>
      <p:cxnSp>
        <p:nvCxnSpPr>
          <p:cNvPr id="61" name="直線矢印コネクタ 60"/>
          <p:cNvCxnSpPr/>
          <p:nvPr/>
        </p:nvCxnSpPr>
        <p:spPr>
          <a:xfrm>
            <a:off x="7430171" y="2958690"/>
            <a:ext cx="332345"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926018" y="3713010"/>
            <a:ext cx="688642" cy="567"/>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a:off x="914472" y="3859067"/>
            <a:ext cx="1296623" cy="567"/>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a:off x="2933712" y="4767108"/>
            <a:ext cx="978156" cy="0"/>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2909512" y="4920319"/>
            <a:ext cx="2096678" cy="567"/>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5158632" y="5725537"/>
            <a:ext cx="614487" cy="6043"/>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V="1">
            <a:off x="5158669" y="5908012"/>
            <a:ext cx="1813568" cy="153"/>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7430171" y="2598650"/>
            <a:ext cx="332345" cy="0"/>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7277817" y="2708920"/>
            <a:ext cx="2" cy="370800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2644409" y="4060532"/>
            <a:ext cx="5888623" cy="432000"/>
          </a:xfrm>
          <a:prstGeom prst="round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ts val="1600"/>
              </a:lnSpc>
            </a:pPr>
            <a:r>
              <a:rPr lang="ja-JP" altLang="en-US" sz="1400" dirty="0" smtClean="0">
                <a:solidFill>
                  <a:srgbClr val="002060"/>
                </a:solidFill>
                <a:latin typeface="ＤＦ特太ゴシック体" pitchFamily="49" charset="-128"/>
                <a:ea typeface="ＤＦ特太ゴシック体" pitchFamily="49" charset="-128"/>
              </a:rPr>
              <a:t>既にサービスを受けている者については事業移行後も</a:t>
            </a:r>
            <a:endParaRPr lang="en-US" altLang="ja-JP" sz="1400" dirty="0" smtClean="0">
              <a:solidFill>
                <a:srgbClr val="002060"/>
              </a:solidFill>
              <a:latin typeface="ＤＦ特太ゴシック体" pitchFamily="49" charset="-128"/>
              <a:ea typeface="ＤＦ特太ゴシック体" pitchFamily="49" charset="-128"/>
            </a:endParaRPr>
          </a:p>
          <a:p>
            <a:pPr algn="ctr">
              <a:lnSpc>
                <a:spcPts val="1600"/>
              </a:lnSpc>
            </a:pPr>
            <a:r>
              <a:rPr lang="ja-JP" altLang="en-US" sz="1400" dirty="0" smtClean="0">
                <a:solidFill>
                  <a:srgbClr val="002060"/>
                </a:solidFill>
                <a:latin typeface="ＤＦ特太ゴシック体" pitchFamily="49" charset="-128"/>
                <a:ea typeface="ＤＦ特太ゴシック体" pitchFamily="49" charset="-128"/>
              </a:rPr>
              <a:t>必要に応じて既存サービス相当のサービスを利用可能とする。</a:t>
            </a:r>
            <a:endParaRPr lang="en-US" altLang="ja-JP" sz="1400" dirty="0" smtClean="0">
              <a:solidFill>
                <a:srgbClr val="002060"/>
              </a:solidFill>
              <a:latin typeface="ＤＦ特太ゴシック体" pitchFamily="49" charset="-128"/>
              <a:ea typeface="ＤＦ特太ゴシック体" pitchFamily="49" charset="-128"/>
            </a:endParaRPr>
          </a:p>
        </p:txBody>
      </p:sp>
      <p:sp>
        <p:nvSpPr>
          <p:cNvPr id="47" name="テキスト ボックス 46"/>
          <p:cNvSpPr txBox="1"/>
          <p:nvPr/>
        </p:nvSpPr>
        <p:spPr>
          <a:xfrm>
            <a:off x="395536" y="2420888"/>
            <a:ext cx="6971093" cy="307777"/>
          </a:xfrm>
          <a:prstGeom prst="rect">
            <a:avLst/>
          </a:prstGeom>
          <a:noFill/>
        </p:spPr>
        <p:txBody>
          <a:bodyPr wrap="square" rtlCol="0">
            <a:spAutoFit/>
          </a:bodyPr>
          <a:lstStyle/>
          <a:p>
            <a:pPr fontAlgn="base">
              <a:spcBef>
                <a:spcPct val="0"/>
              </a:spcBef>
              <a:spcAft>
                <a:spcPct val="0"/>
              </a:spcAft>
            </a:pPr>
            <a:r>
              <a:rPr lang="ja-JP" altLang="en-US" sz="1400" dirty="0" smtClean="0">
                <a:solidFill>
                  <a:prstClr val="black"/>
                </a:solidFill>
              </a:rPr>
              <a:t>訪問介護、通所介護（予防給付）から訪問型サービス・通所型サービスへの移行（イメージ）</a:t>
            </a:r>
            <a:endParaRPr lang="en-US" altLang="ja-JP" sz="1400" dirty="0">
              <a:solidFill>
                <a:prstClr val="black"/>
              </a:solidFill>
            </a:endParaRPr>
          </a:p>
        </p:txBody>
      </p:sp>
      <p:sp>
        <p:nvSpPr>
          <p:cNvPr id="50" name="角丸四角形 49"/>
          <p:cNvSpPr/>
          <p:nvPr/>
        </p:nvSpPr>
        <p:spPr>
          <a:xfrm>
            <a:off x="2644437" y="5085232"/>
            <a:ext cx="5880169" cy="432000"/>
          </a:xfrm>
          <a:prstGeom prst="round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ts val="1600"/>
              </a:lnSpc>
            </a:pPr>
            <a:r>
              <a:rPr lang="ja-JP" altLang="en-US" sz="1400" dirty="0" smtClean="0">
                <a:solidFill>
                  <a:srgbClr val="002060"/>
                </a:solidFill>
                <a:latin typeface="ＤＦ特太ゴシック体" pitchFamily="49" charset="-128"/>
                <a:ea typeface="ＤＦ特太ゴシック体" pitchFamily="49" charset="-128"/>
              </a:rPr>
              <a:t>新しくサービスを受ける者については多様なサービスの利用を促進</a:t>
            </a:r>
            <a:endParaRPr lang="en-US" altLang="ja-JP" sz="1400" dirty="0" smtClean="0">
              <a:solidFill>
                <a:srgbClr val="002060"/>
              </a:solidFill>
              <a:latin typeface="ＤＦ特太ゴシック体" pitchFamily="49" charset="-128"/>
              <a:ea typeface="ＤＦ特太ゴシック体" pitchFamily="49" charset="-128"/>
            </a:endParaRPr>
          </a:p>
          <a:p>
            <a:pPr algn="ctr">
              <a:lnSpc>
                <a:spcPts val="1600"/>
              </a:lnSpc>
            </a:pPr>
            <a:r>
              <a:rPr lang="ja-JP" altLang="en-US" sz="1400" dirty="0" smtClean="0">
                <a:solidFill>
                  <a:srgbClr val="002060"/>
                </a:solidFill>
                <a:latin typeface="ＤＦ特太ゴシック体" pitchFamily="49" charset="-128"/>
                <a:ea typeface="ＤＦ特太ゴシック体" pitchFamily="49" charset="-128"/>
              </a:rPr>
              <a:t>（必要に応じて既存サービス相当のサービスを利用可能とする</a:t>
            </a:r>
            <a:r>
              <a:rPr lang="ja-JP" altLang="en-US" sz="1600" dirty="0" smtClean="0">
                <a:solidFill>
                  <a:srgbClr val="002060"/>
                </a:solidFill>
                <a:latin typeface="ＤＦ特太ゴシック体" pitchFamily="49" charset="-128"/>
                <a:ea typeface="ＤＦ特太ゴシック体" pitchFamily="49" charset="-128"/>
              </a:rPr>
              <a:t>）</a:t>
            </a:r>
            <a:endParaRPr lang="en-US" altLang="ja-JP" sz="1600" dirty="0" smtClean="0">
              <a:solidFill>
                <a:srgbClr val="002060"/>
              </a:solidFill>
              <a:latin typeface="ＤＦ特太ゴシック体" pitchFamily="49" charset="-128"/>
              <a:ea typeface="ＤＦ特太ゴシック体" pitchFamily="49" charset="-128"/>
            </a:endParaRPr>
          </a:p>
        </p:txBody>
      </p:sp>
      <p:sp>
        <p:nvSpPr>
          <p:cNvPr id="51" name="タイトル 1"/>
          <p:cNvSpPr txBox="1">
            <a:spLocks/>
          </p:cNvSpPr>
          <p:nvPr/>
        </p:nvSpPr>
        <p:spPr>
          <a:xfrm>
            <a:off x="0" y="0"/>
            <a:ext cx="9144000" cy="468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smtClean="0">
                <a:solidFill>
                  <a:schemeClr val="tx1"/>
                </a:solidFill>
              </a:rPr>
              <a:t>総合</a:t>
            </a:r>
            <a:r>
              <a:rPr lang="ja-JP" altLang="en-US" sz="2800" dirty="0">
                <a:solidFill>
                  <a:schemeClr val="tx1"/>
                </a:solidFill>
              </a:rPr>
              <a:t>事業への円滑な</a:t>
            </a:r>
            <a:r>
              <a:rPr lang="ja-JP" altLang="en-US" sz="2800" dirty="0" smtClean="0">
                <a:solidFill>
                  <a:schemeClr val="tx1"/>
                </a:solidFill>
              </a:rPr>
              <a:t>移行</a:t>
            </a:r>
            <a:r>
              <a:rPr lang="ja-JP" altLang="en-US" sz="1300" dirty="0" smtClean="0">
                <a:solidFill>
                  <a:schemeClr val="tx1"/>
                </a:solidFill>
              </a:rPr>
              <a:t>　</a:t>
            </a:r>
            <a:r>
              <a:rPr lang="ja-JP" altLang="en-US" sz="1300" dirty="0">
                <a:latin typeface="+mj-ea"/>
              </a:rPr>
              <a:t>　</a:t>
            </a:r>
            <a:r>
              <a:rPr lang="ja-JP" altLang="en-US" sz="1300" dirty="0" smtClean="0">
                <a:latin typeface="+mj-ea"/>
              </a:rPr>
              <a:t>（</a:t>
            </a:r>
            <a:endParaRPr lang="en-US" altLang="ja-JP" sz="1300" dirty="0">
              <a:solidFill>
                <a:prstClr val="black"/>
              </a:solidFill>
              <a:latin typeface="+mj-ea"/>
            </a:endParaRPr>
          </a:p>
        </p:txBody>
      </p:sp>
      <p:sp>
        <p:nvSpPr>
          <p:cNvPr id="53" name="スライド番号プレースホルダー 3"/>
          <p:cNvSpPr>
            <a:spLocks noGrp="1"/>
          </p:cNvSpPr>
          <p:nvPr>
            <p:ph type="sldNum" sz="quarter" idx="4294967295"/>
          </p:nvPr>
        </p:nvSpPr>
        <p:spPr>
          <a:xfrm>
            <a:off x="7064754" y="6550469"/>
            <a:ext cx="2133600" cy="365125"/>
          </a:xfrm>
          <a:prstGeom prst="rect">
            <a:avLst/>
          </a:prstGeom>
        </p:spPr>
        <p:txBody>
          <a:bodyPr/>
          <a:lstStyle/>
          <a:p>
            <a:pPr algn="r"/>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lgn="r"/>
              <a:t>33</a:t>
            </a:fld>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362952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4837876" y="4005067"/>
            <a:ext cx="4306124" cy="1728190"/>
          </a:xfrm>
          <a:prstGeom prst="rect">
            <a:avLst/>
          </a:prstGeom>
          <a:gradFill flip="none" rotWithShape="1">
            <a:gsLst>
              <a:gs pos="55000">
                <a:schemeClr val="accent3">
                  <a:lumMod val="40000"/>
                  <a:lumOff val="60000"/>
                </a:schemeClr>
              </a:gs>
              <a:gs pos="52000">
                <a:schemeClr val="tx2">
                  <a:lumMod val="40000"/>
                  <a:lumOff val="60000"/>
                </a:schemeClr>
              </a:gs>
            </a:gsLst>
            <a:lin ang="162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50" name="正方形/長方形 49"/>
          <p:cNvSpPr/>
          <p:nvPr/>
        </p:nvSpPr>
        <p:spPr>
          <a:xfrm rot="16200000">
            <a:off x="6232899" y="1802530"/>
            <a:ext cx="1630138" cy="4503122"/>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63" name="正方形/長方形 62"/>
          <p:cNvSpPr/>
          <p:nvPr/>
        </p:nvSpPr>
        <p:spPr>
          <a:xfrm>
            <a:off x="384464" y="4869162"/>
            <a:ext cx="4502178" cy="1008113"/>
          </a:xfrm>
          <a:prstGeom prst="rect">
            <a:avLst/>
          </a:prstGeom>
          <a:solidFill>
            <a:schemeClr val="tx2">
              <a:lumMod val="40000"/>
              <a:lumOff val="60000"/>
            </a:schemeClr>
          </a:solidFill>
          <a:ln w="6350">
            <a:noFill/>
          </a:ln>
          <a:effectLst>
            <a:reflection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4" name="正方形/長方形 3"/>
          <p:cNvSpPr/>
          <p:nvPr/>
        </p:nvSpPr>
        <p:spPr>
          <a:xfrm>
            <a:off x="-548576" y="3861058"/>
            <a:ext cx="3126508" cy="1307969"/>
          </a:xfrm>
          <a:prstGeom prst="rect">
            <a:avLst/>
          </a:prstGeom>
          <a:gradFill>
            <a:gsLst>
              <a:gs pos="55000">
                <a:schemeClr val="accent3">
                  <a:lumMod val="40000"/>
                  <a:lumOff val="60000"/>
                </a:schemeClr>
              </a:gs>
              <a:gs pos="52000">
                <a:schemeClr val="tx2">
                  <a:lumMod val="40000"/>
                  <a:lumOff val="60000"/>
                </a:schemeClr>
              </a:gs>
            </a:gsLst>
            <a:lin ang="135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52" name="正方形/長方形 51"/>
          <p:cNvSpPr/>
          <p:nvPr/>
        </p:nvSpPr>
        <p:spPr>
          <a:xfrm flipH="1">
            <a:off x="2312052" y="3849225"/>
            <a:ext cx="2529937" cy="1049696"/>
          </a:xfrm>
          <a:prstGeom prst="rect">
            <a:avLst/>
          </a:prstGeom>
          <a:gradFill>
            <a:gsLst>
              <a:gs pos="57000">
                <a:schemeClr val="accent3">
                  <a:lumMod val="40000"/>
                  <a:lumOff val="60000"/>
                </a:schemeClr>
              </a:gs>
              <a:gs pos="44000">
                <a:schemeClr val="tx2">
                  <a:lumMod val="40000"/>
                  <a:lumOff val="60000"/>
                </a:schemeClr>
              </a:gs>
            </a:gsLst>
            <a:lin ang="135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65" name="正方形/長方形 64"/>
          <p:cNvSpPr/>
          <p:nvPr/>
        </p:nvSpPr>
        <p:spPr>
          <a:xfrm rot="16200000">
            <a:off x="3761047" y="-1677429"/>
            <a:ext cx="1630138" cy="9446818"/>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32" name="テキスト ボックス 31"/>
          <p:cNvSpPr txBox="1"/>
          <p:nvPr/>
        </p:nvSpPr>
        <p:spPr>
          <a:xfrm>
            <a:off x="4625818" y="2370367"/>
            <a:ext cx="743816" cy="338473"/>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３０’</a:t>
            </a:r>
          </a:p>
        </p:txBody>
      </p:sp>
      <p:cxnSp>
        <p:nvCxnSpPr>
          <p:cNvPr id="45" name="直線コネクタ 44"/>
          <p:cNvCxnSpPr/>
          <p:nvPr/>
        </p:nvCxnSpPr>
        <p:spPr>
          <a:xfrm flipV="1">
            <a:off x="2312058" y="2395824"/>
            <a:ext cx="6987471" cy="1033176"/>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rot="20821764">
            <a:off x="5642551" y="2262896"/>
            <a:ext cx="2446748" cy="369251"/>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dirty="0">
                <a:solidFill>
                  <a:prstClr val="black"/>
                </a:solidFill>
                <a:latin typeface="Arial" pitchFamily="34" charset="0"/>
              </a:rPr>
              <a:t>保険料・公費の抑制</a:t>
            </a:r>
          </a:p>
        </p:txBody>
      </p:sp>
      <p:sp useBgFill="1">
        <p:nvSpPr>
          <p:cNvPr id="36" name="正方形/長方形 35"/>
          <p:cNvSpPr/>
          <p:nvPr/>
        </p:nvSpPr>
        <p:spPr>
          <a:xfrm>
            <a:off x="-320058" y="3504820"/>
            <a:ext cx="704516" cy="4323548"/>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useBgFill="1">
        <p:nvSpPr>
          <p:cNvPr id="49" name="平行四辺形 48"/>
          <p:cNvSpPr/>
          <p:nvPr/>
        </p:nvSpPr>
        <p:spPr>
          <a:xfrm rot="20732911">
            <a:off x="-313558" y="2163543"/>
            <a:ext cx="6982490" cy="980156"/>
          </a:xfrm>
          <a:prstGeom prst="parallelogram">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useBgFill="1">
        <p:nvSpPr>
          <p:cNvPr id="56" name="平行四辺形 55"/>
          <p:cNvSpPr/>
          <p:nvPr/>
        </p:nvSpPr>
        <p:spPr>
          <a:xfrm rot="20740919">
            <a:off x="4460654" y="908973"/>
            <a:ext cx="6771032" cy="980156"/>
          </a:xfrm>
          <a:prstGeom prst="parallelogram">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38" name="テキスト ボックス 37"/>
          <p:cNvSpPr txBox="1"/>
          <p:nvPr/>
        </p:nvSpPr>
        <p:spPr>
          <a:xfrm rot="20760000">
            <a:off x="6249018" y="1684039"/>
            <a:ext cx="3194310" cy="246140"/>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sz="1000" dirty="0">
                <a:solidFill>
                  <a:prstClr val="black"/>
                </a:solidFill>
                <a:latin typeface="Arial" pitchFamily="34" charset="0"/>
              </a:rPr>
              <a:t>予防給付の自然増予測（伸び率約</a:t>
            </a:r>
            <a:r>
              <a:rPr lang="en-US" altLang="ja-JP" sz="1000" dirty="0">
                <a:solidFill>
                  <a:prstClr val="black"/>
                </a:solidFill>
                <a:latin typeface="Arial" pitchFamily="34" charset="0"/>
              </a:rPr>
              <a:t>5</a:t>
            </a:r>
            <a:r>
              <a:rPr lang="ja-JP" altLang="en-US" sz="1000" dirty="0">
                <a:solidFill>
                  <a:prstClr val="black"/>
                </a:solidFill>
                <a:latin typeface="Arial" pitchFamily="34" charset="0"/>
              </a:rPr>
              <a:t>～</a:t>
            </a:r>
            <a:r>
              <a:rPr lang="en-US" altLang="ja-JP" sz="1000" dirty="0">
                <a:solidFill>
                  <a:prstClr val="black"/>
                </a:solidFill>
                <a:latin typeface="Arial" pitchFamily="34" charset="0"/>
              </a:rPr>
              <a:t>6%</a:t>
            </a:r>
            <a:r>
              <a:rPr lang="ja-JP" altLang="en-US" sz="1000" dirty="0">
                <a:solidFill>
                  <a:prstClr val="black"/>
                </a:solidFill>
                <a:latin typeface="Arial" pitchFamily="34" charset="0"/>
              </a:rPr>
              <a:t> </a:t>
            </a:r>
            <a:r>
              <a:rPr lang="en-US" altLang="ja-JP" sz="1000" dirty="0">
                <a:solidFill>
                  <a:prstClr val="black"/>
                </a:solidFill>
                <a:latin typeface="Arial" pitchFamily="34" charset="0"/>
              </a:rPr>
              <a:t>/ </a:t>
            </a:r>
            <a:r>
              <a:rPr lang="ja-JP" altLang="en-US" sz="1000" dirty="0">
                <a:solidFill>
                  <a:prstClr val="black"/>
                </a:solidFill>
                <a:latin typeface="Arial" pitchFamily="34" charset="0"/>
              </a:rPr>
              <a:t>年）→→</a:t>
            </a:r>
          </a:p>
        </p:txBody>
      </p:sp>
      <p:cxnSp>
        <p:nvCxnSpPr>
          <p:cNvPr id="8" name="直線コネクタ 7"/>
          <p:cNvCxnSpPr/>
          <p:nvPr/>
        </p:nvCxnSpPr>
        <p:spPr>
          <a:xfrm flipH="1">
            <a:off x="391694" y="1559111"/>
            <a:ext cx="8752317" cy="237626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 name="正方形/長方形 4"/>
          <p:cNvSpPr/>
          <p:nvPr/>
        </p:nvSpPr>
        <p:spPr>
          <a:xfrm>
            <a:off x="-111218" y="-171400"/>
            <a:ext cx="9836514" cy="1395536"/>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useBgFill="1">
        <p:nvSpPr>
          <p:cNvPr id="57" name="正方形/長方形 56"/>
          <p:cNvSpPr/>
          <p:nvPr/>
        </p:nvSpPr>
        <p:spPr>
          <a:xfrm rot="20697661">
            <a:off x="-296543" y="676193"/>
            <a:ext cx="10366365" cy="1395536"/>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33" name="タイトル 1"/>
          <p:cNvSpPr txBox="1">
            <a:spLocks/>
          </p:cNvSpPr>
          <p:nvPr/>
        </p:nvSpPr>
        <p:spPr>
          <a:xfrm>
            <a:off x="24782" y="44672"/>
            <a:ext cx="9000643" cy="432000"/>
          </a:xfrm>
          <a:prstGeom prst="rect">
            <a:avLst/>
          </a:prstGeom>
          <a:solidFill>
            <a:srgbClr val="FFFF00">
              <a:alpha val="29000"/>
            </a:srgbClr>
          </a:solidFill>
          <a:ln w="25400">
            <a:solidFill>
              <a:schemeClr val="tx1"/>
            </a:solidFill>
          </a:ln>
          <a:effectLst/>
        </p:spPr>
        <p:style>
          <a:lnRef idx="1">
            <a:schemeClr val="accent1"/>
          </a:lnRef>
          <a:fillRef idx="2">
            <a:schemeClr val="accent1"/>
          </a:fillRef>
          <a:effectRef idx="1">
            <a:schemeClr val="accent1"/>
          </a:effectRef>
          <a:fontRef idx="minor">
            <a:schemeClr val="dk1"/>
          </a:fontRef>
        </p:style>
        <p:txBody>
          <a:bodyPr vert="horz" lIns="91357" tIns="45680" rIns="91357" bIns="4568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base">
              <a:spcAft>
                <a:spcPct val="0"/>
              </a:spcAft>
            </a:pPr>
            <a:r>
              <a:rPr lang="ja-JP" altLang="en-US" sz="2000" b="1" dirty="0">
                <a:solidFill>
                  <a:prstClr val="black"/>
                </a:solidFill>
                <a:latin typeface="HGSｺﾞｼｯｸE" panose="020B0900000000000000" pitchFamily="50" charset="-128"/>
                <a:ea typeface="HGSｺﾞｼｯｸE" panose="020B0900000000000000" pitchFamily="50" charset="-128"/>
              </a:rPr>
              <a:t>総合事業へのサービス移行の推進等による費用の効率化（イメージ）</a:t>
            </a:r>
          </a:p>
        </p:txBody>
      </p:sp>
      <p:sp>
        <p:nvSpPr>
          <p:cNvPr id="67" name="線吹き出し 1 (枠付き) 66"/>
          <p:cNvSpPr/>
          <p:nvPr/>
        </p:nvSpPr>
        <p:spPr>
          <a:xfrm>
            <a:off x="955359" y="2437122"/>
            <a:ext cx="1017592" cy="334926"/>
          </a:xfrm>
          <a:prstGeom prst="borderCallout1">
            <a:avLst>
              <a:gd name="adj1" fmla="val 104548"/>
              <a:gd name="adj2" fmla="val 49881"/>
              <a:gd name="adj3" fmla="val 302010"/>
              <a:gd name="adj4" fmla="val 123098"/>
            </a:avLst>
          </a:prstGeom>
          <a:solidFill>
            <a:schemeClr val="bg1">
              <a:lumMod val="85000"/>
            </a:schemeClr>
          </a:solidFill>
          <a:ln w="6350"/>
        </p:spPr>
        <p:style>
          <a:lnRef idx="2">
            <a:schemeClr val="dk1">
              <a:shade val="50000"/>
            </a:schemeClr>
          </a:lnRef>
          <a:fillRef idx="1">
            <a:schemeClr val="dk1"/>
          </a:fillRef>
          <a:effectRef idx="0">
            <a:schemeClr val="dk1"/>
          </a:effectRef>
          <a:fontRef idx="minor">
            <a:schemeClr val="lt1"/>
          </a:fontRef>
        </p:style>
        <p:txBody>
          <a:bodyPr lIns="91357" tIns="45680" rIns="91357" bIns="45680" rtlCol="0" anchor="ctr"/>
          <a:lstStyle/>
          <a:p>
            <a:pPr algn="ctr" defTabSz="913575" fontAlgn="base">
              <a:spcBef>
                <a:spcPct val="0"/>
              </a:spcBef>
              <a:spcAft>
                <a:spcPct val="0"/>
              </a:spcAft>
            </a:pPr>
            <a:r>
              <a:rPr lang="ja-JP" altLang="en-US" sz="1400" dirty="0">
                <a:solidFill>
                  <a:prstClr val="black"/>
                </a:solidFill>
              </a:rPr>
              <a:t>制度改正</a:t>
            </a:r>
          </a:p>
        </p:txBody>
      </p:sp>
      <p:sp>
        <p:nvSpPr>
          <p:cNvPr id="25" name="テキスト ボックス 24"/>
          <p:cNvSpPr txBox="1"/>
          <p:nvPr/>
        </p:nvSpPr>
        <p:spPr>
          <a:xfrm>
            <a:off x="368877" y="3383379"/>
            <a:ext cx="751152" cy="338473"/>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２５’</a:t>
            </a:r>
          </a:p>
        </p:txBody>
      </p:sp>
      <p:sp>
        <p:nvSpPr>
          <p:cNvPr id="22" name="テキスト ボックス 21"/>
          <p:cNvSpPr txBox="1"/>
          <p:nvPr/>
        </p:nvSpPr>
        <p:spPr>
          <a:xfrm>
            <a:off x="2311015" y="2999276"/>
            <a:ext cx="931606" cy="338473"/>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２７’</a:t>
            </a:r>
          </a:p>
        </p:txBody>
      </p:sp>
      <p:sp>
        <p:nvSpPr>
          <p:cNvPr id="60" name="テキスト ボックス 59"/>
          <p:cNvSpPr txBox="1"/>
          <p:nvPr/>
        </p:nvSpPr>
        <p:spPr>
          <a:xfrm>
            <a:off x="4758755" y="2348881"/>
            <a:ext cx="743816" cy="338473"/>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３０’</a:t>
            </a:r>
          </a:p>
        </p:txBody>
      </p:sp>
      <p:sp>
        <p:nvSpPr>
          <p:cNvPr id="7" name="角丸四角形 6"/>
          <p:cNvSpPr/>
          <p:nvPr/>
        </p:nvSpPr>
        <p:spPr>
          <a:xfrm>
            <a:off x="864852" y="5018068"/>
            <a:ext cx="1395847" cy="458857"/>
          </a:xfrm>
          <a:prstGeom prst="roundRect">
            <a:avLst/>
          </a:prstGeom>
          <a:solidFill>
            <a:schemeClr val="accent1">
              <a:lumMod val="40000"/>
              <a:lumOff val="60000"/>
            </a:schemeClr>
          </a:solidFill>
          <a:ln w="31750">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r>
              <a:rPr lang="ja-JP" altLang="en-US" dirty="0" smtClean="0">
                <a:solidFill>
                  <a:prstClr val="black"/>
                </a:solidFill>
                <a:latin typeface="HG丸ｺﾞｼｯｸM-PRO" pitchFamily="50" charset="-128"/>
                <a:ea typeface="HG丸ｺﾞｼｯｸM-PRO" pitchFamily="50" charset="-128"/>
              </a:rPr>
              <a:t>予防給付</a:t>
            </a:r>
          </a:p>
        </p:txBody>
      </p:sp>
      <p:sp>
        <p:nvSpPr>
          <p:cNvPr id="39" name="右矢印 38"/>
          <p:cNvSpPr/>
          <p:nvPr/>
        </p:nvSpPr>
        <p:spPr>
          <a:xfrm>
            <a:off x="384459" y="1621333"/>
            <a:ext cx="1828890" cy="826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fontAlgn="base">
              <a:spcBef>
                <a:spcPct val="0"/>
              </a:spcBef>
              <a:spcAft>
                <a:spcPct val="0"/>
              </a:spcAft>
            </a:pPr>
            <a:r>
              <a:rPr lang="ja-JP" altLang="en-US" sz="1400" dirty="0">
                <a:solidFill>
                  <a:prstClr val="white"/>
                </a:solidFill>
              </a:rPr>
              <a:t>予防給付</a:t>
            </a:r>
            <a:endParaRPr lang="en-US" altLang="ja-JP" sz="1400" dirty="0">
              <a:solidFill>
                <a:prstClr val="white"/>
              </a:solidFill>
            </a:endParaRPr>
          </a:p>
          <a:p>
            <a:pPr algn="ctr" defTabSz="913575" fontAlgn="base">
              <a:spcBef>
                <a:spcPct val="0"/>
              </a:spcBef>
              <a:spcAft>
                <a:spcPct val="0"/>
              </a:spcAft>
            </a:pPr>
            <a:r>
              <a:rPr lang="ja-JP" altLang="en-US" sz="1400" dirty="0">
                <a:solidFill>
                  <a:prstClr val="white"/>
                </a:solidFill>
              </a:rPr>
              <a:t>介護予防事業</a:t>
            </a:r>
          </a:p>
        </p:txBody>
      </p:sp>
      <p:sp useBgFill="1">
        <p:nvSpPr>
          <p:cNvPr id="53" name="正方形/長方形 52"/>
          <p:cNvSpPr/>
          <p:nvPr/>
        </p:nvSpPr>
        <p:spPr>
          <a:xfrm rot="16200000">
            <a:off x="4501252" y="1602363"/>
            <a:ext cx="792087" cy="9053877"/>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cxnSp>
        <p:nvCxnSpPr>
          <p:cNvPr id="10" name="直線コネクタ 9"/>
          <p:cNvCxnSpPr/>
          <p:nvPr/>
        </p:nvCxnSpPr>
        <p:spPr>
          <a:xfrm flipH="1">
            <a:off x="384458" y="3908367"/>
            <a:ext cx="7222" cy="182723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99567" y="5723221"/>
            <a:ext cx="922407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10564" y="4005074"/>
            <a:ext cx="461497" cy="1787711"/>
          </a:xfrm>
          <a:prstGeom prst="rect">
            <a:avLst/>
          </a:prstGeom>
          <a:noFill/>
        </p:spPr>
        <p:txBody>
          <a:bodyPr vert="eaVert" wrap="square" lIns="91357" tIns="45680" rIns="91357" bIns="45680" rtlCol="0">
            <a:spAutoFit/>
          </a:bodyPr>
          <a:lstStyle/>
          <a:p>
            <a:pPr defTabSz="913575" fontAlgn="base">
              <a:spcBef>
                <a:spcPct val="0"/>
              </a:spcBef>
              <a:spcAft>
                <a:spcPct val="0"/>
              </a:spcAft>
            </a:pPr>
            <a:r>
              <a:rPr lang="ja-JP" altLang="en-US" dirty="0">
                <a:solidFill>
                  <a:prstClr val="black"/>
                </a:solidFill>
                <a:latin typeface="HG創英角ｺﾞｼｯｸUB" pitchFamily="49" charset="-128"/>
                <a:ea typeface="HG創英角ｺﾞｼｯｸUB" pitchFamily="49" charset="-128"/>
              </a:rPr>
              <a:t>←　費用額　→</a:t>
            </a:r>
          </a:p>
        </p:txBody>
      </p:sp>
      <p:sp>
        <p:nvSpPr>
          <p:cNvPr id="37" name="二等辺三角形 36"/>
          <p:cNvSpPr/>
          <p:nvPr/>
        </p:nvSpPr>
        <p:spPr>
          <a:xfrm rot="21129421">
            <a:off x="2219135" y="2064951"/>
            <a:ext cx="7482369" cy="805781"/>
          </a:xfrm>
          <a:prstGeom prst="triangle">
            <a:avLst>
              <a:gd name="adj" fmla="val 94900"/>
            </a:avLst>
          </a:prstGeom>
          <a:pattFill prst="wdUpDiag">
            <a:fgClr>
              <a:schemeClr val="accent3">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fontAlgn="base">
              <a:spcBef>
                <a:spcPct val="0"/>
              </a:spcBef>
              <a:spcAft>
                <a:spcPct val="0"/>
              </a:spcAft>
            </a:pPr>
            <a:endParaRPr lang="ja-JP" altLang="en-US">
              <a:solidFill>
                <a:prstClr val="white"/>
              </a:solidFill>
            </a:endParaRPr>
          </a:p>
        </p:txBody>
      </p:sp>
      <p:cxnSp>
        <p:nvCxnSpPr>
          <p:cNvPr id="18" name="直線矢印コネクタ 17"/>
          <p:cNvCxnSpPr/>
          <p:nvPr/>
        </p:nvCxnSpPr>
        <p:spPr>
          <a:xfrm>
            <a:off x="8759542" y="1628807"/>
            <a:ext cx="0" cy="4027305"/>
          </a:xfrm>
          <a:prstGeom prst="straightConnector1">
            <a:avLst/>
          </a:prstGeom>
          <a:ln w="571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8227791" y="2563148"/>
            <a:ext cx="0" cy="3092952"/>
          </a:xfrm>
          <a:prstGeom prst="straightConnector1">
            <a:avLst/>
          </a:prstGeom>
          <a:ln w="571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297709" y="1475492"/>
            <a:ext cx="14355" cy="4977847"/>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2509340" y="6100752"/>
            <a:ext cx="2220190" cy="664200"/>
          </a:xfrm>
          <a:prstGeom prst="roundRect">
            <a:avLst/>
          </a:prstGeom>
          <a:ln/>
        </p:spPr>
        <p:style>
          <a:lnRef idx="2">
            <a:schemeClr val="dk1"/>
          </a:lnRef>
          <a:fillRef idx="1">
            <a:schemeClr val="lt1"/>
          </a:fillRef>
          <a:effectRef idx="0">
            <a:schemeClr val="dk1"/>
          </a:effectRef>
          <a:fontRef idx="minor">
            <a:schemeClr val="dk1"/>
          </a:fontRef>
        </p:style>
        <p:txBody>
          <a:bodyPr lIns="91357" tIns="45680" rIns="91357" bIns="45680" rtlCol="0" anchor="ctr"/>
          <a:lstStyle/>
          <a:p>
            <a:pPr algn="just" defTabSz="913575" fontAlgn="base">
              <a:spcBef>
                <a:spcPct val="0"/>
              </a:spcBef>
              <a:spcAft>
                <a:spcPct val="0"/>
              </a:spcAft>
            </a:pPr>
            <a:r>
              <a:rPr lang="ja-JP" altLang="en-US" sz="1200" dirty="0">
                <a:solidFill>
                  <a:prstClr val="black"/>
                </a:solidFill>
              </a:rPr>
              <a:t>第６期計画期間中（平成２９年４月まで）に、すべての市町村で、　　総合事業を開始</a:t>
            </a:r>
          </a:p>
        </p:txBody>
      </p:sp>
      <p:cxnSp>
        <p:nvCxnSpPr>
          <p:cNvPr id="58" name="直線コネクタ 57"/>
          <p:cNvCxnSpPr/>
          <p:nvPr/>
        </p:nvCxnSpPr>
        <p:spPr>
          <a:xfrm>
            <a:off x="4782054" y="1455006"/>
            <a:ext cx="14355" cy="4977847"/>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右矢印 39"/>
          <p:cNvSpPr/>
          <p:nvPr/>
        </p:nvSpPr>
        <p:spPr>
          <a:xfrm>
            <a:off x="2344859" y="1559120"/>
            <a:ext cx="2437189" cy="933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3575" fontAlgn="base">
              <a:spcBef>
                <a:spcPct val="0"/>
              </a:spcBef>
              <a:spcAft>
                <a:spcPct val="0"/>
              </a:spcAft>
            </a:pPr>
            <a:r>
              <a:rPr lang="ja-JP" altLang="en-US" sz="1600" dirty="0">
                <a:solidFill>
                  <a:prstClr val="white"/>
                </a:solidFill>
              </a:rPr>
              <a:t>　　　　　予防給付</a:t>
            </a:r>
            <a:endParaRPr lang="en-US" altLang="ja-JP" sz="1600" dirty="0">
              <a:solidFill>
                <a:prstClr val="white"/>
              </a:solidFill>
            </a:endParaRPr>
          </a:p>
          <a:p>
            <a:pPr algn="ctr" defTabSz="913575" fontAlgn="base">
              <a:spcBef>
                <a:spcPct val="0"/>
              </a:spcBef>
              <a:spcAft>
                <a:spcPct val="0"/>
              </a:spcAft>
            </a:pPr>
            <a:r>
              <a:rPr lang="ja-JP" altLang="en-US" sz="1600" dirty="0">
                <a:solidFill>
                  <a:prstClr val="white"/>
                </a:solidFill>
              </a:rPr>
              <a:t>＋新しい総合事業</a:t>
            </a:r>
          </a:p>
        </p:txBody>
      </p:sp>
      <p:cxnSp>
        <p:nvCxnSpPr>
          <p:cNvPr id="27" name="直線矢印コネクタ 26"/>
          <p:cNvCxnSpPr/>
          <p:nvPr/>
        </p:nvCxnSpPr>
        <p:spPr>
          <a:xfrm>
            <a:off x="2454132" y="5949290"/>
            <a:ext cx="2250807" cy="1"/>
          </a:xfrm>
          <a:prstGeom prst="straightConnector1">
            <a:avLst/>
          </a:prstGeom>
          <a:ln w="571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a:off x="399566" y="3861048"/>
            <a:ext cx="1314271" cy="381554"/>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r>
              <a:rPr lang="ja-JP" altLang="en-US" sz="1000" dirty="0">
                <a:solidFill>
                  <a:prstClr val="black"/>
                </a:solidFill>
                <a:latin typeface="HG丸ｺﾞｼｯｸM-PRO" pitchFamily="50" charset="-128"/>
                <a:ea typeface="HG丸ｺﾞｼｯｸM-PRO" pitchFamily="50" charset="-128"/>
              </a:rPr>
              <a:t>介護予防事業</a:t>
            </a:r>
            <a:endParaRPr lang="en-US" altLang="ja-JP" sz="1000" dirty="0">
              <a:solidFill>
                <a:prstClr val="black"/>
              </a:solidFill>
              <a:latin typeface="HG丸ｺﾞｼｯｸM-PRO" pitchFamily="50" charset="-128"/>
              <a:ea typeface="HG丸ｺﾞｼｯｸM-PRO" pitchFamily="50" charset="-128"/>
            </a:endParaRPr>
          </a:p>
          <a:p>
            <a:pPr algn="ctr" defTabSz="913575"/>
            <a:r>
              <a:rPr lang="ja-JP" altLang="en-US" sz="1000" dirty="0">
                <a:solidFill>
                  <a:prstClr val="black"/>
                </a:solidFill>
                <a:latin typeface="HG丸ｺﾞｼｯｸM-PRO" pitchFamily="50" charset="-128"/>
                <a:ea typeface="HG丸ｺﾞｼｯｸM-PRO" pitchFamily="50" charset="-128"/>
              </a:rPr>
              <a:t>（総合事業含む。）</a:t>
            </a:r>
          </a:p>
        </p:txBody>
      </p:sp>
      <p:sp>
        <p:nvSpPr>
          <p:cNvPr id="61" name="角丸四角形 60"/>
          <p:cNvSpPr/>
          <p:nvPr/>
        </p:nvSpPr>
        <p:spPr>
          <a:xfrm>
            <a:off x="4904352" y="2999275"/>
            <a:ext cx="2941819" cy="841482"/>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3575"/>
            <a:r>
              <a:rPr lang="ja-JP" altLang="en-US" sz="1600" dirty="0">
                <a:solidFill>
                  <a:prstClr val="black"/>
                </a:solidFill>
                <a:latin typeface="HG丸ｺﾞｼｯｸM-PRO" pitchFamily="50" charset="-128"/>
                <a:ea typeface="HG丸ｺﾞｼｯｸM-PRO" pitchFamily="50" charset="-128"/>
              </a:rPr>
              <a:t>総合事業へのサービス移行の推進、介護予防の強化等</a:t>
            </a:r>
            <a:endParaRPr lang="en-US" altLang="ja-JP" sz="1600" dirty="0">
              <a:solidFill>
                <a:prstClr val="black"/>
              </a:solidFill>
              <a:latin typeface="HG丸ｺﾞｼｯｸM-PRO" pitchFamily="50" charset="-128"/>
              <a:ea typeface="HG丸ｺﾞｼｯｸM-PRO" pitchFamily="50" charset="-128"/>
            </a:endParaRPr>
          </a:p>
        </p:txBody>
      </p:sp>
      <p:sp>
        <p:nvSpPr>
          <p:cNvPr id="64" name="正方形/長方形 63"/>
          <p:cNvSpPr/>
          <p:nvPr/>
        </p:nvSpPr>
        <p:spPr>
          <a:xfrm>
            <a:off x="185057" y="529248"/>
            <a:ext cx="8707428" cy="98640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t"/>
          <a:lstStyle/>
          <a:p>
            <a:pPr marL="174467" indent="-174467" defTabSz="913575" fontAlgn="base">
              <a:spcBef>
                <a:spcPct val="0"/>
              </a:spcBef>
              <a:spcAft>
                <a:spcPct val="0"/>
              </a:spcAft>
              <a:tabLst>
                <a:tab pos="174467" algn="l"/>
              </a:tabLst>
            </a:pPr>
            <a:r>
              <a:rPr lang="ja-JP" altLang="en-US" sz="1200" dirty="0">
                <a:solidFill>
                  <a:prstClr val="black"/>
                </a:solidFill>
                <a:latin typeface="ＭＳ ゴシック" pitchFamily="49" charset="-128"/>
                <a:ea typeface="ＭＳ ゴシック" pitchFamily="49" charset="-128"/>
              </a:rPr>
              <a:t>○　総合事業への移行により住民主体の地域づくりを推進。住民主体のサービス利用を拡充し、効率的に事業実施。　</a:t>
            </a:r>
            <a:endParaRPr lang="en-US" altLang="ja-JP" sz="1200" dirty="0">
              <a:solidFill>
                <a:prstClr val="black"/>
              </a:solidFill>
              <a:latin typeface="ＭＳ ゴシック" pitchFamily="49" charset="-128"/>
              <a:ea typeface="ＭＳ ゴシック" pitchFamily="49" charset="-128"/>
            </a:endParaRPr>
          </a:p>
          <a:p>
            <a:pPr defTabSz="913575"/>
            <a:r>
              <a:rPr lang="ja-JP" altLang="en-US" sz="1200" dirty="0">
                <a:solidFill>
                  <a:prstClr val="black"/>
                </a:solidFill>
                <a:latin typeface="ＭＳ ゴシック" pitchFamily="49" charset="-128"/>
                <a:ea typeface="ＭＳ ゴシック" pitchFamily="49" charset="-128"/>
              </a:rPr>
              <a:t>○　</a:t>
            </a:r>
            <a:r>
              <a:rPr lang="ja-JP" altLang="en-US" sz="1200" dirty="0">
                <a:solidFill>
                  <a:prstClr val="black"/>
                </a:solidFill>
              </a:rPr>
              <a:t>機能が強化された新しい総合事業を利用することで、支援を必要とする高齢者が要支援認定を受けなくても地域で</a:t>
            </a:r>
            <a:r>
              <a:rPr lang="ja-JP" altLang="en-US" sz="1200" dirty="0" smtClean="0">
                <a:solidFill>
                  <a:prstClr val="black"/>
                </a:solidFill>
              </a:rPr>
              <a:t>暮らせる</a:t>
            </a:r>
            <a:r>
              <a:rPr lang="ja-JP" altLang="en-US" sz="1200" dirty="0">
                <a:solidFill>
                  <a:prstClr val="black"/>
                </a:solidFill>
              </a:rPr>
              <a:t>社会を実現。</a:t>
            </a:r>
            <a:endParaRPr lang="en-US" altLang="ja-JP" sz="1200" dirty="0">
              <a:solidFill>
                <a:prstClr val="black"/>
              </a:solidFill>
            </a:endParaRPr>
          </a:p>
          <a:p>
            <a:pPr defTabSz="913575"/>
            <a:r>
              <a:rPr lang="ja-JP" altLang="en-US" sz="1200" dirty="0">
                <a:solidFill>
                  <a:prstClr val="black"/>
                </a:solidFill>
                <a:latin typeface="ＭＳ ゴシック" pitchFamily="49" charset="-128"/>
                <a:ea typeface="ＭＳ ゴシック" pitchFamily="49" charset="-128"/>
              </a:rPr>
              <a:t>○　</a:t>
            </a:r>
            <a:r>
              <a:rPr lang="ja-JP" altLang="en-US" sz="1200" dirty="0">
                <a:solidFill>
                  <a:prstClr val="black"/>
                </a:solidFill>
              </a:rPr>
              <a:t>リハ職等が積極的に関与しケアマネジメントを機能強化。重度化予防をこれまで以上に推進。</a:t>
            </a:r>
            <a:endParaRPr lang="en-US" altLang="ja-JP" sz="1200" dirty="0">
              <a:solidFill>
                <a:prstClr val="black"/>
              </a:solidFill>
              <a:latin typeface="ＭＳ ゴシック" pitchFamily="49" charset="-128"/>
              <a:ea typeface="ＭＳ ゴシック" pitchFamily="49" charset="-128"/>
            </a:endParaRPr>
          </a:p>
        </p:txBody>
      </p:sp>
      <p:sp>
        <p:nvSpPr>
          <p:cNvPr id="2" name="下矢印 1"/>
          <p:cNvSpPr/>
          <p:nvPr/>
        </p:nvSpPr>
        <p:spPr>
          <a:xfrm>
            <a:off x="5436096" y="2492897"/>
            <a:ext cx="1177180" cy="432048"/>
          </a:xfrm>
          <a:prstGeom prst="downArrow">
            <a:avLst>
              <a:gd name="adj1" fmla="val 70486"/>
              <a:gd name="adj2" fmla="val 50000"/>
            </a:avLst>
          </a:prstGeom>
          <a:ln/>
        </p:spPr>
        <p:style>
          <a:lnRef idx="1">
            <a:schemeClr val="accent3"/>
          </a:lnRef>
          <a:fillRef idx="3">
            <a:schemeClr val="accent3"/>
          </a:fillRef>
          <a:effectRef idx="2">
            <a:schemeClr val="accent3"/>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71" name="角丸四角形 70"/>
          <p:cNvSpPr/>
          <p:nvPr/>
        </p:nvSpPr>
        <p:spPr>
          <a:xfrm>
            <a:off x="4904347" y="5813647"/>
            <a:ext cx="3888430" cy="999739"/>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45680" rIns="0" bIns="45680" rtlCol="0" anchor="ctr"/>
          <a:lstStyle/>
          <a:p>
            <a:pPr marL="179837" indent="-456787" defTabSz="913575"/>
            <a:r>
              <a:rPr lang="ja-JP" altLang="en-US" sz="1200" dirty="0">
                <a:solidFill>
                  <a:prstClr val="black"/>
                </a:solidFill>
                <a:latin typeface="HG丸ｺﾞｼｯｸM-PRO" pitchFamily="50" charset="-128"/>
                <a:ea typeface="HG丸ｺﾞｼｯｸM-PRO" pitchFamily="50" charset="-128"/>
              </a:rPr>
              <a:t>・　中長期的には費用の伸びが、効率的なサービス提供を通じて、後期高齢者の伸び</a:t>
            </a:r>
            <a:r>
              <a:rPr lang="en-US" altLang="ja-JP" sz="1200" dirty="0">
                <a:solidFill>
                  <a:prstClr val="black"/>
                </a:solidFill>
                <a:latin typeface="HG丸ｺﾞｼｯｸM-PRO" pitchFamily="50" charset="-128"/>
                <a:ea typeface="HG丸ｺﾞｼｯｸM-PRO" pitchFamily="50" charset="-128"/>
              </a:rPr>
              <a:t>(3</a:t>
            </a:r>
            <a:r>
              <a:rPr lang="ja-JP" altLang="en-US" sz="1200" dirty="0">
                <a:solidFill>
                  <a:prstClr val="black"/>
                </a:solidFill>
                <a:latin typeface="HG丸ｺﾞｼｯｸM-PRO" pitchFamily="50" charset="-128"/>
                <a:ea typeface="HG丸ｺﾞｼｯｸM-PRO" pitchFamily="50" charset="-128"/>
              </a:rPr>
              <a:t>～</a:t>
            </a:r>
            <a:r>
              <a:rPr lang="en-US" altLang="ja-JP" sz="1200" dirty="0">
                <a:solidFill>
                  <a:prstClr val="black"/>
                </a:solidFill>
                <a:latin typeface="HG丸ｺﾞｼｯｸM-PRO" pitchFamily="50" charset="-128"/>
                <a:ea typeface="HG丸ｺﾞｼｯｸM-PRO" pitchFamily="50" charset="-128"/>
              </a:rPr>
              <a:t>4%)</a:t>
            </a:r>
            <a:r>
              <a:rPr lang="ja-JP" altLang="en-US" sz="1200" dirty="0">
                <a:solidFill>
                  <a:prstClr val="black"/>
                </a:solidFill>
                <a:latin typeface="HG丸ｺﾞｼｯｸM-PRO" pitchFamily="50" charset="-128"/>
                <a:ea typeface="HG丸ｺﾞｼｯｸM-PRO" pitchFamily="50" charset="-128"/>
              </a:rPr>
              <a:t>程度となることを目安として努力</a:t>
            </a:r>
            <a:endParaRPr lang="en-US" altLang="ja-JP" sz="1200" dirty="0">
              <a:solidFill>
                <a:prstClr val="black"/>
              </a:solidFill>
              <a:latin typeface="HG丸ｺﾞｼｯｸM-PRO" pitchFamily="50" charset="-128"/>
              <a:ea typeface="HG丸ｺﾞｼｯｸM-PRO" pitchFamily="50" charset="-128"/>
            </a:endParaRPr>
          </a:p>
          <a:p>
            <a:pPr marL="179837" indent="-456787" defTabSz="913575"/>
            <a:r>
              <a:rPr lang="ja-JP" altLang="en-US" sz="1200" dirty="0">
                <a:solidFill>
                  <a:prstClr val="black"/>
                </a:solidFill>
                <a:latin typeface="HG丸ｺﾞｼｯｸM-PRO" pitchFamily="50" charset="-128"/>
                <a:ea typeface="HG丸ｺﾞｼｯｸM-PRO" pitchFamily="50" charset="-128"/>
              </a:rPr>
              <a:t>・　短期的には、生活支援・介護予防の基盤整備の支援充実にあわせ、より大きな費用の効率化</a:t>
            </a:r>
          </a:p>
        </p:txBody>
      </p:sp>
      <p:sp>
        <p:nvSpPr>
          <p:cNvPr id="3" name="ストライプ矢印 2"/>
          <p:cNvSpPr/>
          <p:nvPr/>
        </p:nvSpPr>
        <p:spPr>
          <a:xfrm rot="5400000">
            <a:off x="6084468" y="3790614"/>
            <a:ext cx="380329" cy="480618"/>
          </a:xfrm>
          <a:prstGeom prst="stripedRightArrow">
            <a:avLst>
              <a:gd name="adj1" fmla="val 65053"/>
              <a:gd name="adj2" fmla="val 34947"/>
            </a:avLst>
          </a:prstGeom>
          <a:solidFill>
            <a:schemeClr val="accent2">
              <a:lumMod val="40000"/>
              <a:lumOff val="6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72" name="ストライプ矢印 71"/>
          <p:cNvSpPr/>
          <p:nvPr/>
        </p:nvSpPr>
        <p:spPr>
          <a:xfrm rot="5400000">
            <a:off x="6012452" y="5251066"/>
            <a:ext cx="524348" cy="480618"/>
          </a:xfrm>
          <a:prstGeom prst="stripedRightArrow">
            <a:avLst>
              <a:gd name="adj1" fmla="val 65053"/>
              <a:gd name="adj2" fmla="val 34947"/>
            </a:avLst>
          </a:prstGeom>
          <a:solidFill>
            <a:schemeClr val="accent2">
              <a:lumMod val="40000"/>
              <a:lumOff val="6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cxnSp>
        <p:nvCxnSpPr>
          <p:cNvPr id="11" name="曲線コネクタ 10"/>
          <p:cNvCxnSpPr/>
          <p:nvPr/>
        </p:nvCxnSpPr>
        <p:spPr>
          <a:xfrm flipV="1">
            <a:off x="4937627" y="2725654"/>
            <a:ext cx="432000" cy="3168000"/>
          </a:xfrm>
          <a:prstGeom prst="curvedConnector3">
            <a:avLst>
              <a:gd name="adj1" fmla="val -232463"/>
            </a:avLst>
          </a:prstGeom>
          <a:ln w="57150">
            <a:solidFill>
              <a:schemeClr val="accent3">
                <a:lumMod val="50000"/>
              </a:schemeClr>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47" name="直線コネクタ 46"/>
          <p:cNvCxnSpPr/>
          <p:nvPr/>
        </p:nvCxnSpPr>
        <p:spPr>
          <a:xfrm flipV="1">
            <a:off x="2312064" y="2419650"/>
            <a:ext cx="6985293" cy="100935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a:xfrm flipH="1">
            <a:off x="4732550" y="4515041"/>
            <a:ext cx="4425804" cy="354125"/>
          </a:xfrm>
          <a:prstGeom prst="rect">
            <a:avLst/>
          </a:prstGeom>
          <a:gradFill>
            <a:gsLst>
              <a:gs pos="15000">
                <a:schemeClr val="tx2">
                  <a:lumMod val="20000"/>
                  <a:lumOff val="80000"/>
                </a:schemeClr>
              </a:gs>
              <a:gs pos="57000">
                <a:schemeClr val="accent3">
                  <a:lumMod val="40000"/>
                  <a:lumOff val="60000"/>
                  <a:alpha val="40000"/>
                </a:schemeClr>
              </a:gs>
              <a:gs pos="44000">
                <a:schemeClr val="tx2">
                  <a:lumMod val="40000"/>
                  <a:lumOff val="60000"/>
                </a:schemeClr>
              </a:gs>
            </a:gsLst>
            <a:lin ang="13500000" scaled="1"/>
          </a:gradFill>
          <a:ln w="6350">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74" name="角丸四角形 73"/>
          <p:cNvSpPr/>
          <p:nvPr/>
        </p:nvSpPr>
        <p:spPr>
          <a:xfrm>
            <a:off x="4887158" y="4253048"/>
            <a:ext cx="2941821" cy="904147"/>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45680" rIns="0" bIns="45680" rtlCol="0" anchor="ctr"/>
          <a:lstStyle/>
          <a:p>
            <a:pPr defTabSz="913575"/>
            <a:r>
              <a:rPr lang="ja-JP" altLang="en-US" sz="1400" dirty="0">
                <a:solidFill>
                  <a:prstClr val="black"/>
                </a:solidFill>
                <a:latin typeface="HG丸ｺﾞｼｯｸM-PRO" pitchFamily="50" charset="-128"/>
                <a:ea typeface="HG丸ｺﾞｼｯｸM-PRO" pitchFamily="50" charset="-128"/>
              </a:rPr>
              <a:t>・住民主体のサービス利用の拡充</a:t>
            </a:r>
          </a:p>
          <a:p>
            <a:pPr defTabSz="913575"/>
            <a:r>
              <a:rPr lang="ja-JP" altLang="en-US" sz="1400" dirty="0">
                <a:solidFill>
                  <a:prstClr val="black"/>
                </a:solidFill>
                <a:latin typeface="HG丸ｺﾞｼｯｸM-PRO" pitchFamily="50" charset="-128"/>
                <a:ea typeface="HG丸ｺﾞｼｯｸM-PRO" pitchFamily="50" charset="-128"/>
              </a:rPr>
              <a:t>・認定に至らない高齢者の増加</a:t>
            </a:r>
            <a:endParaRPr lang="en-US" altLang="ja-JP" sz="1400" dirty="0">
              <a:solidFill>
                <a:prstClr val="black"/>
              </a:solidFill>
              <a:latin typeface="HG丸ｺﾞｼｯｸM-PRO" pitchFamily="50" charset="-128"/>
              <a:ea typeface="HG丸ｺﾞｼｯｸM-PRO" pitchFamily="50" charset="-128"/>
            </a:endParaRPr>
          </a:p>
          <a:p>
            <a:pPr defTabSz="913575"/>
            <a:r>
              <a:rPr lang="ja-JP" altLang="en-US" sz="1400" dirty="0">
                <a:solidFill>
                  <a:prstClr val="black"/>
                </a:solidFill>
                <a:latin typeface="HG丸ｺﾞｼｯｸM-PRO" pitchFamily="50" charset="-128"/>
                <a:ea typeface="HG丸ｺﾞｼｯｸM-PRO" pitchFamily="50" charset="-128"/>
              </a:rPr>
              <a:t>・重度化予防の推進</a:t>
            </a:r>
            <a:endParaRPr lang="en-US" altLang="ja-JP" sz="1400" dirty="0">
              <a:solidFill>
                <a:prstClr val="black"/>
              </a:solidFill>
              <a:latin typeface="HG丸ｺﾞｼｯｸM-PRO" pitchFamily="50" charset="-128"/>
              <a:ea typeface="HG丸ｺﾞｼｯｸM-PRO" pitchFamily="50" charset="-128"/>
            </a:endParaRPr>
          </a:p>
        </p:txBody>
      </p:sp>
      <p:sp>
        <p:nvSpPr>
          <p:cNvPr id="75" name="角丸四角形 74"/>
          <p:cNvSpPr/>
          <p:nvPr/>
        </p:nvSpPr>
        <p:spPr>
          <a:xfrm>
            <a:off x="8560137" y="2420895"/>
            <a:ext cx="465282" cy="2555219"/>
          </a:xfrm>
          <a:prstGeom prst="roundRect">
            <a:avLst/>
          </a:prstGeom>
          <a:solidFill>
            <a:schemeClr val="accent2"/>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91357" tIns="45680" rIns="91357" bIns="45680" rtlCol="0" anchor="ctr"/>
          <a:lstStyle/>
          <a:p>
            <a:pPr algn="ctr" defTabSz="913575" fontAlgn="base">
              <a:spcBef>
                <a:spcPct val="0"/>
              </a:spcBef>
              <a:spcAft>
                <a:spcPct val="0"/>
              </a:spcAft>
            </a:pPr>
            <a:r>
              <a:rPr lang="ja-JP" altLang="en-US" sz="1600" dirty="0">
                <a:solidFill>
                  <a:prstClr val="white"/>
                </a:solidFill>
                <a:latin typeface="ＭＳ ゴシック" panose="020B0609070205080204" pitchFamily="49" charset="-128"/>
                <a:ea typeface="ＭＳ ゴシック" panose="020B0609070205080204" pitchFamily="49" charset="-128"/>
              </a:rPr>
              <a:t>現行制度を維持した場合</a:t>
            </a:r>
          </a:p>
        </p:txBody>
      </p:sp>
      <p:sp>
        <p:nvSpPr>
          <p:cNvPr id="76" name="角丸四角形 75"/>
          <p:cNvSpPr/>
          <p:nvPr/>
        </p:nvSpPr>
        <p:spPr>
          <a:xfrm>
            <a:off x="7961915" y="3089073"/>
            <a:ext cx="465282" cy="2029292"/>
          </a:xfrm>
          <a:prstGeom prst="roundRect">
            <a:avLst/>
          </a:prstGeom>
          <a:solidFill>
            <a:schemeClr val="accent2"/>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91357" tIns="45680" rIns="91357" bIns="45680" rtlCol="0" anchor="ctr"/>
          <a:lstStyle/>
          <a:p>
            <a:pPr algn="ctr" defTabSz="913575" fontAlgn="base">
              <a:spcBef>
                <a:spcPct val="0"/>
              </a:spcBef>
              <a:spcAft>
                <a:spcPct val="0"/>
              </a:spcAft>
            </a:pPr>
            <a:r>
              <a:rPr lang="ja-JP" altLang="en-US" sz="1600" dirty="0">
                <a:solidFill>
                  <a:prstClr val="white"/>
                </a:solidFill>
                <a:latin typeface="ＭＳ ゴシック" panose="020B0609070205080204" pitchFamily="49" charset="-128"/>
                <a:ea typeface="ＭＳ ゴシック" panose="020B0609070205080204" pitchFamily="49" charset="-128"/>
              </a:rPr>
              <a:t>制度見直し後の費用</a:t>
            </a:r>
          </a:p>
        </p:txBody>
      </p:sp>
    </p:spTree>
    <p:extLst>
      <p:ext uri="{BB962C8B-B14F-4D97-AF65-F5344CB8AC3E}">
        <p14:creationId xmlns:p14="http://schemas.microsoft.com/office/powerpoint/2010/main" val="25885088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706090"/>
          </a:xfrm>
        </p:spPr>
        <p:txBody>
          <a:bodyPr>
            <a:normAutofit fontScale="90000"/>
          </a:bodyPr>
          <a:lstStyle/>
          <a:p>
            <a:r>
              <a:rPr kumimoji="1" lang="ja-JP" altLang="en-US" dirty="0" smtClean="0"/>
              <a:t>市町村の対応</a:t>
            </a:r>
            <a:r>
              <a:rPr kumimoji="1" lang="ja-JP" altLang="en-US" sz="3600" dirty="0" smtClean="0"/>
              <a:t>（三重県社保協アンケート）</a:t>
            </a:r>
            <a:endParaRPr kumimoji="1" lang="ja-JP" altLang="en-US" dirty="0"/>
          </a:p>
        </p:txBody>
      </p:sp>
      <p:sp>
        <p:nvSpPr>
          <p:cNvPr id="3" name="コンテンツ プレースホルダ 2"/>
          <p:cNvSpPr>
            <a:spLocks noGrp="1"/>
          </p:cNvSpPr>
          <p:nvPr>
            <p:ph idx="1"/>
          </p:nvPr>
        </p:nvSpPr>
        <p:spPr>
          <a:xfrm>
            <a:off x="395536" y="1196752"/>
            <a:ext cx="8748464" cy="5400600"/>
          </a:xfrm>
        </p:spPr>
        <p:txBody>
          <a:bodyPr>
            <a:normAutofit fontScale="77500" lnSpcReduction="20000"/>
          </a:bodyPr>
          <a:lstStyle/>
          <a:p>
            <a:pPr>
              <a:buNone/>
            </a:pPr>
            <a:r>
              <a:rPr kumimoji="1" lang="ja-JP" altLang="en-US" sz="4000" dirty="0" smtClean="0"/>
              <a:t>第６期３年間で予防給付を地域支援事業に置き換えることができますか？</a:t>
            </a:r>
            <a:endParaRPr kumimoji="1" lang="en-US" altLang="ja-JP" sz="4000" dirty="0" smtClean="0"/>
          </a:p>
          <a:p>
            <a:pPr>
              <a:buNone/>
            </a:pPr>
            <a:r>
              <a:rPr lang="ja-JP" altLang="en-US" sz="4000" dirty="0" smtClean="0"/>
              <a:t>○不可能　　　３９％</a:t>
            </a:r>
            <a:endParaRPr lang="en-US" altLang="ja-JP" sz="4000" dirty="0" smtClean="0"/>
          </a:p>
          <a:p>
            <a:pPr>
              <a:buNone/>
            </a:pPr>
            <a:r>
              <a:rPr kumimoji="1" lang="ja-JP" altLang="en-US" sz="4000" dirty="0" smtClean="0"/>
              <a:t>○可能　　　　１７％</a:t>
            </a:r>
            <a:endParaRPr kumimoji="1" lang="en-US" altLang="ja-JP" sz="4000" dirty="0" smtClean="0"/>
          </a:p>
          <a:p>
            <a:pPr>
              <a:buNone/>
            </a:pPr>
            <a:r>
              <a:rPr lang="ja-JP" altLang="en-US" sz="4000" dirty="0" smtClean="0"/>
              <a:t>○判断不可　４４％</a:t>
            </a:r>
            <a:endParaRPr lang="en-US" altLang="ja-JP" sz="4000" dirty="0" smtClean="0"/>
          </a:p>
          <a:p>
            <a:pPr>
              <a:buNone/>
            </a:pPr>
            <a:r>
              <a:rPr kumimoji="1" lang="ja-JP" altLang="en-US" sz="4000" dirty="0" smtClean="0"/>
              <a:t>・これまで提供されてきたサービスの質の担保が難しくなり、利用者の状態が悪化してしまう可能性は否定できない</a:t>
            </a:r>
            <a:endParaRPr kumimoji="1" lang="en-US" altLang="ja-JP" sz="4000" dirty="0" smtClean="0"/>
          </a:p>
          <a:p>
            <a:pPr>
              <a:buNone/>
            </a:pPr>
            <a:r>
              <a:rPr lang="ja-JP" altLang="en-US" sz="4000" dirty="0" smtClean="0"/>
              <a:t>・訪問介護サービスなどを利用されている方が利用できなくなった場合、どのように生活していけばよいのか等　地域支援事業では対応できないことがある</a:t>
            </a:r>
            <a:endParaRPr kumimoji="1" lang="ja-JP" altLang="en-US" sz="4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1"/>
          </a:solidFill>
        </p:spPr>
        <p:txBody>
          <a:bodyPr rtlCol="0">
            <a:normAutofit fontScale="90000"/>
          </a:bodyPr>
          <a:lstStyle/>
          <a:p>
            <a:pPr fontAlgn="auto">
              <a:spcAft>
                <a:spcPts val="0"/>
              </a:spcAft>
              <a:defRPr/>
            </a:pPr>
            <a:r>
              <a:rPr lang="ja-JP" altLang="en-US" u="sng" dirty="0" smtClean="0"/>
              <a:t>サービスを取り上げられたらどうなる</a:t>
            </a:r>
            <a:endParaRPr lang="ja-JP" altLang="en-US" u="sng" dirty="0"/>
          </a:p>
        </p:txBody>
      </p:sp>
      <p:sp>
        <p:nvSpPr>
          <p:cNvPr id="29699" name="コンテンツ プレースホルダ 2"/>
          <p:cNvSpPr>
            <a:spLocks noGrp="1"/>
          </p:cNvSpPr>
          <p:nvPr>
            <p:ph idx="1"/>
          </p:nvPr>
        </p:nvSpPr>
        <p:spPr>
          <a:xfrm>
            <a:off x="179512" y="1600200"/>
            <a:ext cx="8856983" cy="4781128"/>
          </a:xfrm>
        </p:spPr>
        <p:txBody>
          <a:bodyPr/>
          <a:lstStyle/>
          <a:p>
            <a:pPr>
              <a:buFont typeface="Arial" charset="0"/>
              <a:buNone/>
            </a:pPr>
            <a:r>
              <a:rPr lang="ja-JP" altLang="en-US" dirty="0" smtClean="0"/>
              <a:t>渡辺敬子</a:t>
            </a:r>
            <a:r>
              <a:rPr lang="ja-JP" altLang="ja-JP" dirty="0" smtClean="0"/>
              <a:t>さん（</a:t>
            </a:r>
            <a:r>
              <a:rPr lang="ja-JP" altLang="en-US" dirty="0" smtClean="0"/>
              <a:t>仮名・</a:t>
            </a:r>
            <a:r>
              <a:rPr lang="ja-JP" altLang="ja-JP" dirty="0" smtClean="0"/>
              <a:t>８４歳）一人暮らし、要支援２</a:t>
            </a:r>
          </a:p>
          <a:p>
            <a:pPr>
              <a:buNone/>
            </a:pPr>
            <a:r>
              <a:rPr lang="ja-JP" altLang="ja-JP" dirty="0" smtClean="0"/>
              <a:t>週２回のヘルパー（介護予防訪問介護）</a:t>
            </a:r>
            <a:endParaRPr lang="en-US" altLang="ja-JP" dirty="0" smtClean="0"/>
          </a:p>
          <a:p>
            <a:pPr>
              <a:buNone/>
            </a:pPr>
            <a:r>
              <a:rPr lang="ja-JP" altLang="ja-JP" dirty="0" smtClean="0"/>
              <a:t>と週２回のデイサービス（介護予防通所介護）</a:t>
            </a:r>
          </a:p>
          <a:p>
            <a:pPr>
              <a:buFont typeface="Arial" charset="0"/>
              <a:buNone/>
            </a:pPr>
            <a:endParaRPr lang="en-US" altLang="ja-JP" dirty="0" smtClean="0"/>
          </a:p>
          <a:p>
            <a:pPr>
              <a:buFont typeface="Arial" charset="0"/>
              <a:buNone/>
            </a:pPr>
            <a:r>
              <a:rPr lang="ja-JP" altLang="en-US" u="sng" dirty="0" smtClean="0">
                <a:solidFill>
                  <a:srgbClr val="FF0000"/>
                </a:solidFill>
              </a:rPr>
              <a:t>介護保険はもう使えない</a:t>
            </a:r>
            <a:endParaRPr lang="en-US" altLang="ja-JP" u="sng" dirty="0" smtClean="0">
              <a:solidFill>
                <a:srgbClr val="FF0000"/>
              </a:solidFill>
            </a:endParaRPr>
          </a:p>
          <a:p>
            <a:pPr>
              <a:buFont typeface="Arial" charset="0"/>
              <a:buNone/>
            </a:pPr>
            <a:r>
              <a:rPr lang="ja-JP" altLang="en-US" dirty="0" smtClean="0"/>
              <a:t>○配食サービスで弁当？有償ボランティア訪問</a:t>
            </a:r>
            <a:endParaRPr lang="en-US" altLang="ja-JP" dirty="0" smtClean="0"/>
          </a:p>
          <a:p>
            <a:pPr>
              <a:buFont typeface="Arial" charset="0"/>
              <a:buNone/>
            </a:pPr>
            <a:r>
              <a:rPr lang="ja-JP" altLang="en-US" dirty="0" smtClean="0"/>
              <a:t>○近所の交流サロン？○ケアマネは？</a:t>
            </a:r>
          </a:p>
        </p:txBody>
      </p:sp>
      <p:sp>
        <p:nvSpPr>
          <p:cNvPr id="4" name="下矢印 3"/>
          <p:cNvSpPr/>
          <p:nvPr/>
        </p:nvSpPr>
        <p:spPr>
          <a:xfrm>
            <a:off x="3275856" y="3356992"/>
            <a:ext cx="792088" cy="64807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5" name="正方形/長方形 4"/>
          <p:cNvSpPr/>
          <p:nvPr/>
        </p:nvSpPr>
        <p:spPr>
          <a:xfrm>
            <a:off x="611560" y="5733256"/>
            <a:ext cx="7992888"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rgbClr val="FF0000"/>
                </a:solidFill>
              </a:rPr>
              <a:t>閉じこもり、ゴミ屋敷、栄養不足、</a:t>
            </a:r>
            <a:endParaRPr kumimoji="1" lang="en-US" altLang="ja-JP" sz="3600" dirty="0" smtClean="0">
              <a:solidFill>
                <a:srgbClr val="FF0000"/>
              </a:solidFill>
            </a:endParaRPr>
          </a:p>
          <a:p>
            <a:pPr algn="ctr"/>
            <a:r>
              <a:rPr kumimoji="1" lang="ja-JP" altLang="en-US" sz="3600" dirty="0" smtClean="0">
                <a:solidFill>
                  <a:srgbClr val="FF0000"/>
                </a:solidFill>
              </a:rPr>
              <a:t>無理な行動で転倒・骨折→要介護者へ</a:t>
            </a:r>
            <a:endParaRPr kumimoji="1" lang="ja-JP" altLang="en-US" sz="3600"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p>
            <a:r>
              <a:rPr lang="ja-JP" altLang="en-US" u="sng" dirty="0" smtClean="0"/>
              <a:t>自治体への基本要求案</a:t>
            </a:r>
            <a:endParaRPr kumimoji="1" lang="ja-JP" altLang="en-US" u="sng" dirty="0"/>
          </a:p>
        </p:txBody>
      </p:sp>
      <p:sp>
        <p:nvSpPr>
          <p:cNvPr id="3" name="コンテンツ プレースホルダ 2"/>
          <p:cNvSpPr>
            <a:spLocks noGrp="1"/>
          </p:cNvSpPr>
          <p:nvPr>
            <p:ph idx="1"/>
          </p:nvPr>
        </p:nvSpPr>
        <p:spPr>
          <a:xfrm>
            <a:off x="395536" y="1052736"/>
            <a:ext cx="8496944" cy="5805264"/>
          </a:xfrm>
        </p:spPr>
        <p:txBody>
          <a:bodyPr>
            <a:normAutofit fontScale="92500" lnSpcReduction="10000"/>
          </a:bodyPr>
          <a:lstStyle/>
          <a:p>
            <a:pPr>
              <a:buNone/>
            </a:pPr>
            <a:r>
              <a:rPr lang="ja-JP" altLang="ja-JP" sz="3600" dirty="0" smtClean="0"/>
              <a:t>①現在の要支援サービスが</a:t>
            </a:r>
            <a:r>
              <a:rPr lang="ja-JP" altLang="ja-JP" sz="3600" dirty="0" smtClean="0">
                <a:solidFill>
                  <a:srgbClr val="FF0000"/>
                </a:solidFill>
              </a:rPr>
              <a:t>継続</a:t>
            </a:r>
            <a:r>
              <a:rPr lang="ja-JP" altLang="en-US" sz="3600" dirty="0" smtClean="0">
                <a:solidFill>
                  <a:srgbClr val="FF0000"/>
                </a:solidFill>
              </a:rPr>
              <a:t>を保障すること</a:t>
            </a:r>
            <a:endParaRPr lang="ja-JP" altLang="ja-JP" sz="3600" dirty="0" smtClean="0"/>
          </a:p>
          <a:p>
            <a:pPr>
              <a:buNone/>
            </a:pPr>
            <a:r>
              <a:rPr lang="ja-JP" altLang="en-US" sz="3600" dirty="0" smtClean="0"/>
              <a:t>②</a:t>
            </a:r>
            <a:r>
              <a:rPr lang="ja-JP" altLang="ja-JP" sz="3600" dirty="0" smtClean="0"/>
              <a:t>利用者の</a:t>
            </a:r>
            <a:r>
              <a:rPr lang="ja-JP" altLang="ja-JP" sz="3600" dirty="0" smtClean="0">
                <a:solidFill>
                  <a:srgbClr val="FF0000"/>
                </a:solidFill>
              </a:rPr>
              <a:t>サービス選択</a:t>
            </a:r>
            <a:r>
              <a:rPr lang="ja-JP" altLang="en-US" sz="3600" dirty="0" smtClean="0">
                <a:solidFill>
                  <a:srgbClr val="FF0000"/>
                </a:solidFill>
              </a:rPr>
              <a:t>権を保障する</a:t>
            </a:r>
            <a:r>
              <a:rPr lang="ja-JP" altLang="en-US" sz="3600" dirty="0" smtClean="0"/>
              <a:t>こと</a:t>
            </a:r>
            <a:endParaRPr lang="en-US" altLang="ja-JP" sz="3600" dirty="0" smtClean="0"/>
          </a:p>
          <a:p>
            <a:pPr>
              <a:buNone/>
            </a:pPr>
            <a:r>
              <a:rPr lang="ja-JP" altLang="en-US" sz="3600" dirty="0" smtClean="0"/>
              <a:t>③利用者の</a:t>
            </a:r>
            <a:r>
              <a:rPr lang="ja-JP" altLang="en-US" sz="3600" dirty="0" smtClean="0">
                <a:solidFill>
                  <a:srgbClr val="FF0000"/>
                </a:solidFill>
              </a:rPr>
              <a:t>負担</a:t>
            </a:r>
            <a:r>
              <a:rPr lang="ja-JP" altLang="en-US" sz="3600" dirty="0" smtClean="0"/>
              <a:t>を</a:t>
            </a:r>
            <a:r>
              <a:rPr lang="ja-JP" altLang="en-US" sz="3600" dirty="0" smtClean="0">
                <a:solidFill>
                  <a:srgbClr val="FF0000"/>
                </a:solidFill>
              </a:rPr>
              <a:t>現行より軽減</a:t>
            </a:r>
            <a:r>
              <a:rPr lang="ja-JP" altLang="en-US" sz="3600" dirty="0" smtClean="0"/>
              <a:t>すること</a:t>
            </a:r>
            <a:endParaRPr lang="en-US" altLang="ja-JP" sz="3600" dirty="0" smtClean="0"/>
          </a:p>
          <a:p>
            <a:pPr>
              <a:buNone/>
            </a:pPr>
            <a:r>
              <a:rPr lang="ja-JP" altLang="en-US" sz="3600" dirty="0" smtClean="0"/>
              <a:t>④</a:t>
            </a:r>
            <a:r>
              <a:rPr lang="ja-JP" altLang="ja-JP" sz="3600" dirty="0" smtClean="0"/>
              <a:t>要介護</a:t>
            </a:r>
            <a:r>
              <a:rPr lang="ja-JP" altLang="ja-JP" sz="3600" dirty="0" smtClean="0">
                <a:solidFill>
                  <a:srgbClr val="FF0000"/>
                </a:solidFill>
              </a:rPr>
              <a:t>認定の申請権</a:t>
            </a:r>
            <a:r>
              <a:rPr lang="ja-JP" altLang="en-US" sz="3600" dirty="0" smtClean="0">
                <a:solidFill>
                  <a:srgbClr val="FF0000"/>
                </a:solidFill>
              </a:rPr>
              <a:t>を侵害しないこと</a:t>
            </a:r>
            <a:endParaRPr lang="ja-JP" altLang="ja-JP" sz="3600" dirty="0" smtClean="0">
              <a:solidFill>
                <a:srgbClr val="FF0000"/>
              </a:solidFill>
            </a:endParaRPr>
          </a:p>
          <a:p>
            <a:pPr>
              <a:buNone/>
            </a:pPr>
            <a:r>
              <a:rPr lang="ja-JP" altLang="en-US" sz="3600" dirty="0" smtClean="0"/>
              <a:t>⑤</a:t>
            </a:r>
            <a:r>
              <a:rPr lang="ja-JP" altLang="ja-JP" sz="3600" dirty="0" smtClean="0"/>
              <a:t>サービスに見合った</a:t>
            </a:r>
            <a:r>
              <a:rPr lang="ja-JP" altLang="en-US" sz="3600" dirty="0" smtClean="0">
                <a:solidFill>
                  <a:srgbClr val="FF0000"/>
                </a:solidFill>
              </a:rPr>
              <a:t>単価</a:t>
            </a:r>
            <a:r>
              <a:rPr lang="ja-JP" altLang="en-US" sz="3600" dirty="0" smtClean="0"/>
              <a:t>を保障す</a:t>
            </a:r>
            <a:r>
              <a:rPr lang="ja-JP" altLang="ja-JP" sz="3600" dirty="0" smtClean="0"/>
              <a:t>る</a:t>
            </a:r>
            <a:r>
              <a:rPr lang="ja-JP" altLang="en-US" sz="3600" dirty="0" smtClean="0"/>
              <a:t>こと</a:t>
            </a:r>
            <a:endParaRPr lang="en-US" altLang="ja-JP" sz="3600" dirty="0" smtClean="0"/>
          </a:p>
          <a:p>
            <a:pPr>
              <a:buNone/>
            </a:pPr>
            <a:r>
              <a:rPr lang="ja-JP" altLang="en-US" sz="3600" dirty="0" smtClean="0"/>
              <a:t>⑥必要な</a:t>
            </a:r>
            <a:r>
              <a:rPr lang="ja-JP" altLang="en-US" sz="3600" dirty="0" smtClean="0">
                <a:solidFill>
                  <a:srgbClr val="FF0000"/>
                </a:solidFill>
              </a:rPr>
              <a:t>総事業費を確保すること</a:t>
            </a:r>
            <a:endParaRPr lang="en-US" altLang="ja-JP" sz="3600" dirty="0" smtClean="0">
              <a:solidFill>
                <a:srgbClr val="FF0000"/>
              </a:solidFill>
            </a:endParaRPr>
          </a:p>
          <a:p>
            <a:pPr>
              <a:buNone/>
            </a:pPr>
            <a:r>
              <a:rPr lang="ja-JP" altLang="en-US" sz="3600" dirty="0" smtClean="0"/>
              <a:t>⑦</a:t>
            </a:r>
            <a:r>
              <a:rPr lang="ja-JP" altLang="ja-JP" sz="3600" dirty="0" smtClean="0"/>
              <a:t>「多様な主体による多様なサービス」「地域での支え合い」</a:t>
            </a:r>
            <a:r>
              <a:rPr lang="ja-JP" altLang="en-US" sz="3600" dirty="0" smtClean="0"/>
              <a:t>は</a:t>
            </a:r>
            <a:r>
              <a:rPr lang="ja-JP" altLang="ja-JP" sz="3600" dirty="0" smtClean="0">
                <a:solidFill>
                  <a:srgbClr val="FF0000"/>
                </a:solidFill>
              </a:rPr>
              <a:t>自治体が</a:t>
            </a:r>
            <a:r>
              <a:rPr lang="ja-JP" altLang="en-US" sz="3600" dirty="0" smtClean="0">
                <a:solidFill>
                  <a:srgbClr val="FF0000"/>
                </a:solidFill>
              </a:rPr>
              <a:t>責任を持ち、住民参加を得て整備すること。住民主体活動をサービス削減の手段としないこと</a:t>
            </a:r>
            <a:endParaRPr kumimoji="1" lang="ja-JP"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530626"/>
          </a:xfrm>
        </p:spPr>
        <p:txBody>
          <a:bodyPr>
            <a:normAutofit/>
          </a:bodyPr>
          <a:lstStyle/>
          <a:p>
            <a:r>
              <a:rPr lang="ja-JP" altLang="en-US" sz="8000" dirty="0" smtClean="0">
                <a:solidFill>
                  <a:srgbClr val="FF0000"/>
                </a:solidFill>
              </a:rPr>
              <a:t>介護保険料軽減への公費投入</a:t>
            </a:r>
            <a:endParaRPr kumimoji="1" lang="ja-JP" altLang="en-US" sz="8000"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noGrp="1" noChangeArrowheads="1"/>
          </p:cNvSpPr>
          <p:nvPr>
            <p:ph type="title"/>
          </p:nvPr>
        </p:nvSpPr>
        <p:spPr/>
        <p:txBody>
          <a:bodyPr/>
          <a:lstStyle/>
          <a:p>
            <a:r>
              <a:rPr altLang="en-US" u="sng" smtClean="0">
                <a:latin typeface="Calibri" pitchFamily="34" charset="0"/>
                <a:ea typeface="ＭＳ Ｐゴシック" charset="-128"/>
              </a:rPr>
              <a:t>公費負担削減分を保険料負担へ</a:t>
            </a:r>
          </a:p>
        </p:txBody>
      </p:sp>
      <p:graphicFrame>
        <p:nvGraphicFramePr>
          <p:cNvPr id="15363" name="Group 3"/>
          <p:cNvGraphicFramePr>
            <a:graphicFrameLocks noGrp="1"/>
          </p:cNvGraphicFramePr>
          <p:nvPr>
            <p:ph sz="half" idx="4294967295"/>
          </p:nvPr>
        </p:nvGraphicFramePr>
        <p:xfrm>
          <a:off x="971550" y="2060575"/>
          <a:ext cx="7704138" cy="1181100"/>
        </p:xfrm>
        <a:graphic>
          <a:graphicData uri="http://schemas.openxmlformats.org/drawingml/2006/table">
            <a:tbl>
              <a:tblPr/>
              <a:tblGrid>
                <a:gridCol w="3889375"/>
                <a:gridCol w="1943323"/>
                <a:gridCol w="1871440"/>
              </a:tblGrid>
              <a:tr h="1181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　　　　国５０％</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都道府県</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２５％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市町村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２５％</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10253" name="Rectangle 13"/>
          <p:cNvSpPr>
            <a:spLocks noChangeArrowheads="1"/>
          </p:cNvSpPr>
          <p:nvPr/>
        </p:nvSpPr>
        <p:spPr bwMode="auto">
          <a:xfrm>
            <a:off x="395288" y="1479550"/>
            <a:ext cx="8748712" cy="457200"/>
          </a:xfrm>
          <a:prstGeom prst="rect">
            <a:avLst/>
          </a:prstGeom>
          <a:noFill/>
          <a:ln w="9525" algn="ctr">
            <a:noFill/>
            <a:miter lim="800000"/>
            <a:headEnd/>
            <a:tailEnd/>
          </a:ln>
        </p:spPr>
        <p:txBody>
          <a:bodyPr>
            <a:spAutoFit/>
          </a:bodyPr>
          <a:lstStyle/>
          <a:p>
            <a:r>
              <a:rPr lang="ja-JP" altLang="en-US" sz="2400" b="1"/>
              <a:t>介護保険以前の高齢者福祉制度（２０００年３月まで）公費１００％</a:t>
            </a:r>
          </a:p>
        </p:txBody>
      </p:sp>
      <p:sp>
        <p:nvSpPr>
          <p:cNvPr id="10254" name="AutoShape 14"/>
          <p:cNvSpPr>
            <a:spLocks noChangeArrowheads="1"/>
          </p:cNvSpPr>
          <p:nvPr/>
        </p:nvSpPr>
        <p:spPr bwMode="auto">
          <a:xfrm>
            <a:off x="4427538" y="3284538"/>
            <a:ext cx="865187" cy="431800"/>
          </a:xfrm>
          <a:prstGeom prst="downArrow">
            <a:avLst>
              <a:gd name="adj1" fmla="val 50000"/>
              <a:gd name="adj2" fmla="val 25000"/>
            </a:avLst>
          </a:prstGeom>
          <a:solidFill>
            <a:schemeClr val="accent1"/>
          </a:solidFill>
          <a:ln w="9525" algn="ctr">
            <a:solidFill>
              <a:schemeClr val="tx1"/>
            </a:solidFill>
            <a:miter lim="800000"/>
            <a:headEnd/>
            <a:tailEnd/>
          </a:ln>
        </p:spPr>
        <p:txBody>
          <a:bodyPr wrap="none" anchor="ctr"/>
          <a:lstStyle/>
          <a:p>
            <a:endParaRPr lang="ja-JP" altLang="en-US"/>
          </a:p>
        </p:txBody>
      </p:sp>
      <p:sp>
        <p:nvSpPr>
          <p:cNvPr id="10255" name="Rectangle 15"/>
          <p:cNvSpPr>
            <a:spLocks noChangeArrowheads="1"/>
          </p:cNvSpPr>
          <p:nvPr/>
        </p:nvSpPr>
        <p:spPr bwMode="auto">
          <a:xfrm>
            <a:off x="827088" y="3644900"/>
            <a:ext cx="7777162" cy="831850"/>
          </a:xfrm>
          <a:prstGeom prst="rect">
            <a:avLst/>
          </a:prstGeom>
          <a:noFill/>
          <a:ln w="9525" algn="ctr">
            <a:noFill/>
            <a:miter lim="800000"/>
            <a:headEnd/>
            <a:tailEnd/>
          </a:ln>
        </p:spPr>
        <p:txBody>
          <a:bodyPr>
            <a:spAutoFit/>
          </a:bodyPr>
          <a:lstStyle/>
          <a:p>
            <a:r>
              <a:rPr lang="zh-TW" altLang="en-US" sz="2400" b="1" dirty="0">
                <a:latin typeface="ＭＳ ゴシック" pitchFamily="49" charset="-128"/>
                <a:ea typeface="ＭＳ ゴシック" pitchFamily="49" charset="-128"/>
              </a:rPr>
              <a:t>介護保険制度</a:t>
            </a:r>
            <a:r>
              <a:rPr lang="ja-JP" altLang="en-US" sz="2400" b="1" dirty="0"/>
              <a:t>（第５期）</a:t>
            </a:r>
            <a:endParaRPr lang="en-US" altLang="ja-JP" sz="2400" b="1" dirty="0"/>
          </a:p>
          <a:p>
            <a:r>
              <a:rPr lang="ja-JP" altLang="en-US" sz="2400" b="1" dirty="0"/>
              <a:t>　　　　　　　保険料５０％　　　　　公費５０％</a:t>
            </a:r>
          </a:p>
        </p:txBody>
      </p:sp>
      <p:graphicFrame>
        <p:nvGraphicFramePr>
          <p:cNvPr id="15414" name="Group 54"/>
          <p:cNvGraphicFramePr>
            <a:graphicFrameLocks noGrp="1"/>
          </p:cNvGraphicFramePr>
          <p:nvPr>
            <p:ph idx="1"/>
          </p:nvPr>
        </p:nvGraphicFramePr>
        <p:xfrm>
          <a:off x="1042988" y="4581525"/>
          <a:ext cx="7777162" cy="2054352"/>
        </p:xfrm>
        <a:graphic>
          <a:graphicData uri="http://schemas.openxmlformats.org/drawingml/2006/table">
            <a:tbl>
              <a:tblPr/>
              <a:tblGrid>
                <a:gridCol w="1656804"/>
                <a:gridCol w="2088232"/>
                <a:gridCol w="2160464"/>
                <a:gridCol w="936625"/>
                <a:gridCol w="935037"/>
              </a:tblGrid>
              <a:tr h="1081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65</a:t>
                      </a: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歳～</a:t>
                      </a:r>
                      <a:endParaRPr kumimoji="1" lang="en-US" altLang="ja-JP" sz="28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２</a:t>
                      </a: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1</a:t>
                      </a: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40</a:t>
                      </a: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歳～</a:t>
                      </a: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64</a:t>
                      </a: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歳</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　</a:t>
                      </a: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29</a:t>
                      </a: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国　２５％</a:t>
                      </a:r>
                      <a:endParaRPr kumimoji="1" lang="en-US" altLang="ja-JP" sz="28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Arial" charset="0"/>
                          <a:ea typeface="ＭＳ Ｐゴシック" pitchFamily="50" charset="-128"/>
                        </a:rPr>
                        <a:t>国庫負担金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Arial" charset="0"/>
                          <a:ea typeface="ＭＳ Ｐゴシック" pitchFamily="50" charset="-128"/>
                        </a:rPr>
                        <a:t>２０％</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rgbClr val="FF0000"/>
                          </a:solidFill>
                          <a:effectLst/>
                          <a:latin typeface="Arial" charset="0"/>
                          <a:ea typeface="ＭＳ Ｐゴシック" pitchFamily="50" charset="-128"/>
                        </a:rPr>
                        <a:t>調整交付金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rgbClr val="FF0000"/>
                          </a:solidFill>
                          <a:effectLst/>
                          <a:latin typeface="Arial" charset="0"/>
                          <a:ea typeface="ＭＳ Ｐゴシック" pitchFamily="50" charset="-128"/>
                        </a:rPr>
                        <a:t>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都道府県</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12.5</a:t>
                      </a: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市町村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12.5</a:t>
                      </a: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r>
            </a:tbl>
          </a:graphicData>
        </a:graphic>
      </p:graphicFrame>
      <p:cxnSp>
        <p:nvCxnSpPr>
          <p:cNvPr id="9" name="直線コネクタ 8"/>
          <p:cNvCxnSpPr/>
          <p:nvPr/>
        </p:nvCxnSpPr>
        <p:spPr>
          <a:xfrm>
            <a:off x="971550" y="3284538"/>
            <a:ext cx="3816350" cy="12969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787900" y="3213100"/>
            <a:ext cx="2160588" cy="13684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804025" y="3284538"/>
            <a:ext cx="1081088" cy="12969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上下矢印 3"/>
          <p:cNvSpPr/>
          <p:nvPr/>
        </p:nvSpPr>
        <p:spPr>
          <a:xfrm>
            <a:off x="2339752" y="692696"/>
            <a:ext cx="792088" cy="5472608"/>
          </a:xfrm>
          <a:prstGeom prst="upDownArrow">
            <a:avLst/>
          </a:prstGeom>
          <a:gradFill>
            <a:gsLst>
              <a:gs pos="0">
                <a:srgbClr val="FF0000"/>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2483768" y="980728"/>
            <a:ext cx="615553" cy="936104"/>
          </a:xfrm>
          <a:prstGeom prst="rect">
            <a:avLst/>
          </a:prstGeom>
          <a:noFill/>
        </p:spPr>
        <p:txBody>
          <a:bodyPr vert="eaVert" wrap="square" rtlCol="0">
            <a:spAutoFit/>
          </a:bodyPr>
          <a:lstStyle/>
          <a:p>
            <a:r>
              <a:rPr lang="ja-JP" altLang="en-US" sz="2800" b="1" dirty="0" smtClean="0">
                <a:solidFill>
                  <a:schemeClr val="bg1"/>
                </a:solidFill>
                <a:latin typeface="+mn-ea"/>
              </a:rPr>
              <a:t>川上</a:t>
            </a:r>
            <a:endParaRPr kumimoji="1" lang="ja-JP" altLang="en-US" sz="2800" b="1" dirty="0">
              <a:solidFill>
                <a:schemeClr val="bg1"/>
              </a:solidFill>
              <a:latin typeface="+mn-ea"/>
            </a:endParaRPr>
          </a:p>
        </p:txBody>
      </p:sp>
      <p:sp>
        <p:nvSpPr>
          <p:cNvPr id="6" name="テキスト ボックス 5"/>
          <p:cNvSpPr txBox="1"/>
          <p:nvPr/>
        </p:nvSpPr>
        <p:spPr>
          <a:xfrm>
            <a:off x="2411760" y="5013176"/>
            <a:ext cx="615553" cy="864096"/>
          </a:xfrm>
          <a:prstGeom prst="rect">
            <a:avLst/>
          </a:prstGeom>
          <a:noFill/>
        </p:spPr>
        <p:txBody>
          <a:bodyPr vert="eaVert" wrap="square" rtlCol="0">
            <a:spAutoFit/>
          </a:bodyPr>
          <a:lstStyle/>
          <a:p>
            <a:r>
              <a:rPr kumimoji="1" lang="ja-JP" altLang="en-US" sz="2800" b="1" dirty="0" smtClean="0"/>
              <a:t>川下</a:t>
            </a:r>
            <a:endParaRPr kumimoji="1" lang="ja-JP" altLang="en-US" sz="2800" b="1" dirty="0"/>
          </a:p>
        </p:txBody>
      </p:sp>
      <p:sp>
        <p:nvSpPr>
          <p:cNvPr id="38" name="台形 37"/>
          <p:cNvSpPr/>
          <p:nvPr/>
        </p:nvSpPr>
        <p:spPr>
          <a:xfrm>
            <a:off x="3563888" y="836712"/>
            <a:ext cx="2880320" cy="5400600"/>
          </a:xfrm>
          <a:prstGeom prst="trapezoid">
            <a:avLst/>
          </a:prstGeom>
          <a:solidFill>
            <a:srgbClr val="00B0F0">
              <a:alpha val="1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1" name="直線コネクタ 50"/>
          <p:cNvCxnSpPr/>
          <p:nvPr/>
        </p:nvCxnSpPr>
        <p:spPr>
          <a:xfrm flipV="1">
            <a:off x="4139952" y="1268760"/>
            <a:ext cx="1512168"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63" name="左矢印 62"/>
          <p:cNvSpPr/>
          <p:nvPr/>
        </p:nvSpPr>
        <p:spPr>
          <a:xfrm>
            <a:off x="6012160" y="1700808"/>
            <a:ext cx="648072"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右矢印 63"/>
          <p:cNvSpPr/>
          <p:nvPr/>
        </p:nvSpPr>
        <p:spPr>
          <a:xfrm>
            <a:off x="2987824" y="3789040"/>
            <a:ext cx="64807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テキスト ボックス 64"/>
          <p:cNvSpPr txBox="1"/>
          <p:nvPr/>
        </p:nvSpPr>
        <p:spPr>
          <a:xfrm>
            <a:off x="3131840" y="3861048"/>
            <a:ext cx="576064" cy="400110"/>
          </a:xfrm>
          <a:prstGeom prst="rect">
            <a:avLst/>
          </a:prstGeom>
          <a:noFill/>
        </p:spPr>
        <p:txBody>
          <a:bodyPr wrap="square" rtlCol="0">
            <a:spAutoFit/>
          </a:bodyPr>
          <a:lstStyle/>
          <a:p>
            <a:r>
              <a:rPr kumimoji="1" lang="ja-JP" altLang="en-US" sz="2000" b="1" dirty="0" smtClean="0">
                <a:solidFill>
                  <a:schemeClr val="bg1"/>
                </a:solidFill>
              </a:rPr>
              <a:t>減</a:t>
            </a:r>
            <a:endParaRPr kumimoji="1" lang="ja-JP" altLang="en-US" sz="2000" b="1" dirty="0">
              <a:solidFill>
                <a:schemeClr val="bg1"/>
              </a:solidFill>
            </a:endParaRPr>
          </a:p>
        </p:txBody>
      </p:sp>
      <p:sp>
        <p:nvSpPr>
          <p:cNvPr id="66" name="テキスト ボックス 65"/>
          <p:cNvSpPr txBox="1"/>
          <p:nvPr/>
        </p:nvSpPr>
        <p:spPr>
          <a:xfrm>
            <a:off x="6084168" y="1844824"/>
            <a:ext cx="648072" cy="400110"/>
          </a:xfrm>
          <a:prstGeom prst="rect">
            <a:avLst/>
          </a:prstGeom>
          <a:noFill/>
        </p:spPr>
        <p:txBody>
          <a:bodyPr wrap="square" rtlCol="0">
            <a:spAutoFit/>
          </a:bodyPr>
          <a:lstStyle/>
          <a:p>
            <a:r>
              <a:rPr kumimoji="1" lang="ja-JP" altLang="en-US" sz="2000" b="1" dirty="0" smtClean="0">
                <a:solidFill>
                  <a:schemeClr val="bg1"/>
                </a:solidFill>
              </a:rPr>
              <a:t>減</a:t>
            </a:r>
            <a:endParaRPr kumimoji="1" lang="ja-JP" altLang="en-US" sz="2000" b="1" dirty="0">
              <a:solidFill>
                <a:schemeClr val="bg1"/>
              </a:solidFill>
            </a:endParaRPr>
          </a:p>
        </p:txBody>
      </p:sp>
      <p:sp>
        <p:nvSpPr>
          <p:cNvPr id="67" name="テキスト ボックス 66"/>
          <p:cNvSpPr txBox="1"/>
          <p:nvPr/>
        </p:nvSpPr>
        <p:spPr>
          <a:xfrm>
            <a:off x="4283968" y="908720"/>
            <a:ext cx="1512168" cy="369332"/>
          </a:xfrm>
          <a:prstGeom prst="rect">
            <a:avLst/>
          </a:prstGeom>
          <a:noFill/>
        </p:spPr>
        <p:txBody>
          <a:bodyPr wrap="square" rtlCol="0">
            <a:spAutoFit/>
          </a:bodyPr>
          <a:lstStyle/>
          <a:p>
            <a:r>
              <a:rPr kumimoji="1" lang="ja-JP" altLang="en-US" b="1" dirty="0" smtClean="0"/>
              <a:t>高度急性期</a:t>
            </a:r>
            <a:endParaRPr kumimoji="1" lang="ja-JP" altLang="en-US" b="1" dirty="0"/>
          </a:p>
        </p:txBody>
      </p:sp>
      <p:sp>
        <p:nvSpPr>
          <p:cNvPr id="68" name="テキスト ボックス 67"/>
          <p:cNvSpPr txBox="1"/>
          <p:nvPr/>
        </p:nvSpPr>
        <p:spPr>
          <a:xfrm>
            <a:off x="4283968" y="1700808"/>
            <a:ext cx="1584176" cy="369332"/>
          </a:xfrm>
          <a:prstGeom prst="rect">
            <a:avLst/>
          </a:prstGeom>
          <a:noFill/>
        </p:spPr>
        <p:txBody>
          <a:bodyPr wrap="square" rtlCol="0">
            <a:spAutoFit/>
          </a:bodyPr>
          <a:lstStyle/>
          <a:p>
            <a:r>
              <a:rPr kumimoji="1" lang="ja-JP" altLang="en-US" b="1" dirty="0" smtClean="0"/>
              <a:t>急性期</a:t>
            </a:r>
            <a:endParaRPr kumimoji="1" lang="ja-JP" altLang="en-US" b="1" dirty="0"/>
          </a:p>
        </p:txBody>
      </p:sp>
      <p:sp>
        <p:nvSpPr>
          <p:cNvPr id="70" name="テキスト ボックス 69"/>
          <p:cNvSpPr txBox="1"/>
          <p:nvPr/>
        </p:nvSpPr>
        <p:spPr>
          <a:xfrm>
            <a:off x="4283968" y="3717032"/>
            <a:ext cx="1584176" cy="369332"/>
          </a:xfrm>
          <a:prstGeom prst="rect">
            <a:avLst/>
          </a:prstGeom>
          <a:noFill/>
        </p:spPr>
        <p:txBody>
          <a:bodyPr wrap="square" rtlCol="0">
            <a:spAutoFit/>
          </a:bodyPr>
          <a:lstStyle/>
          <a:p>
            <a:r>
              <a:rPr kumimoji="1" lang="ja-JP" altLang="en-US" b="1" dirty="0" smtClean="0"/>
              <a:t>介護施設</a:t>
            </a:r>
            <a:endParaRPr kumimoji="1" lang="en-US" altLang="ja-JP" b="1" dirty="0" smtClean="0"/>
          </a:p>
        </p:txBody>
      </p:sp>
      <p:sp>
        <p:nvSpPr>
          <p:cNvPr id="71" name="テキスト ボックス 70"/>
          <p:cNvSpPr txBox="1"/>
          <p:nvPr/>
        </p:nvSpPr>
        <p:spPr>
          <a:xfrm>
            <a:off x="3995936" y="4581128"/>
            <a:ext cx="2160240" cy="369332"/>
          </a:xfrm>
          <a:prstGeom prst="rect">
            <a:avLst/>
          </a:prstGeom>
          <a:noFill/>
        </p:spPr>
        <p:txBody>
          <a:bodyPr wrap="square" rtlCol="0">
            <a:spAutoFit/>
          </a:bodyPr>
          <a:lstStyle/>
          <a:p>
            <a:r>
              <a:rPr kumimoji="1" lang="ja-JP" altLang="en-US" b="1" dirty="0" smtClean="0"/>
              <a:t>居住系サービス</a:t>
            </a:r>
            <a:endParaRPr kumimoji="1" lang="ja-JP" altLang="en-US" b="1" dirty="0"/>
          </a:p>
        </p:txBody>
      </p:sp>
      <p:sp>
        <p:nvSpPr>
          <p:cNvPr id="72" name="テキスト ボックス 71"/>
          <p:cNvSpPr txBox="1"/>
          <p:nvPr/>
        </p:nvSpPr>
        <p:spPr>
          <a:xfrm>
            <a:off x="4716016" y="5301208"/>
            <a:ext cx="1512168" cy="369332"/>
          </a:xfrm>
          <a:prstGeom prst="rect">
            <a:avLst/>
          </a:prstGeom>
          <a:noFill/>
        </p:spPr>
        <p:txBody>
          <a:bodyPr wrap="square" rtlCol="0">
            <a:spAutoFit/>
          </a:bodyPr>
          <a:lstStyle/>
          <a:p>
            <a:r>
              <a:rPr kumimoji="1" lang="ja-JP" altLang="en-US" b="1" dirty="0" smtClean="0"/>
              <a:t>在宅サービス</a:t>
            </a:r>
            <a:endParaRPr kumimoji="1" lang="ja-JP" altLang="en-US" b="1" dirty="0"/>
          </a:p>
        </p:txBody>
      </p:sp>
      <p:sp>
        <p:nvSpPr>
          <p:cNvPr id="86" name="テキスト ボックス 85"/>
          <p:cNvSpPr txBox="1"/>
          <p:nvPr/>
        </p:nvSpPr>
        <p:spPr>
          <a:xfrm>
            <a:off x="0" y="6488668"/>
            <a:ext cx="5976664" cy="369332"/>
          </a:xfrm>
          <a:prstGeom prst="rect">
            <a:avLst/>
          </a:prstGeom>
          <a:noFill/>
        </p:spPr>
        <p:txBody>
          <a:bodyPr wrap="square" rtlCol="0">
            <a:spAutoFit/>
          </a:bodyPr>
          <a:lstStyle/>
          <a:p>
            <a:r>
              <a:rPr kumimoji="1" lang="ja-JP" altLang="en-US" b="1" dirty="0" smtClean="0"/>
              <a:t>厚生労働省資料から作成</a:t>
            </a:r>
            <a:endParaRPr kumimoji="1" lang="ja-JP" altLang="en-US" b="1" dirty="0"/>
          </a:p>
        </p:txBody>
      </p:sp>
      <p:sp>
        <p:nvSpPr>
          <p:cNvPr id="88" name="テキスト ボックス 87"/>
          <p:cNvSpPr txBox="1"/>
          <p:nvPr/>
        </p:nvSpPr>
        <p:spPr>
          <a:xfrm>
            <a:off x="323528" y="188640"/>
            <a:ext cx="8064896" cy="523220"/>
          </a:xfrm>
          <a:prstGeom prst="rect">
            <a:avLst/>
          </a:prstGeom>
          <a:noFill/>
        </p:spPr>
        <p:txBody>
          <a:bodyPr wrap="square" rtlCol="0">
            <a:spAutoFit/>
          </a:bodyPr>
          <a:lstStyle/>
          <a:p>
            <a:r>
              <a:rPr kumimoji="1" lang="ja-JP" altLang="en-US" sz="2400" dirty="0" smtClean="0"/>
              <a:t>　　</a:t>
            </a:r>
            <a:r>
              <a:rPr lang="ja-JP" altLang="en-US" sz="2800" b="1" u="sng" dirty="0" smtClean="0"/>
              <a:t>医療・介護の見直しは一体　「川上」から「川下」へ</a:t>
            </a:r>
            <a:endParaRPr kumimoji="1" lang="en-US" altLang="ja-JP" sz="2400" b="1" u="sng" dirty="0" smtClean="0"/>
          </a:p>
        </p:txBody>
      </p:sp>
      <p:sp>
        <p:nvSpPr>
          <p:cNvPr id="73" name="スライド番号プレースホルダ 72"/>
          <p:cNvSpPr>
            <a:spLocks noGrp="1"/>
          </p:cNvSpPr>
          <p:nvPr>
            <p:ph type="sldNum" sz="quarter" idx="12"/>
          </p:nvPr>
        </p:nvSpPr>
        <p:spPr>
          <a:xfrm>
            <a:off x="6876256" y="1628800"/>
            <a:ext cx="2267744" cy="1008112"/>
          </a:xfrm>
          <a:ln w="25400">
            <a:solidFill>
              <a:schemeClr val="tx1"/>
            </a:solidFill>
            <a:prstDash val="sysDash"/>
          </a:ln>
        </p:spPr>
        <p:txBody>
          <a:bodyPr/>
          <a:lstStyle/>
          <a:p>
            <a:pPr algn="l"/>
            <a:r>
              <a:rPr kumimoji="1" lang="ja-JP" altLang="en-US" sz="1800" dirty="0" smtClean="0">
                <a:solidFill>
                  <a:schemeClr val="tx1"/>
                </a:solidFill>
              </a:rPr>
              <a:t>●病床機能の見直し</a:t>
            </a:r>
            <a:endParaRPr kumimoji="1" lang="en-US" altLang="ja-JP" sz="1800" dirty="0" smtClean="0">
              <a:solidFill>
                <a:schemeClr val="tx1"/>
              </a:solidFill>
            </a:endParaRPr>
          </a:p>
          <a:p>
            <a:pPr algn="l"/>
            <a:r>
              <a:rPr lang="ja-JP" altLang="en-US" sz="1800" dirty="0" smtClean="0">
                <a:solidFill>
                  <a:schemeClr val="tx1"/>
                </a:solidFill>
              </a:rPr>
              <a:t>・病床数の削減</a:t>
            </a:r>
            <a:endParaRPr lang="en-US" altLang="ja-JP" sz="1800" dirty="0" smtClean="0">
              <a:solidFill>
                <a:schemeClr val="tx1"/>
              </a:solidFill>
            </a:endParaRPr>
          </a:p>
          <a:p>
            <a:pPr algn="l"/>
            <a:r>
              <a:rPr lang="ja-JP" altLang="en-US" sz="1800" dirty="0" smtClean="0">
                <a:solidFill>
                  <a:schemeClr val="tx1"/>
                </a:solidFill>
              </a:rPr>
              <a:t>・入院日数の削減</a:t>
            </a:r>
            <a:endParaRPr kumimoji="1" lang="ja-JP" altLang="en-US" sz="1800" dirty="0">
              <a:solidFill>
                <a:schemeClr val="tx1"/>
              </a:solidFill>
            </a:endParaRPr>
          </a:p>
        </p:txBody>
      </p:sp>
      <p:cxnSp>
        <p:nvCxnSpPr>
          <p:cNvPr id="81" name="直線コネクタ 80"/>
          <p:cNvCxnSpPr/>
          <p:nvPr/>
        </p:nvCxnSpPr>
        <p:spPr>
          <a:xfrm flipV="1">
            <a:off x="4067944" y="1988840"/>
            <a:ext cx="1728192"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4355976" y="2492896"/>
            <a:ext cx="1584176" cy="369332"/>
          </a:xfrm>
          <a:prstGeom prst="rect">
            <a:avLst/>
          </a:prstGeom>
          <a:noFill/>
        </p:spPr>
        <p:txBody>
          <a:bodyPr wrap="square" rtlCol="0">
            <a:spAutoFit/>
          </a:bodyPr>
          <a:lstStyle/>
          <a:p>
            <a:r>
              <a:rPr lang="ja-JP" altLang="en-US" b="1" dirty="0" smtClean="0"/>
              <a:t>回復期</a:t>
            </a:r>
            <a:endParaRPr kumimoji="1" lang="ja-JP" altLang="en-US" b="1" dirty="0"/>
          </a:p>
        </p:txBody>
      </p:sp>
      <p:sp>
        <p:nvSpPr>
          <p:cNvPr id="89" name="テキスト ボックス 88"/>
          <p:cNvSpPr txBox="1"/>
          <p:nvPr/>
        </p:nvSpPr>
        <p:spPr>
          <a:xfrm>
            <a:off x="4283968" y="3140968"/>
            <a:ext cx="1584176" cy="369332"/>
          </a:xfrm>
          <a:prstGeom prst="rect">
            <a:avLst/>
          </a:prstGeom>
          <a:noFill/>
        </p:spPr>
        <p:txBody>
          <a:bodyPr wrap="square" rtlCol="0">
            <a:spAutoFit/>
          </a:bodyPr>
          <a:lstStyle/>
          <a:p>
            <a:r>
              <a:rPr lang="ja-JP" altLang="en-US" b="1" dirty="0" smtClean="0"/>
              <a:t>慢性期</a:t>
            </a:r>
            <a:endParaRPr kumimoji="1" lang="ja-JP" altLang="en-US" b="1" dirty="0"/>
          </a:p>
        </p:txBody>
      </p:sp>
      <p:cxnSp>
        <p:nvCxnSpPr>
          <p:cNvPr id="90" name="直線コネクタ 89"/>
          <p:cNvCxnSpPr>
            <a:endCxn id="83" idx="3"/>
          </p:cNvCxnSpPr>
          <p:nvPr/>
        </p:nvCxnSpPr>
        <p:spPr>
          <a:xfrm flipV="1">
            <a:off x="3995936" y="2677562"/>
            <a:ext cx="1944216" cy="5354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flipV="1">
            <a:off x="4283968" y="1988840"/>
            <a:ext cx="1512168"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flipV="1">
            <a:off x="3923928" y="3212976"/>
            <a:ext cx="2088232"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flipV="1">
            <a:off x="3707904" y="4005064"/>
            <a:ext cx="2448272"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V="1">
            <a:off x="3563888" y="4869160"/>
            <a:ext cx="2736304"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971600" y="1700808"/>
            <a:ext cx="1224136" cy="923330"/>
          </a:xfrm>
          <a:prstGeom prst="rect">
            <a:avLst/>
          </a:prstGeom>
          <a:noFill/>
          <a:ln>
            <a:solidFill>
              <a:schemeClr val="tx1"/>
            </a:solidFill>
          </a:ln>
        </p:spPr>
        <p:txBody>
          <a:bodyPr wrap="square" rtlCol="0">
            <a:spAutoFit/>
          </a:bodyPr>
          <a:lstStyle/>
          <a:p>
            <a:r>
              <a:rPr lang="ja-JP" altLang="en-US" sz="2000" b="1" dirty="0" smtClean="0"/>
              <a:t>入院から在宅へ</a:t>
            </a:r>
            <a:endParaRPr kumimoji="1" lang="en-US" altLang="ja-JP" sz="2000" b="1" dirty="0" smtClean="0"/>
          </a:p>
          <a:p>
            <a:endParaRPr kumimoji="1" lang="ja-JP" altLang="en-US" sz="1400" b="1" dirty="0">
              <a:solidFill>
                <a:srgbClr val="FF0000"/>
              </a:solidFill>
            </a:endParaRPr>
          </a:p>
        </p:txBody>
      </p:sp>
      <p:sp>
        <p:nvSpPr>
          <p:cNvPr id="104" name="テキスト ボックス 103"/>
          <p:cNvSpPr txBox="1"/>
          <p:nvPr/>
        </p:nvSpPr>
        <p:spPr>
          <a:xfrm>
            <a:off x="971600" y="3212976"/>
            <a:ext cx="1224136" cy="923330"/>
          </a:xfrm>
          <a:prstGeom prst="rect">
            <a:avLst/>
          </a:prstGeom>
          <a:noFill/>
          <a:ln>
            <a:solidFill>
              <a:schemeClr val="tx1"/>
            </a:solidFill>
          </a:ln>
        </p:spPr>
        <p:txBody>
          <a:bodyPr wrap="square" rtlCol="0">
            <a:spAutoFit/>
          </a:bodyPr>
          <a:lstStyle/>
          <a:p>
            <a:r>
              <a:rPr lang="ja-JP" altLang="en-US" sz="2000" b="1" dirty="0" smtClean="0"/>
              <a:t>医療から介護へ</a:t>
            </a:r>
            <a:endParaRPr kumimoji="1" lang="en-US" altLang="ja-JP" sz="2000" b="1" dirty="0" smtClean="0"/>
          </a:p>
          <a:p>
            <a:endParaRPr kumimoji="1" lang="ja-JP" altLang="en-US" sz="1400" b="1" dirty="0">
              <a:solidFill>
                <a:srgbClr val="FF0000"/>
              </a:solidFill>
            </a:endParaRPr>
          </a:p>
        </p:txBody>
      </p:sp>
      <p:sp>
        <p:nvSpPr>
          <p:cNvPr id="105" name="テキスト ボックス 104"/>
          <p:cNvSpPr txBox="1"/>
          <p:nvPr/>
        </p:nvSpPr>
        <p:spPr>
          <a:xfrm>
            <a:off x="971600" y="4293096"/>
            <a:ext cx="1224136" cy="923330"/>
          </a:xfrm>
          <a:prstGeom prst="rect">
            <a:avLst/>
          </a:prstGeom>
          <a:noFill/>
          <a:ln>
            <a:solidFill>
              <a:schemeClr val="tx1"/>
            </a:solidFill>
          </a:ln>
        </p:spPr>
        <p:txBody>
          <a:bodyPr wrap="square" rtlCol="0">
            <a:spAutoFit/>
          </a:bodyPr>
          <a:lstStyle/>
          <a:p>
            <a:r>
              <a:rPr lang="ja-JP" altLang="en-US" sz="2000" b="1" dirty="0" smtClean="0"/>
              <a:t>施設から地域へ</a:t>
            </a:r>
            <a:endParaRPr kumimoji="1" lang="en-US" altLang="ja-JP" sz="2000" b="1" dirty="0" smtClean="0"/>
          </a:p>
          <a:p>
            <a:endParaRPr kumimoji="1" lang="ja-JP" altLang="en-US" sz="1400" b="1" dirty="0">
              <a:solidFill>
                <a:srgbClr val="FF0000"/>
              </a:solidFill>
            </a:endParaRPr>
          </a:p>
        </p:txBody>
      </p:sp>
      <p:sp>
        <p:nvSpPr>
          <p:cNvPr id="106" name="右中かっこ 105"/>
          <p:cNvSpPr/>
          <p:nvPr/>
        </p:nvSpPr>
        <p:spPr>
          <a:xfrm>
            <a:off x="6228184" y="908720"/>
            <a:ext cx="648072" cy="2304256"/>
          </a:xfrm>
          <a:prstGeom prst="rightBrace">
            <a:avLst>
              <a:gd name="adj1" fmla="val 8333"/>
              <a:gd name="adj2" fmla="val 51149"/>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07" name="右中かっこ 106"/>
          <p:cNvSpPr/>
          <p:nvPr/>
        </p:nvSpPr>
        <p:spPr>
          <a:xfrm>
            <a:off x="6372200" y="3356992"/>
            <a:ext cx="432048" cy="2448272"/>
          </a:xfrm>
          <a:prstGeom prst="rightBrace">
            <a:avLst>
              <a:gd name="adj1" fmla="val 8333"/>
              <a:gd name="adj2" fmla="val 51149"/>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08" name="スライド番号プレースホルダ 72"/>
          <p:cNvSpPr txBox="1">
            <a:spLocks/>
          </p:cNvSpPr>
          <p:nvPr/>
        </p:nvSpPr>
        <p:spPr>
          <a:xfrm>
            <a:off x="6876256" y="4077072"/>
            <a:ext cx="2267744" cy="1440160"/>
          </a:xfrm>
          <a:prstGeom prst="rect">
            <a:avLst/>
          </a:prstGeom>
          <a:ln w="25400">
            <a:solidFill>
              <a:schemeClr val="tx1"/>
            </a:solidFill>
            <a:prstDash val="sysDash"/>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chemeClr val="tx1"/>
                </a:solidFill>
                <a:effectLst/>
                <a:uLnTx/>
                <a:uFillTx/>
                <a:latin typeface="+mn-lt"/>
                <a:ea typeface="+mn-ea"/>
                <a:cs typeface="+mn-cs"/>
              </a:rPr>
              <a:t>●介護保険の見直し</a:t>
            </a:r>
            <a:endParaRPr kumimoji="1" lang="en-US" altLang="ja-JP"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chemeClr val="tx1"/>
                </a:solidFill>
                <a:effectLst/>
                <a:uLnTx/>
                <a:uFillTx/>
                <a:latin typeface="+mn-lt"/>
                <a:ea typeface="+mn-ea"/>
                <a:cs typeface="+mn-cs"/>
              </a:rPr>
              <a:t>・地域包括ケアシステムの構築</a:t>
            </a:r>
            <a:endParaRPr kumimoji="1" lang="en-US" altLang="ja-JP"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chemeClr val="tx1"/>
                </a:solidFill>
                <a:effectLst/>
                <a:uLnTx/>
                <a:uFillTx/>
                <a:latin typeface="+mn-lt"/>
                <a:ea typeface="+mn-ea"/>
                <a:cs typeface="+mn-cs"/>
              </a:rPr>
              <a:t>・多様な生活支援サービスの創出</a:t>
            </a:r>
            <a:endParaRPr kumimoji="1" lang="ja-JP" alt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9" name="角丸四角形 108"/>
          <p:cNvSpPr/>
          <p:nvPr/>
        </p:nvSpPr>
        <p:spPr>
          <a:xfrm>
            <a:off x="3779912" y="5445224"/>
            <a:ext cx="936104" cy="4320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住まい</a:t>
            </a:r>
            <a:endParaRPr kumimoji="1" lang="ja-JP" altLang="en-US" dirty="0">
              <a:solidFill>
                <a:schemeClr val="tx1"/>
              </a:solidFill>
            </a:endParaRPr>
          </a:p>
        </p:txBody>
      </p:sp>
      <p:sp>
        <p:nvSpPr>
          <p:cNvPr id="110" name="正方形/長方形 109"/>
          <p:cNvSpPr/>
          <p:nvPr/>
        </p:nvSpPr>
        <p:spPr>
          <a:xfrm>
            <a:off x="4283968" y="5949280"/>
            <a:ext cx="3240360" cy="720080"/>
          </a:xfrm>
          <a:prstGeom prst="rect">
            <a:avLst/>
          </a:prstGeom>
          <a:solidFill>
            <a:schemeClr val="accent6">
              <a:lumMod val="60000"/>
              <a:lumOff val="40000"/>
            </a:schemeClr>
          </a:solid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互助等による多様な生活支援</a:t>
            </a:r>
            <a:endParaRPr kumimoji="1" lang="ja-JP" altLang="en-US"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ja-JP" altLang="en-US" sz="4000" u="sng" dirty="0"/>
              <a:t>介護費用の約</a:t>
            </a:r>
            <a:r>
              <a:rPr lang="en-US" altLang="ja-JP" sz="4000" u="sng" dirty="0"/>
              <a:t>2</a:t>
            </a:r>
            <a:r>
              <a:rPr lang="ja-JP" altLang="en-US" sz="4000" u="sng" dirty="0"/>
              <a:t>割を全高齢者で負担</a:t>
            </a:r>
          </a:p>
        </p:txBody>
      </p:sp>
      <p:sp>
        <p:nvSpPr>
          <p:cNvPr id="36867" name="Rectangle 3"/>
          <p:cNvSpPr>
            <a:spLocks noGrp="1" noChangeArrowheads="1"/>
          </p:cNvSpPr>
          <p:nvPr>
            <p:ph type="body" idx="1"/>
          </p:nvPr>
        </p:nvSpPr>
        <p:spPr/>
        <p:txBody>
          <a:bodyPr>
            <a:normAutofit lnSpcReduction="10000"/>
          </a:bodyPr>
          <a:lstStyle/>
          <a:p>
            <a:pPr>
              <a:buFontTx/>
              <a:buNone/>
            </a:pPr>
            <a:r>
              <a:rPr lang="ja-JP" altLang="en-US" sz="2800" dirty="0"/>
              <a:t>６５歳以上（第１号被保険者）の介護保険料の決め方（イメージ）</a:t>
            </a:r>
          </a:p>
          <a:p>
            <a:pPr>
              <a:buFontTx/>
              <a:buNone/>
            </a:pPr>
            <a:endParaRPr lang="ja-JP" altLang="en-US" sz="2800" dirty="0"/>
          </a:p>
          <a:p>
            <a:pPr>
              <a:buFontTx/>
              <a:buNone/>
            </a:pPr>
            <a:r>
              <a:rPr lang="ja-JP" altLang="en-US" sz="2800" u="sng" dirty="0"/>
              <a:t>　　　　</a:t>
            </a:r>
            <a:r>
              <a:rPr lang="ja-JP" altLang="en-US" sz="4000" u="sng" dirty="0"/>
              <a:t>介護サービスの総額</a:t>
            </a:r>
            <a:r>
              <a:rPr lang="en-US" altLang="ja-JP" sz="4000" u="sng" dirty="0" smtClean="0"/>
              <a:t>×</a:t>
            </a:r>
            <a:r>
              <a:rPr lang="ja-JP" altLang="en-US" sz="4800" u="sng" dirty="0" smtClean="0">
                <a:solidFill>
                  <a:srgbClr val="FF0000"/>
                </a:solidFill>
              </a:rPr>
              <a:t>２１％</a:t>
            </a:r>
            <a:r>
              <a:rPr lang="ja-JP" altLang="en-US" sz="3600" u="sng" dirty="0"/>
              <a:t>　</a:t>
            </a:r>
            <a:r>
              <a:rPr lang="ja-JP" altLang="en-US" sz="2800" u="sng" dirty="0"/>
              <a:t>　</a:t>
            </a:r>
            <a:r>
              <a:rPr lang="ja-JP" altLang="en-US" sz="2800" dirty="0"/>
              <a:t>　　　　　</a:t>
            </a:r>
          </a:p>
          <a:p>
            <a:pPr>
              <a:buFontTx/>
              <a:buNone/>
            </a:pPr>
            <a:r>
              <a:rPr lang="ja-JP" altLang="en-US" sz="2800" dirty="0"/>
              <a:t>　</a:t>
            </a:r>
            <a:r>
              <a:rPr lang="ja-JP" altLang="en-US" sz="3600" dirty="0"/>
              <a:t>６５歳以上の人口（第１号被保険者数）</a:t>
            </a:r>
          </a:p>
          <a:p>
            <a:pPr>
              <a:buFontTx/>
              <a:buNone/>
            </a:pPr>
            <a:endParaRPr lang="ja-JP" altLang="en-US" sz="3600" dirty="0"/>
          </a:p>
          <a:p>
            <a:pPr>
              <a:buFontTx/>
              <a:buNone/>
            </a:pPr>
            <a:r>
              <a:rPr lang="ja-JP" altLang="en-US" sz="2800" dirty="0"/>
              <a:t>　数値は３年平均で算出し３年ごとに</a:t>
            </a:r>
            <a:r>
              <a:rPr lang="ja-JP" altLang="en-US" sz="2800" dirty="0" smtClean="0"/>
              <a:t>見直す</a:t>
            </a:r>
            <a:endParaRPr lang="en-US" altLang="ja-JP" sz="2800" dirty="0" smtClean="0"/>
          </a:p>
          <a:p>
            <a:pPr>
              <a:buFontTx/>
              <a:buNone/>
            </a:pPr>
            <a:r>
              <a:rPr lang="ja-JP" altLang="en-US" sz="2800" dirty="0" smtClean="0"/>
              <a:t>　　　　</a:t>
            </a:r>
            <a:r>
              <a:rPr lang="ja-JP" altLang="en-US" sz="2800" dirty="0" smtClean="0">
                <a:solidFill>
                  <a:srgbClr val="FF0000"/>
                </a:solidFill>
              </a:rPr>
              <a:t>第１期１７％　　⇒　　第５期　２１％</a:t>
            </a:r>
            <a:endParaRPr lang="ja-JP" altLang="en-US" sz="2800"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txBox="1">
            <a:spLocks noGrp="1" noChangeArrowheads="1"/>
          </p:cNvSpPr>
          <p:nvPr>
            <p:ph type="body" idx="1"/>
          </p:nvPr>
        </p:nvSpPr>
        <p:spPr>
          <a:xfrm>
            <a:off x="684213" y="1268413"/>
            <a:ext cx="8013700" cy="4608512"/>
          </a:xfrm>
        </p:spPr>
        <p:txBody>
          <a:bodyPr>
            <a:normAutofit lnSpcReduction="10000"/>
          </a:bodyPr>
          <a:lstStyle/>
          <a:p>
            <a:pPr>
              <a:buFont typeface="Wingdings" pitchFamily="2" charset="2"/>
              <a:buNone/>
            </a:pPr>
            <a:r>
              <a:rPr altLang="en-US" dirty="0" smtClean="0">
                <a:latin typeface="Calibri" pitchFamily="34" charset="0"/>
                <a:ea typeface="ＭＳ Ｐゴシック" charset="-128"/>
              </a:rPr>
              <a:t>第</a:t>
            </a:r>
            <a:r>
              <a:rPr lang="en-US" altLang="ja-JP" dirty="0" smtClean="0">
                <a:latin typeface="Calibri" pitchFamily="34" charset="0"/>
                <a:ea typeface="ＭＳ Ｐゴシック" charset="-128"/>
              </a:rPr>
              <a:t>1</a:t>
            </a:r>
            <a:r>
              <a:rPr altLang="en-US" dirty="0" smtClean="0">
                <a:latin typeface="Calibri" pitchFamily="34" charset="0"/>
                <a:ea typeface="ＭＳ Ｐゴシック" charset="-128"/>
              </a:rPr>
              <a:t>期（２０００～０２年）</a:t>
            </a:r>
          </a:p>
          <a:p>
            <a:pPr>
              <a:buFont typeface="Wingdings" pitchFamily="2" charset="2"/>
              <a:buNone/>
            </a:pPr>
            <a:r>
              <a:rPr altLang="en-US" dirty="0" smtClean="0">
                <a:latin typeface="Calibri" pitchFamily="34" charset="0"/>
                <a:ea typeface="ＭＳ Ｐゴシック" charset="-128"/>
              </a:rPr>
              <a:t>　</a:t>
            </a:r>
            <a:r>
              <a:rPr altLang="en-US" u="sng" dirty="0" smtClean="0">
                <a:latin typeface="Calibri" pitchFamily="34" charset="0"/>
                <a:ea typeface="ＭＳ Ｐゴシック" charset="-128"/>
              </a:rPr>
              <a:t>２，９１１円</a:t>
            </a:r>
            <a:endParaRPr altLang="en-US" dirty="0" smtClean="0">
              <a:latin typeface="Calibri" pitchFamily="34" charset="0"/>
              <a:ea typeface="ＭＳ Ｐゴシック" charset="-128"/>
            </a:endParaRPr>
          </a:p>
          <a:p>
            <a:pPr>
              <a:buFont typeface="Wingdings" pitchFamily="2" charset="2"/>
              <a:buNone/>
            </a:pPr>
            <a:r>
              <a:rPr altLang="en-US" dirty="0" smtClean="0">
                <a:latin typeface="Calibri" pitchFamily="34" charset="0"/>
                <a:ea typeface="ＭＳ Ｐゴシック" charset="-128"/>
              </a:rPr>
              <a:t>第２期（２００３～０５年）</a:t>
            </a:r>
          </a:p>
          <a:p>
            <a:pPr>
              <a:buFont typeface="Wingdings" pitchFamily="2" charset="2"/>
              <a:buNone/>
            </a:pPr>
            <a:r>
              <a:rPr altLang="en-US" dirty="0" smtClean="0">
                <a:latin typeface="Calibri" pitchFamily="34" charset="0"/>
                <a:ea typeface="ＭＳ Ｐゴシック" charset="-128"/>
              </a:rPr>
              <a:t>　</a:t>
            </a:r>
            <a:r>
              <a:rPr altLang="en-US" u="sng" dirty="0" smtClean="0">
                <a:latin typeface="Calibri" pitchFamily="34" charset="0"/>
                <a:ea typeface="ＭＳ Ｐゴシック" charset="-128"/>
              </a:rPr>
              <a:t>３，２９３円</a:t>
            </a:r>
            <a:endParaRPr altLang="en-US" dirty="0" smtClean="0">
              <a:latin typeface="Calibri" pitchFamily="34" charset="0"/>
              <a:ea typeface="ＭＳ Ｐゴシック" charset="-128"/>
            </a:endParaRPr>
          </a:p>
          <a:p>
            <a:pPr>
              <a:buFont typeface="Wingdings" pitchFamily="2" charset="2"/>
              <a:buNone/>
            </a:pPr>
            <a:r>
              <a:rPr altLang="en-US" dirty="0" smtClean="0">
                <a:latin typeface="Calibri" pitchFamily="34" charset="0"/>
                <a:ea typeface="ＭＳ Ｐゴシック" charset="-128"/>
              </a:rPr>
              <a:t>第３期（２００６～０８年）</a:t>
            </a:r>
          </a:p>
          <a:p>
            <a:pPr>
              <a:buFont typeface="Wingdings" pitchFamily="2" charset="2"/>
              <a:buNone/>
            </a:pPr>
            <a:r>
              <a:rPr altLang="en-US" u="sng" dirty="0" smtClean="0">
                <a:latin typeface="Calibri" pitchFamily="34" charset="0"/>
                <a:ea typeface="ＭＳ Ｐゴシック" charset="-128"/>
              </a:rPr>
              <a:t>　４，０９０円</a:t>
            </a:r>
            <a:endParaRPr lang="en-US" altLang="ja-JP" u="sng" dirty="0" smtClean="0">
              <a:latin typeface="Calibri" pitchFamily="34" charset="0"/>
              <a:ea typeface="ＭＳ Ｐゴシック" charset="-128"/>
            </a:endParaRPr>
          </a:p>
          <a:p>
            <a:pPr>
              <a:buFont typeface="Wingdings" pitchFamily="2" charset="2"/>
              <a:buNone/>
            </a:pPr>
            <a:r>
              <a:rPr altLang="en-US" dirty="0" smtClean="0">
                <a:latin typeface="Calibri" pitchFamily="34" charset="0"/>
                <a:ea typeface="ＭＳ Ｐゴシック" charset="-128"/>
              </a:rPr>
              <a:t>第４期（２００９～１１年）</a:t>
            </a:r>
            <a:endParaRPr lang="en-US" altLang="ja-JP" dirty="0" smtClean="0">
              <a:latin typeface="Calibri" pitchFamily="34" charset="0"/>
              <a:ea typeface="ＭＳ Ｐゴシック" charset="-128"/>
            </a:endParaRPr>
          </a:p>
          <a:p>
            <a:pPr>
              <a:buFont typeface="Wingdings" pitchFamily="2" charset="2"/>
              <a:buNone/>
            </a:pPr>
            <a:r>
              <a:rPr altLang="en-US" sz="3600" u="sng" dirty="0" smtClean="0">
                <a:latin typeface="Calibri" pitchFamily="34" charset="0"/>
                <a:ea typeface="ＭＳ Ｐゴシック" charset="-128"/>
              </a:rPr>
              <a:t>　４，１６０円</a:t>
            </a:r>
            <a:endParaRPr lang="en-US" altLang="ja-JP" sz="3600" u="sng" dirty="0" smtClean="0">
              <a:latin typeface="Calibri" pitchFamily="34" charset="0"/>
              <a:ea typeface="ＭＳ Ｐゴシック" charset="-128"/>
            </a:endParaRPr>
          </a:p>
          <a:p>
            <a:pPr>
              <a:buFont typeface="Wingdings" pitchFamily="2" charset="2"/>
              <a:buNone/>
            </a:pPr>
            <a:endParaRPr lang="en-US" altLang="ja-JP" dirty="0" smtClean="0">
              <a:latin typeface="Calibri" pitchFamily="34" charset="0"/>
              <a:ea typeface="ＭＳ Ｐゴシック" charset="-128"/>
            </a:endParaRPr>
          </a:p>
          <a:p>
            <a:pPr>
              <a:buFont typeface="Wingdings" pitchFamily="2" charset="2"/>
              <a:buNone/>
            </a:pPr>
            <a:endParaRPr altLang="en-US" u="sng" dirty="0" smtClean="0">
              <a:latin typeface="Calibri" pitchFamily="34" charset="0"/>
              <a:ea typeface="ＭＳ Ｐゴシック" charset="-128"/>
            </a:endParaRPr>
          </a:p>
        </p:txBody>
      </p:sp>
      <p:sp>
        <p:nvSpPr>
          <p:cNvPr id="27652" name="Text Box 4"/>
          <p:cNvSpPr txBox="1">
            <a:spLocks noChangeArrowheads="1"/>
          </p:cNvSpPr>
          <p:nvPr/>
        </p:nvSpPr>
        <p:spPr bwMode="auto">
          <a:xfrm>
            <a:off x="250825" y="6021388"/>
            <a:ext cx="8713788" cy="707886"/>
          </a:xfrm>
          <a:prstGeom prst="rect">
            <a:avLst/>
          </a:prstGeom>
          <a:noFill/>
          <a:ln w="9525">
            <a:noFill/>
            <a:miter lim="800000"/>
            <a:headEnd/>
            <a:tailEnd/>
          </a:ln>
        </p:spPr>
        <p:txBody>
          <a:bodyPr>
            <a:spAutoFit/>
          </a:bodyPr>
          <a:lstStyle/>
          <a:p>
            <a:pPr>
              <a:spcBef>
                <a:spcPct val="50000"/>
              </a:spcBef>
            </a:pPr>
            <a:r>
              <a:rPr lang="ja-JP" altLang="en-US" sz="3600" dirty="0"/>
              <a:t>　</a:t>
            </a:r>
            <a:r>
              <a:rPr lang="ja-JP" altLang="en-US" sz="4000" dirty="0">
                <a:solidFill>
                  <a:srgbClr val="FF0000"/>
                </a:solidFill>
              </a:rPr>
              <a:t>第５期（２０１２～１４年）　　</a:t>
            </a:r>
            <a:r>
              <a:rPr lang="ja-JP" altLang="en-US" sz="4000" u="sng" dirty="0">
                <a:solidFill>
                  <a:srgbClr val="FF0000"/>
                </a:solidFill>
              </a:rPr>
              <a:t>４９７２円</a:t>
            </a:r>
          </a:p>
        </p:txBody>
      </p:sp>
      <p:sp>
        <p:nvSpPr>
          <p:cNvPr id="12292" name="タイトル 1"/>
          <p:cNvSpPr txBox="1">
            <a:spLocks noGrp="1"/>
          </p:cNvSpPr>
          <p:nvPr>
            <p:ph type="title"/>
          </p:nvPr>
        </p:nvSpPr>
        <p:spPr>
          <a:xfrm>
            <a:off x="457200" y="274638"/>
            <a:ext cx="8435975" cy="993775"/>
          </a:xfrm>
        </p:spPr>
        <p:txBody>
          <a:bodyPr>
            <a:normAutofit fontScale="90000"/>
          </a:bodyPr>
          <a:lstStyle/>
          <a:p>
            <a:pPr eaLnBrk="1" hangingPunct="1"/>
            <a:r>
              <a:rPr sz="6000" u="sng" dirty="0" err="1" smtClean="0">
                <a:latin typeface="Calibri" pitchFamily="34" charset="0"/>
                <a:ea typeface="ＭＳ Ｐゴシック" charset="-128"/>
              </a:rPr>
              <a:t>上がり続ける介護保険料</a:t>
            </a:r>
            <a:endParaRPr sz="6000" u="sng" dirty="0" smtClean="0">
              <a:latin typeface="Calibri" pitchFamily="34" charset="0"/>
              <a:ea typeface="ＭＳ Ｐゴシック" charset="-128"/>
            </a:endParaRPr>
          </a:p>
        </p:txBody>
      </p:sp>
      <p:sp>
        <p:nvSpPr>
          <p:cNvPr id="12293" name="テキスト ボックス 3"/>
          <p:cNvSpPr txBox="1">
            <a:spLocks noChangeArrowheads="1"/>
          </p:cNvSpPr>
          <p:nvPr/>
        </p:nvSpPr>
        <p:spPr bwMode="auto">
          <a:xfrm>
            <a:off x="5508625" y="1484313"/>
            <a:ext cx="3095625" cy="1138237"/>
          </a:xfrm>
          <a:prstGeom prst="rect">
            <a:avLst/>
          </a:prstGeom>
          <a:solidFill>
            <a:srgbClr val="FFFF00"/>
          </a:solidFill>
          <a:ln w="9525">
            <a:noFill/>
            <a:miter lim="800000"/>
            <a:headEnd/>
            <a:tailEnd/>
          </a:ln>
        </p:spPr>
        <p:txBody>
          <a:bodyPr>
            <a:spAutoFit/>
          </a:bodyPr>
          <a:lstStyle/>
          <a:p>
            <a:r>
              <a:rPr lang="ja-JP" altLang="en-US" sz="2000" b="1"/>
              <a:t>２０００年４月～９月　</a:t>
            </a:r>
            <a:r>
              <a:rPr lang="ja-JP" altLang="en-US" sz="2400" b="1" u="sng"/>
              <a:t>０円</a:t>
            </a:r>
            <a:endParaRPr lang="en-US" altLang="ja-JP" sz="2000" b="1" u="sng"/>
          </a:p>
          <a:p>
            <a:r>
              <a:rPr lang="ja-JP" altLang="en-US" sz="2000" b="1"/>
              <a:t>２０００年１０月～０１年９月　</a:t>
            </a:r>
            <a:r>
              <a:rPr lang="ja-JP" altLang="en-US" sz="2400" b="1" u="sng"/>
              <a:t>１４５５円</a:t>
            </a:r>
            <a:endParaRPr lang="ja-JP" altLang="en-US" sz="2000" b="1" u="sng"/>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Line 7"/>
          <p:cNvSpPr>
            <a:spLocks noChangeShapeType="1"/>
          </p:cNvSpPr>
          <p:nvPr/>
        </p:nvSpPr>
        <p:spPr bwMode="auto">
          <a:xfrm>
            <a:off x="29" y="4246488"/>
            <a:ext cx="9076363"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00" name="Line 8"/>
          <p:cNvSpPr>
            <a:spLocks noChangeShapeType="1"/>
          </p:cNvSpPr>
          <p:nvPr/>
        </p:nvSpPr>
        <p:spPr bwMode="auto">
          <a:xfrm>
            <a:off x="29" y="3382392"/>
            <a:ext cx="9076363"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8194" name="Text Box 2" descr="市松模様 (小)"/>
          <p:cNvSpPr txBox="1">
            <a:spLocks noChangeArrowheads="1"/>
          </p:cNvSpPr>
          <p:nvPr/>
        </p:nvSpPr>
        <p:spPr bwMode="auto">
          <a:xfrm>
            <a:off x="52129" y="1728356"/>
            <a:ext cx="1129972" cy="4191725"/>
          </a:xfrm>
          <a:prstGeom prst="rect">
            <a:avLst/>
          </a:prstGeom>
          <a:noFill/>
          <a:ln w="25400">
            <a:noFill/>
            <a:miter lim="800000"/>
            <a:headEnd/>
            <a:tailEnd/>
          </a:ln>
        </p:spPr>
        <p:txBody>
          <a:bodyPr wrap="square" lIns="0" tIns="0" rIns="0" bIns="0" anchor="ctr" anchorCtr="0">
            <a:spAutoFit/>
          </a:bodyPr>
          <a:lstStyle/>
          <a:p>
            <a:pPr defTabSz="762000">
              <a:lnSpc>
                <a:spcPts val="2200"/>
              </a:lnSpc>
            </a:pPr>
            <a:r>
              <a:rPr lang="ja-JP" altLang="en-US" sz="1400" dirty="0">
                <a:solidFill>
                  <a:prstClr val="black"/>
                </a:solidFill>
                <a:latin typeface="HGSｺﾞｼｯｸM" pitchFamily="50" charset="-128"/>
                <a:ea typeface="HGSｺﾞｼｯｸM" pitchFamily="50" charset="-128"/>
              </a:rPr>
              <a:t>２０００年度</a:t>
            </a:r>
            <a:endParaRPr lang="en-US" altLang="ja-JP" sz="1400" dirty="0">
              <a:solidFill>
                <a:prstClr val="black"/>
              </a:solidFill>
              <a:latin typeface="HGSｺﾞｼｯｸM" pitchFamily="50" charset="-128"/>
              <a:ea typeface="HGSｺﾞｼｯｸM" pitchFamily="50" charset="-128"/>
            </a:endParaRPr>
          </a:p>
          <a:p>
            <a:pPr defTabSz="762000">
              <a:lnSpc>
                <a:spcPts val="2200"/>
              </a:lnSpc>
            </a:pPr>
            <a:r>
              <a:rPr lang="ja-JP" altLang="en-US" sz="1400" dirty="0" smtClean="0">
                <a:solidFill>
                  <a:prstClr val="black"/>
                </a:solidFill>
                <a:latin typeface="HGSｺﾞｼｯｸM" pitchFamily="50" charset="-128"/>
                <a:ea typeface="HGSｺﾞｼｯｸM" pitchFamily="50" charset="-128"/>
              </a:rPr>
              <a:t>２００１年度</a:t>
            </a:r>
          </a:p>
          <a:p>
            <a:pPr defTabSz="762000">
              <a:lnSpc>
                <a:spcPts val="2200"/>
              </a:lnSpc>
            </a:pPr>
            <a:r>
              <a:rPr lang="ja-JP" altLang="en-US" sz="1400" dirty="0" smtClean="0">
                <a:solidFill>
                  <a:prstClr val="black"/>
                </a:solidFill>
                <a:latin typeface="HGSｺﾞｼｯｸM" pitchFamily="50" charset="-128"/>
                <a:ea typeface="HGSｺﾞｼｯｸM" pitchFamily="50" charset="-128"/>
              </a:rPr>
              <a:t>２００２年度</a:t>
            </a:r>
          </a:p>
          <a:p>
            <a:pPr defTabSz="762000">
              <a:lnSpc>
                <a:spcPts val="2200"/>
              </a:lnSpc>
            </a:pPr>
            <a:r>
              <a:rPr lang="ja-JP" altLang="en-US" sz="1400" dirty="0" smtClean="0">
                <a:solidFill>
                  <a:prstClr val="black"/>
                </a:solidFill>
                <a:latin typeface="HGSｺﾞｼｯｸM" pitchFamily="50" charset="-128"/>
                <a:ea typeface="HGSｺﾞｼｯｸM" pitchFamily="50" charset="-128"/>
              </a:rPr>
              <a:t>２００３年度</a:t>
            </a:r>
            <a:endParaRPr lang="ja-JP" altLang="en-US" sz="1400" dirty="0">
              <a:solidFill>
                <a:prstClr val="black"/>
              </a:solidFill>
              <a:latin typeface="HGSｺﾞｼｯｸM" pitchFamily="50" charset="-128"/>
              <a:ea typeface="HGSｺﾞｼｯｸM" pitchFamily="50" charset="-128"/>
            </a:endParaRPr>
          </a:p>
          <a:p>
            <a:pPr defTabSz="762000">
              <a:lnSpc>
                <a:spcPts val="2200"/>
              </a:lnSpc>
            </a:pPr>
            <a:r>
              <a:rPr lang="ja-JP" altLang="en-US" sz="1400" dirty="0">
                <a:solidFill>
                  <a:prstClr val="black"/>
                </a:solidFill>
                <a:latin typeface="HGSｺﾞｼｯｸM" pitchFamily="50" charset="-128"/>
                <a:ea typeface="HGSｺﾞｼｯｸM" pitchFamily="50" charset="-128"/>
              </a:rPr>
              <a:t>２００４年度</a:t>
            </a:r>
          </a:p>
          <a:p>
            <a:pPr defTabSz="762000">
              <a:lnSpc>
                <a:spcPts val="2200"/>
              </a:lnSpc>
            </a:pPr>
            <a:r>
              <a:rPr lang="ja-JP" altLang="en-US" sz="1400" dirty="0">
                <a:solidFill>
                  <a:prstClr val="black"/>
                </a:solidFill>
                <a:latin typeface="HGSｺﾞｼｯｸM" pitchFamily="50" charset="-128"/>
                <a:ea typeface="HGSｺﾞｼｯｸM" pitchFamily="50" charset="-128"/>
              </a:rPr>
              <a:t>２００５年度</a:t>
            </a:r>
          </a:p>
          <a:p>
            <a:pPr defTabSz="762000">
              <a:lnSpc>
                <a:spcPts val="2200"/>
              </a:lnSpc>
            </a:pPr>
            <a:r>
              <a:rPr lang="ja-JP" altLang="en-US" sz="1400" dirty="0">
                <a:solidFill>
                  <a:prstClr val="black"/>
                </a:solidFill>
                <a:latin typeface="HGSｺﾞｼｯｸM" pitchFamily="50" charset="-128"/>
                <a:ea typeface="HGSｺﾞｼｯｸM" pitchFamily="50" charset="-128"/>
              </a:rPr>
              <a:t>２００６年度</a:t>
            </a:r>
          </a:p>
          <a:p>
            <a:pPr defTabSz="762000">
              <a:lnSpc>
                <a:spcPts val="2200"/>
              </a:lnSpc>
            </a:pPr>
            <a:r>
              <a:rPr lang="ja-JP" altLang="en-US" sz="1400" dirty="0">
                <a:solidFill>
                  <a:prstClr val="black"/>
                </a:solidFill>
                <a:latin typeface="HGSｺﾞｼｯｸM" pitchFamily="50" charset="-128"/>
                <a:ea typeface="HGSｺﾞｼｯｸM" pitchFamily="50" charset="-128"/>
              </a:rPr>
              <a:t>２００７年度</a:t>
            </a:r>
          </a:p>
          <a:p>
            <a:pPr defTabSz="762000">
              <a:lnSpc>
                <a:spcPts val="2200"/>
              </a:lnSpc>
            </a:pPr>
            <a:r>
              <a:rPr lang="ja-JP" altLang="en-US" sz="1400" dirty="0">
                <a:solidFill>
                  <a:prstClr val="black"/>
                </a:solidFill>
                <a:latin typeface="HGSｺﾞｼｯｸM" pitchFamily="50" charset="-128"/>
                <a:ea typeface="HGSｺﾞｼｯｸM" pitchFamily="50" charset="-128"/>
              </a:rPr>
              <a:t>２００８年度</a:t>
            </a:r>
            <a:endParaRPr lang="en-US" altLang="ja-JP" sz="1400" dirty="0">
              <a:solidFill>
                <a:prstClr val="black"/>
              </a:solidFill>
              <a:latin typeface="HGSｺﾞｼｯｸM" pitchFamily="50" charset="-128"/>
              <a:ea typeface="HGSｺﾞｼｯｸM" pitchFamily="50" charset="-128"/>
            </a:endParaRPr>
          </a:p>
          <a:p>
            <a:pPr defTabSz="762000">
              <a:lnSpc>
                <a:spcPts val="2200"/>
              </a:lnSpc>
            </a:pPr>
            <a:r>
              <a:rPr lang="ja-JP" altLang="en-US" sz="1400" dirty="0">
                <a:solidFill>
                  <a:prstClr val="black"/>
                </a:solidFill>
                <a:latin typeface="HGSｺﾞｼｯｸM" pitchFamily="50" charset="-128"/>
                <a:ea typeface="HGSｺﾞｼｯｸM" pitchFamily="50" charset="-128"/>
              </a:rPr>
              <a:t>２００９年度</a:t>
            </a:r>
            <a:endParaRPr lang="en-US" altLang="ja-JP" sz="1400" dirty="0">
              <a:solidFill>
                <a:prstClr val="black"/>
              </a:solidFill>
              <a:latin typeface="HGSｺﾞｼｯｸM" pitchFamily="50" charset="-128"/>
              <a:ea typeface="HGSｺﾞｼｯｸM" pitchFamily="50" charset="-128"/>
            </a:endParaRPr>
          </a:p>
          <a:p>
            <a:pPr defTabSz="762000">
              <a:lnSpc>
                <a:spcPts val="2200"/>
              </a:lnSpc>
            </a:pPr>
            <a:r>
              <a:rPr lang="ja-JP" altLang="en-US" sz="1400" dirty="0">
                <a:solidFill>
                  <a:prstClr val="black"/>
                </a:solidFill>
                <a:latin typeface="HGSｺﾞｼｯｸM" pitchFamily="50" charset="-128"/>
                <a:ea typeface="HGSｺﾞｼｯｸM" pitchFamily="50" charset="-128"/>
              </a:rPr>
              <a:t>２０１０年度</a:t>
            </a:r>
            <a:endParaRPr lang="en-US" altLang="ja-JP" sz="1400" dirty="0">
              <a:solidFill>
                <a:prstClr val="black"/>
              </a:solidFill>
              <a:latin typeface="HGSｺﾞｼｯｸM" pitchFamily="50" charset="-128"/>
              <a:ea typeface="HGSｺﾞｼｯｸM" pitchFamily="50" charset="-128"/>
            </a:endParaRPr>
          </a:p>
          <a:p>
            <a:pPr defTabSz="762000">
              <a:lnSpc>
                <a:spcPts val="2200"/>
              </a:lnSpc>
            </a:pPr>
            <a:r>
              <a:rPr lang="ja-JP" altLang="en-US" sz="1400" dirty="0" smtClean="0">
                <a:solidFill>
                  <a:prstClr val="black"/>
                </a:solidFill>
                <a:latin typeface="HGSｺﾞｼｯｸM" pitchFamily="50" charset="-128"/>
                <a:ea typeface="HGSｺﾞｼｯｸM" pitchFamily="50" charset="-128"/>
              </a:rPr>
              <a:t>２０１１年度</a:t>
            </a:r>
            <a:endParaRPr lang="en-US" altLang="ja-JP" sz="1400" dirty="0" smtClean="0">
              <a:solidFill>
                <a:prstClr val="black"/>
              </a:solidFill>
              <a:latin typeface="HGSｺﾞｼｯｸM" pitchFamily="50" charset="-128"/>
              <a:ea typeface="HGSｺﾞｼｯｸM" pitchFamily="50" charset="-128"/>
            </a:endParaRPr>
          </a:p>
          <a:p>
            <a:pPr defTabSz="762000">
              <a:lnSpc>
                <a:spcPts val="2200"/>
              </a:lnSpc>
            </a:pPr>
            <a:r>
              <a:rPr lang="ja-JP" altLang="en-US" sz="1400" dirty="0" smtClean="0">
                <a:solidFill>
                  <a:prstClr val="black"/>
                </a:solidFill>
                <a:latin typeface="HGSｺﾞｼｯｸM" pitchFamily="50" charset="-128"/>
                <a:ea typeface="HGSｺﾞｼｯｸM" pitchFamily="50" charset="-128"/>
              </a:rPr>
              <a:t>２０１２年度</a:t>
            </a:r>
            <a:endParaRPr lang="en-US" altLang="ja-JP" sz="1400" dirty="0" smtClean="0">
              <a:solidFill>
                <a:prstClr val="black"/>
              </a:solidFill>
              <a:latin typeface="HGSｺﾞｼｯｸM" pitchFamily="50" charset="-128"/>
              <a:ea typeface="HGSｺﾞｼｯｸM" pitchFamily="50" charset="-128"/>
            </a:endParaRPr>
          </a:p>
          <a:p>
            <a:pPr defTabSz="762000">
              <a:lnSpc>
                <a:spcPts val="2200"/>
              </a:lnSpc>
            </a:pPr>
            <a:r>
              <a:rPr lang="ja-JP" altLang="en-US" sz="1400" dirty="0" smtClean="0">
                <a:solidFill>
                  <a:prstClr val="black"/>
                </a:solidFill>
                <a:latin typeface="HGSｺﾞｼｯｸM" pitchFamily="50" charset="-128"/>
                <a:ea typeface="HGSｺﾞｼｯｸM" pitchFamily="50" charset="-128"/>
              </a:rPr>
              <a:t>２０１３年度</a:t>
            </a:r>
            <a:endParaRPr lang="en-US" altLang="ja-JP" sz="1400" dirty="0" smtClean="0">
              <a:solidFill>
                <a:prstClr val="black"/>
              </a:solidFill>
              <a:latin typeface="HGSｺﾞｼｯｸM" pitchFamily="50" charset="-128"/>
              <a:ea typeface="HGSｺﾞｼｯｸM" pitchFamily="50" charset="-128"/>
            </a:endParaRPr>
          </a:p>
          <a:p>
            <a:pPr defTabSz="762000">
              <a:lnSpc>
                <a:spcPts val="2200"/>
              </a:lnSpc>
            </a:pPr>
            <a:r>
              <a:rPr lang="ja-JP" altLang="en-US" sz="1400" dirty="0" smtClean="0">
                <a:solidFill>
                  <a:prstClr val="black"/>
                </a:solidFill>
                <a:latin typeface="HGSｺﾞｼｯｸM" pitchFamily="50" charset="-128"/>
                <a:ea typeface="HGSｺﾞｼｯｸM" pitchFamily="50" charset="-128"/>
              </a:rPr>
              <a:t>２０１４年度</a:t>
            </a:r>
            <a:endParaRPr lang="ja-JP" altLang="en-US" sz="1400" dirty="0">
              <a:solidFill>
                <a:prstClr val="black"/>
              </a:solidFill>
              <a:latin typeface="HGSｺﾞｼｯｸM" pitchFamily="50" charset="-128"/>
              <a:ea typeface="HGSｺﾞｼｯｸM" pitchFamily="50" charset="-128"/>
            </a:endParaRPr>
          </a:p>
        </p:txBody>
      </p:sp>
      <p:sp>
        <p:nvSpPr>
          <p:cNvPr id="8195" name="Text Box 3" descr="市松模様 (小)"/>
          <p:cNvSpPr txBox="1">
            <a:spLocks noChangeArrowheads="1"/>
          </p:cNvSpPr>
          <p:nvPr/>
        </p:nvSpPr>
        <p:spPr bwMode="auto">
          <a:xfrm>
            <a:off x="6638962" y="1870224"/>
            <a:ext cx="1561212"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2,911</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196" name="Text Box 4" descr="市松模様 (小)"/>
          <p:cNvSpPr txBox="1">
            <a:spLocks noChangeArrowheads="1"/>
          </p:cNvSpPr>
          <p:nvPr/>
        </p:nvSpPr>
        <p:spPr bwMode="auto">
          <a:xfrm>
            <a:off x="6572503" y="2662312"/>
            <a:ext cx="1561212"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3,293</a:t>
            </a:r>
            <a:r>
              <a:rPr lang="ja-JP" altLang="en-US" dirty="0" smtClean="0">
                <a:solidFill>
                  <a:prstClr val="black"/>
                </a:solidFill>
                <a:latin typeface="Arial Black" pitchFamily="34" charset="0"/>
                <a:ea typeface="HGSｺﾞｼｯｸM" pitchFamily="50" charset="-128"/>
              </a:rPr>
              <a:t>円</a:t>
            </a:r>
          </a:p>
          <a:p>
            <a:pPr algn="ctr" defTabSz="762000"/>
            <a:r>
              <a:rPr lang="ja-JP" altLang="en-US" dirty="0" smtClean="0">
                <a:solidFill>
                  <a:prstClr val="black"/>
                </a:solidFill>
                <a:latin typeface="Arial Black" pitchFamily="34" charset="0"/>
                <a:ea typeface="HGSｺﾞｼｯｸM" pitchFamily="50" charset="-128"/>
              </a:rPr>
              <a:t>（</a:t>
            </a:r>
            <a:r>
              <a:rPr lang="ja-JP" altLang="en-US" dirty="0">
                <a:solidFill>
                  <a:prstClr val="black"/>
                </a:solidFill>
                <a:latin typeface="Arial Black" pitchFamily="34" charset="0"/>
                <a:ea typeface="HGSｺﾞｼｯｸM" pitchFamily="50" charset="-128"/>
              </a:rPr>
              <a:t>全国平均）</a:t>
            </a:r>
          </a:p>
        </p:txBody>
      </p:sp>
      <p:sp>
        <p:nvSpPr>
          <p:cNvPr id="8197" name="Text Box 5" descr="市松模様 (小)"/>
          <p:cNvSpPr txBox="1">
            <a:spLocks noChangeArrowheads="1"/>
          </p:cNvSpPr>
          <p:nvPr/>
        </p:nvSpPr>
        <p:spPr bwMode="auto">
          <a:xfrm>
            <a:off x="6638962" y="3526408"/>
            <a:ext cx="1561212"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4,090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01" name="Rectangle 9"/>
          <p:cNvSpPr>
            <a:spLocks noChangeArrowheads="1"/>
          </p:cNvSpPr>
          <p:nvPr/>
        </p:nvSpPr>
        <p:spPr bwMode="auto">
          <a:xfrm>
            <a:off x="2" y="1438176"/>
            <a:ext cx="1713836" cy="288032"/>
          </a:xfrm>
          <a:prstGeom prst="rect">
            <a:avLst/>
          </a:prstGeom>
          <a:solidFill>
            <a:srgbClr val="FFFF99"/>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事業運営期間</a:t>
            </a:r>
          </a:p>
        </p:txBody>
      </p:sp>
      <p:sp>
        <p:nvSpPr>
          <p:cNvPr id="8202" name="Rectangle 10"/>
          <p:cNvSpPr>
            <a:spLocks noChangeArrowheads="1"/>
          </p:cNvSpPr>
          <p:nvPr/>
        </p:nvSpPr>
        <p:spPr bwMode="auto">
          <a:xfrm>
            <a:off x="3197351" y="1438176"/>
            <a:ext cx="3091948" cy="288000"/>
          </a:xfrm>
          <a:prstGeom prst="rect">
            <a:avLst/>
          </a:prstGeom>
          <a:solidFill>
            <a:srgbClr val="99CCFF">
              <a:alpha val="50195"/>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smtClean="0">
                <a:solidFill>
                  <a:prstClr val="black"/>
                </a:solidFill>
                <a:latin typeface="HGSｺﾞｼｯｸM" pitchFamily="50" charset="-128"/>
                <a:ea typeface="HGSｺﾞｼｯｸM" pitchFamily="50" charset="-128"/>
              </a:rPr>
              <a:t>給付（総費用額）</a:t>
            </a:r>
            <a:endParaRPr lang="ja-JP" altLang="en-US" sz="1600" dirty="0">
              <a:solidFill>
                <a:prstClr val="black"/>
              </a:solidFill>
              <a:latin typeface="HGSｺﾞｼｯｸM" pitchFamily="50" charset="-128"/>
              <a:ea typeface="HGSｺﾞｼｯｸM" pitchFamily="50" charset="-128"/>
            </a:endParaRPr>
          </a:p>
        </p:txBody>
      </p:sp>
      <p:sp>
        <p:nvSpPr>
          <p:cNvPr id="8203" name="Rectangle 11"/>
          <p:cNvSpPr>
            <a:spLocks noChangeArrowheads="1"/>
          </p:cNvSpPr>
          <p:nvPr/>
        </p:nvSpPr>
        <p:spPr bwMode="auto">
          <a:xfrm>
            <a:off x="1846788" y="1438176"/>
            <a:ext cx="1296623" cy="288000"/>
          </a:xfrm>
          <a:prstGeom prst="rect">
            <a:avLst/>
          </a:prstGeom>
          <a:solidFill>
            <a:srgbClr val="FFCC99"/>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事業計画</a:t>
            </a:r>
          </a:p>
        </p:txBody>
      </p:sp>
      <p:sp>
        <p:nvSpPr>
          <p:cNvPr id="8204" name="Rectangle 12"/>
          <p:cNvSpPr>
            <a:spLocks noChangeArrowheads="1"/>
          </p:cNvSpPr>
          <p:nvPr/>
        </p:nvSpPr>
        <p:spPr bwMode="auto">
          <a:xfrm>
            <a:off x="6387887" y="1438176"/>
            <a:ext cx="1574056" cy="288032"/>
          </a:xfrm>
          <a:prstGeom prst="rect">
            <a:avLst/>
          </a:prstGeom>
          <a:solidFill>
            <a:srgbClr val="CC99FF">
              <a:alpha val="50195"/>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保険料</a:t>
            </a:r>
          </a:p>
        </p:txBody>
      </p:sp>
      <p:sp>
        <p:nvSpPr>
          <p:cNvPr id="8231" name="Rectangle 16"/>
          <p:cNvSpPr>
            <a:spLocks noChangeArrowheads="1"/>
          </p:cNvSpPr>
          <p:nvPr/>
        </p:nvSpPr>
        <p:spPr bwMode="auto">
          <a:xfrm>
            <a:off x="3197368" y="1798216"/>
            <a:ext cx="930565" cy="216024"/>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3.6</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8232" name="Rectangle 17"/>
          <p:cNvSpPr>
            <a:spLocks noChangeArrowheads="1"/>
          </p:cNvSpPr>
          <p:nvPr/>
        </p:nvSpPr>
        <p:spPr bwMode="auto">
          <a:xfrm>
            <a:off x="3197369" y="2014240"/>
            <a:ext cx="1063503" cy="252056"/>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4.6</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8233" name="Rectangle 18"/>
          <p:cNvSpPr>
            <a:spLocks noChangeArrowheads="1"/>
          </p:cNvSpPr>
          <p:nvPr/>
        </p:nvSpPr>
        <p:spPr bwMode="auto">
          <a:xfrm>
            <a:off x="3197377" y="2302272"/>
            <a:ext cx="1196441" cy="252000"/>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5.2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8211" name="AutoShape 23"/>
          <p:cNvSpPr>
            <a:spLocks/>
          </p:cNvSpPr>
          <p:nvPr/>
        </p:nvSpPr>
        <p:spPr bwMode="auto">
          <a:xfrm>
            <a:off x="6433149" y="2806328"/>
            <a:ext cx="432208" cy="397578"/>
          </a:xfrm>
          <a:prstGeom prst="rightBrace">
            <a:avLst>
              <a:gd name="adj1" fmla="val 1393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12" name="AutoShape 24"/>
          <p:cNvSpPr>
            <a:spLocks/>
          </p:cNvSpPr>
          <p:nvPr/>
        </p:nvSpPr>
        <p:spPr bwMode="auto">
          <a:xfrm>
            <a:off x="6433149" y="3670424"/>
            <a:ext cx="432208" cy="397578"/>
          </a:xfrm>
          <a:prstGeom prst="rightBrace">
            <a:avLst>
              <a:gd name="adj1" fmla="val 1398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13" name="AutoShape 25"/>
          <p:cNvSpPr>
            <a:spLocks/>
          </p:cNvSpPr>
          <p:nvPr/>
        </p:nvSpPr>
        <p:spPr bwMode="auto">
          <a:xfrm>
            <a:off x="6433149" y="4462512"/>
            <a:ext cx="432208"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20" name="AutoShape 32"/>
          <p:cNvSpPr>
            <a:spLocks noChangeArrowheads="1"/>
          </p:cNvSpPr>
          <p:nvPr/>
        </p:nvSpPr>
        <p:spPr bwMode="auto">
          <a:xfrm>
            <a:off x="100912" y="376092"/>
            <a:ext cx="8997569" cy="993148"/>
          </a:xfrm>
          <a:prstGeom prst="roundRect">
            <a:avLst>
              <a:gd name="adj" fmla="val 523"/>
            </a:avLst>
          </a:prstGeom>
          <a:solidFill>
            <a:schemeClr val="bg1"/>
          </a:solidFill>
          <a:ln w="12700">
            <a:solidFill>
              <a:schemeClr val="tx1"/>
            </a:solidFill>
            <a:round/>
            <a:headEnd/>
            <a:tailEnd/>
          </a:ln>
        </p:spPr>
        <p:txBody>
          <a:bodyPr wrap="square" lIns="36000" tIns="36000" rIns="36000" bIns="36000" anchor="ctr">
            <a:spAutoFit/>
          </a:bodyPr>
          <a:lstStyle/>
          <a:p>
            <a:pPr marL="177800" indent="-177800">
              <a:lnSpc>
                <a:spcPts val="1700"/>
              </a:lnSpc>
            </a:pPr>
            <a:r>
              <a:rPr lang="en-US" altLang="ja-JP" sz="1200" dirty="0" smtClean="0">
                <a:solidFill>
                  <a:prstClr val="black"/>
                </a:solidFill>
                <a:latin typeface="ＭＳ Ｐゴシック"/>
              </a:rPr>
              <a:t>○ </a:t>
            </a:r>
            <a:r>
              <a:rPr lang="ja-JP" altLang="en-US" sz="1200" dirty="0" smtClean="0">
                <a:solidFill>
                  <a:prstClr val="black"/>
                </a:solidFill>
                <a:latin typeface="ＭＳ Ｐゴシック"/>
              </a:rPr>
              <a:t>市町村</a:t>
            </a:r>
            <a:r>
              <a:rPr lang="ja-JP" altLang="en-US" sz="1200" dirty="0">
                <a:solidFill>
                  <a:prstClr val="black"/>
                </a:solidFill>
                <a:latin typeface="ＭＳ Ｐゴシック"/>
              </a:rPr>
              <a:t>は３年を１期（２００５年度までは５年を１期）とする介護保険事業計画</a:t>
            </a:r>
            <a:r>
              <a:rPr lang="ja-JP" altLang="en-US" sz="1200" dirty="0" smtClean="0">
                <a:solidFill>
                  <a:prstClr val="black"/>
                </a:solidFill>
                <a:latin typeface="ＭＳ Ｐゴシック"/>
              </a:rPr>
              <a:t>を策定し、３年ごとに</a:t>
            </a:r>
            <a:r>
              <a:rPr lang="ja-JP" altLang="en-US" sz="1200" dirty="0">
                <a:solidFill>
                  <a:prstClr val="black"/>
                </a:solidFill>
                <a:latin typeface="ＭＳ Ｐゴシック"/>
              </a:rPr>
              <a:t>見直しを行う</a:t>
            </a:r>
            <a:r>
              <a:rPr lang="ja-JP" altLang="en-US" sz="1200" dirty="0" smtClean="0">
                <a:solidFill>
                  <a:prstClr val="black"/>
                </a:solidFill>
                <a:latin typeface="ＭＳ Ｐゴシック"/>
              </a:rPr>
              <a:t>。</a:t>
            </a:r>
            <a:endParaRPr lang="en-US" altLang="ja-JP" sz="1200" dirty="0" smtClean="0">
              <a:solidFill>
                <a:prstClr val="black"/>
              </a:solidFill>
              <a:latin typeface="ＭＳ Ｐゴシック"/>
            </a:endParaRPr>
          </a:p>
          <a:p>
            <a:pPr marL="177800" indent="-177800">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保険料</a:t>
            </a:r>
            <a:r>
              <a:rPr lang="ja-JP" altLang="en-US" sz="1200" dirty="0">
                <a:solidFill>
                  <a:prstClr val="black"/>
                </a:solidFill>
                <a:latin typeface="ＭＳ Ｐゴシック"/>
              </a:rPr>
              <a:t>は、３年ごとに、事業計画に定めるサービス費用見込額等に</a:t>
            </a:r>
            <a:r>
              <a:rPr lang="ja-JP" altLang="en-US" sz="1200" dirty="0" smtClean="0">
                <a:solidFill>
                  <a:prstClr val="black"/>
                </a:solidFill>
                <a:latin typeface="ＭＳ Ｐゴシック"/>
              </a:rPr>
              <a:t>基づき</a:t>
            </a:r>
            <a:r>
              <a:rPr lang="ja-JP" altLang="en-US" sz="1200" dirty="0">
                <a:solidFill>
                  <a:prstClr val="black"/>
                </a:solidFill>
                <a:latin typeface="ＭＳ Ｐゴシック"/>
              </a:rPr>
              <a:t>、</a:t>
            </a:r>
            <a:r>
              <a:rPr lang="ja-JP" altLang="en-US" sz="1200" dirty="0" smtClean="0">
                <a:solidFill>
                  <a:prstClr val="black"/>
                </a:solidFill>
                <a:latin typeface="ＭＳ Ｐゴシック"/>
              </a:rPr>
              <a:t>３年間を</a:t>
            </a:r>
            <a:r>
              <a:rPr lang="ja-JP" altLang="en-US" sz="1200" dirty="0">
                <a:solidFill>
                  <a:prstClr val="black"/>
                </a:solidFill>
                <a:latin typeface="ＭＳ Ｐゴシック"/>
              </a:rPr>
              <a:t>通じて</a:t>
            </a:r>
            <a:r>
              <a:rPr lang="ja-JP" altLang="en-US" sz="1200" dirty="0" smtClean="0">
                <a:solidFill>
                  <a:prstClr val="black"/>
                </a:solidFill>
                <a:latin typeface="ＭＳ Ｐゴシック"/>
              </a:rPr>
              <a:t>財政</a:t>
            </a:r>
            <a:r>
              <a:rPr lang="ja-JP" altLang="en-US" sz="1200" dirty="0">
                <a:solidFill>
                  <a:prstClr val="black"/>
                </a:solidFill>
                <a:latin typeface="ＭＳ Ｐゴシック"/>
              </a:rPr>
              <a:t>の</a:t>
            </a:r>
            <a:r>
              <a:rPr lang="ja-JP" altLang="en-US" sz="1200" dirty="0" smtClean="0">
                <a:solidFill>
                  <a:prstClr val="black"/>
                </a:solidFill>
                <a:latin typeface="ＭＳ Ｐゴシック"/>
              </a:rPr>
              <a:t>均衡を</a:t>
            </a:r>
            <a:r>
              <a:rPr lang="ja-JP" altLang="en-US" sz="1200" dirty="0">
                <a:solidFill>
                  <a:prstClr val="black"/>
                </a:solidFill>
                <a:latin typeface="ＭＳ Ｐゴシック"/>
              </a:rPr>
              <a:t>保つよう</a:t>
            </a:r>
            <a:r>
              <a:rPr lang="ja-JP" altLang="en-US" sz="1200" dirty="0" smtClean="0">
                <a:solidFill>
                  <a:prstClr val="black"/>
                </a:solidFill>
                <a:latin typeface="ＭＳ Ｐゴシック"/>
              </a:rPr>
              <a:t>設定。</a:t>
            </a:r>
            <a:endParaRPr lang="en-US" altLang="ja-JP" sz="1200" dirty="0" smtClean="0">
              <a:solidFill>
                <a:prstClr val="black"/>
              </a:solidFill>
              <a:latin typeface="ＭＳ Ｐゴシック"/>
            </a:endParaRPr>
          </a:p>
          <a:p>
            <a:pPr marL="177800" indent="-177800">
              <a:lnSpc>
                <a:spcPts val="1700"/>
              </a:lnSpc>
              <a:spcBef>
                <a:spcPts val="600"/>
              </a:spcBef>
            </a:pPr>
            <a:r>
              <a:rPr lang="ja-JP" altLang="en-US" sz="1200" dirty="0" smtClean="0">
                <a:solidFill>
                  <a:prstClr val="black"/>
                </a:solidFill>
                <a:latin typeface="ＭＳ Ｐゴシック"/>
              </a:rPr>
              <a:t>○ 高齢化</a:t>
            </a:r>
            <a:r>
              <a:rPr lang="ja-JP" altLang="en-US" sz="1200" dirty="0">
                <a:solidFill>
                  <a:prstClr val="black"/>
                </a:solidFill>
                <a:latin typeface="ＭＳ Ｐゴシック"/>
              </a:rPr>
              <a:t>の進展により、</a:t>
            </a:r>
            <a:r>
              <a:rPr lang="en-US" altLang="ja-JP" sz="1200" dirty="0">
                <a:solidFill>
                  <a:prstClr val="black"/>
                </a:solidFill>
                <a:latin typeface="ＭＳ Ｐゴシック"/>
              </a:rPr>
              <a:t>2025</a:t>
            </a:r>
            <a:r>
              <a:rPr lang="ja-JP" altLang="en-US" sz="1200" dirty="0">
                <a:solidFill>
                  <a:prstClr val="black"/>
                </a:solidFill>
                <a:latin typeface="ＭＳ Ｐゴシック"/>
              </a:rPr>
              <a:t>年には保険料が現在の</a:t>
            </a:r>
            <a:r>
              <a:rPr lang="en-US" altLang="ja-JP" sz="1200" dirty="0">
                <a:solidFill>
                  <a:prstClr val="black"/>
                </a:solidFill>
                <a:latin typeface="ＭＳ Ｐゴシック"/>
              </a:rPr>
              <a:t>5000</a:t>
            </a:r>
            <a:r>
              <a:rPr lang="ja-JP" altLang="en-US" sz="1200" dirty="0">
                <a:solidFill>
                  <a:prstClr val="black"/>
                </a:solidFill>
                <a:latin typeface="ＭＳ Ｐゴシック"/>
              </a:rPr>
              <a:t>円程度</a:t>
            </a:r>
            <a:r>
              <a:rPr lang="ja-JP" altLang="en-US" sz="1200" dirty="0" smtClean="0">
                <a:solidFill>
                  <a:prstClr val="black"/>
                </a:solidFill>
                <a:latin typeface="ＭＳ Ｐゴシック"/>
              </a:rPr>
              <a:t>から</a:t>
            </a:r>
            <a:r>
              <a:rPr lang="en-US" altLang="ja-JP" sz="1200" dirty="0" smtClean="0">
                <a:solidFill>
                  <a:prstClr val="black"/>
                </a:solidFill>
                <a:latin typeface="ＭＳ Ｐゴシック"/>
              </a:rPr>
              <a:t>8200</a:t>
            </a:r>
            <a:r>
              <a:rPr lang="ja-JP" altLang="en-US" sz="1200" dirty="0" smtClean="0">
                <a:solidFill>
                  <a:prstClr val="black"/>
                </a:solidFill>
                <a:latin typeface="ＭＳ Ｐゴシック"/>
              </a:rPr>
              <a:t>円</a:t>
            </a:r>
            <a:r>
              <a:rPr lang="ja-JP" altLang="en-US" sz="1200" dirty="0">
                <a:solidFill>
                  <a:prstClr val="black"/>
                </a:solidFill>
                <a:latin typeface="ＭＳ Ｐゴシック"/>
              </a:rPr>
              <a:t>程度に上昇することが</a:t>
            </a:r>
            <a:r>
              <a:rPr lang="ja-JP" altLang="en-US" sz="1200" dirty="0" smtClean="0">
                <a:solidFill>
                  <a:prstClr val="black"/>
                </a:solidFill>
                <a:latin typeface="ＭＳ Ｐゴシック"/>
              </a:rPr>
              <a:t>見込まれており、地域包括ケアシステムの構築を図る一方、介護保険制度の持続可能性の確保のための重点化・効率化も必要となっている。</a:t>
            </a:r>
            <a:endParaRPr lang="ja-JP" altLang="en-US" sz="1200" dirty="0">
              <a:solidFill>
                <a:prstClr val="black"/>
              </a:solidFill>
              <a:latin typeface="ＭＳ Ｐゴシック"/>
            </a:endParaRPr>
          </a:p>
        </p:txBody>
      </p:sp>
      <p:sp>
        <p:nvSpPr>
          <p:cNvPr id="8228" name="AutoShape 25"/>
          <p:cNvSpPr>
            <a:spLocks/>
          </p:cNvSpPr>
          <p:nvPr/>
        </p:nvSpPr>
        <p:spPr bwMode="auto">
          <a:xfrm>
            <a:off x="6433149" y="5254600"/>
            <a:ext cx="432208"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29" name="Text Box 5" descr="市松模様 (小)"/>
          <p:cNvSpPr txBox="1">
            <a:spLocks noChangeArrowheads="1"/>
          </p:cNvSpPr>
          <p:nvPr/>
        </p:nvSpPr>
        <p:spPr bwMode="auto">
          <a:xfrm>
            <a:off x="6638962" y="4390504"/>
            <a:ext cx="1561212"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4,160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19" name="Text Box 31"/>
          <p:cNvSpPr txBox="1">
            <a:spLocks noChangeArrowheads="1"/>
          </p:cNvSpPr>
          <p:nvPr/>
        </p:nvSpPr>
        <p:spPr bwMode="auto">
          <a:xfrm>
            <a:off x="2710870" y="3454400"/>
            <a:ext cx="365714" cy="68398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a:solidFill>
                  <a:prstClr val="black"/>
                </a:solidFill>
                <a:latin typeface="HGSｺﾞｼｯｸM" pitchFamily="50" charset="-128"/>
                <a:ea typeface="HGSｺﾞｼｯｸM" pitchFamily="50" charset="-128"/>
              </a:rPr>
              <a:t>第三期</a:t>
            </a:r>
          </a:p>
        </p:txBody>
      </p:sp>
      <p:sp>
        <p:nvSpPr>
          <p:cNvPr id="8214" name="Text Box 26"/>
          <p:cNvSpPr txBox="1">
            <a:spLocks noChangeArrowheads="1"/>
          </p:cNvSpPr>
          <p:nvPr/>
        </p:nvSpPr>
        <p:spPr bwMode="auto">
          <a:xfrm>
            <a:off x="1315033" y="3454400"/>
            <a:ext cx="398814" cy="683984"/>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第三期</a:t>
            </a:r>
          </a:p>
        </p:txBody>
      </p:sp>
      <p:sp>
        <p:nvSpPr>
          <p:cNvPr id="8215" name="Text Box 27"/>
          <p:cNvSpPr txBox="1">
            <a:spLocks noChangeArrowheads="1"/>
          </p:cNvSpPr>
          <p:nvPr/>
        </p:nvSpPr>
        <p:spPr bwMode="auto">
          <a:xfrm>
            <a:off x="1315033" y="2662312"/>
            <a:ext cx="398814" cy="648072"/>
          </a:xfrm>
          <a:prstGeom prst="rect">
            <a:avLst/>
          </a:prstGeom>
          <a:solidFill>
            <a:srgbClr val="FFFF99">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第二期</a:t>
            </a:r>
          </a:p>
        </p:txBody>
      </p:sp>
      <p:sp>
        <p:nvSpPr>
          <p:cNvPr id="8216" name="Text Box 28"/>
          <p:cNvSpPr txBox="1">
            <a:spLocks noChangeArrowheads="1"/>
          </p:cNvSpPr>
          <p:nvPr/>
        </p:nvSpPr>
        <p:spPr bwMode="auto">
          <a:xfrm>
            <a:off x="1315033" y="1798216"/>
            <a:ext cx="398814" cy="728920"/>
          </a:xfrm>
          <a:prstGeom prst="rect">
            <a:avLst/>
          </a:prstGeom>
          <a:solidFill>
            <a:srgbClr val="FFFF99">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第一期</a:t>
            </a:r>
          </a:p>
        </p:txBody>
      </p:sp>
      <p:sp>
        <p:nvSpPr>
          <p:cNvPr id="8223" name="Text Box 26"/>
          <p:cNvSpPr txBox="1">
            <a:spLocks noChangeArrowheads="1"/>
          </p:cNvSpPr>
          <p:nvPr/>
        </p:nvSpPr>
        <p:spPr bwMode="auto">
          <a:xfrm>
            <a:off x="1315033" y="4318496"/>
            <a:ext cx="398814" cy="648072"/>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第四期</a:t>
            </a:r>
          </a:p>
        </p:txBody>
      </p:sp>
      <p:sp>
        <p:nvSpPr>
          <p:cNvPr id="8224" name="Text Box 31"/>
          <p:cNvSpPr txBox="1">
            <a:spLocks noChangeArrowheads="1"/>
          </p:cNvSpPr>
          <p:nvPr/>
        </p:nvSpPr>
        <p:spPr bwMode="auto">
          <a:xfrm>
            <a:off x="2710870" y="4318496"/>
            <a:ext cx="365714" cy="68398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a:solidFill>
                  <a:prstClr val="black"/>
                </a:solidFill>
                <a:latin typeface="HGSｺﾞｼｯｸM" pitchFamily="50" charset="-128"/>
                <a:ea typeface="HGSｺﾞｼｯｸM" pitchFamily="50" charset="-128"/>
              </a:rPr>
              <a:t>第四期</a:t>
            </a:r>
          </a:p>
        </p:txBody>
      </p:sp>
      <p:sp>
        <p:nvSpPr>
          <p:cNvPr id="43" name="Line 8"/>
          <p:cNvSpPr>
            <a:spLocks noChangeShapeType="1"/>
          </p:cNvSpPr>
          <p:nvPr/>
        </p:nvSpPr>
        <p:spPr bwMode="auto">
          <a:xfrm>
            <a:off x="9" y="2590304"/>
            <a:ext cx="9144016" cy="0"/>
          </a:xfrm>
          <a:prstGeom prst="line">
            <a:avLst/>
          </a:prstGeom>
          <a:noFill/>
          <a:ln w="19050">
            <a:solidFill>
              <a:schemeClr val="tx1"/>
            </a:solidFill>
            <a:prstDash val="sysDot"/>
            <a:round/>
            <a:headEnd/>
            <a:tailEnd/>
          </a:ln>
        </p:spPr>
        <p:txBody>
          <a:bodyPr wrap="square"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49" name="Line 8"/>
          <p:cNvSpPr>
            <a:spLocks noChangeShapeType="1"/>
          </p:cNvSpPr>
          <p:nvPr/>
        </p:nvSpPr>
        <p:spPr bwMode="auto">
          <a:xfrm>
            <a:off x="29" y="5038576"/>
            <a:ext cx="9076363"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51" name="Text Box 26"/>
          <p:cNvSpPr txBox="1">
            <a:spLocks noChangeArrowheads="1"/>
          </p:cNvSpPr>
          <p:nvPr/>
        </p:nvSpPr>
        <p:spPr bwMode="auto">
          <a:xfrm>
            <a:off x="1315033" y="5110584"/>
            <a:ext cx="398814" cy="683984"/>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smtClean="0">
                <a:solidFill>
                  <a:prstClr val="black"/>
                </a:solidFill>
                <a:latin typeface="HGSｺﾞｼｯｸM" pitchFamily="50" charset="-128"/>
                <a:ea typeface="HGSｺﾞｼｯｸM" pitchFamily="50" charset="-128"/>
              </a:rPr>
              <a:t>第五期</a:t>
            </a:r>
            <a:endParaRPr lang="ja-JP" altLang="en-US" sz="1400" dirty="0">
              <a:solidFill>
                <a:prstClr val="black"/>
              </a:solidFill>
              <a:latin typeface="HGSｺﾞｼｯｸM" pitchFamily="50" charset="-128"/>
              <a:ea typeface="HGSｺﾞｼｯｸM" pitchFamily="50" charset="-128"/>
            </a:endParaRPr>
          </a:p>
        </p:txBody>
      </p:sp>
      <p:sp>
        <p:nvSpPr>
          <p:cNvPr id="53" name="Text Box 31"/>
          <p:cNvSpPr txBox="1">
            <a:spLocks noChangeArrowheads="1"/>
          </p:cNvSpPr>
          <p:nvPr/>
        </p:nvSpPr>
        <p:spPr bwMode="auto">
          <a:xfrm>
            <a:off x="2710870" y="5110584"/>
            <a:ext cx="365714" cy="728728"/>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smtClean="0">
                <a:solidFill>
                  <a:prstClr val="black"/>
                </a:solidFill>
                <a:latin typeface="HGSｺﾞｼｯｸM" pitchFamily="50" charset="-128"/>
                <a:ea typeface="HGSｺﾞｼｯｸM" pitchFamily="50" charset="-128"/>
              </a:rPr>
              <a:t>第五期</a:t>
            </a:r>
            <a:endParaRPr lang="ja-JP" altLang="en-US" sz="1400" dirty="0">
              <a:solidFill>
                <a:prstClr val="black"/>
              </a:solidFill>
              <a:latin typeface="HGSｺﾞｼｯｸM" pitchFamily="50" charset="-128"/>
              <a:ea typeface="HGSｺﾞｼｯｸM" pitchFamily="50" charset="-128"/>
            </a:endParaRPr>
          </a:p>
        </p:txBody>
      </p:sp>
      <p:sp>
        <p:nvSpPr>
          <p:cNvPr id="57" name="Rectangle 16"/>
          <p:cNvSpPr>
            <a:spLocks noChangeArrowheads="1"/>
          </p:cNvSpPr>
          <p:nvPr/>
        </p:nvSpPr>
        <p:spPr bwMode="auto">
          <a:xfrm>
            <a:off x="3197362" y="2662312"/>
            <a:ext cx="1262910"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5.7</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58" name="Rectangle 17"/>
          <p:cNvSpPr>
            <a:spLocks noChangeArrowheads="1"/>
          </p:cNvSpPr>
          <p:nvPr/>
        </p:nvSpPr>
        <p:spPr bwMode="auto">
          <a:xfrm>
            <a:off x="3197364" y="2878336"/>
            <a:ext cx="1395847"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59" name="Rectangle 18"/>
          <p:cNvSpPr>
            <a:spLocks noChangeArrowheads="1"/>
          </p:cNvSpPr>
          <p:nvPr/>
        </p:nvSpPr>
        <p:spPr bwMode="auto">
          <a:xfrm>
            <a:off x="3197362" y="3094360"/>
            <a:ext cx="1661723"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6.4</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1" name="Rectangle 16"/>
          <p:cNvSpPr>
            <a:spLocks noChangeArrowheads="1"/>
          </p:cNvSpPr>
          <p:nvPr/>
        </p:nvSpPr>
        <p:spPr bwMode="auto">
          <a:xfrm>
            <a:off x="3197362" y="3454400"/>
            <a:ext cx="1661723" cy="252000"/>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6.4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62" name="Rectangle 17"/>
          <p:cNvSpPr>
            <a:spLocks noChangeArrowheads="1"/>
          </p:cNvSpPr>
          <p:nvPr/>
        </p:nvSpPr>
        <p:spPr bwMode="auto">
          <a:xfrm>
            <a:off x="3197369" y="3670424"/>
            <a:ext cx="1728192" cy="216024"/>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6.7</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3" name="Rectangle 18"/>
          <p:cNvSpPr>
            <a:spLocks noChangeArrowheads="1"/>
          </p:cNvSpPr>
          <p:nvPr/>
        </p:nvSpPr>
        <p:spPr bwMode="auto">
          <a:xfrm>
            <a:off x="3197378" y="3886448"/>
            <a:ext cx="1861130" cy="252000"/>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6.9</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4" name="Rectangle 16"/>
          <p:cNvSpPr>
            <a:spLocks noChangeArrowheads="1"/>
          </p:cNvSpPr>
          <p:nvPr/>
        </p:nvSpPr>
        <p:spPr bwMode="auto">
          <a:xfrm>
            <a:off x="3197369" y="4318496"/>
            <a:ext cx="1927599"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7.4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65" name="Rectangle 17"/>
          <p:cNvSpPr>
            <a:spLocks noChangeArrowheads="1"/>
          </p:cNvSpPr>
          <p:nvPr/>
        </p:nvSpPr>
        <p:spPr bwMode="auto">
          <a:xfrm>
            <a:off x="3197355" y="4534520"/>
            <a:ext cx="1994068"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7.8</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6" name="Rectangle 18"/>
          <p:cNvSpPr>
            <a:spLocks noChangeArrowheads="1"/>
          </p:cNvSpPr>
          <p:nvPr/>
        </p:nvSpPr>
        <p:spPr bwMode="auto">
          <a:xfrm>
            <a:off x="3197360" y="4750544"/>
            <a:ext cx="2127006"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8.2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9" name="Rectangle 16"/>
          <p:cNvSpPr>
            <a:spLocks noChangeArrowheads="1"/>
          </p:cNvSpPr>
          <p:nvPr/>
        </p:nvSpPr>
        <p:spPr bwMode="auto">
          <a:xfrm>
            <a:off x="3197351" y="5110584"/>
            <a:ext cx="2193474" cy="252000"/>
          </a:xfrm>
          <a:prstGeom prst="rect">
            <a:avLst/>
          </a:prstGeom>
          <a:solidFill>
            <a:srgbClr val="66FF66"/>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8.9</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70" name="Rectangle 17"/>
          <p:cNvSpPr>
            <a:spLocks noChangeArrowheads="1"/>
          </p:cNvSpPr>
          <p:nvPr/>
        </p:nvSpPr>
        <p:spPr bwMode="auto">
          <a:xfrm>
            <a:off x="3197351" y="5326608"/>
            <a:ext cx="2326412" cy="252000"/>
          </a:xfrm>
          <a:prstGeom prst="rect">
            <a:avLst/>
          </a:prstGeom>
          <a:solidFill>
            <a:srgbClr val="66FF66"/>
          </a:solidFill>
          <a:ln w="12700">
            <a:solidFill>
              <a:schemeClr val="tx1"/>
            </a:solidFill>
            <a:prstDash val="solid"/>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9.4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smtClean="0">
              <a:solidFill>
                <a:prstClr val="black"/>
              </a:solidFill>
              <a:latin typeface="Arial Black" pitchFamily="34" charset="0"/>
              <a:ea typeface="HGSｺﾞｼｯｸM" pitchFamily="50" charset="-128"/>
              <a:cs typeface="Arial" pitchFamily="34" charset="0"/>
            </a:endParaRPr>
          </a:p>
        </p:txBody>
      </p:sp>
      <p:sp>
        <p:nvSpPr>
          <p:cNvPr id="71" name="Rectangle 18"/>
          <p:cNvSpPr>
            <a:spLocks noChangeArrowheads="1"/>
          </p:cNvSpPr>
          <p:nvPr/>
        </p:nvSpPr>
        <p:spPr bwMode="auto">
          <a:xfrm>
            <a:off x="3201533" y="5556470"/>
            <a:ext cx="2392881" cy="252000"/>
          </a:xfrm>
          <a:prstGeom prst="rect">
            <a:avLst/>
          </a:prstGeom>
          <a:solidFill>
            <a:srgbClr val="66FF66"/>
          </a:solidFill>
          <a:ln w="12700">
            <a:solidFill>
              <a:schemeClr val="tx1"/>
            </a:solidFill>
            <a:prstDash val="dash"/>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10.0</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72" name="AutoShape 25"/>
          <p:cNvSpPr>
            <a:spLocks/>
          </p:cNvSpPr>
          <p:nvPr/>
        </p:nvSpPr>
        <p:spPr bwMode="auto">
          <a:xfrm>
            <a:off x="6433149" y="2014240"/>
            <a:ext cx="432208"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73" name="Text Box 5" descr="市松模様 (小)"/>
          <p:cNvSpPr txBox="1">
            <a:spLocks noChangeArrowheads="1"/>
          </p:cNvSpPr>
          <p:nvPr/>
        </p:nvSpPr>
        <p:spPr bwMode="auto">
          <a:xfrm>
            <a:off x="6638962" y="5182592"/>
            <a:ext cx="1561212"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4,972</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17" name="Text Box 29"/>
          <p:cNvSpPr txBox="1">
            <a:spLocks noChangeArrowheads="1"/>
          </p:cNvSpPr>
          <p:nvPr/>
        </p:nvSpPr>
        <p:spPr bwMode="auto">
          <a:xfrm>
            <a:off x="1846790" y="1798216"/>
            <a:ext cx="365714" cy="129614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　一　期</a:t>
            </a:r>
          </a:p>
        </p:txBody>
      </p:sp>
      <p:sp>
        <p:nvSpPr>
          <p:cNvPr id="8218" name="Text Box 30"/>
          <p:cNvSpPr txBox="1">
            <a:spLocks noChangeArrowheads="1"/>
          </p:cNvSpPr>
          <p:nvPr/>
        </p:nvSpPr>
        <p:spPr bwMode="auto">
          <a:xfrm>
            <a:off x="2260975" y="2662312"/>
            <a:ext cx="365714" cy="1224136"/>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　二　期</a:t>
            </a:r>
          </a:p>
        </p:txBody>
      </p:sp>
      <p:sp>
        <p:nvSpPr>
          <p:cNvPr id="50" name="Line 7"/>
          <p:cNvSpPr>
            <a:spLocks noChangeShapeType="1"/>
          </p:cNvSpPr>
          <p:nvPr/>
        </p:nvSpPr>
        <p:spPr bwMode="auto">
          <a:xfrm>
            <a:off x="29" y="5902672"/>
            <a:ext cx="9076363"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67" name="テキスト ボックス 66"/>
          <p:cNvSpPr txBox="1"/>
          <p:nvPr/>
        </p:nvSpPr>
        <p:spPr bwMode="auto">
          <a:xfrm>
            <a:off x="2123728" y="6453336"/>
            <a:ext cx="4453418" cy="261610"/>
          </a:xfrm>
          <a:prstGeom prst="rect">
            <a:avLst/>
          </a:prstGeom>
          <a:noFill/>
          <a:ln w="9525">
            <a:noFill/>
            <a:miter lim="800000"/>
            <a:headEnd/>
            <a:tailEnd/>
          </a:ln>
          <a:effectLst/>
        </p:spPr>
        <p:txBody>
          <a:bodyPr wrap="square" lIns="0" tIns="0" rIns="0" bIns="0" rtlCol="0" anchor="ctr" anchorCtr="0">
            <a:spAutoFit/>
          </a:bodyPr>
          <a:lstStyle/>
          <a:p>
            <a:pPr>
              <a:lnSpc>
                <a:spcPts val="500"/>
              </a:lnSpc>
              <a:spcBef>
                <a:spcPct val="50000"/>
              </a:spcBef>
            </a:pPr>
            <a:r>
              <a:rPr lang="en-US" altLang="ja-JP" sz="900" dirty="0" smtClean="0">
                <a:solidFill>
                  <a:prstClr val="black"/>
                </a:solidFill>
                <a:latin typeface="ＭＳ Ｐゴシック"/>
              </a:rPr>
              <a:t>※2011</a:t>
            </a:r>
            <a:r>
              <a:rPr lang="ja-JP" altLang="en-US" sz="900" dirty="0" smtClean="0">
                <a:solidFill>
                  <a:prstClr val="black"/>
                </a:solidFill>
                <a:latin typeface="ＭＳ Ｐゴシック"/>
              </a:rPr>
              <a:t>年度までは実績であり、</a:t>
            </a:r>
            <a:r>
              <a:rPr lang="en-US" altLang="ja-JP" sz="900" dirty="0" smtClean="0">
                <a:solidFill>
                  <a:prstClr val="black"/>
                </a:solidFill>
                <a:latin typeface="ＭＳ Ｐゴシック"/>
              </a:rPr>
              <a:t>2012</a:t>
            </a:r>
            <a:r>
              <a:rPr lang="ja-JP" altLang="en-US" sz="900" dirty="0" smtClean="0">
                <a:solidFill>
                  <a:prstClr val="black"/>
                </a:solidFill>
                <a:latin typeface="ＭＳ Ｐゴシック"/>
              </a:rPr>
              <a:t>～</a:t>
            </a:r>
            <a:r>
              <a:rPr lang="en-US" altLang="ja-JP" sz="900" dirty="0" smtClean="0">
                <a:solidFill>
                  <a:prstClr val="black"/>
                </a:solidFill>
                <a:latin typeface="ＭＳ Ｐゴシック"/>
              </a:rPr>
              <a:t>2013</a:t>
            </a:r>
            <a:r>
              <a:rPr lang="ja-JP" altLang="en-US" sz="900" dirty="0" smtClean="0">
                <a:solidFill>
                  <a:prstClr val="black"/>
                </a:solidFill>
                <a:latin typeface="ＭＳ Ｐゴシック"/>
              </a:rPr>
              <a:t>年は当初予算、</a:t>
            </a:r>
            <a:r>
              <a:rPr lang="en-US" altLang="ja-JP" sz="900" dirty="0" smtClean="0">
                <a:solidFill>
                  <a:prstClr val="black"/>
                </a:solidFill>
                <a:latin typeface="ＭＳ Ｐゴシック"/>
              </a:rPr>
              <a:t>2014</a:t>
            </a:r>
            <a:r>
              <a:rPr lang="ja-JP" altLang="en-US" sz="900" dirty="0" smtClean="0">
                <a:solidFill>
                  <a:prstClr val="black"/>
                </a:solidFill>
                <a:latin typeface="ＭＳ Ｐゴシック"/>
              </a:rPr>
              <a:t>年度は当初予算（案）である。</a:t>
            </a:r>
            <a:endParaRPr lang="en-US" altLang="ja-JP" sz="900" dirty="0" smtClean="0">
              <a:solidFill>
                <a:prstClr val="black"/>
              </a:solidFill>
              <a:latin typeface="HGSｺﾞｼｯｸM" pitchFamily="50" charset="-128"/>
              <a:ea typeface="HGSｺﾞｼｯｸM" pitchFamily="50" charset="-128"/>
            </a:endParaRPr>
          </a:p>
          <a:p>
            <a:pPr>
              <a:lnSpc>
                <a:spcPts val="500"/>
              </a:lnSpc>
              <a:spcBef>
                <a:spcPct val="50000"/>
              </a:spcBef>
            </a:pPr>
            <a:r>
              <a:rPr lang="en-US" altLang="ja-JP" sz="900" dirty="0" smtClean="0">
                <a:solidFill>
                  <a:prstClr val="black"/>
                </a:solidFill>
                <a:latin typeface="ＭＳ Ｐゴシック"/>
              </a:rPr>
              <a:t>※2025</a:t>
            </a:r>
            <a:r>
              <a:rPr lang="ja-JP" altLang="en-US" sz="900" dirty="0" smtClean="0">
                <a:solidFill>
                  <a:prstClr val="black"/>
                </a:solidFill>
                <a:latin typeface="ＭＳ Ｐゴシック"/>
              </a:rPr>
              <a:t>年度は社会保障に係る費用の将来推計について（平成</a:t>
            </a:r>
            <a:r>
              <a:rPr lang="en-US" altLang="ja-JP" sz="900" dirty="0" smtClean="0">
                <a:solidFill>
                  <a:prstClr val="black"/>
                </a:solidFill>
                <a:latin typeface="ＭＳ Ｐゴシック"/>
              </a:rPr>
              <a:t>24</a:t>
            </a:r>
            <a:r>
              <a:rPr lang="ja-JP" altLang="en-US" sz="900" dirty="0" smtClean="0">
                <a:solidFill>
                  <a:prstClr val="black"/>
                </a:solidFill>
                <a:latin typeface="ＭＳ Ｐゴシック"/>
              </a:rPr>
              <a:t>年３月） </a:t>
            </a:r>
            <a:endParaRPr lang="ja-JP" altLang="en-US" sz="900" dirty="0">
              <a:solidFill>
                <a:prstClr val="black"/>
              </a:solidFill>
              <a:latin typeface="ＭＳ Ｐゴシック"/>
            </a:endParaRPr>
          </a:p>
        </p:txBody>
      </p:sp>
      <p:sp>
        <p:nvSpPr>
          <p:cNvPr id="55" name="テキスト ボックス 54"/>
          <p:cNvSpPr txBox="1"/>
          <p:nvPr/>
        </p:nvSpPr>
        <p:spPr>
          <a:xfrm rot="5400000">
            <a:off x="297353" y="5944633"/>
            <a:ext cx="648070" cy="369332"/>
          </a:xfrm>
          <a:prstGeom prst="rect">
            <a:avLst/>
          </a:prstGeom>
          <a:noFill/>
        </p:spPr>
        <p:txBody>
          <a:bodyPr wrap="square" rtlCol="0">
            <a:spAutoFit/>
          </a:bodyPr>
          <a:lstStyle/>
          <a:p>
            <a:r>
              <a:rPr lang="ja-JP" altLang="en-US" dirty="0" smtClean="0">
                <a:solidFill>
                  <a:prstClr val="black"/>
                </a:solidFill>
              </a:rPr>
              <a:t>・・・</a:t>
            </a:r>
            <a:endParaRPr lang="ja-JP" altLang="en-US" dirty="0">
              <a:solidFill>
                <a:prstClr val="black"/>
              </a:solidFill>
            </a:endParaRPr>
          </a:p>
        </p:txBody>
      </p:sp>
      <p:sp>
        <p:nvSpPr>
          <p:cNvPr id="60" name="Text Box 2" descr="市松模様 (小)"/>
          <p:cNvSpPr txBox="1">
            <a:spLocks noChangeArrowheads="1"/>
          </p:cNvSpPr>
          <p:nvPr/>
        </p:nvSpPr>
        <p:spPr bwMode="auto">
          <a:xfrm>
            <a:off x="52129" y="6167514"/>
            <a:ext cx="1129972" cy="241926"/>
          </a:xfrm>
          <a:prstGeom prst="rect">
            <a:avLst/>
          </a:prstGeom>
          <a:noFill/>
          <a:ln w="25400">
            <a:noFill/>
            <a:miter lim="800000"/>
            <a:headEnd/>
            <a:tailEnd/>
          </a:ln>
        </p:spPr>
        <p:txBody>
          <a:bodyPr wrap="square" lIns="0" tIns="0" rIns="0" bIns="0" anchor="ctr" anchorCtr="0">
            <a:spAutoFit/>
          </a:bodyPr>
          <a:lstStyle/>
          <a:p>
            <a:pPr defTabSz="762000">
              <a:lnSpc>
                <a:spcPts val="2200"/>
              </a:lnSpc>
            </a:pPr>
            <a:r>
              <a:rPr lang="ja-JP" altLang="en-US" sz="1400" dirty="0" smtClean="0">
                <a:solidFill>
                  <a:prstClr val="black"/>
                </a:solidFill>
                <a:latin typeface="HGSｺﾞｼｯｸM" pitchFamily="50" charset="-128"/>
                <a:ea typeface="HGSｺﾞｼｯｸM" pitchFamily="50" charset="-128"/>
              </a:rPr>
              <a:t>２０２５年度</a:t>
            </a:r>
            <a:endParaRPr lang="en-US" altLang="ja-JP" sz="1400" dirty="0">
              <a:solidFill>
                <a:prstClr val="black"/>
              </a:solidFill>
              <a:latin typeface="HGSｺﾞｼｯｸM" pitchFamily="50" charset="-128"/>
              <a:ea typeface="HGSｺﾞｼｯｸM" pitchFamily="50" charset="-128"/>
            </a:endParaRPr>
          </a:p>
        </p:txBody>
      </p:sp>
      <p:sp>
        <p:nvSpPr>
          <p:cNvPr id="68" name="Rectangle 18"/>
          <p:cNvSpPr>
            <a:spLocks noChangeArrowheads="1"/>
          </p:cNvSpPr>
          <p:nvPr/>
        </p:nvSpPr>
        <p:spPr bwMode="auto">
          <a:xfrm>
            <a:off x="3197379" y="6093296"/>
            <a:ext cx="3767530" cy="288032"/>
          </a:xfrm>
          <a:prstGeom prst="rect">
            <a:avLst/>
          </a:prstGeom>
          <a:solidFill>
            <a:srgbClr val="66FF66"/>
          </a:solidFill>
          <a:ln w="12700">
            <a:solidFill>
              <a:schemeClr val="tx1"/>
            </a:solidFill>
            <a:prstDash val="dash"/>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21</a:t>
            </a:r>
            <a:r>
              <a:rPr lang="ja-JP" altLang="en-US" sz="1400" dirty="0" smtClean="0">
                <a:solidFill>
                  <a:prstClr val="black"/>
                </a:solidFill>
                <a:latin typeface="Arial Black" pitchFamily="34" charset="0"/>
                <a:ea typeface="HGSｺﾞｼｯｸM" pitchFamily="50" charset="-128"/>
                <a:cs typeface="Arial" pitchFamily="34" charset="0"/>
              </a:rPr>
              <a:t>兆円程度（改革シナリオ）</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75" name="Text Box 5" descr="市松模様 (小)"/>
          <p:cNvSpPr txBox="1">
            <a:spLocks noChangeArrowheads="1"/>
          </p:cNvSpPr>
          <p:nvPr/>
        </p:nvSpPr>
        <p:spPr bwMode="auto">
          <a:xfrm>
            <a:off x="6759615" y="5949280"/>
            <a:ext cx="1534673" cy="642106"/>
          </a:xfrm>
          <a:prstGeom prst="rect">
            <a:avLst/>
          </a:prstGeom>
          <a:noFill/>
          <a:ln w="25400">
            <a:noFill/>
            <a:miter lim="800000"/>
            <a:headEnd/>
            <a:tailEnd/>
          </a:ln>
        </p:spPr>
        <p:txBody>
          <a:bodyPr wrap="squar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8,200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defTabSz="762000"/>
            <a:r>
              <a:rPr lang="ja-JP" altLang="en-US" dirty="0" smtClean="0">
                <a:solidFill>
                  <a:prstClr val="black"/>
                </a:solidFill>
                <a:latin typeface="Arial Black" pitchFamily="34" charset="0"/>
                <a:ea typeface="HGSｺﾞｼｯｸM" pitchFamily="50" charset="-128"/>
              </a:rPr>
              <a:t>    程度</a:t>
            </a:r>
            <a:endParaRPr lang="ja-JP" altLang="en-US" dirty="0">
              <a:solidFill>
                <a:prstClr val="black"/>
              </a:solidFill>
              <a:latin typeface="Arial Black" pitchFamily="34" charset="0"/>
              <a:ea typeface="HGSｺﾞｼｯｸM" pitchFamily="50" charset="-128"/>
            </a:endParaRPr>
          </a:p>
        </p:txBody>
      </p:sp>
      <p:sp>
        <p:nvSpPr>
          <p:cNvPr id="56" name="Rectangle 12"/>
          <p:cNvSpPr>
            <a:spLocks noChangeArrowheads="1"/>
          </p:cNvSpPr>
          <p:nvPr/>
        </p:nvSpPr>
        <p:spPr bwMode="auto">
          <a:xfrm>
            <a:off x="8028414" y="1438176"/>
            <a:ext cx="1068723" cy="504056"/>
          </a:xfrm>
          <a:prstGeom prst="rect">
            <a:avLst/>
          </a:prstGeom>
          <a:solidFill>
            <a:srgbClr val="92D050">
              <a:alpha val="50000"/>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smtClean="0">
                <a:solidFill>
                  <a:prstClr val="black"/>
                </a:solidFill>
                <a:latin typeface="HGSｺﾞｼｯｸM" pitchFamily="50" charset="-128"/>
                <a:ea typeface="HGSｺﾞｼｯｸM" pitchFamily="50" charset="-128"/>
              </a:rPr>
              <a:t>介護報酬の改定率</a:t>
            </a:r>
            <a:endParaRPr lang="ja-JP" altLang="en-US" sz="1600" dirty="0">
              <a:solidFill>
                <a:prstClr val="black"/>
              </a:solidFill>
              <a:latin typeface="HGSｺﾞｼｯｸM" pitchFamily="50" charset="-128"/>
              <a:ea typeface="HGSｺﾞｼｯｸM" pitchFamily="50" charset="-128"/>
            </a:endParaRPr>
          </a:p>
        </p:txBody>
      </p:sp>
      <p:sp>
        <p:nvSpPr>
          <p:cNvPr id="76" name="Text Box 3" descr="市松模様 (小)"/>
          <p:cNvSpPr txBox="1">
            <a:spLocks noChangeArrowheads="1"/>
          </p:cNvSpPr>
          <p:nvPr/>
        </p:nvSpPr>
        <p:spPr bwMode="auto">
          <a:xfrm>
            <a:off x="7860108" y="2492896"/>
            <a:ext cx="1283892"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H15</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2.3</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7" name="Text Box 3" descr="市松模様 (小)"/>
          <p:cNvSpPr txBox="1">
            <a:spLocks noChangeArrowheads="1"/>
          </p:cNvSpPr>
          <p:nvPr/>
        </p:nvSpPr>
        <p:spPr bwMode="auto">
          <a:xfrm>
            <a:off x="7860108" y="3068960"/>
            <a:ext cx="1283892"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H17</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1.9</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8" name="Text Box 3" descr="市松模様 (小)"/>
          <p:cNvSpPr txBox="1">
            <a:spLocks noChangeArrowheads="1"/>
          </p:cNvSpPr>
          <p:nvPr/>
        </p:nvSpPr>
        <p:spPr bwMode="auto">
          <a:xfrm>
            <a:off x="7860108" y="3501008"/>
            <a:ext cx="1283892"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H18</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0.5</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9" name="Text Box 3" descr="市松模様 (小)"/>
          <p:cNvSpPr txBox="1">
            <a:spLocks noChangeArrowheads="1"/>
          </p:cNvSpPr>
          <p:nvPr/>
        </p:nvSpPr>
        <p:spPr bwMode="auto">
          <a:xfrm>
            <a:off x="7860108" y="4365104"/>
            <a:ext cx="1283892"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H21</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3.0</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80" name="Text Box 3" descr="市松模様 (小)"/>
          <p:cNvSpPr txBox="1">
            <a:spLocks noChangeArrowheads="1"/>
          </p:cNvSpPr>
          <p:nvPr/>
        </p:nvSpPr>
        <p:spPr bwMode="auto">
          <a:xfrm>
            <a:off x="7860108" y="5013176"/>
            <a:ext cx="1283892"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H24</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1.2</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81" name="正方形/長方形 80"/>
          <p:cNvSpPr/>
          <p:nvPr/>
        </p:nvSpPr>
        <p:spPr>
          <a:xfrm>
            <a:off x="6990922" y="6597415"/>
            <a:ext cx="1835118" cy="220573"/>
          </a:xfrm>
          <a:prstGeom prst="rect">
            <a:avLst/>
          </a:prstGeom>
        </p:spPr>
        <p:txBody>
          <a:bodyPr wrap="square">
            <a:spAutoFit/>
          </a:bodyPr>
          <a:lstStyle/>
          <a:p>
            <a:pPr>
              <a:lnSpc>
                <a:spcPts val="500"/>
              </a:lnSpc>
              <a:spcBef>
                <a:spcPct val="50000"/>
              </a:spcBef>
            </a:pPr>
            <a:r>
              <a:rPr lang="en-US" altLang="ja-JP" sz="900" dirty="0" smtClean="0">
                <a:solidFill>
                  <a:prstClr val="black"/>
                </a:solidFill>
                <a:latin typeface="ＭＳ Ｐゴシック"/>
              </a:rPr>
              <a:t>※2012</a:t>
            </a:r>
            <a:r>
              <a:rPr lang="ja-JP" altLang="en-US" sz="900" dirty="0" smtClean="0">
                <a:solidFill>
                  <a:prstClr val="black"/>
                </a:solidFill>
                <a:latin typeface="ＭＳ Ｐゴシック"/>
              </a:rPr>
              <a:t>年度の賃金水準に換算した値</a:t>
            </a:r>
          </a:p>
        </p:txBody>
      </p:sp>
      <p:sp>
        <p:nvSpPr>
          <p:cNvPr id="83" name="正方形/長方形 82"/>
          <p:cNvSpPr/>
          <p:nvPr/>
        </p:nvSpPr>
        <p:spPr>
          <a:xfrm>
            <a:off x="153877" y="45279"/>
            <a:ext cx="8773898" cy="33209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dirty="0" smtClean="0">
                <a:solidFill>
                  <a:prstClr val="black"/>
                </a:solidFill>
              </a:rPr>
              <a:t>介護給付と保険料の推移</a:t>
            </a:r>
          </a:p>
        </p:txBody>
      </p:sp>
      <p:sp>
        <p:nvSpPr>
          <p:cNvPr id="82" name="Text Box 3" descr="市松模様 (小)"/>
          <p:cNvSpPr txBox="1">
            <a:spLocks noChangeArrowheads="1"/>
          </p:cNvSpPr>
          <p:nvPr/>
        </p:nvSpPr>
        <p:spPr bwMode="auto">
          <a:xfrm>
            <a:off x="7791936" y="5531059"/>
            <a:ext cx="1426559" cy="365107"/>
          </a:xfrm>
          <a:prstGeom prst="rect">
            <a:avLst/>
          </a:prstGeom>
          <a:noFill/>
          <a:ln w="25400">
            <a:noFill/>
            <a:miter lim="800000"/>
            <a:headEnd/>
            <a:tailEnd/>
          </a:ln>
        </p:spPr>
        <p:txBody>
          <a:bodyPr wrap="none" lIns="87256" tIns="43628" rIns="87256" bIns="43628" anchor="ctr" anchorCtr="0">
            <a:spAutoFit/>
          </a:bodyPr>
          <a:lstStyle/>
          <a:p>
            <a:pPr algn="ctr" defTabSz="762000"/>
            <a:r>
              <a:rPr lang="ja-JP" altLang="en-US" sz="900" dirty="0" smtClean="0">
                <a:solidFill>
                  <a:prstClr val="black"/>
                </a:solidFill>
                <a:latin typeface="Arial Black" pitchFamily="34" charset="0"/>
                <a:ea typeface="HGSｺﾞｼｯｸM" pitchFamily="50" charset="-128"/>
              </a:rPr>
              <a:t>消費税率引上げに伴う</a:t>
            </a:r>
            <a:endParaRPr lang="en-US" altLang="ja-JP" sz="900" dirty="0" smtClean="0">
              <a:solidFill>
                <a:prstClr val="black"/>
              </a:solidFill>
              <a:latin typeface="Arial Black" pitchFamily="34" charset="0"/>
              <a:ea typeface="HGSｺﾞｼｯｸM" pitchFamily="50" charset="-128"/>
            </a:endParaRPr>
          </a:p>
          <a:p>
            <a:pPr algn="ctr" defTabSz="762000"/>
            <a:r>
              <a:rPr lang="en-US" altLang="ja-JP" sz="900" dirty="0" smtClean="0">
                <a:solidFill>
                  <a:prstClr val="black"/>
                </a:solidFill>
                <a:latin typeface="Arial Black" pitchFamily="34" charset="0"/>
                <a:ea typeface="HGSｺﾞｼｯｸM" pitchFamily="50" charset="-128"/>
              </a:rPr>
              <a:t>H26</a:t>
            </a:r>
            <a:r>
              <a:rPr lang="ja-JP" altLang="en-US" sz="900" dirty="0" smtClean="0">
                <a:solidFill>
                  <a:prstClr val="black"/>
                </a:solidFill>
                <a:latin typeface="Arial Black" pitchFamily="34" charset="0"/>
                <a:ea typeface="HGSｺﾞｼｯｸM" pitchFamily="50" charset="-128"/>
              </a:rPr>
              <a:t>年度改定</a:t>
            </a:r>
            <a:r>
              <a:rPr lang="ja-JP" altLang="en-US" sz="900" dirty="0">
                <a:solidFill>
                  <a:prstClr val="black"/>
                </a:solidFill>
                <a:latin typeface="Arial Black" pitchFamily="34" charset="0"/>
                <a:ea typeface="HGSｺﾞｼｯｸM" pitchFamily="50" charset="-128"/>
              </a:rPr>
              <a:t> </a:t>
            </a:r>
            <a:r>
              <a:rPr lang="ja-JP" altLang="en-US" sz="900" dirty="0" smtClean="0">
                <a:solidFill>
                  <a:prstClr val="black"/>
                </a:solidFill>
                <a:latin typeface="Arial Black" pitchFamily="34" charset="0"/>
                <a:ea typeface="HGSｺﾞｼｯｸM" pitchFamily="50" charset="-128"/>
              </a:rPr>
              <a:t>＋</a:t>
            </a:r>
            <a:r>
              <a:rPr lang="en-US" altLang="ja-JP" sz="900" dirty="0" smtClean="0">
                <a:solidFill>
                  <a:prstClr val="black"/>
                </a:solidFill>
                <a:latin typeface="Arial Black" pitchFamily="34" charset="0"/>
                <a:ea typeface="HGSｺﾞｼｯｸM" pitchFamily="50" charset="-128"/>
              </a:rPr>
              <a:t>0.63</a:t>
            </a:r>
            <a:r>
              <a:rPr lang="ja-JP" altLang="en-US" sz="900" dirty="0" smtClean="0">
                <a:solidFill>
                  <a:prstClr val="black"/>
                </a:solidFill>
                <a:latin typeface="Arial Black" pitchFamily="34" charset="0"/>
                <a:ea typeface="HGSｺﾞｼｯｸM" pitchFamily="50" charset="-128"/>
              </a:rPr>
              <a:t>％</a:t>
            </a:r>
            <a:endParaRPr lang="ja-JP" altLang="en-US" sz="900" dirty="0">
              <a:solidFill>
                <a:prstClr val="black"/>
              </a:solidFill>
              <a:latin typeface="Arial Black" pitchFamily="34" charset="0"/>
              <a:ea typeface="HGSｺﾞｼｯｸM" pitchFamily="50" charset="-128"/>
            </a:endParaRPr>
          </a:p>
        </p:txBody>
      </p:sp>
    </p:spTree>
    <p:extLst>
      <p:ext uri="{BB962C8B-B14F-4D97-AF65-F5344CB8AC3E}">
        <p14:creationId xmlns:p14="http://schemas.microsoft.com/office/powerpoint/2010/main" val="24045195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コンテンツ プレースホルダ 6"/>
          <p:cNvGrpSpPr>
            <a:grpSpLocks noGrp="1"/>
          </p:cNvGrpSpPr>
          <p:nvPr/>
        </p:nvGrpSpPr>
        <p:grpSpPr>
          <a:xfrm>
            <a:off x="457200" y="1600200"/>
            <a:ext cx="8229600" cy="4525963"/>
            <a:chOff x="200472" y="1268760"/>
            <a:chExt cx="9489509" cy="3368144"/>
          </a:xfrm>
        </p:grpSpPr>
        <p:graphicFrame>
          <p:nvGraphicFramePr>
            <p:cNvPr id="8" name="グラフ 7"/>
            <p:cNvGraphicFramePr>
              <a:graphicFrameLocks/>
            </p:cNvGraphicFramePr>
            <p:nvPr>
              <p:extLst>
                <p:ext uri="{D42A27DB-BD31-4B8C-83A1-F6EECF244321}">
                  <p14:modId xmlns:p14="http://schemas.microsoft.com/office/powerpoint/2010/main" val="3803163770"/>
                </p:ext>
              </p:extLst>
            </p:nvPr>
          </p:nvGraphicFramePr>
          <p:xfrm>
            <a:off x="200472" y="1268760"/>
            <a:ext cx="9489509" cy="3368144"/>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直線コネクタ 8"/>
            <p:cNvCxnSpPr/>
            <p:nvPr/>
          </p:nvCxnSpPr>
          <p:spPr>
            <a:xfrm>
              <a:off x="675416" y="3700799"/>
              <a:ext cx="8873876"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テキスト ボックス 9"/>
          <p:cNvSpPr txBox="1"/>
          <p:nvPr/>
        </p:nvSpPr>
        <p:spPr>
          <a:xfrm>
            <a:off x="0" y="6237312"/>
            <a:ext cx="9064585" cy="276983"/>
          </a:xfrm>
          <a:prstGeom prst="rect">
            <a:avLst/>
          </a:prstGeom>
          <a:noFill/>
        </p:spPr>
        <p:txBody>
          <a:bodyPr wrap="square" lIns="91423" tIns="45712" rIns="91423" bIns="45712" rtlCol="0">
            <a:spAutoFit/>
          </a:bodyPr>
          <a:lstStyle/>
          <a:p>
            <a:pPr algn="r" defTabSz="914235" fontAlgn="base">
              <a:spcBef>
                <a:spcPct val="0"/>
              </a:spcBef>
              <a:spcAft>
                <a:spcPct val="0"/>
              </a:spcAft>
            </a:pPr>
            <a:r>
              <a:rPr lang="ja-JP" altLang="en-US" sz="1200" dirty="0">
                <a:solidFill>
                  <a:prstClr val="black"/>
                </a:solidFill>
                <a:latin typeface="Arial" charset="0"/>
              </a:rPr>
              <a:t>出典：社会保障人口問題研究所将来人口推計及び介護給付費実態調査（平成</a:t>
            </a:r>
            <a:r>
              <a:rPr lang="en-US" altLang="ja-JP" sz="1200" dirty="0">
                <a:solidFill>
                  <a:prstClr val="black"/>
                </a:solidFill>
                <a:latin typeface="Arial" charset="0"/>
              </a:rPr>
              <a:t>24</a:t>
            </a:r>
            <a:r>
              <a:rPr lang="ja-JP" altLang="en-US" sz="1200" dirty="0">
                <a:solidFill>
                  <a:prstClr val="black"/>
                </a:solidFill>
                <a:latin typeface="Arial" charset="0"/>
              </a:rPr>
              <a:t>年</a:t>
            </a:r>
            <a:r>
              <a:rPr lang="en-US" altLang="ja-JP" sz="1200" dirty="0">
                <a:solidFill>
                  <a:prstClr val="black"/>
                </a:solidFill>
                <a:latin typeface="Arial" charset="0"/>
              </a:rPr>
              <a:t>11</a:t>
            </a:r>
            <a:r>
              <a:rPr lang="ja-JP" altLang="en-US" sz="1200" dirty="0">
                <a:solidFill>
                  <a:prstClr val="black"/>
                </a:solidFill>
                <a:latin typeface="Arial" charset="0"/>
              </a:rPr>
              <a:t>月審査分）</a:t>
            </a:r>
          </a:p>
        </p:txBody>
      </p:sp>
      <p:sp>
        <p:nvSpPr>
          <p:cNvPr id="11" name="タイトル 1"/>
          <p:cNvSpPr txBox="1">
            <a:spLocks noGrp="1"/>
          </p:cNvSpPr>
          <p:nvPr>
            <p:ph type="title"/>
          </p:nvPr>
        </p:nvSpPr>
        <p:spPr>
          <a:prstGeom prst="rect">
            <a:avLst/>
          </a:prstGeom>
        </p:spPr>
        <p:txBody>
          <a:bodyPr lIns="91423" tIns="45712" rIns="91423" bIns="45712">
            <a:normAutofit/>
          </a:bodyPr>
          <a:lstStyle/>
          <a:p>
            <a:pPr algn="ctr" defTabSz="914235">
              <a:spcBef>
                <a:spcPct val="0"/>
              </a:spcBef>
              <a:defRPr/>
            </a:pPr>
            <a:r>
              <a:rPr lang="ja-JP" altLang="en-US" sz="4000" dirty="0" smtClean="0">
                <a:solidFill>
                  <a:prstClr val="black"/>
                </a:solidFill>
                <a:latin typeface="ＤＦ特太ゴシック体" pitchFamily="49" charset="-128"/>
                <a:ea typeface="ＤＦ特太ゴシック体" pitchFamily="49" charset="-128"/>
              </a:rPr>
              <a:t>年齢</a:t>
            </a:r>
            <a:r>
              <a:rPr lang="ja-JP" altLang="en-US" sz="4000" dirty="0">
                <a:solidFill>
                  <a:prstClr val="black"/>
                </a:solidFill>
                <a:latin typeface="ＤＦ特太ゴシック体" pitchFamily="49" charset="-128"/>
                <a:ea typeface="ＤＦ特太ゴシック体" pitchFamily="49" charset="-128"/>
              </a:rPr>
              <a:t>階層別の要介護</a:t>
            </a:r>
            <a:r>
              <a:rPr lang="ja-JP" altLang="en-US" sz="4000" dirty="0" smtClean="0">
                <a:solidFill>
                  <a:prstClr val="black"/>
                </a:solidFill>
                <a:latin typeface="ＤＦ特太ゴシック体" pitchFamily="49" charset="-128"/>
                <a:ea typeface="ＤＦ特太ゴシック体" pitchFamily="49" charset="-128"/>
              </a:rPr>
              <a:t>認定率</a:t>
            </a:r>
            <a:endParaRPr lang="ja-JP" altLang="en-US" sz="4000" dirty="0">
              <a:solidFill>
                <a:prstClr val="black"/>
              </a:solidFill>
              <a:latin typeface="ＤＦ特太ゴシック体" pitchFamily="49" charset="-128"/>
              <a:ea typeface="ＤＦ特太ゴシック体" pitchFamily="49"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6600" u="sng" dirty="0" smtClean="0">
                <a:solidFill>
                  <a:srgbClr val="FF0000"/>
                </a:solidFill>
              </a:rPr>
              <a:t>「給付と負担の連動」</a:t>
            </a:r>
            <a:endParaRPr kumimoji="1" lang="ja-JP" altLang="en-US" sz="6600" u="sng" dirty="0"/>
          </a:p>
        </p:txBody>
      </p:sp>
      <p:sp>
        <p:nvSpPr>
          <p:cNvPr id="3" name="コンテンツ プレースホルダ 2"/>
          <p:cNvSpPr>
            <a:spLocks noGrp="1"/>
          </p:cNvSpPr>
          <p:nvPr>
            <p:ph idx="1"/>
          </p:nvPr>
        </p:nvSpPr>
        <p:spPr>
          <a:xfrm>
            <a:off x="467544" y="1340768"/>
            <a:ext cx="8496944" cy="5328592"/>
          </a:xfrm>
        </p:spPr>
        <p:txBody>
          <a:bodyPr>
            <a:normAutofit/>
          </a:bodyPr>
          <a:lstStyle/>
          <a:p>
            <a:pPr>
              <a:buNone/>
            </a:pPr>
            <a:r>
              <a:rPr lang="ja-JP" altLang="en-US" dirty="0" smtClean="0"/>
              <a:t>　</a:t>
            </a:r>
            <a:r>
              <a:rPr lang="ja-JP" altLang="en-US" sz="3600" dirty="0" smtClean="0"/>
              <a:t>　</a:t>
            </a:r>
            <a:r>
              <a:rPr lang="ja-JP" altLang="ja-JP" sz="6000" dirty="0" smtClean="0"/>
              <a:t>その市町村の介護サービス利用が増え</a:t>
            </a:r>
            <a:r>
              <a:rPr lang="ja-JP" altLang="en-US" sz="6000" dirty="0" smtClean="0"/>
              <a:t>る</a:t>
            </a:r>
            <a:endParaRPr lang="en-US" altLang="ja-JP" sz="6000" dirty="0" smtClean="0"/>
          </a:p>
          <a:p>
            <a:pPr>
              <a:buNone/>
            </a:pPr>
            <a:r>
              <a:rPr lang="ja-JP" altLang="en-US" sz="6000" dirty="0" smtClean="0"/>
              <a:t>　⇒</a:t>
            </a:r>
            <a:r>
              <a:rPr lang="ja-JP" altLang="ja-JP" sz="6000" dirty="0" smtClean="0"/>
              <a:t>高齢者全員の介護保険料が比例して上がる</a:t>
            </a:r>
            <a:endParaRPr lang="en-US" altLang="ja-JP" sz="6000" dirty="0" smtClean="0"/>
          </a:p>
          <a:p>
            <a:pPr>
              <a:buNone/>
            </a:pPr>
            <a:r>
              <a:rPr lang="ja-JP" altLang="en-US" sz="6600" b="1" dirty="0" smtClean="0">
                <a:solidFill>
                  <a:srgbClr val="FF0000"/>
                </a:solidFill>
              </a:rPr>
              <a:t>介護充実　　　　保険料</a:t>
            </a:r>
            <a:endParaRPr lang="en-US" altLang="ja-JP" sz="6600" b="1" dirty="0" smtClean="0">
              <a:solidFill>
                <a:srgbClr val="FF0000"/>
              </a:solidFill>
            </a:endParaRPr>
          </a:p>
          <a:p>
            <a:endParaRPr kumimoji="1" lang="ja-JP" altLang="en-US" dirty="0"/>
          </a:p>
        </p:txBody>
      </p:sp>
      <p:sp>
        <p:nvSpPr>
          <p:cNvPr id="4" name="左右矢印 3"/>
          <p:cNvSpPr/>
          <p:nvPr/>
        </p:nvSpPr>
        <p:spPr>
          <a:xfrm>
            <a:off x="4283968" y="5661248"/>
            <a:ext cx="1512168"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スライド番号プレースホルダ 5"/>
          <p:cNvSpPr>
            <a:spLocks noGrp="1"/>
          </p:cNvSpPr>
          <p:nvPr>
            <p:ph type="sldNum" sz="quarter" idx="12"/>
          </p:nvPr>
        </p:nvSpPr>
        <p:spPr bwMode="auto">
          <a:noFill/>
          <a:ln>
            <a:miter lim="800000"/>
            <a:headEnd/>
            <a:tailEnd/>
          </a:ln>
        </p:spPr>
        <p:txBody>
          <a:bodyPr numCol="1">
            <a:prstTxWarp prst="textNoShape">
              <a:avLst/>
            </a:prstTxWarp>
          </a:bodyPr>
          <a:lstStyle/>
          <a:p>
            <a:pPr fontAlgn="base">
              <a:spcBef>
                <a:spcPct val="0"/>
              </a:spcBef>
              <a:spcAft>
                <a:spcPct val="0"/>
              </a:spcAft>
            </a:pPr>
            <a:fld id="{F5C66D45-68FF-4410-A7D1-67174B815B2F}" type="slidenum">
              <a:rPr lang="ja-JP" altLang="en-US" smtClean="0">
                <a:latin typeface="Calibri" pitchFamily="34" charset="0"/>
                <a:ea typeface="ＭＳ Ｐゴシック" charset="-128"/>
              </a:rPr>
              <a:pPr fontAlgn="base">
                <a:spcBef>
                  <a:spcPct val="0"/>
                </a:spcBef>
                <a:spcAft>
                  <a:spcPct val="0"/>
                </a:spcAft>
              </a:pPr>
              <a:t>45</a:t>
            </a:fld>
            <a:endParaRPr altLang="ja-JP" smtClean="0">
              <a:latin typeface="Calibri" pitchFamily="34" charset="0"/>
              <a:ea typeface="ＭＳ Ｐゴシック" charset="-128"/>
            </a:endParaRPr>
          </a:p>
        </p:txBody>
      </p:sp>
      <p:pic>
        <p:nvPicPr>
          <p:cNvPr id="43010" name="Picture 2"/>
          <p:cNvPicPr>
            <a:picLocks noGrp="1" noChangeAspect="1"/>
          </p:cNvPicPr>
          <p:nvPr>
            <p:ph idx="1"/>
          </p:nvPr>
        </p:nvPicPr>
        <p:blipFill>
          <a:blip r:embed="rId3" cstate="print"/>
          <a:srcRect/>
          <a:stretch>
            <a:fillRect/>
          </a:stretch>
        </p:blipFill>
        <p:spPr>
          <a:xfrm>
            <a:off x="250826" y="188915"/>
            <a:ext cx="8416925" cy="5699125"/>
          </a:xfrm>
        </p:spPr>
      </p:pic>
      <p:sp>
        <p:nvSpPr>
          <p:cNvPr id="4" name="四角形吹き出し 3"/>
          <p:cNvSpPr/>
          <p:nvPr/>
        </p:nvSpPr>
        <p:spPr>
          <a:xfrm>
            <a:off x="179512" y="1484786"/>
            <a:ext cx="2000250" cy="1357313"/>
          </a:xfrm>
          <a:prstGeom prst="wedgeRectCallout">
            <a:avLst>
              <a:gd name="adj1" fmla="val 68814"/>
              <a:gd name="adj2" fmla="val -1645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b="1" dirty="0">
                <a:solidFill>
                  <a:srgbClr val="FF0000"/>
                </a:solidFill>
              </a:rPr>
              <a:t>高齢者の</a:t>
            </a:r>
            <a:endParaRPr lang="en-US" altLang="ja-JP" sz="2400" b="1" dirty="0">
              <a:solidFill>
                <a:srgbClr val="FF0000"/>
              </a:solidFill>
            </a:endParaRPr>
          </a:p>
          <a:p>
            <a:pPr algn="ctr" fontAlgn="auto">
              <a:spcBef>
                <a:spcPts val="0"/>
              </a:spcBef>
              <a:spcAft>
                <a:spcPts val="0"/>
              </a:spcAft>
              <a:defRPr/>
            </a:pPr>
            <a:r>
              <a:rPr lang="ja-JP" altLang="en-US" sz="2400" b="1" dirty="0">
                <a:solidFill>
                  <a:srgbClr val="FF0000"/>
                </a:solidFill>
              </a:rPr>
              <a:t>介護保険料</a:t>
            </a:r>
            <a:endParaRPr lang="en-US" altLang="ja-JP" sz="2400" b="1" dirty="0">
              <a:solidFill>
                <a:srgbClr val="FF0000"/>
              </a:solidFill>
            </a:endParaRPr>
          </a:p>
          <a:p>
            <a:pPr algn="ctr" fontAlgn="auto">
              <a:spcBef>
                <a:spcPts val="0"/>
              </a:spcBef>
              <a:spcAft>
                <a:spcPts val="0"/>
              </a:spcAft>
              <a:defRPr/>
            </a:pPr>
            <a:r>
              <a:rPr lang="ja-JP" altLang="en-US" sz="2400" b="1" dirty="0">
                <a:solidFill>
                  <a:srgbClr val="FF0000"/>
                </a:solidFill>
              </a:rPr>
              <a:t>負担分</a:t>
            </a:r>
          </a:p>
        </p:txBody>
      </p:sp>
      <p:sp>
        <p:nvSpPr>
          <p:cNvPr id="6" name="四角形吹き出し 5"/>
          <p:cNvSpPr/>
          <p:nvPr/>
        </p:nvSpPr>
        <p:spPr>
          <a:xfrm>
            <a:off x="7380288" y="2133602"/>
            <a:ext cx="1763712" cy="1357313"/>
          </a:xfrm>
          <a:prstGeom prst="wedgeRectCallout">
            <a:avLst>
              <a:gd name="adj1" fmla="val -120329"/>
              <a:gd name="adj2" fmla="val -90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b="1" dirty="0">
                <a:solidFill>
                  <a:srgbClr val="FF0000"/>
                </a:solidFill>
              </a:rPr>
              <a:t>国庫</a:t>
            </a:r>
            <a:endParaRPr lang="en-US" altLang="ja-JP" sz="2400" b="1" dirty="0">
              <a:solidFill>
                <a:srgbClr val="FF0000"/>
              </a:solidFill>
            </a:endParaRPr>
          </a:p>
          <a:p>
            <a:pPr algn="ctr" fontAlgn="auto">
              <a:spcBef>
                <a:spcPts val="0"/>
              </a:spcBef>
              <a:spcAft>
                <a:spcPts val="0"/>
              </a:spcAft>
              <a:defRPr/>
            </a:pPr>
            <a:r>
              <a:rPr lang="ja-JP" altLang="en-US" sz="2400" b="1" dirty="0">
                <a:solidFill>
                  <a:srgbClr val="FF0000"/>
                </a:solidFill>
              </a:rPr>
              <a:t>負担分</a:t>
            </a:r>
            <a:endParaRPr lang="en-US" altLang="ja-JP" sz="2400" b="1" dirty="0">
              <a:solidFill>
                <a:srgbClr val="FF0000"/>
              </a:solidFill>
            </a:endParaRPr>
          </a:p>
          <a:p>
            <a:pPr algn="ctr" fontAlgn="auto">
              <a:spcBef>
                <a:spcPts val="0"/>
              </a:spcBef>
              <a:spcAft>
                <a:spcPts val="0"/>
              </a:spcAft>
              <a:defRPr/>
            </a:pPr>
            <a:r>
              <a:rPr lang="ja-JP" altLang="en-US" sz="2400" b="1" dirty="0">
                <a:solidFill>
                  <a:srgbClr val="FF0000"/>
                </a:solidFill>
              </a:rPr>
              <a:t>２０＋５％</a:t>
            </a:r>
            <a:endParaRPr lang="en-US" altLang="ja-JP" sz="2400" b="1" dirty="0">
              <a:solidFill>
                <a:srgbClr val="FF0000"/>
              </a:solidFill>
            </a:endParaRPr>
          </a:p>
        </p:txBody>
      </p:sp>
      <p:sp>
        <p:nvSpPr>
          <p:cNvPr id="7" name="正方形/長方形 6"/>
          <p:cNvSpPr/>
          <p:nvPr/>
        </p:nvSpPr>
        <p:spPr>
          <a:xfrm>
            <a:off x="1" y="5805488"/>
            <a:ext cx="8820150" cy="57626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dirty="0" smtClean="0">
                <a:solidFill>
                  <a:srgbClr val="FF0000"/>
                </a:solidFill>
              </a:rPr>
              <a:t>第６期から</a:t>
            </a:r>
            <a:r>
              <a:rPr lang="ja-JP" altLang="en-US" sz="3600" dirty="0">
                <a:solidFill>
                  <a:srgbClr val="FF0000"/>
                </a:solidFill>
              </a:rPr>
              <a:t>第</a:t>
            </a:r>
            <a:r>
              <a:rPr lang="en-US" altLang="ja-JP" sz="3600" dirty="0">
                <a:solidFill>
                  <a:srgbClr val="FF0000"/>
                </a:solidFill>
              </a:rPr>
              <a:t>1</a:t>
            </a:r>
            <a:r>
              <a:rPr lang="ja-JP" altLang="en-US" sz="3600" dirty="0">
                <a:solidFill>
                  <a:srgbClr val="FF0000"/>
                </a:solidFill>
              </a:rPr>
              <a:t>号</a:t>
            </a:r>
            <a:r>
              <a:rPr lang="ja-JP" altLang="en-US" sz="3600" dirty="0" smtClean="0">
                <a:solidFill>
                  <a:srgbClr val="FF0000"/>
                </a:solidFill>
              </a:rPr>
              <a:t>２２％</a:t>
            </a:r>
            <a:r>
              <a:rPr lang="ja-JP" altLang="en-US" sz="3600" dirty="0">
                <a:solidFill>
                  <a:srgbClr val="FF0000"/>
                </a:solidFill>
              </a:rPr>
              <a:t>、第</a:t>
            </a:r>
            <a:r>
              <a:rPr lang="en-US" altLang="ja-JP" sz="3600" dirty="0">
                <a:solidFill>
                  <a:srgbClr val="FF0000"/>
                </a:solidFill>
              </a:rPr>
              <a:t>2</a:t>
            </a:r>
            <a:r>
              <a:rPr lang="ja-JP" altLang="en-US" sz="3600" dirty="0">
                <a:solidFill>
                  <a:srgbClr val="FF0000"/>
                </a:solidFill>
              </a:rPr>
              <a:t>号</a:t>
            </a:r>
            <a:r>
              <a:rPr lang="ja-JP" altLang="en-US" sz="3600" dirty="0" smtClean="0">
                <a:solidFill>
                  <a:srgbClr val="FF0000"/>
                </a:solidFill>
              </a:rPr>
              <a:t>２８％</a:t>
            </a:r>
            <a:r>
              <a:rPr lang="ja-JP" altLang="en-US" sz="3600" dirty="0">
                <a:solidFill>
                  <a:srgbClr val="FF0000"/>
                </a:solidFill>
              </a:rPr>
              <a:t>に</a:t>
            </a:r>
          </a:p>
        </p:txBody>
      </p:sp>
      <p:sp>
        <p:nvSpPr>
          <p:cNvPr id="9" name="正方形/長方形 8"/>
          <p:cNvSpPr/>
          <p:nvPr/>
        </p:nvSpPr>
        <p:spPr>
          <a:xfrm>
            <a:off x="179512" y="188640"/>
            <a:ext cx="8712968"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u="sng" dirty="0" smtClean="0">
                <a:solidFill>
                  <a:schemeClr val="tx1"/>
                </a:solidFill>
              </a:rPr>
              <a:t>介護保険は財源的・制度的限界にきている</a:t>
            </a:r>
            <a:endParaRPr kumimoji="1" lang="ja-JP" altLang="en-US" sz="3600" u="sng" dirty="0">
              <a:solidFill>
                <a:schemeClr val="tx1"/>
              </a:solidFill>
            </a:endParaRPr>
          </a:p>
        </p:txBody>
      </p:sp>
      <p:sp>
        <p:nvSpPr>
          <p:cNvPr id="8" name="正方形/長方形 7"/>
          <p:cNvSpPr/>
          <p:nvPr/>
        </p:nvSpPr>
        <p:spPr>
          <a:xfrm>
            <a:off x="2555777" y="3212976"/>
            <a:ext cx="165618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第２号保険料</a:t>
            </a:r>
            <a:endParaRPr kumimoji="1" lang="en-US" altLang="ja-JP" sz="2000" b="1" dirty="0" smtClean="0">
              <a:solidFill>
                <a:schemeClr val="tx1"/>
              </a:solidFill>
            </a:endParaRPr>
          </a:p>
          <a:p>
            <a:pPr algn="ctr"/>
            <a:r>
              <a:rPr lang="ja-JP" altLang="en-US" sz="2400" b="1" dirty="0" smtClean="0">
                <a:solidFill>
                  <a:schemeClr val="tx1"/>
                </a:solidFill>
              </a:rPr>
              <a:t>２９％</a:t>
            </a:r>
            <a:endParaRPr kumimoji="1" lang="ja-JP" altLang="en-US" sz="2400" b="1" dirty="0">
              <a:solidFill>
                <a:schemeClr val="tx1"/>
              </a:solidFill>
            </a:endParaRPr>
          </a:p>
        </p:txBody>
      </p:sp>
      <p:sp>
        <p:nvSpPr>
          <p:cNvPr id="10" name="正方形/長方形 9"/>
          <p:cNvSpPr/>
          <p:nvPr/>
        </p:nvSpPr>
        <p:spPr>
          <a:xfrm>
            <a:off x="2627784" y="1412776"/>
            <a:ext cx="172819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rgbClr val="FF0000"/>
                </a:solidFill>
              </a:rPr>
              <a:t>第１号保険料</a:t>
            </a:r>
            <a:endParaRPr kumimoji="1" lang="en-US" altLang="ja-JP" sz="2000" b="1" dirty="0" smtClean="0">
              <a:solidFill>
                <a:srgbClr val="FF0000"/>
              </a:solidFill>
            </a:endParaRPr>
          </a:p>
          <a:p>
            <a:pPr algn="ctr"/>
            <a:r>
              <a:rPr lang="ja-JP" altLang="en-US" sz="2800" b="1" dirty="0" smtClean="0">
                <a:solidFill>
                  <a:srgbClr val="FF0000"/>
                </a:solidFill>
              </a:rPr>
              <a:t>２１％</a:t>
            </a:r>
            <a:endParaRPr kumimoji="1" lang="ja-JP" alt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番号プレースホルダ 5"/>
          <p:cNvSpPr>
            <a:spLocks noGrp="1"/>
          </p:cNvSpPr>
          <p:nvPr>
            <p:ph type="sldNum" sz="quarter" idx="12"/>
          </p:nvPr>
        </p:nvSpPr>
        <p:spPr bwMode="auto">
          <a:noFill/>
          <a:ln>
            <a:miter lim="800000"/>
            <a:headEnd/>
            <a:tailEnd/>
          </a:ln>
        </p:spPr>
        <p:txBody>
          <a:bodyPr numCol="1">
            <a:prstTxWarp prst="textNoShape">
              <a:avLst/>
            </a:prstTxWarp>
          </a:bodyPr>
          <a:lstStyle/>
          <a:p>
            <a:pPr fontAlgn="base">
              <a:spcBef>
                <a:spcPct val="0"/>
              </a:spcBef>
              <a:spcAft>
                <a:spcPct val="0"/>
              </a:spcAft>
            </a:pPr>
            <a:fld id="{2AF9A2D3-5EB3-49E3-8A71-6C11D2CA0B1D}" type="slidenum">
              <a:rPr lang="ja-JP" altLang="en-US" smtClean="0">
                <a:latin typeface="Calibri" pitchFamily="34" charset="0"/>
                <a:ea typeface="ＭＳ Ｐゴシック" charset="-128"/>
              </a:rPr>
              <a:pPr fontAlgn="base">
                <a:spcBef>
                  <a:spcPct val="0"/>
                </a:spcBef>
                <a:spcAft>
                  <a:spcPct val="0"/>
                </a:spcAft>
              </a:pPr>
              <a:t>46</a:t>
            </a:fld>
            <a:endParaRPr lang="ja-JP" altLang="en-US" smtClean="0">
              <a:latin typeface="Calibri" pitchFamily="34" charset="0"/>
              <a:ea typeface="ＭＳ Ｐゴシック" charset="-128"/>
            </a:endParaRPr>
          </a:p>
        </p:txBody>
      </p:sp>
      <p:sp>
        <p:nvSpPr>
          <p:cNvPr id="40963" name="タイトル 1"/>
          <p:cNvSpPr txBox="1">
            <a:spLocks noGrp="1"/>
          </p:cNvSpPr>
          <p:nvPr>
            <p:ph type="title"/>
          </p:nvPr>
        </p:nvSpPr>
        <p:spPr>
          <a:xfrm>
            <a:off x="250825" y="404813"/>
            <a:ext cx="8893175" cy="5962650"/>
          </a:xfrm>
        </p:spPr>
        <p:txBody>
          <a:bodyPr/>
          <a:lstStyle/>
          <a:p>
            <a:pPr algn="l" eaLnBrk="1" hangingPunct="1"/>
            <a:r>
              <a:rPr altLang="en-US" sz="7200" smtClean="0">
                <a:latin typeface="Calibri" pitchFamily="34" charset="0"/>
                <a:ea typeface="ＭＳ Ｐゴシック" charset="-128"/>
              </a:rPr>
              <a:t>　　　　　</a:t>
            </a:r>
            <a:r>
              <a:rPr lang="en-US" altLang="ja-JP" sz="7200" smtClean="0">
                <a:latin typeface="Calibri" pitchFamily="34" charset="0"/>
                <a:ea typeface="ＭＳ Ｐゴシック" charset="-128"/>
              </a:rPr>
              <a:t/>
            </a:r>
            <a:br>
              <a:rPr lang="en-US" altLang="ja-JP" sz="7200" smtClean="0">
                <a:latin typeface="Calibri" pitchFamily="34" charset="0"/>
                <a:ea typeface="ＭＳ Ｐゴシック" charset="-128"/>
              </a:rPr>
            </a:br>
            <a:endParaRPr altLang="en-US" sz="7200" smtClean="0">
              <a:solidFill>
                <a:srgbClr val="FF0000"/>
              </a:solidFill>
              <a:latin typeface="Calibri" pitchFamily="34" charset="0"/>
              <a:ea typeface="ＭＳ Ｐゴシック" charset="-128"/>
            </a:endParaRPr>
          </a:p>
        </p:txBody>
      </p:sp>
      <p:sp>
        <p:nvSpPr>
          <p:cNvPr id="4" name="右矢印 3"/>
          <p:cNvSpPr/>
          <p:nvPr/>
        </p:nvSpPr>
        <p:spPr>
          <a:xfrm>
            <a:off x="3348038" y="981075"/>
            <a:ext cx="122396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正方形/長方形 4"/>
          <p:cNvSpPr/>
          <p:nvPr/>
        </p:nvSpPr>
        <p:spPr>
          <a:xfrm>
            <a:off x="5003800" y="620713"/>
            <a:ext cx="3671888" cy="10080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5400" dirty="0">
                <a:solidFill>
                  <a:srgbClr val="FF0000"/>
                </a:solidFill>
              </a:rPr>
              <a:t>増やさない</a:t>
            </a:r>
          </a:p>
        </p:txBody>
      </p:sp>
      <p:sp>
        <p:nvSpPr>
          <p:cNvPr id="6" name="右矢印 5"/>
          <p:cNvSpPr/>
          <p:nvPr/>
        </p:nvSpPr>
        <p:spPr>
          <a:xfrm>
            <a:off x="4211638" y="2276475"/>
            <a:ext cx="122396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5651500" y="1916113"/>
            <a:ext cx="3097213" cy="10080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5400" dirty="0">
                <a:solidFill>
                  <a:srgbClr val="FF0000"/>
                </a:solidFill>
              </a:rPr>
              <a:t>もう限界</a:t>
            </a:r>
          </a:p>
        </p:txBody>
      </p:sp>
      <p:sp>
        <p:nvSpPr>
          <p:cNvPr id="8" name="右矢印 7"/>
          <p:cNvSpPr/>
          <p:nvPr/>
        </p:nvSpPr>
        <p:spPr>
          <a:xfrm>
            <a:off x="3563938" y="3500438"/>
            <a:ext cx="1223962"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正方形/長方形 9"/>
          <p:cNvSpPr/>
          <p:nvPr/>
        </p:nvSpPr>
        <p:spPr>
          <a:xfrm>
            <a:off x="468313" y="4581525"/>
            <a:ext cx="8424862" cy="19431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5400" u="sng" dirty="0" smtClean="0">
                <a:solidFill>
                  <a:srgbClr val="FF0000"/>
                </a:solidFill>
              </a:rPr>
              <a:t>介護保険制度の限界</a:t>
            </a:r>
            <a:endParaRPr lang="ja-JP" altLang="en-US" sz="5400" u="sng" dirty="0"/>
          </a:p>
        </p:txBody>
      </p:sp>
      <p:sp>
        <p:nvSpPr>
          <p:cNvPr id="11" name="正方形/長方形 10"/>
          <p:cNvSpPr/>
          <p:nvPr/>
        </p:nvSpPr>
        <p:spPr>
          <a:xfrm>
            <a:off x="179388" y="404813"/>
            <a:ext cx="3097212" cy="1584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200" dirty="0">
                <a:solidFill>
                  <a:schemeClr val="tx1"/>
                </a:solidFill>
              </a:rPr>
              <a:t>①公費</a:t>
            </a:r>
          </a:p>
        </p:txBody>
      </p:sp>
      <p:sp>
        <p:nvSpPr>
          <p:cNvPr id="12" name="正方形/長方形 11"/>
          <p:cNvSpPr/>
          <p:nvPr/>
        </p:nvSpPr>
        <p:spPr>
          <a:xfrm>
            <a:off x="250825" y="1700213"/>
            <a:ext cx="3889375" cy="1576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200" dirty="0">
                <a:solidFill>
                  <a:schemeClr val="tx1"/>
                </a:solidFill>
              </a:rPr>
              <a:t>②保険料</a:t>
            </a:r>
          </a:p>
        </p:txBody>
      </p:sp>
      <p:sp>
        <p:nvSpPr>
          <p:cNvPr id="13" name="正方形/長方形 12"/>
          <p:cNvSpPr/>
          <p:nvPr/>
        </p:nvSpPr>
        <p:spPr>
          <a:xfrm>
            <a:off x="250825" y="2852738"/>
            <a:ext cx="3313113" cy="1576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0" u="sng" dirty="0">
                <a:solidFill>
                  <a:schemeClr val="tx1"/>
                </a:solidFill>
              </a:rPr>
              <a:t>③給付</a:t>
            </a:r>
          </a:p>
        </p:txBody>
      </p:sp>
      <p:sp>
        <p:nvSpPr>
          <p:cNvPr id="14" name="正方形/長方形 13"/>
          <p:cNvSpPr/>
          <p:nvPr/>
        </p:nvSpPr>
        <p:spPr>
          <a:xfrm>
            <a:off x="4932363" y="3213100"/>
            <a:ext cx="4032250" cy="10080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5400" u="sng" dirty="0">
                <a:solidFill>
                  <a:srgbClr val="FF0000"/>
                </a:solidFill>
              </a:rPr>
              <a:t>削減・負担増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txBox="1">
            <a:spLocks noGrp="1"/>
          </p:cNvSpPr>
          <p:nvPr>
            <p:ph type="title"/>
          </p:nvPr>
        </p:nvSpPr>
        <p:spPr/>
        <p:txBody>
          <a:bodyPr/>
          <a:lstStyle/>
          <a:p>
            <a:r>
              <a:rPr altLang="en-US" sz="5400" u="sng" dirty="0" smtClean="0">
                <a:latin typeface="Calibri" pitchFamily="34" charset="0"/>
                <a:ea typeface="ＭＳ Ｐゴシック" charset="-128"/>
              </a:rPr>
              <a:t>「</a:t>
            </a:r>
            <a:r>
              <a:rPr altLang="en-US" sz="5400" u="sng" dirty="0" err="1" smtClean="0">
                <a:latin typeface="Calibri" pitchFamily="34" charset="0"/>
                <a:ea typeface="ＭＳ Ｐゴシック" charset="-128"/>
              </a:rPr>
              <a:t>改革」と介護保険料</a:t>
            </a:r>
            <a:endParaRPr kumimoji="1" altLang="en-US" sz="5400" u="sng" dirty="0" smtClean="0">
              <a:latin typeface="Calibri" pitchFamily="34" charset="0"/>
              <a:ea typeface="ＭＳ Ｐゴシック" charset="-128"/>
            </a:endParaRPr>
          </a:p>
        </p:txBody>
      </p:sp>
      <p:sp>
        <p:nvSpPr>
          <p:cNvPr id="30723" name="コンテンツ プレースホルダ 2"/>
          <p:cNvSpPr txBox="1">
            <a:spLocks noGrp="1"/>
          </p:cNvSpPr>
          <p:nvPr>
            <p:ph idx="1"/>
          </p:nvPr>
        </p:nvSpPr>
        <p:spPr/>
        <p:txBody>
          <a:bodyPr/>
          <a:lstStyle/>
          <a:p>
            <a:pPr>
              <a:buFont typeface="Arial" charset="0"/>
              <a:buNone/>
            </a:pPr>
            <a:r>
              <a:rPr kumimoji="1" altLang="en-US" sz="4800" dirty="0" smtClean="0">
                <a:latin typeface="Calibri" pitchFamily="34" charset="0"/>
                <a:ea typeface="ＭＳ Ｐゴシック" charset="-128"/>
              </a:rPr>
              <a:t>○</a:t>
            </a:r>
            <a:r>
              <a:rPr kumimoji="1" altLang="en-US" sz="4800" dirty="0" err="1" smtClean="0">
                <a:latin typeface="Calibri" pitchFamily="34" charset="0"/>
                <a:ea typeface="ＭＳ Ｐゴシック" charset="-128"/>
              </a:rPr>
              <a:t>破綻した介護保険の財源の枠組みはそのまま維持</a:t>
            </a:r>
            <a:endParaRPr kumimoji="1" lang="en-US" altLang="ja-JP" sz="4800" dirty="0" smtClean="0">
              <a:latin typeface="Calibri" pitchFamily="34" charset="0"/>
              <a:ea typeface="ＭＳ Ｐゴシック" charset="-128"/>
            </a:endParaRPr>
          </a:p>
          <a:p>
            <a:pPr>
              <a:buFont typeface="Arial" charset="0"/>
              <a:buNone/>
            </a:pPr>
            <a:r>
              <a:rPr altLang="en-US" sz="4800" dirty="0" smtClean="0">
                <a:latin typeface="Calibri" pitchFamily="34" charset="0"/>
                <a:ea typeface="ＭＳ Ｐゴシック" charset="-128"/>
              </a:rPr>
              <a:t>○</a:t>
            </a:r>
            <a:r>
              <a:rPr lang="ja-JP" altLang="en-US" sz="4800" dirty="0" smtClean="0">
                <a:latin typeface="Calibri" pitchFamily="34" charset="0"/>
                <a:ea typeface="ＭＳ Ｐゴシック" charset="-128"/>
              </a:rPr>
              <a:t>１３００</a:t>
            </a:r>
            <a:r>
              <a:rPr altLang="en-US" sz="4800" dirty="0" err="1" smtClean="0">
                <a:latin typeface="Calibri" pitchFamily="34" charset="0"/>
                <a:ea typeface="ＭＳ Ｐゴシック" charset="-128"/>
              </a:rPr>
              <a:t>億円投入</a:t>
            </a:r>
            <a:r>
              <a:rPr altLang="en-US" sz="4800" dirty="0" smtClean="0">
                <a:latin typeface="Calibri" pitchFamily="34" charset="0"/>
                <a:ea typeface="ＭＳ Ｐゴシック" charset="-128"/>
              </a:rPr>
              <a:t>　</a:t>
            </a:r>
            <a:r>
              <a:rPr kumimoji="1" altLang="en-US" sz="4800" dirty="0" err="1" smtClean="0">
                <a:latin typeface="Calibri" pitchFamily="34" charset="0"/>
                <a:ea typeface="ＭＳ Ｐゴシック" charset="-128"/>
              </a:rPr>
              <a:t>低所得者の軽減</a:t>
            </a:r>
            <a:endParaRPr kumimoji="1" altLang="en-US" sz="4800" dirty="0" smtClean="0">
              <a:latin typeface="Calibri" pitchFamily="34" charset="0"/>
              <a:ea typeface="ＭＳ Ｐゴシック"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Line 113"/>
          <p:cNvSpPr>
            <a:spLocks noChangeShapeType="1"/>
          </p:cNvSpPr>
          <p:nvPr/>
        </p:nvSpPr>
        <p:spPr bwMode="auto">
          <a:xfrm>
            <a:off x="5901378" y="2348931"/>
            <a:ext cx="0" cy="1769265"/>
          </a:xfrm>
          <a:prstGeom prst="line">
            <a:avLst/>
          </a:prstGeom>
          <a:noFill/>
          <a:ln w="9525">
            <a:solidFill>
              <a:schemeClr val="tx1"/>
            </a:solidFill>
            <a:prstDash val="dash"/>
            <a:round/>
            <a:headEnd/>
            <a:tailEnd/>
          </a:ln>
        </p:spPr>
        <p:txBody>
          <a:bodyPr/>
          <a:lstStyle/>
          <a:p>
            <a:endParaRPr lang="ja-JP" altLang="en-US">
              <a:solidFill>
                <a:prstClr val="black"/>
              </a:solidFill>
            </a:endParaRPr>
          </a:p>
        </p:txBody>
      </p:sp>
      <p:sp>
        <p:nvSpPr>
          <p:cNvPr id="64" name="テキスト ボックス 63"/>
          <p:cNvSpPr txBox="1"/>
          <p:nvPr/>
        </p:nvSpPr>
        <p:spPr>
          <a:xfrm>
            <a:off x="470668" y="3131551"/>
            <a:ext cx="3457184" cy="369332"/>
          </a:xfrm>
          <a:prstGeom prst="rect">
            <a:avLst/>
          </a:prstGeom>
          <a:noFill/>
        </p:spPr>
        <p:txBody>
          <a:bodyPr wrap="square" rtlCol="0">
            <a:spAutoFit/>
          </a:bodyPr>
          <a:lstStyle/>
          <a:p>
            <a:pPr algn="ctr"/>
            <a:r>
              <a:rPr lang="ja-JP" altLang="en-US" dirty="0" smtClean="0">
                <a:solidFill>
                  <a:prstClr val="black"/>
                </a:solidFill>
                <a:latin typeface="HGPｺﾞｼｯｸM" pitchFamily="50" charset="-128"/>
                <a:ea typeface="HGPｺﾞｼｯｸM" pitchFamily="50" charset="-128"/>
              </a:rPr>
              <a:t>（</a:t>
            </a:r>
            <a:r>
              <a:rPr lang="en-US" altLang="ja-JP" dirty="0" smtClean="0">
                <a:solidFill>
                  <a:prstClr val="black"/>
                </a:solidFill>
                <a:latin typeface="HGPｺﾞｼｯｸM" pitchFamily="50" charset="-128"/>
                <a:ea typeface="HGPｺﾞｼｯｸM" pitchFamily="50" charset="-128"/>
              </a:rPr>
              <a:t>65</a:t>
            </a:r>
            <a:r>
              <a:rPr lang="ja-JP" altLang="en-US" dirty="0" smtClean="0">
                <a:solidFill>
                  <a:prstClr val="black"/>
                </a:solidFill>
                <a:latin typeface="HGPｺﾞｼｯｸM" pitchFamily="50" charset="-128"/>
                <a:ea typeface="HGPｺﾞｼｯｸM" pitchFamily="50" charset="-128"/>
              </a:rPr>
              <a:t>歳以上全体の約３割）</a:t>
            </a:r>
            <a:endParaRPr lang="ja-JP" altLang="en-US" dirty="0">
              <a:solidFill>
                <a:prstClr val="black"/>
              </a:solidFill>
              <a:latin typeface="HGPｺﾞｼｯｸM" pitchFamily="50" charset="-128"/>
              <a:ea typeface="HGPｺﾞｼｯｸM" pitchFamily="50" charset="-128"/>
            </a:endParaRPr>
          </a:p>
        </p:txBody>
      </p:sp>
      <p:sp>
        <p:nvSpPr>
          <p:cNvPr id="6161" name="Line 10"/>
          <p:cNvSpPr>
            <a:spLocks noChangeShapeType="1"/>
          </p:cNvSpPr>
          <p:nvPr/>
        </p:nvSpPr>
        <p:spPr bwMode="auto">
          <a:xfrm flipH="1">
            <a:off x="716813" y="2245913"/>
            <a:ext cx="17850" cy="3351784"/>
          </a:xfrm>
          <a:prstGeom prst="line">
            <a:avLst/>
          </a:prstGeom>
          <a:noFill/>
          <a:ln w="31750">
            <a:solidFill>
              <a:schemeClr val="tx1"/>
            </a:solidFill>
            <a:round/>
            <a:headEnd type="arrow" w="med" len="med"/>
            <a:tailEnd/>
          </a:ln>
        </p:spPr>
        <p:txBody>
          <a:bodyPr/>
          <a:lstStyle/>
          <a:p>
            <a:endParaRPr lang="ja-JP" altLang="en-US">
              <a:solidFill>
                <a:prstClr val="black"/>
              </a:solidFill>
            </a:endParaRPr>
          </a:p>
        </p:txBody>
      </p:sp>
      <p:sp>
        <p:nvSpPr>
          <p:cNvPr id="6176" name="Text Box 25"/>
          <p:cNvSpPr txBox="1">
            <a:spLocks noChangeArrowheads="1"/>
          </p:cNvSpPr>
          <p:nvPr/>
        </p:nvSpPr>
        <p:spPr bwMode="auto">
          <a:xfrm>
            <a:off x="-64686" y="2213374"/>
            <a:ext cx="1180319" cy="461665"/>
          </a:xfrm>
          <a:prstGeom prst="rect">
            <a:avLst/>
          </a:prstGeom>
          <a:noFill/>
          <a:ln w="9525">
            <a:noFill/>
            <a:miter lim="800000"/>
            <a:headEnd/>
            <a:tailEnd/>
          </a:ln>
        </p:spPr>
        <p:txBody>
          <a:bodyPr>
            <a:spAutoFit/>
          </a:bodyPr>
          <a:lstStyle/>
          <a:p>
            <a:r>
              <a:rPr lang="ja-JP" altLang="en-US" sz="1200" dirty="0" smtClean="0">
                <a:solidFill>
                  <a:prstClr val="black"/>
                </a:solidFill>
                <a:latin typeface="Arial" charset="0"/>
              </a:rPr>
              <a:t>（保険料</a:t>
            </a:r>
            <a:endParaRPr lang="ja-JP" altLang="en-US" sz="1200" dirty="0">
              <a:solidFill>
                <a:prstClr val="black"/>
              </a:solidFill>
              <a:latin typeface="Arial" charset="0"/>
            </a:endParaRPr>
          </a:p>
          <a:p>
            <a:r>
              <a:rPr lang="ja-JP" altLang="en-US" sz="1200" dirty="0" smtClean="0">
                <a:solidFill>
                  <a:prstClr val="black"/>
                </a:solidFill>
                <a:latin typeface="Arial" charset="0"/>
              </a:rPr>
              <a:t>  </a:t>
            </a:r>
            <a:r>
              <a:rPr lang="ja-JP" altLang="en-US" sz="1200" dirty="0">
                <a:solidFill>
                  <a:prstClr val="black"/>
                </a:solidFill>
                <a:latin typeface="Arial" charset="0"/>
              </a:rPr>
              <a:t>基準額</a:t>
            </a:r>
            <a:r>
              <a:rPr lang="en-US" altLang="ja-JP" sz="1200" dirty="0" smtClean="0">
                <a:solidFill>
                  <a:prstClr val="black"/>
                </a:solidFill>
                <a:latin typeface="Arial" charset="0"/>
              </a:rPr>
              <a:t>×</a:t>
            </a:r>
            <a:r>
              <a:rPr lang="ja-JP" altLang="en-US" sz="1200" dirty="0" smtClean="0">
                <a:solidFill>
                  <a:prstClr val="black"/>
                </a:solidFill>
                <a:latin typeface="Arial" charset="0"/>
              </a:rPr>
              <a:t>）</a:t>
            </a:r>
            <a:endParaRPr lang="ja-JP" altLang="en-US" sz="1200" dirty="0">
              <a:solidFill>
                <a:prstClr val="black"/>
              </a:solidFill>
              <a:latin typeface="Arial" charset="0"/>
            </a:endParaRPr>
          </a:p>
        </p:txBody>
      </p:sp>
      <p:cxnSp>
        <p:nvCxnSpPr>
          <p:cNvPr id="89" name="直線コネクタ 88"/>
          <p:cNvCxnSpPr/>
          <p:nvPr/>
        </p:nvCxnSpPr>
        <p:spPr>
          <a:xfrm>
            <a:off x="1367577" y="486916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a:stCxn id="6164" idx="1"/>
          </p:cNvCxnSpPr>
          <p:nvPr/>
        </p:nvCxnSpPr>
        <p:spPr>
          <a:xfrm>
            <a:off x="2112652" y="4869160"/>
            <a:ext cx="4"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64" name="Line 13"/>
          <p:cNvSpPr>
            <a:spLocks noChangeShapeType="1"/>
          </p:cNvSpPr>
          <p:nvPr/>
        </p:nvSpPr>
        <p:spPr bwMode="auto">
          <a:xfrm>
            <a:off x="716805" y="4869160"/>
            <a:ext cx="1395847"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65" name="Line 14"/>
          <p:cNvSpPr>
            <a:spLocks noChangeShapeType="1"/>
          </p:cNvSpPr>
          <p:nvPr/>
        </p:nvSpPr>
        <p:spPr bwMode="auto">
          <a:xfrm flipV="1">
            <a:off x="2110171" y="4372132"/>
            <a:ext cx="1541065" cy="3924"/>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89" name="Text Box 39"/>
          <p:cNvSpPr txBox="1">
            <a:spLocks noChangeArrowheads="1"/>
          </p:cNvSpPr>
          <p:nvPr/>
        </p:nvSpPr>
        <p:spPr bwMode="auto">
          <a:xfrm>
            <a:off x="246722" y="4674934"/>
            <a:ext cx="602946"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0.5</a:t>
            </a:r>
          </a:p>
        </p:txBody>
      </p:sp>
      <p:sp>
        <p:nvSpPr>
          <p:cNvPr id="6190" name="Text Box 40"/>
          <p:cNvSpPr txBox="1">
            <a:spLocks noChangeArrowheads="1"/>
          </p:cNvSpPr>
          <p:nvPr/>
        </p:nvSpPr>
        <p:spPr bwMode="auto">
          <a:xfrm>
            <a:off x="205458" y="4187176"/>
            <a:ext cx="602946"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0.75</a:t>
            </a:r>
          </a:p>
        </p:txBody>
      </p:sp>
      <p:sp>
        <p:nvSpPr>
          <p:cNvPr id="6191" name="Text Box 41"/>
          <p:cNvSpPr txBox="1">
            <a:spLocks noChangeArrowheads="1"/>
          </p:cNvSpPr>
          <p:nvPr/>
        </p:nvSpPr>
        <p:spPr bwMode="auto">
          <a:xfrm>
            <a:off x="293636" y="3868080"/>
            <a:ext cx="602946"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1.0</a:t>
            </a:r>
          </a:p>
        </p:txBody>
      </p:sp>
      <p:sp>
        <p:nvSpPr>
          <p:cNvPr id="6192" name="Text Box 42"/>
          <p:cNvSpPr txBox="1">
            <a:spLocks noChangeArrowheads="1"/>
          </p:cNvSpPr>
          <p:nvPr/>
        </p:nvSpPr>
        <p:spPr bwMode="auto">
          <a:xfrm>
            <a:off x="171133" y="3437456"/>
            <a:ext cx="602946"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1.25</a:t>
            </a:r>
          </a:p>
        </p:txBody>
      </p:sp>
      <p:sp>
        <p:nvSpPr>
          <p:cNvPr id="6193" name="Text Box 43"/>
          <p:cNvSpPr txBox="1">
            <a:spLocks noChangeArrowheads="1"/>
          </p:cNvSpPr>
          <p:nvPr/>
        </p:nvSpPr>
        <p:spPr bwMode="auto">
          <a:xfrm>
            <a:off x="243249" y="3000216"/>
            <a:ext cx="602946"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1.5</a:t>
            </a:r>
          </a:p>
        </p:txBody>
      </p:sp>
      <p:sp>
        <p:nvSpPr>
          <p:cNvPr id="6200" name="Line 110"/>
          <p:cNvSpPr>
            <a:spLocks noChangeShapeType="1"/>
          </p:cNvSpPr>
          <p:nvPr/>
        </p:nvSpPr>
        <p:spPr bwMode="auto">
          <a:xfrm>
            <a:off x="725923" y="4012096"/>
            <a:ext cx="2924308" cy="305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203" name="Line 113"/>
          <p:cNvSpPr>
            <a:spLocks noChangeShapeType="1"/>
          </p:cNvSpPr>
          <p:nvPr/>
        </p:nvSpPr>
        <p:spPr bwMode="auto">
          <a:xfrm>
            <a:off x="3641437" y="2348881"/>
            <a:ext cx="9122" cy="1879244"/>
          </a:xfrm>
          <a:prstGeom prst="line">
            <a:avLst/>
          </a:prstGeom>
          <a:noFill/>
          <a:ln w="9525">
            <a:solidFill>
              <a:schemeClr val="tx1"/>
            </a:solidFill>
            <a:prstDash val="dash"/>
            <a:round/>
            <a:headEnd/>
            <a:tailEnd/>
          </a:ln>
        </p:spPr>
        <p:txBody>
          <a:bodyPr/>
          <a:lstStyle/>
          <a:p>
            <a:endParaRPr lang="ja-JP" altLang="en-US">
              <a:solidFill>
                <a:prstClr val="black"/>
              </a:solidFill>
            </a:endParaRPr>
          </a:p>
        </p:txBody>
      </p:sp>
      <p:sp>
        <p:nvSpPr>
          <p:cNvPr id="57" name="Line 105"/>
          <p:cNvSpPr>
            <a:spLocks noChangeShapeType="1"/>
          </p:cNvSpPr>
          <p:nvPr/>
        </p:nvSpPr>
        <p:spPr bwMode="auto">
          <a:xfrm flipH="1">
            <a:off x="1514431" y="5445224"/>
            <a:ext cx="85001" cy="57606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5" name="Line 106"/>
          <p:cNvSpPr>
            <a:spLocks noChangeShapeType="1"/>
          </p:cNvSpPr>
          <p:nvPr/>
        </p:nvSpPr>
        <p:spPr bwMode="auto">
          <a:xfrm>
            <a:off x="3242646" y="5229200"/>
            <a:ext cx="265877" cy="72008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8" name="Line 107"/>
          <p:cNvSpPr>
            <a:spLocks noChangeShapeType="1"/>
          </p:cNvSpPr>
          <p:nvPr/>
        </p:nvSpPr>
        <p:spPr bwMode="auto">
          <a:xfrm>
            <a:off x="5236689" y="5229251"/>
            <a:ext cx="265876" cy="872555"/>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70" name="Line 109"/>
          <p:cNvSpPr>
            <a:spLocks noChangeShapeType="1"/>
          </p:cNvSpPr>
          <p:nvPr/>
        </p:nvSpPr>
        <p:spPr bwMode="auto">
          <a:xfrm flipH="1">
            <a:off x="8200097" y="5193296"/>
            <a:ext cx="160632" cy="90000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cxnSp>
        <p:nvCxnSpPr>
          <p:cNvPr id="82" name="直線コネクタ 81"/>
          <p:cNvCxnSpPr>
            <a:stCxn id="6203" idx="1"/>
          </p:cNvCxnSpPr>
          <p:nvPr/>
        </p:nvCxnSpPr>
        <p:spPr>
          <a:xfrm flipH="1">
            <a:off x="3641439" y="4228176"/>
            <a:ext cx="9118" cy="1369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67" name="Line 16"/>
          <p:cNvSpPr>
            <a:spLocks noChangeShapeType="1"/>
          </p:cNvSpPr>
          <p:nvPr/>
        </p:nvSpPr>
        <p:spPr bwMode="auto">
          <a:xfrm flipV="1">
            <a:off x="7838109" y="3148000"/>
            <a:ext cx="880499" cy="5322"/>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0" name="Line 19"/>
          <p:cNvSpPr>
            <a:spLocks noChangeShapeType="1"/>
          </p:cNvSpPr>
          <p:nvPr/>
        </p:nvSpPr>
        <p:spPr bwMode="auto">
          <a:xfrm flipH="1">
            <a:off x="5910498" y="3580048"/>
            <a:ext cx="2260" cy="43200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1" name="Line 20"/>
          <p:cNvSpPr>
            <a:spLocks noChangeShapeType="1"/>
          </p:cNvSpPr>
          <p:nvPr/>
        </p:nvSpPr>
        <p:spPr bwMode="auto">
          <a:xfrm flipH="1">
            <a:off x="7817618" y="3148000"/>
            <a:ext cx="22228" cy="444286"/>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4" name="Line 23"/>
          <p:cNvSpPr>
            <a:spLocks noChangeShapeType="1"/>
          </p:cNvSpPr>
          <p:nvPr/>
        </p:nvSpPr>
        <p:spPr bwMode="auto">
          <a:xfrm>
            <a:off x="5910516" y="3580048"/>
            <a:ext cx="1941392"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83" name="Text Box 33"/>
          <p:cNvSpPr txBox="1">
            <a:spLocks noChangeArrowheads="1"/>
          </p:cNvSpPr>
          <p:nvPr/>
        </p:nvSpPr>
        <p:spPr bwMode="auto">
          <a:xfrm>
            <a:off x="6508725" y="4921474"/>
            <a:ext cx="1017834" cy="307777"/>
          </a:xfrm>
          <a:prstGeom prst="rect">
            <a:avLst/>
          </a:prstGeom>
          <a:noFill/>
          <a:ln w="9525">
            <a:noFill/>
            <a:miter lim="800000"/>
            <a:headEnd/>
            <a:tailEnd/>
          </a:ln>
        </p:spPr>
        <p:txBody>
          <a:bodyPr>
            <a:spAutoFit/>
          </a:bodyPr>
          <a:lstStyle/>
          <a:p>
            <a:pP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5</a:t>
            </a:r>
            <a:r>
              <a:rPr lang="ja-JP" altLang="en-US" sz="1400" dirty="0">
                <a:solidFill>
                  <a:prstClr val="black"/>
                </a:solidFill>
                <a:latin typeface="Arial" charset="0"/>
              </a:rPr>
              <a:t>段階</a:t>
            </a:r>
          </a:p>
        </p:txBody>
      </p:sp>
      <p:sp>
        <p:nvSpPr>
          <p:cNvPr id="6184" name="Text Box 34"/>
          <p:cNvSpPr txBox="1">
            <a:spLocks noChangeArrowheads="1"/>
          </p:cNvSpPr>
          <p:nvPr/>
        </p:nvSpPr>
        <p:spPr bwMode="auto">
          <a:xfrm>
            <a:off x="8057601" y="4921474"/>
            <a:ext cx="909349" cy="307777"/>
          </a:xfrm>
          <a:prstGeom prst="rect">
            <a:avLst/>
          </a:prstGeom>
          <a:noFill/>
          <a:ln w="9525">
            <a:noFill/>
            <a:miter lim="800000"/>
            <a:headEnd/>
            <a:tailEnd/>
          </a:ln>
        </p:spPr>
        <p:txBody>
          <a:bodyPr>
            <a:spAutoFit/>
          </a:bodyPr>
          <a:lstStyle/>
          <a:p>
            <a:pP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6</a:t>
            </a:r>
            <a:r>
              <a:rPr lang="ja-JP" altLang="en-US" sz="1400" dirty="0">
                <a:solidFill>
                  <a:prstClr val="black"/>
                </a:solidFill>
                <a:latin typeface="Arial" charset="0"/>
              </a:rPr>
              <a:t>段階</a:t>
            </a:r>
          </a:p>
        </p:txBody>
      </p:sp>
      <p:sp>
        <p:nvSpPr>
          <p:cNvPr id="6201" name="Line 111"/>
          <p:cNvSpPr>
            <a:spLocks noChangeShapeType="1"/>
          </p:cNvSpPr>
          <p:nvPr/>
        </p:nvSpPr>
        <p:spPr bwMode="auto">
          <a:xfrm flipV="1">
            <a:off x="5910498" y="4002010"/>
            <a:ext cx="2787696" cy="305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202" name="Text Box 112"/>
          <p:cNvSpPr txBox="1">
            <a:spLocks noChangeArrowheads="1"/>
          </p:cNvSpPr>
          <p:nvPr/>
        </p:nvSpPr>
        <p:spPr bwMode="auto">
          <a:xfrm>
            <a:off x="3635896" y="3068960"/>
            <a:ext cx="2101967" cy="1184940"/>
          </a:xfrm>
          <a:prstGeom prst="rect">
            <a:avLst/>
          </a:prstGeom>
          <a:noFill/>
          <a:ln w="9525">
            <a:noFill/>
            <a:miter lim="800000"/>
            <a:headEnd/>
            <a:tailEnd/>
          </a:ln>
        </p:spPr>
        <p:txBody>
          <a:bodyPr wrap="square">
            <a:spAutoFit/>
          </a:bodyPr>
          <a:lstStyle/>
          <a:p>
            <a:pPr algn="ctr">
              <a:lnSpc>
                <a:spcPts val="1200"/>
              </a:lnSpc>
              <a:spcBef>
                <a:spcPct val="50000"/>
              </a:spcBef>
            </a:pPr>
            <a:r>
              <a:rPr lang="ja-JP" altLang="en-US" sz="2400" b="1" dirty="0" smtClean="0">
                <a:solidFill>
                  <a:prstClr val="black"/>
                </a:solidFill>
                <a:latin typeface="Arial" charset="0"/>
              </a:rPr>
              <a:t>基準額</a:t>
            </a:r>
            <a:endParaRPr lang="en-US" altLang="ja-JP" sz="2400" b="1" dirty="0" smtClean="0">
              <a:solidFill>
                <a:prstClr val="black"/>
              </a:solidFill>
              <a:latin typeface="Arial" charset="0"/>
            </a:endParaRPr>
          </a:p>
          <a:p>
            <a:pPr algn="ctr">
              <a:lnSpc>
                <a:spcPts val="1200"/>
              </a:lnSpc>
              <a:spcBef>
                <a:spcPct val="50000"/>
              </a:spcBef>
            </a:pPr>
            <a:r>
              <a:rPr lang="ja-JP" altLang="en-US" sz="2400" dirty="0" smtClean="0">
                <a:solidFill>
                  <a:prstClr val="black"/>
                </a:solidFill>
                <a:latin typeface="Arial" charset="0"/>
              </a:rPr>
              <a:t>（年</a:t>
            </a:r>
            <a:r>
              <a:rPr lang="en-US" altLang="ja-JP" sz="2400" dirty="0" smtClean="0">
                <a:solidFill>
                  <a:prstClr val="black"/>
                </a:solidFill>
                <a:latin typeface="Arial" charset="0"/>
              </a:rPr>
              <a:t>60,000</a:t>
            </a:r>
            <a:r>
              <a:rPr lang="ja-JP" altLang="en-US" sz="2400" dirty="0" smtClean="0">
                <a:solidFill>
                  <a:prstClr val="black"/>
                </a:solidFill>
                <a:latin typeface="Arial" charset="0"/>
              </a:rPr>
              <a:t>円</a:t>
            </a:r>
            <a:endParaRPr lang="en-US" altLang="ja-JP" sz="2400" dirty="0" smtClean="0">
              <a:solidFill>
                <a:prstClr val="black"/>
              </a:solidFill>
              <a:latin typeface="Arial" charset="0"/>
            </a:endParaRPr>
          </a:p>
          <a:p>
            <a:pPr algn="ctr">
              <a:lnSpc>
                <a:spcPts val="1200"/>
              </a:lnSpc>
              <a:spcBef>
                <a:spcPct val="50000"/>
              </a:spcBef>
            </a:pPr>
            <a:r>
              <a:rPr lang="ja-JP" altLang="en-US" sz="2400" dirty="0" smtClean="0">
                <a:solidFill>
                  <a:prstClr val="black"/>
                </a:solidFill>
                <a:latin typeface="Arial" charset="0"/>
              </a:rPr>
              <a:t>月</a:t>
            </a:r>
            <a:r>
              <a:rPr lang="en-US" altLang="ja-JP" sz="2400" dirty="0" smtClean="0">
                <a:solidFill>
                  <a:prstClr val="black"/>
                </a:solidFill>
                <a:latin typeface="Arial" charset="0"/>
              </a:rPr>
              <a:t>5,000</a:t>
            </a:r>
            <a:r>
              <a:rPr lang="ja-JP" altLang="en-US" sz="2400" dirty="0" smtClean="0">
                <a:solidFill>
                  <a:prstClr val="black"/>
                </a:solidFill>
                <a:latin typeface="Arial" charset="0"/>
              </a:rPr>
              <a:t>円）</a:t>
            </a:r>
            <a:endParaRPr lang="en-US" altLang="ja-JP" sz="2400" dirty="0" smtClean="0">
              <a:solidFill>
                <a:prstClr val="black"/>
              </a:solidFill>
              <a:latin typeface="Arial" charset="0"/>
            </a:endParaRPr>
          </a:p>
          <a:p>
            <a:pPr algn="ctr">
              <a:lnSpc>
                <a:spcPts val="1200"/>
              </a:lnSpc>
              <a:spcBef>
                <a:spcPct val="50000"/>
              </a:spcBef>
            </a:pPr>
            <a:endParaRPr lang="ja-JP" altLang="en-US" sz="1400" dirty="0">
              <a:solidFill>
                <a:prstClr val="black"/>
              </a:solidFill>
              <a:latin typeface="Arial" charset="0"/>
            </a:endParaRPr>
          </a:p>
        </p:txBody>
      </p:sp>
      <p:sp>
        <p:nvSpPr>
          <p:cNvPr id="6204" name="Text Box 32"/>
          <p:cNvSpPr txBox="1">
            <a:spLocks noChangeArrowheads="1"/>
          </p:cNvSpPr>
          <p:nvPr/>
        </p:nvSpPr>
        <p:spPr bwMode="auto">
          <a:xfrm>
            <a:off x="4970839" y="4941219"/>
            <a:ext cx="1003393" cy="307777"/>
          </a:xfrm>
          <a:prstGeom prst="rect">
            <a:avLst/>
          </a:prstGeom>
          <a:noFill/>
          <a:ln w="9525">
            <a:noFill/>
            <a:miter lim="800000"/>
            <a:headEnd/>
            <a:tailEnd/>
          </a:ln>
        </p:spPr>
        <p:txBody>
          <a:bodyPr>
            <a:spAutoFit/>
          </a:bodyPr>
          <a:lstStyle/>
          <a:p>
            <a:pPr algn="ct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4</a:t>
            </a:r>
            <a:r>
              <a:rPr lang="ja-JP" altLang="en-US" sz="1400" dirty="0">
                <a:solidFill>
                  <a:prstClr val="black"/>
                </a:solidFill>
                <a:latin typeface="Arial" charset="0"/>
              </a:rPr>
              <a:t>段階</a:t>
            </a:r>
          </a:p>
        </p:txBody>
      </p:sp>
      <p:cxnSp>
        <p:nvCxnSpPr>
          <p:cNvPr id="74" name="直線コネクタ 73"/>
          <p:cNvCxnSpPr/>
          <p:nvPr/>
        </p:nvCxnSpPr>
        <p:spPr>
          <a:xfrm>
            <a:off x="7828977" y="3509464"/>
            <a:ext cx="0" cy="2088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5901405" y="3797496"/>
            <a:ext cx="1" cy="18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6165" idx="1"/>
          </p:cNvCxnSpPr>
          <p:nvPr/>
        </p:nvCxnSpPr>
        <p:spPr>
          <a:xfrm flipH="1" flipV="1">
            <a:off x="3650561" y="4012102"/>
            <a:ext cx="663" cy="36003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H="1">
            <a:off x="2894794" y="4293096"/>
            <a:ext cx="21022" cy="129614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7" name="Line 110"/>
          <p:cNvSpPr>
            <a:spLocks noChangeShapeType="1"/>
          </p:cNvSpPr>
          <p:nvPr/>
        </p:nvSpPr>
        <p:spPr bwMode="auto">
          <a:xfrm>
            <a:off x="713433" y="4365224"/>
            <a:ext cx="1389720" cy="6965"/>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6" name="角丸四角形 65"/>
          <p:cNvSpPr/>
          <p:nvPr/>
        </p:nvSpPr>
        <p:spPr>
          <a:xfrm>
            <a:off x="318004" y="676763"/>
            <a:ext cx="8554597" cy="1312077"/>
          </a:xfrm>
          <a:prstGeom prst="roundRect">
            <a:avLst>
              <a:gd name="adj" fmla="val 2866"/>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buFontTx/>
              <a:buNone/>
            </a:pPr>
            <a:endParaRPr lang="ja-JP" altLang="en-US" sz="1200" dirty="0" smtClean="0"/>
          </a:p>
          <a:p>
            <a:pPr>
              <a:buFontTx/>
              <a:buNone/>
            </a:pPr>
            <a:r>
              <a:rPr lang="ja-JP" altLang="en-US" sz="1200" dirty="0" smtClean="0"/>
              <a:t>　</a:t>
            </a:r>
            <a:r>
              <a:rPr lang="ja-JP" altLang="en-US" dirty="0" smtClean="0"/>
              <a:t>例）</a:t>
            </a:r>
            <a:r>
              <a:rPr lang="ja-JP" altLang="en-US" sz="1200" dirty="0" smtClean="0"/>
              <a:t>　　　</a:t>
            </a:r>
            <a:r>
              <a:rPr lang="ja-JP" altLang="en-US" sz="1600" dirty="0" smtClean="0"/>
              <a:t>介護サービスの総額</a:t>
            </a:r>
            <a:r>
              <a:rPr lang="en-US" altLang="ja-JP" sz="1600" dirty="0" smtClean="0"/>
              <a:t>×</a:t>
            </a:r>
            <a:r>
              <a:rPr lang="ja-JP" altLang="en-US" sz="2400" dirty="0" smtClean="0">
                <a:solidFill>
                  <a:srgbClr val="FF0000"/>
                </a:solidFill>
              </a:rPr>
              <a:t>２１％</a:t>
            </a:r>
            <a:r>
              <a:rPr lang="ja-JP" altLang="en-US" sz="1600" dirty="0" smtClean="0"/>
              <a:t>　</a:t>
            </a:r>
            <a:r>
              <a:rPr lang="ja-JP" altLang="en-US" sz="1200" u="sng" dirty="0" smtClean="0"/>
              <a:t>　</a:t>
            </a:r>
            <a:r>
              <a:rPr lang="ja-JP" altLang="en-US" sz="1200" dirty="0" smtClean="0"/>
              <a:t>　　　　　</a:t>
            </a:r>
          </a:p>
          <a:p>
            <a:pPr>
              <a:buFontTx/>
              <a:buNone/>
            </a:pPr>
            <a:r>
              <a:rPr lang="ja-JP" altLang="en-US" sz="1200" dirty="0" smtClean="0"/>
              <a:t>　　　</a:t>
            </a:r>
            <a:r>
              <a:rPr lang="ja-JP" altLang="en-US" sz="1600" dirty="0" smtClean="0"/>
              <a:t>６５歳以上の人口（第１号被保険者数）　　　＝　</a:t>
            </a:r>
            <a:r>
              <a:rPr lang="ja-JP" altLang="en-US" sz="2400" dirty="0" smtClean="0"/>
              <a:t>年６０，０００円　（月５，０００円）</a:t>
            </a:r>
            <a:endParaRPr lang="en-US" altLang="ja-JP" sz="2400" dirty="0" smtClean="0"/>
          </a:p>
          <a:p>
            <a:pPr>
              <a:buFontTx/>
              <a:buNone/>
            </a:pPr>
            <a:r>
              <a:rPr lang="ja-JP" altLang="en-US" sz="2400" dirty="0" smtClean="0"/>
              <a:t>　　　　　　　　　　　　　　　　　　　⇒　</a:t>
            </a:r>
            <a:r>
              <a:rPr lang="ja-JP" altLang="en-US" sz="2800" b="1" dirty="0" smtClean="0"/>
              <a:t>基準額</a:t>
            </a:r>
            <a:endParaRPr lang="ja-JP" altLang="en-US" sz="1600" b="1" dirty="0" smtClean="0"/>
          </a:p>
          <a:p>
            <a:pPr marL="355600" indent="-355600"/>
            <a:endParaRPr lang="en-US" altLang="ja-JP" sz="1600" dirty="0" smtClean="0">
              <a:solidFill>
                <a:prstClr val="black"/>
              </a:solidFill>
              <a:latin typeface="Arial" charset="0"/>
            </a:endParaRPr>
          </a:p>
        </p:txBody>
      </p:sp>
      <p:sp>
        <p:nvSpPr>
          <p:cNvPr id="6162" name="Line 11"/>
          <p:cNvSpPr>
            <a:spLocks noChangeShapeType="1"/>
          </p:cNvSpPr>
          <p:nvPr/>
        </p:nvSpPr>
        <p:spPr bwMode="auto">
          <a:xfrm>
            <a:off x="713439" y="5595258"/>
            <a:ext cx="8311985" cy="0"/>
          </a:xfrm>
          <a:prstGeom prst="line">
            <a:avLst/>
          </a:prstGeom>
          <a:noFill/>
          <a:ln w="31750">
            <a:solidFill>
              <a:schemeClr val="tx1"/>
            </a:solidFill>
            <a:round/>
            <a:headEnd/>
            <a:tailEnd type="arrow" w="med" len="med"/>
          </a:ln>
        </p:spPr>
        <p:txBody>
          <a:bodyPr/>
          <a:lstStyle/>
          <a:p>
            <a:endParaRPr lang="ja-JP" altLang="en-US">
              <a:solidFill>
                <a:prstClr val="black"/>
              </a:solidFill>
            </a:endParaRPr>
          </a:p>
        </p:txBody>
      </p:sp>
      <p:sp>
        <p:nvSpPr>
          <p:cNvPr id="6175" name="Text Box 24"/>
          <p:cNvSpPr txBox="1">
            <a:spLocks noChangeArrowheads="1"/>
          </p:cNvSpPr>
          <p:nvPr/>
        </p:nvSpPr>
        <p:spPr bwMode="auto">
          <a:xfrm>
            <a:off x="8115545" y="5720707"/>
            <a:ext cx="1104056" cy="307777"/>
          </a:xfrm>
          <a:prstGeom prst="rect">
            <a:avLst/>
          </a:prstGeom>
          <a:noFill/>
          <a:ln w="9525">
            <a:noFill/>
            <a:miter lim="800000"/>
            <a:headEnd/>
            <a:tailEnd/>
          </a:ln>
        </p:spPr>
        <p:txBody>
          <a:bodyPr>
            <a:spAutoFit/>
          </a:bodyPr>
          <a:lstStyle/>
          <a:p>
            <a:pPr algn="r">
              <a:spcBef>
                <a:spcPct val="50000"/>
              </a:spcBef>
            </a:pPr>
            <a:r>
              <a:rPr lang="ja-JP" altLang="en-US" sz="1400" dirty="0">
                <a:solidFill>
                  <a:prstClr val="black"/>
                </a:solidFill>
                <a:latin typeface="Arial" charset="0"/>
              </a:rPr>
              <a:t>収入</a:t>
            </a:r>
          </a:p>
        </p:txBody>
      </p:sp>
      <p:sp>
        <p:nvSpPr>
          <p:cNvPr id="56" name="Line 104"/>
          <p:cNvSpPr>
            <a:spLocks noChangeShapeType="1"/>
          </p:cNvSpPr>
          <p:nvPr/>
        </p:nvSpPr>
        <p:spPr bwMode="auto">
          <a:xfrm flipH="1">
            <a:off x="783274" y="5517232"/>
            <a:ext cx="199405" cy="432048"/>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9" name="Line 108"/>
          <p:cNvSpPr>
            <a:spLocks noChangeShapeType="1"/>
          </p:cNvSpPr>
          <p:nvPr/>
        </p:nvSpPr>
        <p:spPr bwMode="auto">
          <a:xfrm flipH="1">
            <a:off x="6831958" y="5229200"/>
            <a:ext cx="66468" cy="728538"/>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49" name="Text Box 4"/>
          <p:cNvSpPr txBox="1">
            <a:spLocks noChangeArrowheads="1"/>
          </p:cNvSpPr>
          <p:nvPr/>
        </p:nvSpPr>
        <p:spPr bwMode="auto">
          <a:xfrm>
            <a:off x="51721" y="5661248"/>
            <a:ext cx="930981" cy="10387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1</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生活保護被</a:t>
            </a:r>
            <a:r>
              <a:rPr lang="ja-JP" altLang="en-US" sz="900" dirty="0" smtClean="0">
                <a:solidFill>
                  <a:prstClr val="black"/>
                </a:solidFill>
                <a:latin typeface="Arial" charset="0"/>
              </a:rPr>
              <a:t>保護者</a:t>
            </a:r>
            <a:r>
              <a:rPr lang="ja-JP" altLang="en-US" sz="900" dirty="0">
                <a:solidFill>
                  <a:prstClr val="black"/>
                </a:solidFill>
                <a:latin typeface="Arial" charset="0"/>
              </a:rPr>
              <a:t>、</a:t>
            </a: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a:solidFill>
                  <a:srgbClr val="FF0000"/>
                </a:solidFill>
                <a:latin typeface="Arial" charset="0"/>
              </a:rPr>
              <a:t>非課税</a:t>
            </a:r>
            <a:r>
              <a:rPr lang="ja-JP" altLang="en-US" sz="900" dirty="0">
                <a:solidFill>
                  <a:prstClr val="black"/>
                </a:solidFill>
                <a:latin typeface="Arial" charset="0"/>
              </a:rPr>
              <a:t>の老齢福祉年金受給者等</a:t>
            </a:r>
          </a:p>
        </p:txBody>
      </p:sp>
      <p:sp>
        <p:nvSpPr>
          <p:cNvPr id="50" name="Text Box 5"/>
          <p:cNvSpPr txBox="1">
            <a:spLocks noChangeArrowheads="1"/>
          </p:cNvSpPr>
          <p:nvPr/>
        </p:nvSpPr>
        <p:spPr bwMode="auto">
          <a:xfrm>
            <a:off x="1049158" y="5661248"/>
            <a:ext cx="930564" cy="9002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2</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smtClean="0">
                <a:solidFill>
                  <a:srgbClr val="FF0000"/>
                </a:solidFill>
                <a:latin typeface="Arial" charset="0"/>
              </a:rPr>
              <a:t>非課税</a:t>
            </a:r>
            <a:r>
              <a:rPr lang="ja-JP" altLang="en-US" sz="900" dirty="0" smtClean="0">
                <a:solidFill>
                  <a:prstClr val="black"/>
                </a:solidFill>
                <a:latin typeface="Arial" charset="0"/>
              </a:rPr>
              <a:t>かつ</a:t>
            </a:r>
            <a:r>
              <a:rPr lang="ja-JP" altLang="en-US" sz="900" dirty="0">
                <a:solidFill>
                  <a:prstClr val="black"/>
                </a:solidFill>
                <a:latin typeface="Arial" charset="0"/>
              </a:rPr>
              <a:t>本人年金</a:t>
            </a:r>
            <a:r>
              <a:rPr lang="ja-JP" altLang="en-US" sz="900" dirty="0" smtClean="0">
                <a:solidFill>
                  <a:prstClr val="black"/>
                </a:solidFill>
                <a:latin typeface="Arial" charset="0"/>
              </a:rPr>
              <a:t>収入等</a:t>
            </a:r>
            <a:r>
              <a:rPr lang="en-US" altLang="ja-JP" sz="900" dirty="0" smtClean="0">
                <a:solidFill>
                  <a:srgbClr val="FF0000"/>
                </a:solidFill>
                <a:latin typeface="Arial" charset="0"/>
              </a:rPr>
              <a:t>80</a:t>
            </a:r>
            <a:r>
              <a:rPr lang="ja-JP" altLang="en-US" sz="900" dirty="0">
                <a:solidFill>
                  <a:srgbClr val="FF0000"/>
                </a:solidFill>
                <a:latin typeface="Arial" charset="0"/>
              </a:rPr>
              <a:t>万</a:t>
            </a:r>
            <a:r>
              <a:rPr lang="ja-JP" altLang="en-US" sz="900" dirty="0">
                <a:solidFill>
                  <a:prstClr val="black"/>
                </a:solidFill>
                <a:latin typeface="Arial" charset="0"/>
              </a:rPr>
              <a:t>円以下等</a:t>
            </a:r>
          </a:p>
        </p:txBody>
      </p:sp>
      <p:sp>
        <p:nvSpPr>
          <p:cNvPr id="51" name="Text Box 6"/>
          <p:cNvSpPr txBox="1">
            <a:spLocks noChangeArrowheads="1"/>
          </p:cNvSpPr>
          <p:nvPr/>
        </p:nvSpPr>
        <p:spPr bwMode="auto">
          <a:xfrm>
            <a:off x="3109684" y="5661248"/>
            <a:ext cx="864096" cy="10387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3</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smtClean="0">
                <a:solidFill>
                  <a:srgbClr val="FF0000"/>
                </a:solidFill>
                <a:latin typeface="Arial" charset="0"/>
              </a:rPr>
              <a:t>非課税</a:t>
            </a:r>
            <a:r>
              <a:rPr lang="ja-JP" altLang="en-US" sz="900" dirty="0" smtClean="0">
                <a:solidFill>
                  <a:prstClr val="black"/>
                </a:solidFill>
                <a:latin typeface="Arial" charset="0"/>
              </a:rPr>
              <a:t>かつ</a:t>
            </a:r>
            <a:r>
              <a:rPr lang="ja-JP" altLang="en-US" sz="900" dirty="0">
                <a:solidFill>
                  <a:prstClr val="black"/>
                </a:solidFill>
                <a:latin typeface="Arial" charset="0"/>
              </a:rPr>
              <a:t>本人年金</a:t>
            </a:r>
            <a:r>
              <a:rPr lang="ja-JP" altLang="en-US" sz="900" dirty="0" smtClean="0">
                <a:solidFill>
                  <a:prstClr val="black"/>
                </a:solidFill>
                <a:latin typeface="Arial" charset="0"/>
              </a:rPr>
              <a:t>収入</a:t>
            </a:r>
            <a:r>
              <a:rPr lang="ja-JP" altLang="en-US" sz="900" dirty="0" smtClean="0">
                <a:solidFill>
                  <a:srgbClr val="FF0000"/>
                </a:solidFill>
                <a:latin typeface="Arial" charset="0"/>
              </a:rPr>
              <a:t>１２０万円超等</a:t>
            </a:r>
            <a:endParaRPr lang="ja-JP" altLang="en-US" sz="900" dirty="0">
              <a:solidFill>
                <a:srgbClr val="FF0000"/>
              </a:solidFill>
              <a:latin typeface="Arial" charset="0"/>
            </a:endParaRPr>
          </a:p>
        </p:txBody>
      </p:sp>
      <p:sp>
        <p:nvSpPr>
          <p:cNvPr id="52" name="Text Box 7"/>
          <p:cNvSpPr txBox="1">
            <a:spLocks noChangeArrowheads="1"/>
          </p:cNvSpPr>
          <p:nvPr/>
        </p:nvSpPr>
        <p:spPr bwMode="auto">
          <a:xfrm>
            <a:off x="5239820" y="5661299"/>
            <a:ext cx="993903"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4</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本人が</a:t>
            </a:r>
            <a:r>
              <a:rPr lang="ja-JP" altLang="en-US" sz="900" dirty="0">
                <a:solidFill>
                  <a:prstClr val="black"/>
                </a:solidFill>
                <a:latin typeface="Arial" charset="0"/>
              </a:rPr>
              <a:t>市町</a:t>
            </a:r>
            <a:r>
              <a:rPr lang="ja-JP" altLang="en-US" sz="900" dirty="0" smtClean="0">
                <a:solidFill>
                  <a:prstClr val="black"/>
                </a:solidFill>
                <a:latin typeface="Arial" charset="0"/>
              </a:rPr>
              <a:t>村民</a:t>
            </a:r>
            <a:r>
              <a:rPr lang="ja-JP" altLang="en-US" sz="900" dirty="0">
                <a:solidFill>
                  <a:prstClr val="black"/>
                </a:solidFill>
                <a:latin typeface="Arial" charset="0"/>
              </a:rPr>
              <a:t>税</a:t>
            </a:r>
            <a:r>
              <a:rPr lang="ja-JP" altLang="en-US" sz="900" dirty="0" smtClean="0">
                <a:solidFill>
                  <a:srgbClr val="FF0000"/>
                </a:solidFill>
                <a:latin typeface="Arial" charset="0"/>
              </a:rPr>
              <a:t>非課税</a:t>
            </a:r>
            <a:r>
              <a:rPr lang="ja-JP" altLang="en-US" sz="900" dirty="0" smtClean="0">
                <a:solidFill>
                  <a:prstClr val="black"/>
                </a:solidFill>
                <a:latin typeface="Arial" charset="0"/>
              </a:rPr>
              <a:t>（</a:t>
            </a:r>
            <a:r>
              <a:rPr lang="ja-JP" altLang="en-US" sz="900" dirty="0">
                <a:solidFill>
                  <a:prstClr val="black"/>
                </a:solidFill>
                <a:latin typeface="Arial" charset="0"/>
              </a:rPr>
              <a:t>世帯に</a:t>
            </a:r>
            <a:r>
              <a:rPr lang="ja-JP" altLang="en-US" sz="900" dirty="0">
                <a:solidFill>
                  <a:srgbClr val="0000FF"/>
                </a:solidFill>
                <a:latin typeface="Arial" charset="0"/>
              </a:rPr>
              <a:t>課税</a:t>
            </a:r>
            <a:r>
              <a:rPr lang="ja-JP" altLang="en-US" sz="900" dirty="0">
                <a:solidFill>
                  <a:prstClr val="black"/>
                </a:solidFill>
                <a:latin typeface="Arial" charset="0"/>
              </a:rPr>
              <a:t>者がいる）</a:t>
            </a:r>
          </a:p>
        </p:txBody>
      </p:sp>
      <p:sp>
        <p:nvSpPr>
          <p:cNvPr id="53" name="Text Box 8"/>
          <p:cNvSpPr txBox="1">
            <a:spLocks noChangeArrowheads="1"/>
          </p:cNvSpPr>
          <p:nvPr/>
        </p:nvSpPr>
        <p:spPr bwMode="auto">
          <a:xfrm>
            <a:off x="6433139" y="5661299"/>
            <a:ext cx="1063502"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5</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市町村民税</a:t>
            </a:r>
            <a:r>
              <a:rPr lang="ja-JP" altLang="en-US" sz="900" dirty="0">
                <a:solidFill>
                  <a:srgbClr val="0000FF"/>
                </a:solidFill>
                <a:latin typeface="Arial" charset="0"/>
              </a:rPr>
              <a:t>課税</a:t>
            </a:r>
            <a:r>
              <a:rPr lang="ja-JP" altLang="en-US" sz="900" dirty="0" smtClean="0">
                <a:solidFill>
                  <a:prstClr val="black"/>
                </a:solidFill>
                <a:latin typeface="Arial" charset="0"/>
              </a:rPr>
              <a:t>かつ</a:t>
            </a:r>
            <a:r>
              <a:rPr lang="ja-JP" altLang="en-US" sz="900" dirty="0">
                <a:solidFill>
                  <a:prstClr val="black"/>
                </a:solidFill>
                <a:latin typeface="Arial" charset="0"/>
              </a:rPr>
              <a:t>合計</a:t>
            </a:r>
            <a:r>
              <a:rPr lang="ja-JP" altLang="en-US" sz="900" dirty="0" smtClean="0">
                <a:solidFill>
                  <a:prstClr val="black"/>
                </a:solidFill>
                <a:latin typeface="Arial" charset="0"/>
              </a:rPr>
              <a:t>所得金額</a:t>
            </a:r>
            <a:r>
              <a:rPr lang="en-US" altLang="ja-JP" sz="900" dirty="0" smtClean="0">
                <a:solidFill>
                  <a:prstClr val="black"/>
                </a:solidFill>
                <a:latin typeface="Arial" charset="0"/>
              </a:rPr>
              <a:t>190</a:t>
            </a:r>
            <a:r>
              <a:rPr lang="ja-JP" altLang="en-US" sz="900" dirty="0" smtClean="0">
                <a:solidFill>
                  <a:prstClr val="black"/>
                </a:solidFill>
                <a:latin typeface="Arial" charset="0"/>
              </a:rPr>
              <a:t>万</a:t>
            </a:r>
            <a:r>
              <a:rPr lang="ja-JP" altLang="en-US" sz="900" dirty="0">
                <a:solidFill>
                  <a:prstClr val="black"/>
                </a:solidFill>
                <a:latin typeface="Arial" charset="0"/>
              </a:rPr>
              <a:t>円未満</a:t>
            </a:r>
            <a:endParaRPr lang="en-US" altLang="ja-JP" sz="900" dirty="0">
              <a:solidFill>
                <a:prstClr val="black"/>
              </a:solidFill>
              <a:latin typeface="Arial" charset="0"/>
            </a:endParaRPr>
          </a:p>
        </p:txBody>
      </p:sp>
      <p:sp>
        <p:nvSpPr>
          <p:cNvPr id="54" name="Text Box 9"/>
          <p:cNvSpPr txBox="1">
            <a:spLocks noChangeArrowheads="1"/>
          </p:cNvSpPr>
          <p:nvPr/>
        </p:nvSpPr>
        <p:spPr bwMode="auto">
          <a:xfrm>
            <a:off x="7696044" y="5661299"/>
            <a:ext cx="1063502"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6</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市町村民税</a:t>
            </a:r>
            <a:r>
              <a:rPr lang="ja-JP" altLang="en-US" sz="900" dirty="0">
                <a:solidFill>
                  <a:srgbClr val="0000FF"/>
                </a:solidFill>
                <a:latin typeface="Arial" charset="0"/>
              </a:rPr>
              <a:t>課税</a:t>
            </a:r>
            <a:r>
              <a:rPr lang="ja-JP" altLang="en-US" sz="900" dirty="0" smtClean="0">
                <a:solidFill>
                  <a:prstClr val="black"/>
                </a:solidFill>
                <a:latin typeface="Arial" charset="0"/>
              </a:rPr>
              <a:t>かつ</a:t>
            </a:r>
            <a:r>
              <a:rPr lang="ja-JP" altLang="en-US" sz="900" dirty="0">
                <a:solidFill>
                  <a:prstClr val="black"/>
                </a:solidFill>
                <a:latin typeface="Arial" charset="0"/>
              </a:rPr>
              <a:t>合計</a:t>
            </a:r>
            <a:r>
              <a:rPr lang="ja-JP" altLang="en-US" sz="900" dirty="0" smtClean="0">
                <a:solidFill>
                  <a:prstClr val="black"/>
                </a:solidFill>
                <a:latin typeface="Arial" charset="0"/>
              </a:rPr>
              <a:t>所得金額</a:t>
            </a:r>
            <a:r>
              <a:rPr lang="en-US" altLang="ja-JP" sz="900" dirty="0" smtClean="0">
                <a:solidFill>
                  <a:prstClr val="black"/>
                </a:solidFill>
                <a:latin typeface="Arial" charset="0"/>
              </a:rPr>
              <a:t>190</a:t>
            </a:r>
            <a:r>
              <a:rPr lang="ja-JP" altLang="en-US" sz="900" dirty="0" smtClean="0">
                <a:solidFill>
                  <a:srgbClr val="0000FF"/>
                </a:solidFill>
                <a:latin typeface="Arial" charset="0"/>
              </a:rPr>
              <a:t>万</a:t>
            </a:r>
            <a:r>
              <a:rPr lang="ja-JP" altLang="en-US" sz="900" dirty="0">
                <a:solidFill>
                  <a:srgbClr val="0000FF"/>
                </a:solidFill>
                <a:latin typeface="Arial" charset="0"/>
              </a:rPr>
              <a:t>円</a:t>
            </a:r>
            <a:r>
              <a:rPr lang="ja-JP" altLang="en-US" sz="900" dirty="0">
                <a:solidFill>
                  <a:prstClr val="black"/>
                </a:solidFill>
                <a:latin typeface="Arial" charset="0"/>
              </a:rPr>
              <a:t>以上</a:t>
            </a:r>
          </a:p>
        </p:txBody>
      </p:sp>
      <p:sp>
        <p:nvSpPr>
          <p:cNvPr id="73" name="Text Box 32"/>
          <p:cNvSpPr txBox="1">
            <a:spLocks noChangeArrowheads="1"/>
          </p:cNvSpPr>
          <p:nvPr/>
        </p:nvSpPr>
        <p:spPr bwMode="auto">
          <a:xfrm>
            <a:off x="687811" y="5243816"/>
            <a:ext cx="779263" cy="292388"/>
          </a:xfrm>
          <a:prstGeom prst="rect">
            <a:avLst/>
          </a:prstGeom>
          <a:noFill/>
          <a:ln w="9525">
            <a:noFill/>
            <a:miter lim="800000"/>
            <a:headEnd/>
            <a:tailEnd/>
          </a:ln>
        </p:spPr>
        <p:txBody>
          <a:bodyPr wrap="square">
            <a:spAutoFit/>
          </a:bodyPr>
          <a:lstStyle/>
          <a:p>
            <a:pPr>
              <a:spcBef>
                <a:spcPct val="50000"/>
              </a:spcBef>
            </a:pPr>
            <a:r>
              <a:rPr lang="ja-JP" altLang="en-US" sz="1300" dirty="0" smtClean="0">
                <a:solidFill>
                  <a:prstClr val="black"/>
                </a:solidFill>
                <a:latin typeface="Arial" charset="0"/>
              </a:rPr>
              <a:t>第</a:t>
            </a:r>
            <a:r>
              <a:rPr lang="en-US" altLang="ja-JP" sz="1300" dirty="0" smtClean="0">
                <a:solidFill>
                  <a:prstClr val="black"/>
                </a:solidFill>
                <a:latin typeface="Arial" charset="0"/>
              </a:rPr>
              <a:t>1</a:t>
            </a:r>
            <a:r>
              <a:rPr lang="ja-JP" altLang="en-US" sz="1300" dirty="0" smtClean="0">
                <a:solidFill>
                  <a:prstClr val="black"/>
                </a:solidFill>
                <a:latin typeface="Arial" charset="0"/>
              </a:rPr>
              <a:t>段階</a:t>
            </a:r>
            <a:endParaRPr lang="ja-JP" altLang="en-US" sz="1300" dirty="0">
              <a:solidFill>
                <a:prstClr val="black"/>
              </a:solidFill>
              <a:latin typeface="Arial" charset="0"/>
            </a:endParaRPr>
          </a:p>
        </p:txBody>
      </p:sp>
      <p:sp>
        <p:nvSpPr>
          <p:cNvPr id="76" name="Text Box 32"/>
          <p:cNvSpPr txBox="1">
            <a:spLocks noChangeArrowheads="1"/>
          </p:cNvSpPr>
          <p:nvPr/>
        </p:nvSpPr>
        <p:spPr bwMode="auto">
          <a:xfrm>
            <a:off x="1361034" y="5232973"/>
            <a:ext cx="818109" cy="307777"/>
          </a:xfrm>
          <a:prstGeom prst="rect">
            <a:avLst/>
          </a:prstGeom>
          <a:noFill/>
          <a:ln w="9525">
            <a:noFill/>
            <a:miter lim="800000"/>
            <a:headEnd/>
            <a:tailEnd/>
          </a:ln>
        </p:spPr>
        <p:txBody>
          <a:bodyPr wrap="square">
            <a:spAutoFit/>
          </a:bodyPr>
          <a:lstStyle/>
          <a:p>
            <a:pPr>
              <a:spcBef>
                <a:spcPct val="50000"/>
              </a:spcBef>
            </a:pPr>
            <a:r>
              <a:rPr lang="ja-JP" altLang="en-US" sz="1400" dirty="0" smtClean="0">
                <a:solidFill>
                  <a:prstClr val="black"/>
                </a:solidFill>
                <a:latin typeface="Arial" charset="0"/>
              </a:rPr>
              <a:t>第</a:t>
            </a:r>
            <a:r>
              <a:rPr lang="en-US" altLang="ja-JP" sz="1400" dirty="0" smtClean="0">
                <a:solidFill>
                  <a:prstClr val="black"/>
                </a:solidFill>
                <a:latin typeface="Arial" charset="0"/>
              </a:rPr>
              <a:t>2</a:t>
            </a:r>
            <a:r>
              <a:rPr lang="ja-JP" altLang="en-US" sz="1400" dirty="0" smtClean="0">
                <a:solidFill>
                  <a:prstClr val="black"/>
                </a:solidFill>
                <a:latin typeface="Arial" charset="0"/>
              </a:rPr>
              <a:t>段階</a:t>
            </a:r>
            <a:endParaRPr lang="ja-JP" altLang="en-US" sz="1400" dirty="0">
              <a:solidFill>
                <a:prstClr val="black"/>
              </a:solidFill>
              <a:latin typeface="Arial" charset="0"/>
            </a:endParaRPr>
          </a:p>
        </p:txBody>
      </p:sp>
      <p:sp>
        <p:nvSpPr>
          <p:cNvPr id="77" name="Text Box 32"/>
          <p:cNvSpPr txBox="1">
            <a:spLocks noChangeArrowheads="1"/>
          </p:cNvSpPr>
          <p:nvPr/>
        </p:nvSpPr>
        <p:spPr bwMode="auto">
          <a:xfrm>
            <a:off x="2164900" y="4960828"/>
            <a:ext cx="894955" cy="492443"/>
          </a:xfrm>
          <a:prstGeom prst="rect">
            <a:avLst/>
          </a:prstGeom>
          <a:noFill/>
          <a:ln w="9525">
            <a:noFill/>
            <a:miter lim="800000"/>
            <a:headEnd/>
            <a:tailEnd/>
          </a:ln>
        </p:spPr>
        <p:txBody>
          <a:bodyPr wrap="square">
            <a:spAutoFit/>
          </a:bodyPr>
          <a:lstStyle/>
          <a:p>
            <a:pPr>
              <a:spcBef>
                <a:spcPct val="50000"/>
              </a:spcBef>
            </a:pPr>
            <a:r>
              <a:rPr lang="ja-JP" altLang="en-US" sz="1300" dirty="0" smtClean="0">
                <a:solidFill>
                  <a:prstClr val="black"/>
                </a:solidFill>
                <a:latin typeface="Arial" charset="0"/>
              </a:rPr>
              <a:t>特例</a:t>
            </a:r>
            <a:endParaRPr lang="en-US" altLang="ja-JP" sz="1300" dirty="0" smtClean="0">
              <a:solidFill>
                <a:prstClr val="black"/>
              </a:solidFill>
              <a:latin typeface="Arial" charset="0"/>
            </a:endParaRPr>
          </a:p>
          <a:p>
            <a:r>
              <a:rPr lang="ja-JP" altLang="en-US" sz="1300" dirty="0" smtClean="0">
                <a:solidFill>
                  <a:prstClr val="black"/>
                </a:solidFill>
                <a:latin typeface="Arial" charset="0"/>
              </a:rPr>
              <a:t>第</a:t>
            </a:r>
            <a:r>
              <a:rPr lang="en-US" altLang="ja-JP" sz="1300" dirty="0" smtClean="0">
                <a:solidFill>
                  <a:prstClr val="black"/>
                </a:solidFill>
                <a:latin typeface="Arial" charset="0"/>
              </a:rPr>
              <a:t>3</a:t>
            </a:r>
            <a:r>
              <a:rPr lang="ja-JP" altLang="en-US" sz="1300" dirty="0" smtClean="0">
                <a:solidFill>
                  <a:prstClr val="black"/>
                </a:solidFill>
                <a:latin typeface="Arial" charset="0"/>
              </a:rPr>
              <a:t>段階</a:t>
            </a:r>
            <a:endParaRPr lang="ja-JP" altLang="en-US" sz="1300" dirty="0">
              <a:solidFill>
                <a:prstClr val="black"/>
              </a:solidFill>
              <a:latin typeface="Arial" charset="0"/>
            </a:endParaRPr>
          </a:p>
        </p:txBody>
      </p:sp>
      <p:sp>
        <p:nvSpPr>
          <p:cNvPr id="78" name="Text Box 32"/>
          <p:cNvSpPr txBox="1">
            <a:spLocks noChangeArrowheads="1"/>
          </p:cNvSpPr>
          <p:nvPr/>
        </p:nvSpPr>
        <p:spPr bwMode="auto">
          <a:xfrm>
            <a:off x="2908456" y="4941219"/>
            <a:ext cx="943464" cy="307777"/>
          </a:xfrm>
          <a:prstGeom prst="rect">
            <a:avLst/>
          </a:prstGeom>
          <a:noFill/>
          <a:ln w="9525">
            <a:noFill/>
            <a:miter lim="800000"/>
            <a:headEnd/>
            <a:tailEnd/>
          </a:ln>
        </p:spPr>
        <p:txBody>
          <a:bodyPr wrap="square">
            <a:spAutoFit/>
          </a:bodyPr>
          <a:lstStyle/>
          <a:p>
            <a:r>
              <a:rPr lang="ja-JP" altLang="en-US" sz="1400" dirty="0" smtClean="0">
                <a:solidFill>
                  <a:prstClr val="black"/>
                </a:solidFill>
                <a:latin typeface="Arial" charset="0"/>
              </a:rPr>
              <a:t>第</a:t>
            </a:r>
            <a:r>
              <a:rPr lang="en-US" altLang="ja-JP" sz="1400" dirty="0" smtClean="0">
                <a:solidFill>
                  <a:prstClr val="black"/>
                </a:solidFill>
                <a:latin typeface="Arial" charset="0"/>
              </a:rPr>
              <a:t>3</a:t>
            </a:r>
            <a:r>
              <a:rPr lang="ja-JP" altLang="en-US" sz="1400" dirty="0" smtClean="0">
                <a:solidFill>
                  <a:prstClr val="black"/>
                </a:solidFill>
                <a:latin typeface="Arial" charset="0"/>
              </a:rPr>
              <a:t>段階</a:t>
            </a:r>
            <a:endParaRPr lang="ja-JP" altLang="en-US" sz="1400" dirty="0">
              <a:solidFill>
                <a:prstClr val="black"/>
              </a:solidFill>
              <a:latin typeface="Arial" charset="0"/>
            </a:endParaRPr>
          </a:p>
        </p:txBody>
      </p:sp>
      <p:sp>
        <p:nvSpPr>
          <p:cNvPr id="91" name="左右矢印 90"/>
          <p:cNvSpPr/>
          <p:nvPr/>
        </p:nvSpPr>
        <p:spPr>
          <a:xfrm>
            <a:off x="750379" y="2348880"/>
            <a:ext cx="2857845" cy="609604"/>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lnSpc>
                <a:spcPts val="1400"/>
              </a:lnSpc>
            </a:pPr>
            <a:r>
              <a:rPr lang="ja-JP" altLang="en-US" sz="1400" dirty="0" smtClean="0">
                <a:solidFill>
                  <a:prstClr val="black"/>
                </a:solidFill>
              </a:rPr>
              <a:t>市町村民税</a:t>
            </a:r>
            <a:endParaRPr lang="en-US" altLang="ja-JP" sz="1400" dirty="0" smtClean="0">
              <a:solidFill>
                <a:prstClr val="black"/>
              </a:solidFill>
            </a:endParaRPr>
          </a:p>
          <a:p>
            <a:pPr algn="ctr">
              <a:lnSpc>
                <a:spcPts val="1400"/>
              </a:lnSpc>
            </a:pPr>
            <a:r>
              <a:rPr lang="ja-JP" altLang="en-US" sz="1400" b="1" dirty="0" smtClean="0">
                <a:solidFill>
                  <a:prstClr val="black"/>
                </a:solidFill>
              </a:rPr>
              <a:t>世帯</a:t>
            </a:r>
            <a:r>
              <a:rPr lang="ja-JP" altLang="en-US" sz="1400" dirty="0" smtClean="0">
                <a:solidFill>
                  <a:prstClr val="black"/>
                </a:solidFill>
              </a:rPr>
              <a:t>全員が</a:t>
            </a:r>
            <a:r>
              <a:rPr lang="ja-JP" altLang="en-US" sz="1400" b="1" dirty="0" smtClean="0">
                <a:solidFill>
                  <a:srgbClr val="FF0000"/>
                </a:solidFill>
              </a:rPr>
              <a:t>非課税</a:t>
            </a:r>
            <a:endParaRPr lang="ja-JP" altLang="en-US" sz="1400" b="1" dirty="0">
              <a:solidFill>
                <a:prstClr val="white"/>
              </a:solidFill>
            </a:endParaRPr>
          </a:p>
        </p:txBody>
      </p:sp>
      <p:sp>
        <p:nvSpPr>
          <p:cNvPr id="92" name="左右矢印 91"/>
          <p:cNvSpPr/>
          <p:nvPr/>
        </p:nvSpPr>
        <p:spPr>
          <a:xfrm>
            <a:off x="3641435" y="2359817"/>
            <a:ext cx="2259692" cy="598719"/>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lnSpc>
                <a:spcPts val="1400"/>
              </a:lnSpc>
            </a:pPr>
            <a:r>
              <a:rPr lang="ja-JP" altLang="en-US" sz="1400" dirty="0" smtClean="0">
                <a:solidFill>
                  <a:prstClr val="black"/>
                </a:solidFill>
              </a:rPr>
              <a:t>市町村民税</a:t>
            </a:r>
            <a:r>
              <a:rPr lang="ja-JP" altLang="en-US" sz="1400" b="1" dirty="0" smtClean="0">
                <a:solidFill>
                  <a:prstClr val="black"/>
                </a:solidFill>
              </a:rPr>
              <a:t>本人</a:t>
            </a:r>
            <a:r>
              <a:rPr lang="ja-JP" altLang="en-US" sz="1400" dirty="0" smtClean="0">
                <a:solidFill>
                  <a:prstClr val="black"/>
                </a:solidFill>
              </a:rPr>
              <a:t>が</a:t>
            </a:r>
            <a:r>
              <a:rPr lang="ja-JP" altLang="en-US" sz="1400" b="1" dirty="0" smtClean="0">
                <a:solidFill>
                  <a:srgbClr val="FF0000"/>
                </a:solidFill>
              </a:rPr>
              <a:t>非課税</a:t>
            </a:r>
            <a:endParaRPr lang="en-US" altLang="ja-JP" sz="1400" b="1" dirty="0" smtClean="0">
              <a:solidFill>
                <a:srgbClr val="FF0000"/>
              </a:solidFill>
            </a:endParaRPr>
          </a:p>
          <a:p>
            <a:pPr algn="ctr">
              <a:lnSpc>
                <a:spcPts val="1400"/>
              </a:lnSpc>
            </a:pPr>
            <a:r>
              <a:rPr lang="ja-JP" altLang="en-US" sz="1400" b="1" dirty="0" smtClean="0">
                <a:solidFill>
                  <a:prstClr val="black"/>
                </a:solidFill>
              </a:rPr>
              <a:t>世帯</a:t>
            </a:r>
            <a:r>
              <a:rPr lang="ja-JP" altLang="en-US" sz="1400" dirty="0" smtClean="0">
                <a:solidFill>
                  <a:prstClr val="black"/>
                </a:solidFill>
              </a:rPr>
              <a:t>に</a:t>
            </a:r>
            <a:r>
              <a:rPr lang="ja-JP" altLang="en-US" sz="1400" b="1" dirty="0" smtClean="0">
                <a:solidFill>
                  <a:srgbClr val="0070C0"/>
                </a:solidFill>
              </a:rPr>
              <a:t>課税者</a:t>
            </a:r>
            <a:r>
              <a:rPr lang="ja-JP" altLang="en-US" sz="1400" dirty="0" smtClean="0">
                <a:solidFill>
                  <a:prstClr val="black"/>
                </a:solidFill>
              </a:rPr>
              <a:t>がいる</a:t>
            </a:r>
            <a:endParaRPr lang="ja-JP" altLang="en-US" sz="1400" dirty="0">
              <a:solidFill>
                <a:prstClr val="black"/>
              </a:solidFill>
            </a:endParaRPr>
          </a:p>
        </p:txBody>
      </p:sp>
      <p:sp>
        <p:nvSpPr>
          <p:cNvPr id="93" name="左右矢印 92"/>
          <p:cNvSpPr/>
          <p:nvPr/>
        </p:nvSpPr>
        <p:spPr>
          <a:xfrm>
            <a:off x="5901380" y="2348880"/>
            <a:ext cx="2924634" cy="620490"/>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nSpc>
                <a:spcPts val="1400"/>
              </a:lnSpc>
            </a:pPr>
            <a:r>
              <a:rPr lang="ja-JP" altLang="en-US" sz="1400" dirty="0" smtClean="0">
                <a:solidFill>
                  <a:prstClr val="black"/>
                </a:solidFill>
              </a:rPr>
              <a:t>市町村民税　</a:t>
            </a:r>
            <a:r>
              <a:rPr lang="ja-JP" altLang="en-US" sz="1400" b="1" dirty="0" smtClean="0">
                <a:solidFill>
                  <a:prstClr val="black"/>
                </a:solidFill>
              </a:rPr>
              <a:t>本人</a:t>
            </a:r>
            <a:r>
              <a:rPr lang="ja-JP" altLang="en-US" sz="1400" dirty="0" smtClean="0">
                <a:solidFill>
                  <a:prstClr val="black"/>
                </a:solidFill>
              </a:rPr>
              <a:t>が</a:t>
            </a:r>
            <a:r>
              <a:rPr lang="ja-JP" altLang="en-US" sz="1400" b="1" dirty="0" smtClean="0">
                <a:solidFill>
                  <a:srgbClr val="0070C0"/>
                </a:solidFill>
              </a:rPr>
              <a:t>課税</a:t>
            </a:r>
            <a:endParaRPr lang="ja-JP" altLang="en-US" sz="1400" b="1" dirty="0">
              <a:solidFill>
                <a:srgbClr val="0070C0"/>
              </a:solidFill>
            </a:endParaRPr>
          </a:p>
        </p:txBody>
      </p:sp>
      <p:sp>
        <p:nvSpPr>
          <p:cNvPr id="84" name="Line 105"/>
          <p:cNvSpPr>
            <a:spLocks noChangeShapeType="1"/>
          </p:cNvSpPr>
          <p:nvPr/>
        </p:nvSpPr>
        <p:spPr bwMode="auto">
          <a:xfrm>
            <a:off x="4970814" y="4005064"/>
            <a:ext cx="0" cy="1584176"/>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90" name="Line 105"/>
          <p:cNvSpPr>
            <a:spLocks noChangeShapeType="1"/>
          </p:cNvSpPr>
          <p:nvPr/>
        </p:nvSpPr>
        <p:spPr bwMode="auto">
          <a:xfrm>
            <a:off x="3674747" y="4221088"/>
            <a:ext cx="1296066"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97" name="Text Box 32"/>
          <p:cNvSpPr txBox="1">
            <a:spLocks noChangeArrowheads="1"/>
          </p:cNvSpPr>
          <p:nvPr/>
        </p:nvSpPr>
        <p:spPr bwMode="auto">
          <a:xfrm>
            <a:off x="3907334" y="4941168"/>
            <a:ext cx="1024729" cy="523220"/>
          </a:xfrm>
          <a:prstGeom prst="rect">
            <a:avLst/>
          </a:prstGeom>
          <a:noFill/>
          <a:ln w="9525">
            <a:noFill/>
            <a:miter lim="800000"/>
            <a:headEnd/>
            <a:tailEnd/>
          </a:ln>
        </p:spPr>
        <p:txBody>
          <a:bodyPr wrap="square">
            <a:spAutoFit/>
          </a:bodyPr>
          <a:lstStyle/>
          <a:p>
            <a:pPr>
              <a:spcBef>
                <a:spcPct val="50000"/>
              </a:spcBef>
            </a:pPr>
            <a:r>
              <a:rPr lang="ja-JP" altLang="en-US" sz="1400" dirty="0" smtClean="0">
                <a:solidFill>
                  <a:prstClr val="black"/>
                </a:solidFill>
                <a:latin typeface="Arial" charset="0"/>
              </a:rPr>
              <a:t>特例</a:t>
            </a:r>
            <a:endParaRPr lang="en-US" altLang="ja-JP" sz="1400" dirty="0" smtClean="0">
              <a:solidFill>
                <a:prstClr val="black"/>
              </a:solidFill>
              <a:latin typeface="Arial" charset="0"/>
            </a:endParaRPr>
          </a:p>
          <a:p>
            <a:r>
              <a:rPr lang="ja-JP" altLang="en-US" sz="1400" dirty="0" smtClean="0">
                <a:solidFill>
                  <a:prstClr val="black"/>
                </a:solidFill>
                <a:latin typeface="Arial" charset="0"/>
              </a:rPr>
              <a:t>第</a:t>
            </a:r>
            <a:r>
              <a:rPr lang="en-US" altLang="ja-JP" sz="1400" dirty="0" smtClean="0">
                <a:solidFill>
                  <a:prstClr val="black"/>
                </a:solidFill>
                <a:latin typeface="Arial" charset="0"/>
              </a:rPr>
              <a:t>4</a:t>
            </a:r>
            <a:r>
              <a:rPr lang="ja-JP" altLang="en-US" sz="1400" dirty="0" smtClean="0">
                <a:solidFill>
                  <a:prstClr val="black"/>
                </a:solidFill>
                <a:latin typeface="Arial" charset="0"/>
              </a:rPr>
              <a:t>段階</a:t>
            </a:r>
            <a:endParaRPr lang="ja-JP" altLang="en-US" sz="1400" dirty="0">
              <a:solidFill>
                <a:prstClr val="black"/>
              </a:solidFill>
              <a:latin typeface="Arial" charset="0"/>
            </a:endParaRPr>
          </a:p>
        </p:txBody>
      </p:sp>
      <p:sp>
        <p:nvSpPr>
          <p:cNvPr id="6168" name="Line 17"/>
          <p:cNvSpPr>
            <a:spLocks noChangeShapeType="1"/>
          </p:cNvSpPr>
          <p:nvPr/>
        </p:nvSpPr>
        <p:spPr bwMode="auto">
          <a:xfrm>
            <a:off x="2109583" y="4358488"/>
            <a:ext cx="0" cy="504056"/>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104" name="Line 23"/>
          <p:cNvSpPr>
            <a:spLocks noChangeShapeType="1"/>
          </p:cNvSpPr>
          <p:nvPr/>
        </p:nvSpPr>
        <p:spPr bwMode="auto">
          <a:xfrm>
            <a:off x="3641435" y="4005064"/>
            <a:ext cx="2259943"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107" name="Line 104"/>
          <p:cNvSpPr>
            <a:spLocks noChangeShapeType="1"/>
          </p:cNvSpPr>
          <p:nvPr/>
        </p:nvSpPr>
        <p:spPr bwMode="auto">
          <a:xfrm flipH="1">
            <a:off x="2378542" y="5445224"/>
            <a:ext cx="66468" cy="504056"/>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105" name="Text Box 120"/>
          <p:cNvSpPr txBox="1">
            <a:spLocks noChangeArrowheads="1"/>
          </p:cNvSpPr>
          <p:nvPr/>
        </p:nvSpPr>
        <p:spPr bwMode="auto">
          <a:xfrm>
            <a:off x="2046199" y="5661248"/>
            <a:ext cx="997033" cy="1177200"/>
          </a:xfrm>
          <a:prstGeom prst="rect">
            <a:avLst/>
          </a:prstGeom>
          <a:solidFill>
            <a:schemeClr val="bg1"/>
          </a:solidFill>
          <a:ln w="9525">
            <a:solidFill>
              <a:schemeClr val="tx1"/>
            </a:solidFill>
            <a:miter lim="800000"/>
            <a:headEnd/>
            <a:tailEnd/>
          </a:ln>
        </p:spPr>
        <p:txBody>
          <a:bodyPr wrap="square" lIns="72000" rIns="36000">
            <a:noAutofit/>
          </a:bodyPr>
          <a:lstStyle/>
          <a:p>
            <a:r>
              <a:rPr lang="ja-JP" altLang="en-US" sz="1200" dirty="0" smtClean="0">
                <a:solidFill>
                  <a:prstClr val="black"/>
                </a:solidFill>
              </a:rPr>
              <a:t>特例第</a:t>
            </a:r>
            <a:r>
              <a:rPr lang="en-US" altLang="ja-JP" sz="1200" dirty="0" smtClean="0">
                <a:solidFill>
                  <a:prstClr val="black"/>
                </a:solidFill>
              </a:rPr>
              <a:t>3</a:t>
            </a:r>
            <a:r>
              <a:rPr lang="ja-JP" altLang="en-US" sz="1200" dirty="0" smtClean="0">
                <a:solidFill>
                  <a:prstClr val="black"/>
                </a:solidFill>
              </a:rPr>
              <a:t>段階</a:t>
            </a:r>
            <a:endParaRPr lang="en-US" altLang="ja-JP" sz="900" dirty="0" smtClean="0">
              <a:solidFill>
                <a:prstClr val="black"/>
              </a:solidFill>
            </a:endParaRPr>
          </a:p>
          <a:p>
            <a:pPr algn="ctr"/>
            <a:endParaRPr lang="en-US" altLang="ja-JP" sz="500" dirty="0" smtClean="0">
              <a:solidFill>
                <a:prstClr val="black"/>
              </a:solidFill>
            </a:endParaRPr>
          </a:p>
          <a:p>
            <a:pPr algn="ctr"/>
            <a:r>
              <a:rPr lang="ja-JP" altLang="en-US" sz="900" dirty="0" smtClean="0">
                <a:solidFill>
                  <a:prstClr val="black"/>
                </a:solidFill>
              </a:rPr>
              <a:t>（保険者判断で</a:t>
            </a:r>
            <a:endParaRPr lang="en-US" altLang="ja-JP" sz="900" dirty="0" smtClean="0">
              <a:solidFill>
                <a:prstClr val="black"/>
              </a:solidFill>
            </a:endParaRPr>
          </a:p>
          <a:p>
            <a:pPr algn="ctr"/>
            <a:r>
              <a:rPr lang="ja-JP" altLang="en-US" sz="900" dirty="0" smtClean="0">
                <a:solidFill>
                  <a:prstClr val="black"/>
                </a:solidFill>
              </a:rPr>
              <a:t>設定可能）</a:t>
            </a:r>
            <a:endParaRPr lang="en-US" altLang="ja-JP" sz="900" dirty="0" smtClean="0">
              <a:solidFill>
                <a:prstClr val="black"/>
              </a:solidFill>
            </a:endParaRPr>
          </a:p>
          <a:p>
            <a:r>
              <a:rPr lang="ja-JP" altLang="en-US" sz="900" u="sng" dirty="0" smtClean="0">
                <a:solidFill>
                  <a:prstClr val="black"/>
                </a:solidFill>
              </a:rPr>
              <a:t>世帯全員が</a:t>
            </a:r>
            <a:r>
              <a:rPr lang="ja-JP" altLang="en-US" sz="900" dirty="0" smtClean="0">
                <a:solidFill>
                  <a:srgbClr val="FF0000"/>
                </a:solidFill>
              </a:rPr>
              <a:t>非課税</a:t>
            </a:r>
            <a:r>
              <a:rPr lang="ja-JP" altLang="en-US" sz="900" dirty="0" smtClean="0">
                <a:solidFill>
                  <a:prstClr val="black"/>
                </a:solidFill>
              </a:rPr>
              <a:t>かつ本人年金収入等</a:t>
            </a:r>
            <a:r>
              <a:rPr lang="en-US" altLang="ja-JP" sz="900" dirty="0" smtClean="0">
                <a:solidFill>
                  <a:srgbClr val="FF0000"/>
                </a:solidFill>
              </a:rPr>
              <a:t>80</a:t>
            </a:r>
            <a:r>
              <a:rPr lang="ja-JP" altLang="en-US" sz="900" dirty="0" smtClean="0">
                <a:solidFill>
                  <a:srgbClr val="FF0000"/>
                </a:solidFill>
              </a:rPr>
              <a:t>万円超</a:t>
            </a:r>
            <a:r>
              <a:rPr lang="en-US" altLang="ja-JP" sz="900" dirty="0" smtClean="0">
                <a:solidFill>
                  <a:srgbClr val="FF0000"/>
                </a:solidFill>
              </a:rPr>
              <a:t>120</a:t>
            </a:r>
            <a:r>
              <a:rPr lang="ja-JP" altLang="en-US" sz="900" dirty="0" smtClean="0">
                <a:solidFill>
                  <a:srgbClr val="FF0066"/>
                </a:solidFill>
              </a:rPr>
              <a:t>万円</a:t>
            </a:r>
            <a:r>
              <a:rPr lang="ja-JP" altLang="en-US" sz="900" dirty="0" smtClean="0">
                <a:solidFill>
                  <a:srgbClr val="FF0000"/>
                </a:solidFill>
              </a:rPr>
              <a:t>以下</a:t>
            </a:r>
            <a:endParaRPr lang="ja-JP" altLang="en-US" sz="900" dirty="0">
              <a:solidFill>
                <a:prstClr val="black"/>
              </a:solidFill>
            </a:endParaRPr>
          </a:p>
        </p:txBody>
      </p:sp>
      <p:sp>
        <p:nvSpPr>
          <p:cNvPr id="110" name="Line 104"/>
          <p:cNvSpPr>
            <a:spLocks noChangeShapeType="1"/>
          </p:cNvSpPr>
          <p:nvPr/>
        </p:nvSpPr>
        <p:spPr bwMode="auto">
          <a:xfrm>
            <a:off x="4106719" y="5409272"/>
            <a:ext cx="132938" cy="46800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109" name="Text Box 120"/>
          <p:cNvSpPr txBox="1">
            <a:spLocks noChangeArrowheads="1"/>
          </p:cNvSpPr>
          <p:nvPr/>
        </p:nvSpPr>
        <p:spPr bwMode="auto">
          <a:xfrm>
            <a:off x="4040267" y="5661248"/>
            <a:ext cx="997033" cy="1008112"/>
          </a:xfrm>
          <a:prstGeom prst="rect">
            <a:avLst/>
          </a:prstGeom>
          <a:solidFill>
            <a:schemeClr val="bg1"/>
          </a:solidFill>
          <a:ln w="9525">
            <a:solidFill>
              <a:schemeClr val="tx1"/>
            </a:solidFill>
            <a:miter lim="800000"/>
            <a:headEnd/>
            <a:tailEnd/>
          </a:ln>
        </p:spPr>
        <p:txBody>
          <a:bodyPr wrap="square" lIns="72000" rIns="36000">
            <a:noAutofit/>
          </a:bodyPr>
          <a:lstStyle/>
          <a:p>
            <a:r>
              <a:rPr lang="ja-JP" altLang="en-US" sz="1200" dirty="0" smtClean="0">
                <a:solidFill>
                  <a:prstClr val="black"/>
                </a:solidFill>
              </a:rPr>
              <a:t>特例第</a:t>
            </a:r>
            <a:r>
              <a:rPr lang="en-US" altLang="ja-JP" sz="1200" dirty="0" smtClean="0">
                <a:solidFill>
                  <a:prstClr val="black"/>
                </a:solidFill>
              </a:rPr>
              <a:t>4</a:t>
            </a:r>
            <a:r>
              <a:rPr lang="ja-JP" altLang="en-US" sz="1200" dirty="0" smtClean="0">
                <a:solidFill>
                  <a:prstClr val="black"/>
                </a:solidFill>
              </a:rPr>
              <a:t>段階</a:t>
            </a:r>
            <a:endParaRPr lang="en-US" altLang="ja-JP" sz="900" dirty="0" smtClean="0">
              <a:solidFill>
                <a:prstClr val="black"/>
              </a:solidFill>
            </a:endParaRPr>
          </a:p>
          <a:p>
            <a:pPr algn="ctr"/>
            <a:endParaRPr lang="en-US" altLang="ja-JP" sz="500" dirty="0" smtClean="0">
              <a:solidFill>
                <a:prstClr val="black"/>
              </a:solidFill>
            </a:endParaRPr>
          </a:p>
          <a:p>
            <a:pPr algn="ctr"/>
            <a:r>
              <a:rPr lang="ja-JP" altLang="en-US" sz="900" dirty="0" smtClean="0">
                <a:solidFill>
                  <a:prstClr val="black"/>
                </a:solidFill>
              </a:rPr>
              <a:t>（保険者判断で</a:t>
            </a:r>
            <a:endParaRPr lang="en-US" altLang="ja-JP" sz="900" dirty="0" smtClean="0">
              <a:solidFill>
                <a:prstClr val="black"/>
              </a:solidFill>
            </a:endParaRPr>
          </a:p>
          <a:p>
            <a:pPr algn="ctr"/>
            <a:r>
              <a:rPr lang="ja-JP" altLang="en-US" sz="900" dirty="0" smtClean="0">
                <a:solidFill>
                  <a:prstClr val="black"/>
                </a:solidFill>
              </a:rPr>
              <a:t>設定可能）</a:t>
            </a:r>
            <a:endParaRPr lang="en-US" altLang="ja-JP" sz="900" dirty="0" smtClean="0">
              <a:solidFill>
                <a:prstClr val="black"/>
              </a:solidFill>
            </a:endParaRPr>
          </a:p>
          <a:p>
            <a:r>
              <a:rPr lang="ja-JP" altLang="en-US" sz="900" u="sng" dirty="0" smtClean="0">
                <a:solidFill>
                  <a:prstClr val="black"/>
                </a:solidFill>
              </a:rPr>
              <a:t>本人が</a:t>
            </a:r>
            <a:r>
              <a:rPr lang="ja-JP" altLang="en-US" sz="900" dirty="0" smtClean="0">
                <a:solidFill>
                  <a:srgbClr val="FF0000"/>
                </a:solidFill>
              </a:rPr>
              <a:t>非課税</a:t>
            </a:r>
            <a:r>
              <a:rPr lang="ja-JP" altLang="en-US" sz="900" dirty="0" smtClean="0">
                <a:solidFill>
                  <a:prstClr val="black"/>
                </a:solidFill>
              </a:rPr>
              <a:t>かつ本人年金収入等</a:t>
            </a:r>
            <a:r>
              <a:rPr lang="en-US" altLang="ja-JP" sz="900" dirty="0" smtClean="0">
                <a:solidFill>
                  <a:srgbClr val="FF0000"/>
                </a:solidFill>
              </a:rPr>
              <a:t>80</a:t>
            </a:r>
            <a:r>
              <a:rPr lang="ja-JP" altLang="en-US" sz="900" dirty="0" smtClean="0">
                <a:solidFill>
                  <a:srgbClr val="FF0000"/>
                </a:solidFill>
              </a:rPr>
              <a:t>万円以下</a:t>
            </a:r>
            <a:endParaRPr lang="ja-JP" altLang="en-US" sz="900" dirty="0">
              <a:solidFill>
                <a:prstClr val="black"/>
              </a:solidFill>
            </a:endParaRPr>
          </a:p>
        </p:txBody>
      </p:sp>
      <p:sp>
        <p:nvSpPr>
          <p:cNvPr id="100" name="タイトル 60"/>
          <p:cNvSpPr txBox="1">
            <a:spLocks/>
          </p:cNvSpPr>
          <p:nvPr/>
        </p:nvSpPr>
        <p:spPr>
          <a:xfrm>
            <a:off x="185051" y="44624"/>
            <a:ext cx="8829929" cy="576064"/>
          </a:xfrm>
          <a:prstGeom prst="rect">
            <a:avLst/>
          </a:prstGeom>
          <a:solidFill>
            <a:srgbClr val="FFFF00">
              <a:alpha val="29000"/>
            </a:srgb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latin typeface="HGP創英角ｺﾞｼｯｸUB" pitchFamily="50" charset="-128"/>
                <a:ea typeface="HGP創英角ｺﾞｼｯｸUB" pitchFamily="50" charset="-128"/>
              </a:rPr>
              <a:t>介護保険の一号保険料の仕組み</a:t>
            </a:r>
            <a:endParaRPr lang="ja-JP" altLang="en-US" sz="2400" dirty="0">
              <a:solidFill>
                <a:prstClr val="black"/>
              </a:solidFill>
              <a:latin typeface="HGP創英角ｺﾞｼｯｸUB" pitchFamily="50" charset="-128"/>
              <a:ea typeface="HGP創英角ｺﾞｼｯｸUB" pitchFamily="50" charset="-128"/>
            </a:endParaRPr>
          </a:p>
        </p:txBody>
      </p:sp>
      <p:sp>
        <p:nvSpPr>
          <p:cNvPr id="101" name="正方形/長方形 100"/>
          <p:cNvSpPr/>
          <p:nvPr/>
        </p:nvSpPr>
        <p:spPr>
          <a:xfrm>
            <a:off x="755576" y="4005064"/>
            <a:ext cx="1368152" cy="864096"/>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3" name="正方形/長方形 102"/>
          <p:cNvSpPr/>
          <p:nvPr/>
        </p:nvSpPr>
        <p:spPr>
          <a:xfrm>
            <a:off x="2123728" y="4005064"/>
            <a:ext cx="1512168" cy="360040"/>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2" name="正方形/長方形 111"/>
          <p:cNvSpPr/>
          <p:nvPr/>
        </p:nvSpPr>
        <p:spPr>
          <a:xfrm>
            <a:off x="5940152" y="3573016"/>
            <a:ext cx="1872208" cy="432048"/>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4" name="正方形/長方形 113"/>
          <p:cNvSpPr/>
          <p:nvPr/>
        </p:nvSpPr>
        <p:spPr>
          <a:xfrm>
            <a:off x="7812360" y="3140968"/>
            <a:ext cx="1152128" cy="864096"/>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17" name="直線コネクタ 116"/>
          <p:cNvCxnSpPr/>
          <p:nvPr/>
        </p:nvCxnSpPr>
        <p:spPr>
          <a:xfrm>
            <a:off x="755576" y="4005064"/>
            <a:ext cx="8388424"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755576" y="1196752"/>
            <a:ext cx="30243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6012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2910283" y="4365104"/>
            <a:ext cx="731158" cy="216024"/>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5" name="正方形/長方形 94"/>
          <p:cNvSpPr/>
          <p:nvPr/>
        </p:nvSpPr>
        <p:spPr>
          <a:xfrm>
            <a:off x="2112655" y="4365104"/>
            <a:ext cx="797627" cy="504056"/>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8" name="正方形/長方形 87"/>
          <p:cNvSpPr/>
          <p:nvPr/>
        </p:nvSpPr>
        <p:spPr>
          <a:xfrm>
            <a:off x="716805" y="4869160"/>
            <a:ext cx="1395847" cy="328976"/>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1" name="Line 113"/>
          <p:cNvSpPr>
            <a:spLocks noChangeShapeType="1"/>
          </p:cNvSpPr>
          <p:nvPr/>
        </p:nvSpPr>
        <p:spPr bwMode="auto">
          <a:xfrm>
            <a:off x="5901378" y="2348931"/>
            <a:ext cx="0" cy="1769265"/>
          </a:xfrm>
          <a:prstGeom prst="line">
            <a:avLst/>
          </a:prstGeom>
          <a:noFill/>
          <a:ln w="9525">
            <a:solidFill>
              <a:schemeClr val="tx1"/>
            </a:solidFill>
            <a:prstDash val="dash"/>
            <a:round/>
            <a:headEnd/>
            <a:tailEnd/>
          </a:ln>
        </p:spPr>
        <p:txBody>
          <a:bodyPr/>
          <a:lstStyle/>
          <a:p>
            <a:endParaRPr lang="ja-JP" altLang="en-US">
              <a:solidFill>
                <a:prstClr val="black"/>
              </a:solidFill>
            </a:endParaRPr>
          </a:p>
        </p:txBody>
      </p:sp>
      <p:sp>
        <p:nvSpPr>
          <p:cNvPr id="64" name="テキスト ボックス 63"/>
          <p:cNvSpPr txBox="1"/>
          <p:nvPr/>
        </p:nvSpPr>
        <p:spPr>
          <a:xfrm>
            <a:off x="470668" y="3131551"/>
            <a:ext cx="3457184" cy="369332"/>
          </a:xfrm>
          <a:prstGeom prst="rect">
            <a:avLst/>
          </a:prstGeom>
          <a:noFill/>
        </p:spPr>
        <p:txBody>
          <a:bodyPr wrap="square" rtlCol="0">
            <a:spAutoFit/>
          </a:bodyPr>
          <a:lstStyle/>
          <a:p>
            <a:pPr algn="ctr"/>
            <a:r>
              <a:rPr lang="ja-JP" altLang="en-US" dirty="0" smtClean="0">
                <a:solidFill>
                  <a:prstClr val="black"/>
                </a:solidFill>
                <a:latin typeface="HGPｺﾞｼｯｸM" pitchFamily="50" charset="-128"/>
                <a:ea typeface="HGPｺﾞｼｯｸM" pitchFamily="50" charset="-128"/>
              </a:rPr>
              <a:t>（</a:t>
            </a:r>
            <a:r>
              <a:rPr lang="en-US" altLang="ja-JP" dirty="0" smtClean="0">
                <a:solidFill>
                  <a:prstClr val="black"/>
                </a:solidFill>
                <a:latin typeface="HGPｺﾞｼｯｸM" pitchFamily="50" charset="-128"/>
                <a:ea typeface="HGPｺﾞｼｯｸM" pitchFamily="50" charset="-128"/>
              </a:rPr>
              <a:t>65</a:t>
            </a:r>
            <a:r>
              <a:rPr lang="ja-JP" altLang="en-US" dirty="0" smtClean="0">
                <a:solidFill>
                  <a:prstClr val="black"/>
                </a:solidFill>
                <a:latin typeface="HGPｺﾞｼｯｸM" pitchFamily="50" charset="-128"/>
                <a:ea typeface="HGPｺﾞｼｯｸM" pitchFamily="50" charset="-128"/>
              </a:rPr>
              <a:t>歳以上全体の約３割）</a:t>
            </a:r>
            <a:endParaRPr lang="ja-JP" altLang="en-US" dirty="0">
              <a:solidFill>
                <a:prstClr val="black"/>
              </a:solidFill>
              <a:latin typeface="HGPｺﾞｼｯｸM" pitchFamily="50" charset="-128"/>
              <a:ea typeface="HGPｺﾞｼｯｸM" pitchFamily="50" charset="-128"/>
            </a:endParaRPr>
          </a:p>
        </p:txBody>
      </p:sp>
      <p:sp>
        <p:nvSpPr>
          <p:cNvPr id="6161" name="Line 10"/>
          <p:cNvSpPr>
            <a:spLocks noChangeShapeType="1"/>
          </p:cNvSpPr>
          <p:nvPr/>
        </p:nvSpPr>
        <p:spPr bwMode="auto">
          <a:xfrm flipH="1">
            <a:off x="716813" y="2245913"/>
            <a:ext cx="17850" cy="3351784"/>
          </a:xfrm>
          <a:prstGeom prst="line">
            <a:avLst/>
          </a:prstGeom>
          <a:noFill/>
          <a:ln w="31750">
            <a:solidFill>
              <a:schemeClr val="tx1"/>
            </a:solidFill>
            <a:round/>
            <a:headEnd type="arrow" w="med" len="med"/>
            <a:tailEnd/>
          </a:ln>
        </p:spPr>
        <p:txBody>
          <a:bodyPr/>
          <a:lstStyle/>
          <a:p>
            <a:endParaRPr lang="ja-JP" altLang="en-US">
              <a:solidFill>
                <a:prstClr val="black"/>
              </a:solidFill>
            </a:endParaRPr>
          </a:p>
        </p:txBody>
      </p:sp>
      <p:sp>
        <p:nvSpPr>
          <p:cNvPr id="6176" name="Text Box 25"/>
          <p:cNvSpPr txBox="1">
            <a:spLocks noChangeArrowheads="1"/>
          </p:cNvSpPr>
          <p:nvPr/>
        </p:nvSpPr>
        <p:spPr bwMode="auto">
          <a:xfrm>
            <a:off x="-64686" y="2213374"/>
            <a:ext cx="1180319" cy="461665"/>
          </a:xfrm>
          <a:prstGeom prst="rect">
            <a:avLst/>
          </a:prstGeom>
          <a:noFill/>
          <a:ln w="9525">
            <a:noFill/>
            <a:miter lim="800000"/>
            <a:headEnd/>
            <a:tailEnd/>
          </a:ln>
        </p:spPr>
        <p:txBody>
          <a:bodyPr>
            <a:spAutoFit/>
          </a:bodyPr>
          <a:lstStyle/>
          <a:p>
            <a:r>
              <a:rPr lang="ja-JP" altLang="en-US" sz="1200" dirty="0" smtClean="0">
                <a:solidFill>
                  <a:prstClr val="black"/>
                </a:solidFill>
                <a:latin typeface="Arial" charset="0"/>
              </a:rPr>
              <a:t>（保険料</a:t>
            </a:r>
            <a:endParaRPr lang="ja-JP" altLang="en-US" sz="1200" dirty="0">
              <a:solidFill>
                <a:prstClr val="black"/>
              </a:solidFill>
              <a:latin typeface="Arial" charset="0"/>
            </a:endParaRPr>
          </a:p>
          <a:p>
            <a:r>
              <a:rPr lang="ja-JP" altLang="en-US" sz="1200" dirty="0" smtClean="0">
                <a:solidFill>
                  <a:prstClr val="black"/>
                </a:solidFill>
                <a:latin typeface="Arial" charset="0"/>
              </a:rPr>
              <a:t>  </a:t>
            </a:r>
            <a:r>
              <a:rPr lang="ja-JP" altLang="en-US" sz="1200" dirty="0">
                <a:solidFill>
                  <a:prstClr val="black"/>
                </a:solidFill>
                <a:latin typeface="Arial" charset="0"/>
              </a:rPr>
              <a:t>基準額</a:t>
            </a:r>
            <a:r>
              <a:rPr lang="en-US" altLang="ja-JP" sz="1200" dirty="0" smtClean="0">
                <a:solidFill>
                  <a:prstClr val="black"/>
                </a:solidFill>
                <a:latin typeface="Arial" charset="0"/>
              </a:rPr>
              <a:t>×</a:t>
            </a:r>
            <a:r>
              <a:rPr lang="ja-JP" altLang="en-US" sz="1200" dirty="0" smtClean="0">
                <a:solidFill>
                  <a:prstClr val="black"/>
                </a:solidFill>
                <a:latin typeface="Arial" charset="0"/>
              </a:rPr>
              <a:t>）</a:t>
            </a:r>
            <a:endParaRPr lang="ja-JP" altLang="en-US" sz="1200" dirty="0">
              <a:solidFill>
                <a:prstClr val="black"/>
              </a:solidFill>
              <a:latin typeface="Arial" charset="0"/>
            </a:endParaRPr>
          </a:p>
        </p:txBody>
      </p:sp>
      <p:cxnSp>
        <p:nvCxnSpPr>
          <p:cNvPr id="89" name="直線コネクタ 88"/>
          <p:cNvCxnSpPr/>
          <p:nvPr/>
        </p:nvCxnSpPr>
        <p:spPr>
          <a:xfrm>
            <a:off x="1367577" y="486916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103017" y="5220076"/>
            <a:ext cx="9639" cy="369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64" name="Line 13"/>
          <p:cNvSpPr>
            <a:spLocks noChangeShapeType="1"/>
          </p:cNvSpPr>
          <p:nvPr/>
        </p:nvSpPr>
        <p:spPr bwMode="auto">
          <a:xfrm>
            <a:off x="716805" y="4869160"/>
            <a:ext cx="1395847"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65" name="Line 14"/>
          <p:cNvSpPr>
            <a:spLocks noChangeShapeType="1"/>
          </p:cNvSpPr>
          <p:nvPr/>
        </p:nvSpPr>
        <p:spPr bwMode="auto">
          <a:xfrm flipV="1">
            <a:off x="2110171" y="4372132"/>
            <a:ext cx="1541065" cy="3924"/>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89" name="Text Box 39"/>
          <p:cNvSpPr txBox="1">
            <a:spLocks noChangeArrowheads="1"/>
          </p:cNvSpPr>
          <p:nvPr/>
        </p:nvSpPr>
        <p:spPr bwMode="auto">
          <a:xfrm>
            <a:off x="246722" y="4674934"/>
            <a:ext cx="602946"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0.5</a:t>
            </a:r>
          </a:p>
        </p:txBody>
      </p:sp>
      <p:sp>
        <p:nvSpPr>
          <p:cNvPr id="6190" name="Text Box 40"/>
          <p:cNvSpPr txBox="1">
            <a:spLocks noChangeArrowheads="1"/>
          </p:cNvSpPr>
          <p:nvPr/>
        </p:nvSpPr>
        <p:spPr bwMode="auto">
          <a:xfrm>
            <a:off x="205458" y="4187176"/>
            <a:ext cx="602946"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0.75</a:t>
            </a:r>
          </a:p>
        </p:txBody>
      </p:sp>
      <p:sp>
        <p:nvSpPr>
          <p:cNvPr id="6191" name="Text Box 41"/>
          <p:cNvSpPr txBox="1">
            <a:spLocks noChangeArrowheads="1"/>
          </p:cNvSpPr>
          <p:nvPr/>
        </p:nvSpPr>
        <p:spPr bwMode="auto">
          <a:xfrm>
            <a:off x="293636" y="3868080"/>
            <a:ext cx="602946"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1.0</a:t>
            </a:r>
          </a:p>
        </p:txBody>
      </p:sp>
      <p:sp>
        <p:nvSpPr>
          <p:cNvPr id="6192" name="Text Box 42"/>
          <p:cNvSpPr txBox="1">
            <a:spLocks noChangeArrowheads="1"/>
          </p:cNvSpPr>
          <p:nvPr/>
        </p:nvSpPr>
        <p:spPr bwMode="auto">
          <a:xfrm>
            <a:off x="171133" y="3437456"/>
            <a:ext cx="602946"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1.25</a:t>
            </a:r>
          </a:p>
        </p:txBody>
      </p:sp>
      <p:sp>
        <p:nvSpPr>
          <p:cNvPr id="6193" name="Text Box 43"/>
          <p:cNvSpPr txBox="1">
            <a:spLocks noChangeArrowheads="1"/>
          </p:cNvSpPr>
          <p:nvPr/>
        </p:nvSpPr>
        <p:spPr bwMode="auto">
          <a:xfrm>
            <a:off x="243249" y="3000216"/>
            <a:ext cx="602946"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1.5</a:t>
            </a:r>
          </a:p>
        </p:txBody>
      </p:sp>
      <p:sp>
        <p:nvSpPr>
          <p:cNvPr id="6200" name="Line 110"/>
          <p:cNvSpPr>
            <a:spLocks noChangeShapeType="1"/>
          </p:cNvSpPr>
          <p:nvPr/>
        </p:nvSpPr>
        <p:spPr bwMode="auto">
          <a:xfrm>
            <a:off x="725923" y="4012096"/>
            <a:ext cx="2924308" cy="305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203" name="Line 113"/>
          <p:cNvSpPr>
            <a:spLocks noChangeShapeType="1"/>
          </p:cNvSpPr>
          <p:nvPr/>
        </p:nvSpPr>
        <p:spPr bwMode="auto">
          <a:xfrm>
            <a:off x="3641437" y="2348881"/>
            <a:ext cx="9122" cy="1879244"/>
          </a:xfrm>
          <a:prstGeom prst="line">
            <a:avLst/>
          </a:prstGeom>
          <a:noFill/>
          <a:ln w="9525">
            <a:solidFill>
              <a:schemeClr val="tx1"/>
            </a:solidFill>
            <a:prstDash val="dash"/>
            <a:round/>
            <a:headEnd/>
            <a:tailEnd/>
          </a:ln>
        </p:spPr>
        <p:txBody>
          <a:bodyPr/>
          <a:lstStyle/>
          <a:p>
            <a:endParaRPr lang="ja-JP" altLang="en-US">
              <a:solidFill>
                <a:prstClr val="black"/>
              </a:solidFill>
            </a:endParaRPr>
          </a:p>
        </p:txBody>
      </p:sp>
      <p:sp>
        <p:nvSpPr>
          <p:cNvPr id="62" name="テキスト ボックス 61"/>
          <p:cNvSpPr txBox="1"/>
          <p:nvPr/>
        </p:nvSpPr>
        <p:spPr>
          <a:xfrm>
            <a:off x="4284352" y="3047575"/>
            <a:ext cx="3457184" cy="369332"/>
          </a:xfrm>
          <a:prstGeom prst="rect">
            <a:avLst/>
          </a:prstGeom>
          <a:noFill/>
        </p:spPr>
        <p:txBody>
          <a:bodyPr wrap="square" rtlCol="0">
            <a:spAutoFit/>
          </a:bodyPr>
          <a:lstStyle/>
          <a:p>
            <a:pPr algn="ctr"/>
            <a:r>
              <a:rPr lang="ja-JP" altLang="en-US" dirty="0" smtClean="0">
                <a:solidFill>
                  <a:prstClr val="black"/>
                </a:solidFill>
                <a:latin typeface="HGPｺﾞｼｯｸM" pitchFamily="50" charset="-128"/>
                <a:ea typeface="HGPｺﾞｼｯｸM" pitchFamily="50" charset="-128"/>
              </a:rPr>
              <a:t>（</a:t>
            </a:r>
            <a:r>
              <a:rPr lang="en-US" altLang="ja-JP" dirty="0" smtClean="0">
                <a:solidFill>
                  <a:prstClr val="black"/>
                </a:solidFill>
                <a:latin typeface="HGPｺﾞｼｯｸM" pitchFamily="50" charset="-128"/>
                <a:ea typeface="HGPｺﾞｼｯｸM" pitchFamily="50" charset="-128"/>
              </a:rPr>
              <a:t>65</a:t>
            </a:r>
            <a:r>
              <a:rPr lang="ja-JP" altLang="en-US" dirty="0" smtClean="0">
                <a:solidFill>
                  <a:prstClr val="black"/>
                </a:solidFill>
                <a:latin typeface="HGPｺﾞｼｯｸM" pitchFamily="50" charset="-128"/>
                <a:ea typeface="HGPｺﾞｼｯｸM" pitchFamily="50" charset="-128"/>
              </a:rPr>
              <a:t>歳以上全体の約７割）</a:t>
            </a:r>
            <a:endParaRPr lang="ja-JP" altLang="en-US" dirty="0">
              <a:solidFill>
                <a:prstClr val="black"/>
              </a:solidFill>
              <a:latin typeface="HGPｺﾞｼｯｸM" pitchFamily="50" charset="-128"/>
              <a:ea typeface="HGPｺﾞｼｯｸM" pitchFamily="50" charset="-128"/>
            </a:endParaRPr>
          </a:p>
        </p:txBody>
      </p:sp>
      <p:sp>
        <p:nvSpPr>
          <p:cNvPr id="57" name="Line 105"/>
          <p:cNvSpPr>
            <a:spLocks noChangeShapeType="1"/>
          </p:cNvSpPr>
          <p:nvPr/>
        </p:nvSpPr>
        <p:spPr bwMode="auto">
          <a:xfrm flipH="1">
            <a:off x="1514431" y="5445224"/>
            <a:ext cx="85001" cy="57606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5" name="Line 106"/>
          <p:cNvSpPr>
            <a:spLocks noChangeShapeType="1"/>
          </p:cNvSpPr>
          <p:nvPr/>
        </p:nvSpPr>
        <p:spPr bwMode="auto">
          <a:xfrm>
            <a:off x="3242646" y="5229200"/>
            <a:ext cx="265877" cy="72008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8" name="Line 107"/>
          <p:cNvSpPr>
            <a:spLocks noChangeShapeType="1"/>
          </p:cNvSpPr>
          <p:nvPr/>
        </p:nvSpPr>
        <p:spPr bwMode="auto">
          <a:xfrm>
            <a:off x="5236689" y="5229251"/>
            <a:ext cx="265876" cy="872555"/>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70" name="Line 109"/>
          <p:cNvSpPr>
            <a:spLocks noChangeShapeType="1"/>
          </p:cNvSpPr>
          <p:nvPr/>
        </p:nvSpPr>
        <p:spPr bwMode="auto">
          <a:xfrm flipH="1">
            <a:off x="8200097" y="5193296"/>
            <a:ext cx="160632" cy="90000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cxnSp>
        <p:nvCxnSpPr>
          <p:cNvPr id="82" name="直線コネクタ 81"/>
          <p:cNvCxnSpPr>
            <a:stCxn id="6203" idx="1"/>
          </p:cNvCxnSpPr>
          <p:nvPr/>
        </p:nvCxnSpPr>
        <p:spPr>
          <a:xfrm flipH="1">
            <a:off x="3641439" y="4228176"/>
            <a:ext cx="9118" cy="1369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67" name="Line 16"/>
          <p:cNvSpPr>
            <a:spLocks noChangeShapeType="1"/>
          </p:cNvSpPr>
          <p:nvPr/>
        </p:nvSpPr>
        <p:spPr bwMode="auto">
          <a:xfrm flipV="1">
            <a:off x="7838109" y="3148000"/>
            <a:ext cx="880499" cy="5322"/>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0" name="Line 19"/>
          <p:cNvSpPr>
            <a:spLocks noChangeShapeType="1"/>
          </p:cNvSpPr>
          <p:nvPr/>
        </p:nvSpPr>
        <p:spPr bwMode="auto">
          <a:xfrm flipH="1">
            <a:off x="5910498" y="3580048"/>
            <a:ext cx="2260" cy="43200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1" name="Line 20"/>
          <p:cNvSpPr>
            <a:spLocks noChangeShapeType="1"/>
          </p:cNvSpPr>
          <p:nvPr/>
        </p:nvSpPr>
        <p:spPr bwMode="auto">
          <a:xfrm flipH="1">
            <a:off x="7817618" y="3148000"/>
            <a:ext cx="22228" cy="444286"/>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4" name="Line 23"/>
          <p:cNvSpPr>
            <a:spLocks noChangeShapeType="1"/>
          </p:cNvSpPr>
          <p:nvPr/>
        </p:nvSpPr>
        <p:spPr bwMode="auto">
          <a:xfrm>
            <a:off x="5910516" y="3580048"/>
            <a:ext cx="1941392"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83" name="Text Box 33"/>
          <p:cNvSpPr txBox="1">
            <a:spLocks noChangeArrowheads="1"/>
          </p:cNvSpPr>
          <p:nvPr/>
        </p:nvSpPr>
        <p:spPr bwMode="auto">
          <a:xfrm>
            <a:off x="6508725" y="4921474"/>
            <a:ext cx="1017834" cy="307777"/>
          </a:xfrm>
          <a:prstGeom prst="rect">
            <a:avLst/>
          </a:prstGeom>
          <a:noFill/>
          <a:ln w="9525">
            <a:noFill/>
            <a:miter lim="800000"/>
            <a:headEnd/>
            <a:tailEnd/>
          </a:ln>
        </p:spPr>
        <p:txBody>
          <a:bodyPr>
            <a:spAutoFit/>
          </a:bodyPr>
          <a:lstStyle/>
          <a:p>
            <a:pP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5</a:t>
            </a:r>
            <a:r>
              <a:rPr lang="ja-JP" altLang="en-US" sz="1400" dirty="0">
                <a:solidFill>
                  <a:prstClr val="black"/>
                </a:solidFill>
                <a:latin typeface="Arial" charset="0"/>
              </a:rPr>
              <a:t>段階</a:t>
            </a:r>
          </a:p>
        </p:txBody>
      </p:sp>
      <p:sp>
        <p:nvSpPr>
          <p:cNvPr id="6184" name="Text Box 34"/>
          <p:cNvSpPr txBox="1">
            <a:spLocks noChangeArrowheads="1"/>
          </p:cNvSpPr>
          <p:nvPr/>
        </p:nvSpPr>
        <p:spPr bwMode="auto">
          <a:xfrm>
            <a:off x="8057601" y="4921474"/>
            <a:ext cx="909349" cy="307777"/>
          </a:xfrm>
          <a:prstGeom prst="rect">
            <a:avLst/>
          </a:prstGeom>
          <a:noFill/>
          <a:ln w="9525">
            <a:noFill/>
            <a:miter lim="800000"/>
            <a:headEnd/>
            <a:tailEnd/>
          </a:ln>
        </p:spPr>
        <p:txBody>
          <a:bodyPr>
            <a:spAutoFit/>
          </a:bodyPr>
          <a:lstStyle/>
          <a:p>
            <a:pP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6</a:t>
            </a:r>
            <a:r>
              <a:rPr lang="ja-JP" altLang="en-US" sz="1400" dirty="0">
                <a:solidFill>
                  <a:prstClr val="black"/>
                </a:solidFill>
                <a:latin typeface="Arial" charset="0"/>
              </a:rPr>
              <a:t>段階</a:t>
            </a:r>
          </a:p>
        </p:txBody>
      </p:sp>
      <p:sp>
        <p:nvSpPr>
          <p:cNvPr id="6201" name="Line 111"/>
          <p:cNvSpPr>
            <a:spLocks noChangeShapeType="1"/>
          </p:cNvSpPr>
          <p:nvPr/>
        </p:nvSpPr>
        <p:spPr bwMode="auto">
          <a:xfrm flipV="1">
            <a:off x="5910498" y="4002010"/>
            <a:ext cx="2787696" cy="305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202" name="Text Box 112"/>
          <p:cNvSpPr txBox="1">
            <a:spLocks noChangeArrowheads="1"/>
          </p:cNvSpPr>
          <p:nvPr/>
        </p:nvSpPr>
        <p:spPr bwMode="auto">
          <a:xfrm>
            <a:off x="3774377" y="3509472"/>
            <a:ext cx="2035494" cy="508281"/>
          </a:xfrm>
          <a:prstGeom prst="rect">
            <a:avLst/>
          </a:prstGeom>
          <a:noFill/>
          <a:ln w="9525">
            <a:noFill/>
            <a:miter lim="800000"/>
            <a:headEnd/>
            <a:tailEnd/>
          </a:ln>
        </p:spPr>
        <p:txBody>
          <a:bodyPr wrap="square">
            <a:spAutoFit/>
          </a:bodyPr>
          <a:lstStyle/>
          <a:p>
            <a:pPr algn="ctr">
              <a:lnSpc>
                <a:spcPts val="1200"/>
              </a:lnSpc>
              <a:spcBef>
                <a:spcPct val="50000"/>
              </a:spcBef>
            </a:pPr>
            <a:r>
              <a:rPr lang="ja-JP" altLang="en-US" sz="1400" dirty="0" smtClean="0">
                <a:solidFill>
                  <a:prstClr val="black"/>
                </a:solidFill>
                <a:latin typeface="Arial" charset="0"/>
              </a:rPr>
              <a:t>月</a:t>
            </a:r>
            <a:r>
              <a:rPr lang="en-US" altLang="ja-JP" sz="1400" dirty="0" smtClean="0">
                <a:solidFill>
                  <a:prstClr val="black"/>
                </a:solidFill>
                <a:latin typeface="Arial" charset="0"/>
              </a:rPr>
              <a:t>4,972</a:t>
            </a:r>
            <a:r>
              <a:rPr lang="ja-JP" altLang="en-US" sz="1400" dirty="0" smtClean="0">
                <a:solidFill>
                  <a:prstClr val="black"/>
                </a:solidFill>
                <a:latin typeface="Arial" charset="0"/>
              </a:rPr>
              <a:t>円</a:t>
            </a:r>
            <a:endParaRPr lang="en-US" altLang="ja-JP" sz="1400" dirty="0" smtClean="0">
              <a:solidFill>
                <a:prstClr val="black"/>
              </a:solidFill>
              <a:latin typeface="Arial" charset="0"/>
            </a:endParaRPr>
          </a:p>
          <a:p>
            <a:pPr algn="ctr">
              <a:lnSpc>
                <a:spcPts val="1200"/>
              </a:lnSpc>
              <a:spcBef>
                <a:spcPct val="50000"/>
              </a:spcBef>
            </a:pPr>
            <a:r>
              <a:rPr lang="ja-JP" altLang="en-US" sz="1400" dirty="0" smtClean="0">
                <a:solidFill>
                  <a:prstClr val="black"/>
                </a:solidFill>
                <a:latin typeface="Arial" charset="0"/>
              </a:rPr>
              <a:t>（第５期の全国平均額）</a:t>
            </a:r>
            <a:endParaRPr lang="ja-JP" altLang="en-US" sz="1400" dirty="0">
              <a:solidFill>
                <a:prstClr val="black"/>
              </a:solidFill>
              <a:latin typeface="Arial" charset="0"/>
            </a:endParaRPr>
          </a:p>
        </p:txBody>
      </p:sp>
      <p:sp>
        <p:nvSpPr>
          <p:cNvPr id="6204" name="Text Box 32"/>
          <p:cNvSpPr txBox="1">
            <a:spLocks noChangeArrowheads="1"/>
          </p:cNvSpPr>
          <p:nvPr/>
        </p:nvSpPr>
        <p:spPr bwMode="auto">
          <a:xfrm>
            <a:off x="4970839" y="4941219"/>
            <a:ext cx="1003393" cy="307777"/>
          </a:xfrm>
          <a:prstGeom prst="rect">
            <a:avLst/>
          </a:prstGeom>
          <a:noFill/>
          <a:ln w="9525">
            <a:noFill/>
            <a:miter lim="800000"/>
            <a:headEnd/>
            <a:tailEnd/>
          </a:ln>
        </p:spPr>
        <p:txBody>
          <a:bodyPr>
            <a:spAutoFit/>
          </a:bodyPr>
          <a:lstStyle/>
          <a:p>
            <a:pPr algn="ct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4</a:t>
            </a:r>
            <a:r>
              <a:rPr lang="ja-JP" altLang="en-US" sz="1400" dirty="0">
                <a:solidFill>
                  <a:prstClr val="black"/>
                </a:solidFill>
                <a:latin typeface="Arial" charset="0"/>
              </a:rPr>
              <a:t>段階</a:t>
            </a:r>
          </a:p>
        </p:txBody>
      </p:sp>
      <p:cxnSp>
        <p:nvCxnSpPr>
          <p:cNvPr id="74" name="直線コネクタ 73"/>
          <p:cNvCxnSpPr/>
          <p:nvPr/>
        </p:nvCxnSpPr>
        <p:spPr>
          <a:xfrm>
            <a:off x="7828977" y="3509464"/>
            <a:ext cx="0" cy="2088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5901405" y="3797496"/>
            <a:ext cx="1" cy="18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6165" idx="1"/>
          </p:cNvCxnSpPr>
          <p:nvPr/>
        </p:nvCxnSpPr>
        <p:spPr>
          <a:xfrm flipH="1" flipV="1">
            <a:off x="3650561" y="4012102"/>
            <a:ext cx="663" cy="36003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 Box 39"/>
          <p:cNvSpPr txBox="1">
            <a:spLocks noChangeArrowheads="1"/>
          </p:cNvSpPr>
          <p:nvPr/>
        </p:nvSpPr>
        <p:spPr bwMode="auto">
          <a:xfrm>
            <a:off x="246722" y="5048313"/>
            <a:ext cx="602946" cy="338554"/>
          </a:xfrm>
          <a:prstGeom prst="rect">
            <a:avLst/>
          </a:prstGeom>
          <a:noFill/>
          <a:ln w="9525">
            <a:noFill/>
            <a:miter lim="800000"/>
            <a:headEnd/>
            <a:tailEnd/>
          </a:ln>
        </p:spPr>
        <p:txBody>
          <a:bodyPr>
            <a:spAutoFit/>
          </a:bodyPr>
          <a:lstStyle/>
          <a:p>
            <a:pPr>
              <a:spcBef>
                <a:spcPct val="50000"/>
              </a:spcBef>
            </a:pPr>
            <a:r>
              <a:rPr lang="en-US" altLang="ja-JP" sz="1600" dirty="0" smtClean="0">
                <a:solidFill>
                  <a:srgbClr val="FF0000"/>
                </a:solidFill>
                <a:latin typeface="Arial" charset="0"/>
              </a:rPr>
              <a:t>0.3</a:t>
            </a:r>
            <a:endParaRPr lang="en-US" altLang="ja-JP" sz="1600" dirty="0">
              <a:solidFill>
                <a:srgbClr val="FF0000"/>
              </a:solidFill>
              <a:latin typeface="Arial" charset="0"/>
            </a:endParaRPr>
          </a:p>
        </p:txBody>
      </p:sp>
      <p:cxnSp>
        <p:nvCxnSpPr>
          <p:cNvPr id="96" name="直線コネクタ 95"/>
          <p:cNvCxnSpPr/>
          <p:nvPr/>
        </p:nvCxnSpPr>
        <p:spPr>
          <a:xfrm flipV="1">
            <a:off x="723481" y="5203371"/>
            <a:ext cx="1366567" cy="10886"/>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a:stCxn id="6168" idx="1"/>
          </p:cNvCxnSpPr>
          <p:nvPr/>
        </p:nvCxnSpPr>
        <p:spPr>
          <a:xfrm>
            <a:off x="2109595" y="4862544"/>
            <a:ext cx="800695" cy="6616"/>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flipV="1">
            <a:off x="2101254" y="4815071"/>
            <a:ext cx="6043" cy="39888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2894794" y="4869160"/>
            <a:ext cx="0" cy="7200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flipH="1" flipV="1">
            <a:off x="2901620" y="4581128"/>
            <a:ext cx="8670" cy="288032"/>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2883879" y="4581128"/>
            <a:ext cx="766678" cy="5274"/>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1" name="Text Box 39"/>
          <p:cNvSpPr txBox="1">
            <a:spLocks noChangeArrowheads="1"/>
          </p:cNvSpPr>
          <p:nvPr/>
        </p:nvSpPr>
        <p:spPr bwMode="auto">
          <a:xfrm>
            <a:off x="259318" y="4430496"/>
            <a:ext cx="602946" cy="338554"/>
          </a:xfrm>
          <a:prstGeom prst="rect">
            <a:avLst/>
          </a:prstGeom>
          <a:noFill/>
          <a:ln w="9525">
            <a:noFill/>
            <a:miter lim="800000"/>
            <a:headEnd/>
            <a:tailEnd/>
          </a:ln>
        </p:spPr>
        <p:txBody>
          <a:bodyPr>
            <a:spAutoFit/>
          </a:bodyPr>
          <a:lstStyle/>
          <a:p>
            <a:pPr>
              <a:spcBef>
                <a:spcPct val="50000"/>
              </a:spcBef>
            </a:pPr>
            <a:r>
              <a:rPr lang="en-US" altLang="ja-JP" sz="1600" dirty="0" smtClean="0">
                <a:solidFill>
                  <a:srgbClr val="FF0000"/>
                </a:solidFill>
                <a:latin typeface="Arial" charset="0"/>
              </a:rPr>
              <a:t>0.7</a:t>
            </a:r>
            <a:endParaRPr lang="en-US" altLang="ja-JP" sz="1600" dirty="0">
              <a:solidFill>
                <a:srgbClr val="FF0000"/>
              </a:solidFill>
              <a:latin typeface="Arial" charset="0"/>
            </a:endParaRPr>
          </a:p>
        </p:txBody>
      </p:sp>
      <p:cxnSp>
        <p:nvCxnSpPr>
          <p:cNvPr id="122" name="直線コネクタ 121"/>
          <p:cNvCxnSpPr/>
          <p:nvPr/>
        </p:nvCxnSpPr>
        <p:spPr>
          <a:xfrm>
            <a:off x="733535" y="4581128"/>
            <a:ext cx="2150342" cy="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4" name="下矢印 123"/>
          <p:cNvSpPr/>
          <p:nvPr/>
        </p:nvSpPr>
        <p:spPr>
          <a:xfrm>
            <a:off x="849743" y="4905192"/>
            <a:ext cx="1063502" cy="252000"/>
          </a:xfrm>
          <a:prstGeom prst="downArrow">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5" name="下矢印 124"/>
          <p:cNvSpPr/>
          <p:nvPr/>
        </p:nvSpPr>
        <p:spPr>
          <a:xfrm>
            <a:off x="2220706" y="4458418"/>
            <a:ext cx="534811" cy="338785"/>
          </a:xfrm>
          <a:prstGeom prst="downArrow">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6" name="下矢印 125"/>
          <p:cNvSpPr/>
          <p:nvPr/>
        </p:nvSpPr>
        <p:spPr>
          <a:xfrm>
            <a:off x="3030685" y="4403200"/>
            <a:ext cx="498462" cy="114376"/>
          </a:xfrm>
          <a:prstGeom prst="downArrow">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7" name="Line 110"/>
          <p:cNvSpPr>
            <a:spLocks noChangeShapeType="1"/>
          </p:cNvSpPr>
          <p:nvPr/>
        </p:nvSpPr>
        <p:spPr bwMode="auto">
          <a:xfrm>
            <a:off x="713433" y="4365224"/>
            <a:ext cx="1389720" cy="6965"/>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162" name="Line 11"/>
          <p:cNvSpPr>
            <a:spLocks noChangeShapeType="1"/>
          </p:cNvSpPr>
          <p:nvPr/>
        </p:nvSpPr>
        <p:spPr bwMode="auto">
          <a:xfrm>
            <a:off x="713439" y="5595258"/>
            <a:ext cx="8311985" cy="0"/>
          </a:xfrm>
          <a:prstGeom prst="line">
            <a:avLst/>
          </a:prstGeom>
          <a:noFill/>
          <a:ln w="31750">
            <a:solidFill>
              <a:schemeClr val="tx1"/>
            </a:solidFill>
            <a:round/>
            <a:headEnd/>
            <a:tailEnd type="arrow" w="med" len="med"/>
          </a:ln>
        </p:spPr>
        <p:txBody>
          <a:bodyPr/>
          <a:lstStyle/>
          <a:p>
            <a:endParaRPr lang="ja-JP" altLang="en-US">
              <a:solidFill>
                <a:prstClr val="black"/>
              </a:solidFill>
            </a:endParaRPr>
          </a:p>
        </p:txBody>
      </p:sp>
      <p:sp>
        <p:nvSpPr>
          <p:cNvPr id="6175" name="Text Box 24"/>
          <p:cNvSpPr txBox="1">
            <a:spLocks noChangeArrowheads="1"/>
          </p:cNvSpPr>
          <p:nvPr/>
        </p:nvSpPr>
        <p:spPr bwMode="auto">
          <a:xfrm>
            <a:off x="8115545" y="5720707"/>
            <a:ext cx="1104056" cy="307777"/>
          </a:xfrm>
          <a:prstGeom prst="rect">
            <a:avLst/>
          </a:prstGeom>
          <a:noFill/>
          <a:ln w="9525">
            <a:noFill/>
            <a:miter lim="800000"/>
            <a:headEnd/>
            <a:tailEnd/>
          </a:ln>
        </p:spPr>
        <p:txBody>
          <a:bodyPr>
            <a:spAutoFit/>
          </a:bodyPr>
          <a:lstStyle/>
          <a:p>
            <a:pPr algn="r">
              <a:spcBef>
                <a:spcPct val="50000"/>
              </a:spcBef>
            </a:pPr>
            <a:r>
              <a:rPr lang="ja-JP" altLang="en-US" sz="1400" dirty="0">
                <a:solidFill>
                  <a:prstClr val="black"/>
                </a:solidFill>
                <a:latin typeface="Arial" charset="0"/>
              </a:rPr>
              <a:t>収入</a:t>
            </a:r>
          </a:p>
        </p:txBody>
      </p:sp>
      <p:sp>
        <p:nvSpPr>
          <p:cNvPr id="56" name="Line 104"/>
          <p:cNvSpPr>
            <a:spLocks noChangeShapeType="1"/>
          </p:cNvSpPr>
          <p:nvPr/>
        </p:nvSpPr>
        <p:spPr bwMode="auto">
          <a:xfrm flipH="1">
            <a:off x="783274" y="5517232"/>
            <a:ext cx="199405" cy="432048"/>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9" name="Line 108"/>
          <p:cNvSpPr>
            <a:spLocks noChangeShapeType="1"/>
          </p:cNvSpPr>
          <p:nvPr/>
        </p:nvSpPr>
        <p:spPr bwMode="auto">
          <a:xfrm flipH="1">
            <a:off x="6831958" y="5229200"/>
            <a:ext cx="66468" cy="728538"/>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49" name="Text Box 4"/>
          <p:cNvSpPr txBox="1">
            <a:spLocks noChangeArrowheads="1"/>
          </p:cNvSpPr>
          <p:nvPr/>
        </p:nvSpPr>
        <p:spPr bwMode="auto">
          <a:xfrm>
            <a:off x="51721" y="5661248"/>
            <a:ext cx="930981" cy="10387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1</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生活保護被</a:t>
            </a:r>
            <a:r>
              <a:rPr lang="ja-JP" altLang="en-US" sz="900" dirty="0" smtClean="0">
                <a:solidFill>
                  <a:prstClr val="black"/>
                </a:solidFill>
                <a:latin typeface="Arial" charset="0"/>
              </a:rPr>
              <a:t>保護者</a:t>
            </a:r>
            <a:r>
              <a:rPr lang="ja-JP" altLang="en-US" sz="900" dirty="0">
                <a:solidFill>
                  <a:prstClr val="black"/>
                </a:solidFill>
                <a:latin typeface="Arial" charset="0"/>
              </a:rPr>
              <a:t>、</a:t>
            </a: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a:solidFill>
                  <a:srgbClr val="FF0000"/>
                </a:solidFill>
                <a:latin typeface="Arial" charset="0"/>
              </a:rPr>
              <a:t>非課税</a:t>
            </a:r>
            <a:r>
              <a:rPr lang="ja-JP" altLang="en-US" sz="900" dirty="0">
                <a:solidFill>
                  <a:prstClr val="black"/>
                </a:solidFill>
                <a:latin typeface="Arial" charset="0"/>
              </a:rPr>
              <a:t>の老齢福祉年金受給者等</a:t>
            </a:r>
          </a:p>
        </p:txBody>
      </p:sp>
      <p:sp>
        <p:nvSpPr>
          <p:cNvPr id="50" name="Text Box 5"/>
          <p:cNvSpPr txBox="1">
            <a:spLocks noChangeArrowheads="1"/>
          </p:cNvSpPr>
          <p:nvPr/>
        </p:nvSpPr>
        <p:spPr bwMode="auto">
          <a:xfrm>
            <a:off x="1049158" y="5661248"/>
            <a:ext cx="930564" cy="9002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2</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smtClean="0">
                <a:solidFill>
                  <a:srgbClr val="FF0000"/>
                </a:solidFill>
                <a:latin typeface="Arial" charset="0"/>
              </a:rPr>
              <a:t>非課税</a:t>
            </a:r>
            <a:r>
              <a:rPr lang="ja-JP" altLang="en-US" sz="900" dirty="0" smtClean="0">
                <a:solidFill>
                  <a:prstClr val="black"/>
                </a:solidFill>
                <a:latin typeface="Arial" charset="0"/>
              </a:rPr>
              <a:t>かつ</a:t>
            </a:r>
            <a:r>
              <a:rPr lang="ja-JP" altLang="en-US" sz="900" dirty="0">
                <a:solidFill>
                  <a:prstClr val="black"/>
                </a:solidFill>
                <a:latin typeface="Arial" charset="0"/>
              </a:rPr>
              <a:t>本人年金</a:t>
            </a:r>
            <a:r>
              <a:rPr lang="ja-JP" altLang="en-US" sz="900" dirty="0" smtClean="0">
                <a:solidFill>
                  <a:prstClr val="black"/>
                </a:solidFill>
                <a:latin typeface="Arial" charset="0"/>
              </a:rPr>
              <a:t>収入等</a:t>
            </a:r>
            <a:r>
              <a:rPr lang="en-US" altLang="ja-JP" sz="900" dirty="0" smtClean="0">
                <a:solidFill>
                  <a:srgbClr val="FF0000"/>
                </a:solidFill>
                <a:latin typeface="Arial" charset="0"/>
              </a:rPr>
              <a:t>80</a:t>
            </a:r>
            <a:r>
              <a:rPr lang="ja-JP" altLang="en-US" sz="900" dirty="0">
                <a:solidFill>
                  <a:srgbClr val="FF0000"/>
                </a:solidFill>
                <a:latin typeface="Arial" charset="0"/>
              </a:rPr>
              <a:t>万</a:t>
            </a:r>
            <a:r>
              <a:rPr lang="ja-JP" altLang="en-US" sz="900" dirty="0">
                <a:solidFill>
                  <a:prstClr val="black"/>
                </a:solidFill>
                <a:latin typeface="Arial" charset="0"/>
              </a:rPr>
              <a:t>円以下等</a:t>
            </a:r>
          </a:p>
        </p:txBody>
      </p:sp>
      <p:sp>
        <p:nvSpPr>
          <p:cNvPr id="51" name="Text Box 6"/>
          <p:cNvSpPr txBox="1">
            <a:spLocks noChangeArrowheads="1"/>
          </p:cNvSpPr>
          <p:nvPr/>
        </p:nvSpPr>
        <p:spPr bwMode="auto">
          <a:xfrm>
            <a:off x="3109684" y="5661248"/>
            <a:ext cx="864096" cy="10387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3</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smtClean="0">
                <a:solidFill>
                  <a:srgbClr val="FF0000"/>
                </a:solidFill>
                <a:latin typeface="Arial" charset="0"/>
              </a:rPr>
              <a:t>非課税</a:t>
            </a:r>
            <a:r>
              <a:rPr lang="ja-JP" altLang="en-US" sz="900" dirty="0" smtClean="0">
                <a:solidFill>
                  <a:prstClr val="black"/>
                </a:solidFill>
                <a:latin typeface="Arial" charset="0"/>
              </a:rPr>
              <a:t>かつ</a:t>
            </a:r>
            <a:r>
              <a:rPr lang="ja-JP" altLang="en-US" sz="900" dirty="0">
                <a:solidFill>
                  <a:prstClr val="black"/>
                </a:solidFill>
                <a:latin typeface="Arial" charset="0"/>
              </a:rPr>
              <a:t>本人年金</a:t>
            </a:r>
            <a:r>
              <a:rPr lang="ja-JP" altLang="en-US" sz="900" dirty="0" smtClean="0">
                <a:solidFill>
                  <a:prstClr val="black"/>
                </a:solidFill>
                <a:latin typeface="Arial" charset="0"/>
              </a:rPr>
              <a:t>収入</a:t>
            </a:r>
            <a:r>
              <a:rPr lang="ja-JP" altLang="en-US" sz="900" dirty="0" smtClean="0">
                <a:solidFill>
                  <a:srgbClr val="FF0000"/>
                </a:solidFill>
                <a:latin typeface="Arial" charset="0"/>
              </a:rPr>
              <a:t>１２０万円超等</a:t>
            </a:r>
            <a:endParaRPr lang="ja-JP" altLang="en-US" sz="900" dirty="0">
              <a:solidFill>
                <a:srgbClr val="FF0000"/>
              </a:solidFill>
              <a:latin typeface="Arial" charset="0"/>
            </a:endParaRPr>
          </a:p>
        </p:txBody>
      </p:sp>
      <p:sp>
        <p:nvSpPr>
          <p:cNvPr id="52" name="Text Box 7"/>
          <p:cNvSpPr txBox="1">
            <a:spLocks noChangeArrowheads="1"/>
          </p:cNvSpPr>
          <p:nvPr/>
        </p:nvSpPr>
        <p:spPr bwMode="auto">
          <a:xfrm>
            <a:off x="5239820" y="5661299"/>
            <a:ext cx="993903"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4</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本人が</a:t>
            </a:r>
            <a:r>
              <a:rPr lang="ja-JP" altLang="en-US" sz="900" dirty="0">
                <a:solidFill>
                  <a:prstClr val="black"/>
                </a:solidFill>
                <a:latin typeface="Arial" charset="0"/>
              </a:rPr>
              <a:t>市町</a:t>
            </a:r>
            <a:r>
              <a:rPr lang="ja-JP" altLang="en-US" sz="900" dirty="0" smtClean="0">
                <a:solidFill>
                  <a:prstClr val="black"/>
                </a:solidFill>
                <a:latin typeface="Arial" charset="0"/>
              </a:rPr>
              <a:t>村民</a:t>
            </a:r>
            <a:r>
              <a:rPr lang="ja-JP" altLang="en-US" sz="900" dirty="0">
                <a:solidFill>
                  <a:prstClr val="black"/>
                </a:solidFill>
                <a:latin typeface="Arial" charset="0"/>
              </a:rPr>
              <a:t>税</a:t>
            </a:r>
            <a:r>
              <a:rPr lang="ja-JP" altLang="en-US" sz="900" dirty="0" smtClean="0">
                <a:solidFill>
                  <a:srgbClr val="FF0000"/>
                </a:solidFill>
                <a:latin typeface="Arial" charset="0"/>
              </a:rPr>
              <a:t>非課税</a:t>
            </a:r>
            <a:r>
              <a:rPr lang="ja-JP" altLang="en-US" sz="900" dirty="0" smtClean="0">
                <a:solidFill>
                  <a:prstClr val="black"/>
                </a:solidFill>
                <a:latin typeface="Arial" charset="0"/>
              </a:rPr>
              <a:t>（</a:t>
            </a:r>
            <a:r>
              <a:rPr lang="ja-JP" altLang="en-US" sz="900" dirty="0">
                <a:solidFill>
                  <a:prstClr val="black"/>
                </a:solidFill>
                <a:latin typeface="Arial" charset="0"/>
              </a:rPr>
              <a:t>世帯に</a:t>
            </a:r>
            <a:r>
              <a:rPr lang="ja-JP" altLang="en-US" sz="900" dirty="0">
                <a:solidFill>
                  <a:srgbClr val="0000FF"/>
                </a:solidFill>
                <a:latin typeface="Arial" charset="0"/>
              </a:rPr>
              <a:t>課税</a:t>
            </a:r>
            <a:r>
              <a:rPr lang="ja-JP" altLang="en-US" sz="900" dirty="0">
                <a:solidFill>
                  <a:prstClr val="black"/>
                </a:solidFill>
                <a:latin typeface="Arial" charset="0"/>
              </a:rPr>
              <a:t>者がいる）</a:t>
            </a:r>
          </a:p>
        </p:txBody>
      </p:sp>
      <p:sp>
        <p:nvSpPr>
          <p:cNvPr id="53" name="Text Box 8"/>
          <p:cNvSpPr txBox="1">
            <a:spLocks noChangeArrowheads="1"/>
          </p:cNvSpPr>
          <p:nvPr/>
        </p:nvSpPr>
        <p:spPr bwMode="auto">
          <a:xfrm>
            <a:off x="6433139" y="5661299"/>
            <a:ext cx="1063502"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5</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市町村民税</a:t>
            </a:r>
            <a:r>
              <a:rPr lang="ja-JP" altLang="en-US" sz="900" dirty="0">
                <a:solidFill>
                  <a:srgbClr val="0000FF"/>
                </a:solidFill>
                <a:latin typeface="Arial" charset="0"/>
              </a:rPr>
              <a:t>課税</a:t>
            </a:r>
            <a:r>
              <a:rPr lang="ja-JP" altLang="en-US" sz="900" dirty="0" smtClean="0">
                <a:solidFill>
                  <a:prstClr val="black"/>
                </a:solidFill>
                <a:latin typeface="Arial" charset="0"/>
              </a:rPr>
              <a:t>かつ</a:t>
            </a:r>
            <a:r>
              <a:rPr lang="ja-JP" altLang="en-US" sz="900" dirty="0">
                <a:solidFill>
                  <a:prstClr val="black"/>
                </a:solidFill>
                <a:latin typeface="Arial" charset="0"/>
              </a:rPr>
              <a:t>合計</a:t>
            </a:r>
            <a:r>
              <a:rPr lang="ja-JP" altLang="en-US" sz="900" dirty="0" smtClean="0">
                <a:solidFill>
                  <a:prstClr val="black"/>
                </a:solidFill>
                <a:latin typeface="Arial" charset="0"/>
              </a:rPr>
              <a:t>所得金額</a:t>
            </a:r>
            <a:r>
              <a:rPr lang="en-US" altLang="ja-JP" sz="900" dirty="0" smtClean="0">
                <a:solidFill>
                  <a:prstClr val="black"/>
                </a:solidFill>
                <a:latin typeface="Arial" charset="0"/>
              </a:rPr>
              <a:t>190</a:t>
            </a:r>
            <a:r>
              <a:rPr lang="ja-JP" altLang="en-US" sz="900" dirty="0" smtClean="0">
                <a:solidFill>
                  <a:prstClr val="black"/>
                </a:solidFill>
                <a:latin typeface="Arial" charset="0"/>
              </a:rPr>
              <a:t>万</a:t>
            </a:r>
            <a:r>
              <a:rPr lang="ja-JP" altLang="en-US" sz="900" dirty="0">
                <a:solidFill>
                  <a:prstClr val="black"/>
                </a:solidFill>
                <a:latin typeface="Arial" charset="0"/>
              </a:rPr>
              <a:t>円未満</a:t>
            </a:r>
            <a:endParaRPr lang="en-US" altLang="ja-JP" sz="900" dirty="0">
              <a:solidFill>
                <a:prstClr val="black"/>
              </a:solidFill>
              <a:latin typeface="Arial" charset="0"/>
            </a:endParaRPr>
          </a:p>
        </p:txBody>
      </p:sp>
      <p:sp>
        <p:nvSpPr>
          <p:cNvPr id="54" name="Text Box 9"/>
          <p:cNvSpPr txBox="1">
            <a:spLocks noChangeArrowheads="1"/>
          </p:cNvSpPr>
          <p:nvPr/>
        </p:nvSpPr>
        <p:spPr bwMode="auto">
          <a:xfrm>
            <a:off x="7696044" y="5661299"/>
            <a:ext cx="1063502"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6</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市町村民税</a:t>
            </a:r>
            <a:r>
              <a:rPr lang="ja-JP" altLang="en-US" sz="900" dirty="0">
                <a:solidFill>
                  <a:srgbClr val="0000FF"/>
                </a:solidFill>
                <a:latin typeface="Arial" charset="0"/>
              </a:rPr>
              <a:t>課税</a:t>
            </a:r>
            <a:r>
              <a:rPr lang="ja-JP" altLang="en-US" sz="900" dirty="0" smtClean="0">
                <a:solidFill>
                  <a:prstClr val="black"/>
                </a:solidFill>
                <a:latin typeface="Arial" charset="0"/>
              </a:rPr>
              <a:t>かつ</a:t>
            </a:r>
            <a:r>
              <a:rPr lang="ja-JP" altLang="en-US" sz="900" dirty="0">
                <a:solidFill>
                  <a:prstClr val="black"/>
                </a:solidFill>
                <a:latin typeface="Arial" charset="0"/>
              </a:rPr>
              <a:t>合計</a:t>
            </a:r>
            <a:r>
              <a:rPr lang="ja-JP" altLang="en-US" sz="900" dirty="0" smtClean="0">
                <a:solidFill>
                  <a:prstClr val="black"/>
                </a:solidFill>
                <a:latin typeface="Arial" charset="0"/>
              </a:rPr>
              <a:t>所得金額</a:t>
            </a:r>
            <a:r>
              <a:rPr lang="en-US" altLang="ja-JP" sz="900" dirty="0" smtClean="0">
                <a:solidFill>
                  <a:prstClr val="black"/>
                </a:solidFill>
                <a:latin typeface="Arial" charset="0"/>
              </a:rPr>
              <a:t>190</a:t>
            </a:r>
            <a:r>
              <a:rPr lang="ja-JP" altLang="en-US" sz="900" dirty="0" smtClean="0">
                <a:solidFill>
                  <a:srgbClr val="0000FF"/>
                </a:solidFill>
                <a:latin typeface="Arial" charset="0"/>
              </a:rPr>
              <a:t>万</a:t>
            </a:r>
            <a:r>
              <a:rPr lang="ja-JP" altLang="en-US" sz="900" dirty="0">
                <a:solidFill>
                  <a:srgbClr val="0000FF"/>
                </a:solidFill>
                <a:latin typeface="Arial" charset="0"/>
              </a:rPr>
              <a:t>円</a:t>
            </a:r>
            <a:r>
              <a:rPr lang="ja-JP" altLang="en-US" sz="900" dirty="0">
                <a:solidFill>
                  <a:prstClr val="black"/>
                </a:solidFill>
                <a:latin typeface="Arial" charset="0"/>
              </a:rPr>
              <a:t>以上</a:t>
            </a:r>
          </a:p>
        </p:txBody>
      </p:sp>
      <p:sp>
        <p:nvSpPr>
          <p:cNvPr id="73" name="Text Box 32"/>
          <p:cNvSpPr txBox="1">
            <a:spLocks noChangeArrowheads="1"/>
          </p:cNvSpPr>
          <p:nvPr/>
        </p:nvSpPr>
        <p:spPr bwMode="auto">
          <a:xfrm>
            <a:off x="687811" y="5243816"/>
            <a:ext cx="779263" cy="292388"/>
          </a:xfrm>
          <a:prstGeom prst="rect">
            <a:avLst/>
          </a:prstGeom>
          <a:noFill/>
          <a:ln w="9525">
            <a:noFill/>
            <a:miter lim="800000"/>
            <a:headEnd/>
            <a:tailEnd/>
          </a:ln>
        </p:spPr>
        <p:txBody>
          <a:bodyPr wrap="square">
            <a:spAutoFit/>
          </a:bodyPr>
          <a:lstStyle/>
          <a:p>
            <a:pPr>
              <a:spcBef>
                <a:spcPct val="50000"/>
              </a:spcBef>
            </a:pPr>
            <a:r>
              <a:rPr lang="ja-JP" altLang="en-US" sz="1300" dirty="0" smtClean="0">
                <a:solidFill>
                  <a:prstClr val="black"/>
                </a:solidFill>
                <a:latin typeface="Arial" charset="0"/>
              </a:rPr>
              <a:t>第</a:t>
            </a:r>
            <a:r>
              <a:rPr lang="en-US" altLang="ja-JP" sz="1300" dirty="0" smtClean="0">
                <a:solidFill>
                  <a:prstClr val="black"/>
                </a:solidFill>
                <a:latin typeface="Arial" charset="0"/>
              </a:rPr>
              <a:t>1</a:t>
            </a:r>
            <a:r>
              <a:rPr lang="ja-JP" altLang="en-US" sz="1300" dirty="0" smtClean="0">
                <a:solidFill>
                  <a:prstClr val="black"/>
                </a:solidFill>
                <a:latin typeface="Arial" charset="0"/>
              </a:rPr>
              <a:t>段階</a:t>
            </a:r>
            <a:endParaRPr lang="ja-JP" altLang="en-US" sz="1300" dirty="0">
              <a:solidFill>
                <a:prstClr val="black"/>
              </a:solidFill>
              <a:latin typeface="Arial" charset="0"/>
            </a:endParaRPr>
          </a:p>
        </p:txBody>
      </p:sp>
      <p:sp>
        <p:nvSpPr>
          <p:cNvPr id="76" name="Text Box 32"/>
          <p:cNvSpPr txBox="1">
            <a:spLocks noChangeArrowheads="1"/>
          </p:cNvSpPr>
          <p:nvPr/>
        </p:nvSpPr>
        <p:spPr bwMode="auto">
          <a:xfrm>
            <a:off x="1361034" y="5232973"/>
            <a:ext cx="818109" cy="307777"/>
          </a:xfrm>
          <a:prstGeom prst="rect">
            <a:avLst/>
          </a:prstGeom>
          <a:noFill/>
          <a:ln w="9525">
            <a:noFill/>
            <a:miter lim="800000"/>
            <a:headEnd/>
            <a:tailEnd/>
          </a:ln>
        </p:spPr>
        <p:txBody>
          <a:bodyPr wrap="square">
            <a:spAutoFit/>
          </a:bodyPr>
          <a:lstStyle/>
          <a:p>
            <a:pPr>
              <a:spcBef>
                <a:spcPct val="50000"/>
              </a:spcBef>
            </a:pPr>
            <a:r>
              <a:rPr lang="ja-JP" altLang="en-US" sz="1400" dirty="0" smtClean="0">
                <a:solidFill>
                  <a:prstClr val="black"/>
                </a:solidFill>
                <a:latin typeface="Arial" charset="0"/>
              </a:rPr>
              <a:t>第</a:t>
            </a:r>
            <a:r>
              <a:rPr lang="en-US" altLang="ja-JP" sz="1400" dirty="0" smtClean="0">
                <a:solidFill>
                  <a:prstClr val="black"/>
                </a:solidFill>
                <a:latin typeface="Arial" charset="0"/>
              </a:rPr>
              <a:t>2</a:t>
            </a:r>
            <a:r>
              <a:rPr lang="ja-JP" altLang="en-US" sz="1400" dirty="0" smtClean="0">
                <a:solidFill>
                  <a:prstClr val="black"/>
                </a:solidFill>
                <a:latin typeface="Arial" charset="0"/>
              </a:rPr>
              <a:t>段階</a:t>
            </a:r>
            <a:endParaRPr lang="ja-JP" altLang="en-US" sz="1400" dirty="0">
              <a:solidFill>
                <a:prstClr val="black"/>
              </a:solidFill>
              <a:latin typeface="Arial" charset="0"/>
            </a:endParaRPr>
          </a:p>
        </p:txBody>
      </p:sp>
      <p:sp>
        <p:nvSpPr>
          <p:cNvPr id="77" name="Text Box 32"/>
          <p:cNvSpPr txBox="1">
            <a:spLocks noChangeArrowheads="1"/>
          </p:cNvSpPr>
          <p:nvPr/>
        </p:nvSpPr>
        <p:spPr bwMode="auto">
          <a:xfrm>
            <a:off x="2164900" y="4960828"/>
            <a:ext cx="894955" cy="492443"/>
          </a:xfrm>
          <a:prstGeom prst="rect">
            <a:avLst/>
          </a:prstGeom>
          <a:noFill/>
          <a:ln w="9525">
            <a:noFill/>
            <a:miter lim="800000"/>
            <a:headEnd/>
            <a:tailEnd/>
          </a:ln>
        </p:spPr>
        <p:txBody>
          <a:bodyPr wrap="square">
            <a:spAutoFit/>
          </a:bodyPr>
          <a:lstStyle/>
          <a:p>
            <a:pPr>
              <a:spcBef>
                <a:spcPct val="50000"/>
              </a:spcBef>
            </a:pPr>
            <a:r>
              <a:rPr lang="ja-JP" altLang="en-US" sz="1300" dirty="0" smtClean="0">
                <a:solidFill>
                  <a:prstClr val="black"/>
                </a:solidFill>
                <a:latin typeface="Arial" charset="0"/>
              </a:rPr>
              <a:t>特例</a:t>
            </a:r>
            <a:endParaRPr lang="en-US" altLang="ja-JP" sz="1300" dirty="0" smtClean="0">
              <a:solidFill>
                <a:prstClr val="black"/>
              </a:solidFill>
              <a:latin typeface="Arial" charset="0"/>
            </a:endParaRPr>
          </a:p>
          <a:p>
            <a:r>
              <a:rPr lang="ja-JP" altLang="en-US" sz="1300" dirty="0" smtClean="0">
                <a:solidFill>
                  <a:prstClr val="black"/>
                </a:solidFill>
                <a:latin typeface="Arial" charset="0"/>
              </a:rPr>
              <a:t>第</a:t>
            </a:r>
            <a:r>
              <a:rPr lang="en-US" altLang="ja-JP" sz="1300" dirty="0" smtClean="0">
                <a:solidFill>
                  <a:prstClr val="black"/>
                </a:solidFill>
                <a:latin typeface="Arial" charset="0"/>
              </a:rPr>
              <a:t>3</a:t>
            </a:r>
            <a:r>
              <a:rPr lang="ja-JP" altLang="en-US" sz="1300" dirty="0" smtClean="0">
                <a:solidFill>
                  <a:prstClr val="black"/>
                </a:solidFill>
                <a:latin typeface="Arial" charset="0"/>
              </a:rPr>
              <a:t>段階</a:t>
            </a:r>
            <a:endParaRPr lang="ja-JP" altLang="en-US" sz="1300" dirty="0">
              <a:solidFill>
                <a:prstClr val="black"/>
              </a:solidFill>
              <a:latin typeface="Arial" charset="0"/>
            </a:endParaRPr>
          </a:p>
        </p:txBody>
      </p:sp>
      <p:sp>
        <p:nvSpPr>
          <p:cNvPr id="78" name="Text Box 32"/>
          <p:cNvSpPr txBox="1">
            <a:spLocks noChangeArrowheads="1"/>
          </p:cNvSpPr>
          <p:nvPr/>
        </p:nvSpPr>
        <p:spPr bwMode="auto">
          <a:xfrm>
            <a:off x="2908456" y="4941219"/>
            <a:ext cx="943464" cy="307777"/>
          </a:xfrm>
          <a:prstGeom prst="rect">
            <a:avLst/>
          </a:prstGeom>
          <a:noFill/>
          <a:ln w="9525">
            <a:noFill/>
            <a:miter lim="800000"/>
            <a:headEnd/>
            <a:tailEnd/>
          </a:ln>
        </p:spPr>
        <p:txBody>
          <a:bodyPr wrap="square">
            <a:spAutoFit/>
          </a:bodyPr>
          <a:lstStyle/>
          <a:p>
            <a:r>
              <a:rPr lang="ja-JP" altLang="en-US" sz="1400" dirty="0" smtClean="0">
                <a:solidFill>
                  <a:prstClr val="black"/>
                </a:solidFill>
                <a:latin typeface="Arial" charset="0"/>
              </a:rPr>
              <a:t>第</a:t>
            </a:r>
            <a:r>
              <a:rPr lang="en-US" altLang="ja-JP" sz="1400" dirty="0" smtClean="0">
                <a:solidFill>
                  <a:prstClr val="black"/>
                </a:solidFill>
                <a:latin typeface="Arial" charset="0"/>
              </a:rPr>
              <a:t>3</a:t>
            </a:r>
            <a:r>
              <a:rPr lang="ja-JP" altLang="en-US" sz="1400" dirty="0" smtClean="0">
                <a:solidFill>
                  <a:prstClr val="black"/>
                </a:solidFill>
                <a:latin typeface="Arial" charset="0"/>
              </a:rPr>
              <a:t>段階</a:t>
            </a:r>
            <a:endParaRPr lang="ja-JP" altLang="en-US" sz="1400" dirty="0">
              <a:solidFill>
                <a:prstClr val="black"/>
              </a:solidFill>
              <a:latin typeface="Arial" charset="0"/>
            </a:endParaRPr>
          </a:p>
        </p:txBody>
      </p:sp>
      <p:sp>
        <p:nvSpPr>
          <p:cNvPr id="91" name="左右矢印 90"/>
          <p:cNvSpPr/>
          <p:nvPr/>
        </p:nvSpPr>
        <p:spPr>
          <a:xfrm>
            <a:off x="750379" y="2348880"/>
            <a:ext cx="2857845" cy="609604"/>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lnSpc>
                <a:spcPts val="1400"/>
              </a:lnSpc>
            </a:pPr>
            <a:r>
              <a:rPr lang="ja-JP" altLang="en-US" sz="1400" dirty="0" smtClean="0">
                <a:solidFill>
                  <a:prstClr val="black"/>
                </a:solidFill>
              </a:rPr>
              <a:t>市町村民税</a:t>
            </a:r>
            <a:endParaRPr lang="en-US" altLang="ja-JP" sz="1400" dirty="0" smtClean="0">
              <a:solidFill>
                <a:prstClr val="black"/>
              </a:solidFill>
            </a:endParaRPr>
          </a:p>
          <a:p>
            <a:pPr algn="ctr">
              <a:lnSpc>
                <a:spcPts val="1400"/>
              </a:lnSpc>
            </a:pPr>
            <a:r>
              <a:rPr lang="ja-JP" altLang="en-US" sz="1400" b="1" dirty="0" smtClean="0">
                <a:solidFill>
                  <a:prstClr val="black"/>
                </a:solidFill>
              </a:rPr>
              <a:t>世帯</a:t>
            </a:r>
            <a:r>
              <a:rPr lang="ja-JP" altLang="en-US" sz="1400" dirty="0" smtClean="0">
                <a:solidFill>
                  <a:prstClr val="black"/>
                </a:solidFill>
              </a:rPr>
              <a:t>全員が</a:t>
            </a:r>
            <a:r>
              <a:rPr lang="ja-JP" altLang="en-US" sz="1400" b="1" dirty="0" smtClean="0">
                <a:solidFill>
                  <a:srgbClr val="FF0000"/>
                </a:solidFill>
              </a:rPr>
              <a:t>非課税</a:t>
            </a:r>
            <a:endParaRPr lang="ja-JP" altLang="en-US" sz="1400" b="1" dirty="0">
              <a:solidFill>
                <a:prstClr val="white"/>
              </a:solidFill>
            </a:endParaRPr>
          </a:p>
        </p:txBody>
      </p:sp>
      <p:sp>
        <p:nvSpPr>
          <p:cNvPr id="92" name="左右矢印 91"/>
          <p:cNvSpPr/>
          <p:nvPr/>
        </p:nvSpPr>
        <p:spPr>
          <a:xfrm>
            <a:off x="3641435" y="2359817"/>
            <a:ext cx="2259692" cy="598719"/>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lnSpc>
                <a:spcPts val="1400"/>
              </a:lnSpc>
            </a:pPr>
            <a:r>
              <a:rPr lang="ja-JP" altLang="en-US" sz="1400" dirty="0" smtClean="0">
                <a:solidFill>
                  <a:prstClr val="black"/>
                </a:solidFill>
              </a:rPr>
              <a:t>市町村民税</a:t>
            </a:r>
            <a:r>
              <a:rPr lang="ja-JP" altLang="en-US" sz="1400" b="1" dirty="0" smtClean="0">
                <a:solidFill>
                  <a:prstClr val="black"/>
                </a:solidFill>
              </a:rPr>
              <a:t>本人</a:t>
            </a:r>
            <a:r>
              <a:rPr lang="ja-JP" altLang="en-US" sz="1400" dirty="0" smtClean="0">
                <a:solidFill>
                  <a:prstClr val="black"/>
                </a:solidFill>
              </a:rPr>
              <a:t>が</a:t>
            </a:r>
            <a:r>
              <a:rPr lang="ja-JP" altLang="en-US" sz="1400" b="1" dirty="0" smtClean="0">
                <a:solidFill>
                  <a:srgbClr val="FF0000"/>
                </a:solidFill>
              </a:rPr>
              <a:t>非課税</a:t>
            </a:r>
            <a:endParaRPr lang="en-US" altLang="ja-JP" sz="1400" b="1" dirty="0" smtClean="0">
              <a:solidFill>
                <a:srgbClr val="FF0000"/>
              </a:solidFill>
            </a:endParaRPr>
          </a:p>
          <a:p>
            <a:pPr algn="ctr">
              <a:lnSpc>
                <a:spcPts val="1400"/>
              </a:lnSpc>
            </a:pPr>
            <a:r>
              <a:rPr lang="ja-JP" altLang="en-US" sz="1400" b="1" dirty="0" smtClean="0">
                <a:solidFill>
                  <a:prstClr val="black"/>
                </a:solidFill>
              </a:rPr>
              <a:t>世帯</a:t>
            </a:r>
            <a:r>
              <a:rPr lang="ja-JP" altLang="en-US" sz="1400" dirty="0" smtClean="0">
                <a:solidFill>
                  <a:prstClr val="black"/>
                </a:solidFill>
              </a:rPr>
              <a:t>に</a:t>
            </a:r>
            <a:r>
              <a:rPr lang="ja-JP" altLang="en-US" sz="1400" b="1" dirty="0" smtClean="0">
                <a:solidFill>
                  <a:srgbClr val="0070C0"/>
                </a:solidFill>
              </a:rPr>
              <a:t>課税者</a:t>
            </a:r>
            <a:r>
              <a:rPr lang="ja-JP" altLang="en-US" sz="1400" dirty="0" smtClean="0">
                <a:solidFill>
                  <a:prstClr val="black"/>
                </a:solidFill>
              </a:rPr>
              <a:t>がいる</a:t>
            </a:r>
            <a:endParaRPr lang="ja-JP" altLang="en-US" sz="1400" dirty="0">
              <a:solidFill>
                <a:prstClr val="black"/>
              </a:solidFill>
            </a:endParaRPr>
          </a:p>
        </p:txBody>
      </p:sp>
      <p:sp>
        <p:nvSpPr>
          <p:cNvPr id="93" name="左右矢印 92"/>
          <p:cNvSpPr/>
          <p:nvPr/>
        </p:nvSpPr>
        <p:spPr>
          <a:xfrm>
            <a:off x="5901380" y="2348880"/>
            <a:ext cx="2924634" cy="620490"/>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nSpc>
                <a:spcPts val="1400"/>
              </a:lnSpc>
            </a:pPr>
            <a:r>
              <a:rPr lang="ja-JP" altLang="en-US" sz="1400" dirty="0" smtClean="0">
                <a:solidFill>
                  <a:prstClr val="black"/>
                </a:solidFill>
              </a:rPr>
              <a:t>市町村民税　</a:t>
            </a:r>
            <a:r>
              <a:rPr lang="ja-JP" altLang="en-US" sz="1400" b="1" dirty="0" smtClean="0">
                <a:solidFill>
                  <a:prstClr val="black"/>
                </a:solidFill>
              </a:rPr>
              <a:t>本人</a:t>
            </a:r>
            <a:r>
              <a:rPr lang="ja-JP" altLang="en-US" sz="1400" dirty="0" smtClean="0">
                <a:solidFill>
                  <a:prstClr val="black"/>
                </a:solidFill>
              </a:rPr>
              <a:t>が</a:t>
            </a:r>
            <a:r>
              <a:rPr lang="ja-JP" altLang="en-US" sz="1400" b="1" dirty="0" smtClean="0">
                <a:solidFill>
                  <a:srgbClr val="0070C0"/>
                </a:solidFill>
              </a:rPr>
              <a:t>課税</a:t>
            </a:r>
            <a:endParaRPr lang="ja-JP" altLang="en-US" sz="1400" b="1" dirty="0">
              <a:solidFill>
                <a:srgbClr val="0070C0"/>
              </a:solidFill>
            </a:endParaRPr>
          </a:p>
        </p:txBody>
      </p:sp>
      <p:sp>
        <p:nvSpPr>
          <p:cNvPr id="84" name="Line 105"/>
          <p:cNvSpPr>
            <a:spLocks noChangeShapeType="1"/>
          </p:cNvSpPr>
          <p:nvPr/>
        </p:nvSpPr>
        <p:spPr bwMode="auto">
          <a:xfrm>
            <a:off x="4970814" y="4005064"/>
            <a:ext cx="0" cy="1584176"/>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90" name="Line 105"/>
          <p:cNvSpPr>
            <a:spLocks noChangeShapeType="1"/>
          </p:cNvSpPr>
          <p:nvPr/>
        </p:nvSpPr>
        <p:spPr bwMode="auto">
          <a:xfrm>
            <a:off x="3674747" y="4221088"/>
            <a:ext cx="1296066"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97" name="Text Box 32"/>
          <p:cNvSpPr txBox="1">
            <a:spLocks noChangeArrowheads="1"/>
          </p:cNvSpPr>
          <p:nvPr/>
        </p:nvSpPr>
        <p:spPr bwMode="auto">
          <a:xfrm>
            <a:off x="3907334" y="4941168"/>
            <a:ext cx="1024729" cy="523220"/>
          </a:xfrm>
          <a:prstGeom prst="rect">
            <a:avLst/>
          </a:prstGeom>
          <a:noFill/>
          <a:ln w="9525">
            <a:noFill/>
            <a:miter lim="800000"/>
            <a:headEnd/>
            <a:tailEnd/>
          </a:ln>
        </p:spPr>
        <p:txBody>
          <a:bodyPr wrap="square">
            <a:spAutoFit/>
          </a:bodyPr>
          <a:lstStyle/>
          <a:p>
            <a:pPr>
              <a:spcBef>
                <a:spcPct val="50000"/>
              </a:spcBef>
            </a:pPr>
            <a:r>
              <a:rPr lang="ja-JP" altLang="en-US" sz="1400" dirty="0" smtClean="0">
                <a:solidFill>
                  <a:prstClr val="black"/>
                </a:solidFill>
                <a:latin typeface="Arial" charset="0"/>
              </a:rPr>
              <a:t>特例</a:t>
            </a:r>
            <a:endParaRPr lang="en-US" altLang="ja-JP" sz="1400" dirty="0" smtClean="0">
              <a:solidFill>
                <a:prstClr val="black"/>
              </a:solidFill>
              <a:latin typeface="Arial" charset="0"/>
            </a:endParaRPr>
          </a:p>
          <a:p>
            <a:r>
              <a:rPr lang="ja-JP" altLang="en-US" sz="1400" dirty="0" smtClean="0">
                <a:solidFill>
                  <a:prstClr val="black"/>
                </a:solidFill>
                <a:latin typeface="Arial" charset="0"/>
              </a:rPr>
              <a:t>第</a:t>
            </a:r>
            <a:r>
              <a:rPr lang="en-US" altLang="ja-JP" sz="1400" dirty="0" smtClean="0">
                <a:solidFill>
                  <a:prstClr val="black"/>
                </a:solidFill>
                <a:latin typeface="Arial" charset="0"/>
              </a:rPr>
              <a:t>4</a:t>
            </a:r>
            <a:r>
              <a:rPr lang="ja-JP" altLang="en-US" sz="1400" dirty="0" smtClean="0">
                <a:solidFill>
                  <a:prstClr val="black"/>
                </a:solidFill>
                <a:latin typeface="Arial" charset="0"/>
              </a:rPr>
              <a:t>段階</a:t>
            </a:r>
            <a:endParaRPr lang="ja-JP" altLang="en-US" sz="1400" dirty="0">
              <a:solidFill>
                <a:prstClr val="black"/>
              </a:solidFill>
              <a:latin typeface="Arial" charset="0"/>
            </a:endParaRPr>
          </a:p>
        </p:txBody>
      </p:sp>
      <p:sp>
        <p:nvSpPr>
          <p:cNvPr id="67" name="角丸四角形吹き出し 66"/>
          <p:cNvSpPr/>
          <p:nvPr/>
        </p:nvSpPr>
        <p:spPr>
          <a:xfrm>
            <a:off x="3789564" y="4365104"/>
            <a:ext cx="4770595" cy="504056"/>
          </a:xfrm>
          <a:prstGeom prst="wedgeRoundRectCallout">
            <a:avLst>
              <a:gd name="adj1" fmla="val -70876"/>
              <a:gd name="adj2" fmla="val 30905"/>
              <a:gd name="adj3" fmla="val 16667"/>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a:lstStyle/>
          <a:p>
            <a:pPr algn="ctr">
              <a:defRPr/>
            </a:pPr>
            <a:r>
              <a:rPr lang="ja-JP" altLang="en-US" sz="1400" spc="-100" dirty="0">
                <a:solidFill>
                  <a:prstClr val="black"/>
                </a:solidFill>
              </a:rPr>
              <a:t>更</a:t>
            </a:r>
            <a:r>
              <a:rPr lang="ja-JP" altLang="en-US" sz="1400" spc="-100" dirty="0" smtClean="0">
                <a:solidFill>
                  <a:prstClr val="black"/>
                </a:solidFill>
              </a:rPr>
              <a:t>なる保険料軽減を</a:t>
            </a:r>
            <a:r>
              <a:rPr lang="ja-JP" altLang="en-US" sz="1400" spc="-100" dirty="0">
                <a:solidFill>
                  <a:prstClr val="black"/>
                </a:solidFill>
              </a:rPr>
              <a:t>行い</a:t>
            </a:r>
            <a:r>
              <a:rPr lang="ja-JP" altLang="en-US" sz="1400" spc="-100" dirty="0" smtClean="0">
                <a:solidFill>
                  <a:prstClr val="black"/>
                </a:solidFill>
              </a:rPr>
              <a:t>、その軽減分</a:t>
            </a:r>
            <a:r>
              <a:rPr lang="ja-JP" altLang="en-US" sz="1400" spc="-100" dirty="0">
                <a:solidFill>
                  <a:prstClr val="black"/>
                </a:solidFill>
              </a:rPr>
              <a:t>を公費により補填</a:t>
            </a:r>
            <a:r>
              <a:rPr lang="ja-JP" altLang="en-US" sz="1400" spc="-100" dirty="0" smtClean="0">
                <a:solidFill>
                  <a:prstClr val="black"/>
                </a:solidFill>
              </a:rPr>
              <a:t>。</a:t>
            </a:r>
            <a:endParaRPr lang="en-US" altLang="ja-JP" sz="1400" spc="-100" dirty="0" smtClean="0">
              <a:solidFill>
                <a:prstClr val="black"/>
              </a:solidFill>
            </a:endParaRPr>
          </a:p>
          <a:p>
            <a:pPr algn="ctr">
              <a:defRPr/>
            </a:pPr>
            <a:r>
              <a:rPr lang="ja-JP" altLang="en-US" sz="1400" dirty="0" smtClean="0">
                <a:solidFill>
                  <a:prstClr val="black"/>
                </a:solidFill>
              </a:rPr>
              <a:t>（</a:t>
            </a:r>
            <a:r>
              <a:rPr lang="en-US" altLang="ja-JP" sz="1400" dirty="0" smtClean="0">
                <a:solidFill>
                  <a:prstClr val="black"/>
                </a:solidFill>
              </a:rPr>
              <a:t>2015</a:t>
            </a:r>
            <a:r>
              <a:rPr lang="ja-JP" altLang="en-US" sz="1400" dirty="0" smtClean="0">
                <a:solidFill>
                  <a:prstClr val="black"/>
                </a:solidFill>
              </a:rPr>
              <a:t>年度時点で最大</a:t>
            </a:r>
            <a:r>
              <a:rPr lang="en-US" altLang="ja-JP" sz="1400" dirty="0" smtClean="0">
                <a:solidFill>
                  <a:prstClr val="black"/>
                </a:solidFill>
              </a:rPr>
              <a:t>1,300</a:t>
            </a:r>
            <a:r>
              <a:rPr lang="ja-JP" altLang="en-US" sz="1400" dirty="0" smtClean="0">
                <a:solidFill>
                  <a:prstClr val="black"/>
                </a:solidFill>
              </a:rPr>
              <a:t>億円の公費投入）</a:t>
            </a:r>
            <a:endParaRPr lang="ja-JP" altLang="en-US" sz="1400" dirty="0">
              <a:solidFill>
                <a:prstClr val="black"/>
              </a:solidFill>
            </a:endParaRPr>
          </a:p>
        </p:txBody>
      </p:sp>
      <p:sp>
        <p:nvSpPr>
          <p:cNvPr id="98" name="下矢印 97"/>
          <p:cNvSpPr/>
          <p:nvPr/>
        </p:nvSpPr>
        <p:spPr>
          <a:xfrm>
            <a:off x="3774374" y="4077072"/>
            <a:ext cx="465282" cy="10800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168" name="Line 17"/>
          <p:cNvSpPr>
            <a:spLocks noChangeShapeType="1"/>
          </p:cNvSpPr>
          <p:nvPr/>
        </p:nvSpPr>
        <p:spPr bwMode="auto">
          <a:xfrm>
            <a:off x="2109583" y="4358488"/>
            <a:ext cx="0" cy="504056"/>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104" name="Line 23"/>
          <p:cNvSpPr>
            <a:spLocks noChangeShapeType="1"/>
          </p:cNvSpPr>
          <p:nvPr/>
        </p:nvSpPr>
        <p:spPr bwMode="auto">
          <a:xfrm>
            <a:off x="3641435" y="4005064"/>
            <a:ext cx="2259943"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107" name="Line 104"/>
          <p:cNvSpPr>
            <a:spLocks noChangeShapeType="1"/>
          </p:cNvSpPr>
          <p:nvPr/>
        </p:nvSpPr>
        <p:spPr bwMode="auto">
          <a:xfrm flipH="1">
            <a:off x="2378542" y="5445224"/>
            <a:ext cx="66468" cy="504056"/>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105" name="Text Box 120"/>
          <p:cNvSpPr txBox="1">
            <a:spLocks noChangeArrowheads="1"/>
          </p:cNvSpPr>
          <p:nvPr/>
        </p:nvSpPr>
        <p:spPr bwMode="auto">
          <a:xfrm>
            <a:off x="2046199" y="5661248"/>
            <a:ext cx="997033" cy="1177200"/>
          </a:xfrm>
          <a:prstGeom prst="rect">
            <a:avLst/>
          </a:prstGeom>
          <a:solidFill>
            <a:schemeClr val="bg1"/>
          </a:solidFill>
          <a:ln w="9525">
            <a:solidFill>
              <a:schemeClr val="tx1"/>
            </a:solidFill>
            <a:miter lim="800000"/>
            <a:headEnd/>
            <a:tailEnd/>
          </a:ln>
        </p:spPr>
        <p:txBody>
          <a:bodyPr wrap="square" lIns="72000" rIns="36000">
            <a:noAutofit/>
          </a:bodyPr>
          <a:lstStyle/>
          <a:p>
            <a:r>
              <a:rPr lang="ja-JP" altLang="en-US" sz="1200" dirty="0" smtClean="0">
                <a:solidFill>
                  <a:prstClr val="black"/>
                </a:solidFill>
              </a:rPr>
              <a:t>特例第</a:t>
            </a:r>
            <a:r>
              <a:rPr lang="en-US" altLang="ja-JP" sz="1200" dirty="0" smtClean="0">
                <a:solidFill>
                  <a:prstClr val="black"/>
                </a:solidFill>
              </a:rPr>
              <a:t>3</a:t>
            </a:r>
            <a:r>
              <a:rPr lang="ja-JP" altLang="en-US" sz="1200" dirty="0" smtClean="0">
                <a:solidFill>
                  <a:prstClr val="black"/>
                </a:solidFill>
              </a:rPr>
              <a:t>段階</a:t>
            </a:r>
            <a:endParaRPr lang="en-US" altLang="ja-JP" sz="900" dirty="0" smtClean="0">
              <a:solidFill>
                <a:prstClr val="black"/>
              </a:solidFill>
            </a:endParaRPr>
          </a:p>
          <a:p>
            <a:pPr algn="ctr"/>
            <a:endParaRPr lang="en-US" altLang="ja-JP" sz="500" dirty="0" smtClean="0">
              <a:solidFill>
                <a:prstClr val="black"/>
              </a:solidFill>
            </a:endParaRPr>
          </a:p>
          <a:p>
            <a:pPr algn="ctr"/>
            <a:r>
              <a:rPr lang="ja-JP" altLang="en-US" sz="900" dirty="0" smtClean="0">
                <a:solidFill>
                  <a:prstClr val="black"/>
                </a:solidFill>
              </a:rPr>
              <a:t>（保険者判断で</a:t>
            </a:r>
            <a:endParaRPr lang="en-US" altLang="ja-JP" sz="900" dirty="0" smtClean="0">
              <a:solidFill>
                <a:prstClr val="black"/>
              </a:solidFill>
            </a:endParaRPr>
          </a:p>
          <a:p>
            <a:pPr algn="ctr"/>
            <a:r>
              <a:rPr lang="ja-JP" altLang="en-US" sz="900" dirty="0" smtClean="0">
                <a:solidFill>
                  <a:prstClr val="black"/>
                </a:solidFill>
              </a:rPr>
              <a:t>設定可能）</a:t>
            </a:r>
            <a:endParaRPr lang="en-US" altLang="ja-JP" sz="900" dirty="0" smtClean="0">
              <a:solidFill>
                <a:prstClr val="black"/>
              </a:solidFill>
            </a:endParaRPr>
          </a:p>
          <a:p>
            <a:r>
              <a:rPr lang="ja-JP" altLang="en-US" sz="900" u="sng" dirty="0" smtClean="0">
                <a:solidFill>
                  <a:prstClr val="black"/>
                </a:solidFill>
              </a:rPr>
              <a:t>世帯全員が</a:t>
            </a:r>
            <a:r>
              <a:rPr lang="ja-JP" altLang="en-US" sz="900" dirty="0" smtClean="0">
                <a:solidFill>
                  <a:srgbClr val="FF0000"/>
                </a:solidFill>
              </a:rPr>
              <a:t>非課税</a:t>
            </a:r>
            <a:r>
              <a:rPr lang="ja-JP" altLang="en-US" sz="900" dirty="0" smtClean="0">
                <a:solidFill>
                  <a:prstClr val="black"/>
                </a:solidFill>
              </a:rPr>
              <a:t>かつ本人年金収入等</a:t>
            </a:r>
            <a:r>
              <a:rPr lang="en-US" altLang="ja-JP" sz="900" dirty="0" smtClean="0">
                <a:solidFill>
                  <a:srgbClr val="FF0000"/>
                </a:solidFill>
              </a:rPr>
              <a:t>80</a:t>
            </a:r>
            <a:r>
              <a:rPr lang="ja-JP" altLang="en-US" sz="900" dirty="0" smtClean="0">
                <a:solidFill>
                  <a:srgbClr val="FF0000"/>
                </a:solidFill>
              </a:rPr>
              <a:t>万円超</a:t>
            </a:r>
            <a:r>
              <a:rPr lang="en-US" altLang="ja-JP" sz="900" dirty="0" smtClean="0">
                <a:solidFill>
                  <a:srgbClr val="FF0000"/>
                </a:solidFill>
              </a:rPr>
              <a:t>120</a:t>
            </a:r>
            <a:r>
              <a:rPr lang="ja-JP" altLang="en-US" sz="900" dirty="0" smtClean="0">
                <a:solidFill>
                  <a:srgbClr val="FF0066"/>
                </a:solidFill>
              </a:rPr>
              <a:t>万円</a:t>
            </a:r>
            <a:r>
              <a:rPr lang="ja-JP" altLang="en-US" sz="900" dirty="0" smtClean="0">
                <a:solidFill>
                  <a:srgbClr val="FF0000"/>
                </a:solidFill>
              </a:rPr>
              <a:t>以下</a:t>
            </a:r>
            <a:endParaRPr lang="ja-JP" altLang="en-US" sz="900" dirty="0">
              <a:solidFill>
                <a:prstClr val="black"/>
              </a:solidFill>
            </a:endParaRPr>
          </a:p>
        </p:txBody>
      </p:sp>
      <p:sp>
        <p:nvSpPr>
          <p:cNvPr id="110" name="Line 104"/>
          <p:cNvSpPr>
            <a:spLocks noChangeShapeType="1"/>
          </p:cNvSpPr>
          <p:nvPr/>
        </p:nvSpPr>
        <p:spPr bwMode="auto">
          <a:xfrm>
            <a:off x="4106719" y="5409272"/>
            <a:ext cx="132938" cy="46800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109" name="Text Box 120"/>
          <p:cNvSpPr txBox="1">
            <a:spLocks noChangeArrowheads="1"/>
          </p:cNvSpPr>
          <p:nvPr/>
        </p:nvSpPr>
        <p:spPr bwMode="auto">
          <a:xfrm>
            <a:off x="4040267" y="5661248"/>
            <a:ext cx="997033" cy="1008112"/>
          </a:xfrm>
          <a:prstGeom prst="rect">
            <a:avLst/>
          </a:prstGeom>
          <a:solidFill>
            <a:schemeClr val="bg1"/>
          </a:solidFill>
          <a:ln w="9525">
            <a:solidFill>
              <a:schemeClr val="tx1"/>
            </a:solidFill>
            <a:miter lim="800000"/>
            <a:headEnd/>
            <a:tailEnd/>
          </a:ln>
        </p:spPr>
        <p:txBody>
          <a:bodyPr wrap="square" lIns="72000" rIns="36000">
            <a:noAutofit/>
          </a:bodyPr>
          <a:lstStyle/>
          <a:p>
            <a:r>
              <a:rPr lang="ja-JP" altLang="en-US" sz="1200" dirty="0" smtClean="0">
                <a:solidFill>
                  <a:prstClr val="black"/>
                </a:solidFill>
              </a:rPr>
              <a:t>特例第</a:t>
            </a:r>
            <a:r>
              <a:rPr lang="en-US" altLang="ja-JP" sz="1200" dirty="0" smtClean="0">
                <a:solidFill>
                  <a:prstClr val="black"/>
                </a:solidFill>
              </a:rPr>
              <a:t>4</a:t>
            </a:r>
            <a:r>
              <a:rPr lang="ja-JP" altLang="en-US" sz="1200" dirty="0" smtClean="0">
                <a:solidFill>
                  <a:prstClr val="black"/>
                </a:solidFill>
              </a:rPr>
              <a:t>段階</a:t>
            </a:r>
            <a:endParaRPr lang="en-US" altLang="ja-JP" sz="900" dirty="0" smtClean="0">
              <a:solidFill>
                <a:prstClr val="black"/>
              </a:solidFill>
            </a:endParaRPr>
          </a:p>
          <a:p>
            <a:pPr algn="ctr"/>
            <a:endParaRPr lang="en-US" altLang="ja-JP" sz="500" dirty="0" smtClean="0">
              <a:solidFill>
                <a:prstClr val="black"/>
              </a:solidFill>
            </a:endParaRPr>
          </a:p>
          <a:p>
            <a:pPr algn="ctr"/>
            <a:r>
              <a:rPr lang="ja-JP" altLang="en-US" sz="900" dirty="0" smtClean="0">
                <a:solidFill>
                  <a:prstClr val="black"/>
                </a:solidFill>
              </a:rPr>
              <a:t>（保険者判断で</a:t>
            </a:r>
            <a:endParaRPr lang="en-US" altLang="ja-JP" sz="900" dirty="0" smtClean="0">
              <a:solidFill>
                <a:prstClr val="black"/>
              </a:solidFill>
            </a:endParaRPr>
          </a:p>
          <a:p>
            <a:pPr algn="ctr"/>
            <a:r>
              <a:rPr lang="ja-JP" altLang="en-US" sz="900" dirty="0" smtClean="0">
                <a:solidFill>
                  <a:prstClr val="black"/>
                </a:solidFill>
              </a:rPr>
              <a:t>設定可能）</a:t>
            </a:r>
            <a:endParaRPr lang="en-US" altLang="ja-JP" sz="900" dirty="0" smtClean="0">
              <a:solidFill>
                <a:prstClr val="black"/>
              </a:solidFill>
            </a:endParaRPr>
          </a:p>
          <a:p>
            <a:r>
              <a:rPr lang="ja-JP" altLang="en-US" sz="900" u="sng" dirty="0" smtClean="0">
                <a:solidFill>
                  <a:prstClr val="black"/>
                </a:solidFill>
              </a:rPr>
              <a:t>本人が</a:t>
            </a:r>
            <a:r>
              <a:rPr lang="ja-JP" altLang="en-US" sz="900" dirty="0" smtClean="0">
                <a:solidFill>
                  <a:srgbClr val="FF0000"/>
                </a:solidFill>
              </a:rPr>
              <a:t>非課税</a:t>
            </a:r>
            <a:r>
              <a:rPr lang="ja-JP" altLang="en-US" sz="900" dirty="0" smtClean="0">
                <a:solidFill>
                  <a:prstClr val="black"/>
                </a:solidFill>
              </a:rPr>
              <a:t>かつ本人年金収入等</a:t>
            </a:r>
            <a:r>
              <a:rPr lang="en-US" altLang="ja-JP" sz="900" dirty="0" smtClean="0">
                <a:solidFill>
                  <a:srgbClr val="FF0000"/>
                </a:solidFill>
              </a:rPr>
              <a:t>80</a:t>
            </a:r>
            <a:r>
              <a:rPr lang="ja-JP" altLang="en-US" sz="900" dirty="0" smtClean="0">
                <a:solidFill>
                  <a:srgbClr val="FF0000"/>
                </a:solidFill>
              </a:rPr>
              <a:t>万円以下</a:t>
            </a:r>
            <a:endParaRPr lang="ja-JP" altLang="en-US" sz="900" dirty="0">
              <a:solidFill>
                <a:prstClr val="black"/>
              </a:solidFill>
            </a:endParaRPr>
          </a:p>
        </p:txBody>
      </p:sp>
      <p:sp>
        <p:nvSpPr>
          <p:cNvPr id="86" name="タイトル 60"/>
          <p:cNvSpPr txBox="1">
            <a:spLocks/>
          </p:cNvSpPr>
          <p:nvPr/>
        </p:nvSpPr>
        <p:spPr>
          <a:xfrm>
            <a:off x="185051" y="44624"/>
            <a:ext cx="8829929" cy="404664"/>
          </a:xfrm>
          <a:prstGeom prst="rect">
            <a:avLst/>
          </a:prstGeom>
          <a:solidFill>
            <a:srgbClr val="FFFF00">
              <a:alpha val="29000"/>
            </a:srgb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latin typeface="HGP創英角ｺﾞｼｯｸUB" pitchFamily="50" charset="-128"/>
                <a:ea typeface="HGP創英角ｺﾞｼｯｸUB" pitchFamily="50" charset="-128"/>
              </a:rPr>
              <a:t>低所得者の一号保険料の軽減強化</a:t>
            </a:r>
            <a:endParaRPr lang="ja-JP" altLang="en-US" sz="2400" dirty="0">
              <a:solidFill>
                <a:prstClr val="black"/>
              </a:solidFill>
              <a:latin typeface="HGP創英角ｺﾞｼｯｸUB" pitchFamily="50" charset="-128"/>
              <a:ea typeface="HGP創英角ｺﾞｼｯｸUB" pitchFamily="50" charset="-128"/>
            </a:endParaRPr>
          </a:p>
        </p:txBody>
      </p:sp>
      <p:sp>
        <p:nvSpPr>
          <p:cNvPr id="87" name="角丸四角形 86"/>
          <p:cNvSpPr/>
          <p:nvPr/>
        </p:nvSpPr>
        <p:spPr>
          <a:xfrm>
            <a:off x="318004" y="676763"/>
            <a:ext cx="8554597" cy="1456102"/>
          </a:xfrm>
          <a:prstGeom prst="roundRect">
            <a:avLst>
              <a:gd name="adj" fmla="val 2866"/>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355600" indent="-355600"/>
            <a:r>
              <a:rPr lang="en-US" altLang="ja-JP" sz="1600" dirty="0" smtClean="0">
                <a:solidFill>
                  <a:prstClr val="black"/>
                </a:solidFill>
                <a:latin typeface="Arial" charset="0"/>
              </a:rPr>
              <a:t>〔</a:t>
            </a:r>
            <a:r>
              <a:rPr lang="ja-JP" altLang="en-US" sz="1600" dirty="0" smtClean="0">
                <a:solidFill>
                  <a:prstClr val="black"/>
                </a:solidFill>
                <a:latin typeface="Arial" charset="0"/>
              </a:rPr>
              <a:t>見直し案</a:t>
            </a:r>
            <a:r>
              <a:rPr lang="en-US" altLang="ja-JP" sz="1600" dirty="0" smtClean="0">
                <a:solidFill>
                  <a:prstClr val="black"/>
                </a:solidFill>
                <a:latin typeface="Arial" charset="0"/>
              </a:rPr>
              <a:t>〕</a:t>
            </a:r>
          </a:p>
          <a:p>
            <a:pPr marL="355600" indent="-355600">
              <a:buFont typeface="Wingdings" pitchFamily="2" charset="2"/>
              <a:buChar char="n"/>
            </a:pPr>
            <a:r>
              <a:rPr lang="ja-JP" altLang="en-US" sz="1600" dirty="0" smtClean="0">
                <a:solidFill>
                  <a:prstClr val="black"/>
                </a:solidFill>
                <a:latin typeface="Arial" charset="0"/>
              </a:rPr>
              <a:t>給付費の５割の公費とは別枠で公費を投入し、</a:t>
            </a:r>
            <a:endParaRPr lang="en-US" altLang="ja-JP" sz="1600" dirty="0" smtClean="0">
              <a:solidFill>
                <a:prstClr val="black"/>
              </a:solidFill>
              <a:latin typeface="Arial" charset="0"/>
            </a:endParaRPr>
          </a:p>
          <a:p>
            <a:pPr marL="355600" indent="-355600"/>
            <a:r>
              <a:rPr lang="ja-JP" altLang="en-US" sz="1600" dirty="0" smtClean="0">
                <a:solidFill>
                  <a:prstClr val="black"/>
                </a:solidFill>
                <a:latin typeface="Arial" charset="0"/>
              </a:rPr>
              <a:t>　低所得の高齢者の保険料の軽減を強化。</a:t>
            </a:r>
            <a:endParaRPr lang="en-US" altLang="ja-JP" sz="1600" dirty="0" smtClean="0">
              <a:solidFill>
                <a:prstClr val="black"/>
              </a:solidFill>
              <a:latin typeface="Arial" charset="0"/>
            </a:endParaRPr>
          </a:p>
          <a:p>
            <a:pPr marL="355600" indent="-355600"/>
            <a:r>
              <a:rPr lang="ja-JP" altLang="en-US" sz="1400" dirty="0">
                <a:solidFill>
                  <a:prstClr val="black"/>
                </a:solidFill>
                <a:latin typeface="Arial" charset="0"/>
              </a:rPr>
              <a:t>（公費負担割合　国１／２、都道府県１／４、市町村１／４）　</a:t>
            </a:r>
            <a:r>
              <a:rPr lang="ja-JP" altLang="en-US" sz="1600" dirty="0" smtClean="0">
                <a:solidFill>
                  <a:prstClr val="black"/>
                </a:solidFill>
                <a:latin typeface="Arial" charset="0"/>
              </a:rPr>
              <a:t>　</a:t>
            </a:r>
            <a:endParaRPr lang="en-US" altLang="ja-JP" sz="1400" dirty="0" smtClean="0">
              <a:solidFill>
                <a:prstClr val="black"/>
              </a:solidFill>
              <a:latin typeface="Arial" charset="0"/>
            </a:endParaRPr>
          </a:p>
          <a:p>
            <a:pPr marL="355600" indent="-355600">
              <a:buFont typeface="Wingdings" pitchFamily="2" charset="2"/>
              <a:buChar char="n"/>
            </a:pPr>
            <a:r>
              <a:rPr lang="ja-JP" altLang="en-US" sz="1600" dirty="0" smtClean="0">
                <a:solidFill>
                  <a:prstClr val="black"/>
                </a:solidFill>
                <a:latin typeface="Arial" charset="0"/>
              </a:rPr>
              <a:t>平成</a:t>
            </a:r>
            <a:r>
              <a:rPr lang="en-US" altLang="ja-JP" sz="1600" dirty="0" smtClean="0">
                <a:solidFill>
                  <a:prstClr val="black"/>
                </a:solidFill>
                <a:latin typeface="Arial" charset="0"/>
              </a:rPr>
              <a:t>27</a:t>
            </a:r>
            <a:r>
              <a:rPr lang="ja-JP" altLang="en-US" sz="1600" dirty="0" smtClean="0">
                <a:solidFill>
                  <a:prstClr val="black"/>
                </a:solidFill>
                <a:latin typeface="Arial" charset="0"/>
              </a:rPr>
              <a:t>年度（第６期介護保険事業計画）から実施。</a:t>
            </a:r>
            <a:endParaRPr lang="en-US" altLang="ja-JP" sz="1600" dirty="0" smtClean="0">
              <a:solidFill>
                <a:prstClr val="black"/>
              </a:solidFill>
              <a:latin typeface="Arial" charset="0"/>
            </a:endParaRPr>
          </a:p>
        </p:txBody>
      </p:sp>
      <p:graphicFrame>
        <p:nvGraphicFramePr>
          <p:cNvPr id="101" name="表 100"/>
          <p:cNvGraphicFramePr>
            <a:graphicFrameLocks noGrp="1"/>
          </p:cNvGraphicFramePr>
          <p:nvPr>
            <p:extLst>
              <p:ext uri="{D42A27DB-BD31-4B8C-83A1-F6EECF244321}">
                <p14:modId xmlns:p14="http://schemas.microsoft.com/office/powerpoint/2010/main" val="2806392181"/>
              </p:ext>
            </p:extLst>
          </p:nvPr>
        </p:nvGraphicFramePr>
        <p:xfrm>
          <a:off x="5580112" y="1052736"/>
          <a:ext cx="2691692" cy="873610"/>
        </p:xfrm>
        <a:graphic>
          <a:graphicData uri="http://schemas.openxmlformats.org/drawingml/2006/table">
            <a:tbl>
              <a:tblPr firstRow="1" bandRow="1">
                <a:tableStyleId>{D7AC3CCA-C797-4891-BE02-D94E43425B78}</a:tableStyleId>
              </a:tblPr>
              <a:tblGrid>
                <a:gridCol w="1229538"/>
                <a:gridCol w="1462154"/>
              </a:tblGrid>
              <a:tr h="302890">
                <a:tc>
                  <a:txBody>
                    <a:bodyPr/>
                    <a:lstStyle/>
                    <a:p>
                      <a:r>
                        <a:rPr kumimoji="1" lang="ja-JP" altLang="en-US" sz="1400" b="0" dirty="0" smtClean="0"/>
                        <a:t>第１・第２段階</a:t>
                      </a:r>
                      <a:endParaRPr kumimoji="1" lang="ja-JP" altLang="en-US" sz="1400" b="0" dirty="0"/>
                    </a:p>
                  </a:txBody>
                  <a:tcPr marL="77913" marR="77913" marT="36000" marB="36000" anchor="ctr">
                    <a:noFill/>
                  </a:tcPr>
                </a:tc>
                <a:tc>
                  <a:txBody>
                    <a:bodyPr/>
                    <a:lstStyle/>
                    <a:p>
                      <a:pPr algn="l"/>
                      <a:r>
                        <a:rPr kumimoji="1" lang="en-US" altLang="ja-JP" sz="1400" b="0" dirty="0" smtClean="0"/>
                        <a:t>0.5</a:t>
                      </a:r>
                      <a:r>
                        <a:rPr kumimoji="1" lang="ja-JP" altLang="en-US" sz="1400" b="0" baseline="0" dirty="0" smtClean="0"/>
                        <a:t>  　</a:t>
                      </a:r>
                      <a:r>
                        <a:rPr kumimoji="1" lang="ja-JP" altLang="en-US" sz="1400" b="0" dirty="0" smtClean="0"/>
                        <a:t>→　</a:t>
                      </a:r>
                      <a:r>
                        <a:rPr kumimoji="1" lang="ja-JP" altLang="en-US" sz="1400" b="0" baseline="0" dirty="0" smtClean="0"/>
                        <a:t>    </a:t>
                      </a:r>
                      <a:r>
                        <a:rPr kumimoji="1" lang="en-US" altLang="ja-JP" sz="1400" b="0" dirty="0" smtClean="0"/>
                        <a:t>0.3</a:t>
                      </a:r>
                      <a:endParaRPr kumimoji="1" lang="ja-JP" altLang="en-US" sz="1400" b="0" dirty="0"/>
                    </a:p>
                  </a:txBody>
                  <a:tcPr marL="77913" marR="77913" marT="36000" marB="36000" anchor="ctr">
                    <a:noFill/>
                  </a:tcPr>
                </a:tc>
              </a:tr>
              <a:tr h="280830">
                <a:tc>
                  <a:txBody>
                    <a:bodyPr/>
                    <a:lstStyle/>
                    <a:p>
                      <a:r>
                        <a:rPr kumimoji="1" lang="ja-JP" altLang="en-US" sz="1400" b="0" dirty="0" smtClean="0"/>
                        <a:t>特例第３段階</a:t>
                      </a:r>
                      <a:endParaRPr kumimoji="1" lang="ja-JP" altLang="en-US" sz="1400" b="0" dirty="0"/>
                    </a:p>
                  </a:txBody>
                  <a:tcPr marL="77913" marR="77913" marT="36000" marB="36000" anchor="ctr">
                    <a:noFill/>
                  </a:tcPr>
                </a:tc>
                <a:tc>
                  <a:txBody>
                    <a:bodyPr/>
                    <a:lstStyle/>
                    <a:p>
                      <a:pPr algn="l"/>
                      <a:r>
                        <a:rPr kumimoji="1" lang="en-US" altLang="ja-JP" sz="1400" b="0" dirty="0" smtClean="0"/>
                        <a:t>0.75</a:t>
                      </a:r>
                      <a:r>
                        <a:rPr kumimoji="1" lang="ja-JP" altLang="en-US" sz="1400" b="0" dirty="0" smtClean="0"/>
                        <a:t>　→　    </a:t>
                      </a:r>
                      <a:r>
                        <a:rPr kumimoji="1" lang="en-US" altLang="ja-JP" sz="1400" b="0" dirty="0" smtClean="0"/>
                        <a:t>0.5</a:t>
                      </a:r>
                      <a:endParaRPr kumimoji="1" lang="ja-JP" altLang="en-US" sz="1400" b="0" dirty="0"/>
                    </a:p>
                  </a:txBody>
                  <a:tcPr marL="77913" marR="77913" marT="36000" marB="36000" anchor="ctr">
                    <a:noFill/>
                  </a:tcPr>
                </a:tc>
              </a:tr>
              <a:tr h="280830">
                <a:tc>
                  <a:txBody>
                    <a:bodyPr/>
                    <a:lstStyle/>
                    <a:p>
                      <a:r>
                        <a:rPr kumimoji="1" lang="ja-JP" altLang="en-US" sz="1400" dirty="0" smtClean="0"/>
                        <a:t>第３段階</a:t>
                      </a:r>
                      <a:endParaRPr kumimoji="1" lang="ja-JP" altLang="en-US" sz="1400" dirty="0"/>
                    </a:p>
                  </a:txBody>
                  <a:tcPr marL="77913" marR="77913" marT="36000" marB="36000" anchor="ctr">
                    <a:noFill/>
                  </a:tcPr>
                </a:tc>
                <a:tc>
                  <a:txBody>
                    <a:bodyPr/>
                    <a:lstStyle/>
                    <a:p>
                      <a:pPr algn="l"/>
                      <a:r>
                        <a:rPr kumimoji="1" lang="en-US" altLang="ja-JP" sz="1400" b="0" dirty="0" smtClean="0"/>
                        <a:t>0.75</a:t>
                      </a:r>
                      <a:r>
                        <a:rPr kumimoji="1" lang="ja-JP" altLang="en-US" sz="1400" b="0" dirty="0" smtClean="0"/>
                        <a:t>　→　    </a:t>
                      </a:r>
                      <a:r>
                        <a:rPr kumimoji="1" lang="en-US" altLang="ja-JP" sz="1400" b="0" dirty="0" smtClean="0"/>
                        <a:t>0.7</a:t>
                      </a:r>
                      <a:endParaRPr kumimoji="1" lang="ja-JP" altLang="en-US" sz="1400" b="0" dirty="0"/>
                    </a:p>
                  </a:txBody>
                  <a:tcPr marL="77913" marR="77913" marT="36000" marB="36000" anchor="ctr">
                    <a:noFill/>
                  </a:tcPr>
                </a:tc>
              </a:tr>
            </a:tbl>
          </a:graphicData>
        </a:graphic>
      </p:graphicFrame>
      <p:sp>
        <p:nvSpPr>
          <p:cNvPr id="103" name="テキスト ボックス 102"/>
          <p:cNvSpPr txBox="1"/>
          <p:nvPr/>
        </p:nvSpPr>
        <p:spPr>
          <a:xfrm>
            <a:off x="6717969" y="676764"/>
            <a:ext cx="531751" cy="276999"/>
          </a:xfrm>
          <a:prstGeom prst="rect">
            <a:avLst/>
          </a:prstGeom>
          <a:noFill/>
        </p:spPr>
        <p:txBody>
          <a:bodyPr wrap="square" rtlCol="0">
            <a:spAutoFit/>
          </a:bodyPr>
          <a:lstStyle/>
          <a:p>
            <a:pPr algn="ctr"/>
            <a:r>
              <a:rPr lang="ja-JP" altLang="en-US" sz="1200" dirty="0" smtClean="0">
                <a:solidFill>
                  <a:prstClr val="black"/>
                </a:solidFill>
              </a:rPr>
              <a:t>現行</a:t>
            </a:r>
            <a:endParaRPr lang="ja-JP" altLang="en-US" sz="1200" dirty="0">
              <a:solidFill>
                <a:prstClr val="black"/>
              </a:solidFill>
            </a:endParaRPr>
          </a:p>
        </p:txBody>
      </p:sp>
      <p:sp>
        <p:nvSpPr>
          <p:cNvPr id="112" name="テキスト ボックス 111"/>
          <p:cNvSpPr txBox="1"/>
          <p:nvPr/>
        </p:nvSpPr>
        <p:spPr>
          <a:xfrm>
            <a:off x="7319109" y="676764"/>
            <a:ext cx="997035" cy="276999"/>
          </a:xfrm>
          <a:prstGeom prst="rect">
            <a:avLst/>
          </a:prstGeom>
          <a:noFill/>
        </p:spPr>
        <p:txBody>
          <a:bodyPr wrap="square" rtlCol="0">
            <a:spAutoFit/>
          </a:bodyPr>
          <a:lstStyle/>
          <a:p>
            <a:pPr algn="ctr"/>
            <a:r>
              <a:rPr lang="en-US" altLang="ja-JP" sz="1200" dirty="0" smtClean="0">
                <a:solidFill>
                  <a:prstClr val="black"/>
                </a:solidFill>
              </a:rPr>
              <a:t>27</a:t>
            </a:r>
            <a:r>
              <a:rPr lang="ja-JP" altLang="en-US" sz="1200" dirty="0" smtClean="0">
                <a:solidFill>
                  <a:prstClr val="black"/>
                </a:solidFill>
              </a:rPr>
              <a:t>年度～</a:t>
            </a:r>
            <a:endParaRPr lang="ja-JP" altLang="en-US" sz="1200" dirty="0">
              <a:solidFill>
                <a:prstClr val="black"/>
              </a:solidFill>
            </a:endParaRPr>
          </a:p>
        </p:txBody>
      </p:sp>
    </p:spTree>
    <p:extLst>
      <p:ext uri="{BB962C8B-B14F-4D97-AF65-F5344CB8AC3E}">
        <p14:creationId xmlns:p14="http://schemas.microsoft.com/office/powerpoint/2010/main" val="1044601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a:solidFill>
            <a:schemeClr val="accent5">
              <a:lumMod val="20000"/>
              <a:lumOff val="80000"/>
            </a:schemeClr>
          </a:solidFill>
        </p:spPr>
        <p:txBody>
          <a:bodyPr>
            <a:normAutofit fontScale="90000"/>
          </a:bodyPr>
          <a:lstStyle/>
          <a:p>
            <a:r>
              <a:rPr lang="ja-JP" altLang="ja-JP" sz="5400" dirty="0" smtClean="0"/>
              <a:t>介護保険の</a:t>
            </a:r>
            <a:r>
              <a:rPr lang="ja-JP" altLang="en-US" sz="5400" dirty="0" smtClean="0"/>
              <a:t>加入者など</a:t>
            </a:r>
            <a:r>
              <a:rPr lang="ja-JP" altLang="en-US" dirty="0" smtClean="0"/>
              <a:t>　</a:t>
            </a:r>
            <a:r>
              <a:rPr lang="ja-JP" altLang="ja-JP" dirty="0" smtClean="0"/>
              <a:t>　</a:t>
            </a:r>
            <a:endParaRPr kumimoji="1" lang="ja-JP" altLang="en-US" dirty="0"/>
          </a:p>
        </p:txBody>
      </p:sp>
      <p:sp>
        <p:nvSpPr>
          <p:cNvPr id="3" name="コンテンツ プレースホルダ 2"/>
          <p:cNvSpPr>
            <a:spLocks noGrp="1"/>
          </p:cNvSpPr>
          <p:nvPr>
            <p:ph idx="1"/>
          </p:nvPr>
        </p:nvSpPr>
        <p:spPr>
          <a:xfrm>
            <a:off x="0" y="1124744"/>
            <a:ext cx="8964488" cy="5544616"/>
          </a:xfrm>
        </p:spPr>
        <p:txBody>
          <a:bodyPr>
            <a:normAutofit/>
          </a:bodyPr>
          <a:lstStyle/>
          <a:p>
            <a:pPr>
              <a:buNone/>
            </a:pPr>
            <a:r>
              <a:rPr kumimoji="1" lang="ja-JP" altLang="en-US" sz="4000" dirty="0" smtClean="0"/>
              <a:t>○介護保険料</a:t>
            </a:r>
            <a:endParaRPr kumimoji="1" lang="en-US" altLang="ja-JP" sz="4000" dirty="0" smtClean="0"/>
          </a:p>
          <a:p>
            <a:pPr>
              <a:buNone/>
            </a:pPr>
            <a:r>
              <a:rPr lang="ja-JP" altLang="en-US" sz="4000" dirty="0" smtClean="0">
                <a:solidFill>
                  <a:srgbClr val="FF0000"/>
                </a:solidFill>
              </a:rPr>
              <a:t>　</a:t>
            </a:r>
            <a:r>
              <a:rPr lang="ja-JP" altLang="en-US" sz="4400" dirty="0" smtClean="0"/>
              <a:t>４０歳以上　約７３００万人が支払う（内６５歳以上は約３３００万人）</a:t>
            </a:r>
            <a:endParaRPr lang="en-US" altLang="ja-JP" sz="4400" dirty="0" smtClean="0"/>
          </a:p>
          <a:p>
            <a:pPr>
              <a:buNone/>
            </a:pPr>
            <a:r>
              <a:rPr lang="ja-JP" altLang="en-US" sz="4400" dirty="0" smtClean="0"/>
              <a:t>○要介護・要支援認定者</a:t>
            </a:r>
            <a:endParaRPr lang="en-US" altLang="ja-JP" sz="4400" dirty="0" smtClean="0"/>
          </a:p>
          <a:p>
            <a:pPr>
              <a:buNone/>
            </a:pPr>
            <a:r>
              <a:rPr lang="ja-JP" altLang="en-US" sz="4400" dirty="0" smtClean="0"/>
              <a:t>　約５７０万人</a:t>
            </a:r>
            <a:r>
              <a:rPr lang="ja-JP" altLang="en-US" sz="3600" dirty="0" smtClean="0"/>
              <a:t>（６５歳以上の１８％程度）</a:t>
            </a:r>
            <a:endParaRPr lang="en-US" altLang="ja-JP" sz="4000" dirty="0" smtClean="0"/>
          </a:p>
          <a:p>
            <a:pPr>
              <a:buNone/>
            </a:pPr>
            <a:r>
              <a:rPr kumimoji="1" lang="ja-JP" altLang="en-US" sz="4000" dirty="0" smtClean="0"/>
              <a:t>○サービス利用者</a:t>
            </a:r>
            <a:endParaRPr kumimoji="1" lang="en-US" altLang="ja-JP" sz="4000" dirty="0" smtClean="0"/>
          </a:p>
          <a:p>
            <a:pPr>
              <a:buNone/>
            </a:pPr>
            <a:r>
              <a:rPr lang="ja-JP" altLang="en-US" sz="4000" dirty="0" smtClean="0"/>
              <a:t>　　約４７２万人　</a:t>
            </a:r>
            <a:r>
              <a:rPr lang="ja-JP" altLang="en-US" sz="3600" dirty="0" smtClean="0"/>
              <a:t>　　　　</a:t>
            </a:r>
            <a:endParaRPr kumimoji="1" lang="ja-JP" altLang="en-US" sz="3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fontAlgn="auto">
              <a:spcAft>
                <a:spcPts val="0"/>
              </a:spcAft>
              <a:defRPr/>
            </a:pPr>
            <a:r>
              <a:rPr lang="ja-JP" altLang="en-US" u="sng" dirty="0" smtClean="0"/>
              <a:t>介護保険の「財政規模」</a:t>
            </a:r>
            <a:r>
              <a:rPr lang="ja-JP" altLang="en-US" sz="3600" dirty="0" smtClean="0"/>
              <a:t>（２０１１年度）</a:t>
            </a:r>
            <a:endParaRPr lang="ja-JP" altLang="en-US" u="sng" dirty="0"/>
          </a:p>
        </p:txBody>
      </p:sp>
      <p:sp>
        <p:nvSpPr>
          <p:cNvPr id="3" name="コンテンツ プレースホルダ 2"/>
          <p:cNvSpPr>
            <a:spLocks noGrp="1"/>
          </p:cNvSpPr>
          <p:nvPr>
            <p:ph idx="1"/>
          </p:nvPr>
        </p:nvSpPr>
        <p:spPr>
          <a:xfrm>
            <a:off x="468313" y="1341438"/>
            <a:ext cx="8424862" cy="5183187"/>
          </a:xfrm>
        </p:spPr>
        <p:txBody>
          <a:bodyPr rtlCol="0">
            <a:normAutofit fontScale="85000" lnSpcReduction="10000"/>
          </a:bodyPr>
          <a:lstStyle/>
          <a:p>
            <a:pPr fontAlgn="auto">
              <a:spcAft>
                <a:spcPts val="0"/>
              </a:spcAft>
              <a:buFont typeface="Arial" pitchFamily="34" charset="0"/>
              <a:buNone/>
              <a:defRPr/>
            </a:pPr>
            <a:r>
              <a:rPr lang="ja-JP" altLang="en-US" dirty="0" smtClean="0"/>
              <a:t>全国　介護保険給付費　</a:t>
            </a:r>
            <a:r>
              <a:rPr lang="ja-JP" altLang="en-US" sz="3900" dirty="0" smtClean="0"/>
              <a:t>総額　約８．</a:t>
            </a:r>
            <a:r>
              <a:rPr lang="en-US" altLang="ja-JP" sz="3900" dirty="0" smtClean="0"/>
              <a:t>3</a:t>
            </a:r>
            <a:r>
              <a:rPr lang="ja-JP" altLang="en-US" sz="3900" dirty="0" smtClean="0"/>
              <a:t>兆円</a:t>
            </a:r>
            <a:r>
              <a:rPr lang="ja-JP" altLang="en-US" dirty="0" smtClean="0"/>
              <a:t>　</a:t>
            </a:r>
            <a:endParaRPr lang="en-US" altLang="ja-JP" dirty="0" smtClean="0"/>
          </a:p>
          <a:p>
            <a:pPr fontAlgn="auto">
              <a:spcAft>
                <a:spcPts val="0"/>
              </a:spcAft>
              <a:buFont typeface="Arial" pitchFamily="34" charset="0"/>
              <a:buNone/>
              <a:defRPr/>
            </a:pPr>
            <a:r>
              <a:rPr lang="ja-JP" altLang="en-US" dirty="0" smtClean="0"/>
              <a:t>内訳　</a:t>
            </a:r>
            <a:endParaRPr lang="en-US" altLang="ja-JP" dirty="0" smtClean="0"/>
          </a:p>
          <a:p>
            <a:pPr fontAlgn="auto">
              <a:spcAft>
                <a:spcPts val="0"/>
              </a:spcAft>
              <a:buFont typeface="Arial" pitchFamily="34" charset="0"/>
              <a:buNone/>
              <a:defRPr/>
            </a:pPr>
            <a:r>
              <a:rPr lang="ja-JP" altLang="en-US" u="sng" dirty="0" smtClean="0"/>
              <a:t>国は　　　　　　　　　　　　</a:t>
            </a:r>
            <a:r>
              <a:rPr lang="ja-JP" altLang="en-US" u="sng" dirty="0" smtClean="0">
                <a:solidFill>
                  <a:srgbClr val="FF0000"/>
                </a:solidFill>
              </a:rPr>
              <a:t>　　</a:t>
            </a:r>
            <a:r>
              <a:rPr lang="ja-JP" altLang="en-US" sz="3900" u="sng" dirty="0" smtClean="0">
                <a:solidFill>
                  <a:srgbClr val="FF0000"/>
                </a:solidFill>
              </a:rPr>
              <a:t>２．</a:t>
            </a:r>
            <a:r>
              <a:rPr lang="en-US" altLang="ja-JP" sz="3900" u="sng" dirty="0" smtClean="0">
                <a:solidFill>
                  <a:srgbClr val="FF0000"/>
                </a:solidFill>
              </a:rPr>
              <a:t>08</a:t>
            </a:r>
            <a:r>
              <a:rPr lang="ja-JP" altLang="en-US" sz="3900" u="sng" dirty="0" smtClean="0">
                <a:solidFill>
                  <a:srgbClr val="FF0000"/>
                </a:solidFill>
              </a:rPr>
              <a:t>兆円（２５％）</a:t>
            </a:r>
            <a:endParaRPr lang="en-US" altLang="ja-JP" u="sng" dirty="0" smtClean="0">
              <a:solidFill>
                <a:srgbClr val="FF0000"/>
              </a:solidFill>
            </a:endParaRPr>
          </a:p>
          <a:p>
            <a:pPr fontAlgn="auto">
              <a:spcAft>
                <a:spcPts val="0"/>
              </a:spcAft>
              <a:buFont typeface="Arial" pitchFamily="34" charset="0"/>
              <a:buNone/>
              <a:defRPr/>
            </a:pPr>
            <a:r>
              <a:rPr lang="ja-JP" altLang="en-US" dirty="0" smtClean="0"/>
              <a:t>市町村（１５６６保険者）　　１．</a:t>
            </a:r>
            <a:r>
              <a:rPr lang="en-US" altLang="ja-JP" dirty="0" smtClean="0"/>
              <a:t>04</a:t>
            </a:r>
            <a:r>
              <a:rPr lang="ja-JP" altLang="en-US" dirty="0" smtClean="0"/>
              <a:t>兆円（１２．５％）</a:t>
            </a:r>
            <a:endParaRPr lang="en-US" altLang="ja-JP" dirty="0" smtClean="0"/>
          </a:p>
          <a:p>
            <a:pPr fontAlgn="auto">
              <a:spcAft>
                <a:spcPts val="0"/>
              </a:spcAft>
              <a:buFont typeface="Arial" pitchFamily="34" charset="0"/>
              <a:buNone/>
              <a:defRPr/>
            </a:pPr>
            <a:r>
              <a:rPr lang="ja-JP" altLang="en-US" dirty="0" smtClean="0"/>
              <a:t>　　６５歳以上高齢者は　　</a:t>
            </a:r>
            <a:r>
              <a:rPr lang="ja-JP" altLang="en-US" dirty="0" smtClean="0">
                <a:solidFill>
                  <a:srgbClr val="FF0000"/>
                </a:solidFill>
              </a:rPr>
              <a:t>１．</a:t>
            </a:r>
            <a:r>
              <a:rPr lang="en-US" altLang="ja-JP" dirty="0" smtClean="0">
                <a:solidFill>
                  <a:srgbClr val="FF0000"/>
                </a:solidFill>
              </a:rPr>
              <a:t>66</a:t>
            </a:r>
            <a:r>
              <a:rPr lang="ja-JP" altLang="en-US" dirty="0" smtClean="0">
                <a:solidFill>
                  <a:srgbClr val="FF0000"/>
                </a:solidFill>
              </a:rPr>
              <a:t>兆円（２０％）</a:t>
            </a:r>
            <a:r>
              <a:rPr lang="ja-JP" altLang="en-US" dirty="0" smtClean="0"/>
              <a:t>　</a:t>
            </a:r>
            <a:endParaRPr lang="en-US" altLang="ja-JP" dirty="0" smtClean="0"/>
          </a:p>
          <a:p>
            <a:pPr fontAlgn="auto">
              <a:spcAft>
                <a:spcPts val="0"/>
              </a:spcAft>
              <a:buFont typeface="Arial" pitchFamily="34" charset="0"/>
              <a:buNone/>
              <a:defRPr/>
            </a:pPr>
            <a:r>
              <a:rPr lang="ja-JP" altLang="en-US" dirty="0" smtClean="0"/>
              <a:t>２０１１年度政府予算　</a:t>
            </a:r>
            <a:r>
              <a:rPr lang="ja-JP" altLang="en-US" sz="3500" dirty="0" smtClean="0">
                <a:solidFill>
                  <a:srgbClr val="FF0000"/>
                </a:solidFill>
              </a:rPr>
              <a:t>９２．</a:t>
            </a:r>
            <a:r>
              <a:rPr lang="en-US" altLang="ja-JP" sz="3500" dirty="0" smtClean="0">
                <a:solidFill>
                  <a:srgbClr val="FF0000"/>
                </a:solidFill>
              </a:rPr>
              <a:t>29</a:t>
            </a:r>
            <a:r>
              <a:rPr lang="ja-JP" altLang="en-US" sz="3500" dirty="0" smtClean="0">
                <a:solidFill>
                  <a:srgbClr val="FF0000"/>
                </a:solidFill>
              </a:rPr>
              <a:t>兆円　</a:t>
            </a:r>
            <a:endParaRPr lang="en-US" altLang="ja-JP" dirty="0" smtClean="0">
              <a:solidFill>
                <a:srgbClr val="FF0000"/>
              </a:solidFill>
            </a:endParaRPr>
          </a:p>
          <a:p>
            <a:pPr fontAlgn="auto">
              <a:spcAft>
                <a:spcPts val="0"/>
              </a:spcAft>
              <a:buFont typeface="Arial" pitchFamily="34" charset="0"/>
              <a:buNone/>
              <a:defRPr/>
            </a:pPr>
            <a:r>
              <a:rPr lang="ja-JP" altLang="en-US" dirty="0" smtClean="0"/>
              <a:t>　　　　介護への国庫負担は国家予算の</a:t>
            </a:r>
            <a:r>
              <a:rPr lang="ja-JP" altLang="en-US" sz="4300" b="1" u="sng" dirty="0" smtClean="0">
                <a:solidFill>
                  <a:srgbClr val="FF0000"/>
                </a:solidFill>
              </a:rPr>
              <a:t>２．</a:t>
            </a:r>
            <a:r>
              <a:rPr lang="en-US" altLang="ja-JP" sz="4300" b="1" u="sng" dirty="0" smtClean="0">
                <a:solidFill>
                  <a:srgbClr val="FF0000"/>
                </a:solidFill>
              </a:rPr>
              <a:t>25</a:t>
            </a:r>
            <a:r>
              <a:rPr lang="ja-JP" altLang="en-US" sz="4300" b="1" u="sng" dirty="0" smtClean="0">
                <a:solidFill>
                  <a:srgbClr val="FF0000"/>
                </a:solidFill>
              </a:rPr>
              <a:t>％</a:t>
            </a:r>
          </a:p>
          <a:p>
            <a:pPr fontAlgn="auto">
              <a:spcAft>
                <a:spcPts val="0"/>
              </a:spcAft>
              <a:buFont typeface="Arial" pitchFamily="34" charset="0"/>
              <a:buNone/>
              <a:defRPr/>
            </a:pPr>
            <a:r>
              <a:rPr lang="en-US" altLang="ja-JP" sz="3500" dirty="0" smtClean="0"/>
              <a:t>※</a:t>
            </a:r>
            <a:r>
              <a:rPr lang="ja-JP" altLang="en-US" sz="3500" dirty="0" smtClean="0"/>
              <a:t>自治体の例　　堺市　一般会計予算　３</a:t>
            </a:r>
            <a:r>
              <a:rPr lang="en-US" altLang="ja-JP" sz="3500" dirty="0" smtClean="0"/>
              <a:t>429</a:t>
            </a:r>
            <a:r>
              <a:rPr lang="ja-JP" altLang="en-US" sz="3500" dirty="0" smtClean="0"/>
              <a:t>億円</a:t>
            </a:r>
            <a:endParaRPr lang="en-US" altLang="ja-JP" sz="3500" dirty="0" smtClean="0"/>
          </a:p>
          <a:p>
            <a:pPr fontAlgn="auto">
              <a:spcAft>
                <a:spcPts val="0"/>
              </a:spcAft>
              <a:buFont typeface="Arial" pitchFamily="34" charset="0"/>
              <a:buNone/>
              <a:defRPr/>
            </a:pPr>
            <a:r>
              <a:rPr lang="ja-JP" altLang="en-US" sz="3500" dirty="0" smtClean="0"/>
              <a:t>　介護保険特別会計　</a:t>
            </a:r>
            <a:r>
              <a:rPr lang="en-US" altLang="ja-JP" sz="3500" dirty="0" smtClean="0"/>
              <a:t>526</a:t>
            </a:r>
            <a:r>
              <a:rPr lang="ja-JP" altLang="en-US" sz="3500" dirty="0" smtClean="0"/>
              <a:t>億円　　</a:t>
            </a:r>
            <a:endParaRPr lang="en-US" altLang="ja-JP" sz="3500" dirty="0" smtClean="0"/>
          </a:p>
          <a:p>
            <a:pPr fontAlgn="auto">
              <a:spcAft>
                <a:spcPts val="0"/>
              </a:spcAft>
              <a:buFont typeface="Arial" pitchFamily="34" charset="0"/>
              <a:buNone/>
              <a:defRPr/>
            </a:pPr>
            <a:r>
              <a:rPr lang="ja-JP" altLang="en-US" sz="3500" dirty="0" smtClean="0"/>
              <a:t>　　　　　　堺市負担分</a:t>
            </a:r>
            <a:r>
              <a:rPr lang="en-US" altLang="ja-JP" sz="3500" dirty="0" smtClean="0"/>
              <a:t>60</a:t>
            </a:r>
            <a:r>
              <a:rPr lang="ja-JP" altLang="en-US" sz="3500" dirty="0" smtClean="0"/>
              <a:t>億円　</a:t>
            </a:r>
            <a:r>
              <a:rPr lang="ja-JP" altLang="en-US" sz="3500" dirty="0" smtClean="0">
                <a:solidFill>
                  <a:srgbClr val="FF0000"/>
                </a:solidFill>
              </a:rPr>
              <a:t>一般会計の２％弱</a:t>
            </a:r>
            <a:r>
              <a:rPr lang="ja-JP" altLang="en-US" sz="3500" dirty="0" smtClean="0"/>
              <a:t>　</a:t>
            </a:r>
            <a:endParaRPr lang="ja-JP" altLang="en-US" sz="35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p:txBody>
          <a:bodyPr/>
          <a:lstStyle/>
          <a:p>
            <a:r>
              <a:rPr lang="ja-JP" altLang="en-US" u="sng" dirty="0" smtClean="0"/>
              <a:t>国、地方を通じて一般会計投入を</a:t>
            </a:r>
          </a:p>
        </p:txBody>
      </p:sp>
      <p:sp>
        <p:nvSpPr>
          <p:cNvPr id="59395" name="コンテンツ プレースホルダ 2"/>
          <p:cNvSpPr>
            <a:spLocks noGrp="1"/>
          </p:cNvSpPr>
          <p:nvPr>
            <p:ph idx="1"/>
          </p:nvPr>
        </p:nvSpPr>
        <p:spPr>
          <a:xfrm>
            <a:off x="179388" y="1600200"/>
            <a:ext cx="8785225" cy="4781550"/>
          </a:xfrm>
        </p:spPr>
        <p:txBody>
          <a:bodyPr/>
          <a:lstStyle/>
          <a:p>
            <a:pPr>
              <a:buFont typeface="Arial" charset="0"/>
              <a:buNone/>
            </a:pPr>
            <a:r>
              <a:rPr lang="ja-JP" altLang="en-US" dirty="0" smtClean="0"/>
              <a:t>「保険料５０％負担」を打ち破る</a:t>
            </a:r>
            <a:endParaRPr lang="en-US" altLang="ja-JP" dirty="0" smtClean="0"/>
          </a:p>
          <a:p>
            <a:pPr>
              <a:buFont typeface="Arial" charset="0"/>
              <a:buNone/>
            </a:pPr>
            <a:r>
              <a:rPr lang="ja-JP" altLang="en-US" dirty="0" smtClean="0"/>
              <a:t>　　これが当面の戦略的課題</a:t>
            </a:r>
            <a:endParaRPr lang="en-US" altLang="ja-JP" dirty="0" smtClean="0"/>
          </a:p>
          <a:p>
            <a:pPr>
              <a:buFont typeface="Arial" charset="0"/>
              <a:buNone/>
            </a:pPr>
            <a:r>
              <a:rPr lang="ja-JP" altLang="en-US" dirty="0" smtClean="0"/>
              <a:t>●国庫負担増要求　</a:t>
            </a:r>
            <a:endParaRPr lang="en-US" altLang="ja-JP" dirty="0" smtClean="0"/>
          </a:p>
          <a:p>
            <a:pPr>
              <a:buFont typeface="Arial" charset="0"/>
              <a:buNone/>
            </a:pPr>
            <a:r>
              <a:rPr lang="ja-JP" altLang="en-US" dirty="0" smtClean="0"/>
              <a:t>　事業者・自治体も一致する国民的要求として</a:t>
            </a:r>
            <a:endParaRPr lang="en-US" altLang="ja-JP" dirty="0" smtClean="0"/>
          </a:p>
          <a:p>
            <a:pPr>
              <a:buFont typeface="Arial" charset="0"/>
              <a:buNone/>
            </a:pPr>
            <a:r>
              <a:rPr lang="ja-JP" altLang="en-US" dirty="0" smtClean="0"/>
              <a:t>　　　全国市長会要求、議会での意見書採択運動</a:t>
            </a:r>
            <a:endParaRPr lang="en-US" altLang="ja-JP" dirty="0" smtClean="0"/>
          </a:p>
          <a:p>
            <a:pPr>
              <a:buFont typeface="Arial" charset="0"/>
              <a:buNone/>
            </a:pPr>
            <a:r>
              <a:rPr lang="ja-JP" altLang="en-US" dirty="0" smtClean="0"/>
              <a:t>●自治体での一般会計繰り入れ要求</a:t>
            </a:r>
            <a:endParaRPr lang="en-US" altLang="ja-JP" dirty="0" smtClean="0"/>
          </a:p>
          <a:p>
            <a:pPr>
              <a:buFont typeface="Arial" charset="0"/>
              <a:buNone/>
            </a:pPr>
            <a:r>
              <a:rPr lang="ja-JP" altLang="en-US" dirty="0" smtClean="0"/>
              <a:t>　　第６期へ運動の中で必ず全国的運動へ</a:t>
            </a:r>
            <a:endParaRPr lang="en-US" altLang="ja-JP" dirty="0" smtClean="0"/>
          </a:p>
          <a:p>
            <a:pPr>
              <a:buFont typeface="Arial" charset="0"/>
              <a:buNone/>
            </a:pPr>
            <a:r>
              <a:rPr lang="ja-JP" altLang="en-US" dirty="0" smtClean="0"/>
              <a:t>　　　負担軽減、施策充実のための財源投入</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507288" cy="778098"/>
          </a:xfrm>
        </p:spPr>
        <p:txBody>
          <a:bodyPr/>
          <a:lstStyle/>
          <a:p>
            <a:r>
              <a:rPr kumimoji="1" lang="ja-JP" altLang="en-US" u="sng" dirty="0" smtClean="0"/>
              <a:t>新総合事業に立ち向かうテキスト</a:t>
            </a:r>
            <a:endParaRPr kumimoji="1" lang="ja-JP" altLang="en-US" u="sng" dirty="0"/>
          </a:p>
        </p:txBody>
      </p:sp>
      <p:pic>
        <p:nvPicPr>
          <p:cNvPr id="3074" name="Picture 2" descr="http://ecx.images-amazon.com/images/I/71qeG4zvdiL.jpg"/>
          <p:cNvPicPr>
            <a:picLocks noChangeAspect="1" noChangeArrowheads="1"/>
          </p:cNvPicPr>
          <p:nvPr/>
        </p:nvPicPr>
        <p:blipFill>
          <a:blip r:embed="rId3" cstate="print"/>
          <a:srcRect/>
          <a:stretch>
            <a:fillRect/>
          </a:stretch>
        </p:blipFill>
        <p:spPr bwMode="auto">
          <a:xfrm>
            <a:off x="323528" y="1176124"/>
            <a:ext cx="4004806" cy="5681876"/>
          </a:xfrm>
          <a:prstGeom prst="rect">
            <a:avLst/>
          </a:prstGeom>
          <a:noFill/>
        </p:spPr>
      </p:pic>
      <p:sp>
        <p:nvSpPr>
          <p:cNvPr id="4" name="テキスト ボックス 3"/>
          <p:cNvSpPr txBox="1"/>
          <p:nvPr/>
        </p:nvSpPr>
        <p:spPr>
          <a:xfrm>
            <a:off x="4572000" y="1556792"/>
            <a:ext cx="4176464" cy="5016758"/>
          </a:xfrm>
          <a:prstGeom prst="rect">
            <a:avLst/>
          </a:prstGeom>
          <a:noFill/>
        </p:spPr>
        <p:txBody>
          <a:bodyPr wrap="square" rtlCol="0">
            <a:spAutoFit/>
          </a:bodyPr>
          <a:lstStyle/>
          <a:p>
            <a:r>
              <a:rPr lang="ja-JP" altLang="en-US" sz="3200" dirty="0" smtClean="0"/>
              <a:t>○９月発刊！　医療介護総合法成立と新総合事業ガイドライン案を踏まえた最新の情報と分析</a:t>
            </a:r>
            <a:endParaRPr lang="en-US" altLang="ja-JP" sz="3200" dirty="0" smtClean="0"/>
          </a:p>
          <a:p>
            <a:r>
              <a:rPr kumimoji="1" lang="ja-JP" altLang="en-US" sz="3200" dirty="0" smtClean="0"/>
              <a:t>○地域で取り組むための要求項目と運動の</a:t>
            </a:r>
            <a:r>
              <a:rPr lang="ja-JP" altLang="en-US" sz="3200" dirty="0" smtClean="0"/>
              <a:t>ポイントを整理</a:t>
            </a:r>
            <a:endParaRPr lang="en-US" altLang="ja-JP" sz="3200" dirty="0" smtClean="0"/>
          </a:p>
          <a:p>
            <a:endParaRPr kumimoji="1" lang="en-US" altLang="ja-JP" sz="3200" dirty="0" smtClean="0"/>
          </a:p>
          <a:p>
            <a:r>
              <a:rPr lang="ja-JP" altLang="en-US" sz="3200" dirty="0" smtClean="0"/>
              <a:t>本体１２００円＋税</a:t>
            </a:r>
            <a:endParaRPr kumimoji="1" lang="ja-JP" alt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539750" y="188913"/>
            <a:ext cx="8218488" cy="777875"/>
          </a:xfrm>
          <a:solidFill>
            <a:schemeClr val="bg1"/>
          </a:solidFill>
          <a:ln/>
        </p:spPr>
        <p:txBody>
          <a:bodyPr>
            <a:normAutofit fontScale="90000"/>
          </a:bodyPr>
          <a:lstStyle/>
          <a:p>
            <a:r>
              <a:rPr lang="ja-JP" altLang="en-US" sz="4800" dirty="0"/>
              <a:t>要介護状態区分の目安</a:t>
            </a:r>
          </a:p>
        </p:txBody>
      </p:sp>
      <p:graphicFrame>
        <p:nvGraphicFramePr>
          <p:cNvPr id="313347" name="Group 3"/>
          <p:cNvGraphicFramePr>
            <a:graphicFrameLocks noGrp="1"/>
          </p:cNvGraphicFramePr>
          <p:nvPr>
            <p:ph sz="half" idx="2"/>
          </p:nvPr>
        </p:nvGraphicFramePr>
        <p:xfrm>
          <a:off x="468313" y="981075"/>
          <a:ext cx="8496300" cy="5754053"/>
        </p:xfrm>
        <a:graphic>
          <a:graphicData uri="http://schemas.openxmlformats.org/drawingml/2006/table">
            <a:tbl>
              <a:tblPr/>
              <a:tblGrid>
                <a:gridCol w="1277937"/>
                <a:gridCol w="6316663"/>
                <a:gridCol w="901700"/>
              </a:tblGrid>
              <a:tr h="79216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ＭＳ Ｐゴシック" charset="-128"/>
                          <a:ea typeface="ＭＳ Ｐゴシック" charset="-128"/>
                        </a:rPr>
                        <a:t>要支援</a:t>
                      </a:r>
                      <a:r>
                        <a:rPr kumimoji="1" lang="en-US" altLang="ja-JP" sz="2000" b="1" i="0" u="none" strike="noStrike" cap="none" normalizeH="0" baseline="0" dirty="0" smtClean="0">
                          <a:ln>
                            <a:noFill/>
                          </a:ln>
                          <a:solidFill>
                            <a:schemeClr val="tx1"/>
                          </a:solidFill>
                          <a:effectLst/>
                          <a:latin typeface="ＭＳ Ｐゴシック" charset="-128"/>
                          <a:ea typeface="ＭＳ Ｐゴシック" charset="-128"/>
                        </a:rPr>
                        <a:t>1</a:t>
                      </a:r>
                      <a:endParaRPr kumimoji="1" lang="en-US" altLang="ja-JP" sz="20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200" b="1" i="0" u="none" strike="noStrike" cap="none" normalizeH="0" baseline="0" dirty="0" smtClean="0">
                          <a:ln>
                            <a:noFill/>
                          </a:ln>
                          <a:solidFill>
                            <a:schemeClr val="tx1"/>
                          </a:solidFill>
                          <a:effectLst/>
                          <a:latin typeface="ＭＳ Ｐゴシック" charset="-128"/>
                          <a:ea typeface="ＭＳ Ｐゴシック" charset="-128"/>
                        </a:rPr>
                        <a:t>　　基本的な日常生活は、ほぼ自分で行うことができるが、要介護状態とならないように一部支援が必要。</a:t>
                      </a:r>
                      <a:endParaRPr kumimoji="1" lang="ja-JP" altLang="en-US" sz="2200" b="1"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3500" b="1" i="0" u="none" strike="noStrike" cap="none" normalizeH="0" baseline="0" dirty="0" smtClean="0">
                          <a:ln>
                            <a:noFill/>
                          </a:ln>
                          <a:solidFill>
                            <a:schemeClr val="tx1"/>
                          </a:solidFill>
                          <a:effectLst/>
                          <a:latin typeface="Arial" charset="0"/>
                          <a:ea typeface="ＭＳ Ｐゴシック" charset="-128"/>
                        </a:rPr>
                        <a:t>介</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3500" b="1" i="0" u="none" strike="noStrike" cap="none" normalizeH="0" baseline="0" dirty="0" smtClean="0">
                          <a:ln>
                            <a:noFill/>
                          </a:ln>
                          <a:solidFill>
                            <a:schemeClr val="tx1"/>
                          </a:solidFill>
                          <a:effectLst/>
                          <a:latin typeface="Arial" charset="0"/>
                          <a:ea typeface="ＭＳ Ｐゴシック" charset="-128"/>
                        </a:rPr>
                        <a:t>護</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3500" b="1" i="0" u="none" strike="noStrike" cap="none" normalizeH="0" baseline="0" dirty="0" smtClean="0">
                          <a:ln>
                            <a:noFill/>
                          </a:ln>
                          <a:solidFill>
                            <a:schemeClr val="tx1"/>
                          </a:solidFill>
                          <a:effectLst/>
                          <a:latin typeface="Arial" charset="0"/>
                          <a:ea typeface="ＭＳ Ｐゴシック" charset="-128"/>
                        </a:rPr>
                        <a:t>予</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3500" b="1" i="0" u="none" strike="noStrike" cap="none" normalizeH="0" baseline="0" dirty="0" smtClean="0">
                          <a:ln>
                            <a:noFill/>
                          </a:ln>
                          <a:solidFill>
                            <a:schemeClr val="tx1"/>
                          </a:solidFill>
                          <a:effectLst/>
                          <a:latin typeface="Arial" charset="0"/>
                          <a:ea typeface="ＭＳ Ｐゴシック" charset="-128"/>
                        </a:rPr>
                        <a:t>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06521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ＭＳ Ｐゴシック" charset="-128"/>
                          <a:ea typeface="ＭＳ Ｐゴシック" charset="-128"/>
                        </a:rPr>
                        <a:t>要支援</a:t>
                      </a:r>
                      <a:r>
                        <a:rPr kumimoji="1" lang="en-US" altLang="ja-JP" sz="2000" b="1" i="0" u="none" strike="noStrike" cap="none" normalizeH="0" baseline="0" dirty="0" smtClean="0">
                          <a:ln>
                            <a:noFill/>
                          </a:ln>
                          <a:solidFill>
                            <a:schemeClr val="tx1"/>
                          </a:solidFill>
                          <a:effectLst/>
                          <a:latin typeface="ＭＳ Ｐゴシック" charset="-128"/>
                          <a:ea typeface="ＭＳ Ｐゴシック" charset="-128"/>
                        </a:rPr>
                        <a:t>2</a:t>
                      </a:r>
                      <a:endParaRPr kumimoji="1" lang="en-US" altLang="ja-JP" sz="20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200" b="1" i="0" u="none" strike="noStrike" cap="none" normalizeH="0" baseline="0" dirty="0" smtClean="0">
                          <a:ln>
                            <a:noFill/>
                          </a:ln>
                          <a:solidFill>
                            <a:schemeClr val="tx1"/>
                          </a:solidFill>
                          <a:effectLst/>
                          <a:latin typeface="ＭＳ Ｐゴシック" charset="-128"/>
                          <a:ea typeface="ＭＳ Ｐゴシック" charset="-128"/>
                        </a:rPr>
                        <a:t>　　立ち上がりや歩行が不安定。排泄、入浴などで一部介助が必要であるが、身体の状態の維持または改善の可能性がある。</a:t>
                      </a:r>
                      <a:endParaRPr kumimoji="1" lang="ja-JP" altLang="en-US" sz="2200" b="1"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kumimoji="1" lang="ja-JP" altLang="en-US"/>
                    </a:p>
                  </a:txBody>
                  <a:tcPr/>
                </a:tc>
              </a:tr>
              <a:tr h="180975">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ＭＳ Ｐゴシック" charset="-128"/>
                          <a:ea typeface="ＭＳ Ｐゴシック" charset="-128"/>
                        </a:rPr>
                        <a:t>要介護</a:t>
                      </a:r>
                      <a:r>
                        <a:rPr kumimoji="1" lang="en-US" altLang="ja-JP" sz="2000" b="1" i="0" u="none" strike="noStrike" cap="none" normalizeH="0" baseline="0" dirty="0" smtClean="0">
                          <a:ln>
                            <a:noFill/>
                          </a:ln>
                          <a:solidFill>
                            <a:schemeClr val="tx1"/>
                          </a:solidFill>
                          <a:effectLst/>
                          <a:latin typeface="ＭＳ Ｐゴシック" charset="-128"/>
                          <a:ea typeface="ＭＳ Ｐゴシック" charset="-128"/>
                        </a:rPr>
                        <a:t>1</a:t>
                      </a:r>
                      <a:endParaRPr kumimoji="1" lang="en-US" altLang="ja-JP" sz="20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200" b="1" i="0" u="none" strike="noStrike" cap="none" normalizeH="0" baseline="0" dirty="0" smtClean="0">
                          <a:ln>
                            <a:noFill/>
                          </a:ln>
                          <a:solidFill>
                            <a:schemeClr val="tx1"/>
                          </a:solidFill>
                          <a:effectLst/>
                          <a:latin typeface="ＭＳ Ｐゴシック" charset="-128"/>
                          <a:ea typeface="ＭＳ Ｐゴシック" charset="-128"/>
                        </a:rPr>
                        <a:t>　　立上がりや歩行が不安定。排泄、入浴などで一部介助が必要。</a:t>
                      </a:r>
                      <a:endParaRPr kumimoji="1" lang="ja-JP" altLang="en-US" sz="2200" b="1"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3500" b="1" i="0" u="none" strike="noStrike" cap="none" normalizeH="0" baseline="0" dirty="0" smtClean="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3500" b="1" i="0" u="none" strike="noStrike" cap="none" normalizeH="0" baseline="0" dirty="0" smtClean="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3500" b="1" i="0" u="none" strike="noStrike" cap="none" normalizeH="0" baseline="0" dirty="0" smtClean="0">
                          <a:ln>
                            <a:noFill/>
                          </a:ln>
                          <a:solidFill>
                            <a:schemeClr val="tx1"/>
                          </a:solidFill>
                          <a:effectLst/>
                          <a:latin typeface="Arial" charset="0"/>
                          <a:ea typeface="ＭＳ Ｐゴシック" charset="-128"/>
                        </a:rPr>
                        <a:t>介</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3500" b="1" i="0" u="none" strike="noStrike" cap="none" normalizeH="0" baseline="0" dirty="0" smtClean="0">
                          <a:ln>
                            <a:noFill/>
                          </a:ln>
                          <a:solidFill>
                            <a:schemeClr val="tx1"/>
                          </a:solidFill>
                          <a:effectLst/>
                          <a:latin typeface="Arial" charset="0"/>
                          <a:ea typeface="ＭＳ Ｐゴシック" charset="-128"/>
                        </a:rPr>
                        <a:t>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ＭＳ Ｐゴシック" charset="-128"/>
                          <a:ea typeface="ＭＳ Ｐゴシック" charset="-128"/>
                        </a:rPr>
                        <a:t>要介護</a:t>
                      </a:r>
                      <a:r>
                        <a:rPr kumimoji="1" lang="en-US" altLang="ja-JP" sz="2000" b="1" i="0" u="none" strike="noStrike" cap="none" normalizeH="0" baseline="0" dirty="0" smtClean="0">
                          <a:ln>
                            <a:noFill/>
                          </a:ln>
                          <a:solidFill>
                            <a:schemeClr val="tx1"/>
                          </a:solidFill>
                          <a:effectLst/>
                          <a:latin typeface="ＭＳ Ｐゴシック" charset="-128"/>
                          <a:ea typeface="ＭＳ Ｐゴシック" charset="-128"/>
                        </a:rPr>
                        <a:t>2</a:t>
                      </a:r>
                      <a:endParaRPr kumimoji="1" lang="en-US" altLang="ja-JP" sz="20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200" b="1" i="0" u="none" strike="noStrike" cap="none" normalizeH="0" baseline="0" dirty="0" smtClean="0">
                          <a:ln>
                            <a:noFill/>
                          </a:ln>
                          <a:solidFill>
                            <a:schemeClr val="tx1"/>
                          </a:solidFill>
                          <a:effectLst/>
                          <a:latin typeface="ＭＳ Ｐゴシック" charset="-128"/>
                          <a:ea typeface="ＭＳ Ｐゴシック" charset="-128"/>
                        </a:rPr>
                        <a:t>　　起き上がりが自力では困難。排泄、入浴などで一部または全介助が必要。</a:t>
                      </a:r>
                      <a:endParaRPr kumimoji="1" lang="ja-JP" altLang="en-US" sz="2200" b="1"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403225">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ＭＳ Ｐゴシック" charset="-128"/>
                          <a:ea typeface="ＭＳ Ｐゴシック" charset="-128"/>
                        </a:rPr>
                        <a:t>要介護</a:t>
                      </a:r>
                      <a:r>
                        <a:rPr kumimoji="1" lang="en-US" altLang="ja-JP" sz="2000" b="1" i="0" u="none" strike="noStrike" cap="none" normalizeH="0" baseline="0" dirty="0" smtClean="0">
                          <a:ln>
                            <a:noFill/>
                          </a:ln>
                          <a:solidFill>
                            <a:schemeClr val="tx1"/>
                          </a:solidFill>
                          <a:effectLst/>
                          <a:latin typeface="ＭＳ Ｐゴシック" charset="-128"/>
                          <a:ea typeface="ＭＳ Ｐゴシック" charset="-128"/>
                        </a:rPr>
                        <a:t>3</a:t>
                      </a:r>
                      <a:endParaRPr kumimoji="1" lang="en-US" altLang="ja-JP" sz="20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200" b="1" i="0" u="none" strike="noStrike" cap="none" normalizeH="0" baseline="0" dirty="0" smtClean="0">
                          <a:ln>
                            <a:noFill/>
                          </a:ln>
                          <a:solidFill>
                            <a:schemeClr val="tx1"/>
                          </a:solidFill>
                          <a:effectLst/>
                          <a:latin typeface="ＭＳ Ｐゴシック" charset="-128"/>
                          <a:ea typeface="ＭＳ Ｐゴシック" charset="-128"/>
                        </a:rPr>
                        <a:t>　　起き上がり、寝返りが自力ではできない。排泄、入浴、衣服の着脱などで全介助が必要。　</a:t>
                      </a:r>
                      <a:endParaRPr kumimoji="1" lang="ja-JP" altLang="en-US" sz="2200" b="1"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48101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Arial" charset="0"/>
                          <a:ea typeface="ＭＳ Ｐゴシック" charset="-128"/>
                        </a:rPr>
                        <a:t>要介護</a:t>
                      </a:r>
                      <a:r>
                        <a:rPr kumimoji="1" lang="en-US" altLang="ja-JP" sz="2000" b="1" i="0" u="none" strike="noStrike" cap="none" normalizeH="0" baseline="0" dirty="0" smtClean="0">
                          <a:ln>
                            <a:noFill/>
                          </a:ln>
                          <a:solidFill>
                            <a:schemeClr val="tx1"/>
                          </a:solidFill>
                          <a:effectLst/>
                          <a:latin typeface="Arial" charset="0"/>
                          <a:ea typeface="ＭＳ Ｐゴシック" charset="-128"/>
                        </a:rPr>
                        <a:t>4</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200" b="1" i="0" u="none" strike="noStrike" cap="none" normalizeH="0" baseline="0" dirty="0" smtClean="0">
                          <a:ln>
                            <a:noFill/>
                          </a:ln>
                          <a:solidFill>
                            <a:schemeClr val="tx1"/>
                          </a:solidFill>
                          <a:effectLst/>
                          <a:latin typeface="Arial" charset="0"/>
                          <a:ea typeface="ＭＳ Ｐゴシック" charset="-128"/>
                        </a:rPr>
                        <a:t>　　排泄、入浴、衣服の着脱など多くの行為で全面的介助が必要。</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48101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ＭＳ Ｐゴシック" charset="-128"/>
                          <a:ea typeface="ＭＳ Ｐゴシック" charset="-128"/>
                        </a:rPr>
                        <a:t>要介護</a:t>
                      </a:r>
                      <a:r>
                        <a:rPr kumimoji="1" lang="en-US" altLang="ja-JP" sz="2000" b="1" i="0" u="none" strike="noStrike" cap="none" normalizeH="0" baseline="0" dirty="0" smtClean="0">
                          <a:ln>
                            <a:noFill/>
                          </a:ln>
                          <a:solidFill>
                            <a:schemeClr val="tx1"/>
                          </a:solidFill>
                          <a:effectLst/>
                          <a:latin typeface="ＭＳ Ｐゴシック" charset="-128"/>
                          <a:ea typeface="ＭＳ Ｐゴシック" charset="-128"/>
                        </a:rPr>
                        <a:t>5</a:t>
                      </a:r>
                      <a:endParaRPr kumimoji="1" lang="en-US" altLang="ja-JP" sz="2000" b="1"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200" b="1" i="0" u="none" strike="noStrike" cap="none" normalizeH="0" baseline="0" dirty="0" smtClean="0">
                          <a:ln>
                            <a:noFill/>
                          </a:ln>
                          <a:solidFill>
                            <a:schemeClr val="tx1"/>
                          </a:solidFill>
                          <a:effectLst/>
                          <a:latin typeface="ＭＳ Ｐゴシック" charset="-128"/>
                          <a:ea typeface="ＭＳ Ｐゴシック" charset="-128"/>
                        </a:rPr>
                        <a:t>　　生活全般について全面的介助が必要。　</a:t>
                      </a:r>
                      <a:endParaRPr kumimoji="1" lang="ja-JP" altLang="en-US" sz="2200" b="1"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6106690"/>
          </a:xfrm>
        </p:spPr>
        <p:txBody>
          <a:bodyPr>
            <a:normAutofit/>
          </a:bodyPr>
          <a:lstStyle/>
          <a:p>
            <a:r>
              <a:rPr kumimoji="1" lang="ja-JP" altLang="en-US" sz="8800" dirty="0" smtClean="0">
                <a:solidFill>
                  <a:srgbClr val="FF0000"/>
                </a:solidFill>
              </a:rPr>
              <a:t>介護保険始まって以来の大改悪</a:t>
            </a:r>
            <a:r>
              <a:rPr lang="en-US" altLang="ja-JP" sz="8800" dirty="0" smtClean="0">
                <a:solidFill>
                  <a:srgbClr val="FF0000"/>
                </a:solidFill>
              </a:rPr>
              <a:t/>
            </a:r>
            <a:br>
              <a:rPr lang="en-US" altLang="ja-JP" sz="8800" dirty="0" smtClean="0">
                <a:solidFill>
                  <a:srgbClr val="FF0000"/>
                </a:solidFill>
              </a:rPr>
            </a:br>
            <a:r>
              <a:rPr lang="ja-JP" altLang="en-US" sz="8800" dirty="0" smtClean="0">
                <a:solidFill>
                  <a:srgbClr val="FF0000"/>
                </a:solidFill>
              </a:rPr>
              <a:t>どうかわるか？</a:t>
            </a:r>
            <a:endParaRPr kumimoji="1" lang="ja-JP" altLang="en-US" sz="88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t>現在の介護保険サービス</a:t>
            </a:r>
            <a:endParaRPr kumimoji="1" lang="ja-JP" altLang="en-US" u="sng" dirty="0"/>
          </a:p>
        </p:txBody>
      </p:sp>
      <p:sp>
        <p:nvSpPr>
          <p:cNvPr id="3" name="テキスト プレースホルダ 2"/>
          <p:cNvSpPr>
            <a:spLocks noGrp="1"/>
          </p:cNvSpPr>
          <p:nvPr>
            <p:ph type="body" sz="half" idx="1"/>
          </p:nvPr>
        </p:nvSpPr>
        <p:spPr>
          <a:xfrm>
            <a:off x="457200" y="1412776"/>
            <a:ext cx="8363272" cy="5184576"/>
          </a:xfrm>
        </p:spPr>
        <p:txBody>
          <a:bodyPr>
            <a:noAutofit/>
          </a:bodyPr>
          <a:lstStyle/>
          <a:p>
            <a:pPr>
              <a:buNone/>
            </a:pPr>
            <a:r>
              <a:rPr lang="ja-JP" altLang="en-US" sz="3600" dirty="0" smtClean="0"/>
              <a:t>１　</a:t>
            </a:r>
            <a:r>
              <a:rPr lang="ja-JP" altLang="en-US" sz="3600" dirty="0" smtClean="0">
                <a:solidFill>
                  <a:srgbClr val="FF0000"/>
                </a:solidFill>
              </a:rPr>
              <a:t>要介護認定</a:t>
            </a:r>
            <a:r>
              <a:rPr lang="ja-JP" altLang="en-US" sz="3600" dirty="0" smtClean="0"/>
              <a:t>（要支援１、２　要介護１、２、３、４、５）を受ければ、</a:t>
            </a:r>
            <a:r>
              <a:rPr lang="ja-JP" altLang="en-US" sz="3600" dirty="0" smtClean="0">
                <a:solidFill>
                  <a:srgbClr val="FF0000"/>
                </a:solidFill>
              </a:rPr>
              <a:t>サービスが利用できる</a:t>
            </a:r>
            <a:endParaRPr lang="en-US" altLang="ja-JP" sz="3600" dirty="0" smtClean="0">
              <a:solidFill>
                <a:srgbClr val="FF0000"/>
              </a:solidFill>
            </a:endParaRPr>
          </a:p>
          <a:p>
            <a:pPr>
              <a:buNone/>
            </a:pPr>
            <a:r>
              <a:rPr kumimoji="1" lang="ja-JP" altLang="en-US" sz="3600" dirty="0" smtClean="0"/>
              <a:t>２　要介護１～５の人は、特養ホームなど</a:t>
            </a:r>
            <a:r>
              <a:rPr kumimoji="1" lang="ja-JP" altLang="en-US" sz="3600" dirty="0" smtClean="0">
                <a:solidFill>
                  <a:srgbClr val="FF0000"/>
                </a:solidFill>
              </a:rPr>
              <a:t>施設に入所申込が</a:t>
            </a:r>
            <a:r>
              <a:rPr kumimoji="1" lang="ja-JP" altLang="en-US" sz="3600" dirty="0" smtClean="0"/>
              <a:t>できる</a:t>
            </a:r>
            <a:endParaRPr kumimoji="1" lang="en-US" altLang="ja-JP" sz="3600" dirty="0" smtClean="0"/>
          </a:p>
          <a:p>
            <a:pPr>
              <a:buNone/>
            </a:pPr>
            <a:r>
              <a:rPr lang="ja-JP" altLang="en-US" sz="3600" dirty="0" smtClean="0"/>
              <a:t>３　利用料は所得に関係なく</a:t>
            </a:r>
            <a:r>
              <a:rPr lang="ja-JP" altLang="en-US" sz="3600" dirty="0" smtClean="0">
                <a:solidFill>
                  <a:srgbClr val="FF0000"/>
                </a:solidFill>
              </a:rPr>
              <a:t>１割負担</a:t>
            </a:r>
            <a:endParaRPr lang="en-US" altLang="ja-JP" sz="3600" dirty="0" smtClean="0">
              <a:solidFill>
                <a:srgbClr val="FF0000"/>
              </a:solidFill>
            </a:endParaRPr>
          </a:p>
          <a:p>
            <a:pPr>
              <a:buNone/>
            </a:pPr>
            <a:r>
              <a:rPr kumimoji="1" lang="ja-JP" altLang="en-US" sz="3600" dirty="0" smtClean="0"/>
              <a:t>４　低所得者（非課税世帯）は、施設の</a:t>
            </a:r>
            <a:r>
              <a:rPr kumimoji="1" lang="ja-JP" altLang="en-US" sz="3600" dirty="0" smtClean="0">
                <a:solidFill>
                  <a:srgbClr val="FF0000"/>
                </a:solidFill>
              </a:rPr>
              <a:t>食費・部屋代の補助</a:t>
            </a:r>
            <a:r>
              <a:rPr kumimoji="1" lang="ja-JP" altLang="en-US" sz="3600" dirty="0" smtClean="0"/>
              <a:t>がある</a:t>
            </a:r>
            <a:endParaRPr kumimoji="1" lang="ja-JP" alt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368811" cy="6394722"/>
          </a:xfrm>
        </p:spPr>
        <p:txBody>
          <a:bodyPr>
            <a:normAutofit/>
          </a:bodyPr>
          <a:lstStyle/>
          <a:p>
            <a:r>
              <a:rPr lang="ja-JP" altLang="ja-JP" sz="6600" dirty="0" smtClean="0"/>
              <a:t>①</a:t>
            </a:r>
            <a:r>
              <a:rPr lang="ja-JP" altLang="ja-JP" sz="6600" dirty="0" smtClean="0">
                <a:solidFill>
                  <a:srgbClr val="FF0000"/>
                </a:solidFill>
              </a:rPr>
              <a:t>要支援１、２</a:t>
            </a:r>
            <a:r>
              <a:rPr lang="ja-JP" altLang="en-US" sz="6600" dirty="0" smtClean="0"/>
              <a:t>のヘルパーとデイサービスを</a:t>
            </a:r>
            <a:r>
              <a:rPr lang="ja-JP" altLang="ja-JP" sz="6600" dirty="0" smtClean="0"/>
              <a:t>介護保険給付</a:t>
            </a:r>
            <a:r>
              <a:rPr lang="ja-JP" altLang="en-US" sz="6600" dirty="0" smtClean="0"/>
              <a:t>から</a:t>
            </a:r>
            <a:r>
              <a:rPr lang="ja-JP" altLang="ja-JP" sz="6600" dirty="0" smtClean="0">
                <a:solidFill>
                  <a:srgbClr val="FF0000"/>
                </a:solidFill>
              </a:rPr>
              <a:t>外</a:t>
            </a:r>
            <a:r>
              <a:rPr lang="ja-JP" altLang="en-US" sz="6600" dirty="0" smtClean="0">
                <a:solidFill>
                  <a:srgbClr val="FF0000"/>
                </a:solidFill>
              </a:rPr>
              <a:t>し、市町村事業へ</a:t>
            </a:r>
            <a:r>
              <a:rPr lang="ja-JP" altLang="ja-JP" dirty="0" smtClean="0">
                <a:solidFill>
                  <a:srgbClr val="FF0000"/>
                </a:solidFill>
              </a:rPr>
              <a:t/>
            </a:r>
            <a:br>
              <a:rPr lang="ja-JP" altLang="ja-JP" dirty="0" smtClean="0">
                <a:solidFill>
                  <a:srgbClr val="FF0000"/>
                </a:solidFill>
              </a:rPr>
            </a:br>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5391</TotalTime>
  <Words>3253</Words>
  <Application>Microsoft Office PowerPoint</Application>
  <PresentationFormat>画面に合わせる (4:3)</PresentationFormat>
  <Paragraphs>894</Paragraphs>
  <Slides>52</Slides>
  <Notes>52</Notes>
  <HiddenSlides>0</HiddenSlides>
  <MMClips>0</MMClips>
  <ScaleCrop>false</ScaleCrop>
  <HeadingPairs>
    <vt:vector size="6" baseType="variant">
      <vt:variant>
        <vt:lpstr>使用されているフォント</vt:lpstr>
      </vt:variant>
      <vt:variant>
        <vt:i4>19</vt:i4>
      </vt:variant>
      <vt:variant>
        <vt:lpstr>テーマ</vt:lpstr>
      </vt:variant>
      <vt:variant>
        <vt:i4>1</vt:i4>
      </vt:variant>
      <vt:variant>
        <vt:lpstr>スライド タイトル</vt:lpstr>
      </vt:variant>
      <vt:variant>
        <vt:i4>52</vt:i4>
      </vt:variant>
    </vt:vector>
  </HeadingPairs>
  <TitlesOfParts>
    <vt:vector size="72" baseType="lpstr">
      <vt:lpstr>ＤＦ特太ゴシック体</vt:lpstr>
      <vt:lpstr>ＤＨＰ特太ゴシック体</vt:lpstr>
      <vt:lpstr>HGPｺﾞｼｯｸM</vt:lpstr>
      <vt:lpstr>HGP創英角ｺﾞｼｯｸUB</vt:lpstr>
      <vt:lpstr>HGSｺﾞｼｯｸE</vt:lpstr>
      <vt:lpstr>HGSｺﾞｼｯｸM</vt:lpstr>
      <vt:lpstr>HG丸ｺﾞｼｯｸM-PRO</vt:lpstr>
      <vt:lpstr>HG創英角ｺﾞｼｯｸUB</vt:lpstr>
      <vt:lpstr>ＭＳ Ｐゴシック</vt:lpstr>
      <vt:lpstr>ＭＳ Ｐ明朝</vt:lpstr>
      <vt:lpstr>ＭＳ ゴシック</vt:lpstr>
      <vt:lpstr>ＭＳ 明朝</vt:lpstr>
      <vt:lpstr>新細明體</vt:lpstr>
      <vt:lpstr>Arial</vt:lpstr>
      <vt:lpstr>Arial Black</vt:lpstr>
      <vt:lpstr>Calibri</vt:lpstr>
      <vt:lpstr>Century</vt:lpstr>
      <vt:lpstr>Times New Roman</vt:lpstr>
      <vt:lpstr>Wingdings</vt:lpstr>
      <vt:lpstr>Office テーマ</vt:lpstr>
      <vt:lpstr>介護保険改悪に 地域から 立ち向かうために</vt:lpstr>
      <vt:lpstr>今回の「改革」は２０２５年への第一歩 社会保障制度改革国民会議 報告書　平成２ ５ 年８ 月６ 日</vt:lpstr>
      <vt:lpstr>病院から　地域・在宅へ</vt:lpstr>
      <vt:lpstr>PowerPoint プレゼンテーション</vt:lpstr>
      <vt:lpstr>介護保険の加入者など　　</vt:lpstr>
      <vt:lpstr>要介護状態区分の目安</vt:lpstr>
      <vt:lpstr>介護保険始まって以来の大改悪 どうかわるか？</vt:lpstr>
      <vt:lpstr>現在の介護保険サービス</vt:lpstr>
      <vt:lpstr>①要支援１、２のヘルパーとデイサービスを介護保険給付から外し、市町村事業へ </vt:lpstr>
      <vt:lpstr>ヘルパー、デイサービスは市町村事業へ</vt:lpstr>
      <vt:lpstr>②特別養護老人ホームへの入所は原則「要介護３」以上に限る </vt:lpstr>
      <vt:lpstr> 　　　</vt:lpstr>
      <vt:lpstr>③所得によって介護保険の利用料を２割に引き上げる </vt:lpstr>
      <vt:lpstr>2割負担の対象　厚生労働省案</vt:lpstr>
      <vt:lpstr>自己負担２割とする水準 （単身で年金収入のみの場合）</vt:lpstr>
      <vt:lpstr>負担増　２倍の負担に</vt:lpstr>
      <vt:lpstr>④低所得者でも預貯金等があれば施設の居住費・食費を補助しない </vt:lpstr>
      <vt:lpstr>低所得者の食費・部屋代軽減</vt:lpstr>
      <vt:lpstr>PowerPoint プレゼンテーション</vt:lpstr>
      <vt:lpstr>介護保険4大改悪はさらに続く</vt:lpstr>
      <vt:lpstr>介護予防・生活支援では「住民の助け合い」が担い手に</vt:lpstr>
      <vt:lpstr>２４時間３６５日、在宅で最後まで</vt:lpstr>
      <vt:lpstr>PowerPoint プレゼンテーション</vt:lpstr>
      <vt:lpstr>要支援者の保険給付外し</vt:lpstr>
      <vt:lpstr>PowerPoint プレゼンテーション</vt:lpstr>
      <vt:lpstr>PowerPoint プレゼンテーション</vt:lpstr>
      <vt:lpstr>「多様化」するサービス</vt:lpstr>
      <vt:lpstr>訪問型・通所型サービスＡ（基準緩和）</vt:lpstr>
      <vt:lpstr>訪問型・通所型サービスＢ（住民主体）</vt:lpstr>
      <vt:lpstr>PowerPoint プレゼンテーション</vt:lpstr>
      <vt:lpstr>【参考】介護サービスの利用の手続き</vt:lpstr>
      <vt:lpstr>PowerPoint プレゼンテーション</vt:lpstr>
      <vt:lpstr>PowerPoint プレゼンテーション</vt:lpstr>
      <vt:lpstr>PowerPoint プレゼンテーション</vt:lpstr>
      <vt:lpstr>市町村の対応（三重県社保協アンケート）</vt:lpstr>
      <vt:lpstr>サービスを取り上げられたらどうなる</vt:lpstr>
      <vt:lpstr>自治体への基本要求案</vt:lpstr>
      <vt:lpstr>介護保険料軽減への公費投入</vt:lpstr>
      <vt:lpstr>公費負担削減分を保険料負担へ</vt:lpstr>
      <vt:lpstr>介護費用の約2割を全高齢者で負担</vt:lpstr>
      <vt:lpstr>上がり続ける介護保険料</vt:lpstr>
      <vt:lpstr>PowerPoint プレゼンテーション</vt:lpstr>
      <vt:lpstr>年齢階層別の要介護認定率</vt:lpstr>
      <vt:lpstr>「給付と負担の連動」</vt:lpstr>
      <vt:lpstr>PowerPoint プレゼンテーション</vt:lpstr>
      <vt:lpstr>　　　　　 </vt:lpstr>
      <vt:lpstr>「改革」と介護保険料</vt:lpstr>
      <vt:lpstr>PowerPoint プレゼンテーション</vt:lpstr>
      <vt:lpstr>PowerPoint プレゼンテーション</vt:lpstr>
      <vt:lpstr>介護保険の「財政規模」（２０１１年度）</vt:lpstr>
      <vt:lpstr>国、地方を通じて一般会計投入を</vt:lpstr>
      <vt:lpstr>新総合事業に立ち向かうテキスト</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２０１２年度報酬改定と ケアマネジャーの課題</dc:title>
  <dc:creator>kusakabemasaki</dc:creator>
  <cp:lastModifiedBy>owner</cp:lastModifiedBy>
  <cp:revision>222</cp:revision>
  <dcterms:created xsi:type="dcterms:W3CDTF">2012-03-04T00:00:04Z</dcterms:created>
  <dcterms:modified xsi:type="dcterms:W3CDTF">2014-11-04T12:26:41Z</dcterms:modified>
</cp:coreProperties>
</file>