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6" r:id="rId4"/>
    <p:sldId id="277" r:id="rId5"/>
    <p:sldId id="258" r:id="rId6"/>
    <p:sldId id="273" r:id="rId7"/>
    <p:sldId id="272" r:id="rId8"/>
    <p:sldId id="259" r:id="rId9"/>
    <p:sldId id="260" r:id="rId10"/>
    <p:sldId id="261" r:id="rId11"/>
    <p:sldId id="262" r:id="rId12"/>
    <p:sldId id="263" r:id="rId13"/>
    <p:sldId id="264" r:id="rId14"/>
    <p:sldId id="265" r:id="rId15"/>
    <p:sldId id="270" r:id="rId16"/>
    <p:sldId id="266" r:id="rId17"/>
    <p:sldId id="269" r:id="rId18"/>
    <p:sldId id="267" r:id="rId19"/>
    <p:sldId id="268" r:id="rId20"/>
    <p:sldId id="271"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2/3/2025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2/3/2025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2/3/2025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2/3/2025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2/3/2025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4A741F-2873-8B01-B82C-AFBF66B15F12}"/>
              </a:ext>
            </a:extLst>
          </p:cNvPr>
          <p:cNvSpPr>
            <a:spLocks noGrp="1"/>
          </p:cNvSpPr>
          <p:nvPr>
            <p:ph type="ctrTitle"/>
          </p:nvPr>
        </p:nvSpPr>
        <p:spPr/>
        <p:txBody>
          <a:bodyPr/>
          <a:lstStyle/>
          <a:p>
            <a:r>
              <a:rPr kumimoji="1" lang="ja-JP" altLang="en-US" b="1" dirty="0"/>
              <a:t>大阪府統一国保</a:t>
            </a:r>
            <a:r>
              <a:rPr kumimoji="1" lang="en-US" altLang="ja-JP" sz="8000" b="1" dirty="0">
                <a:solidFill>
                  <a:srgbClr val="FF0000"/>
                </a:solidFill>
              </a:rPr>
              <a:t>NO!</a:t>
            </a:r>
            <a:br>
              <a:rPr kumimoji="1" lang="en-US" altLang="ja-JP" sz="8000" b="1" dirty="0">
                <a:solidFill>
                  <a:srgbClr val="FF0000"/>
                </a:solidFill>
              </a:rPr>
            </a:br>
            <a:r>
              <a:rPr lang="ja-JP" altLang="en-US" sz="5400" b="1" dirty="0">
                <a:solidFill>
                  <a:srgbClr val="00B0F0"/>
                </a:solidFill>
              </a:rPr>
              <a:t>撤回求める意思統一集会</a:t>
            </a:r>
            <a:endParaRPr kumimoji="1" lang="ja-JP" altLang="en-US" sz="5400" b="1" dirty="0">
              <a:solidFill>
                <a:srgbClr val="00B0F0"/>
              </a:solidFill>
            </a:endParaRPr>
          </a:p>
        </p:txBody>
      </p:sp>
      <p:sp>
        <p:nvSpPr>
          <p:cNvPr id="3" name="字幕 2">
            <a:extLst>
              <a:ext uri="{FF2B5EF4-FFF2-40B4-BE49-F238E27FC236}">
                <a16:creationId xmlns:a16="http://schemas.microsoft.com/office/drawing/2014/main" id="{20BB35D6-08E6-2F2A-D9F4-2C5702F01B15}"/>
              </a:ext>
            </a:extLst>
          </p:cNvPr>
          <p:cNvSpPr>
            <a:spLocks noGrp="1"/>
          </p:cNvSpPr>
          <p:nvPr>
            <p:ph type="subTitle" idx="1"/>
          </p:nvPr>
        </p:nvSpPr>
        <p:spPr>
          <a:xfrm>
            <a:off x="2679905" y="4393159"/>
            <a:ext cx="6831673" cy="1086237"/>
          </a:xfrm>
        </p:spPr>
        <p:txBody>
          <a:bodyPr>
            <a:normAutofit/>
          </a:bodyPr>
          <a:lstStyle/>
          <a:p>
            <a:r>
              <a:rPr kumimoji="1" lang="en-US" altLang="ja-JP" sz="4000" dirty="0"/>
              <a:t>2025.2.3</a:t>
            </a:r>
            <a:r>
              <a:rPr kumimoji="1" lang="ja-JP" altLang="en-US" sz="4000" dirty="0"/>
              <a:t>大阪社保協</a:t>
            </a:r>
            <a:r>
              <a:rPr kumimoji="1" lang="en-US" altLang="ja-JP" sz="4000" dirty="0"/>
              <a:t>/</a:t>
            </a:r>
            <a:r>
              <a:rPr lang="ja-JP" altLang="en-US" sz="4000" dirty="0"/>
              <a:t>大商連</a:t>
            </a:r>
            <a:endParaRPr kumimoji="1" lang="en-US" altLang="ja-JP" sz="4000" dirty="0"/>
          </a:p>
        </p:txBody>
      </p:sp>
    </p:spTree>
    <p:extLst>
      <p:ext uri="{BB962C8B-B14F-4D97-AF65-F5344CB8AC3E}">
        <p14:creationId xmlns:p14="http://schemas.microsoft.com/office/powerpoint/2010/main" val="3968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28F1CE-4F38-F260-9445-37B8858BB2E2}"/>
              </a:ext>
            </a:extLst>
          </p:cNvPr>
          <p:cNvSpPr>
            <a:spLocks noGrp="1"/>
          </p:cNvSpPr>
          <p:nvPr>
            <p:ph type="title"/>
          </p:nvPr>
        </p:nvSpPr>
        <p:spPr/>
        <p:txBody>
          <a:bodyPr/>
          <a:lstStyle/>
          <a:p>
            <a:endParaRPr kumimoji="1" lang="ja-JP" altLang="en-US" dirty="0"/>
          </a:p>
        </p:txBody>
      </p:sp>
      <p:pic>
        <p:nvPicPr>
          <p:cNvPr id="3" name="図 2">
            <a:extLst>
              <a:ext uri="{FF2B5EF4-FFF2-40B4-BE49-F238E27FC236}">
                <a16:creationId xmlns:a16="http://schemas.microsoft.com/office/drawing/2014/main" id="{CCA60BC4-5966-1620-CD50-A05868F908C3}"/>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133622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194C57-E6CE-C5EE-F04F-898040BADA8A}"/>
              </a:ext>
            </a:extLst>
          </p:cNvPr>
          <p:cNvSpPr>
            <a:spLocks noGrp="1"/>
          </p:cNvSpPr>
          <p:nvPr>
            <p:ph type="title"/>
          </p:nvPr>
        </p:nvSpPr>
        <p:spPr/>
        <p:txBody>
          <a:bodyPr/>
          <a:lstStyle/>
          <a:p>
            <a:endParaRPr kumimoji="1" lang="ja-JP" altLang="en-US"/>
          </a:p>
        </p:txBody>
      </p:sp>
      <p:pic>
        <p:nvPicPr>
          <p:cNvPr id="3" name="図 2">
            <a:extLst>
              <a:ext uri="{FF2B5EF4-FFF2-40B4-BE49-F238E27FC236}">
                <a16:creationId xmlns:a16="http://schemas.microsoft.com/office/drawing/2014/main" id="{AD4D63D3-5FC6-326B-08DA-FCA390E56312}"/>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63518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0E6F9E-D377-3945-522B-D4AFC5E8A079}"/>
              </a:ext>
            </a:extLst>
          </p:cNvPr>
          <p:cNvSpPr>
            <a:spLocks noGrp="1"/>
          </p:cNvSpPr>
          <p:nvPr>
            <p:ph type="title"/>
          </p:nvPr>
        </p:nvSpPr>
        <p:spPr/>
        <p:txBody>
          <a:bodyPr/>
          <a:lstStyle/>
          <a:p>
            <a:endParaRPr kumimoji="1" lang="ja-JP" altLang="en-US"/>
          </a:p>
        </p:txBody>
      </p:sp>
      <p:pic>
        <p:nvPicPr>
          <p:cNvPr id="3" name="図 2">
            <a:extLst>
              <a:ext uri="{FF2B5EF4-FFF2-40B4-BE49-F238E27FC236}">
                <a16:creationId xmlns:a16="http://schemas.microsoft.com/office/drawing/2014/main" id="{4272A1DE-A6C3-6485-EBDF-73CE0F281753}"/>
              </a:ext>
            </a:extLst>
          </p:cNvPr>
          <p:cNvPicPr>
            <a:picLocks noChangeAspect="1"/>
          </p:cNvPicPr>
          <p:nvPr/>
        </p:nvPicPr>
        <p:blipFill>
          <a:blip r:embed="rId2"/>
          <a:stretch>
            <a:fillRect/>
          </a:stretch>
        </p:blipFill>
        <p:spPr>
          <a:xfrm>
            <a:off x="1" y="0"/>
            <a:ext cx="12192000" cy="6858001"/>
          </a:xfrm>
          <a:prstGeom prst="rect">
            <a:avLst/>
          </a:prstGeom>
        </p:spPr>
      </p:pic>
    </p:spTree>
    <p:extLst>
      <p:ext uri="{BB962C8B-B14F-4D97-AF65-F5344CB8AC3E}">
        <p14:creationId xmlns:p14="http://schemas.microsoft.com/office/powerpoint/2010/main" val="1110864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E5881D-0831-8C3C-4810-77728C950F10}"/>
              </a:ext>
            </a:extLst>
          </p:cNvPr>
          <p:cNvPicPr>
            <a:picLocks noChangeAspect="1"/>
          </p:cNvPicPr>
          <p:nvPr/>
        </p:nvPicPr>
        <p:blipFill>
          <a:blip r:embed="rId2"/>
          <a:stretch>
            <a:fillRect/>
          </a:stretch>
        </p:blipFill>
        <p:spPr>
          <a:xfrm>
            <a:off x="0" y="-1"/>
            <a:ext cx="12059920" cy="6783706"/>
          </a:xfrm>
          <a:prstGeom prst="rect">
            <a:avLst/>
          </a:prstGeom>
        </p:spPr>
      </p:pic>
    </p:spTree>
    <p:extLst>
      <p:ext uri="{BB962C8B-B14F-4D97-AF65-F5344CB8AC3E}">
        <p14:creationId xmlns:p14="http://schemas.microsoft.com/office/powerpoint/2010/main" val="156814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D3A30E4-E435-EEC2-119F-09BEFB151752}"/>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327469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41741-DF73-07EA-EE44-C98CAF965112}"/>
              </a:ext>
            </a:extLst>
          </p:cNvPr>
          <p:cNvSpPr>
            <a:spLocks noGrp="1"/>
          </p:cNvSpPr>
          <p:nvPr>
            <p:ph type="title"/>
          </p:nvPr>
        </p:nvSpPr>
        <p:spPr>
          <a:xfrm>
            <a:off x="1295400" y="71465"/>
            <a:ext cx="9601200" cy="1485900"/>
          </a:xfrm>
        </p:spPr>
        <p:txBody>
          <a:bodyPr>
            <a:normAutofit/>
          </a:bodyPr>
          <a:lstStyle/>
          <a:p>
            <a:r>
              <a:rPr lang="ja-JP" altLang="en-US" sz="4000" dirty="0">
                <a:solidFill>
                  <a:srgbClr val="FF0000"/>
                </a:solidFill>
                <a:latin typeface="UD デジタル 教科書体 N-R" panose="02020400000000000000" pitchFamily="17" charset="-128"/>
                <a:ea typeface="UD デジタル 教科書体 N-R" panose="02020400000000000000" pitchFamily="17" charset="-128"/>
              </a:rPr>
              <a:t>寝屋川市の動き</a:t>
            </a:r>
          </a:p>
        </p:txBody>
      </p:sp>
      <p:pic>
        <p:nvPicPr>
          <p:cNvPr id="3" name="図 2">
            <a:extLst>
              <a:ext uri="{FF2B5EF4-FFF2-40B4-BE49-F238E27FC236}">
                <a16:creationId xmlns:a16="http://schemas.microsoft.com/office/drawing/2014/main" id="{D6651C4F-5D5F-1BDF-9E47-8D505349B79B}"/>
              </a:ext>
            </a:extLst>
          </p:cNvPr>
          <p:cNvPicPr>
            <a:picLocks noChangeAspect="1"/>
          </p:cNvPicPr>
          <p:nvPr/>
        </p:nvPicPr>
        <p:blipFill>
          <a:blip r:embed="rId2"/>
          <a:stretch>
            <a:fillRect/>
          </a:stretch>
        </p:blipFill>
        <p:spPr>
          <a:xfrm>
            <a:off x="2168511" y="629000"/>
            <a:ext cx="4368629" cy="6229000"/>
          </a:xfrm>
          <a:prstGeom prst="rect">
            <a:avLst/>
          </a:prstGeom>
        </p:spPr>
      </p:pic>
      <p:pic>
        <p:nvPicPr>
          <p:cNvPr id="4" name="図 3">
            <a:extLst>
              <a:ext uri="{FF2B5EF4-FFF2-40B4-BE49-F238E27FC236}">
                <a16:creationId xmlns:a16="http://schemas.microsoft.com/office/drawing/2014/main" id="{204DA541-F51B-894B-7611-5DD539D29176}"/>
              </a:ext>
            </a:extLst>
          </p:cNvPr>
          <p:cNvPicPr>
            <a:picLocks noChangeAspect="1"/>
          </p:cNvPicPr>
          <p:nvPr/>
        </p:nvPicPr>
        <p:blipFill>
          <a:blip r:embed="rId3"/>
          <a:stretch>
            <a:fillRect/>
          </a:stretch>
        </p:blipFill>
        <p:spPr>
          <a:xfrm>
            <a:off x="6937335" y="629000"/>
            <a:ext cx="4368629" cy="6308109"/>
          </a:xfrm>
          <a:prstGeom prst="rect">
            <a:avLst/>
          </a:prstGeom>
        </p:spPr>
      </p:pic>
    </p:spTree>
    <p:extLst>
      <p:ext uri="{BB962C8B-B14F-4D97-AF65-F5344CB8AC3E}">
        <p14:creationId xmlns:p14="http://schemas.microsoft.com/office/powerpoint/2010/main" val="657935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A86C0F-BB5F-534F-21FA-7DDB486217B1}"/>
              </a:ext>
            </a:extLst>
          </p:cNvPr>
          <p:cNvSpPr>
            <a:spLocks noGrp="1"/>
          </p:cNvSpPr>
          <p:nvPr>
            <p:ph type="title"/>
          </p:nvPr>
        </p:nvSpPr>
        <p:spPr>
          <a:xfrm>
            <a:off x="1371600" y="540613"/>
            <a:ext cx="9601200" cy="1485900"/>
          </a:xfrm>
        </p:spPr>
        <p:txBody>
          <a:bodyPr>
            <a:noAutofit/>
          </a:bodyPr>
          <a:lstStyle/>
          <a:p>
            <a:r>
              <a:rPr lang="en-US" altLang="ja-JP" sz="3600" dirty="0">
                <a:solidFill>
                  <a:srgbClr val="FF0000"/>
                </a:solidFill>
                <a:latin typeface="UD デジタル 教科書体 N-R" panose="02020400000000000000" pitchFamily="17" charset="-128"/>
                <a:ea typeface="UD デジタル 教科書体 N-R" panose="02020400000000000000" pitchFamily="17" charset="-128"/>
              </a:rPr>
              <a:t>2024</a:t>
            </a:r>
            <a:r>
              <a:rPr lang="ja-JP" altLang="en-US" sz="3600" dirty="0">
                <a:solidFill>
                  <a:srgbClr val="FF0000"/>
                </a:solidFill>
                <a:latin typeface="UD デジタル 教科書体 N-R" panose="02020400000000000000" pitchFamily="17" charset="-128"/>
                <a:ea typeface="UD デジタル 教科書体 N-R" panose="02020400000000000000" pitchFamily="17" charset="-128"/>
              </a:rPr>
              <a:t>年度キャラバンでは「</a:t>
            </a:r>
            <a:r>
              <a:rPr lang="en-US" altLang="ja-JP" sz="3600" dirty="0">
                <a:solidFill>
                  <a:srgbClr val="FF0000"/>
                </a:solidFill>
                <a:latin typeface="UD デジタル 教科書体 N-R" panose="02020400000000000000" pitchFamily="17" charset="-128"/>
                <a:ea typeface="UD デジタル 教科書体 N-R" panose="02020400000000000000" pitchFamily="17" charset="-128"/>
              </a:rPr>
              <a:t>2023</a:t>
            </a:r>
            <a:r>
              <a:rPr lang="ja-JP" altLang="en-US" sz="3600" dirty="0">
                <a:solidFill>
                  <a:srgbClr val="FF0000"/>
                </a:solidFill>
                <a:latin typeface="UD デジタル 教科書体 N-R" panose="02020400000000000000" pitchFamily="17" charset="-128"/>
                <a:ea typeface="UD デジタル 教科書体 N-R" panose="02020400000000000000" pitchFamily="17" charset="-128"/>
              </a:rPr>
              <a:t>年度単年度赤字になった」という声が多くだされた</a:t>
            </a:r>
            <a:r>
              <a:rPr lang="en-US" altLang="ja-JP" sz="3600"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sz="3600" dirty="0">
                <a:solidFill>
                  <a:srgbClr val="FF0000"/>
                </a:solidFill>
                <a:latin typeface="UD デジタル 教科書体 N-R" panose="02020400000000000000" pitchFamily="17" charset="-128"/>
                <a:ea typeface="UD デジタル 教科書体 N-R" panose="02020400000000000000" pitchFamily="17" charset="-128"/>
              </a:rPr>
              <a:t>大阪府によると</a:t>
            </a:r>
            <a:r>
              <a:rPr lang="en-US" altLang="ja-JP" sz="3600" dirty="0">
                <a:solidFill>
                  <a:srgbClr val="FF0000"/>
                </a:solidFill>
                <a:latin typeface="UD デジタル 教科書体 N-R" panose="02020400000000000000" pitchFamily="17" charset="-128"/>
                <a:ea typeface="UD デジタル 教科書体 N-R" panose="02020400000000000000" pitchFamily="17" charset="-128"/>
              </a:rPr>
              <a:t>37</a:t>
            </a:r>
            <a:r>
              <a:rPr lang="ja-JP" altLang="en-US" sz="3600" dirty="0">
                <a:solidFill>
                  <a:srgbClr val="FF0000"/>
                </a:solidFill>
                <a:latin typeface="UD デジタル 教科書体 N-R" panose="02020400000000000000" pitchFamily="17" charset="-128"/>
                <a:ea typeface="UD デジタル 教科書体 N-R" panose="02020400000000000000" pitchFamily="17" charset="-128"/>
              </a:rPr>
              <a:t>自治体が赤字に</a:t>
            </a:r>
            <a:r>
              <a:rPr lang="en-US" altLang="ja-JP" sz="3600" dirty="0">
                <a:solidFill>
                  <a:srgbClr val="FF0000"/>
                </a:solidFill>
                <a:latin typeface="UD デジタル 教科書体 N-R" panose="02020400000000000000" pitchFamily="17" charset="-128"/>
                <a:ea typeface="UD デジタル 教科書体 N-R" panose="02020400000000000000" pitchFamily="17" charset="-128"/>
              </a:rPr>
              <a:t>)</a:t>
            </a:r>
            <a:endParaRPr lang="ja-JP" altLang="en-US" sz="3600" dirty="0">
              <a:solidFill>
                <a:srgbClr val="FF0000"/>
              </a:solidFill>
              <a:latin typeface="UD デジタル 教科書体 N-R" panose="02020400000000000000" pitchFamily="17" charset="-128"/>
              <a:ea typeface="UD デジタル 教科書体 N-R" panose="02020400000000000000" pitchFamily="17" charset="-128"/>
            </a:endParaRPr>
          </a:p>
        </p:txBody>
      </p:sp>
      <p:sp>
        <p:nvSpPr>
          <p:cNvPr id="3" name="コンテンツ プレースホルダー 2">
            <a:extLst>
              <a:ext uri="{FF2B5EF4-FFF2-40B4-BE49-F238E27FC236}">
                <a16:creationId xmlns:a16="http://schemas.microsoft.com/office/drawing/2014/main" id="{822F3504-7A6D-B5FC-12DE-B7B02059150B}"/>
              </a:ext>
            </a:extLst>
          </p:cNvPr>
          <p:cNvSpPr>
            <a:spLocks noGrp="1"/>
          </p:cNvSpPr>
          <p:nvPr>
            <p:ph idx="1"/>
          </p:nvPr>
        </p:nvSpPr>
        <p:spPr>
          <a:xfrm>
            <a:off x="1139202" y="2441754"/>
            <a:ext cx="10596880" cy="3977640"/>
          </a:xfrm>
        </p:spPr>
        <p:txBody>
          <a:bodyPr>
            <a:normAutofit fontScale="62500" lnSpcReduction="20000"/>
          </a:bodyPr>
          <a:lstStyle/>
          <a:p>
            <a:pPr marL="0" indent="0">
              <a:buNone/>
            </a:pPr>
            <a:r>
              <a:rPr lang="en-US" altLang="ja-JP" sz="5100" dirty="0">
                <a:latin typeface="UD デジタル 教科書体 N-R" panose="02020400000000000000" pitchFamily="17" charset="-128"/>
                <a:ea typeface="UD デジタル 教科書体 N-R" panose="02020400000000000000" pitchFamily="17" charset="-128"/>
              </a:rPr>
              <a:t>【</a:t>
            </a:r>
            <a:r>
              <a:rPr lang="ja-JP" altLang="en-US" sz="5100" dirty="0">
                <a:latin typeface="UD デジタル 教科書体 N-R" panose="02020400000000000000" pitchFamily="17" charset="-128"/>
                <a:ea typeface="UD デジタル 教科書体 N-R" panose="02020400000000000000" pitchFamily="17" charset="-128"/>
              </a:rPr>
              <a:t>市町村からだされた要因</a:t>
            </a:r>
            <a:r>
              <a:rPr lang="en-US" altLang="ja-JP" sz="5100" dirty="0">
                <a:latin typeface="UD デジタル 教科書体 N-R" panose="02020400000000000000" pitchFamily="17" charset="-128"/>
                <a:ea typeface="UD デジタル 教科書体 N-R" panose="02020400000000000000" pitchFamily="17" charset="-128"/>
              </a:rPr>
              <a:t>】</a:t>
            </a:r>
            <a:endParaRPr lang="ja-JP" altLang="en-US" sz="5100" dirty="0">
              <a:latin typeface="UD デジタル 教科書体 N-R" panose="02020400000000000000" pitchFamily="17" charset="-128"/>
              <a:ea typeface="UD デジタル 教科書体 N-R" panose="02020400000000000000" pitchFamily="17" charset="-128"/>
            </a:endParaRPr>
          </a:p>
          <a:p>
            <a:pPr marL="0" indent="0">
              <a:buNone/>
            </a:pPr>
            <a:endParaRPr lang="ja-JP" altLang="en-US" sz="51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4100" dirty="0">
                <a:latin typeface="UD デジタル 教科書体 N-R" panose="02020400000000000000" pitchFamily="17" charset="-128"/>
                <a:ea typeface="UD デジタル 教科書体 N-R" panose="02020400000000000000" pitchFamily="17" charset="-128"/>
              </a:rPr>
              <a:t>　●収納率が下がり保険料が集めきれない</a:t>
            </a:r>
          </a:p>
          <a:p>
            <a:pPr marL="0" indent="0">
              <a:buNone/>
            </a:pPr>
            <a:r>
              <a:rPr lang="ja-JP" altLang="en-US" sz="4100" dirty="0">
                <a:latin typeface="UD デジタル 教科書体 N-R" panose="02020400000000000000" pitchFamily="17" charset="-128"/>
                <a:ea typeface="UD デジタル 教科書体 N-R" panose="02020400000000000000" pitchFamily="17" charset="-128"/>
              </a:rPr>
              <a:t>　●保険者努力支援金</a:t>
            </a:r>
            <a:r>
              <a:rPr lang="en-US" altLang="ja-JP" sz="4100" dirty="0">
                <a:latin typeface="UD デジタル 教科書体 N-R" panose="02020400000000000000" pitchFamily="17" charset="-128"/>
                <a:ea typeface="UD デジタル 教科書体 N-R" panose="02020400000000000000" pitchFamily="17" charset="-128"/>
              </a:rPr>
              <a:t>(</a:t>
            </a:r>
            <a:r>
              <a:rPr lang="ja-JP" altLang="en-US" sz="4100" dirty="0">
                <a:latin typeface="UD デジタル 教科書体 N-R" panose="02020400000000000000" pitchFamily="17" charset="-128"/>
                <a:ea typeface="UD デジタル 教科書体 N-R" panose="02020400000000000000" pitchFamily="17" charset="-128"/>
              </a:rPr>
              <a:t>市町村分</a:t>
            </a:r>
            <a:r>
              <a:rPr lang="en-US" altLang="ja-JP" sz="4100" dirty="0">
                <a:latin typeface="UD デジタル 教科書体 N-R" panose="02020400000000000000" pitchFamily="17" charset="-128"/>
                <a:ea typeface="UD デジタル 教科書体 N-R" panose="02020400000000000000" pitchFamily="17" charset="-128"/>
              </a:rPr>
              <a:t>)</a:t>
            </a:r>
            <a:r>
              <a:rPr lang="ja-JP" altLang="en-US" sz="4100" dirty="0">
                <a:latin typeface="UD デジタル 教科書体 N-R" panose="02020400000000000000" pitchFamily="17" charset="-128"/>
                <a:ea typeface="UD デジタル 教科書体 N-R" panose="02020400000000000000" pitchFamily="17" charset="-128"/>
              </a:rPr>
              <a:t>が先取りされ</a:t>
            </a:r>
            <a:r>
              <a:rPr lang="en-US" altLang="ja-JP" sz="4100" dirty="0">
                <a:latin typeface="UD デジタル 教科書体 N-R" panose="02020400000000000000" pitchFamily="17" charset="-128"/>
                <a:ea typeface="UD デジタル 教科書体 N-R" panose="02020400000000000000" pitchFamily="17" charset="-128"/>
              </a:rPr>
              <a:t>(</a:t>
            </a:r>
            <a:r>
              <a:rPr lang="ja-JP" altLang="en-US" sz="4100" dirty="0">
                <a:latin typeface="UD デジタル 教科書体 N-R" panose="02020400000000000000" pitchFamily="17" charset="-128"/>
                <a:ea typeface="UD デジタル 教科書体 N-R" panose="02020400000000000000" pitchFamily="17" charset="-128"/>
              </a:rPr>
              <a:t>納付金計算の　</a:t>
            </a:r>
          </a:p>
          <a:p>
            <a:pPr marL="0" indent="0">
              <a:buNone/>
            </a:pPr>
            <a:r>
              <a:rPr lang="ja-JP" altLang="en-US" sz="4100" dirty="0">
                <a:latin typeface="UD デジタル 教科書体 N-R" panose="02020400000000000000" pitchFamily="17" charset="-128"/>
                <a:ea typeface="UD デジタル 教科書体 N-R" panose="02020400000000000000" pitchFamily="17" charset="-128"/>
              </a:rPr>
              <a:t>　　時に入れられた</a:t>
            </a:r>
            <a:r>
              <a:rPr lang="en-US" altLang="ja-JP" sz="4100" dirty="0">
                <a:latin typeface="UD デジタル 教科書体 N-R" panose="02020400000000000000" pitchFamily="17" charset="-128"/>
                <a:ea typeface="UD デジタル 教科書体 N-R" panose="02020400000000000000" pitchFamily="17" charset="-128"/>
              </a:rPr>
              <a:t>)</a:t>
            </a:r>
            <a:r>
              <a:rPr lang="ja-JP" altLang="en-US" sz="4100" dirty="0">
                <a:latin typeface="UD デジタル 教科書体 N-R" panose="02020400000000000000" pitchFamily="17" charset="-128"/>
                <a:ea typeface="UD デジタル 教科書体 N-R" panose="02020400000000000000" pitchFamily="17" charset="-128"/>
              </a:rPr>
              <a:t>たため</a:t>
            </a:r>
          </a:p>
          <a:p>
            <a:pPr marL="0" indent="0">
              <a:buNone/>
            </a:pPr>
            <a:r>
              <a:rPr lang="ja-JP" altLang="en-US" sz="4100" dirty="0">
                <a:latin typeface="UD デジタル 教科書体 N-R" panose="02020400000000000000" pitchFamily="17" charset="-128"/>
                <a:ea typeface="UD デジタル 教科書体 N-R" panose="02020400000000000000" pitchFamily="17" charset="-128"/>
              </a:rPr>
              <a:t>　●被保険者数が予想以上に減った</a:t>
            </a:r>
          </a:p>
          <a:p>
            <a:pPr marL="0" indent="0">
              <a:buNone/>
            </a:pPr>
            <a:r>
              <a:rPr lang="ja-JP" altLang="en-US" sz="4100" dirty="0">
                <a:latin typeface="UD デジタル 教科書体 N-R" panose="02020400000000000000" pitchFamily="17" charset="-128"/>
                <a:ea typeface="UD デジタル 教科書体 N-R" panose="02020400000000000000" pitchFamily="17" charset="-128"/>
              </a:rPr>
              <a:t>　●納付金計算がただしいのか疑問に思うという声も・・・</a:t>
            </a:r>
          </a:p>
          <a:p>
            <a:pPr marL="0" indent="0">
              <a:buNone/>
            </a:pPr>
            <a:r>
              <a:rPr lang="ja-JP" altLang="en-US" sz="4100" dirty="0">
                <a:latin typeface="UD デジタル 教科書体 N-R" panose="02020400000000000000" pitchFamily="17" charset="-128"/>
                <a:ea typeface="UD デジタル 教科書体 N-R" panose="02020400000000000000" pitchFamily="17" charset="-128"/>
              </a:rPr>
              <a:t>　</a:t>
            </a:r>
          </a:p>
          <a:p>
            <a:pPr marL="0" indent="0">
              <a:buNone/>
            </a:pPr>
            <a:r>
              <a:rPr lang="ja-JP" altLang="en-US" dirty="0"/>
              <a:t>　　</a:t>
            </a:r>
          </a:p>
        </p:txBody>
      </p:sp>
    </p:spTree>
    <p:extLst>
      <p:ext uri="{BB962C8B-B14F-4D97-AF65-F5344CB8AC3E}">
        <p14:creationId xmlns:p14="http://schemas.microsoft.com/office/powerpoint/2010/main" val="99851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D6142-DCC4-1AF8-8734-2F5AA0A25BC6}"/>
              </a:ext>
            </a:extLst>
          </p:cNvPr>
          <p:cNvSpPr>
            <a:spLocks noGrp="1"/>
          </p:cNvSpPr>
          <p:nvPr>
            <p:ph type="title" idx="4294967295"/>
          </p:nvPr>
        </p:nvSpPr>
        <p:spPr>
          <a:xfrm>
            <a:off x="2661920" y="2250440"/>
            <a:ext cx="9601200" cy="1485900"/>
          </a:xfrm>
        </p:spPr>
        <p:txBody>
          <a:bodyPr>
            <a:normAutofit/>
          </a:bodyPr>
          <a:lstStyle/>
          <a:p>
            <a:r>
              <a:rPr kumimoji="1" lang="ja-JP" altLang="en-US" sz="5400" dirty="0">
                <a:solidFill>
                  <a:srgbClr val="FF0000"/>
                </a:solidFill>
                <a:latin typeface="UD デジタル 教科書体 N-R" panose="02020400000000000000" pitchFamily="17" charset="-128"/>
                <a:ea typeface="UD デジタル 教科書体 N-R" panose="02020400000000000000" pitchFamily="17" charset="-128"/>
              </a:rPr>
              <a:t>大阪府国保会計の状況は</a:t>
            </a:r>
            <a:r>
              <a:rPr kumimoji="1" lang="en-US" altLang="ja-JP" sz="5400" dirty="0">
                <a:solidFill>
                  <a:srgbClr val="FF0000"/>
                </a:solidFill>
                <a:latin typeface="UD デジタル 教科書体 N-R" panose="02020400000000000000" pitchFamily="17" charset="-128"/>
                <a:ea typeface="UD デジタル 教科書体 N-R" panose="02020400000000000000" pitchFamily="17" charset="-128"/>
              </a:rPr>
              <a:t>?</a:t>
            </a:r>
            <a:endParaRPr kumimoji="1" lang="ja-JP" altLang="en-US" sz="5400" dirty="0">
              <a:solidFill>
                <a:srgbClr val="FF0000"/>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64520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BFCA23F-A9E6-D8CB-2E2A-79BFC0C14CC8}"/>
              </a:ext>
            </a:extLst>
          </p:cNvPr>
          <p:cNvPicPr>
            <a:picLocks noChangeAspect="1"/>
          </p:cNvPicPr>
          <p:nvPr/>
        </p:nvPicPr>
        <p:blipFill>
          <a:blip r:embed="rId2"/>
          <a:stretch>
            <a:fillRect/>
          </a:stretch>
        </p:blipFill>
        <p:spPr>
          <a:xfrm>
            <a:off x="1081404" y="7776"/>
            <a:ext cx="10937876" cy="6842448"/>
          </a:xfrm>
          <a:prstGeom prst="rect">
            <a:avLst/>
          </a:prstGeom>
        </p:spPr>
      </p:pic>
    </p:spTree>
    <p:extLst>
      <p:ext uri="{BB962C8B-B14F-4D97-AF65-F5344CB8AC3E}">
        <p14:creationId xmlns:p14="http://schemas.microsoft.com/office/powerpoint/2010/main" val="220164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5127041-E74B-EB88-D974-14C5D91BF504}"/>
              </a:ext>
            </a:extLst>
          </p:cNvPr>
          <p:cNvPicPr>
            <a:picLocks noChangeAspect="1"/>
          </p:cNvPicPr>
          <p:nvPr/>
        </p:nvPicPr>
        <p:blipFill>
          <a:blip r:embed="rId2"/>
          <a:stretch>
            <a:fillRect/>
          </a:stretch>
        </p:blipFill>
        <p:spPr>
          <a:xfrm>
            <a:off x="994913" y="51800"/>
            <a:ext cx="10648447" cy="6754400"/>
          </a:xfrm>
          <a:prstGeom prst="rect">
            <a:avLst/>
          </a:prstGeom>
        </p:spPr>
      </p:pic>
    </p:spTree>
    <p:extLst>
      <p:ext uri="{BB962C8B-B14F-4D97-AF65-F5344CB8AC3E}">
        <p14:creationId xmlns:p14="http://schemas.microsoft.com/office/powerpoint/2010/main" val="268545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AB08B6-854F-1DD3-EB16-F356E23022A3}"/>
              </a:ext>
            </a:extLst>
          </p:cNvPr>
          <p:cNvSpPr>
            <a:spLocks noGrp="1"/>
          </p:cNvSpPr>
          <p:nvPr>
            <p:ph type="title"/>
          </p:nvPr>
        </p:nvSpPr>
        <p:spPr>
          <a:xfrm>
            <a:off x="1371600" y="330200"/>
            <a:ext cx="9601200" cy="1485900"/>
          </a:xfrm>
        </p:spPr>
        <p:txBody>
          <a:bodyPr/>
          <a:lstStyle/>
          <a:p>
            <a:r>
              <a:rPr kumimoji="1" lang="ja-JP" altLang="en-US" dirty="0">
                <a:solidFill>
                  <a:srgbClr val="00B0F0"/>
                </a:solidFill>
              </a:rPr>
              <a:t>本日のスケジュール</a:t>
            </a:r>
          </a:p>
        </p:txBody>
      </p:sp>
      <p:sp>
        <p:nvSpPr>
          <p:cNvPr id="3" name="コンテンツ プレースホルダー 2">
            <a:extLst>
              <a:ext uri="{FF2B5EF4-FFF2-40B4-BE49-F238E27FC236}">
                <a16:creationId xmlns:a16="http://schemas.microsoft.com/office/drawing/2014/main" id="{D7628D0D-7E33-7A7E-77C1-3BF9C13C8745}"/>
              </a:ext>
            </a:extLst>
          </p:cNvPr>
          <p:cNvSpPr>
            <a:spLocks noGrp="1"/>
          </p:cNvSpPr>
          <p:nvPr>
            <p:ph idx="1"/>
          </p:nvPr>
        </p:nvSpPr>
        <p:spPr>
          <a:xfrm>
            <a:off x="1300480" y="1209040"/>
            <a:ext cx="9672320" cy="4658360"/>
          </a:xfrm>
        </p:spPr>
        <p:txBody>
          <a:bodyPr>
            <a:normAutofit/>
          </a:bodyPr>
          <a:lstStyle/>
          <a:p>
            <a:pPr marL="530352" lvl="1" indent="0">
              <a:buNone/>
            </a:pPr>
            <a:r>
              <a:rPr kumimoji="1" lang="en-US" altLang="ja-JP" sz="3600" i="0" dirty="0">
                <a:latin typeface="UD デジタル 教科書体 N-R" panose="02020400000000000000" pitchFamily="17" charset="-128"/>
                <a:ea typeface="UD デジタル 教科書体 N-R" panose="02020400000000000000" pitchFamily="17" charset="-128"/>
              </a:rPr>
              <a:t>19</a:t>
            </a:r>
            <a:r>
              <a:rPr kumimoji="1" lang="ja-JP" altLang="en-US" sz="3600" i="0" dirty="0">
                <a:latin typeface="UD デジタル 教科書体 N-R" panose="02020400000000000000" pitchFamily="17" charset="-128"/>
                <a:ea typeface="UD デジタル 教科書体 N-R" panose="02020400000000000000" pitchFamily="17" charset="-128"/>
              </a:rPr>
              <a:t>：</a:t>
            </a:r>
            <a:r>
              <a:rPr kumimoji="1" lang="en-US" altLang="ja-JP" sz="3600" i="0" dirty="0">
                <a:latin typeface="UD デジタル 教科書体 N-R" panose="02020400000000000000" pitchFamily="17" charset="-128"/>
                <a:ea typeface="UD デジタル 教科書体 N-R" panose="02020400000000000000" pitchFamily="17" charset="-128"/>
              </a:rPr>
              <a:t>00</a:t>
            </a:r>
            <a:r>
              <a:rPr kumimoji="1" lang="ja-JP" altLang="en-US" sz="3600" i="0" dirty="0">
                <a:latin typeface="UD デジタル 教科書体 N-R" panose="02020400000000000000" pitchFamily="17" charset="-128"/>
                <a:ea typeface="UD デジタル 教科書体 N-R" panose="02020400000000000000" pitchFamily="17" charset="-128"/>
              </a:rPr>
              <a:t>　開会あいさつ</a:t>
            </a:r>
          </a:p>
          <a:p>
            <a:pPr marL="530352" lvl="1" indent="0">
              <a:buNone/>
            </a:pPr>
            <a:r>
              <a:rPr lang="en-US" altLang="ja-JP" sz="3600" i="0" dirty="0">
                <a:latin typeface="UD デジタル 教科書体 N-R" panose="02020400000000000000" pitchFamily="17" charset="-128"/>
                <a:ea typeface="UD デジタル 教科書体 N-R" panose="02020400000000000000" pitchFamily="17" charset="-128"/>
              </a:rPr>
              <a:t>19</a:t>
            </a:r>
            <a:r>
              <a:rPr lang="ja-JP" altLang="en-US" sz="3600" i="0" dirty="0">
                <a:latin typeface="UD デジタル 教科書体 N-R" panose="02020400000000000000" pitchFamily="17" charset="-128"/>
                <a:ea typeface="UD デジタル 教科書体 N-R" panose="02020400000000000000" pitchFamily="17" charset="-128"/>
              </a:rPr>
              <a:t>：</a:t>
            </a:r>
            <a:r>
              <a:rPr lang="en-US" altLang="ja-JP" sz="3600" i="0" dirty="0">
                <a:latin typeface="UD デジタル 教科書体 N-R" panose="02020400000000000000" pitchFamily="17" charset="-128"/>
                <a:ea typeface="UD デジタル 教科書体 N-R" panose="02020400000000000000" pitchFamily="17" charset="-128"/>
              </a:rPr>
              <a:t>05  2025</a:t>
            </a:r>
            <a:r>
              <a:rPr lang="ja-JP" altLang="en-US" sz="3600" i="0" dirty="0">
                <a:latin typeface="UD デジタル 教科書体 N-R" panose="02020400000000000000" pitchFamily="17" charset="-128"/>
                <a:ea typeface="UD デジタル 教科書体 N-R" panose="02020400000000000000" pitchFamily="17" charset="-128"/>
              </a:rPr>
              <a:t>年度統一保険料について～　　　　</a:t>
            </a:r>
          </a:p>
          <a:p>
            <a:pPr marL="530352" lvl="1" indent="0">
              <a:buNone/>
            </a:pPr>
            <a:r>
              <a:rPr lang="ja-JP" altLang="en-US" sz="3600" i="0" dirty="0">
                <a:latin typeface="UD デジタル 教科書体 N-R" panose="02020400000000000000" pitchFamily="17" charset="-128"/>
                <a:ea typeface="UD デジタル 教科書体 N-R" panose="02020400000000000000" pitchFamily="17" charset="-128"/>
              </a:rPr>
              <a:t>　　　　　大阪府のレクチャーから</a:t>
            </a:r>
          </a:p>
          <a:p>
            <a:pPr marL="530352" lvl="1" indent="0">
              <a:buNone/>
            </a:pPr>
            <a:r>
              <a:rPr kumimoji="1" lang="en-US" altLang="ja-JP" sz="3600" i="0" dirty="0">
                <a:latin typeface="UD デジタル 教科書体 N-R" panose="02020400000000000000" pitchFamily="17" charset="-128"/>
                <a:ea typeface="UD デジタル 教科書体 N-R" panose="02020400000000000000" pitchFamily="17" charset="-128"/>
              </a:rPr>
              <a:t>19</a:t>
            </a:r>
            <a:r>
              <a:rPr kumimoji="1" lang="ja-JP" altLang="en-US" sz="3600" i="0" dirty="0">
                <a:latin typeface="UD デジタル 教科書体 N-R" panose="02020400000000000000" pitchFamily="17" charset="-128"/>
                <a:ea typeface="UD デジタル 教科書体 N-R" panose="02020400000000000000" pitchFamily="17" charset="-128"/>
              </a:rPr>
              <a:t>：</a:t>
            </a:r>
            <a:r>
              <a:rPr kumimoji="1" lang="en-US" altLang="ja-JP" sz="3600" i="0" dirty="0">
                <a:latin typeface="UD デジタル 教科書体 N-R" panose="02020400000000000000" pitchFamily="17" charset="-128"/>
                <a:ea typeface="UD デジタル 教科書体 N-R" panose="02020400000000000000" pitchFamily="17" charset="-128"/>
              </a:rPr>
              <a:t>25</a:t>
            </a:r>
            <a:r>
              <a:rPr kumimoji="1" lang="ja-JP" altLang="en-US" sz="3600" i="0" dirty="0">
                <a:latin typeface="UD デジタル 教科書体 N-R" panose="02020400000000000000" pitchFamily="17" charset="-128"/>
                <a:ea typeface="UD デジタル 教科書体 N-R" panose="02020400000000000000" pitchFamily="17" charset="-128"/>
              </a:rPr>
              <a:t>　各地域からの報告</a:t>
            </a:r>
          </a:p>
          <a:p>
            <a:pPr marL="530352" lvl="1" indent="0">
              <a:buNone/>
            </a:pPr>
            <a:r>
              <a:rPr lang="en-US" altLang="ja-JP" sz="3600" i="0" dirty="0">
                <a:latin typeface="UD デジタル 教科書体 N-R" panose="02020400000000000000" pitchFamily="17" charset="-128"/>
                <a:ea typeface="UD デジタル 教科書体 N-R" panose="02020400000000000000" pitchFamily="17" charset="-128"/>
              </a:rPr>
              <a:t>20</a:t>
            </a:r>
            <a:r>
              <a:rPr lang="ja-JP" altLang="en-US" sz="3600" i="0" dirty="0">
                <a:latin typeface="UD デジタル 教科書体 N-R" panose="02020400000000000000" pitchFamily="17" charset="-128"/>
                <a:ea typeface="UD デジタル 教科書体 N-R" panose="02020400000000000000" pitchFamily="17" charset="-128"/>
              </a:rPr>
              <a:t>：</a:t>
            </a:r>
            <a:r>
              <a:rPr lang="en-US" altLang="ja-JP" sz="3600" i="0" dirty="0">
                <a:latin typeface="UD デジタル 教科書体 N-R" panose="02020400000000000000" pitchFamily="17" charset="-128"/>
                <a:ea typeface="UD デジタル 教科書体 N-R" panose="02020400000000000000" pitchFamily="17" charset="-128"/>
              </a:rPr>
              <a:t>10  </a:t>
            </a:r>
            <a:r>
              <a:rPr lang="ja-JP" altLang="en-US" sz="3600" i="0" dirty="0">
                <a:latin typeface="UD デジタル 教科書体 N-R" panose="02020400000000000000" pitchFamily="17" charset="-128"/>
                <a:ea typeface="UD デジタル 教科書体 N-R" panose="02020400000000000000" pitchFamily="17" charset="-128"/>
              </a:rPr>
              <a:t>大阪社保協自治体キャラバン行動</a:t>
            </a:r>
          </a:p>
          <a:p>
            <a:pPr marL="530352" lvl="1" indent="0">
              <a:buNone/>
            </a:pPr>
            <a:r>
              <a:rPr lang="ja-JP" altLang="en-US" sz="3600" i="0" dirty="0">
                <a:latin typeface="UD デジタル 教科書体 N-R" panose="02020400000000000000" pitchFamily="17" charset="-128"/>
                <a:ea typeface="UD デジタル 教科書体 N-R" panose="02020400000000000000" pitchFamily="17" charset="-128"/>
              </a:rPr>
              <a:t>　　　　　での各自治体の動向について</a:t>
            </a:r>
          </a:p>
          <a:p>
            <a:pPr marL="530352" lvl="1" indent="0">
              <a:buNone/>
            </a:pPr>
            <a:r>
              <a:rPr kumimoji="1" lang="en-US" altLang="ja-JP" sz="3600" i="0" dirty="0">
                <a:latin typeface="UD デジタル 教科書体 N-R" panose="02020400000000000000" pitchFamily="17" charset="-128"/>
                <a:ea typeface="UD デジタル 教科書体 N-R" panose="02020400000000000000" pitchFamily="17" charset="-128"/>
              </a:rPr>
              <a:t>20</a:t>
            </a:r>
            <a:r>
              <a:rPr kumimoji="1" lang="ja-JP" altLang="en-US" sz="3600" i="0" dirty="0">
                <a:latin typeface="UD デジタル 教科書体 N-R" panose="02020400000000000000" pitchFamily="17" charset="-128"/>
                <a:ea typeface="UD デジタル 教科書体 N-R" panose="02020400000000000000" pitchFamily="17" charset="-128"/>
              </a:rPr>
              <a:t>：</a:t>
            </a:r>
            <a:r>
              <a:rPr kumimoji="1" lang="en-US" altLang="ja-JP" sz="3600" i="0" dirty="0">
                <a:latin typeface="UD デジタル 教科書体 N-R" panose="02020400000000000000" pitchFamily="17" charset="-128"/>
                <a:ea typeface="UD デジタル 教科書体 N-R" panose="02020400000000000000" pitchFamily="17" charset="-128"/>
              </a:rPr>
              <a:t>30</a:t>
            </a:r>
            <a:r>
              <a:rPr kumimoji="1" lang="ja-JP" altLang="en-US" sz="3600" i="0" dirty="0">
                <a:latin typeface="UD デジタル 教科書体 N-R" panose="02020400000000000000" pitchFamily="17" charset="-128"/>
                <a:ea typeface="UD デジタル 教科書体 N-R" panose="02020400000000000000" pitchFamily="17" charset="-128"/>
              </a:rPr>
              <a:t>　閉会あいさつ</a:t>
            </a:r>
          </a:p>
        </p:txBody>
      </p:sp>
    </p:spTree>
    <p:extLst>
      <p:ext uri="{BB962C8B-B14F-4D97-AF65-F5344CB8AC3E}">
        <p14:creationId xmlns:p14="http://schemas.microsoft.com/office/powerpoint/2010/main" val="379244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CF6F1B-AD00-F445-5C4C-7D8AE393E8B7}"/>
              </a:ext>
            </a:extLst>
          </p:cNvPr>
          <p:cNvSpPr>
            <a:spLocks noGrp="1"/>
          </p:cNvSpPr>
          <p:nvPr>
            <p:ph type="title" idx="4294967295"/>
          </p:nvPr>
        </p:nvSpPr>
        <p:spPr>
          <a:xfrm>
            <a:off x="1615440" y="685800"/>
            <a:ext cx="9601200" cy="1485900"/>
          </a:xfrm>
        </p:spPr>
        <p:txBody>
          <a:bodyPr>
            <a:normAutofit fontScale="90000"/>
          </a:bodyPr>
          <a:lstStyle/>
          <a:p>
            <a:r>
              <a:rPr lang="ja-JP" altLang="en-US" dirty="0">
                <a:solidFill>
                  <a:schemeClr val="tx1"/>
                </a:solidFill>
                <a:latin typeface="UD デジタル 教科書体 N-R" panose="02020400000000000000" pitchFamily="17" charset="-128"/>
                <a:ea typeface="UD デジタル 教科書体 N-R" panose="02020400000000000000" pitchFamily="17" charset="-128"/>
              </a:rPr>
              <a:t>国保運営方針は「</a:t>
            </a:r>
            <a:r>
              <a:rPr lang="ja-JP" altLang="en-US" dirty="0">
                <a:solidFill>
                  <a:srgbClr val="FF0000"/>
                </a:solidFill>
                <a:latin typeface="UD デジタル 教科書体 N-R" panose="02020400000000000000" pitchFamily="17" charset="-128"/>
                <a:ea typeface="UD デジタル 教科書体 N-R" panose="02020400000000000000" pitchFamily="17" charset="-128"/>
              </a:rPr>
              <a:t>技術的助言</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」で法令ではない。あくまで市町村の「</a:t>
            </a:r>
            <a:r>
              <a:rPr lang="ja-JP" altLang="en-US" dirty="0">
                <a:solidFill>
                  <a:srgbClr val="FF0000"/>
                </a:solidFill>
                <a:latin typeface="UD デジタル 教科書体 N-R" panose="02020400000000000000" pitchFamily="17" charset="-128"/>
                <a:ea typeface="UD デジタル 教科書体 N-R" panose="02020400000000000000" pitchFamily="17" charset="-128"/>
              </a:rPr>
              <a:t>合意</a:t>
            </a:r>
            <a:r>
              <a:rPr lang="ja-JP" altLang="en-US" dirty="0">
                <a:solidFill>
                  <a:schemeClr val="tx1"/>
                </a:solidFill>
                <a:latin typeface="UD デジタル 教科書体 N-R" panose="02020400000000000000" pitchFamily="17" charset="-128"/>
                <a:ea typeface="UD デジタル 教科書体 N-R" panose="02020400000000000000" pitchFamily="17" charset="-128"/>
              </a:rPr>
              <a:t>」に基づくもの</a:t>
            </a:r>
            <a:br>
              <a:rPr lang="en-US" altLang="ja-JP" dirty="0">
                <a:solidFill>
                  <a:schemeClr val="tx1"/>
                </a:solidFill>
                <a:latin typeface="UD デジタル 教科書体 N-R" panose="02020400000000000000" pitchFamily="17" charset="-128"/>
                <a:ea typeface="UD デジタル 教科書体 N-R" panose="02020400000000000000" pitchFamily="17" charset="-128"/>
              </a:rPr>
            </a:br>
            <a:br>
              <a:rPr lang="en-US" altLang="ja-JP" sz="3600" dirty="0">
                <a:solidFill>
                  <a:srgbClr val="FF0000"/>
                </a:solidFill>
                <a:latin typeface="UD デジタル 教科書体 N-R" panose="02020400000000000000" pitchFamily="17" charset="-128"/>
                <a:ea typeface="UD デジタル 教科書体 N-R" panose="02020400000000000000" pitchFamily="17" charset="-128"/>
              </a:rPr>
            </a:br>
            <a:r>
              <a:rPr lang="ja-JP" altLang="en-US" sz="3600" dirty="0">
                <a:solidFill>
                  <a:schemeClr val="tx1"/>
                </a:solidFill>
                <a:latin typeface="UD デジタル 教科書体 N-R" panose="02020400000000000000" pitchFamily="17" charset="-128"/>
                <a:ea typeface="UD デジタル 教科書体 N-R" panose="02020400000000000000" pitchFamily="17" charset="-128"/>
              </a:rPr>
              <a:t>技術的助言とは、地方自治法第</a:t>
            </a:r>
            <a:r>
              <a:rPr lang="en-US" altLang="ja-JP" sz="3600" dirty="0">
                <a:solidFill>
                  <a:schemeClr val="tx1"/>
                </a:solidFill>
                <a:latin typeface="UD デジタル 教科書体 N-R" panose="02020400000000000000" pitchFamily="17" charset="-128"/>
                <a:ea typeface="UD デジタル 教科書体 N-R" panose="02020400000000000000" pitchFamily="17" charset="-128"/>
              </a:rPr>
              <a:t>245</a:t>
            </a:r>
            <a:r>
              <a:rPr lang="ja-JP" altLang="en-US" sz="3600" dirty="0">
                <a:solidFill>
                  <a:schemeClr val="tx1"/>
                </a:solidFill>
                <a:latin typeface="UD デジタル 教科書体 N-R" panose="02020400000000000000" pitchFamily="17" charset="-128"/>
                <a:ea typeface="UD デジタル 教科書体 N-R" panose="02020400000000000000" pitchFamily="17" charset="-128"/>
              </a:rPr>
              <a:t>条の</a:t>
            </a:r>
            <a:r>
              <a:rPr lang="en-US" altLang="ja-JP" sz="3600" dirty="0">
                <a:solidFill>
                  <a:schemeClr val="tx1"/>
                </a:solidFill>
                <a:latin typeface="UD デジタル 教科書体 N-R" panose="02020400000000000000" pitchFamily="17" charset="-128"/>
                <a:ea typeface="UD デジタル 教科書体 N-R" panose="02020400000000000000" pitchFamily="17" charset="-128"/>
              </a:rPr>
              <a:t>4</a:t>
            </a:r>
            <a:r>
              <a:rPr lang="ja-JP" altLang="en-US" sz="3600" dirty="0">
                <a:solidFill>
                  <a:schemeClr val="tx1"/>
                </a:solidFill>
                <a:latin typeface="UD デジタル 教科書体 N-R" panose="02020400000000000000" pitchFamily="17" charset="-128"/>
                <a:ea typeface="UD デジタル 教科書体 N-R" panose="02020400000000000000" pitchFamily="17" charset="-128"/>
              </a:rPr>
              <a:t>第</a:t>
            </a:r>
            <a:r>
              <a:rPr lang="en-US" altLang="ja-JP" sz="3600" dirty="0">
                <a:solidFill>
                  <a:schemeClr val="tx1"/>
                </a:solidFill>
                <a:latin typeface="UD デジタル 教科書体 N-R" panose="02020400000000000000" pitchFamily="17" charset="-128"/>
                <a:ea typeface="UD デジタル 教科書体 N-R" panose="02020400000000000000" pitchFamily="17" charset="-128"/>
              </a:rPr>
              <a:t>1</a:t>
            </a:r>
            <a:r>
              <a:rPr lang="ja-JP" altLang="en-US" sz="3600" dirty="0">
                <a:solidFill>
                  <a:schemeClr val="tx1"/>
                </a:solidFill>
                <a:latin typeface="UD デジタル 教科書体 N-R" panose="02020400000000000000" pitchFamily="17" charset="-128"/>
                <a:ea typeface="UD デジタル 教科書体 N-R" panose="02020400000000000000" pitchFamily="17" charset="-128"/>
              </a:rPr>
              <a:t>項等の規定に基づき、地方公共団体の事務に関し、地方公共団体に対する助言として、客観的に妥当性のある行為を行い又は措置を実施するように促したり、又はそれを実施するために必要な事項を示したりする通知を発することができるとされているもの。</a:t>
            </a:r>
            <a:r>
              <a:rPr lang="en-US" altLang="ja-JP" sz="3600" dirty="0">
                <a:solidFill>
                  <a:schemeClr val="tx1"/>
                </a:solidFill>
                <a:latin typeface="UD デジタル 教科書体 N-R" panose="02020400000000000000" pitchFamily="17" charset="-128"/>
                <a:ea typeface="UD デジタル 教科書体 N-R" panose="02020400000000000000" pitchFamily="17" charset="-128"/>
              </a:rPr>
              <a:t>(</a:t>
            </a:r>
            <a:r>
              <a:rPr lang="ja-JP" altLang="en-US" sz="3600" dirty="0">
                <a:solidFill>
                  <a:schemeClr val="tx1"/>
                </a:solidFill>
                <a:latin typeface="UD デジタル 教科書体 N-R" panose="02020400000000000000" pitchFamily="17" charset="-128"/>
                <a:ea typeface="UD デジタル 教科書体 N-R" panose="02020400000000000000" pitchFamily="17" charset="-128"/>
              </a:rPr>
              <a:t>総務省ホームページから</a:t>
            </a:r>
            <a:r>
              <a:rPr lang="en-US" altLang="ja-JP" sz="3600" dirty="0">
                <a:solidFill>
                  <a:schemeClr val="tx1"/>
                </a:solidFill>
                <a:latin typeface="UD デジタル 教科書体 N-R" panose="02020400000000000000" pitchFamily="17" charset="-128"/>
                <a:ea typeface="UD デジタル 教科書体 N-R" panose="02020400000000000000" pitchFamily="17" charset="-128"/>
              </a:rPr>
              <a:t>)</a:t>
            </a:r>
            <a:endParaRPr lang="ja-JP" altLang="en-US" sz="36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3" name="コンテンツ プレースホルダー 2">
            <a:extLst>
              <a:ext uri="{FF2B5EF4-FFF2-40B4-BE49-F238E27FC236}">
                <a16:creationId xmlns:a16="http://schemas.microsoft.com/office/drawing/2014/main" id="{A3B773B0-F830-E6DC-7660-8E31B426F507}"/>
              </a:ext>
            </a:extLst>
          </p:cNvPr>
          <p:cNvSpPr>
            <a:spLocks noGrp="1"/>
          </p:cNvSpPr>
          <p:nvPr>
            <p:ph idx="4294967295"/>
          </p:nvPr>
        </p:nvSpPr>
        <p:spPr>
          <a:xfrm>
            <a:off x="2590800" y="2773363"/>
            <a:ext cx="9601200" cy="3581400"/>
          </a:xfrm>
        </p:spPr>
        <p:txBody>
          <a:bodyPr/>
          <a:lstStyle/>
          <a:p>
            <a:endParaRPr lang="en-US" altLang="ja-JP" dirty="0"/>
          </a:p>
          <a:p>
            <a:pPr marL="0" indent="0">
              <a:buNone/>
            </a:pPr>
            <a:endParaRPr lang="en-US" altLang="ja-JP" dirty="0"/>
          </a:p>
          <a:p>
            <a:pPr marL="0" indent="0">
              <a:buNone/>
            </a:pPr>
            <a:endParaRPr lang="en-US" altLang="ja-JP" dirty="0"/>
          </a:p>
        </p:txBody>
      </p:sp>
    </p:spTree>
    <p:extLst>
      <p:ext uri="{BB962C8B-B14F-4D97-AF65-F5344CB8AC3E}">
        <p14:creationId xmlns:p14="http://schemas.microsoft.com/office/powerpoint/2010/main" val="1496631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24673-F1E5-6736-AFE9-4117B3306C51}"/>
              </a:ext>
            </a:extLst>
          </p:cNvPr>
          <p:cNvSpPr>
            <a:spLocks noGrp="1"/>
          </p:cNvSpPr>
          <p:nvPr>
            <p:ph type="title"/>
          </p:nvPr>
        </p:nvSpPr>
        <p:spPr>
          <a:xfrm>
            <a:off x="1371600" y="680720"/>
            <a:ext cx="10281920" cy="1490980"/>
          </a:xfrm>
        </p:spPr>
        <p:txBody>
          <a:bodyPr>
            <a:normAutofit fontScale="90000"/>
          </a:bodyPr>
          <a:lstStyle/>
          <a:p>
            <a:r>
              <a:rPr lang="ja-JP" altLang="en-US" sz="5300" b="1" dirty="0">
                <a:solidFill>
                  <a:srgbClr val="C00000"/>
                </a:solidFill>
                <a:latin typeface="UD デジタル 教科書体 N-R" panose="02020400000000000000" pitchFamily="17" charset="-128"/>
                <a:ea typeface="UD デジタル 教科書体 N-R" panose="02020400000000000000" pitchFamily="17" charset="-128"/>
              </a:rPr>
              <a:t>「合意できない」と自治体が反旗を翻すことは可能か</a:t>
            </a:r>
            <a:br>
              <a:rPr lang="en-US" altLang="ja-JP" sz="5300" b="1" dirty="0">
                <a:solidFill>
                  <a:srgbClr val="C00000"/>
                </a:solidFill>
                <a:latin typeface="UD デジタル 教科書体 N-R" panose="02020400000000000000" pitchFamily="17" charset="-128"/>
                <a:ea typeface="UD デジタル 教科書体 N-R" panose="02020400000000000000" pitchFamily="17" charset="-128"/>
              </a:rPr>
            </a:br>
            <a:br>
              <a:rPr lang="en-US" altLang="ja-JP" sz="5300" dirty="0">
                <a:latin typeface="UD デジタル 教科書体 N-R" panose="02020400000000000000" pitchFamily="17" charset="-128"/>
                <a:ea typeface="UD デジタル 教科書体 N-R" panose="02020400000000000000" pitchFamily="17" charset="-128"/>
              </a:rPr>
            </a:br>
            <a:br>
              <a:rPr lang="en-US" altLang="ja-JP" dirty="0">
                <a:latin typeface="UD デジタル 教科書体 N-R" panose="02020400000000000000" pitchFamily="17" charset="-128"/>
                <a:ea typeface="UD デジタル 教科書体 N-R" panose="02020400000000000000" pitchFamily="17" charset="-128"/>
              </a:rPr>
            </a:br>
            <a:r>
              <a:rPr lang="ja-JP" altLang="en-US" sz="4000" dirty="0">
                <a:latin typeface="UD デジタル 教科書体 N-R" panose="02020400000000000000" pitchFamily="17" charset="-128"/>
                <a:ea typeface="UD デジタル 教科書体 N-R" panose="02020400000000000000" pitchFamily="17" charset="-128"/>
              </a:rPr>
              <a:t>□</a:t>
            </a:r>
            <a:r>
              <a:rPr lang="en-US" altLang="ja-JP" sz="4000" dirty="0">
                <a:latin typeface="UD デジタル 教科書体 N-R" panose="02020400000000000000" pitchFamily="17" charset="-128"/>
                <a:ea typeface="UD デジタル 教科書体 N-R" panose="02020400000000000000" pitchFamily="17" charset="-128"/>
              </a:rPr>
              <a:t>2025</a:t>
            </a:r>
            <a:r>
              <a:rPr lang="ja-JP" altLang="en-US" sz="4000" dirty="0">
                <a:latin typeface="UD デジタル 教科書体 N-R" panose="02020400000000000000" pitchFamily="17" charset="-128"/>
                <a:ea typeface="UD デジタル 教科書体 N-R" panose="02020400000000000000" pitchFamily="17" charset="-128"/>
              </a:rPr>
              <a:t>年</a:t>
            </a:r>
            <a:r>
              <a:rPr lang="en-US" altLang="ja-JP" sz="4000" dirty="0">
                <a:latin typeface="UD デジタル 教科書体 N-R" panose="02020400000000000000" pitchFamily="17" charset="-128"/>
                <a:ea typeface="UD デジタル 教科書体 N-R" panose="02020400000000000000" pitchFamily="17" charset="-128"/>
              </a:rPr>
              <a:t>4</a:t>
            </a:r>
            <a:r>
              <a:rPr lang="ja-JP" altLang="en-US" sz="4000" dirty="0">
                <a:latin typeface="UD デジタル 教科書体 N-R" panose="02020400000000000000" pitchFamily="17" charset="-128"/>
                <a:ea typeface="UD デジタル 教科書体 N-R" panose="02020400000000000000" pitchFamily="17" charset="-128"/>
              </a:rPr>
              <a:t>月から</a:t>
            </a:r>
            <a:r>
              <a:rPr lang="ja-JP" altLang="en-US" sz="4000" dirty="0">
                <a:solidFill>
                  <a:srgbClr val="00B0F0"/>
                </a:solidFill>
                <a:latin typeface="UD デジタル 教科書体 N-R" panose="02020400000000000000" pitchFamily="17" charset="-128"/>
                <a:ea typeface="UD デジタル 教科書体 N-R" panose="02020400000000000000" pitchFamily="17" charset="-128"/>
              </a:rPr>
              <a:t>高槻市</a:t>
            </a:r>
            <a:r>
              <a:rPr lang="ja-JP" altLang="en-US" sz="4000" dirty="0">
                <a:latin typeface="UD デジタル 教科書体 N-R" panose="02020400000000000000" pitchFamily="17" charset="-128"/>
                <a:ea typeface="UD デジタル 教科書体 N-R" panose="02020400000000000000" pitchFamily="17" charset="-128"/>
              </a:rPr>
              <a:t>が大阪府の中ではじめて子どもの医療費無料制度</a:t>
            </a:r>
            <a:r>
              <a:rPr lang="en-US" altLang="ja-JP" sz="4000" dirty="0">
                <a:latin typeface="UD デジタル 教科書体 N-R" panose="02020400000000000000" pitchFamily="17" charset="-128"/>
                <a:ea typeface="UD デジタル 教科書体 N-R" panose="02020400000000000000" pitchFamily="17" charset="-128"/>
              </a:rPr>
              <a:t>(</a:t>
            </a:r>
            <a:r>
              <a:rPr lang="ja-JP" altLang="en-US" sz="4000" dirty="0">
                <a:latin typeface="UD デジタル 教科書体 N-R" panose="02020400000000000000" pitchFamily="17" charset="-128"/>
                <a:ea typeface="UD デジタル 教科書体 N-R" panose="02020400000000000000" pitchFamily="17" charset="-128"/>
              </a:rPr>
              <a:t>窓口負担ゼロ</a:t>
            </a:r>
            <a:r>
              <a:rPr lang="en-US" altLang="ja-JP" sz="4000" dirty="0">
                <a:latin typeface="UD デジタル 教科書体 N-R" panose="02020400000000000000" pitchFamily="17" charset="-128"/>
                <a:ea typeface="UD デジタル 教科書体 N-R" panose="02020400000000000000" pitchFamily="17" charset="-128"/>
              </a:rPr>
              <a:t>)</a:t>
            </a:r>
            <a:r>
              <a:rPr lang="ja-JP" altLang="en-US" sz="4000" dirty="0">
                <a:latin typeface="UD デジタル 教科書体 N-R" panose="02020400000000000000" pitchFamily="17" charset="-128"/>
                <a:ea typeface="UD デジタル 教科書体 N-R" panose="02020400000000000000" pitchFamily="17" charset="-128"/>
              </a:rPr>
              <a:t>を実施</a:t>
            </a:r>
            <a:br>
              <a:rPr lang="en-US" altLang="ja-JP" sz="4000" dirty="0">
                <a:latin typeface="UD デジタル 教科書体 N-R" panose="02020400000000000000" pitchFamily="17" charset="-128"/>
                <a:ea typeface="UD デジタル 教科書体 N-R" panose="02020400000000000000" pitchFamily="17" charset="-128"/>
              </a:rPr>
            </a:br>
            <a:r>
              <a:rPr lang="ja-JP" altLang="en-US" sz="4000" dirty="0">
                <a:latin typeface="UD デジタル 教科書体 N-R" panose="02020400000000000000" pitchFamily="17" charset="-128"/>
                <a:ea typeface="UD デジタル 教科書体 N-R" panose="02020400000000000000" pitchFamily="17" charset="-128"/>
              </a:rPr>
              <a:t>□この制度は</a:t>
            </a:r>
            <a:r>
              <a:rPr lang="ja-JP" altLang="en-US" sz="4000" dirty="0">
                <a:solidFill>
                  <a:srgbClr val="00B0F0"/>
                </a:solidFill>
                <a:latin typeface="UD デジタル 教科書体 N-R" panose="02020400000000000000" pitchFamily="17" charset="-128"/>
                <a:ea typeface="UD デジタル 教科書体 N-R" panose="02020400000000000000" pitchFamily="17" charset="-128"/>
              </a:rPr>
              <a:t>大阪府制度の枠組み</a:t>
            </a:r>
            <a:r>
              <a:rPr lang="ja-JP" altLang="en-US" sz="4000" dirty="0">
                <a:latin typeface="UD デジタル 教科書体 N-R" panose="02020400000000000000" pitchFamily="17" charset="-128"/>
                <a:ea typeface="UD デジタル 教科書体 N-R" panose="02020400000000000000" pitchFamily="17" charset="-128"/>
              </a:rPr>
              <a:t>で実施</a:t>
            </a:r>
            <a:br>
              <a:rPr lang="ja-JP" altLang="en-US" sz="4000" dirty="0">
                <a:latin typeface="UD デジタル 教科書体 N-R" panose="02020400000000000000" pitchFamily="17" charset="-128"/>
                <a:ea typeface="UD デジタル 教科書体 N-R" panose="02020400000000000000" pitchFamily="17" charset="-128"/>
              </a:rPr>
            </a:br>
            <a:r>
              <a:rPr lang="ja-JP" altLang="en-US" sz="4000" dirty="0">
                <a:latin typeface="UD デジタル 教科書体 N-R" panose="02020400000000000000" pitchFamily="17" charset="-128"/>
                <a:ea typeface="UD デジタル 教科書体 N-R" panose="02020400000000000000" pitchFamily="17" charset="-128"/>
              </a:rPr>
              <a:t>□大阪府・高槻市医師会・大阪府医師会との調整を経て、システム改修を完了。</a:t>
            </a:r>
          </a:p>
        </p:txBody>
      </p:sp>
    </p:spTree>
    <p:extLst>
      <p:ext uri="{BB962C8B-B14F-4D97-AF65-F5344CB8AC3E}">
        <p14:creationId xmlns:p14="http://schemas.microsoft.com/office/powerpoint/2010/main" val="222661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60A12-1D63-FFAA-DDF1-F0E7AE152B76}"/>
              </a:ext>
            </a:extLst>
          </p:cNvPr>
          <p:cNvSpPr>
            <a:spLocks noGrp="1"/>
          </p:cNvSpPr>
          <p:nvPr>
            <p:ph type="title"/>
          </p:nvPr>
        </p:nvSpPr>
        <p:spPr>
          <a:xfrm>
            <a:off x="1371600" y="426720"/>
            <a:ext cx="10353040" cy="1419860"/>
          </a:xfrm>
        </p:spPr>
        <p:txBody>
          <a:bodyPr>
            <a:normAutofit/>
          </a:bodyPr>
          <a:lstStyle/>
          <a:p>
            <a:r>
              <a:rPr kumimoji="1" lang="ja-JP" altLang="en-US" sz="4800" dirty="0">
                <a:solidFill>
                  <a:srgbClr val="FF0000"/>
                </a:solidFill>
                <a:latin typeface="UD デジタル 教科書体 N-R" panose="02020400000000000000" pitchFamily="17" charset="-128"/>
                <a:ea typeface="UD デジタル 教科書体 N-R" panose="02020400000000000000" pitchFamily="17" charset="-128"/>
              </a:rPr>
              <a:t>統一国保は地方自治への不当な介入</a:t>
            </a:r>
          </a:p>
        </p:txBody>
      </p:sp>
      <p:sp>
        <p:nvSpPr>
          <p:cNvPr id="3" name="コンテンツ プレースホルダー 2">
            <a:extLst>
              <a:ext uri="{FF2B5EF4-FFF2-40B4-BE49-F238E27FC236}">
                <a16:creationId xmlns:a16="http://schemas.microsoft.com/office/drawing/2014/main" id="{5FF17F79-3228-D96B-D6DE-C4419D9DDE50}"/>
              </a:ext>
            </a:extLst>
          </p:cNvPr>
          <p:cNvSpPr>
            <a:spLocks noGrp="1"/>
          </p:cNvSpPr>
          <p:nvPr>
            <p:ph idx="1"/>
          </p:nvPr>
        </p:nvSpPr>
        <p:spPr>
          <a:xfrm>
            <a:off x="1371600" y="1450341"/>
            <a:ext cx="10353040" cy="3561080"/>
          </a:xfrm>
        </p:spPr>
        <p:txBody>
          <a:bodyPr>
            <a:noAutofit/>
          </a:bodyPr>
          <a:lstStyle/>
          <a:p>
            <a:pPr marL="0" indent="0">
              <a:buNone/>
            </a:pPr>
            <a:r>
              <a:rPr lang="ja-JP" altLang="en-US" sz="3200" dirty="0">
                <a:latin typeface="UD デジタル 教科書体 N-R" panose="02020400000000000000" pitchFamily="17" charset="-128"/>
                <a:ea typeface="UD デジタル 教科書体 N-R" panose="02020400000000000000" pitchFamily="17" charset="-128"/>
              </a:rPr>
              <a:t>地方財政法第二条（地方財政運営の基本）</a:t>
            </a:r>
            <a:endParaRPr lang="en-US" altLang="ja-JP" sz="3200" dirty="0">
              <a:latin typeface="UD デジタル 教科書体 N-R" panose="02020400000000000000" pitchFamily="17" charset="-128"/>
              <a:ea typeface="UD デジタル 教科書体 N-R" panose="02020400000000000000" pitchFamily="17" charset="-128"/>
            </a:endParaRPr>
          </a:p>
          <a:p>
            <a:pPr marL="0" indent="0">
              <a:buNone/>
            </a:pPr>
            <a:r>
              <a:rPr lang="ja-JP" altLang="en-US" sz="3200" dirty="0">
                <a:latin typeface="UD デジタル 教科書体 N-R" panose="02020400000000000000" pitchFamily="17" charset="-128"/>
                <a:ea typeface="UD デジタル 教科書体 N-R" panose="02020400000000000000" pitchFamily="17" charset="-128"/>
              </a:rPr>
              <a:t>　地方公共団体は、その財政の健全な運営に努め、いやしくも国の政策に反し、又は国の財政若しくは他の地方公共団体の財政に累を及ぼすような施策を行つてはならない。</a:t>
            </a:r>
          </a:p>
          <a:p>
            <a:pPr marL="0" indent="0">
              <a:buNone/>
            </a:pPr>
            <a:r>
              <a:rPr lang="ja-JP" altLang="en-US" sz="3200" dirty="0">
                <a:latin typeface="UD デジタル 教科書体 N-R" panose="02020400000000000000" pitchFamily="17" charset="-128"/>
                <a:ea typeface="UD デジタル 教科書体 N-R" panose="02020400000000000000" pitchFamily="17" charset="-128"/>
              </a:rPr>
              <a:t>２　国は、地方財政の自主的な且つ健全な運営を助長することに努め、いやしくもその自律性をそこない、又は地方公共団体に負担を転嫁するような施策を行つてはならない</a:t>
            </a:r>
          </a:p>
        </p:txBody>
      </p:sp>
    </p:spTree>
    <p:extLst>
      <p:ext uri="{BB962C8B-B14F-4D97-AF65-F5344CB8AC3E}">
        <p14:creationId xmlns:p14="http://schemas.microsoft.com/office/powerpoint/2010/main" val="58337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C43976-6ADD-6D0B-AC05-7D7298302080}"/>
              </a:ext>
            </a:extLst>
          </p:cNvPr>
          <p:cNvSpPr>
            <a:spLocks noGrp="1"/>
          </p:cNvSpPr>
          <p:nvPr>
            <p:ph type="title"/>
          </p:nvPr>
        </p:nvSpPr>
        <p:spPr/>
        <p:txBody>
          <a:bodyPr>
            <a:normAutofit/>
          </a:bodyPr>
          <a:lstStyle/>
          <a:p>
            <a:r>
              <a:rPr lang="ja-JP" altLang="en-US" sz="6000" dirty="0">
                <a:solidFill>
                  <a:srgbClr val="FF0000"/>
                </a:solidFill>
                <a:latin typeface="UD デジタル 教科書体 NP-R" panose="02020400000000000000" pitchFamily="18" charset="-128"/>
                <a:ea typeface="UD デジタル 教科書体 NP-R" panose="02020400000000000000" pitchFamily="18" charset="-128"/>
              </a:rPr>
              <a:t>各地域からの発言</a:t>
            </a:r>
            <a:endParaRPr kumimoji="1" lang="ja-JP" altLang="en-US" sz="60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a:extLst>
              <a:ext uri="{FF2B5EF4-FFF2-40B4-BE49-F238E27FC236}">
                <a16:creationId xmlns:a16="http://schemas.microsoft.com/office/drawing/2014/main" id="{4D7AE702-2E1B-37D2-AC83-4D40AB02CF79}"/>
              </a:ext>
            </a:extLst>
          </p:cNvPr>
          <p:cNvSpPr>
            <a:spLocks noGrp="1"/>
          </p:cNvSpPr>
          <p:nvPr>
            <p:ph idx="1"/>
          </p:nvPr>
        </p:nvSpPr>
        <p:spPr>
          <a:xfrm>
            <a:off x="1371600" y="2284891"/>
            <a:ext cx="10685755" cy="4802820"/>
          </a:xfrm>
        </p:spPr>
        <p:txBody>
          <a:bodyPr>
            <a:normAutofit/>
          </a:bodyPr>
          <a:lstStyle/>
          <a:p>
            <a:pPr marL="0" indent="0">
              <a:buNone/>
            </a:pPr>
            <a:r>
              <a:rPr lang="ja-JP" altLang="en-US" sz="4400" dirty="0">
                <a:latin typeface="UD デジタル 教科書体 NP-R" panose="02020400000000000000" pitchFamily="18" charset="-128"/>
                <a:ea typeface="UD デジタル 教科書体 NP-R" panose="02020400000000000000" pitchFamily="18" charset="-128"/>
              </a:rPr>
              <a:t>★寝屋川市　★豊中市　</a:t>
            </a:r>
            <a:r>
              <a:rPr kumimoji="1" lang="ja-JP" altLang="en-US" sz="4400" dirty="0">
                <a:latin typeface="UD デジタル 教科書体 NP-R" panose="02020400000000000000" pitchFamily="18" charset="-128"/>
                <a:ea typeface="UD デジタル 教科書体 NP-R" panose="02020400000000000000" pitchFamily="18" charset="-128"/>
              </a:rPr>
              <a:t>★東大阪市　</a:t>
            </a:r>
            <a:endParaRPr kumimoji="1" lang="en-US" altLang="ja-JP" sz="4400" dirty="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4400" dirty="0">
                <a:latin typeface="UD デジタル 教科書体 NP-R" panose="02020400000000000000" pitchFamily="18" charset="-128"/>
                <a:ea typeface="UD デジタル 教科書体 NP-R" panose="02020400000000000000" pitchFamily="18" charset="-128"/>
              </a:rPr>
              <a:t>★摂津市　★寝屋川市　★能勢町　</a:t>
            </a:r>
          </a:p>
          <a:p>
            <a:pPr marL="0" indent="0">
              <a:buNone/>
            </a:pPr>
            <a:r>
              <a:rPr kumimoji="1" lang="ja-JP" altLang="en-US" sz="4400" dirty="0">
                <a:latin typeface="UD デジタル 教科書体 NP-R" panose="02020400000000000000" pitchFamily="18" charset="-128"/>
                <a:ea typeface="UD デジタル 教科書体 NP-R" panose="02020400000000000000" pitchFamily="18" charset="-128"/>
              </a:rPr>
              <a:t>★守口市　</a:t>
            </a:r>
            <a:r>
              <a:rPr lang="ja-JP" altLang="en-US" sz="4400" dirty="0">
                <a:latin typeface="UD デジタル 教科書体 NP-R" panose="02020400000000000000" pitchFamily="18" charset="-128"/>
                <a:ea typeface="UD デジタル 教科書体 NP-R" panose="02020400000000000000" pitchFamily="18" charset="-128"/>
              </a:rPr>
              <a:t>★大阪市</a:t>
            </a:r>
            <a:endParaRPr kumimoji="1" lang="ja-JP" altLang="en-US" sz="4400" dirty="0">
              <a:latin typeface="UD デジタル 教科書体 NP-R" panose="02020400000000000000" pitchFamily="18" charset="-128"/>
              <a:ea typeface="UD デジタル 教科書体 NP-R" panose="02020400000000000000" pitchFamily="18" charset="-128"/>
            </a:endParaRPr>
          </a:p>
          <a:p>
            <a:pPr marL="0" indent="0">
              <a:buNone/>
            </a:pPr>
            <a:endParaRPr kumimoji="1" lang="ja-JP" altLang="en-US" dirty="0"/>
          </a:p>
        </p:txBody>
      </p:sp>
    </p:spTree>
    <p:extLst>
      <p:ext uri="{BB962C8B-B14F-4D97-AF65-F5344CB8AC3E}">
        <p14:creationId xmlns:p14="http://schemas.microsoft.com/office/powerpoint/2010/main" val="105279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21E80C-1D22-E3F1-242A-4BA25CE0A531}"/>
              </a:ext>
            </a:extLst>
          </p:cNvPr>
          <p:cNvSpPr>
            <a:spLocks noGrp="1"/>
          </p:cNvSpPr>
          <p:nvPr>
            <p:ph type="title"/>
          </p:nvPr>
        </p:nvSpPr>
        <p:spPr>
          <a:xfrm>
            <a:off x="1295400" y="1511423"/>
            <a:ext cx="9601200" cy="3581400"/>
          </a:xfrm>
        </p:spPr>
        <p:txBody>
          <a:bodyPr>
            <a:normAutofit/>
          </a:bodyPr>
          <a:lstStyle/>
          <a:p>
            <a:pPr marL="530352" lvl="1" indent="0"/>
            <a:r>
              <a:rPr lang="ja-JP" altLang="en-US" sz="4400" i="0" dirty="0">
                <a:solidFill>
                  <a:srgbClr val="FF0000"/>
                </a:solidFill>
                <a:latin typeface="UD デジタル 教科書体 N-R" panose="02020400000000000000" pitchFamily="17" charset="-128"/>
                <a:ea typeface="UD デジタル 教科書体 N-R" panose="02020400000000000000" pitchFamily="17" charset="-128"/>
              </a:rPr>
              <a:t>大阪社保協自治体キャラバン行動での各自治体の動向について</a:t>
            </a:r>
            <a:br>
              <a:rPr lang="ja-JP" altLang="en-US" sz="4400" i="0" dirty="0">
                <a:solidFill>
                  <a:srgbClr val="FF0000"/>
                </a:solidFill>
                <a:latin typeface="UD デジタル 教科書体 N-R" panose="02020400000000000000" pitchFamily="17" charset="-128"/>
                <a:ea typeface="UD デジタル 教科書体 N-R" panose="02020400000000000000" pitchFamily="17" charset="-128"/>
              </a:rPr>
            </a:br>
            <a:endParaRPr kumimoji="1" lang="ja-JP" altLang="en-US" dirty="0">
              <a:solidFill>
                <a:srgbClr val="FF0000"/>
              </a:solidFill>
            </a:endParaRPr>
          </a:p>
        </p:txBody>
      </p:sp>
      <p:sp>
        <p:nvSpPr>
          <p:cNvPr id="3" name="コンテンツ プレースホルダー 2">
            <a:extLst>
              <a:ext uri="{FF2B5EF4-FFF2-40B4-BE49-F238E27FC236}">
                <a16:creationId xmlns:a16="http://schemas.microsoft.com/office/drawing/2014/main" id="{FEC1EB5B-1F42-5A15-E642-A124691E6DFB}"/>
              </a:ext>
            </a:extLst>
          </p:cNvPr>
          <p:cNvSpPr>
            <a:spLocks noGrp="1"/>
          </p:cNvSpPr>
          <p:nvPr>
            <p:ph idx="1"/>
          </p:nvPr>
        </p:nvSpPr>
        <p:spPr>
          <a:xfrm>
            <a:off x="2401410" y="3555877"/>
            <a:ext cx="9601200" cy="3581400"/>
          </a:xfrm>
        </p:spPr>
        <p:txBody>
          <a:bodyPr/>
          <a:lstStyle/>
          <a:p>
            <a:endParaRPr kumimoji="1" lang="en-US" altLang="ja-JP" dirty="0"/>
          </a:p>
          <a:p>
            <a:endParaRPr lang="en-US" altLang="ja-JP" dirty="0"/>
          </a:p>
          <a:p>
            <a:pPr marL="0" indent="0">
              <a:buNone/>
            </a:pPr>
            <a:r>
              <a:rPr kumimoji="1" lang="ja-JP" altLang="en-US" sz="3600" dirty="0">
                <a:latin typeface="UD デジタル 教科書体 NP-R" panose="02020400000000000000" pitchFamily="18" charset="-128"/>
                <a:ea typeface="UD デジタル 教科書体 NP-R" panose="02020400000000000000" pitchFamily="18" charset="-128"/>
              </a:rPr>
              <a:t>大阪社保協　事務局長　寺内順子</a:t>
            </a:r>
          </a:p>
        </p:txBody>
      </p:sp>
    </p:spTree>
    <p:extLst>
      <p:ext uri="{BB962C8B-B14F-4D97-AF65-F5344CB8AC3E}">
        <p14:creationId xmlns:p14="http://schemas.microsoft.com/office/powerpoint/2010/main" val="302026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1293A1-EE19-16BD-DA62-FA74BE5A02A5}"/>
              </a:ext>
            </a:extLst>
          </p:cNvPr>
          <p:cNvSpPr>
            <a:spLocks noGrp="1"/>
          </p:cNvSpPr>
          <p:nvPr>
            <p:ph type="title" idx="4294967295"/>
          </p:nvPr>
        </p:nvSpPr>
        <p:spPr>
          <a:xfrm>
            <a:off x="701675" y="173038"/>
            <a:ext cx="11490325" cy="6278562"/>
          </a:xfrm>
        </p:spPr>
        <p:txBody>
          <a:bodyPr>
            <a:normAutofit/>
          </a:bodyPr>
          <a:lstStyle/>
          <a:p>
            <a:r>
              <a:rPr lang="en-US" altLang="ja-JP" sz="4900" dirty="0">
                <a:solidFill>
                  <a:srgbClr val="FF0000"/>
                </a:solidFill>
                <a:latin typeface="UD デジタル 教科書体 N-R" panose="02020400000000000000" pitchFamily="17" charset="-128"/>
                <a:ea typeface="UD デジタル 教科書体 N-R" panose="02020400000000000000" pitchFamily="17" charset="-128"/>
              </a:rPr>
              <a:t>2023</a:t>
            </a:r>
            <a:r>
              <a:rPr lang="ja-JP" altLang="en-US" sz="4900" dirty="0">
                <a:solidFill>
                  <a:srgbClr val="FF0000"/>
                </a:solidFill>
                <a:latin typeface="UD デジタル 教科書体 N-R" panose="02020400000000000000" pitchFamily="17" charset="-128"/>
                <a:ea typeface="UD デジタル 教科書体 N-R" panose="02020400000000000000" pitchFamily="17" charset="-128"/>
              </a:rPr>
              <a:t>年度自治体キャラバン行動での統一国保の問題点の指摘</a:t>
            </a:r>
            <a:br>
              <a:rPr lang="en-US" altLang="ja-JP" sz="3200" dirty="0">
                <a:solidFill>
                  <a:srgbClr val="FF0000"/>
                </a:solidFill>
                <a:latin typeface="UD デジタル 教科書体 N-R" panose="02020400000000000000" pitchFamily="17" charset="-128"/>
                <a:ea typeface="UD デジタル 教科書体 N-R" panose="02020400000000000000" pitchFamily="17" charset="-128"/>
              </a:rPr>
            </a:br>
            <a:br>
              <a:rPr lang="ja-JP" altLang="en-US" sz="3200" dirty="0"/>
            </a:br>
            <a:r>
              <a:rPr lang="ja-JP" altLang="en-US" sz="3200" dirty="0">
                <a:latin typeface="UD デジタル 教科書体 N-R" panose="02020400000000000000" pitchFamily="17" charset="-128"/>
                <a:ea typeface="UD デジタル 教科書体 N-R" panose="02020400000000000000" pitchFamily="17" charset="-128"/>
              </a:rPr>
              <a:t>□保険料が全国一高い</a:t>
            </a:r>
            <a:br>
              <a:rPr lang="ja-JP" altLang="en-US" sz="3200" dirty="0">
                <a:latin typeface="UD デジタル 教科書体 N-R" panose="02020400000000000000" pitchFamily="17" charset="-128"/>
                <a:ea typeface="UD デジタル 教科書体 N-R" panose="02020400000000000000" pitchFamily="17" charset="-128"/>
              </a:rPr>
            </a:br>
            <a:br>
              <a:rPr lang="ja-JP" altLang="en-US" sz="3200" dirty="0">
                <a:latin typeface="UD デジタル 教科書体 N-R" panose="02020400000000000000" pitchFamily="17" charset="-128"/>
                <a:ea typeface="UD デジタル 教科書体 N-R" panose="02020400000000000000" pitchFamily="17" charset="-128"/>
              </a:rPr>
            </a:br>
            <a:r>
              <a:rPr lang="ja-JP" altLang="en-US" sz="3200" dirty="0">
                <a:latin typeface="UD デジタル 教科書体 N-R" panose="02020400000000000000" pitchFamily="17" charset="-128"/>
                <a:ea typeface="UD デジタル 教科書体 N-R" panose="02020400000000000000" pitchFamily="17" charset="-128"/>
              </a:rPr>
              <a:t>□黒字でも保険料を下げられない</a:t>
            </a:r>
            <a:br>
              <a:rPr lang="ja-JP" altLang="en-US" sz="3200" dirty="0">
                <a:latin typeface="UD デジタル 教科書体 N-R" panose="02020400000000000000" pitchFamily="17" charset="-128"/>
                <a:ea typeface="UD デジタル 教科書体 N-R" panose="02020400000000000000" pitchFamily="17" charset="-128"/>
              </a:rPr>
            </a:br>
            <a:br>
              <a:rPr lang="ja-JP" altLang="en-US" sz="3200" dirty="0">
                <a:latin typeface="UD デジタル 教科書体 N-R" panose="02020400000000000000" pitchFamily="17" charset="-128"/>
                <a:ea typeface="UD デジタル 教科書体 N-R" panose="02020400000000000000" pitchFamily="17" charset="-128"/>
              </a:rPr>
            </a:br>
            <a:r>
              <a:rPr lang="ja-JP" altLang="en-US" sz="3200" dirty="0">
                <a:latin typeface="UD デジタル 教科書体 N-R" panose="02020400000000000000" pitchFamily="17" charset="-128"/>
                <a:ea typeface="UD デジタル 教科書体 N-R" panose="02020400000000000000" pitchFamily="17" charset="-128"/>
              </a:rPr>
              <a:t>□優れた保険料減免が全廃</a:t>
            </a:r>
            <a:br>
              <a:rPr lang="ja-JP" altLang="en-US" sz="3200" dirty="0">
                <a:latin typeface="UD デジタル 教科書体 N-R" panose="02020400000000000000" pitchFamily="17" charset="-128"/>
                <a:ea typeface="UD デジタル 教科書体 N-R" panose="02020400000000000000" pitchFamily="17" charset="-128"/>
              </a:rPr>
            </a:br>
            <a:br>
              <a:rPr lang="ja-JP" altLang="en-US" sz="3200" dirty="0">
                <a:latin typeface="UD デジタル 教科書体 N-R" panose="02020400000000000000" pitchFamily="17" charset="-128"/>
                <a:ea typeface="UD デジタル 教科書体 N-R" panose="02020400000000000000" pitchFamily="17" charset="-128"/>
              </a:rPr>
            </a:br>
            <a:r>
              <a:rPr lang="ja-JP" altLang="en-US" sz="3200" dirty="0">
                <a:latin typeface="UD デジタル 教科書体 N-R" panose="02020400000000000000" pitchFamily="17" charset="-128"/>
                <a:ea typeface="UD デジタル 教科書体 N-R" panose="02020400000000000000" pitchFamily="17" charset="-128"/>
              </a:rPr>
              <a:t>□優れた一部負担金減免が全廃</a:t>
            </a:r>
            <a:br>
              <a:rPr lang="ja-JP" altLang="en-US" sz="3200" dirty="0">
                <a:latin typeface="UD デジタル 教科書体 N-R" panose="02020400000000000000" pitchFamily="17" charset="-128"/>
                <a:ea typeface="UD デジタル 教科書体 N-R" panose="02020400000000000000" pitchFamily="17" charset="-128"/>
              </a:rPr>
            </a:br>
            <a:br>
              <a:rPr lang="ja-JP" altLang="en-US" sz="3200" dirty="0">
                <a:latin typeface="UD デジタル 教科書体 N-R" panose="02020400000000000000" pitchFamily="17" charset="-128"/>
                <a:ea typeface="UD デジタル 教科書体 N-R" panose="02020400000000000000" pitchFamily="17" charset="-128"/>
              </a:rPr>
            </a:br>
            <a:r>
              <a:rPr lang="ja-JP" altLang="en-US" sz="3200" dirty="0">
                <a:latin typeface="UD デジタル 教科書体 N-R" panose="02020400000000000000" pitchFamily="17" charset="-128"/>
                <a:ea typeface="UD デジタル 教科書体 N-R" panose="02020400000000000000" pitchFamily="17" charset="-128"/>
              </a:rPr>
              <a:t>□いいことをしようとすると</a:t>
            </a:r>
            <a:br>
              <a:rPr lang="ja-JP" altLang="en-US" sz="3200" dirty="0">
                <a:latin typeface="UD デジタル 教科書体 N-R" panose="02020400000000000000" pitchFamily="17" charset="-128"/>
                <a:ea typeface="UD デジタル 教科書体 N-R" panose="02020400000000000000" pitchFamily="17" charset="-128"/>
              </a:rPr>
            </a:br>
            <a:r>
              <a:rPr lang="ja-JP" altLang="en-US" sz="3200" dirty="0">
                <a:latin typeface="UD デジタル 教科書体 N-R" panose="02020400000000000000" pitchFamily="17" charset="-128"/>
                <a:ea typeface="UD デジタル 教科書体 N-R" panose="02020400000000000000" pitchFamily="17" charset="-128"/>
              </a:rPr>
              <a:t>　納付金が拡大し保険料が上がる</a:t>
            </a:r>
            <a:endParaRPr kumimoji="1" lang="ja-JP" altLang="en-US" sz="3200" dirty="0">
              <a:latin typeface="UD デジタル 教科書体 N-R" panose="02020400000000000000" pitchFamily="17" charset="-128"/>
              <a:ea typeface="UD デジタル 教科書体 N-R" panose="02020400000000000000" pitchFamily="17" charset="-128"/>
            </a:endParaRPr>
          </a:p>
        </p:txBody>
      </p:sp>
      <p:sp>
        <p:nvSpPr>
          <p:cNvPr id="3" name="コンテンツ プレースホルダー 2">
            <a:extLst>
              <a:ext uri="{FF2B5EF4-FFF2-40B4-BE49-F238E27FC236}">
                <a16:creationId xmlns:a16="http://schemas.microsoft.com/office/drawing/2014/main" id="{13549DEA-7300-5CA2-4348-CEDBE5698862}"/>
              </a:ext>
            </a:extLst>
          </p:cNvPr>
          <p:cNvSpPr>
            <a:spLocks noGrp="1"/>
          </p:cNvSpPr>
          <p:nvPr>
            <p:ph idx="4294967295"/>
          </p:nvPr>
        </p:nvSpPr>
        <p:spPr>
          <a:xfrm>
            <a:off x="2590800" y="2286000"/>
            <a:ext cx="9601200" cy="3581400"/>
          </a:xfrm>
        </p:spPr>
        <p:txBody>
          <a:bodyPr/>
          <a:lstStyle/>
          <a:p>
            <a:pPr marL="0" indent="0">
              <a:buNone/>
            </a:pPr>
            <a:endParaRPr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10593DAE-8E44-B469-53EC-D991E0959122}"/>
              </a:ext>
            </a:extLst>
          </p:cNvPr>
          <p:cNvPicPr>
            <a:picLocks noChangeAspect="1"/>
          </p:cNvPicPr>
          <p:nvPr/>
        </p:nvPicPr>
        <p:blipFill>
          <a:blip r:embed="rId2"/>
          <a:stretch>
            <a:fillRect/>
          </a:stretch>
        </p:blipFill>
        <p:spPr>
          <a:xfrm>
            <a:off x="7568267" y="998369"/>
            <a:ext cx="4065866" cy="5859631"/>
          </a:xfrm>
          <a:prstGeom prst="rect">
            <a:avLst/>
          </a:prstGeom>
        </p:spPr>
      </p:pic>
    </p:spTree>
    <p:extLst>
      <p:ext uri="{BB962C8B-B14F-4D97-AF65-F5344CB8AC3E}">
        <p14:creationId xmlns:p14="http://schemas.microsoft.com/office/powerpoint/2010/main" val="177240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FFC81-1F0B-2D9A-4410-EBA449DA5BA0}"/>
              </a:ext>
            </a:extLst>
          </p:cNvPr>
          <p:cNvSpPr>
            <a:spLocks noGrp="1"/>
          </p:cNvSpPr>
          <p:nvPr>
            <p:ph type="title" idx="4294967295"/>
          </p:nvPr>
        </p:nvSpPr>
        <p:spPr>
          <a:xfrm>
            <a:off x="1483361" y="660400"/>
            <a:ext cx="10708640" cy="2498725"/>
          </a:xfrm>
        </p:spPr>
        <p:txBody>
          <a:bodyPr>
            <a:normAutofit fontScale="90000"/>
          </a:bodyPr>
          <a:lstStyle/>
          <a:p>
            <a:br>
              <a:rPr lang="ja-JP" altLang="en-US" dirty="0">
                <a:solidFill>
                  <a:srgbClr val="FF0000"/>
                </a:solidFill>
                <a:latin typeface="UD デジタル 教科書体 N-R" panose="02020400000000000000" pitchFamily="17" charset="-128"/>
                <a:ea typeface="UD デジタル 教科書体 N-R" panose="02020400000000000000" pitchFamily="17" charset="-128"/>
              </a:rPr>
            </a:br>
            <a:r>
              <a:rPr lang="ja-JP" altLang="en-US" dirty="0">
                <a:solidFill>
                  <a:srgbClr val="FF0000"/>
                </a:solidFill>
                <a:latin typeface="UD デジタル 教科書体 N-R" panose="02020400000000000000" pitchFamily="17" charset="-128"/>
                <a:ea typeface="UD デジタル 教科書体 N-R" panose="02020400000000000000" pitchFamily="17" charset="-128"/>
              </a:rPr>
              <a:t>「なぜ統一国保料が日本一高いのか</a:t>
            </a:r>
            <a:r>
              <a:rPr lang="en-US" altLang="ja-JP"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dirty="0">
                <a:solidFill>
                  <a:srgbClr val="FF0000"/>
                </a:solidFill>
                <a:latin typeface="UD デジタル 教科書体 N-R" panose="02020400000000000000" pitchFamily="17" charset="-128"/>
                <a:ea typeface="UD デジタル 教科書体 N-R" panose="02020400000000000000" pitchFamily="17" charset="-128"/>
              </a:rPr>
              <a:t>」</a:t>
            </a:r>
            <a:br>
              <a:rPr lang="ja-JP" altLang="en-US" dirty="0">
                <a:solidFill>
                  <a:srgbClr val="FF0000"/>
                </a:solidFill>
                <a:latin typeface="UD デジタル 教科書体 N-R" panose="02020400000000000000" pitchFamily="17" charset="-128"/>
                <a:ea typeface="UD デジタル 教科書体 N-R" panose="02020400000000000000" pitchFamily="17" charset="-128"/>
              </a:rPr>
            </a:br>
            <a:r>
              <a:rPr lang="ja-JP" altLang="en-US" dirty="0">
                <a:solidFill>
                  <a:srgbClr val="FF0000"/>
                </a:solidFill>
                <a:latin typeface="UD デジタル 教科書体 N-R" panose="02020400000000000000" pitchFamily="17" charset="-128"/>
                <a:ea typeface="UD デジタル 教科書体 N-R" panose="02020400000000000000" pitchFamily="17" charset="-128"/>
              </a:rPr>
              <a:t>　</a:t>
            </a:r>
            <a:br>
              <a:rPr lang="ja-JP" altLang="en-US" dirty="0">
                <a:solidFill>
                  <a:srgbClr val="FF0000"/>
                </a:solidFill>
                <a:latin typeface="UD デジタル 教科書体 N-R" panose="02020400000000000000" pitchFamily="17" charset="-128"/>
                <a:ea typeface="UD デジタル 教科書体 N-R" panose="02020400000000000000" pitchFamily="17" charset="-128"/>
              </a:rPr>
            </a:br>
            <a:r>
              <a:rPr lang="ja-JP" altLang="en-US" dirty="0">
                <a:solidFill>
                  <a:srgbClr val="00B050"/>
                </a:solidFill>
                <a:latin typeface="UD デジタル 教科書体 N-R" panose="02020400000000000000" pitchFamily="17" charset="-128"/>
                <a:ea typeface="UD デジタル 教科書体 N-R" panose="02020400000000000000" pitchFamily="17" charset="-128"/>
              </a:rPr>
              <a:t>「大阪の医療費が高いからと大阪府からきいている」</a:t>
            </a:r>
            <a:br>
              <a:rPr lang="ja-JP" altLang="en-US" dirty="0">
                <a:solidFill>
                  <a:srgbClr val="00B050"/>
                </a:solidFill>
                <a:latin typeface="UD デジタル 教科書体 N-R" panose="02020400000000000000" pitchFamily="17" charset="-128"/>
                <a:ea typeface="UD デジタル 教科書体 N-R" panose="02020400000000000000" pitchFamily="17" charset="-128"/>
              </a:rPr>
            </a:br>
            <a:br>
              <a:rPr lang="ja-JP" altLang="en-US" dirty="0">
                <a:solidFill>
                  <a:srgbClr val="FF0000"/>
                </a:solidFill>
                <a:latin typeface="UD デジタル 教科書体 N-R" panose="02020400000000000000" pitchFamily="17" charset="-128"/>
                <a:ea typeface="UD デジタル 教科書体 N-R" panose="02020400000000000000" pitchFamily="17" charset="-128"/>
              </a:rPr>
            </a:br>
            <a:r>
              <a:rPr lang="ja-JP" altLang="en-US" dirty="0">
                <a:solidFill>
                  <a:srgbClr val="FF0000"/>
                </a:solidFill>
                <a:latin typeface="UD デジタル 教科書体 N-R" panose="02020400000000000000" pitchFamily="17" charset="-128"/>
                <a:ea typeface="UD デジタル 教科書体 N-R" panose="02020400000000000000" pitchFamily="17" charset="-128"/>
              </a:rPr>
              <a:t>「大阪の医療費が日本一高いわけではない」</a:t>
            </a:r>
            <a:br>
              <a:rPr lang="ja-JP" altLang="en-US" dirty="0">
                <a:solidFill>
                  <a:srgbClr val="FF0000"/>
                </a:solidFill>
                <a:latin typeface="UD デジタル 教科書体 N-R" panose="02020400000000000000" pitchFamily="17" charset="-128"/>
                <a:ea typeface="UD デジタル 教科書体 N-R" panose="02020400000000000000" pitchFamily="17" charset="-128"/>
              </a:rPr>
            </a:br>
            <a:endParaRPr lang="ja-JP" altLang="en-US" dirty="0">
              <a:solidFill>
                <a:srgbClr val="FF0000"/>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401084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7FDE18-0395-817C-489F-2A74406AD9BF}"/>
              </a:ext>
            </a:extLst>
          </p:cNvPr>
          <p:cNvSpPr>
            <a:spLocks noGrp="1"/>
          </p:cNvSpPr>
          <p:nvPr>
            <p:ph type="title"/>
          </p:nvPr>
        </p:nvSpPr>
        <p:spPr>
          <a:xfrm>
            <a:off x="1531302" y="182880"/>
            <a:ext cx="10502582" cy="1501140"/>
          </a:xfrm>
        </p:spPr>
        <p:txBody>
          <a:bodyPr>
            <a:normAutofit/>
          </a:bodyPr>
          <a:lstStyle/>
          <a:p>
            <a:r>
              <a:rPr kumimoji="1" lang="ja-JP" altLang="en-US" sz="3200" dirty="0">
                <a:solidFill>
                  <a:srgbClr val="FF0000"/>
                </a:solidFill>
                <a:latin typeface="UD デジタル 教科書体 N-R" panose="02020400000000000000" pitchFamily="17" charset="-128"/>
                <a:ea typeface="UD デジタル 教科書体 N-R" panose="02020400000000000000" pitchFamily="17" charset="-128"/>
              </a:rPr>
              <a:t>令和</a:t>
            </a:r>
            <a:r>
              <a:rPr kumimoji="1" lang="en-US" altLang="ja-JP" sz="3200" dirty="0">
                <a:solidFill>
                  <a:srgbClr val="FF0000"/>
                </a:solidFill>
                <a:latin typeface="UD デジタル 教科書体 N-R" panose="02020400000000000000" pitchFamily="17" charset="-128"/>
                <a:ea typeface="UD デジタル 教科書体 N-R" panose="02020400000000000000" pitchFamily="17" charset="-128"/>
              </a:rPr>
              <a:t>4</a:t>
            </a:r>
            <a:r>
              <a:rPr kumimoji="1" lang="ja-JP" altLang="en-US" sz="3200" dirty="0">
                <a:solidFill>
                  <a:srgbClr val="FF0000"/>
                </a:solidFill>
                <a:latin typeface="UD デジタル 教科書体 N-R" panose="02020400000000000000" pitchFamily="17" charset="-128"/>
                <a:ea typeface="UD デジタル 教科書体 N-R" panose="02020400000000000000" pitchFamily="17" charset="-128"/>
              </a:rPr>
              <a:t>年度全国都道府県ごと国保医療費</a:t>
            </a:r>
            <a:br>
              <a:rPr kumimoji="1" lang="en-US" altLang="ja-JP" sz="3200" dirty="0">
                <a:solidFill>
                  <a:srgbClr val="FF0000"/>
                </a:solidFill>
                <a:latin typeface="UD デジタル 教科書体 N-R" panose="02020400000000000000" pitchFamily="17" charset="-128"/>
                <a:ea typeface="UD デジタル 教科書体 N-R" panose="02020400000000000000" pitchFamily="17" charset="-128"/>
              </a:rPr>
            </a:br>
            <a:r>
              <a:rPr kumimoji="1" lang="ja-JP" altLang="en-US" sz="3200" dirty="0">
                <a:solidFill>
                  <a:srgbClr val="FF0000"/>
                </a:solidFill>
                <a:latin typeface="UD デジタル 教科書体 N-R" panose="02020400000000000000" pitchFamily="17" charset="-128"/>
                <a:ea typeface="UD デジタル 教科書体 N-R" panose="02020400000000000000" pitchFamily="17" charset="-128"/>
              </a:rPr>
              <a:t>　　　　　　　　　</a:t>
            </a:r>
            <a:r>
              <a:rPr kumimoji="1" lang="en-US" altLang="ja-JP" sz="3200" dirty="0">
                <a:solidFill>
                  <a:srgbClr val="FF0000"/>
                </a:solidFill>
                <a:latin typeface="UD デジタル 教科書体 N-R" panose="02020400000000000000" pitchFamily="17" charset="-128"/>
                <a:ea typeface="UD デジタル 教科書体 N-R" panose="02020400000000000000" pitchFamily="17" charset="-128"/>
              </a:rPr>
              <a:t>(</a:t>
            </a:r>
            <a:r>
              <a:rPr kumimoji="1" lang="ja-JP" altLang="en-US" sz="3200" dirty="0">
                <a:solidFill>
                  <a:srgbClr val="FF0000"/>
                </a:solidFill>
                <a:latin typeface="UD デジタル 教科書体 N-R" panose="02020400000000000000" pitchFamily="17" charset="-128"/>
                <a:ea typeface="UD デジタル 教科書体 N-R" panose="02020400000000000000" pitchFamily="17" charset="-128"/>
              </a:rPr>
              <a:t>厚労省全国医療費地域差分析より</a:t>
            </a:r>
            <a:r>
              <a:rPr kumimoji="1" lang="en-US" altLang="ja-JP" sz="3200" dirty="0">
                <a:solidFill>
                  <a:srgbClr val="FF0000"/>
                </a:solidFill>
                <a:latin typeface="UD デジタル 教科書体 N-R" panose="02020400000000000000" pitchFamily="17" charset="-128"/>
                <a:ea typeface="UD デジタル 教科書体 N-R" panose="02020400000000000000" pitchFamily="17" charset="-128"/>
              </a:rPr>
              <a:t>)</a:t>
            </a:r>
            <a:endParaRPr kumimoji="1" lang="ja-JP" altLang="en-US" sz="3200" dirty="0">
              <a:solidFill>
                <a:srgbClr val="FF0000"/>
              </a:solidFill>
              <a:latin typeface="UD デジタル 教科書体 N-R" panose="02020400000000000000" pitchFamily="17" charset="-128"/>
              <a:ea typeface="UD デジタル 教科書体 N-R" panose="02020400000000000000" pitchFamily="17" charset="-128"/>
            </a:endParaRPr>
          </a:p>
        </p:txBody>
      </p:sp>
      <p:pic>
        <p:nvPicPr>
          <p:cNvPr id="6" name="図 5">
            <a:extLst>
              <a:ext uri="{FF2B5EF4-FFF2-40B4-BE49-F238E27FC236}">
                <a16:creationId xmlns:a16="http://schemas.microsoft.com/office/drawing/2014/main" id="{5363C907-F8FE-E90B-572F-BDC24D19FB45}"/>
              </a:ext>
            </a:extLst>
          </p:cNvPr>
          <p:cNvPicPr>
            <a:picLocks noChangeAspect="1"/>
          </p:cNvPicPr>
          <p:nvPr/>
        </p:nvPicPr>
        <p:blipFill>
          <a:blip r:embed="rId2"/>
          <a:stretch>
            <a:fillRect/>
          </a:stretch>
        </p:blipFill>
        <p:spPr>
          <a:xfrm>
            <a:off x="773113" y="1180782"/>
            <a:ext cx="3948678" cy="5494338"/>
          </a:xfrm>
          <a:prstGeom prst="rect">
            <a:avLst/>
          </a:prstGeom>
        </p:spPr>
      </p:pic>
      <p:pic>
        <p:nvPicPr>
          <p:cNvPr id="8" name="図 7">
            <a:extLst>
              <a:ext uri="{FF2B5EF4-FFF2-40B4-BE49-F238E27FC236}">
                <a16:creationId xmlns:a16="http://schemas.microsoft.com/office/drawing/2014/main" id="{2C81CFF1-C851-16AE-A4AC-C9199DA49929}"/>
              </a:ext>
            </a:extLst>
          </p:cNvPr>
          <p:cNvPicPr>
            <a:picLocks noChangeAspect="1"/>
          </p:cNvPicPr>
          <p:nvPr/>
        </p:nvPicPr>
        <p:blipFill>
          <a:blip r:embed="rId3"/>
          <a:stretch>
            <a:fillRect/>
          </a:stretch>
        </p:blipFill>
        <p:spPr>
          <a:xfrm>
            <a:off x="4608194" y="2308050"/>
            <a:ext cx="4048126" cy="4367070"/>
          </a:xfrm>
          <a:prstGeom prst="rect">
            <a:avLst/>
          </a:prstGeom>
        </p:spPr>
      </p:pic>
      <p:pic>
        <p:nvPicPr>
          <p:cNvPr id="10" name="図 9">
            <a:extLst>
              <a:ext uri="{FF2B5EF4-FFF2-40B4-BE49-F238E27FC236}">
                <a16:creationId xmlns:a16="http://schemas.microsoft.com/office/drawing/2014/main" id="{0A7FC188-1D68-2FCD-22F7-05B3F6F24980}"/>
              </a:ext>
            </a:extLst>
          </p:cNvPr>
          <p:cNvPicPr>
            <a:picLocks noChangeAspect="1"/>
          </p:cNvPicPr>
          <p:nvPr/>
        </p:nvPicPr>
        <p:blipFill>
          <a:blip r:embed="rId4"/>
          <a:stretch>
            <a:fillRect/>
          </a:stretch>
        </p:blipFill>
        <p:spPr>
          <a:xfrm>
            <a:off x="8556872" y="2308050"/>
            <a:ext cx="3769362" cy="4403149"/>
          </a:xfrm>
          <a:prstGeom prst="rect">
            <a:avLst/>
          </a:prstGeom>
        </p:spPr>
      </p:pic>
    </p:spTree>
    <p:extLst>
      <p:ext uri="{BB962C8B-B14F-4D97-AF65-F5344CB8AC3E}">
        <p14:creationId xmlns:p14="http://schemas.microsoft.com/office/powerpoint/2010/main" val="303314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BDF0FB-AFA1-C747-AEC4-E475C4C9BAAF}"/>
              </a:ext>
            </a:extLst>
          </p:cNvPr>
          <p:cNvSpPr>
            <a:spLocks noGrp="1"/>
          </p:cNvSpPr>
          <p:nvPr>
            <p:ph type="title"/>
          </p:nvPr>
        </p:nvSpPr>
        <p:spPr>
          <a:xfrm>
            <a:off x="1381760" y="1877060"/>
            <a:ext cx="10464800" cy="1551940"/>
          </a:xfrm>
        </p:spPr>
        <p:txBody>
          <a:bodyPr>
            <a:noAutofit/>
          </a:bodyPr>
          <a:lstStyle/>
          <a:p>
            <a:r>
              <a:rPr lang="ja-JP" altLang="en-US" sz="4000" dirty="0">
                <a:solidFill>
                  <a:schemeClr val="tx1"/>
                </a:solidFill>
                <a:latin typeface="UD デジタル 教科書体 N-R" panose="02020400000000000000" pitchFamily="17" charset="-128"/>
                <a:ea typeface="UD デジタル 教科書体 N-R" panose="02020400000000000000" pitchFamily="17" charset="-128"/>
              </a:rPr>
              <a:t>前述の指摘及び</a:t>
            </a:r>
            <a:r>
              <a:rPr lang="ja-JP" altLang="en-US" sz="4000" dirty="0">
                <a:solidFill>
                  <a:srgbClr val="FF0000"/>
                </a:solidFill>
                <a:latin typeface="UD デジタル 教科書体 N-R" panose="02020400000000000000" pitchFamily="17" charset="-128"/>
                <a:ea typeface="UD デジタル 教科書体 N-R" panose="02020400000000000000" pitchFamily="17" charset="-128"/>
              </a:rPr>
              <a:t>「そもそも大阪府の納付金計算は正しいのか</a:t>
            </a:r>
            <a:r>
              <a:rPr lang="en-US" altLang="ja-JP" sz="4000"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sz="4000" dirty="0">
                <a:solidFill>
                  <a:srgbClr val="FF0000"/>
                </a:solidFill>
                <a:latin typeface="UD デジタル 教科書体 N-R" panose="02020400000000000000" pitchFamily="17" charset="-128"/>
                <a:ea typeface="UD デジタル 教科書体 N-R" panose="02020400000000000000" pitchFamily="17" charset="-128"/>
              </a:rPr>
              <a:t>」</a:t>
            </a:r>
            <a:r>
              <a:rPr lang="ja-JP" altLang="en-US" sz="4000" dirty="0">
                <a:solidFill>
                  <a:schemeClr val="tx1"/>
                </a:solidFill>
                <a:latin typeface="UD デジタル 教科書体 N-R" panose="02020400000000000000" pitchFamily="17" charset="-128"/>
                <a:ea typeface="UD デジタル 教科書体 N-R" panose="02020400000000000000" pitchFamily="17" charset="-128"/>
              </a:rPr>
              <a:t>という大阪社保協の指摘を受けて</a:t>
            </a:r>
            <a:r>
              <a:rPr lang="en-US" altLang="ja-JP" sz="4000" dirty="0">
                <a:solidFill>
                  <a:schemeClr val="tx1"/>
                </a:solidFill>
                <a:latin typeface="UD デジタル 教科書体 N-R" panose="02020400000000000000" pitchFamily="17" charset="-128"/>
                <a:ea typeface="UD デジタル 教科書体 N-R" panose="02020400000000000000" pitchFamily="17" charset="-128"/>
              </a:rPr>
              <a:t>2023</a:t>
            </a:r>
            <a:r>
              <a:rPr lang="ja-JP" altLang="en-US" sz="4000" dirty="0">
                <a:solidFill>
                  <a:schemeClr val="tx1"/>
                </a:solidFill>
                <a:latin typeface="UD デジタル 教科書体 N-R" panose="02020400000000000000" pitchFamily="17" charset="-128"/>
                <a:ea typeface="UD デジタル 教科書体 N-R" panose="02020400000000000000" pitchFamily="17" charset="-128"/>
              </a:rPr>
              <a:t>年</a:t>
            </a:r>
            <a:r>
              <a:rPr lang="en-US" altLang="ja-JP" sz="4000" dirty="0">
                <a:solidFill>
                  <a:schemeClr val="tx1"/>
                </a:solidFill>
                <a:latin typeface="UD デジタル 教科書体 N-R" panose="02020400000000000000" pitchFamily="17" charset="-128"/>
                <a:ea typeface="UD デジタル 教科書体 N-R" panose="02020400000000000000" pitchFamily="17" charset="-128"/>
              </a:rPr>
              <a:t>9</a:t>
            </a:r>
            <a:r>
              <a:rPr lang="ja-JP" altLang="en-US" sz="4000" dirty="0">
                <a:solidFill>
                  <a:schemeClr val="tx1"/>
                </a:solidFill>
                <a:latin typeface="UD デジタル 教科書体 N-R" panose="02020400000000000000" pitchFamily="17" charset="-128"/>
                <a:ea typeface="UD デジタル 教科書体 N-R" panose="02020400000000000000" pitchFamily="17" charset="-128"/>
              </a:rPr>
              <a:t>月の</a:t>
            </a:r>
            <a:r>
              <a:rPr lang="ja-JP" altLang="en-US" sz="4000" dirty="0">
                <a:solidFill>
                  <a:srgbClr val="C00000"/>
                </a:solidFill>
                <a:latin typeface="UD デジタル 教科書体 N-R" panose="02020400000000000000" pitchFamily="17" charset="-128"/>
                <a:ea typeface="UD デジタル 教科書体 N-R" panose="02020400000000000000" pitchFamily="17" charset="-128"/>
              </a:rPr>
              <a:t>大阪府国保運営方針案に対する法定意見聴取</a:t>
            </a:r>
            <a:r>
              <a:rPr lang="ja-JP" altLang="en-US" sz="4000" dirty="0">
                <a:solidFill>
                  <a:schemeClr val="tx1"/>
                </a:solidFill>
                <a:latin typeface="UD デジタル 教科書体 N-R" panose="02020400000000000000" pitchFamily="17" charset="-128"/>
                <a:ea typeface="UD デジタル 教科書体 N-R" panose="02020400000000000000" pitchFamily="17" charset="-128"/>
              </a:rPr>
              <a:t>での市町村の意見に私たちの主張が反映</a:t>
            </a:r>
            <a:br>
              <a:rPr lang="en-US" altLang="ja-JP" sz="3600" dirty="0">
                <a:solidFill>
                  <a:schemeClr val="tx1"/>
                </a:solidFill>
                <a:latin typeface="UD デジタル 教科書体 N-R" panose="02020400000000000000" pitchFamily="17" charset="-128"/>
                <a:ea typeface="UD デジタル 教科書体 N-R" panose="02020400000000000000" pitchFamily="17" charset="-128"/>
              </a:rPr>
            </a:br>
            <a:br>
              <a:rPr lang="en-US" altLang="ja-JP" sz="3600" dirty="0">
                <a:solidFill>
                  <a:schemeClr val="tx1"/>
                </a:solidFill>
                <a:latin typeface="UD デジタル 教科書体 N-R" panose="02020400000000000000" pitchFamily="17" charset="-128"/>
                <a:ea typeface="UD デジタル 教科書体 N-R" panose="02020400000000000000" pitchFamily="17" charset="-128"/>
              </a:rPr>
            </a:br>
            <a:endParaRPr lang="ja-JP" altLang="en-US" sz="36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58787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B63A22-E983-E0C0-00DB-D2A00C3F654B}"/>
              </a:ext>
            </a:extLst>
          </p:cNvPr>
          <p:cNvSpPr>
            <a:spLocks noGrp="1"/>
          </p:cNvSpPr>
          <p:nvPr>
            <p:ph type="title"/>
          </p:nvPr>
        </p:nvSpPr>
        <p:spPr/>
        <p:txBody>
          <a:bodyPr/>
          <a:lstStyle/>
          <a:p>
            <a:endParaRPr kumimoji="1" lang="ja-JP" altLang="en-US"/>
          </a:p>
        </p:txBody>
      </p:sp>
      <p:pic>
        <p:nvPicPr>
          <p:cNvPr id="3" name="図 2">
            <a:extLst>
              <a:ext uri="{FF2B5EF4-FFF2-40B4-BE49-F238E27FC236}">
                <a16:creationId xmlns:a16="http://schemas.microsoft.com/office/drawing/2014/main" id="{3F27D5D2-5427-CCF9-AD1D-8BE3D5347A2F}"/>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849092451"/>
      </p:ext>
    </p:extLst>
  </p:cSld>
  <p:clrMapOvr>
    <a:masterClrMapping/>
  </p:clrMapOvr>
</p:sld>
</file>

<file path=ppt/theme/theme1.xml><?xml version="1.0" encoding="utf-8"?>
<a:theme xmlns:a="http://schemas.openxmlformats.org/drawingml/2006/main" name="トリミング">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TM10001105[[fn=トリミング]]</Template>
  <TotalTime>151</TotalTime>
  <Words>691</Words>
  <Application>Microsoft Office PowerPoint</Application>
  <PresentationFormat>ワイド画面</PresentationFormat>
  <Paragraphs>41</Paragraphs>
  <Slides>22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22</vt:i4>
      </vt:variant>
    </vt:vector>
  </HeadingPairs>
  <TitlesOfParts>
    <vt:vector size="26" baseType="lpstr">
      <vt:lpstr>UD デジタル 教科書体 NP-R</vt:lpstr>
      <vt:lpstr>UD デジタル 教科書体 N-R</vt:lpstr>
      <vt:lpstr>Franklin Gothic Book</vt:lpstr>
      <vt:lpstr>トリミング</vt:lpstr>
      <vt:lpstr>大阪府統一国保NO! 撤回求める意思統一集会</vt:lpstr>
      <vt:lpstr>本日のスケジュール</vt:lpstr>
      <vt:lpstr>各地域からの発言</vt:lpstr>
      <vt:lpstr>大阪社保協自治体キャラバン行動での各自治体の動向について </vt:lpstr>
      <vt:lpstr>2023年度自治体キャラバン行動での統一国保の問題点の指摘  □保険料が全国一高い  □黒字でも保険料を下げられない  □優れた保険料減免が全廃  □優れた一部負担金減免が全廃  □いいことをしようとすると 　納付金が拡大し保険料が上がる</vt:lpstr>
      <vt:lpstr> 「なぜ統一国保料が日本一高いのか?」 　 「大阪の医療費が高いからと大阪府からきいている」  「大阪の医療費が日本一高いわけではない」 </vt:lpstr>
      <vt:lpstr>令和4年度全国都道府県ごと国保医療費 　　　　　　　　　(厚労省全国医療費地域差分析より)</vt:lpstr>
      <vt:lpstr>前述の指摘及び「そもそも大阪府の納付金計算は正しいのか?」という大阪社保協の指摘を受けて2023年9月の大阪府国保運営方針案に対する法定意見聴取での市町村の意見に私たちの主張が反映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寝屋川市の動き</vt:lpstr>
      <vt:lpstr>2024年度キャラバンでは「2023年度単年度赤字になった」という声が多くだされた(大阪府によると37自治体が赤字に)</vt:lpstr>
      <vt:lpstr>大阪府国保会計の状況は?</vt:lpstr>
      <vt:lpstr>PowerPoint プレゼンテーション</vt:lpstr>
      <vt:lpstr>PowerPoint プレゼンテーション</vt:lpstr>
      <vt:lpstr>国保運営方針は「技術的助言」で法令ではない。あくまで市町村の「合意」に基づくもの  技術的助言とは、地方自治法第245条の4第1項等の規定に基づき、地方公共団体の事務に関し、地方公共団体に対する助言として、客観的に妥当性のある行為を行い又は措置を実施するように促したり、又はそれを実施するために必要な事項を示したりする通知を発することができるとされているもの。(総務省ホームページから)</vt:lpstr>
      <vt:lpstr>「合意できない」と自治体が反旗を翻すことは可能か   □2025年4月から高槻市が大阪府の中ではじめて子どもの医療費無料制度(窓口負担ゼロ)を実施 □この制度は大阪府制度の枠組みで実施 □大阪府・高槻市医師会・大阪府医師会との調整を経て、システム改修を完了。</vt:lpstr>
      <vt:lpstr>統一国保は地方自治への不当な介入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順子</dc:creator>
  <cp:lastModifiedBy>osakasha</cp:lastModifiedBy>
  <cp:revision>14</cp:revision>
  <dcterms:created xsi:type="dcterms:W3CDTF">2025-02-02T22:21:31Z</dcterms:created>
  <dcterms:modified xsi:type="dcterms:W3CDTF">2025-02-03T02:05:03Z</dcterms:modified>
</cp:coreProperties>
</file>