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757" r:id="rId3"/>
    <p:sldMasterId id="2147483782" r:id="rId4"/>
    <p:sldMasterId id="2147483808" r:id="rId5"/>
    <p:sldMasterId id="2147483821" r:id="rId6"/>
    <p:sldMasterId id="2147483833" r:id="rId7"/>
    <p:sldMasterId id="2147483848" r:id="rId8"/>
  </p:sldMasterIdLst>
  <p:notesMasterIdLst>
    <p:notesMasterId r:id="rId67"/>
  </p:notesMasterIdLst>
  <p:handoutMasterIdLst>
    <p:handoutMasterId r:id="rId68"/>
  </p:handoutMasterIdLst>
  <p:sldIdLst>
    <p:sldId id="2251" r:id="rId9"/>
    <p:sldId id="3733" r:id="rId10"/>
    <p:sldId id="3736" r:id="rId11"/>
    <p:sldId id="4170" r:id="rId12"/>
    <p:sldId id="4171" r:id="rId13"/>
    <p:sldId id="4172" r:id="rId14"/>
    <p:sldId id="3800" r:id="rId15"/>
    <p:sldId id="3801" r:id="rId16"/>
    <p:sldId id="3815" r:id="rId17"/>
    <p:sldId id="3816" r:id="rId18"/>
    <p:sldId id="3812" r:id="rId19"/>
    <p:sldId id="1998" r:id="rId20"/>
    <p:sldId id="3788" r:id="rId21"/>
    <p:sldId id="2640" r:id="rId22"/>
    <p:sldId id="2641" r:id="rId23"/>
    <p:sldId id="1966" r:id="rId24"/>
    <p:sldId id="2348" r:id="rId25"/>
    <p:sldId id="261" r:id="rId26"/>
    <p:sldId id="260" r:id="rId27"/>
    <p:sldId id="3791" r:id="rId28"/>
    <p:sldId id="3793" r:id="rId29"/>
    <p:sldId id="4173" r:id="rId30"/>
    <p:sldId id="4065" r:id="rId31"/>
    <p:sldId id="4174" r:id="rId32"/>
    <p:sldId id="3796" r:id="rId33"/>
    <p:sldId id="3805" r:id="rId34"/>
    <p:sldId id="3795" r:id="rId35"/>
    <p:sldId id="3806" r:id="rId36"/>
    <p:sldId id="4168" r:id="rId37"/>
    <p:sldId id="4198" r:id="rId38"/>
    <p:sldId id="4175" r:id="rId39"/>
    <p:sldId id="4176" r:id="rId40"/>
    <p:sldId id="4169" r:id="rId41"/>
    <p:sldId id="4177" r:id="rId42"/>
    <p:sldId id="4181" r:id="rId43"/>
    <p:sldId id="4182" r:id="rId44"/>
    <p:sldId id="4180" r:id="rId45"/>
    <p:sldId id="4183" r:id="rId46"/>
    <p:sldId id="4185" r:id="rId47"/>
    <p:sldId id="4178" r:id="rId48"/>
    <p:sldId id="4179" r:id="rId49"/>
    <p:sldId id="4186" r:id="rId50"/>
    <p:sldId id="4187" r:id="rId51"/>
    <p:sldId id="4188" r:id="rId52"/>
    <p:sldId id="4189" r:id="rId53"/>
    <p:sldId id="4190" r:id="rId54"/>
    <p:sldId id="4195" r:id="rId55"/>
    <p:sldId id="4196" r:id="rId56"/>
    <p:sldId id="3799" r:id="rId57"/>
    <p:sldId id="4191" r:id="rId58"/>
    <p:sldId id="4069" r:id="rId59"/>
    <p:sldId id="4194" r:id="rId60"/>
    <p:sldId id="4197" r:id="rId61"/>
    <p:sldId id="4077" r:id="rId62"/>
    <p:sldId id="4128" r:id="rId63"/>
    <p:sldId id="4200" r:id="rId64"/>
    <p:sldId id="3798" r:id="rId65"/>
    <p:sldId id="4199" r:id="rId66"/>
  </p:sldIdLst>
  <p:sldSz cx="9144000" cy="6858000" type="screen4x3"/>
  <p:notesSz cx="6858000" cy="9945688"/>
  <p:defaultTex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日下部雅喜" initials="日下部雅喜" lastIdx="2" clrIdx="0"/>
  <p:cmAuthor id="2" name="ksbma1956@outlook.jp" initials="k" lastIdx="1" clrIdx="1">
    <p:extLst>
      <p:ext uri="{19B8F6BF-5375-455C-9EA6-DF929625EA0E}">
        <p15:presenceInfo xmlns:p15="http://schemas.microsoft.com/office/powerpoint/2012/main" userId="df83fc66f5de9b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3" autoAdjust="0"/>
    <p:restoredTop sz="93834" autoAdjust="0"/>
  </p:normalViewPr>
  <p:slideViewPr>
    <p:cSldViewPr>
      <p:cViewPr varScale="1">
        <p:scale>
          <a:sx n="67" d="100"/>
          <a:sy n="67" d="100"/>
        </p:scale>
        <p:origin x="90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2"/>
            <a:ext cx="2972393" cy="497685"/>
          </a:xfrm>
          <a:prstGeom prst="rect">
            <a:avLst/>
          </a:prstGeom>
        </p:spPr>
        <p:txBody>
          <a:bodyPr vert="horz" lIns="92138" tIns="46069" rIns="92138" bIns="4606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83991" y="2"/>
            <a:ext cx="2972392" cy="497685"/>
          </a:xfrm>
          <a:prstGeom prst="rect">
            <a:avLst/>
          </a:prstGeom>
        </p:spPr>
        <p:txBody>
          <a:bodyPr vert="horz" lIns="92138" tIns="46069" rIns="92138" bIns="46069" rtlCol="0"/>
          <a:lstStyle>
            <a:lvl1pPr algn="r" eaLnBrk="1" fontAlgn="auto" hangingPunct="1">
              <a:spcBef>
                <a:spcPts val="0"/>
              </a:spcBef>
              <a:spcAft>
                <a:spcPts val="0"/>
              </a:spcAft>
              <a:defRPr sz="1200">
                <a:latin typeface="+mn-lt"/>
                <a:ea typeface="+mn-ea"/>
              </a:defRPr>
            </a:lvl1pPr>
          </a:lstStyle>
          <a:p>
            <a:pPr>
              <a:defRPr/>
            </a:pPr>
            <a:fld id="{0F38C76C-82DA-4348-85E9-A7CBD803B7DD}" type="datetimeFigureOut">
              <a:rPr lang="ja-JP" altLang="en-US"/>
              <a:pPr>
                <a:defRPr/>
              </a:pPr>
              <a:t>2023/11/19</a:t>
            </a:fld>
            <a:endParaRPr lang="ja-JP" altLang="en-US"/>
          </a:p>
        </p:txBody>
      </p:sp>
      <p:sp>
        <p:nvSpPr>
          <p:cNvPr id="4" name="フッター プレースホルダ 3"/>
          <p:cNvSpPr>
            <a:spLocks noGrp="1"/>
          </p:cNvSpPr>
          <p:nvPr>
            <p:ph type="ftr" sz="quarter" idx="2"/>
          </p:nvPr>
        </p:nvSpPr>
        <p:spPr>
          <a:xfrm>
            <a:off x="4" y="9446404"/>
            <a:ext cx="2972393" cy="497684"/>
          </a:xfrm>
          <a:prstGeom prst="rect">
            <a:avLst/>
          </a:prstGeom>
        </p:spPr>
        <p:txBody>
          <a:bodyPr vert="horz" lIns="92138" tIns="46069" rIns="92138" bIns="4606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83991" y="9446404"/>
            <a:ext cx="2972392" cy="497684"/>
          </a:xfrm>
          <a:prstGeom prst="rect">
            <a:avLst/>
          </a:prstGeom>
        </p:spPr>
        <p:txBody>
          <a:bodyPr vert="horz" wrap="square" lIns="92138" tIns="46069" rIns="92138" bIns="46069" numCol="1" anchor="b" anchorCtr="0" compatLnSpc="1">
            <a:prstTxWarp prst="textNoShape">
              <a:avLst/>
            </a:prstTxWarp>
          </a:bodyPr>
          <a:lstStyle>
            <a:lvl1pPr algn="r" eaLnBrk="1" hangingPunct="1">
              <a:defRPr sz="1200"/>
            </a:lvl1pPr>
          </a:lstStyle>
          <a:p>
            <a:fld id="{354BF824-982A-4C3E-B5B0-5F13363B3130}" type="slidenum">
              <a:rPr lang="ja-JP" altLang="en-US"/>
              <a:pPr/>
              <a:t>‹#›</a:t>
            </a:fld>
            <a:endParaRPr lang="ja-JP" altLang="en-US"/>
          </a:p>
        </p:txBody>
      </p:sp>
    </p:spTree>
    <p:extLst>
      <p:ext uri="{BB962C8B-B14F-4D97-AF65-F5344CB8AC3E}">
        <p14:creationId xmlns:p14="http://schemas.microsoft.com/office/powerpoint/2010/main" val="210597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2"/>
            <a:ext cx="2972393" cy="497685"/>
          </a:xfrm>
          <a:prstGeom prst="rect">
            <a:avLst/>
          </a:prstGeom>
        </p:spPr>
        <p:txBody>
          <a:bodyPr vert="horz" lIns="92092" tIns="46045" rIns="92092" bIns="46045"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3991" y="2"/>
            <a:ext cx="2972392" cy="497685"/>
          </a:xfrm>
          <a:prstGeom prst="rect">
            <a:avLst/>
          </a:prstGeom>
        </p:spPr>
        <p:txBody>
          <a:bodyPr vert="horz" lIns="92092" tIns="46045" rIns="92092" bIns="46045" rtlCol="0"/>
          <a:lstStyle>
            <a:lvl1pPr algn="r" eaLnBrk="1" fontAlgn="auto" hangingPunct="1">
              <a:spcBef>
                <a:spcPts val="0"/>
              </a:spcBef>
              <a:spcAft>
                <a:spcPts val="0"/>
              </a:spcAft>
              <a:defRPr sz="1200">
                <a:latin typeface="+mn-lt"/>
                <a:ea typeface="+mn-ea"/>
              </a:defRPr>
            </a:lvl1pPr>
          </a:lstStyle>
          <a:p>
            <a:pPr>
              <a:defRPr/>
            </a:pPr>
            <a:fld id="{18FD250B-6DBF-4E9F-B3BF-17C61900DBBE}" type="datetimeFigureOut">
              <a:rPr lang="ja-JP" altLang="en-US"/>
              <a:pPr>
                <a:defRPr/>
              </a:pPr>
              <a:t>2023/11/19</a:t>
            </a:fld>
            <a:endParaRPr lang="ja-JP" altLang="en-US" dirty="0"/>
          </a:p>
        </p:txBody>
      </p:sp>
      <p:sp>
        <p:nvSpPr>
          <p:cNvPr id="4" name="スライド イメージ プレースホルダ 3"/>
          <p:cNvSpPr>
            <a:spLocks noGrp="1" noRot="1" noChangeAspect="1"/>
          </p:cNvSpPr>
          <p:nvPr>
            <p:ph type="sldImg" idx="2"/>
          </p:nvPr>
        </p:nvSpPr>
        <p:spPr>
          <a:xfrm>
            <a:off x="942975" y="744538"/>
            <a:ext cx="4973638" cy="3730625"/>
          </a:xfrm>
          <a:prstGeom prst="rect">
            <a:avLst/>
          </a:prstGeom>
          <a:noFill/>
          <a:ln w="12700">
            <a:solidFill>
              <a:prstClr val="black"/>
            </a:solidFill>
          </a:ln>
        </p:spPr>
        <p:txBody>
          <a:bodyPr vert="horz" lIns="92092" tIns="46045" rIns="92092" bIns="46045" rtlCol="0" anchor="ctr"/>
          <a:lstStyle/>
          <a:p>
            <a:pPr lvl="0"/>
            <a:endParaRPr lang="ja-JP" altLang="en-US" noProof="0" dirty="0"/>
          </a:p>
        </p:txBody>
      </p:sp>
      <p:sp>
        <p:nvSpPr>
          <p:cNvPr id="5" name="ノート プレースホルダ 4"/>
          <p:cNvSpPr>
            <a:spLocks noGrp="1"/>
          </p:cNvSpPr>
          <p:nvPr>
            <p:ph type="body" sz="quarter" idx="3"/>
          </p:nvPr>
        </p:nvSpPr>
        <p:spPr>
          <a:xfrm>
            <a:off x="685318" y="4724002"/>
            <a:ext cx="5487370" cy="4475960"/>
          </a:xfrm>
          <a:prstGeom prst="rect">
            <a:avLst/>
          </a:prstGeom>
        </p:spPr>
        <p:txBody>
          <a:bodyPr vert="horz" lIns="92092" tIns="46045" rIns="92092" bIns="46045"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4" y="9446404"/>
            <a:ext cx="2972393" cy="497684"/>
          </a:xfrm>
          <a:prstGeom prst="rect">
            <a:avLst/>
          </a:prstGeom>
        </p:spPr>
        <p:txBody>
          <a:bodyPr vert="horz" lIns="92092" tIns="46045" rIns="92092" bIns="46045"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3991" y="9446404"/>
            <a:ext cx="2972392" cy="497684"/>
          </a:xfrm>
          <a:prstGeom prst="rect">
            <a:avLst/>
          </a:prstGeom>
        </p:spPr>
        <p:txBody>
          <a:bodyPr vert="horz" wrap="square" lIns="92092" tIns="46045" rIns="92092" bIns="46045" numCol="1" anchor="b" anchorCtr="0" compatLnSpc="1">
            <a:prstTxWarp prst="textNoShape">
              <a:avLst/>
            </a:prstTxWarp>
          </a:bodyPr>
          <a:lstStyle>
            <a:lvl1pPr algn="r" eaLnBrk="1" hangingPunct="1">
              <a:defRPr sz="1200"/>
            </a:lvl1pPr>
          </a:lstStyle>
          <a:p>
            <a:fld id="{2C153856-B5ED-423B-AE97-DD38B5AA091A}" type="slidenum">
              <a:rPr lang="ja-JP" altLang="en-US"/>
              <a:pPr/>
              <a:t>‹#›</a:t>
            </a:fld>
            <a:endParaRPr lang="ja-JP" altLang="en-US"/>
          </a:p>
        </p:txBody>
      </p:sp>
    </p:spTree>
    <p:extLst>
      <p:ext uri="{BB962C8B-B14F-4D97-AF65-F5344CB8AC3E}">
        <p14:creationId xmlns:p14="http://schemas.microsoft.com/office/powerpoint/2010/main" val="4000869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a:t>
            </a:fld>
            <a:endParaRPr kumimoji="1" lang="ja-JP" altLang="en-US" dirty="0"/>
          </a:p>
        </p:txBody>
      </p:sp>
    </p:spTree>
    <p:extLst>
      <p:ext uri="{BB962C8B-B14F-4D97-AF65-F5344CB8AC3E}">
        <p14:creationId xmlns:p14="http://schemas.microsoft.com/office/powerpoint/2010/main" val="302307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5844" name="スライド番号プレースホル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92CB4D-51D3-4C32-84BD-89BA30F5755C}" type="slidenum">
              <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01608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90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89092" name="スライド番号プレースホルダ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03140F-D58F-4C7B-9F47-C27A4AD3F583}" type="slidenum">
              <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34381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D21F5-9C51-43D2-8E34-71EB923BF425}"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1552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BD21F5-9C51-43D2-8E34-71EB923BF425}"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35336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153856-B5ED-423B-AE97-DD38B5AA091A}" type="slidenum">
              <a:rPr lang="ja-JP" altLang="en-US" smtClean="0"/>
              <a:pPr/>
              <a:t>19</a:t>
            </a:fld>
            <a:endParaRPr lang="ja-JP" altLang="en-US"/>
          </a:p>
        </p:txBody>
      </p:sp>
    </p:spTree>
    <p:extLst>
      <p:ext uri="{BB962C8B-B14F-4D97-AF65-F5344CB8AC3E}">
        <p14:creationId xmlns:p14="http://schemas.microsoft.com/office/powerpoint/2010/main" val="1466826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153856-B5ED-423B-AE97-DD38B5AA091A}" type="slidenum">
              <a:rPr lang="ja-JP" altLang="en-US" smtClean="0"/>
              <a:pPr/>
              <a:t>22</a:t>
            </a:fld>
            <a:endParaRPr lang="ja-JP" altLang="en-US"/>
          </a:p>
        </p:txBody>
      </p:sp>
    </p:spTree>
    <p:extLst>
      <p:ext uri="{BB962C8B-B14F-4D97-AF65-F5344CB8AC3E}">
        <p14:creationId xmlns:p14="http://schemas.microsoft.com/office/powerpoint/2010/main" val="2249270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153856-B5ED-423B-AE97-DD38B5AA091A}" type="slidenum">
              <a:rPr lang="ja-JP" altLang="en-US" smtClean="0"/>
              <a:pPr/>
              <a:t>24</a:t>
            </a:fld>
            <a:endParaRPr lang="ja-JP" altLang="en-US"/>
          </a:p>
        </p:txBody>
      </p:sp>
    </p:spTree>
    <p:extLst>
      <p:ext uri="{BB962C8B-B14F-4D97-AF65-F5344CB8AC3E}">
        <p14:creationId xmlns:p14="http://schemas.microsoft.com/office/powerpoint/2010/main" val="542335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153856-B5ED-423B-AE97-DD38B5AA091A}" type="slidenum">
              <a:rPr lang="ja-JP" altLang="en-US" smtClean="0"/>
              <a:pPr/>
              <a:t>27</a:t>
            </a:fld>
            <a:endParaRPr lang="ja-JP" altLang="en-US"/>
          </a:p>
        </p:txBody>
      </p:sp>
    </p:spTree>
    <p:extLst>
      <p:ext uri="{BB962C8B-B14F-4D97-AF65-F5344CB8AC3E}">
        <p14:creationId xmlns:p14="http://schemas.microsoft.com/office/powerpoint/2010/main" val="2602012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153856-B5ED-423B-AE97-DD38B5AA091A}" type="slidenum">
              <a:rPr lang="ja-JP" altLang="en-US" smtClean="0"/>
              <a:pPr/>
              <a:t>32</a:t>
            </a:fld>
            <a:endParaRPr lang="ja-JP" altLang="en-US"/>
          </a:p>
        </p:txBody>
      </p:sp>
    </p:spTree>
    <p:extLst>
      <p:ext uri="{BB962C8B-B14F-4D97-AF65-F5344CB8AC3E}">
        <p14:creationId xmlns:p14="http://schemas.microsoft.com/office/powerpoint/2010/main" val="331930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153856-B5ED-423B-AE97-DD38B5AA091A}" type="slidenum">
              <a:rPr lang="ja-JP" altLang="en-US" smtClean="0"/>
              <a:pPr/>
              <a:t>33</a:t>
            </a:fld>
            <a:endParaRPr lang="ja-JP" altLang="en-US"/>
          </a:p>
        </p:txBody>
      </p:sp>
    </p:spTree>
    <p:extLst>
      <p:ext uri="{BB962C8B-B14F-4D97-AF65-F5344CB8AC3E}">
        <p14:creationId xmlns:p14="http://schemas.microsoft.com/office/powerpoint/2010/main" val="136693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153856-B5ED-423B-AE97-DD38B5AA091A}" type="slidenum">
              <a:rPr lang="ja-JP" altLang="en-US" smtClean="0"/>
              <a:pPr/>
              <a:t>4</a:t>
            </a:fld>
            <a:endParaRPr lang="ja-JP" altLang="en-US"/>
          </a:p>
        </p:txBody>
      </p:sp>
    </p:spTree>
    <p:extLst>
      <p:ext uri="{BB962C8B-B14F-4D97-AF65-F5344CB8AC3E}">
        <p14:creationId xmlns:p14="http://schemas.microsoft.com/office/powerpoint/2010/main" val="3668534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652519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153856-B5ED-423B-AE97-DD38B5AA091A}" type="slidenum">
              <a:rPr lang="ja-JP" altLang="en-US" smtClean="0"/>
              <a:pPr/>
              <a:t>40</a:t>
            </a:fld>
            <a:endParaRPr lang="ja-JP" altLang="en-US"/>
          </a:p>
        </p:txBody>
      </p:sp>
    </p:spTree>
    <p:extLst>
      <p:ext uri="{BB962C8B-B14F-4D97-AF65-F5344CB8AC3E}">
        <p14:creationId xmlns:p14="http://schemas.microsoft.com/office/powerpoint/2010/main" val="2545215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71132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358308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901849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48933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153856-B5ED-423B-AE97-DD38B5AA091A}" type="slidenum">
              <a:rPr lang="ja-JP" altLang="en-US" smtClean="0"/>
              <a:pPr/>
              <a:t>7</a:t>
            </a:fld>
            <a:endParaRPr lang="ja-JP" altLang="en-US"/>
          </a:p>
        </p:txBody>
      </p:sp>
    </p:spTree>
    <p:extLst>
      <p:ext uri="{BB962C8B-B14F-4D97-AF65-F5344CB8AC3E}">
        <p14:creationId xmlns:p14="http://schemas.microsoft.com/office/powerpoint/2010/main" val="337350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153856-B5ED-423B-AE97-DD38B5AA091A}" type="slidenum">
              <a:rPr lang="ja-JP" altLang="en-US" smtClean="0"/>
              <a:pPr/>
              <a:t>8</a:t>
            </a:fld>
            <a:endParaRPr lang="ja-JP" altLang="en-US"/>
          </a:p>
        </p:txBody>
      </p:sp>
    </p:spTree>
    <p:extLst>
      <p:ext uri="{BB962C8B-B14F-4D97-AF65-F5344CB8AC3E}">
        <p14:creationId xmlns:p14="http://schemas.microsoft.com/office/powerpoint/2010/main" val="394263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2EF38F-E22C-45F7-83D1-031FDEC83360}" type="slidenum">
              <a:rPr kumimoji="1" lang="en-US" altLang="ja-JP"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43717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2EF38F-E22C-45F7-83D1-031FDEC83360}" type="slidenum">
              <a:rPr kumimoji="1" lang="en-US" altLang="ja-JP"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58701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2EF38F-E22C-45F7-83D1-031FDEC83360}" type="slidenum">
              <a:rPr kumimoji="1" lang="en-US" altLang="ja-JP"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657531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2EF38F-E22C-45F7-83D1-031FDEC83360}" type="slidenum">
              <a:rPr kumimoji="1" lang="en-US" altLang="ja-JP"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98016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153856-B5ED-423B-AE97-DD38B5AA091A}" type="slidenum">
              <a:rPr lang="ja-JP" altLang="en-US" smtClean="0"/>
              <a:pPr/>
              <a:t>13</a:t>
            </a:fld>
            <a:endParaRPr lang="ja-JP" altLang="en-US"/>
          </a:p>
        </p:txBody>
      </p:sp>
    </p:spTree>
    <p:extLst>
      <p:ext uri="{BB962C8B-B14F-4D97-AF65-F5344CB8AC3E}">
        <p14:creationId xmlns:p14="http://schemas.microsoft.com/office/powerpoint/2010/main" val="246901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4AF0115-D426-4267-AB96-7E2DAA29831A}" type="datetime1">
              <a:rPr lang="ja-JP" altLang="en-US" smtClean="0"/>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2B6739-EE59-4F17-AB18-5F721B9E61A2}" type="slidenum">
              <a:rPr lang="ja-JP" altLang="en-US"/>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AEA47F-C867-472A-B878-90387A4F6E73}" type="datetime1">
              <a:rPr lang="ja-JP" altLang="en-US" smtClean="0"/>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D66B687-4C7E-405B-BD23-88A2CC54F2FB}" type="slidenum">
              <a:rPr lang="ja-JP" altLang="en-US"/>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FE79B07-ED5D-4B6F-A983-31F183F0AFD0}" type="datetime1">
              <a:rPr lang="ja-JP" altLang="en-US" smtClean="0"/>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B522352-38F6-41EB-81E5-B23DD3076A50}" type="slidenum">
              <a:rPr lang="ja-JP" altLang="en-US"/>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47343B91-5E67-40EF-A17B-D1C4929F1255}" type="slidenum">
              <a:rPr lang="en-US" altLang="ja-JP"/>
              <a:pPr/>
              <a:t>‹#›</a:t>
            </a:fld>
            <a:endParaRPr lang="en-US" altLang="ja-JP"/>
          </a:p>
        </p:txBody>
      </p:sp>
    </p:spTree>
    <p:extLst>
      <p:ext uri="{BB962C8B-B14F-4D97-AF65-F5344CB8AC3E}">
        <p14:creationId xmlns:p14="http://schemas.microsoft.com/office/powerpoint/2010/main" val="307934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1ACB8077-3B2F-4F59-8639-28F8E746CB9B}" type="datetimeFigureOut">
              <a:rPr lang="ja-JP" altLang="en-US"/>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2B6739-EE59-4F17-AB18-5F721B9E61A2}" type="slidenum">
              <a:rPr lang="ja-JP" altLang="en-US"/>
              <a:pPr/>
              <a:t>‹#›</a:t>
            </a:fld>
            <a:endParaRPr lang="ja-JP" altLang="en-US"/>
          </a:p>
        </p:txBody>
      </p:sp>
    </p:spTree>
    <p:extLst>
      <p:ext uri="{BB962C8B-B14F-4D97-AF65-F5344CB8AC3E}">
        <p14:creationId xmlns:p14="http://schemas.microsoft.com/office/powerpoint/2010/main" val="2419734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CB9C05-81A2-43AE-B0BD-439CB80262FE}" type="datetimeFigureOut">
              <a:rPr lang="ja-JP" altLang="en-US"/>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B706ECC-EBCD-43BE-A780-1013F51C6180}" type="slidenum">
              <a:rPr lang="ja-JP" altLang="en-US"/>
              <a:pPr/>
              <a:t>‹#›</a:t>
            </a:fld>
            <a:endParaRPr lang="ja-JP" altLang="en-US"/>
          </a:p>
        </p:txBody>
      </p:sp>
    </p:spTree>
    <p:extLst>
      <p:ext uri="{BB962C8B-B14F-4D97-AF65-F5344CB8AC3E}">
        <p14:creationId xmlns:p14="http://schemas.microsoft.com/office/powerpoint/2010/main" val="1953747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6A7E10A-8A3E-4139-89C3-5FC081BCF122}" type="datetimeFigureOut">
              <a:rPr lang="ja-JP" altLang="en-US"/>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E507A80-C117-4430-87BB-D45F37183FF3}" type="slidenum">
              <a:rPr lang="ja-JP" altLang="en-US"/>
              <a:pPr/>
              <a:t>‹#›</a:t>
            </a:fld>
            <a:endParaRPr lang="ja-JP" altLang="en-US"/>
          </a:p>
        </p:txBody>
      </p:sp>
    </p:spTree>
    <p:extLst>
      <p:ext uri="{BB962C8B-B14F-4D97-AF65-F5344CB8AC3E}">
        <p14:creationId xmlns:p14="http://schemas.microsoft.com/office/powerpoint/2010/main" val="3781105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E8DE0F72-612F-4F07-91B0-EF2DF70A3752}" type="datetimeFigureOut">
              <a:rPr lang="ja-JP" altLang="en-US"/>
              <a:pPr>
                <a:defRPr/>
              </a:pPr>
              <a:t>2023/11/19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D9448B5-83BD-4B63-86BD-00A81CE04BA4}" type="slidenum">
              <a:rPr lang="ja-JP" altLang="en-US"/>
              <a:pPr/>
              <a:t>‹#›</a:t>
            </a:fld>
            <a:endParaRPr lang="ja-JP" altLang="en-US"/>
          </a:p>
        </p:txBody>
      </p:sp>
    </p:spTree>
    <p:extLst>
      <p:ext uri="{BB962C8B-B14F-4D97-AF65-F5344CB8AC3E}">
        <p14:creationId xmlns:p14="http://schemas.microsoft.com/office/powerpoint/2010/main" val="2174203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A7710B78-E085-4857-92CA-D3B956C0EC9E}" type="datetimeFigureOut">
              <a:rPr lang="ja-JP" altLang="en-US"/>
              <a:pPr>
                <a:defRPr/>
              </a:pPr>
              <a:t>2023/11/19</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BCDE7348-8A12-4D02-A34D-FD4743C128CE}" type="slidenum">
              <a:rPr lang="ja-JP" altLang="en-US"/>
              <a:pPr/>
              <a:t>‹#›</a:t>
            </a:fld>
            <a:endParaRPr lang="ja-JP" altLang="en-US"/>
          </a:p>
        </p:txBody>
      </p:sp>
    </p:spTree>
    <p:extLst>
      <p:ext uri="{BB962C8B-B14F-4D97-AF65-F5344CB8AC3E}">
        <p14:creationId xmlns:p14="http://schemas.microsoft.com/office/powerpoint/2010/main" val="2709469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90437458-D003-4813-9E0B-01F1A9CDA995}" type="datetimeFigureOut">
              <a:rPr lang="ja-JP" altLang="en-US"/>
              <a:pPr>
                <a:defRPr/>
              </a:pPr>
              <a:t>2023/11/19</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BB747B0-4210-4F7D-9EE3-95A88A184A21}" type="slidenum">
              <a:rPr lang="ja-JP" altLang="en-US"/>
              <a:pPr/>
              <a:t>‹#›</a:t>
            </a:fld>
            <a:endParaRPr lang="ja-JP" altLang="en-US"/>
          </a:p>
        </p:txBody>
      </p:sp>
    </p:spTree>
    <p:extLst>
      <p:ext uri="{BB962C8B-B14F-4D97-AF65-F5344CB8AC3E}">
        <p14:creationId xmlns:p14="http://schemas.microsoft.com/office/powerpoint/2010/main" val="339920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FECFCFC-6D15-4DFC-8B73-E8E1611F813F}" type="datetimeFigureOut">
              <a:rPr lang="ja-JP" altLang="en-US"/>
              <a:pPr>
                <a:defRPr/>
              </a:pPr>
              <a:t>2023/11/19</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11F59CE-DCC7-4C2E-9B7D-BFBAEA93457C}" type="slidenum">
              <a:rPr lang="ja-JP" altLang="en-US"/>
              <a:pPr/>
              <a:t>‹#›</a:t>
            </a:fld>
            <a:endParaRPr lang="ja-JP" altLang="en-US"/>
          </a:p>
        </p:txBody>
      </p:sp>
    </p:spTree>
    <p:extLst>
      <p:ext uri="{BB962C8B-B14F-4D97-AF65-F5344CB8AC3E}">
        <p14:creationId xmlns:p14="http://schemas.microsoft.com/office/powerpoint/2010/main" val="409656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942455C-886E-4ED2-A85F-927945F511BA}" type="datetime1">
              <a:rPr lang="ja-JP" altLang="en-US" smtClean="0"/>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B706ECC-EBCD-43BE-A780-1013F51C6180}" type="slidenum">
              <a:rPr lang="ja-JP" altLang="en-US"/>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455C250-53F6-4D67-9CA7-BB0D4BFE7020}" type="datetimeFigureOut">
              <a:rPr lang="ja-JP" altLang="en-US"/>
              <a:pPr>
                <a:defRPr/>
              </a:pPr>
              <a:t>2023/11/19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B67166-C513-4252-A0C6-23519ECEB220}" type="slidenum">
              <a:rPr lang="ja-JP" altLang="en-US"/>
              <a:pPr/>
              <a:t>‹#›</a:t>
            </a:fld>
            <a:endParaRPr lang="ja-JP" altLang="en-US"/>
          </a:p>
        </p:txBody>
      </p:sp>
    </p:spTree>
    <p:extLst>
      <p:ext uri="{BB962C8B-B14F-4D97-AF65-F5344CB8AC3E}">
        <p14:creationId xmlns:p14="http://schemas.microsoft.com/office/powerpoint/2010/main" val="950341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CCDE234-2CB0-4934-B141-0499C057DA14}" type="datetimeFigureOut">
              <a:rPr lang="ja-JP" altLang="en-US"/>
              <a:pPr>
                <a:defRPr/>
              </a:pPr>
              <a:t>2023/11/19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34B3CB64-B3F1-4CFB-9C9F-3986A8923F4F}" type="slidenum">
              <a:rPr lang="ja-JP" altLang="en-US"/>
              <a:pPr/>
              <a:t>‹#›</a:t>
            </a:fld>
            <a:endParaRPr lang="ja-JP" altLang="en-US"/>
          </a:p>
        </p:txBody>
      </p:sp>
    </p:spTree>
    <p:extLst>
      <p:ext uri="{BB962C8B-B14F-4D97-AF65-F5344CB8AC3E}">
        <p14:creationId xmlns:p14="http://schemas.microsoft.com/office/powerpoint/2010/main" val="422732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2B2F968-51DE-48B1-937A-F683AF8702F7}" type="datetimeFigureOut">
              <a:rPr lang="ja-JP" altLang="en-US"/>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D66B687-4C7E-405B-BD23-88A2CC54F2FB}" type="slidenum">
              <a:rPr lang="ja-JP" altLang="en-US"/>
              <a:pPr/>
              <a:t>‹#›</a:t>
            </a:fld>
            <a:endParaRPr lang="ja-JP" altLang="en-US"/>
          </a:p>
        </p:txBody>
      </p:sp>
    </p:spTree>
    <p:extLst>
      <p:ext uri="{BB962C8B-B14F-4D97-AF65-F5344CB8AC3E}">
        <p14:creationId xmlns:p14="http://schemas.microsoft.com/office/powerpoint/2010/main" val="3468274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5FB2DD1-7487-4AF8-AA62-1CFDCDF7453C}" type="datetimeFigureOut">
              <a:rPr lang="ja-JP" altLang="en-US"/>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B522352-38F6-41EB-81E5-B23DD3076A50}" type="slidenum">
              <a:rPr lang="ja-JP" altLang="en-US"/>
              <a:pPr/>
              <a:t>‹#›</a:t>
            </a:fld>
            <a:endParaRPr lang="ja-JP" altLang="en-US"/>
          </a:p>
        </p:txBody>
      </p:sp>
    </p:spTree>
    <p:extLst>
      <p:ext uri="{BB962C8B-B14F-4D97-AF65-F5344CB8AC3E}">
        <p14:creationId xmlns:p14="http://schemas.microsoft.com/office/powerpoint/2010/main" val="1469325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535535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2779955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4150530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C39534-4D03-49E8-8516-7008C7D98666}" type="datetimeFigureOut">
              <a:rPr kumimoji="1" lang="ja-JP" altLang="en-US" smtClean="0"/>
              <a:t>2023/11/19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1359440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C39534-4D03-49E8-8516-7008C7D98666}" type="datetimeFigureOut">
              <a:rPr kumimoji="1" lang="ja-JP" altLang="en-US" smtClean="0"/>
              <a:t>2023/11/19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998326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8C39534-4D03-49E8-8516-7008C7D98666}" type="datetimeFigureOut">
              <a:rPr kumimoji="1" lang="ja-JP" altLang="en-US" smtClean="0"/>
              <a:t>2023/11/19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25943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312C8FA-E663-4042-BAA7-7B6959954C40}" type="datetime1">
              <a:rPr lang="ja-JP" altLang="en-US" smtClean="0"/>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E507A80-C117-4430-87BB-D45F37183FF3}" type="slidenum">
              <a:rPr lang="ja-JP" altLang="en-US"/>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39534-4D03-49E8-8516-7008C7D98666}" type="datetimeFigureOut">
              <a:rPr kumimoji="1" lang="ja-JP" altLang="en-US" smtClean="0"/>
              <a:t>2023/11/19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1438859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C39534-4D03-49E8-8516-7008C7D98666}" type="datetimeFigureOut">
              <a:rPr kumimoji="1" lang="ja-JP" altLang="en-US" smtClean="0"/>
              <a:t>2023/11/19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2498854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C39534-4D03-49E8-8516-7008C7D98666}" type="datetimeFigureOut">
              <a:rPr kumimoji="1" lang="ja-JP" altLang="en-US" smtClean="0"/>
              <a:t>2023/11/19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2983631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3202384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2658535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2023/11/19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3093480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2023/11/19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112961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2023/11/19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2028008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2023/11/19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2433294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314A448E-34A5-47E9-90C6-7663F562CA7E}" type="datetimeFigureOut">
              <a:rPr kumimoji="1" lang="ja-JP" altLang="en-US" smtClean="0"/>
              <a:pPr/>
              <a:t>2023/11/19</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270218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21936CA5-8A5A-4C7A-9FE9-078D2902E957}" type="datetime1">
              <a:rPr lang="ja-JP" altLang="en-US" smtClean="0"/>
              <a:pPr>
                <a:defRPr/>
              </a:pPr>
              <a:t>2023/11/19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D9448B5-83BD-4B63-86BD-00A81CE04BA4}" type="slidenum">
              <a:rPr lang="ja-JP" altLang="en-US"/>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314A448E-34A5-47E9-90C6-7663F562CA7E}" type="datetimeFigureOut">
              <a:rPr kumimoji="1" lang="ja-JP" altLang="en-US" smtClean="0"/>
              <a:pPr/>
              <a:t>2023/11/19</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1035847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14A448E-34A5-47E9-90C6-7663F562CA7E}" type="datetimeFigureOut">
              <a:rPr kumimoji="1" lang="ja-JP" altLang="en-US" smtClean="0"/>
              <a:pPr/>
              <a:t>2023/11/19</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3179789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2023/11/19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934973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2023/11/19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30184912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2023/11/19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3457487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2023/11/19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2082614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1ACB8077-3B2F-4F59-8639-28F8E746CB9B}" type="datetimeFigureOut">
              <a:rPr lang="ja-JP" altLang="en-US"/>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2B6739-EE59-4F17-AB18-5F721B9E61A2}" type="slidenum">
              <a:rPr lang="ja-JP" altLang="en-US"/>
              <a:pPr/>
              <a:t>‹#›</a:t>
            </a:fld>
            <a:endParaRPr lang="ja-JP" altLang="en-US"/>
          </a:p>
        </p:txBody>
      </p:sp>
    </p:spTree>
    <p:extLst>
      <p:ext uri="{BB962C8B-B14F-4D97-AF65-F5344CB8AC3E}">
        <p14:creationId xmlns:p14="http://schemas.microsoft.com/office/powerpoint/2010/main" val="4263792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CB9C05-81A2-43AE-B0BD-439CB80262FE}" type="datetimeFigureOut">
              <a:rPr lang="ja-JP" altLang="en-US"/>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B706ECC-EBCD-43BE-A780-1013F51C6180}" type="slidenum">
              <a:rPr lang="ja-JP" altLang="en-US"/>
              <a:pPr/>
              <a:t>‹#›</a:t>
            </a:fld>
            <a:endParaRPr lang="ja-JP" altLang="en-US"/>
          </a:p>
        </p:txBody>
      </p:sp>
    </p:spTree>
    <p:extLst>
      <p:ext uri="{BB962C8B-B14F-4D97-AF65-F5344CB8AC3E}">
        <p14:creationId xmlns:p14="http://schemas.microsoft.com/office/powerpoint/2010/main" val="1554325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6A7E10A-8A3E-4139-89C3-5FC081BCF122}" type="datetimeFigureOut">
              <a:rPr lang="ja-JP" altLang="en-US"/>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E507A80-C117-4430-87BB-D45F37183FF3}" type="slidenum">
              <a:rPr lang="ja-JP" altLang="en-US"/>
              <a:pPr/>
              <a:t>‹#›</a:t>
            </a:fld>
            <a:endParaRPr lang="ja-JP" altLang="en-US"/>
          </a:p>
        </p:txBody>
      </p:sp>
    </p:spTree>
    <p:extLst>
      <p:ext uri="{BB962C8B-B14F-4D97-AF65-F5344CB8AC3E}">
        <p14:creationId xmlns:p14="http://schemas.microsoft.com/office/powerpoint/2010/main" val="944485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E8DE0F72-612F-4F07-91B0-EF2DF70A3752}" type="datetimeFigureOut">
              <a:rPr lang="ja-JP" altLang="en-US"/>
              <a:pPr>
                <a:defRPr/>
              </a:pPr>
              <a:t>2023/11/19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D9448B5-83BD-4B63-86BD-00A81CE04BA4}" type="slidenum">
              <a:rPr lang="ja-JP" altLang="en-US"/>
              <a:pPr/>
              <a:t>‹#›</a:t>
            </a:fld>
            <a:endParaRPr lang="ja-JP" altLang="en-US"/>
          </a:p>
        </p:txBody>
      </p:sp>
    </p:spTree>
    <p:extLst>
      <p:ext uri="{BB962C8B-B14F-4D97-AF65-F5344CB8AC3E}">
        <p14:creationId xmlns:p14="http://schemas.microsoft.com/office/powerpoint/2010/main" val="6147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00A107E8-B35F-4BAE-89CF-8DA214DD10B7}" type="datetime1">
              <a:rPr lang="ja-JP" altLang="en-US" smtClean="0"/>
              <a:pPr>
                <a:defRPr/>
              </a:pPr>
              <a:t>2023/11/19</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BCDE7348-8A12-4D02-A34D-FD4743C128CE}" type="slidenum">
              <a:rPr lang="ja-JP" altLang="en-US"/>
              <a:pPr/>
              <a: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A7710B78-E085-4857-92CA-D3B956C0EC9E}" type="datetimeFigureOut">
              <a:rPr lang="ja-JP" altLang="en-US"/>
              <a:pPr>
                <a:defRPr/>
              </a:pPr>
              <a:t>2023/11/19</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BCDE7348-8A12-4D02-A34D-FD4743C128CE}" type="slidenum">
              <a:rPr lang="ja-JP" altLang="en-US"/>
              <a:pPr/>
              <a:t>‹#›</a:t>
            </a:fld>
            <a:endParaRPr lang="ja-JP" altLang="en-US"/>
          </a:p>
        </p:txBody>
      </p:sp>
    </p:spTree>
    <p:extLst>
      <p:ext uri="{BB962C8B-B14F-4D97-AF65-F5344CB8AC3E}">
        <p14:creationId xmlns:p14="http://schemas.microsoft.com/office/powerpoint/2010/main" val="275453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90437458-D003-4813-9E0B-01F1A9CDA995}" type="datetimeFigureOut">
              <a:rPr lang="ja-JP" altLang="en-US"/>
              <a:pPr>
                <a:defRPr/>
              </a:pPr>
              <a:t>2023/11/19</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BB747B0-4210-4F7D-9EE3-95A88A184A21}" type="slidenum">
              <a:rPr lang="ja-JP" altLang="en-US"/>
              <a:pPr/>
              <a:t>‹#›</a:t>
            </a:fld>
            <a:endParaRPr lang="ja-JP" altLang="en-US"/>
          </a:p>
        </p:txBody>
      </p:sp>
    </p:spTree>
    <p:extLst>
      <p:ext uri="{BB962C8B-B14F-4D97-AF65-F5344CB8AC3E}">
        <p14:creationId xmlns:p14="http://schemas.microsoft.com/office/powerpoint/2010/main" val="1123851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FECFCFC-6D15-4DFC-8B73-E8E1611F813F}" type="datetimeFigureOut">
              <a:rPr lang="ja-JP" altLang="en-US"/>
              <a:pPr>
                <a:defRPr/>
              </a:pPr>
              <a:t>2023/11/19</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11F59CE-DCC7-4C2E-9B7D-BFBAEA93457C}" type="slidenum">
              <a:rPr lang="ja-JP" altLang="en-US"/>
              <a:pPr/>
              <a:t>‹#›</a:t>
            </a:fld>
            <a:endParaRPr lang="ja-JP" altLang="en-US"/>
          </a:p>
        </p:txBody>
      </p:sp>
    </p:spTree>
    <p:extLst>
      <p:ext uri="{BB962C8B-B14F-4D97-AF65-F5344CB8AC3E}">
        <p14:creationId xmlns:p14="http://schemas.microsoft.com/office/powerpoint/2010/main" val="8983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455C250-53F6-4D67-9CA7-BB0D4BFE7020}" type="datetimeFigureOut">
              <a:rPr lang="ja-JP" altLang="en-US"/>
              <a:pPr>
                <a:defRPr/>
              </a:pPr>
              <a:t>2023/11/19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B67166-C513-4252-A0C6-23519ECEB220}" type="slidenum">
              <a:rPr lang="ja-JP" altLang="en-US"/>
              <a:pPr/>
              <a:t>‹#›</a:t>
            </a:fld>
            <a:endParaRPr lang="ja-JP" altLang="en-US"/>
          </a:p>
        </p:txBody>
      </p:sp>
    </p:spTree>
    <p:extLst>
      <p:ext uri="{BB962C8B-B14F-4D97-AF65-F5344CB8AC3E}">
        <p14:creationId xmlns:p14="http://schemas.microsoft.com/office/powerpoint/2010/main" val="36498488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CCDE234-2CB0-4934-B141-0499C057DA14}" type="datetimeFigureOut">
              <a:rPr lang="ja-JP" altLang="en-US"/>
              <a:pPr>
                <a:defRPr/>
              </a:pPr>
              <a:t>2023/11/19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34B3CB64-B3F1-4CFB-9C9F-3986A8923F4F}" type="slidenum">
              <a:rPr lang="ja-JP" altLang="en-US"/>
              <a:pPr/>
              <a:t>‹#›</a:t>
            </a:fld>
            <a:endParaRPr lang="ja-JP" altLang="en-US"/>
          </a:p>
        </p:txBody>
      </p:sp>
    </p:spTree>
    <p:extLst>
      <p:ext uri="{BB962C8B-B14F-4D97-AF65-F5344CB8AC3E}">
        <p14:creationId xmlns:p14="http://schemas.microsoft.com/office/powerpoint/2010/main" val="3161706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2B2F968-51DE-48B1-937A-F683AF8702F7}" type="datetimeFigureOut">
              <a:rPr lang="ja-JP" altLang="en-US"/>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D66B687-4C7E-405B-BD23-88A2CC54F2FB}" type="slidenum">
              <a:rPr lang="ja-JP" altLang="en-US"/>
              <a:pPr/>
              <a:t>‹#›</a:t>
            </a:fld>
            <a:endParaRPr lang="ja-JP" altLang="en-US"/>
          </a:p>
        </p:txBody>
      </p:sp>
    </p:spTree>
    <p:extLst>
      <p:ext uri="{BB962C8B-B14F-4D97-AF65-F5344CB8AC3E}">
        <p14:creationId xmlns:p14="http://schemas.microsoft.com/office/powerpoint/2010/main" val="4382883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5FB2DD1-7487-4AF8-AA62-1CFDCDF7453C}" type="datetimeFigureOut">
              <a:rPr lang="ja-JP" altLang="en-US"/>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B522352-38F6-41EB-81E5-B23DD3076A50}" type="slidenum">
              <a:rPr lang="ja-JP" altLang="en-US"/>
              <a:pPr/>
              <a:t>‹#›</a:t>
            </a:fld>
            <a:endParaRPr lang="ja-JP" altLang="en-US"/>
          </a:p>
        </p:txBody>
      </p:sp>
    </p:spTree>
    <p:extLst>
      <p:ext uri="{BB962C8B-B14F-4D97-AF65-F5344CB8AC3E}">
        <p14:creationId xmlns:p14="http://schemas.microsoft.com/office/powerpoint/2010/main" val="17002858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0BAC8A0-C8F2-4AA2-AA09-6D3B8FAE99A8}" type="slidenum">
              <a:rPr lang="ja-JP" altLang="en-US"/>
              <a:pPr/>
              <a:t>‹#›</a:t>
            </a:fld>
            <a:endParaRPr lang="ja-JP" altLang="en-US"/>
          </a:p>
        </p:txBody>
      </p:sp>
    </p:spTree>
    <p:extLst>
      <p:ext uri="{BB962C8B-B14F-4D97-AF65-F5344CB8AC3E}">
        <p14:creationId xmlns:p14="http://schemas.microsoft.com/office/powerpoint/2010/main" val="18974682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79756C9-5D0B-4966-A1FE-34EFFFCB2672}" type="datetime1">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CC6EAD-A57D-4696-B4FB-7285645ED67A}" type="slidenum">
              <a:rPr kumimoji="1" lang="ja-JP" altLang="en-US" smtClean="0"/>
              <a:t>‹#›</a:t>
            </a:fld>
            <a:endParaRPr kumimoji="1" lang="ja-JP" altLang="en-US"/>
          </a:p>
        </p:txBody>
      </p:sp>
    </p:spTree>
    <p:extLst>
      <p:ext uri="{BB962C8B-B14F-4D97-AF65-F5344CB8AC3E}">
        <p14:creationId xmlns:p14="http://schemas.microsoft.com/office/powerpoint/2010/main" val="3705796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F22018-9C47-4EBC-8E82-713C2E249B8D}" type="datetime1">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CC6EAD-A57D-4696-B4FB-7285645ED67A}" type="slidenum">
              <a:rPr kumimoji="1" lang="ja-JP" altLang="en-US" smtClean="0"/>
              <a:t>‹#›</a:t>
            </a:fld>
            <a:endParaRPr kumimoji="1" lang="ja-JP" altLang="en-US"/>
          </a:p>
        </p:txBody>
      </p:sp>
    </p:spTree>
    <p:extLst>
      <p:ext uri="{BB962C8B-B14F-4D97-AF65-F5344CB8AC3E}">
        <p14:creationId xmlns:p14="http://schemas.microsoft.com/office/powerpoint/2010/main" val="389185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879102B1-DC5F-4A33-AB80-9ADB0CA12D85}" type="datetime1">
              <a:rPr lang="ja-JP" altLang="en-US" smtClean="0"/>
              <a:pPr>
                <a:defRPr/>
              </a:pPr>
              <a:t>2023/11/19</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BB747B0-4210-4F7D-9EE3-95A88A184A21}" type="slidenum">
              <a:rPr lang="ja-JP" altLang="en-US"/>
              <a:pPr/>
              <a: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338F5B-2289-42C0-806C-A66D9B2D1447}" type="datetime1">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CC6EAD-A57D-4696-B4FB-7285645ED67A}" type="slidenum">
              <a:rPr kumimoji="1" lang="ja-JP" altLang="en-US" smtClean="0"/>
              <a:t>‹#›</a:t>
            </a:fld>
            <a:endParaRPr kumimoji="1" lang="ja-JP" altLang="en-US"/>
          </a:p>
        </p:txBody>
      </p:sp>
    </p:spTree>
    <p:extLst>
      <p:ext uri="{BB962C8B-B14F-4D97-AF65-F5344CB8AC3E}">
        <p14:creationId xmlns:p14="http://schemas.microsoft.com/office/powerpoint/2010/main" val="36710934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D5BBD5D-121E-47CD-ABE5-DCA2221D206D}" type="datetime1">
              <a:rPr kumimoji="1" lang="ja-JP" altLang="en-US" smtClean="0"/>
              <a:t>2023/11/19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CC6EAD-A57D-4696-B4FB-7285645ED67A}" type="slidenum">
              <a:rPr kumimoji="1" lang="ja-JP" altLang="en-US" smtClean="0"/>
              <a:t>‹#›</a:t>
            </a:fld>
            <a:endParaRPr kumimoji="1" lang="ja-JP" altLang="en-US"/>
          </a:p>
        </p:txBody>
      </p:sp>
    </p:spTree>
    <p:extLst>
      <p:ext uri="{BB962C8B-B14F-4D97-AF65-F5344CB8AC3E}">
        <p14:creationId xmlns:p14="http://schemas.microsoft.com/office/powerpoint/2010/main" val="39326335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38D9EF-C04F-4505-A27D-EA40FF5B54F1}" type="datetime1">
              <a:rPr kumimoji="1" lang="ja-JP" altLang="en-US" smtClean="0"/>
              <a:t>2023/11/19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5CC6EAD-A57D-4696-B4FB-7285645ED67A}" type="slidenum">
              <a:rPr kumimoji="1" lang="ja-JP" altLang="en-US" smtClean="0"/>
              <a:t>‹#›</a:t>
            </a:fld>
            <a:endParaRPr kumimoji="1" lang="ja-JP" altLang="en-US"/>
          </a:p>
        </p:txBody>
      </p:sp>
    </p:spTree>
    <p:extLst>
      <p:ext uri="{BB962C8B-B14F-4D97-AF65-F5344CB8AC3E}">
        <p14:creationId xmlns:p14="http://schemas.microsoft.com/office/powerpoint/2010/main" val="3093958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A5A010E-C964-4290-A1C6-A470583B24D4}" type="datetime1">
              <a:rPr kumimoji="1" lang="ja-JP" altLang="en-US" smtClean="0"/>
              <a:t>2023/11/19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5CC6EAD-A57D-4696-B4FB-7285645ED67A}" type="slidenum">
              <a:rPr kumimoji="1" lang="ja-JP" altLang="en-US" smtClean="0"/>
              <a:t>‹#›</a:t>
            </a:fld>
            <a:endParaRPr kumimoji="1" lang="ja-JP" altLang="en-US"/>
          </a:p>
        </p:txBody>
      </p:sp>
    </p:spTree>
    <p:extLst>
      <p:ext uri="{BB962C8B-B14F-4D97-AF65-F5344CB8AC3E}">
        <p14:creationId xmlns:p14="http://schemas.microsoft.com/office/powerpoint/2010/main" val="27879689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F2E5D-07CD-49BE-B5A5-5E034FEEBB87}" type="datetime1">
              <a:rPr kumimoji="1" lang="ja-JP" altLang="en-US" smtClean="0"/>
              <a:t>2023/11/19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5CC6EAD-A57D-4696-B4FB-7285645ED67A}" type="slidenum">
              <a:rPr kumimoji="1" lang="ja-JP" altLang="en-US" smtClean="0"/>
              <a:t>‹#›</a:t>
            </a:fld>
            <a:endParaRPr kumimoji="1" lang="ja-JP" altLang="en-US"/>
          </a:p>
        </p:txBody>
      </p:sp>
    </p:spTree>
    <p:extLst>
      <p:ext uri="{BB962C8B-B14F-4D97-AF65-F5344CB8AC3E}">
        <p14:creationId xmlns:p14="http://schemas.microsoft.com/office/powerpoint/2010/main" val="33003744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96DD89-BB2F-48C3-920A-EA74DE6DED08}" type="datetime1">
              <a:rPr kumimoji="1" lang="ja-JP" altLang="en-US" smtClean="0"/>
              <a:t>2023/11/19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CC6EAD-A57D-4696-B4FB-7285645ED67A}" type="slidenum">
              <a:rPr kumimoji="1" lang="ja-JP" altLang="en-US" smtClean="0"/>
              <a:t>‹#›</a:t>
            </a:fld>
            <a:endParaRPr kumimoji="1" lang="ja-JP" altLang="en-US"/>
          </a:p>
        </p:txBody>
      </p:sp>
    </p:spTree>
    <p:extLst>
      <p:ext uri="{BB962C8B-B14F-4D97-AF65-F5344CB8AC3E}">
        <p14:creationId xmlns:p14="http://schemas.microsoft.com/office/powerpoint/2010/main" val="10051869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A2C05D-357A-4DB6-976B-A1E1BFCA0E16}" type="datetime1">
              <a:rPr kumimoji="1" lang="ja-JP" altLang="en-US" smtClean="0"/>
              <a:t>2023/11/19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CC6EAD-A57D-4696-B4FB-7285645ED67A}" type="slidenum">
              <a:rPr kumimoji="1" lang="ja-JP" altLang="en-US" smtClean="0"/>
              <a:t>‹#›</a:t>
            </a:fld>
            <a:endParaRPr kumimoji="1" lang="ja-JP" altLang="en-US"/>
          </a:p>
        </p:txBody>
      </p:sp>
    </p:spTree>
    <p:extLst>
      <p:ext uri="{BB962C8B-B14F-4D97-AF65-F5344CB8AC3E}">
        <p14:creationId xmlns:p14="http://schemas.microsoft.com/office/powerpoint/2010/main" val="31695855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F5E178-322F-46B2-B5C9-198A736FEF82}" type="datetime1">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CC6EAD-A57D-4696-B4FB-7285645ED67A}" type="slidenum">
              <a:rPr kumimoji="1" lang="ja-JP" altLang="en-US" smtClean="0"/>
              <a:t>‹#›</a:t>
            </a:fld>
            <a:endParaRPr kumimoji="1" lang="ja-JP" altLang="en-US"/>
          </a:p>
        </p:txBody>
      </p:sp>
    </p:spTree>
    <p:extLst>
      <p:ext uri="{BB962C8B-B14F-4D97-AF65-F5344CB8AC3E}">
        <p14:creationId xmlns:p14="http://schemas.microsoft.com/office/powerpoint/2010/main" val="3584553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66194-3914-4466-A45C-A5C58469BBD0}" type="datetime1">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CC6EAD-A57D-4696-B4FB-7285645ED67A}" type="slidenum">
              <a:rPr kumimoji="1" lang="ja-JP" altLang="en-US" smtClean="0"/>
              <a:t>‹#›</a:t>
            </a:fld>
            <a:endParaRPr kumimoji="1" lang="ja-JP" altLang="en-US"/>
          </a:p>
        </p:txBody>
      </p:sp>
    </p:spTree>
    <p:extLst>
      <p:ext uri="{BB962C8B-B14F-4D97-AF65-F5344CB8AC3E}">
        <p14:creationId xmlns:p14="http://schemas.microsoft.com/office/powerpoint/2010/main" val="19803831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4AF0115-D426-4267-AB96-7E2DAA29831A}" type="datetime1">
              <a:rPr lang="ja-JP" altLang="en-US" smtClean="0"/>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2B6739-EE59-4F17-AB18-5F721B9E61A2}" type="slidenum">
              <a:rPr lang="ja-JP" altLang="en-US"/>
              <a:pPr/>
              <a:t>‹#›</a:t>
            </a:fld>
            <a:endParaRPr lang="ja-JP" altLang="en-US"/>
          </a:p>
        </p:txBody>
      </p:sp>
    </p:spTree>
    <p:extLst>
      <p:ext uri="{BB962C8B-B14F-4D97-AF65-F5344CB8AC3E}">
        <p14:creationId xmlns:p14="http://schemas.microsoft.com/office/powerpoint/2010/main" val="182495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CCC75DE-7EAE-4169-B341-E9D16D543E10}" type="datetime1">
              <a:rPr lang="ja-JP" altLang="en-US" smtClean="0"/>
              <a:pPr>
                <a:defRPr/>
              </a:pPr>
              <a:t>2023/11/19</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11F59CE-DCC7-4C2E-9B7D-BFBAEA93457C}" type="slidenum">
              <a:rPr lang="ja-JP" altLang="en-US"/>
              <a:pPr/>
              <a: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942455C-886E-4ED2-A85F-927945F511BA}" type="datetime1">
              <a:rPr lang="ja-JP" altLang="en-US" smtClean="0"/>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B706ECC-EBCD-43BE-A780-1013F51C6180}" type="slidenum">
              <a:rPr lang="ja-JP" altLang="en-US"/>
              <a:pPr/>
              <a:t>‹#›</a:t>
            </a:fld>
            <a:endParaRPr lang="ja-JP" altLang="en-US"/>
          </a:p>
        </p:txBody>
      </p:sp>
    </p:spTree>
    <p:extLst>
      <p:ext uri="{BB962C8B-B14F-4D97-AF65-F5344CB8AC3E}">
        <p14:creationId xmlns:p14="http://schemas.microsoft.com/office/powerpoint/2010/main" val="15583099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312C8FA-E663-4042-BAA7-7B6959954C40}" type="datetime1">
              <a:rPr lang="ja-JP" altLang="en-US" smtClean="0"/>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E507A80-C117-4430-87BB-D45F37183FF3}" type="slidenum">
              <a:rPr lang="ja-JP" altLang="en-US"/>
              <a:pPr/>
              <a:t>‹#›</a:t>
            </a:fld>
            <a:endParaRPr lang="ja-JP" altLang="en-US"/>
          </a:p>
        </p:txBody>
      </p:sp>
    </p:spTree>
    <p:extLst>
      <p:ext uri="{BB962C8B-B14F-4D97-AF65-F5344CB8AC3E}">
        <p14:creationId xmlns:p14="http://schemas.microsoft.com/office/powerpoint/2010/main" val="39640349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21936CA5-8A5A-4C7A-9FE9-078D2902E957}" type="datetime1">
              <a:rPr lang="ja-JP" altLang="en-US" smtClean="0"/>
              <a:pPr>
                <a:defRPr/>
              </a:pPr>
              <a:t>2023/11/19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D9448B5-83BD-4B63-86BD-00A81CE04BA4}" type="slidenum">
              <a:rPr lang="ja-JP" altLang="en-US"/>
              <a:pPr/>
              <a:t>‹#›</a:t>
            </a:fld>
            <a:endParaRPr lang="ja-JP" altLang="en-US"/>
          </a:p>
        </p:txBody>
      </p:sp>
    </p:spTree>
    <p:extLst>
      <p:ext uri="{BB962C8B-B14F-4D97-AF65-F5344CB8AC3E}">
        <p14:creationId xmlns:p14="http://schemas.microsoft.com/office/powerpoint/2010/main" val="1595487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00A107E8-B35F-4BAE-89CF-8DA214DD10B7}" type="datetime1">
              <a:rPr lang="ja-JP" altLang="en-US" smtClean="0"/>
              <a:pPr>
                <a:defRPr/>
              </a:pPr>
              <a:t>2023/11/19</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BCDE7348-8A12-4D02-A34D-FD4743C128CE}" type="slidenum">
              <a:rPr lang="ja-JP" altLang="en-US"/>
              <a:pPr/>
              <a:t>‹#›</a:t>
            </a:fld>
            <a:endParaRPr lang="ja-JP" altLang="en-US"/>
          </a:p>
        </p:txBody>
      </p:sp>
    </p:spTree>
    <p:extLst>
      <p:ext uri="{BB962C8B-B14F-4D97-AF65-F5344CB8AC3E}">
        <p14:creationId xmlns:p14="http://schemas.microsoft.com/office/powerpoint/2010/main" val="4241386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879102B1-DC5F-4A33-AB80-9ADB0CA12D85}" type="datetime1">
              <a:rPr lang="ja-JP" altLang="en-US" smtClean="0"/>
              <a:pPr>
                <a:defRPr/>
              </a:pPr>
              <a:t>2023/11/19</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BB747B0-4210-4F7D-9EE3-95A88A184A21}" type="slidenum">
              <a:rPr lang="ja-JP" altLang="en-US"/>
              <a:pPr/>
              <a:t>‹#›</a:t>
            </a:fld>
            <a:endParaRPr lang="ja-JP" altLang="en-US"/>
          </a:p>
        </p:txBody>
      </p:sp>
    </p:spTree>
    <p:extLst>
      <p:ext uri="{BB962C8B-B14F-4D97-AF65-F5344CB8AC3E}">
        <p14:creationId xmlns:p14="http://schemas.microsoft.com/office/powerpoint/2010/main" val="24050127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CCC75DE-7EAE-4169-B341-E9D16D543E10}" type="datetime1">
              <a:rPr lang="ja-JP" altLang="en-US" smtClean="0"/>
              <a:pPr>
                <a:defRPr/>
              </a:pPr>
              <a:t>2023/11/19</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11F59CE-DCC7-4C2E-9B7D-BFBAEA93457C}" type="slidenum">
              <a:rPr lang="ja-JP" altLang="en-US"/>
              <a:pPr/>
              <a:t>‹#›</a:t>
            </a:fld>
            <a:endParaRPr lang="ja-JP" altLang="en-US"/>
          </a:p>
        </p:txBody>
      </p:sp>
    </p:spTree>
    <p:extLst>
      <p:ext uri="{BB962C8B-B14F-4D97-AF65-F5344CB8AC3E}">
        <p14:creationId xmlns:p14="http://schemas.microsoft.com/office/powerpoint/2010/main" val="3972165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80CDE05-A068-4768-81CC-C27D26C07BB7}" type="datetime1">
              <a:rPr lang="ja-JP" altLang="en-US" smtClean="0"/>
              <a:pPr>
                <a:defRPr/>
              </a:pPr>
              <a:t>2023/11/19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B67166-C513-4252-A0C6-23519ECEB220}" type="slidenum">
              <a:rPr lang="ja-JP" altLang="en-US"/>
              <a:pPr/>
              <a:t>‹#›</a:t>
            </a:fld>
            <a:endParaRPr lang="ja-JP" altLang="en-US"/>
          </a:p>
        </p:txBody>
      </p:sp>
    </p:spTree>
    <p:extLst>
      <p:ext uri="{BB962C8B-B14F-4D97-AF65-F5344CB8AC3E}">
        <p14:creationId xmlns:p14="http://schemas.microsoft.com/office/powerpoint/2010/main" val="9426345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20C4565-CCC7-4C9B-8B69-03586CCFDFCD}" type="datetime1">
              <a:rPr lang="ja-JP" altLang="en-US" smtClean="0"/>
              <a:pPr>
                <a:defRPr/>
              </a:pPr>
              <a:t>2023/11/19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34B3CB64-B3F1-4CFB-9C9F-3986A8923F4F}" type="slidenum">
              <a:rPr lang="ja-JP" altLang="en-US"/>
              <a:pPr/>
              <a:t>‹#›</a:t>
            </a:fld>
            <a:endParaRPr lang="ja-JP" altLang="en-US"/>
          </a:p>
        </p:txBody>
      </p:sp>
    </p:spTree>
    <p:extLst>
      <p:ext uri="{BB962C8B-B14F-4D97-AF65-F5344CB8AC3E}">
        <p14:creationId xmlns:p14="http://schemas.microsoft.com/office/powerpoint/2010/main" val="17696767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AEA47F-C867-472A-B878-90387A4F6E73}" type="datetime1">
              <a:rPr lang="ja-JP" altLang="en-US" smtClean="0"/>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D66B687-4C7E-405B-BD23-88A2CC54F2FB}" type="slidenum">
              <a:rPr lang="ja-JP" altLang="en-US"/>
              <a:pPr/>
              <a:t>‹#›</a:t>
            </a:fld>
            <a:endParaRPr lang="ja-JP" altLang="en-US"/>
          </a:p>
        </p:txBody>
      </p:sp>
    </p:spTree>
    <p:extLst>
      <p:ext uri="{BB962C8B-B14F-4D97-AF65-F5344CB8AC3E}">
        <p14:creationId xmlns:p14="http://schemas.microsoft.com/office/powerpoint/2010/main" val="19057936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FE79B07-ED5D-4B6F-A983-31F183F0AFD0}" type="datetime1">
              <a:rPr lang="ja-JP" altLang="en-US" smtClean="0"/>
              <a:pPr>
                <a:defRPr/>
              </a:pPr>
              <a:t>2023/11/19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B522352-38F6-41EB-81E5-B23DD3076A50}" type="slidenum">
              <a:rPr lang="ja-JP" altLang="en-US"/>
              <a:pPr/>
              <a:t>‹#›</a:t>
            </a:fld>
            <a:endParaRPr lang="ja-JP" altLang="en-US"/>
          </a:p>
        </p:txBody>
      </p:sp>
    </p:spTree>
    <p:extLst>
      <p:ext uri="{BB962C8B-B14F-4D97-AF65-F5344CB8AC3E}">
        <p14:creationId xmlns:p14="http://schemas.microsoft.com/office/powerpoint/2010/main" val="379191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80CDE05-A068-4768-81CC-C27D26C07BB7}" type="datetime1">
              <a:rPr lang="ja-JP" altLang="en-US" smtClean="0"/>
              <a:pPr>
                <a:defRPr/>
              </a:pPr>
              <a:t>2023/11/19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B67166-C513-4252-A0C6-23519ECEB220}" type="slidenum">
              <a:rPr lang="ja-JP" altLang="en-US"/>
              <a:pPr/>
              <a:t>‹#›</a:t>
            </a:fld>
            <a:endParaRPr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表プレースホルダ 2"/>
          <p:cNvSpPr txBox="1">
            <a:spLocks noGrp="1"/>
          </p:cNvSpPr>
          <p:nvPr>
            <p:ph type="tbl" idx="1"/>
          </p:nvPr>
        </p:nvSpPr>
        <p:spPr>
          <a:xfrm>
            <a:off x="457200" y="1600200"/>
            <a:ext cx="8229600" cy="4530723"/>
          </a:xfrm>
        </p:spPr>
        <p:txBody>
          <a:bodyPr/>
          <a:lstStyle>
            <a:lvl1pPr>
              <a:defRPr lang="en-US"/>
            </a:lvl1pPr>
          </a:lstStyle>
          <a:p>
            <a:pPr lvl="0"/>
            <a:endParaRPr lang="en-US" noProof="0" dirty="0"/>
          </a:p>
        </p:txBody>
      </p:sp>
      <p:sp>
        <p:nvSpPr>
          <p:cNvPr id="4" name="日付プレースホルダ 3"/>
          <p:cNvSpPr txBox="1">
            <a:spLocks noGrp="1"/>
          </p:cNvSpPr>
          <p:nvPr>
            <p:ph type="dt" sz="half" idx="10"/>
          </p:nvPr>
        </p:nvSpPr>
        <p:spPr>
          <a:xfrm>
            <a:off x="457200" y="6248400"/>
            <a:ext cx="2133600" cy="457200"/>
          </a:xfrm>
        </p:spPr>
        <p:txBody>
          <a:bodyPr/>
          <a:lstStyle>
            <a:lvl1pPr>
              <a:defRPr/>
            </a:lvl1pPr>
          </a:lstStyle>
          <a:p>
            <a:pPr>
              <a:defRPr/>
            </a:pPr>
            <a:endParaRPr dirty="0"/>
          </a:p>
        </p:txBody>
      </p:sp>
      <p:sp>
        <p:nvSpPr>
          <p:cNvPr id="5" name="フッター プレースホルダ 4"/>
          <p:cNvSpPr txBox="1">
            <a:spLocks noGrp="1"/>
          </p:cNvSpPr>
          <p:nvPr>
            <p:ph type="ftr" sz="quarter" idx="11"/>
          </p:nvPr>
        </p:nvSpPr>
        <p:spPr>
          <a:xfrm>
            <a:off x="3124200" y="6248400"/>
            <a:ext cx="2895600" cy="457200"/>
          </a:xfrm>
        </p:spPr>
        <p:txBody>
          <a:bodyPr/>
          <a:lstStyle>
            <a:lvl1pPr>
              <a:defRPr/>
            </a:lvl1pPr>
          </a:lstStyle>
          <a:p>
            <a:pPr>
              <a:defRPr/>
            </a:pPr>
            <a:endParaRPr dirty="0"/>
          </a:p>
        </p:txBody>
      </p:sp>
      <p:sp>
        <p:nvSpPr>
          <p:cNvPr id="6" name="スライド番号プレースホルダ 5"/>
          <p:cNvSpPr txBox="1">
            <a:spLocks noGrp="1"/>
          </p:cNvSpPr>
          <p:nvPr>
            <p:ph type="sldNum" sz="quarter" idx="12"/>
          </p:nvPr>
        </p:nvSpPr>
        <p:spPr>
          <a:xfrm>
            <a:off x="6553200" y="6248400"/>
            <a:ext cx="2133600" cy="457200"/>
          </a:xfrm>
        </p:spPr>
        <p:txBody>
          <a:bodyPr/>
          <a:lstStyle>
            <a:lvl1pPr>
              <a:defRPr/>
            </a:lvl1pPr>
          </a:lstStyle>
          <a:p>
            <a:pPr>
              <a:defRPr/>
            </a:pPr>
            <a:fld id="{E0CCA062-7C69-4289-99A1-4642DD3B6E0E}" type="slidenum">
              <a:rPr/>
              <a:pPr>
                <a:defRPr/>
              </a:pPr>
              <a:t>‹#›</a:t>
            </a:fld>
            <a:endParaRPr dirty="0"/>
          </a:p>
        </p:txBody>
      </p:sp>
    </p:spTree>
    <p:extLst>
      <p:ext uri="{BB962C8B-B14F-4D97-AF65-F5344CB8AC3E}">
        <p14:creationId xmlns:p14="http://schemas.microsoft.com/office/powerpoint/2010/main" val="3899359060"/>
      </p:ext>
    </p:extLst>
  </p:cSld>
  <p:clrMapOvr>
    <a:masterClrMapping/>
  </p:clrMapOvr>
  <p:transition/>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47343B91-5E67-40EF-A17B-D1C4929F1255}" type="slidenum">
              <a:rPr lang="en-US" altLang="ja-JP"/>
              <a:pPr/>
              <a:t>‹#›</a:t>
            </a:fld>
            <a:endParaRPr lang="en-US" altLang="ja-JP"/>
          </a:p>
        </p:txBody>
      </p:sp>
    </p:spTree>
    <p:extLst>
      <p:ext uri="{BB962C8B-B14F-4D97-AF65-F5344CB8AC3E}">
        <p14:creationId xmlns:p14="http://schemas.microsoft.com/office/powerpoint/2010/main" val="16257508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0007147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9608797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2787996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BA4B99-0C7C-479F-A932-D07BF9EC103D}" type="datetimeFigureOut">
              <a:rPr kumimoji="1" lang="ja-JP" altLang="en-US" smtClean="0"/>
              <a:t>2023/11/19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41114350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0BA4B99-0C7C-479F-A932-D07BF9EC103D}" type="datetimeFigureOut">
              <a:rPr kumimoji="1" lang="ja-JP" altLang="en-US" smtClean="0"/>
              <a:t>2023/11/19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5190387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BA4B99-0C7C-479F-A932-D07BF9EC103D}" type="datetimeFigureOut">
              <a:rPr kumimoji="1" lang="ja-JP" altLang="en-US" smtClean="0"/>
              <a:t>2023/11/19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28626172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4B99-0C7C-479F-A932-D07BF9EC103D}" type="datetimeFigureOut">
              <a:rPr kumimoji="1" lang="ja-JP" altLang="en-US" smtClean="0"/>
              <a:t>2023/11/19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9055359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BA4B99-0C7C-479F-A932-D07BF9EC103D}" type="datetimeFigureOut">
              <a:rPr kumimoji="1" lang="ja-JP" altLang="en-US" smtClean="0"/>
              <a:t>2023/11/19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43714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20C4565-CCC7-4C9B-8B69-03586CCFDFCD}" type="datetime1">
              <a:rPr lang="ja-JP" altLang="en-US" smtClean="0"/>
              <a:pPr>
                <a:defRPr/>
              </a:pPr>
              <a:t>2023/11/19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34B3CB64-B3F1-4CFB-9C9F-3986A8923F4F}" type="slidenum">
              <a:rPr lang="ja-JP" altLang="en-US"/>
              <a:pPr/>
              <a:t>‹#›</a:t>
            </a:fld>
            <a:endParaRPr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BA4B99-0C7C-479F-A932-D07BF9EC103D}" type="datetimeFigureOut">
              <a:rPr kumimoji="1" lang="ja-JP" altLang="en-US" smtClean="0"/>
              <a:t>2023/11/19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7488205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4203219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3552345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表プレースホルダ 2"/>
          <p:cNvSpPr txBox="1">
            <a:spLocks noGrp="1"/>
          </p:cNvSpPr>
          <p:nvPr>
            <p:ph type="tbl" idx="1"/>
          </p:nvPr>
        </p:nvSpPr>
        <p:spPr>
          <a:xfrm>
            <a:off x="457200" y="1600200"/>
            <a:ext cx="8229600" cy="4530723"/>
          </a:xfrm>
        </p:spPr>
        <p:txBody>
          <a:bodyPr/>
          <a:lstStyle>
            <a:lvl1pPr>
              <a:defRPr lang="en-US"/>
            </a:lvl1pPr>
          </a:lstStyle>
          <a:p>
            <a:pPr lvl="0"/>
            <a:endParaRPr lang="en-US" noProof="0" dirty="0"/>
          </a:p>
        </p:txBody>
      </p:sp>
      <p:sp>
        <p:nvSpPr>
          <p:cNvPr id="4" name="日付プレースホルダ 3"/>
          <p:cNvSpPr txBox="1">
            <a:spLocks noGrp="1"/>
          </p:cNvSpPr>
          <p:nvPr>
            <p:ph type="dt" sz="half" idx="10"/>
          </p:nvPr>
        </p:nvSpPr>
        <p:spPr>
          <a:xfrm>
            <a:off x="457200" y="6248400"/>
            <a:ext cx="2133600" cy="457200"/>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フッター プレースホルダ 4"/>
          <p:cNvSpPr txBox="1">
            <a:spLocks noGrp="1"/>
          </p:cNvSpPr>
          <p:nvPr>
            <p:ph type="ftr" sz="quarter" idx="11"/>
          </p:nvPr>
        </p:nvSpPr>
        <p:spPr>
          <a:xfrm>
            <a:off x="3124200" y="6248400"/>
            <a:ext cx="2895600" cy="457200"/>
          </a:xfrm>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スライド番号プレースホルダ 5"/>
          <p:cNvSpPr txBox="1">
            <a:spLocks noGrp="1"/>
          </p:cNvSpPr>
          <p:nvPr>
            <p:ph type="sldNum" sz="quarter" idx="12"/>
          </p:nvPr>
        </p:nvSpPr>
        <p:spPr>
          <a:xfrm>
            <a:off x="6553200" y="6248400"/>
            <a:ext cx="2133600" cy="457200"/>
          </a:xfrm>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0CCA062-7C69-4289-99A1-4642DD3B6E0E}"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97794"/>
      </p:ext>
    </p:extLst>
  </p:cSld>
  <p:clrMapOvr>
    <a:masterClrMapping/>
  </p:clrMapOvr>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4853110-D4B2-4135-92AB-2B217E024BBB}" type="datetime1">
              <a:rPr lang="ja-JP" altLang="en-US" smtClean="0"/>
              <a:pPr>
                <a:defRPr/>
              </a:pPr>
              <a:t>2023/11/19</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95056E-4E96-413E-A1DB-3BF19E9146D6}"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847"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16E3458-91C4-4DC6-81D3-5ECF04EDE43C}" type="datetimeFigureOut">
              <a:rPr lang="ja-JP" altLang="en-US"/>
              <a:pPr>
                <a:defRPr/>
              </a:pPr>
              <a:t>2023/11/19</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95056E-4E96-413E-A1DB-3BF19E9146D6}" type="slidenum">
              <a:rPr lang="ja-JP" altLang="en-US"/>
              <a:pPr/>
              <a:t>‹#›</a:t>
            </a:fld>
            <a:endParaRPr lang="ja-JP" altLang="en-US"/>
          </a:p>
        </p:txBody>
      </p:sp>
    </p:spTree>
    <p:extLst>
      <p:ext uri="{BB962C8B-B14F-4D97-AF65-F5344CB8AC3E}">
        <p14:creationId xmlns:p14="http://schemas.microsoft.com/office/powerpoint/2010/main" val="57615278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39534-4D03-49E8-8516-7008C7D98666}" type="datetimeFigureOut">
              <a:rPr kumimoji="1" lang="ja-JP" altLang="en-US" smtClean="0"/>
              <a:t>2023/11/19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281190656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A448E-34A5-47E9-90C6-7663F562CA7E}" type="datetimeFigureOut">
              <a:rPr kumimoji="1" lang="ja-JP" altLang="en-US" smtClean="0"/>
              <a:pPr/>
              <a:t>2023/11/19</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7AC38-4C38-4920-82D0-49C3A3318C8E}" type="slidenum">
              <a:rPr kumimoji="1" lang="ja-JP" altLang="en-US" smtClean="0"/>
              <a:pPr/>
              <a:t>‹#›</a:t>
            </a:fld>
            <a:endParaRPr kumimoji="1" lang="ja-JP" altLang="en-US" dirty="0"/>
          </a:p>
        </p:txBody>
      </p:sp>
    </p:spTree>
    <p:extLst>
      <p:ext uri="{BB962C8B-B14F-4D97-AF65-F5344CB8AC3E}">
        <p14:creationId xmlns:p14="http://schemas.microsoft.com/office/powerpoint/2010/main" val="89757343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16E3458-91C4-4DC6-81D3-5ECF04EDE43C}" type="datetimeFigureOut">
              <a:rPr lang="ja-JP" altLang="en-US"/>
              <a:pPr>
                <a:defRPr/>
              </a:pPr>
              <a:t>2023/11/19</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95056E-4E96-413E-A1DB-3BF19E9146D6}" type="slidenum">
              <a:rPr lang="ja-JP" altLang="en-US"/>
              <a:pPr/>
              <a:t>‹#›</a:t>
            </a:fld>
            <a:endParaRPr lang="ja-JP" altLang="en-US"/>
          </a:p>
        </p:txBody>
      </p:sp>
    </p:spTree>
    <p:extLst>
      <p:ext uri="{BB962C8B-B14F-4D97-AF65-F5344CB8AC3E}">
        <p14:creationId xmlns:p14="http://schemas.microsoft.com/office/powerpoint/2010/main" val="284337138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CD16F-51AB-4350-8E96-DD2FDCF99D58}" type="datetime1">
              <a:rPr kumimoji="1" lang="ja-JP" altLang="en-US" smtClean="0"/>
              <a:t>2023/11/19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C6EAD-A57D-4696-B4FB-7285645ED67A}" type="slidenum">
              <a:rPr kumimoji="1" lang="ja-JP" altLang="en-US" smtClean="0"/>
              <a:t>‹#›</a:t>
            </a:fld>
            <a:endParaRPr kumimoji="1" lang="ja-JP" altLang="en-US"/>
          </a:p>
        </p:txBody>
      </p:sp>
    </p:spTree>
    <p:extLst>
      <p:ext uri="{BB962C8B-B14F-4D97-AF65-F5344CB8AC3E}">
        <p14:creationId xmlns:p14="http://schemas.microsoft.com/office/powerpoint/2010/main" val="410642046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4853110-D4B2-4135-92AB-2B217E024BBB}" type="datetime1">
              <a:rPr lang="ja-JP" altLang="en-US" smtClean="0"/>
              <a:pPr>
                <a:defRPr/>
              </a:pPr>
              <a:t>2023/11/19</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95056E-4E96-413E-A1DB-3BF19E9146D6}" type="slidenum">
              <a:rPr lang="ja-JP" altLang="en-US"/>
              <a:pPr/>
              <a:t>‹#›</a:t>
            </a:fld>
            <a:endParaRPr lang="ja-JP" altLang="en-US"/>
          </a:p>
        </p:txBody>
      </p:sp>
    </p:spTree>
    <p:extLst>
      <p:ext uri="{BB962C8B-B14F-4D97-AF65-F5344CB8AC3E}">
        <p14:creationId xmlns:p14="http://schemas.microsoft.com/office/powerpoint/2010/main" val="265045895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4B99-0C7C-479F-A932-D07BF9EC103D}" type="datetimeFigureOut">
              <a:rPr kumimoji="1" lang="ja-JP" altLang="en-US" smtClean="0"/>
              <a:t>2023/11/19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294591834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gif"/><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17.wmf"/><Relationship Id="rId2" Type="http://schemas.openxmlformats.org/officeDocument/2006/relationships/notesSlide" Target="../notesSlides/notesSlide13.xml"/><Relationship Id="rId16" Type="http://schemas.openxmlformats.org/officeDocument/2006/relationships/image" Target="../media/image16.wmf"/><Relationship Id="rId20"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9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67544" y="1268760"/>
            <a:ext cx="47525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2">
                  <a:lumMod val="50000"/>
                </a:schemeClr>
              </a:solidFill>
            </a:endParaRPr>
          </a:p>
        </p:txBody>
      </p:sp>
      <p:sp>
        <p:nvSpPr>
          <p:cNvPr id="5" name="サブタイトル 2"/>
          <p:cNvSpPr>
            <a:spLocks noGrp="1"/>
          </p:cNvSpPr>
          <p:nvPr>
            <p:ph type="subTitle" idx="1"/>
          </p:nvPr>
        </p:nvSpPr>
        <p:spPr>
          <a:xfrm>
            <a:off x="395536" y="5733256"/>
            <a:ext cx="8568952" cy="1124744"/>
          </a:xfrm>
        </p:spPr>
        <p:txBody>
          <a:bodyPr>
            <a:normAutofit/>
          </a:bodyPr>
          <a:lstStyle/>
          <a:p>
            <a:endParaRPr lang="ja-JP" altLang="ja-JP" sz="4400" dirty="0">
              <a:solidFill>
                <a:schemeClr val="tx1"/>
              </a:solidFill>
            </a:endParaRPr>
          </a:p>
          <a:p>
            <a:endParaRPr kumimoji="1" lang="ja-JP" altLang="en-US" dirty="0"/>
          </a:p>
        </p:txBody>
      </p:sp>
      <p:sp>
        <p:nvSpPr>
          <p:cNvPr id="193537" name="Rectangle 1"/>
          <p:cNvSpPr>
            <a:spLocks noChangeArrowheads="1"/>
          </p:cNvSpPr>
          <p:nvPr/>
        </p:nvSpPr>
        <p:spPr bwMode="auto">
          <a:xfrm>
            <a:off x="0" y="103777"/>
            <a:ext cx="9144000"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ja-JP" altLang="en-US" sz="2000" b="1" dirty="0"/>
              <a:t>　　　大阪社保協　大阪府内の総合事業検証シンポジウム　</a:t>
            </a:r>
            <a:r>
              <a:rPr lang="en-US" altLang="ja-JP" sz="2000" b="1" dirty="0"/>
              <a:t>2023/11/21</a:t>
            </a:r>
            <a:r>
              <a:rPr lang="ja-JP" altLang="en-US" sz="2000" b="1" dirty="0"/>
              <a:t>　</a:t>
            </a:r>
            <a:endParaRPr lang="en-US" altLang="ja-JP" sz="2000" b="1" dirty="0"/>
          </a:p>
        </p:txBody>
      </p:sp>
      <p:sp>
        <p:nvSpPr>
          <p:cNvPr id="3" name="スライド番号プレースホルダー 2"/>
          <p:cNvSpPr>
            <a:spLocks noGrp="1"/>
          </p:cNvSpPr>
          <p:nvPr>
            <p:ph type="sldNum" sz="quarter" idx="12"/>
          </p:nvPr>
        </p:nvSpPr>
        <p:spPr/>
        <p:txBody>
          <a:bodyPr/>
          <a:lstStyle/>
          <a:p>
            <a:fld id="{C22B6739-EE59-4F17-AB18-5F721B9E61A2}" type="slidenum">
              <a:rPr lang="ja-JP" altLang="en-US" smtClean="0"/>
              <a:pPr/>
              <a:t>1</a:t>
            </a:fld>
            <a:endParaRPr lang="ja-JP" altLang="en-US"/>
          </a:p>
        </p:txBody>
      </p:sp>
      <p:sp>
        <p:nvSpPr>
          <p:cNvPr id="4" name="テキスト ボックス 3"/>
          <p:cNvSpPr txBox="1"/>
          <p:nvPr/>
        </p:nvSpPr>
        <p:spPr>
          <a:xfrm>
            <a:off x="179512" y="692696"/>
            <a:ext cx="9144000" cy="7032694"/>
          </a:xfrm>
          <a:prstGeom prst="rect">
            <a:avLst/>
          </a:prstGeom>
          <a:noFill/>
        </p:spPr>
        <p:txBody>
          <a:bodyPr wrap="square" rtlCol="0">
            <a:spAutoFit/>
          </a:bodyPr>
          <a:lstStyle/>
          <a:p>
            <a:pPr algn="ctr"/>
            <a:r>
              <a:rPr lang="ja-JP" altLang="en-US" sz="6600" dirty="0">
                <a:solidFill>
                  <a:srgbClr val="FF0000"/>
                </a:solidFill>
              </a:rPr>
              <a:t>介護保険・総合事業</a:t>
            </a:r>
            <a:r>
              <a:rPr lang="ja-JP" altLang="en-US" sz="7200" dirty="0">
                <a:solidFill>
                  <a:srgbClr val="FF0000"/>
                </a:solidFill>
              </a:rPr>
              <a:t>は</a:t>
            </a:r>
            <a:r>
              <a:rPr lang="ja-JP" altLang="en-US" sz="9600" dirty="0">
                <a:solidFill>
                  <a:srgbClr val="FF0000"/>
                </a:solidFill>
              </a:rPr>
              <a:t>今どうなって</a:t>
            </a:r>
            <a:endParaRPr lang="en-US" altLang="ja-JP" sz="9600" dirty="0">
              <a:solidFill>
                <a:srgbClr val="FF0000"/>
              </a:solidFill>
            </a:endParaRPr>
          </a:p>
          <a:p>
            <a:pPr algn="ctr"/>
            <a:r>
              <a:rPr lang="ja-JP" altLang="en-US" sz="9600" dirty="0">
                <a:solidFill>
                  <a:srgbClr val="FF0000"/>
                </a:solidFill>
              </a:rPr>
              <a:t>いるのか</a:t>
            </a:r>
            <a:endParaRPr lang="en-US" altLang="ja-JP" sz="9600" dirty="0">
              <a:solidFill>
                <a:srgbClr val="FF0000"/>
              </a:solidFill>
            </a:endParaRPr>
          </a:p>
          <a:p>
            <a:pPr algn="ctr"/>
            <a:r>
              <a:rPr lang="ja-JP" altLang="en-US" sz="4400" dirty="0">
                <a:solidFill>
                  <a:srgbClr val="FF0000"/>
                </a:solidFill>
              </a:rPr>
              <a:t>～総合事業の基本、現状、課題</a:t>
            </a:r>
            <a:r>
              <a:rPr lang="ja-JP" altLang="en-US" sz="3600" dirty="0">
                <a:solidFill>
                  <a:srgbClr val="FF0000"/>
                </a:solidFill>
              </a:rPr>
              <a:t>～</a:t>
            </a:r>
            <a:endParaRPr lang="en-US" altLang="ja-JP" sz="3600" dirty="0">
              <a:solidFill>
                <a:srgbClr val="FF0000"/>
              </a:solidFill>
            </a:endParaRPr>
          </a:p>
          <a:p>
            <a:pPr algn="ctr"/>
            <a:endParaRPr lang="en-US" altLang="ja-JP" sz="2800" dirty="0">
              <a:solidFill>
                <a:srgbClr val="FF0000"/>
              </a:solidFill>
            </a:endParaRPr>
          </a:p>
          <a:p>
            <a:pPr algn="ctr"/>
            <a:endParaRPr lang="en-US" altLang="ja-JP" sz="11500" dirty="0">
              <a:solidFill>
                <a:srgbClr val="FF0000"/>
              </a:solidFill>
            </a:endParaRPr>
          </a:p>
        </p:txBody>
      </p:sp>
      <p:sp>
        <p:nvSpPr>
          <p:cNvPr id="8" name="タイトル 1">
            <a:extLst>
              <a:ext uri="{FF2B5EF4-FFF2-40B4-BE49-F238E27FC236}">
                <a16:creationId xmlns:a16="http://schemas.microsoft.com/office/drawing/2014/main" id="{790F1581-5257-42EC-8064-353FA0DD958D}"/>
              </a:ext>
            </a:extLst>
          </p:cNvPr>
          <p:cNvSpPr txBox="1">
            <a:spLocks/>
          </p:cNvSpPr>
          <p:nvPr/>
        </p:nvSpPr>
        <p:spPr bwMode="auto">
          <a:xfrm>
            <a:off x="179512" y="6021287"/>
            <a:ext cx="8568952" cy="7568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r>
              <a:rPr lang="ja-JP" altLang="en-US" sz="2000" dirty="0"/>
              <a:t>大阪社会保障推進協議会　</a:t>
            </a:r>
            <a:endParaRPr lang="en-US" altLang="ja-JP" sz="2000" dirty="0"/>
          </a:p>
          <a:p>
            <a:r>
              <a:rPr lang="ja-JP" altLang="en-US" sz="2400" dirty="0"/>
              <a:t>日下部雅喜</a:t>
            </a:r>
            <a:endParaRPr lang="ja-JP" altLang="en-US" sz="5400" dirty="0"/>
          </a:p>
        </p:txBody>
      </p:sp>
    </p:spTree>
    <p:extLst>
      <p:ext uri="{BB962C8B-B14F-4D97-AF65-F5344CB8AC3E}">
        <p14:creationId xmlns:p14="http://schemas.microsoft.com/office/powerpoint/2010/main" val="3162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539750" y="188913"/>
            <a:ext cx="8218488" cy="777875"/>
          </a:xfrm>
          <a:solidFill>
            <a:schemeClr val="bg1"/>
          </a:solidFill>
          <a:ln/>
        </p:spPr>
        <p:txBody>
          <a:bodyPr>
            <a:normAutofit fontScale="90000"/>
          </a:bodyPr>
          <a:lstStyle/>
          <a:p>
            <a:r>
              <a:rPr lang="ja-JP" altLang="en-US" sz="3600" dirty="0"/>
              <a:t>要介護状態区分と保険給付</a:t>
            </a:r>
            <a:br>
              <a:rPr lang="en-US" altLang="ja-JP" sz="3600" dirty="0"/>
            </a:br>
            <a:r>
              <a:rPr lang="ja-JP" altLang="en-US" sz="3600" dirty="0"/>
              <a:t>　　　　　（</a:t>
            </a:r>
            <a:r>
              <a:rPr lang="en-US" altLang="ja-JP" sz="3600" dirty="0"/>
              <a:t>2006</a:t>
            </a:r>
            <a:r>
              <a:rPr lang="ja-JP" altLang="en-US" sz="3600" dirty="0"/>
              <a:t>年度～</a:t>
            </a:r>
            <a:r>
              <a:rPr lang="en-US" altLang="ja-JP" sz="3600" dirty="0"/>
              <a:t>2014</a:t>
            </a:r>
            <a:r>
              <a:rPr lang="ja-JP" altLang="en-US" sz="3600" dirty="0"/>
              <a:t>年度まで）</a:t>
            </a:r>
          </a:p>
        </p:txBody>
      </p:sp>
      <p:graphicFrame>
        <p:nvGraphicFramePr>
          <p:cNvPr id="313347" name="Group 3"/>
          <p:cNvGraphicFramePr>
            <a:graphicFrameLocks noGrp="1"/>
          </p:cNvGraphicFramePr>
          <p:nvPr>
            <p:ph sz="half" idx="2"/>
            <p:extLst>
              <p:ext uri="{D42A27DB-BD31-4B8C-83A1-F6EECF244321}">
                <p14:modId xmlns:p14="http://schemas.microsoft.com/office/powerpoint/2010/main" val="1710302655"/>
              </p:ext>
            </p:extLst>
          </p:nvPr>
        </p:nvGraphicFramePr>
        <p:xfrm>
          <a:off x="179512" y="996256"/>
          <a:ext cx="6480720" cy="5431224"/>
        </p:xfrm>
        <a:graphic>
          <a:graphicData uri="http://schemas.openxmlformats.org/drawingml/2006/table">
            <a:tbl>
              <a:tblPr/>
              <a:tblGrid>
                <a:gridCol w="1050691">
                  <a:extLst>
                    <a:ext uri="{9D8B030D-6E8A-4147-A177-3AD203B41FA5}">
                      <a16:colId xmlns:a16="http://schemas.microsoft.com/office/drawing/2014/main" val="20000"/>
                    </a:ext>
                  </a:extLst>
                </a:gridCol>
                <a:gridCol w="4734972">
                  <a:extLst>
                    <a:ext uri="{9D8B030D-6E8A-4147-A177-3AD203B41FA5}">
                      <a16:colId xmlns:a16="http://schemas.microsoft.com/office/drawing/2014/main" val="20001"/>
                    </a:ext>
                  </a:extLst>
                </a:gridCol>
                <a:gridCol w="695057">
                  <a:extLst>
                    <a:ext uri="{9D8B030D-6E8A-4147-A177-3AD203B41FA5}">
                      <a16:colId xmlns:a16="http://schemas.microsoft.com/office/drawing/2014/main" val="20002"/>
                    </a:ext>
                  </a:extLst>
                </a:gridCol>
              </a:tblGrid>
              <a:tr h="79216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要支援</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1</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charset="-128"/>
                          <a:ea typeface="ＭＳ Ｐゴシック" charset="-128"/>
                        </a:rPr>
                        <a:t>　　基本的な日常生活は、ほぼ自分で行うことができるが、要介護状態とならないように一部支援が必要。</a:t>
                      </a:r>
                      <a:endParaRPr kumimoji="1" lang="ja-JP" altLang="en-US" sz="16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新</a:t>
                      </a:r>
                      <a:endParaRPr kumimoji="1" lang="en-US" altLang="ja-JP" sz="20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予</a:t>
                      </a:r>
                      <a:endParaRPr kumimoji="1" lang="en-US" altLang="ja-JP" sz="20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防</a:t>
                      </a:r>
                      <a:endParaRPr kumimoji="1" lang="en-US" altLang="ja-JP" sz="20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給</a:t>
                      </a:r>
                      <a:endParaRPr kumimoji="1" lang="en-US" altLang="ja-JP" sz="20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付</a:t>
                      </a:r>
                      <a:endParaRPr kumimoji="1" lang="ja-JP" altLang="en-US" sz="2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89704">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要支援</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2</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charset="-128"/>
                          <a:ea typeface="ＭＳ Ｐゴシック" charset="-128"/>
                        </a:rPr>
                        <a:t>　　立ち上がりや歩行が不安定。排泄、入浴などで一部介助が必要であるが、身体の状態の維持または改善の可能性がある。</a:t>
                      </a:r>
                      <a:endParaRPr kumimoji="1" lang="ja-JP" altLang="en-US" sz="16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extLst>
                  <a:ext uri="{0D108BD9-81ED-4DB2-BD59-A6C34878D82A}">
                    <a16:rowId xmlns:a16="http://schemas.microsoft.com/office/drawing/2014/main" val="10001"/>
                  </a:ext>
                </a:extLst>
              </a:tr>
              <a:tr h="18097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1</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立上がりや歩行が不安定。排泄、入浴などで一部介助が必要。</a:t>
                      </a: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rowSpan="5">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charset="-128"/>
                        </a:rPr>
                        <a:t>介</a:t>
                      </a:r>
                      <a:endParaRPr kumimoji="1" lang="en-US" altLang="ja-JP" sz="24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charset="-128"/>
                        </a:rPr>
                        <a:t>護</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charset="-128"/>
                        </a:rPr>
                        <a:t>給</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charset="-128"/>
                        </a:rPr>
                        <a:t>付</a:t>
                      </a: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304">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2</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起き上がりが自力では困難。排泄、入浴などで一部または全介助が必要。</a:t>
                      </a:r>
                      <a:endParaRPr kumimoji="1" lang="en-US" altLang="ja-JP" sz="1800" b="1" i="0" u="none" strike="noStrike" cap="none" normalizeH="0" baseline="0" dirty="0">
                        <a:ln>
                          <a:noFill/>
                        </a:ln>
                        <a:solidFill>
                          <a:schemeClr val="tx1"/>
                        </a:solidFill>
                        <a:effectLst/>
                        <a:latin typeface="ＭＳ Ｐゴシック" charset="-128"/>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03"/>
                  </a:ext>
                </a:extLst>
              </a:tr>
              <a:tr h="40322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3</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起き上がり、寝返りが自力ではできない。排泄、入浴、衣服の着脱などで全介助が必要。　</a:t>
                      </a: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4"/>
                  </a:ext>
                </a:extLst>
              </a:tr>
              <a:tr h="48101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要介護</a:t>
                      </a:r>
                      <a:r>
                        <a:rPr kumimoji="1" lang="en-US" altLang="ja-JP" sz="2000" b="1" i="0" u="none" strike="noStrike" cap="none" normalizeH="0" baseline="0" dirty="0">
                          <a:ln>
                            <a:noFill/>
                          </a:ln>
                          <a:solidFill>
                            <a:schemeClr val="tx1"/>
                          </a:solidFill>
                          <a:effectLst/>
                          <a:latin typeface="Arial" charset="0"/>
                          <a:ea typeface="ＭＳ Ｐゴシック"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Arial" charset="0"/>
                          <a:ea typeface="ＭＳ Ｐゴシック" charset="-128"/>
                        </a:rPr>
                        <a:t>　　排泄、入浴、衣服の着脱など多くの行為で全面的介助が必要。</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5"/>
                  </a:ext>
                </a:extLst>
              </a:tr>
              <a:tr h="48101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a:ln>
                            <a:noFill/>
                          </a:ln>
                          <a:solidFill>
                            <a:schemeClr val="tx1"/>
                          </a:solidFill>
                          <a:effectLst/>
                          <a:latin typeface="ＭＳ Ｐゴシック" charset="-128"/>
                          <a:ea typeface="ＭＳ Ｐゴシック" charset="-128"/>
                        </a:rPr>
                        <a:t>5</a:t>
                      </a:r>
                      <a:endParaRPr kumimoji="1" lang="en-US" altLang="ja-JP" sz="2000" b="1"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生活全般について全面的介助が必要。　</a:t>
                      </a: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2" name="正方形/長方形 1">
            <a:extLst>
              <a:ext uri="{FF2B5EF4-FFF2-40B4-BE49-F238E27FC236}">
                <a16:creationId xmlns:a16="http://schemas.microsoft.com/office/drawing/2014/main" id="{BD555DCE-0AC0-E13A-0EC1-76BDD6C609E9}"/>
              </a:ext>
            </a:extLst>
          </p:cNvPr>
          <p:cNvSpPr/>
          <p:nvPr/>
        </p:nvSpPr>
        <p:spPr>
          <a:xfrm>
            <a:off x="6876256" y="1196752"/>
            <a:ext cx="2267744" cy="174213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地域支援事業</a:t>
            </a:r>
            <a:endPar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b="1" dirty="0">
                <a:solidFill>
                  <a:prstClr val="black"/>
                </a:solidFill>
                <a:latin typeface="Calibri"/>
                <a:ea typeface="ＭＳ Ｐゴシック" panose="020B0600070205080204" pitchFamily="50" charset="-128"/>
              </a:rPr>
              <a:t>・介護予防事業</a:t>
            </a:r>
            <a:endParaRPr lang="en-US" altLang="ja-JP" b="1" dirty="0">
              <a:solidFill>
                <a:prstClr val="black"/>
              </a:solidFill>
              <a:latin typeface="Calibri"/>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・包括的支援事業</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r>
              <a:rPr lang="ja-JP" altLang="en-US" b="1" dirty="0">
                <a:solidFill>
                  <a:prstClr val="black"/>
                </a:solidFill>
                <a:latin typeface="Calibri"/>
                <a:ea typeface="ＭＳ Ｐゴシック" panose="020B0600070205080204" pitchFamily="50" charset="-128"/>
              </a:rPr>
              <a:t>・任意事業など</a:t>
            </a:r>
            <a:endParaRPr lang="en-US" altLang="ja-JP" b="1" dirty="0">
              <a:solidFill>
                <a:prstClr val="black"/>
              </a:solidFill>
              <a:latin typeface="Calibri"/>
              <a:ea typeface="ＭＳ Ｐゴシック" panose="020B0600070205080204" pitchFamily="50" charset="-128"/>
            </a:endParaRPr>
          </a:p>
          <a:p>
            <a:pPr lvl="0"/>
            <a:r>
              <a:rPr lang="en-US" altLang="ja-JP" b="1" dirty="0">
                <a:solidFill>
                  <a:prstClr val="black"/>
                </a:solidFill>
              </a:rPr>
              <a:t>2006</a:t>
            </a:r>
            <a:r>
              <a:rPr lang="ja-JP" altLang="en-US" b="1" dirty="0">
                <a:solidFill>
                  <a:prstClr val="black"/>
                </a:solidFill>
              </a:rPr>
              <a:t>年度から開始</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右中かっこ 2">
            <a:extLst>
              <a:ext uri="{FF2B5EF4-FFF2-40B4-BE49-F238E27FC236}">
                <a16:creationId xmlns:a16="http://schemas.microsoft.com/office/drawing/2014/main" id="{B9B7624D-37E9-7C20-B9ED-8F185D1F387A}"/>
              </a:ext>
            </a:extLst>
          </p:cNvPr>
          <p:cNvSpPr/>
          <p:nvPr/>
        </p:nvSpPr>
        <p:spPr>
          <a:xfrm>
            <a:off x="6012160" y="1194048"/>
            <a:ext cx="1072754" cy="2234952"/>
          </a:xfrm>
          <a:prstGeom prst="rightBrace">
            <a:avLst>
              <a:gd name="adj1" fmla="val 0"/>
              <a:gd name="adj2" fmla="val 1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E3D17F69-8D73-AB58-232C-9B7DA53B09AA}"/>
              </a:ext>
            </a:extLst>
          </p:cNvPr>
          <p:cNvSpPr txBox="1"/>
          <p:nvPr/>
        </p:nvSpPr>
        <p:spPr>
          <a:xfrm>
            <a:off x="7034066" y="3166144"/>
            <a:ext cx="2259011" cy="1015663"/>
          </a:xfrm>
          <a:prstGeom prst="rect">
            <a:avLst/>
          </a:prstGeom>
          <a:noFill/>
        </p:spPr>
        <p:txBody>
          <a:bodyPr wrap="square">
            <a:spAutoFit/>
          </a:bodyPr>
          <a:lstStyle/>
          <a:p>
            <a:r>
              <a:rPr lang="ja-JP" altLang="en-US" sz="2000" b="1" u="sng" dirty="0">
                <a:solidFill>
                  <a:srgbClr val="FF0000"/>
                </a:solidFill>
              </a:rPr>
              <a:t>福祉用具の内</a:t>
            </a:r>
            <a:endParaRPr lang="en-US" altLang="ja-JP" sz="2000" b="1" u="sng" dirty="0">
              <a:solidFill>
                <a:srgbClr val="FF0000"/>
              </a:solidFill>
            </a:endParaRPr>
          </a:p>
          <a:p>
            <a:r>
              <a:rPr lang="ja-JP" altLang="en-US" sz="2000" b="1" u="sng" dirty="0">
                <a:solidFill>
                  <a:srgbClr val="FF0000"/>
                </a:solidFill>
              </a:rPr>
              <a:t>特殊寝台・車イスなどは原則対象外</a:t>
            </a:r>
          </a:p>
        </p:txBody>
      </p:sp>
    </p:spTree>
    <p:extLst>
      <p:ext uri="{BB962C8B-B14F-4D97-AF65-F5344CB8AC3E}">
        <p14:creationId xmlns:p14="http://schemas.microsoft.com/office/powerpoint/2010/main" val="7435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616059" y="151798"/>
            <a:ext cx="8218488" cy="777875"/>
          </a:xfrm>
          <a:solidFill>
            <a:schemeClr val="bg1"/>
          </a:solidFill>
          <a:ln/>
        </p:spPr>
        <p:txBody>
          <a:bodyPr>
            <a:noAutofit/>
          </a:bodyPr>
          <a:lstStyle/>
          <a:p>
            <a:r>
              <a:rPr lang="ja-JP" altLang="en-US" sz="3200" dirty="0"/>
              <a:t>要介護状態区分と保険給付</a:t>
            </a:r>
            <a:br>
              <a:rPr lang="en-US" altLang="ja-JP" sz="3200" dirty="0"/>
            </a:br>
            <a:r>
              <a:rPr lang="ja-JP" altLang="en-US" sz="3200" dirty="0"/>
              <a:t>（</a:t>
            </a:r>
            <a:r>
              <a:rPr lang="en-US" altLang="ja-JP" sz="3200" dirty="0"/>
              <a:t>2015</a:t>
            </a:r>
            <a:r>
              <a:rPr lang="ja-JP" altLang="en-US" sz="3200" dirty="0"/>
              <a:t>年度以降～現在）</a:t>
            </a:r>
          </a:p>
        </p:txBody>
      </p:sp>
      <p:graphicFrame>
        <p:nvGraphicFramePr>
          <p:cNvPr id="313347" name="Group 3"/>
          <p:cNvGraphicFramePr>
            <a:graphicFrameLocks noGrp="1"/>
          </p:cNvGraphicFramePr>
          <p:nvPr>
            <p:ph sz="half" idx="2"/>
            <p:extLst>
              <p:ext uri="{D42A27DB-BD31-4B8C-83A1-F6EECF244321}">
                <p14:modId xmlns:p14="http://schemas.microsoft.com/office/powerpoint/2010/main" val="2464528754"/>
              </p:ext>
            </p:extLst>
          </p:nvPr>
        </p:nvGraphicFramePr>
        <p:xfrm>
          <a:off x="257224" y="1041126"/>
          <a:ext cx="6480720" cy="5431224"/>
        </p:xfrm>
        <a:graphic>
          <a:graphicData uri="http://schemas.openxmlformats.org/drawingml/2006/table">
            <a:tbl>
              <a:tblPr/>
              <a:tblGrid>
                <a:gridCol w="1050691">
                  <a:extLst>
                    <a:ext uri="{9D8B030D-6E8A-4147-A177-3AD203B41FA5}">
                      <a16:colId xmlns:a16="http://schemas.microsoft.com/office/drawing/2014/main" val="20000"/>
                    </a:ext>
                  </a:extLst>
                </a:gridCol>
                <a:gridCol w="4781957">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tblGrid>
              <a:tr h="79216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要支援</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1</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charset="-128"/>
                          <a:ea typeface="ＭＳ Ｐゴシック" charset="-128"/>
                        </a:rPr>
                        <a:t>　　基本的な日常生活は、ほぼ自分で行うことができるが、要介護状態とならないように一部支援が必要。</a:t>
                      </a:r>
                      <a:endParaRPr kumimoji="1" lang="ja-JP" altLang="en-US" sz="16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予</a:t>
                      </a:r>
                      <a:endParaRPr kumimoji="1" lang="en-US" altLang="ja-JP" sz="20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防</a:t>
                      </a:r>
                      <a:endParaRPr kumimoji="1" lang="en-US" altLang="ja-JP" sz="20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給</a:t>
                      </a:r>
                      <a:endParaRPr kumimoji="1" lang="en-US" altLang="ja-JP" sz="20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付</a:t>
                      </a:r>
                      <a:endParaRPr kumimoji="1" lang="ja-JP" altLang="en-US" sz="2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89704">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要支援</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2</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charset="-128"/>
                          <a:ea typeface="ＭＳ Ｐゴシック" charset="-128"/>
                        </a:rPr>
                        <a:t>　　立ち上がりや歩行が不安定。排泄、入浴などで一部介助が必要であるが、身体の状態の維持または改善の可能性がある。</a:t>
                      </a:r>
                      <a:endParaRPr kumimoji="1" lang="ja-JP" altLang="en-US" sz="16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extLst>
                  <a:ext uri="{0D108BD9-81ED-4DB2-BD59-A6C34878D82A}">
                    <a16:rowId xmlns:a16="http://schemas.microsoft.com/office/drawing/2014/main" val="10001"/>
                  </a:ext>
                </a:extLst>
              </a:tr>
              <a:tr h="18097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1</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立上がりや歩行が不安定。排泄、入浴などで一部介助が必要。</a:t>
                      </a: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rowSpan="5">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charset="-128"/>
                        </a:rPr>
                        <a:t>介</a:t>
                      </a:r>
                      <a:endParaRPr kumimoji="1" lang="en-US" altLang="ja-JP" sz="24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charset="-128"/>
                        </a:rPr>
                        <a:t>護</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charset="-128"/>
                        </a:rPr>
                        <a:t>給</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charset="-128"/>
                        </a:rPr>
                        <a:t>付</a:t>
                      </a: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304">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2</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起き上がりが自力では困難。排泄、入浴などで一部または全介助が必要。</a:t>
                      </a:r>
                      <a:endParaRPr kumimoji="1" lang="en-US" altLang="ja-JP" sz="1800" b="1" i="0" u="none" strike="noStrike" cap="none" normalizeH="0" baseline="0" dirty="0">
                        <a:ln>
                          <a:noFill/>
                        </a:ln>
                        <a:solidFill>
                          <a:schemeClr val="tx1"/>
                        </a:solidFill>
                        <a:effectLst/>
                        <a:latin typeface="ＭＳ Ｐゴシック" charset="-128"/>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0003"/>
                  </a:ext>
                </a:extLst>
              </a:tr>
              <a:tr h="40322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3</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起き上がり、寝返りが自力ではできない。排泄、入浴、衣服の着脱などで全介助が必要。　</a:t>
                      </a: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4"/>
                  </a:ext>
                </a:extLst>
              </a:tr>
              <a:tr h="48101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要介護</a:t>
                      </a:r>
                      <a:r>
                        <a:rPr kumimoji="1" lang="en-US" altLang="ja-JP" sz="2000" b="1" i="0" u="none" strike="noStrike" cap="none" normalizeH="0" baseline="0" dirty="0">
                          <a:ln>
                            <a:noFill/>
                          </a:ln>
                          <a:solidFill>
                            <a:schemeClr val="tx1"/>
                          </a:solidFill>
                          <a:effectLst/>
                          <a:latin typeface="Arial" charset="0"/>
                          <a:ea typeface="ＭＳ Ｐゴシック"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Arial" charset="0"/>
                          <a:ea typeface="ＭＳ Ｐゴシック" charset="-128"/>
                        </a:rPr>
                        <a:t>　　排泄、入浴、衣服の着脱など多くの行為で全面的介助が必要。</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5"/>
                  </a:ext>
                </a:extLst>
              </a:tr>
              <a:tr h="48101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a:ln>
                            <a:noFill/>
                          </a:ln>
                          <a:solidFill>
                            <a:schemeClr val="tx1"/>
                          </a:solidFill>
                          <a:effectLst/>
                          <a:latin typeface="ＭＳ Ｐゴシック" charset="-128"/>
                          <a:ea typeface="ＭＳ Ｐゴシック" charset="-128"/>
                        </a:rPr>
                        <a:t>5</a:t>
                      </a:r>
                      <a:endParaRPr kumimoji="1" lang="en-US" altLang="ja-JP" sz="2000" b="1"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生活全般について全面的介助が必要。　</a:t>
                      </a: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2" name="正方形/長方形 1">
            <a:extLst>
              <a:ext uri="{FF2B5EF4-FFF2-40B4-BE49-F238E27FC236}">
                <a16:creationId xmlns:a16="http://schemas.microsoft.com/office/drawing/2014/main" id="{D9FF8096-84A8-F4D3-D908-10A172EB37BE}"/>
              </a:ext>
            </a:extLst>
          </p:cNvPr>
          <p:cNvSpPr/>
          <p:nvPr/>
        </p:nvSpPr>
        <p:spPr>
          <a:xfrm>
            <a:off x="7084914" y="764704"/>
            <a:ext cx="2016224" cy="2232248"/>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地域支援事業</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総合事業</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1800" b="1" dirty="0">
              <a:solidFill>
                <a:prstClr val="black"/>
              </a:solidFill>
              <a:latin typeface="Calibri"/>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2015</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年度移行</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完了</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矢印: 右 2">
            <a:extLst>
              <a:ext uri="{FF2B5EF4-FFF2-40B4-BE49-F238E27FC236}">
                <a16:creationId xmlns:a16="http://schemas.microsoft.com/office/drawing/2014/main" id="{4CB332DF-E0FC-1812-3C80-D190C8C94979}"/>
              </a:ext>
            </a:extLst>
          </p:cNvPr>
          <p:cNvSpPr/>
          <p:nvPr/>
        </p:nvSpPr>
        <p:spPr>
          <a:xfrm>
            <a:off x="6633469" y="2014606"/>
            <a:ext cx="720080" cy="3395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右中かっこ 8">
            <a:extLst>
              <a:ext uri="{FF2B5EF4-FFF2-40B4-BE49-F238E27FC236}">
                <a16:creationId xmlns:a16="http://schemas.microsoft.com/office/drawing/2014/main" id="{BF1AF1AB-580E-22B9-9B72-C1E1FCF1E21D}"/>
              </a:ext>
            </a:extLst>
          </p:cNvPr>
          <p:cNvSpPr/>
          <p:nvPr/>
        </p:nvSpPr>
        <p:spPr>
          <a:xfrm>
            <a:off x="5940152" y="1484784"/>
            <a:ext cx="863724" cy="1059644"/>
          </a:xfrm>
          <a:prstGeom prst="rightBrace">
            <a:avLst>
              <a:gd name="adj1" fmla="val 8333"/>
              <a:gd name="adj2" fmla="val 6761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DA4344B1-7133-6854-5D6C-0CAFD6897684}"/>
              </a:ext>
            </a:extLst>
          </p:cNvPr>
          <p:cNvSpPr/>
          <p:nvPr/>
        </p:nvSpPr>
        <p:spPr>
          <a:xfrm>
            <a:off x="7084914" y="2908314"/>
            <a:ext cx="2016224" cy="84842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・包括的支援事業</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r>
              <a:rPr lang="ja-JP" altLang="en-US" b="1" dirty="0">
                <a:solidFill>
                  <a:prstClr val="black"/>
                </a:solidFill>
                <a:latin typeface="Calibri"/>
                <a:ea typeface="ＭＳ Ｐゴシック" panose="020B0600070205080204" pitchFamily="50" charset="-128"/>
              </a:rPr>
              <a:t>・任意事業など</a:t>
            </a:r>
            <a:endParaRPr lang="en-US" altLang="ja-JP" b="1" dirty="0">
              <a:solidFill>
                <a:prstClr val="black"/>
              </a:solidFill>
              <a:latin typeface="Calibri"/>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3665657B-C194-E500-38C4-99E77B02D23D}"/>
              </a:ext>
            </a:extLst>
          </p:cNvPr>
          <p:cNvSpPr txBox="1"/>
          <p:nvPr/>
        </p:nvSpPr>
        <p:spPr>
          <a:xfrm>
            <a:off x="3453408" y="1484784"/>
            <a:ext cx="2543791" cy="369332"/>
          </a:xfrm>
          <a:prstGeom prst="rect">
            <a:avLst/>
          </a:prstGeom>
          <a:solidFill>
            <a:schemeClr val="bg1"/>
          </a:solidFill>
        </p:spPr>
        <p:txBody>
          <a:bodyPr wrap="square">
            <a:spAutoFit/>
          </a:bodyPr>
          <a:lstStyle/>
          <a:p>
            <a:r>
              <a:rPr lang="ja-JP" altLang="en-US" b="1" dirty="0">
                <a:solidFill>
                  <a:srgbClr val="FF0000"/>
                </a:solidFill>
              </a:rPr>
              <a:t>ヘルパー・デイサービス</a:t>
            </a:r>
          </a:p>
        </p:txBody>
      </p:sp>
      <p:sp>
        <p:nvSpPr>
          <p:cNvPr id="15" name="テキスト ボックス 14">
            <a:extLst>
              <a:ext uri="{FF2B5EF4-FFF2-40B4-BE49-F238E27FC236}">
                <a16:creationId xmlns:a16="http://schemas.microsoft.com/office/drawing/2014/main" id="{A70B4A78-33B9-8374-80D3-2FBA647C2F33}"/>
              </a:ext>
            </a:extLst>
          </p:cNvPr>
          <p:cNvSpPr txBox="1"/>
          <p:nvPr/>
        </p:nvSpPr>
        <p:spPr>
          <a:xfrm>
            <a:off x="7285460" y="1588420"/>
            <a:ext cx="1615132" cy="646331"/>
          </a:xfrm>
          <a:prstGeom prst="rect">
            <a:avLst/>
          </a:prstGeom>
          <a:solidFill>
            <a:schemeClr val="bg1"/>
          </a:solidFill>
        </p:spPr>
        <p:txBody>
          <a:bodyPr wrap="square">
            <a:spAutoFit/>
          </a:bodyPr>
          <a:lstStyle/>
          <a:p>
            <a:r>
              <a:rPr lang="ja-JP" altLang="en-US" b="1" dirty="0">
                <a:solidFill>
                  <a:srgbClr val="FF0000"/>
                </a:solidFill>
              </a:rPr>
              <a:t>訪問サービス</a:t>
            </a:r>
          </a:p>
          <a:p>
            <a:r>
              <a:rPr lang="ja-JP" altLang="en-US" b="1" dirty="0">
                <a:solidFill>
                  <a:srgbClr val="FF0000"/>
                </a:solidFill>
              </a:rPr>
              <a:t>通所サービス</a:t>
            </a:r>
          </a:p>
        </p:txBody>
      </p:sp>
      <p:sp>
        <p:nvSpPr>
          <p:cNvPr id="4" name="右中かっこ 3">
            <a:extLst>
              <a:ext uri="{FF2B5EF4-FFF2-40B4-BE49-F238E27FC236}">
                <a16:creationId xmlns:a16="http://schemas.microsoft.com/office/drawing/2014/main" id="{CE1DC5E0-194D-E618-BC4B-956A47A8ACCF}"/>
              </a:ext>
            </a:extLst>
          </p:cNvPr>
          <p:cNvSpPr/>
          <p:nvPr/>
        </p:nvSpPr>
        <p:spPr>
          <a:xfrm>
            <a:off x="6092552" y="2883992"/>
            <a:ext cx="992362" cy="1429580"/>
          </a:xfrm>
          <a:prstGeom prst="rightBrace">
            <a:avLst>
              <a:gd name="adj1" fmla="val 8333"/>
              <a:gd name="adj2" fmla="val 8004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4A0486ED-9C0C-7B68-7C8D-0ABB865178D3}"/>
              </a:ext>
            </a:extLst>
          </p:cNvPr>
          <p:cNvSpPr txBox="1"/>
          <p:nvPr/>
        </p:nvSpPr>
        <p:spPr>
          <a:xfrm>
            <a:off x="6993509" y="3884168"/>
            <a:ext cx="2259011" cy="707886"/>
          </a:xfrm>
          <a:prstGeom prst="rect">
            <a:avLst/>
          </a:prstGeom>
          <a:noFill/>
        </p:spPr>
        <p:txBody>
          <a:bodyPr wrap="square">
            <a:spAutoFit/>
          </a:bodyPr>
          <a:lstStyle/>
          <a:p>
            <a:r>
              <a:rPr lang="ja-JP" altLang="en-US" sz="2000" b="1" u="sng" dirty="0">
                <a:solidFill>
                  <a:srgbClr val="FF0000"/>
                </a:solidFill>
              </a:rPr>
              <a:t>介護保険施設の内</a:t>
            </a:r>
            <a:endParaRPr lang="en-US" altLang="ja-JP" sz="2000" b="1" u="sng" dirty="0">
              <a:solidFill>
                <a:srgbClr val="FF0000"/>
              </a:solidFill>
            </a:endParaRPr>
          </a:p>
          <a:p>
            <a:r>
              <a:rPr lang="ja-JP" altLang="en-US" sz="2000" b="1" u="sng" dirty="0">
                <a:solidFill>
                  <a:srgbClr val="FF0000"/>
                </a:solidFill>
              </a:rPr>
              <a:t>特養は原則対象外</a:t>
            </a:r>
          </a:p>
        </p:txBody>
      </p:sp>
    </p:spTree>
    <p:extLst>
      <p:ext uri="{BB962C8B-B14F-4D97-AF65-F5344CB8AC3E}">
        <p14:creationId xmlns:p14="http://schemas.microsoft.com/office/powerpoint/2010/main" val="42710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1" grpId="0" animBg="1"/>
      <p:bldP spid="13" grpId="0" animBg="1"/>
      <p:bldP spid="15" grpId="0" animBg="1"/>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539750" y="188913"/>
            <a:ext cx="8218488" cy="777875"/>
          </a:xfrm>
          <a:solidFill>
            <a:schemeClr val="bg1"/>
          </a:solidFill>
          <a:ln/>
        </p:spPr>
        <p:txBody>
          <a:bodyPr>
            <a:noAutofit/>
          </a:bodyPr>
          <a:lstStyle/>
          <a:p>
            <a:r>
              <a:rPr lang="ja-JP" altLang="en-US" sz="3200" dirty="0"/>
              <a:t>要介護状態区分と保険給付</a:t>
            </a:r>
            <a:br>
              <a:rPr lang="en-US" altLang="ja-JP" sz="3200" dirty="0"/>
            </a:br>
            <a:r>
              <a:rPr lang="ja-JP" altLang="en-US" sz="3200" dirty="0"/>
              <a:t>　　　　　　　　　　（次の制度改定の狙い</a:t>
            </a:r>
            <a:r>
              <a:rPr lang="ja-JP" altLang="en-US" sz="2800" dirty="0"/>
              <a:t>）</a:t>
            </a:r>
            <a:endParaRPr lang="ja-JP" altLang="en-US" sz="4000" dirty="0"/>
          </a:p>
        </p:txBody>
      </p:sp>
      <p:graphicFrame>
        <p:nvGraphicFramePr>
          <p:cNvPr id="313347" name="Group 3"/>
          <p:cNvGraphicFramePr>
            <a:graphicFrameLocks noGrp="1"/>
          </p:cNvGraphicFramePr>
          <p:nvPr>
            <p:ph sz="half" idx="2"/>
            <p:extLst>
              <p:ext uri="{D42A27DB-BD31-4B8C-83A1-F6EECF244321}">
                <p14:modId xmlns:p14="http://schemas.microsoft.com/office/powerpoint/2010/main" val="1990588832"/>
              </p:ext>
            </p:extLst>
          </p:nvPr>
        </p:nvGraphicFramePr>
        <p:xfrm>
          <a:off x="36512" y="1235336"/>
          <a:ext cx="6480720" cy="5431224"/>
        </p:xfrm>
        <a:graphic>
          <a:graphicData uri="http://schemas.openxmlformats.org/drawingml/2006/table">
            <a:tbl>
              <a:tblPr/>
              <a:tblGrid>
                <a:gridCol w="1050691">
                  <a:extLst>
                    <a:ext uri="{9D8B030D-6E8A-4147-A177-3AD203B41FA5}">
                      <a16:colId xmlns:a16="http://schemas.microsoft.com/office/drawing/2014/main" val="20000"/>
                    </a:ext>
                  </a:extLst>
                </a:gridCol>
                <a:gridCol w="4734972">
                  <a:extLst>
                    <a:ext uri="{9D8B030D-6E8A-4147-A177-3AD203B41FA5}">
                      <a16:colId xmlns:a16="http://schemas.microsoft.com/office/drawing/2014/main" val="20001"/>
                    </a:ext>
                  </a:extLst>
                </a:gridCol>
                <a:gridCol w="695057">
                  <a:extLst>
                    <a:ext uri="{9D8B030D-6E8A-4147-A177-3AD203B41FA5}">
                      <a16:colId xmlns:a16="http://schemas.microsoft.com/office/drawing/2014/main" val="20002"/>
                    </a:ext>
                  </a:extLst>
                </a:gridCol>
              </a:tblGrid>
              <a:tr h="79216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要支援</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1</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charset="-128"/>
                          <a:ea typeface="ＭＳ Ｐゴシック" charset="-128"/>
                        </a:rPr>
                        <a:t>　　基本的な日常生活は、ほぼ自分で行うことができるが、要介護状態とならないように一部支援が必要。</a:t>
                      </a:r>
                      <a:endParaRPr kumimoji="1" lang="ja-JP" altLang="en-US" sz="16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予</a:t>
                      </a:r>
                      <a:endParaRPr kumimoji="1" lang="en-US" altLang="ja-JP" sz="20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防</a:t>
                      </a:r>
                      <a:endParaRPr kumimoji="1" lang="en-US" altLang="ja-JP" sz="20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給</a:t>
                      </a:r>
                      <a:endParaRPr kumimoji="1" lang="en-US" altLang="ja-JP" sz="20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付</a:t>
                      </a:r>
                      <a:endParaRPr kumimoji="1" lang="ja-JP" altLang="en-US" sz="2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89704">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要支援</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2</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charset="-128"/>
                          <a:ea typeface="ＭＳ Ｐゴシック" charset="-128"/>
                        </a:rPr>
                        <a:t>　　立ち上がりや歩行が不安定。排泄、入浴などで一部介助が必要であるが、身体の状態の維持または改善の可能性がある。</a:t>
                      </a:r>
                      <a:endParaRPr kumimoji="1" lang="ja-JP" altLang="en-US" sz="16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kumimoji="1" lang="ja-JP" altLang="en-US"/>
                    </a:p>
                  </a:txBody>
                  <a:tcPr/>
                </a:tc>
                <a:extLst>
                  <a:ext uri="{0D108BD9-81ED-4DB2-BD59-A6C34878D82A}">
                    <a16:rowId xmlns:a16="http://schemas.microsoft.com/office/drawing/2014/main" val="10001"/>
                  </a:ext>
                </a:extLst>
              </a:tr>
              <a:tr h="18097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1</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立上がりや歩行が不安定。排泄、入浴などで一部介助が必要。</a:t>
                      </a: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rowSpan="5">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charset="-128"/>
                        </a:rPr>
                        <a:t>介</a:t>
                      </a:r>
                      <a:endParaRPr kumimoji="1" lang="en-US" altLang="ja-JP" sz="24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charset="-128"/>
                        </a:rPr>
                        <a:t>護</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charset="-128"/>
                        </a:rPr>
                        <a:t>給</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charset="-128"/>
                        </a:rPr>
                        <a:t>付</a:t>
                      </a: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304">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2</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起き上がりが自力では困難。排泄、入浴などで一部または全介助が必要。</a:t>
                      </a:r>
                      <a:endParaRPr kumimoji="1" lang="en-US" altLang="ja-JP" sz="1800" b="1" i="0" u="none" strike="noStrike" cap="none" normalizeH="0" baseline="0" dirty="0">
                        <a:ln>
                          <a:noFill/>
                        </a:ln>
                        <a:solidFill>
                          <a:schemeClr val="tx1"/>
                        </a:solidFill>
                        <a:effectLst/>
                        <a:latin typeface="ＭＳ Ｐゴシック" charset="-128"/>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vMerge="1">
                  <a:txBody>
                    <a:bodyPr/>
                    <a:lstStyle/>
                    <a:p>
                      <a:endParaRPr kumimoji="1" lang="ja-JP" altLang="en-US"/>
                    </a:p>
                  </a:txBody>
                  <a:tcPr/>
                </a:tc>
                <a:extLst>
                  <a:ext uri="{0D108BD9-81ED-4DB2-BD59-A6C34878D82A}">
                    <a16:rowId xmlns:a16="http://schemas.microsoft.com/office/drawing/2014/main" val="10003"/>
                  </a:ext>
                </a:extLst>
              </a:tr>
              <a:tr h="403225">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3</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起き上がり、寝返りが自力ではできない。排泄、入浴、衣服の着脱などで全介助が必要。　</a:t>
                      </a: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4"/>
                  </a:ext>
                </a:extLst>
              </a:tr>
              <a:tr h="48101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要介護</a:t>
                      </a:r>
                      <a:r>
                        <a:rPr kumimoji="1" lang="en-US" altLang="ja-JP" sz="2000" b="1" i="0" u="none" strike="noStrike" cap="none" normalizeH="0" baseline="0" dirty="0">
                          <a:ln>
                            <a:noFill/>
                          </a:ln>
                          <a:solidFill>
                            <a:schemeClr val="tx1"/>
                          </a:solidFill>
                          <a:effectLst/>
                          <a:latin typeface="Arial" charset="0"/>
                          <a:ea typeface="ＭＳ Ｐゴシック"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Arial" charset="0"/>
                          <a:ea typeface="ＭＳ Ｐゴシック" charset="-128"/>
                        </a:rPr>
                        <a:t>　　排泄、入浴、衣服の着脱など多くの行為で全面的介助が必要。</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5"/>
                  </a:ext>
                </a:extLst>
              </a:tr>
              <a:tr h="481013">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a:ln>
                            <a:noFill/>
                          </a:ln>
                          <a:solidFill>
                            <a:schemeClr val="tx1"/>
                          </a:solidFill>
                          <a:effectLst/>
                          <a:latin typeface="ＭＳ Ｐゴシック" charset="-128"/>
                          <a:ea typeface="ＭＳ Ｐゴシック" charset="-128"/>
                        </a:rPr>
                        <a:t>5</a:t>
                      </a:r>
                      <a:endParaRPr kumimoji="1" lang="en-US" altLang="ja-JP" sz="2000" b="1"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生活全般について全面的介助が必要。　</a:t>
                      </a: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10" name="右中かっこ 9">
            <a:extLst>
              <a:ext uri="{FF2B5EF4-FFF2-40B4-BE49-F238E27FC236}">
                <a16:creationId xmlns:a16="http://schemas.microsoft.com/office/drawing/2014/main" id="{4E213CE4-50D4-B9B1-AA91-6A588D4D4A1D}"/>
              </a:ext>
            </a:extLst>
          </p:cNvPr>
          <p:cNvSpPr/>
          <p:nvPr/>
        </p:nvSpPr>
        <p:spPr>
          <a:xfrm>
            <a:off x="5796830" y="3120107"/>
            <a:ext cx="863724" cy="1059644"/>
          </a:xfrm>
          <a:prstGeom prst="rightBrace">
            <a:avLst>
              <a:gd name="adj1" fmla="val 8333"/>
              <a:gd name="adj2" fmla="val 4124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C10E85F-C2B0-7A30-C3DF-B6A976A1E407}"/>
              </a:ext>
            </a:extLst>
          </p:cNvPr>
          <p:cNvSpPr/>
          <p:nvPr/>
        </p:nvSpPr>
        <p:spPr>
          <a:xfrm>
            <a:off x="7197810" y="1235335"/>
            <a:ext cx="1909678" cy="294441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地域支援事業</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総合事業</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rPr>
              <a:t>訪問サービス</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2000" b="1" dirty="0">
                <a:solidFill>
                  <a:prstClr val="black"/>
                </a:solidFill>
                <a:latin typeface="Calibri"/>
                <a:ea typeface="ＭＳ Ｐゴシック" panose="020B0600070205080204" pitchFamily="50" charset="-128"/>
              </a:rPr>
              <a:t>　通所サービス</a:t>
            </a:r>
            <a:endParaRPr lang="en-US" altLang="ja-JP" sz="2000" b="1" dirty="0">
              <a:solidFill>
                <a:prstClr val="black"/>
              </a:solidFill>
              <a:latin typeface="Calibri"/>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2027</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年度移行開始狙う</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1800" b="1" dirty="0">
              <a:solidFill>
                <a:prstClr val="black"/>
              </a:solidFill>
              <a:latin typeface="Calibri"/>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E3073F4F-76CF-B51F-6E15-07758DC780D8}"/>
              </a:ext>
            </a:extLst>
          </p:cNvPr>
          <p:cNvSpPr txBox="1"/>
          <p:nvPr/>
        </p:nvSpPr>
        <p:spPr>
          <a:xfrm>
            <a:off x="3704813" y="3321897"/>
            <a:ext cx="2543791" cy="369332"/>
          </a:xfrm>
          <a:prstGeom prst="rect">
            <a:avLst/>
          </a:prstGeom>
          <a:solidFill>
            <a:schemeClr val="bg1"/>
          </a:solidFill>
        </p:spPr>
        <p:txBody>
          <a:bodyPr wrap="square">
            <a:spAutoFit/>
          </a:bodyPr>
          <a:lstStyle/>
          <a:p>
            <a:r>
              <a:rPr lang="ja-JP" altLang="en-US" b="1" dirty="0">
                <a:solidFill>
                  <a:srgbClr val="FF0000"/>
                </a:solidFill>
              </a:rPr>
              <a:t>ヘルパー・デイサービス</a:t>
            </a:r>
          </a:p>
        </p:txBody>
      </p:sp>
      <p:sp>
        <p:nvSpPr>
          <p:cNvPr id="8" name="矢印: 右 7">
            <a:extLst>
              <a:ext uri="{FF2B5EF4-FFF2-40B4-BE49-F238E27FC236}">
                <a16:creationId xmlns:a16="http://schemas.microsoft.com/office/drawing/2014/main" id="{5C785A7B-600C-60BF-1F94-0A1069798D95}"/>
              </a:ext>
            </a:extLst>
          </p:cNvPr>
          <p:cNvSpPr/>
          <p:nvPr/>
        </p:nvSpPr>
        <p:spPr>
          <a:xfrm rot="18647467">
            <a:off x="6400244" y="2978256"/>
            <a:ext cx="1057875" cy="4127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A1B51A30-F3B9-7C3C-1C4D-CC843E456970}"/>
              </a:ext>
            </a:extLst>
          </p:cNvPr>
          <p:cNvSpPr txBox="1"/>
          <p:nvPr/>
        </p:nvSpPr>
        <p:spPr>
          <a:xfrm>
            <a:off x="7425766" y="2189557"/>
            <a:ext cx="1615132" cy="646331"/>
          </a:xfrm>
          <a:prstGeom prst="rect">
            <a:avLst/>
          </a:prstGeom>
          <a:solidFill>
            <a:schemeClr val="bg1"/>
          </a:solidFill>
        </p:spPr>
        <p:txBody>
          <a:bodyPr wrap="square">
            <a:spAutoFit/>
          </a:bodyPr>
          <a:lstStyle/>
          <a:p>
            <a:r>
              <a:rPr lang="ja-JP" altLang="en-US" b="1" dirty="0">
                <a:solidFill>
                  <a:srgbClr val="FF0000"/>
                </a:solidFill>
              </a:rPr>
              <a:t>訪問サービス</a:t>
            </a:r>
          </a:p>
          <a:p>
            <a:r>
              <a:rPr lang="ja-JP" altLang="en-US" b="1" dirty="0">
                <a:solidFill>
                  <a:srgbClr val="FF0000"/>
                </a:solidFill>
              </a:rPr>
              <a:t>通所サービス</a:t>
            </a:r>
          </a:p>
        </p:txBody>
      </p:sp>
      <p:sp>
        <p:nvSpPr>
          <p:cNvPr id="3" name="正方形/長方形 2">
            <a:extLst>
              <a:ext uri="{FF2B5EF4-FFF2-40B4-BE49-F238E27FC236}">
                <a16:creationId xmlns:a16="http://schemas.microsoft.com/office/drawing/2014/main" id="{44B395D5-750B-4917-BF3D-41A3A0208E02}"/>
              </a:ext>
            </a:extLst>
          </p:cNvPr>
          <p:cNvSpPr/>
          <p:nvPr/>
        </p:nvSpPr>
        <p:spPr>
          <a:xfrm>
            <a:off x="7197810" y="4179750"/>
            <a:ext cx="1909678" cy="84842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・包括的支援事業</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r>
              <a:rPr lang="ja-JP" altLang="en-US" b="1" dirty="0">
                <a:solidFill>
                  <a:prstClr val="black"/>
                </a:solidFill>
                <a:latin typeface="Calibri"/>
                <a:ea typeface="ＭＳ Ｐゴシック" panose="020B0600070205080204" pitchFamily="50" charset="-128"/>
              </a:rPr>
              <a:t>・任意事業など</a:t>
            </a:r>
            <a:endParaRPr lang="en-US" altLang="ja-JP" b="1"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870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barn(inVertical)">
                                      <p:cBhvr>
                                        <p:cTn id="22" dur="500"/>
                                        <p:tgtEl>
                                          <p:spTgt spid="1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8"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E1EFC7-E19C-1161-6D18-DDA010F05587}"/>
              </a:ext>
            </a:extLst>
          </p:cNvPr>
          <p:cNvSpPr>
            <a:spLocks noGrp="1"/>
          </p:cNvSpPr>
          <p:nvPr>
            <p:ph type="title"/>
          </p:nvPr>
        </p:nvSpPr>
        <p:spPr>
          <a:xfrm>
            <a:off x="467544" y="274638"/>
            <a:ext cx="8064896" cy="2002234"/>
          </a:xfrm>
          <a:solidFill>
            <a:schemeClr val="accent1">
              <a:lumMod val="20000"/>
              <a:lumOff val="80000"/>
            </a:schemeClr>
          </a:solidFill>
        </p:spPr>
        <p:txBody>
          <a:bodyPr/>
          <a:lstStyle/>
          <a:p>
            <a:r>
              <a:rPr kumimoji="1" lang="ja-JP" altLang="en-US" dirty="0"/>
              <a:t>総合事業の狙い</a:t>
            </a:r>
            <a:br>
              <a:rPr kumimoji="1" lang="en-US" altLang="ja-JP" dirty="0"/>
            </a:br>
            <a:r>
              <a:rPr kumimoji="1" lang="ja-JP" altLang="en-US" dirty="0"/>
              <a:t>介護保険の縮小・再編</a:t>
            </a:r>
            <a:br>
              <a:rPr kumimoji="1" lang="en-US" altLang="ja-JP" dirty="0"/>
            </a:br>
            <a:r>
              <a:rPr lang="ja-JP" altLang="en-US" sz="2800" dirty="0"/>
              <a:t>「軽度者」給付の切り捨てによる介護費用削減</a:t>
            </a:r>
            <a:endParaRPr kumimoji="1" lang="ja-JP" altLang="en-US" dirty="0"/>
          </a:p>
        </p:txBody>
      </p:sp>
      <p:sp>
        <p:nvSpPr>
          <p:cNvPr id="3" name="コンテンツ プレースホルダー 2">
            <a:extLst>
              <a:ext uri="{FF2B5EF4-FFF2-40B4-BE49-F238E27FC236}">
                <a16:creationId xmlns:a16="http://schemas.microsoft.com/office/drawing/2014/main" id="{641673F3-2814-FD3F-A708-090FE610CEB9}"/>
              </a:ext>
            </a:extLst>
          </p:cNvPr>
          <p:cNvSpPr>
            <a:spLocks noGrp="1"/>
          </p:cNvSpPr>
          <p:nvPr>
            <p:ph idx="1"/>
          </p:nvPr>
        </p:nvSpPr>
        <p:spPr>
          <a:xfrm>
            <a:off x="323528" y="2276873"/>
            <a:ext cx="8363272" cy="2808312"/>
          </a:xfrm>
        </p:spPr>
        <p:txBody>
          <a:bodyPr/>
          <a:lstStyle/>
          <a:p>
            <a:pPr marL="0" indent="0">
              <a:buNone/>
            </a:pPr>
            <a:r>
              <a:rPr lang="ja-JP" altLang="en-US" dirty="0"/>
              <a:t>〇</a:t>
            </a:r>
            <a:r>
              <a:rPr kumimoji="1" lang="ja-JP" altLang="en-US" dirty="0"/>
              <a:t>保険給付（保険本体）から地域支援事業（保険のおまけ）への移行</a:t>
            </a:r>
            <a:endParaRPr kumimoji="1" lang="en-US" altLang="ja-JP" dirty="0"/>
          </a:p>
          <a:p>
            <a:pPr marL="0" indent="0">
              <a:buNone/>
            </a:pPr>
            <a:r>
              <a:rPr lang="ja-JP" altLang="en-US" dirty="0"/>
              <a:t>〇総合事業費の「上限」を設定</a:t>
            </a:r>
            <a:endParaRPr lang="en-US" altLang="ja-JP" dirty="0"/>
          </a:p>
          <a:p>
            <a:pPr marL="0" indent="0">
              <a:buNone/>
            </a:pPr>
            <a:r>
              <a:rPr kumimoji="1" lang="ja-JP" altLang="en-US" sz="2800" dirty="0"/>
              <a:t>総合事業の上限については、その市町村の「７５歳以上高齢者数の伸び以下」の増加率しか認めない</a:t>
            </a:r>
          </a:p>
          <a:p>
            <a:pPr marL="0" indent="0">
              <a:buNone/>
            </a:pPr>
            <a:endParaRPr kumimoji="1" lang="ja-JP" altLang="en-US"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7323E388-17DC-2919-4B4F-789C0D4CF19D}"/>
              </a:ext>
            </a:extLst>
          </p:cNvPr>
          <p:cNvSpPr>
            <a:spLocks noGrp="1"/>
          </p:cNvSpPr>
          <p:nvPr>
            <p:ph type="sldNum" sz="quarter" idx="12"/>
          </p:nvPr>
        </p:nvSpPr>
        <p:spPr/>
        <p:txBody>
          <a:bodyPr/>
          <a:lstStyle/>
          <a:p>
            <a:fld id="{3B706ECC-EBCD-43BE-A780-1013F51C6180}" type="slidenum">
              <a:rPr lang="ja-JP" altLang="en-US" smtClean="0"/>
              <a:pPr/>
              <a:t>13</a:t>
            </a:fld>
            <a:endParaRPr lang="ja-JP" altLang="en-US"/>
          </a:p>
        </p:txBody>
      </p:sp>
      <p:sp>
        <p:nvSpPr>
          <p:cNvPr id="6" name="テキスト ボックス 5">
            <a:extLst>
              <a:ext uri="{FF2B5EF4-FFF2-40B4-BE49-F238E27FC236}">
                <a16:creationId xmlns:a16="http://schemas.microsoft.com/office/drawing/2014/main" id="{6D1E574C-9E90-0251-ABE2-4D2DAE73F1DB}"/>
              </a:ext>
            </a:extLst>
          </p:cNvPr>
          <p:cNvSpPr txBox="1"/>
          <p:nvPr/>
        </p:nvSpPr>
        <p:spPr>
          <a:xfrm>
            <a:off x="393056" y="4991596"/>
            <a:ext cx="7818040" cy="1661993"/>
          </a:xfrm>
          <a:prstGeom prst="rect">
            <a:avLst/>
          </a:prstGeom>
          <a:solidFill>
            <a:srgbClr val="FFFF00"/>
          </a:solidFill>
        </p:spPr>
        <p:txBody>
          <a:bodyPr wrap="square">
            <a:spAutoFit/>
          </a:bodyPr>
          <a:lstStyle/>
          <a:p>
            <a:r>
              <a:rPr lang="ja-JP" altLang="en-US" sz="4800" dirty="0">
                <a:solidFill>
                  <a:srgbClr val="FF0000"/>
                </a:solidFill>
              </a:rPr>
              <a:t>要支援１，２は手始め、</a:t>
            </a:r>
            <a:endParaRPr lang="en-US" altLang="ja-JP" sz="4800" dirty="0">
              <a:solidFill>
                <a:srgbClr val="FF0000"/>
              </a:solidFill>
            </a:endParaRPr>
          </a:p>
          <a:p>
            <a:r>
              <a:rPr lang="ja-JP" altLang="en-US" sz="5400" dirty="0">
                <a:solidFill>
                  <a:srgbClr val="FF0000"/>
                </a:solidFill>
              </a:rPr>
              <a:t>本命は要介護１．２の移行</a:t>
            </a:r>
          </a:p>
        </p:txBody>
      </p:sp>
    </p:spTree>
    <p:extLst>
      <p:ext uri="{BB962C8B-B14F-4D97-AF65-F5344CB8AC3E}">
        <p14:creationId xmlns:p14="http://schemas.microsoft.com/office/powerpoint/2010/main" val="6318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4338" y="735013"/>
            <a:ext cx="2087562" cy="498475"/>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marL="0" marR="0" lvl="0" indent="0" algn="ctr" defTabSz="913575"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予防給付</a:t>
            </a:r>
            <a:endParaRPr kumimoji="1" lang="en-US" altLang="ja-JP" sz="2800" b="1"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endParaRPr>
          </a:p>
          <a:p>
            <a:pPr marL="0" marR="0" lvl="0" indent="0" algn="ctr" defTabSz="91357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（全国一律の基準</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64" name="正方形/長方形 63"/>
          <p:cNvSpPr/>
          <p:nvPr/>
        </p:nvSpPr>
        <p:spPr>
          <a:xfrm>
            <a:off x="2627313" y="908050"/>
            <a:ext cx="2089150" cy="57626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marL="0" marR="0" lvl="0" indent="0" algn="ctr" defTabSz="913575"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そのまま移行</a:t>
            </a:r>
            <a:endParaRPr kumimoji="1" lang="en-US" altLang="ja-JP" sz="24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grpSp>
        <p:nvGrpSpPr>
          <p:cNvPr id="34820" name="グループ化 25"/>
          <p:cNvGrpSpPr>
            <a:grpSpLocks/>
          </p:cNvGrpSpPr>
          <p:nvPr/>
        </p:nvGrpSpPr>
        <p:grpSpPr bwMode="auto">
          <a:xfrm>
            <a:off x="0" y="1196975"/>
            <a:ext cx="8728075" cy="3887788"/>
            <a:chOff x="948103" y="3065241"/>
            <a:chExt cx="11593731" cy="1313573"/>
          </a:xfrm>
        </p:grpSpPr>
        <p:sp>
          <p:nvSpPr>
            <p:cNvPr id="28" name="角丸四角形 27"/>
            <p:cNvSpPr/>
            <p:nvPr/>
          </p:nvSpPr>
          <p:spPr>
            <a:xfrm>
              <a:off x="948103" y="3138216"/>
              <a:ext cx="3873411" cy="656787"/>
            </a:xfrm>
            <a:prstGeom prst="roundRect">
              <a:avLst/>
            </a:prstGeom>
            <a:solidFill>
              <a:srgbClr val="FFFF00"/>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575"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予防訪問介護（ホームヘルプ）</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3575"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予防通所介護</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3575"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（デイサービス）</a:t>
              </a:r>
            </a:p>
          </p:txBody>
        </p:sp>
        <p:sp>
          <p:nvSpPr>
            <p:cNvPr id="29" name="角丸四角形 28"/>
            <p:cNvSpPr/>
            <p:nvPr/>
          </p:nvSpPr>
          <p:spPr>
            <a:xfrm>
              <a:off x="7118212" y="3065241"/>
              <a:ext cx="5069358" cy="754138"/>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anchor="ctr"/>
            <a:lstStyle/>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ja-JP" altLang="en-US" sz="3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①</a:t>
              </a:r>
              <a:r>
                <a:rPr lang="ja-JP" altLang="en-US" sz="3200" dirty="0">
                  <a:solidFill>
                    <a:prstClr val="black"/>
                  </a:solidFill>
                  <a:latin typeface="Calibri"/>
                  <a:ea typeface="ＭＳ Ｐゴシック" panose="020B0600070205080204" pitchFamily="50" charset="-128"/>
                </a:rPr>
                <a:t>従来</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相当サービス（指定事業所によるホームヘルプ・デイサービス）</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角丸四角形 29"/>
            <p:cNvSpPr/>
            <p:nvPr/>
          </p:nvSpPr>
          <p:spPr>
            <a:xfrm>
              <a:off x="7021211" y="4038218"/>
              <a:ext cx="5520623" cy="340596"/>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②</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緩和基準サービス</a:t>
              </a: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Ａ</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（無資格者等によるサービス）</a:t>
              </a:r>
            </a:p>
          </p:txBody>
        </p:sp>
        <p:sp>
          <p:nvSpPr>
            <p:cNvPr id="33" name="右矢印 32"/>
            <p:cNvSpPr/>
            <p:nvPr/>
          </p:nvSpPr>
          <p:spPr>
            <a:xfrm>
              <a:off x="5108483" y="3211193"/>
              <a:ext cx="191312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34" name="正方形/長方形 33"/>
          <p:cNvSpPr/>
          <p:nvPr/>
        </p:nvSpPr>
        <p:spPr>
          <a:xfrm>
            <a:off x="4841876" y="730250"/>
            <a:ext cx="3889375" cy="466724"/>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marL="0" marR="0" lvl="0" indent="0" algn="ctr" defTabSz="913575"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1F497D"/>
                </a:solidFill>
                <a:effectLst/>
                <a:uLnTx/>
                <a:uFillTx/>
                <a:latin typeface="Calibri"/>
                <a:ea typeface="ＭＳ Ｐゴシック" panose="020B0600070205080204" pitchFamily="50" charset="-128"/>
                <a:cs typeface="+mn-cs"/>
              </a:rPr>
              <a:t>総合事業</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（市町村裁量の事業</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7" name="角丸四角形 36"/>
          <p:cNvSpPr/>
          <p:nvPr/>
        </p:nvSpPr>
        <p:spPr>
          <a:xfrm>
            <a:off x="4643438" y="5373688"/>
            <a:ext cx="4176712" cy="1079500"/>
          </a:xfrm>
          <a:prstGeom prst="roundRect">
            <a:avLst/>
          </a:prstGeom>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③</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住民主体サービス</a:t>
            </a: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Ｂ</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（ボランティアによるサービス）　</a:t>
            </a:r>
          </a:p>
        </p:txBody>
      </p:sp>
      <p:sp>
        <p:nvSpPr>
          <p:cNvPr id="38" name="角丸四角形 37"/>
          <p:cNvSpPr/>
          <p:nvPr/>
        </p:nvSpPr>
        <p:spPr>
          <a:xfrm>
            <a:off x="4284663" y="3933825"/>
            <a:ext cx="4679950" cy="2735263"/>
          </a:xfrm>
          <a:prstGeom prst="roundRect">
            <a:avLst/>
          </a:pr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9" name="加算記号 38"/>
          <p:cNvSpPr/>
          <p:nvPr/>
        </p:nvSpPr>
        <p:spPr>
          <a:xfrm>
            <a:off x="6227763" y="3429000"/>
            <a:ext cx="504825" cy="504825"/>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0" name="正方形/長方形 39"/>
          <p:cNvSpPr/>
          <p:nvPr/>
        </p:nvSpPr>
        <p:spPr>
          <a:xfrm>
            <a:off x="3851275" y="3716338"/>
            <a:ext cx="576263" cy="2233612"/>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多様なサービス</a:t>
            </a:r>
          </a:p>
        </p:txBody>
      </p:sp>
      <p:sp>
        <p:nvSpPr>
          <p:cNvPr id="41" name="正方形/長方形 40"/>
          <p:cNvSpPr/>
          <p:nvPr/>
        </p:nvSpPr>
        <p:spPr>
          <a:xfrm>
            <a:off x="2051050" y="4076700"/>
            <a:ext cx="1873250" cy="965135"/>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marL="0" marR="0" lvl="0" indent="0" algn="ctr" defTabSz="913575"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新たに創出</a:t>
            </a:r>
            <a:endParaRPr kumimoji="1" lang="en-US" altLang="ja-JP" sz="3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42" name="角丸四角形 41"/>
          <p:cNvSpPr/>
          <p:nvPr/>
        </p:nvSpPr>
        <p:spPr>
          <a:xfrm>
            <a:off x="539552" y="5589240"/>
            <a:ext cx="3311723" cy="1268761"/>
          </a:xfrm>
          <a:prstGeom prst="roundRect">
            <a:avLst/>
          </a:prstGeom>
          <a:noFill/>
          <a:ln/>
        </p:spPr>
        <p:style>
          <a:lnRef idx="2">
            <a:schemeClr val="dk1"/>
          </a:lnRef>
          <a:fillRef idx="1">
            <a:schemeClr val="lt1"/>
          </a:fillRef>
          <a:effectRef idx="0">
            <a:schemeClr val="dk1"/>
          </a:effectRef>
          <a:fontRef idx="minor">
            <a:schemeClr val="dk1"/>
          </a:fontRef>
        </p:style>
        <p:txBody>
          <a:bodyPr anchor="ctr"/>
          <a:lstStyle/>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④</a:t>
            </a: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予防</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サービスＣ</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（専門職による短期集中サービス</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4" name="テキスト ボックス 3"/>
          <p:cNvSpPr txBox="1"/>
          <p:nvPr/>
        </p:nvSpPr>
        <p:spPr>
          <a:xfrm>
            <a:off x="1042988" y="30163"/>
            <a:ext cx="7418387" cy="523875"/>
          </a:xfrm>
          <a:prstGeom prst="rect">
            <a:avLst/>
          </a:prstGeom>
          <a:solidFill>
            <a:schemeClr val="accent1">
              <a:lumMod val="20000"/>
              <a:lumOff val="80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sng"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「多様なサービス」創出はコスト削減と「互助」化</a:t>
            </a:r>
          </a:p>
        </p:txBody>
      </p:sp>
      <p:sp>
        <p:nvSpPr>
          <p:cNvPr id="3" name="角丸四角形 37">
            <a:extLst>
              <a:ext uri="{FF2B5EF4-FFF2-40B4-BE49-F238E27FC236}">
                <a16:creationId xmlns:a16="http://schemas.microsoft.com/office/drawing/2014/main" id="{100120D2-C02B-66E1-40BB-1CC50F5AD5E8}"/>
              </a:ext>
            </a:extLst>
          </p:cNvPr>
          <p:cNvSpPr/>
          <p:nvPr/>
        </p:nvSpPr>
        <p:spPr>
          <a:xfrm>
            <a:off x="4437063" y="1196974"/>
            <a:ext cx="4383087" cy="2447926"/>
          </a:xfrm>
          <a:prstGeom prst="roundRect">
            <a:avLst/>
          </a:pr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253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1"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164"/>
            <a:ext cx="8229600" cy="1143000"/>
          </a:xfrm>
          <a:solidFill>
            <a:schemeClr val="tx2">
              <a:lumMod val="40000"/>
              <a:lumOff val="60000"/>
            </a:schemeClr>
          </a:solidFill>
        </p:spPr>
        <p:txBody>
          <a:bodyPr rtlCol="0">
            <a:normAutofit fontScale="90000"/>
          </a:bodyPr>
          <a:lstStyle/>
          <a:p>
            <a:pPr eaLnBrk="1" fontAlgn="auto" hangingPunct="1">
              <a:spcAft>
                <a:spcPts val="0"/>
              </a:spcAft>
              <a:defRPr/>
            </a:pPr>
            <a:r>
              <a:rPr lang="ja-JP" altLang="en-US" sz="4900" u="sng" dirty="0">
                <a:solidFill>
                  <a:srgbClr val="FF0000"/>
                </a:solidFill>
              </a:rPr>
              <a:t>政府の狙い</a:t>
            </a:r>
            <a:br>
              <a:rPr lang="en-US" altLang="ja-JP" u="sng" dirty="0"/>
            </a:br>
            <a:r>
              <a:rPr lang="ja-JP" altLang="en-US" u="sng" dirty="0"/>
              <a:t>安上がりサービスの置き換えが目的</a:t>
            </a:r>
          </a:p>
        </p:txBody>
      </p:sp>
      <p:sp>
        <p:nvSpPr>
          <p:cNvPr id="88067" name="コンテンツ プレースホルダ 2"/>
          <p:cNvSpPr>
            <a:spLocks noGrp="1"/>
          </p:cNvSpPr>
          <p:nvPr>
            <p:ph idx="1"/>
          </p:nvPr>
        </p:nvSpPr>
        <p:spPr>
          <a:xfrm>
            <a:off x="323850" y="1268413"/>
            <a:ext cx="8362950" cy="4857750"/>
          </a:xfrm>
        </p:spPr>
        <p:txBody>
          <a:bodyPr/>
          <a:lstStyle/>
          <a:p>
            <a:pPr eaLnBrk="1" hangingPunct="1">
              <a:buFont typeface="Arial" pitchFamily="34" charset="0"/>
              <a:buNone/>
            </a:pPr>
            <a:endParaRPr lang="en-US" altLang="ja-JP"/>
          </a:p>
          <a:p>
            <a:pPr eaLnBrk="1" hangingPunct="1"/>
            <a:endParaRPr lang="ja-JP" altLang="en-US"/>
          </a:p>
        </p:txBody>
      </p:sp>
      <p:sp>
        <p:nvSpPr>
          <p:cNvPr id="4" name="正方形/長方形 3"/>
          <p:cNvSpPr/>
          <p:nvPr/>
        </p:nvSpPr>
        <p:spPr>
          <a:xfrm>
            <a:off x="900113" y="1484313"/>
            <a:ext cx="7704137" cy="17287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指定事業者による専門的サービス</a:t>
            </a:r>
            <a:endParaRPr kumimoji="1" lang="en-US" altLang="ja-JP" sz="4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（ホームヘルプ・デイサービス）</a:t>
            </a:r>
          </a:p>
        </p:txBody>
      </p:sp>
      <p:sp>
        <p:nvSpPr>
          <p:cNvPr id="5" name="正方形/長方形 4"/>
          <p:cNvSpPr/>
          <p:nvPr/>
        </p:nvSpPr>
        <p:spPr>
          <a:xfrm>
            <a:off x="971550" y="4724400"/>
            <a:ext cx="2520950" cy="17287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指定事業者による専門的サービス</a:t>
            </a:r>
            <a:endPar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（ホームヘルプ・デイサービス）</a:t>
            </a:r>
          </a:p>
        </p:txBody>
      </p:sp>
      <p:sp>
        <p:nvSpPr>
          <p:cNvPr id="6" name="正方形/長方形 5"/>
          <p:cNvSpPr/>
          <p:nvPr/>
        </p:nvSpPr>
        <p:spPr>
          <a:xfrm>
            <a:off x="3635375" y="4724400"/>
            <a:ext cx="4905375" cy="17287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「多様なサービス）</a:t>
            </a:r>
            <a:endParaRPr kumimoji="1" lang="en-US" altLang="ja-JP"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（無資格者・ボランティアの訪問、「通いの場」など）</a:t>
            </a:r>
          </a:p>
        </p:txBody>
      </p:sp>
      <p:sp>
        <p:nvSpPr>
          <p:cNvPr id="7" name="下矢印 6"/>
          <p:cNvSpPr/>
          <p:nvPr/>
        </p:nvSpPr>
        <p:spPr>
          <a:xfrm>
            <a:off x="1547813" y="3357563"/>
            <a:ext cx="1368425" cy="8636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179388" y="1412875"/>
            <a:ext cx="504825" cy="18716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2060"/>
                </a:solidFill>
                <a:effectLst/>
                <a:uLnTx/>
                <a:uFillTx/>
                <a:latin typeface="Calibri"/>
                <a:ea typeface="ＭＳ Ｐゴシック" panose="020B0600070205080204" pitchFamily="50" charset="-128"/>
                <a:cs typeface="+mn-cs"/>
              </a:rPr>
              <a:t>予防給付</a:t>
            </a:r>
          </a:p>
        </p:txBody>
      </p:sp>
      <p:sp>
        <p:nvSpPr>
          <p:cNvPr id="9" name="正方形/長方形 8"/>
          <p:cNvSpPr/>
          <p:nvPr/>
        </p:nvSpPr>
        <p:spPr>
          <a:xfrm>
            <a:off x="250825" y="4652963"/>
            <a:ext cx="504825" cy="18716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2060"/>
                </a:solidFill>
                <a:effectLst/>
                <a:uLnTx/>
                <a:uFillTx/>
                <a:latin typeface="Calibri"/>
                <a:ea typeface="ＭＳ Ｐゴシック" panose="020B0600070205080204" pitchFamily="50" charset="-128"/>
                <a:cs typeface="+mn-cs"/>
              </a:rPr>
              <a:t>総合事業</a:t>
            </a:r>
          </a:p>
        </p:txBody>
      </p:sp>
      <p:sp>
        <p:nvSpPr>
          <p:cNvPr id="10" name="下矢印 9"/>
          <p:cNvSpPr/>
          <p:nvPr/>
        </p:nvSpPr>
        <p:spPr>
          <a:xfrm rot="19202042">
            <a:off x="3722688" y="3289300"/>
            <a:ext cx="1368425" cy="126682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971550" y="4149725"/>
            <a:ext cx="25209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専門的サービスが必要と認められた人のみ</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5219700" y="4076700"/>
            <a:ext cx="3240088"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多様なサービスへの移行促進・専門的サービスからの卒業</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7186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4837876" y="4005067"/>
            <a:ext cx="4306124" cy="1728190"/>
          </a:xfrm>
          <a:prstGeom prst="rect">
            <a:avLst/>
          </a:prstGeom>
          <a:gradFill flip="none" rotWithShape="1">
            <a:gsLst>
              <a:gs pos="55000">
                <a:schemeClr val="accent3">
                  <a:lumMod val="40000"/>
                  <a:lumOff val="60000"/>
                </a:schemeClr>
              </a:gs>
              <a:gs pos="52000">
                <a:schemeClr val="tx2">
                  <a:lumMod val="40000"/>
                  <a:lumOff val="60000"/>
                </a:schemeClr>
              </a:gs>
            </a:gsLst>
            <a:lin ang="162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0" name="正方形/長方形 49"/>
          <p:cNvSpPr/>
          <p:nvPr/>
        </p:nvSpPr>
        <p:spPr>
          <a:xfrm rot="16200000">
            <a:off x="6232899" y="1802530"/>
            <a:ext cx="1630138" cy="4503122"/>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 name="正方形/長方形 62"/>
          <p:cNvSpPr/>
          <p:nvPr/>
        </p:nvSpPr>
        <p:spPr>
          <a:xfrm>
            <a:off x="384464" y="4869162"/>
            <a:ext cx="4502178" cy="1008113"/>
          </a:xfrm>
          <a:prstGeom prst="rect">
            <a:avLst/>
          </a:prstGeom>
          <a:solidFill>
            <a:schemeClr val="tx2">
              <a:lumMod val="40000"/>
              <a:lumOff val="60000"/>
            </a:schemeClr>
          </a:solidFill>
          <a:ln w="6350">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正方形/長方形 3"/>
          <p:cNvSpPr/>
          <p:nvPr/>
        </p:nvSpPr>
        <p:spPr>
          <a:xfrm>
            <a:off x="-548576" y="3861058"/>
            <a:ext cx="3126508" cy="1307969"/>
          </a:xfrm>
          <a:prstGeom prst="rect">
            <a:avLst/>
          </a:prstGeom>
          <a:gradFill>
            <a:gsLst>
              <a:gs pos="55000">
                <a:schemeClr val="accent3">
                  <a:lumMod val="40000"/>
                  <a:lumOff val="60000"/>
                </a:schemeClr>
              </a:gs>
              <a:gs pos="52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2" name="正方形/長方形 51"/>
          <p:cNvSpPr/>
          <p:nvPr/>
        </p:nvSpPr>
        <p:spPr>
          <a:xfrm flipH="1">
            <a:off x="2312052" y="3849225"/>
            <a:ext cx="2529937" cy="1049696"/>
          </a:xfrm>
          <a:prstGeom prst="rect">
            <a:avLst/>
          </a:prstGeom>
          <a:gradFill>
            <a:gsLst>
              <a:gs pos="57000">
                <a:schemeClr val="accent3">
                  <a:lumMod val="40000"/>
                  <a:lumOff val="60000"/>
                </a:schemeClr>
              </a:gs>
              <a:gs pos="44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5" name="正方形/長方形 64"/>
          <p:cNvSpPr/>
          <p:nvPr/>
        </p:nvSpPr>
        <p:spPr>
          <a:xfrm rot="16200000">
            <a:off x="3761047" y="-1677429"/>
            <a:ext cx="1630138" cy="9446818"/>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31"/>
          <p:cNvSpPr txBox="1"/>
          <p:nvPr/>
        </p:nvSpPr>
        <p:spPr>
          <a:xfrm>
            <a:off x="4625818" y="2370367"/>
            <a:ext cx="743816" cy="338473"/>
          </a:xfrm>
          <a:prstGeom prst="rect">
            <a:avLst/>
          </a:prstGeom>
          <a:noFill/>
        </p:spPr>
        <p:txBody>
          <a:bodyPr wrap="square" lIns="91357" tIns="45680" rIns="91357" bIns="45680" rtlCol="0">
            <a:spAutoFit/>
          </a:bodyPr>
          <a:lstStyle/>
          <a:p>
            <a:pPr marL="0" marR="0" lvl="0" indent="0" algn="l" defTabSz="913575"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ＤＨＰ特太ゴシック体" pitchFamily="50" charset="-128"/>
                <a:ea typeface="ＤＨＰ特太ゴシック体" pitchFamily="50" charset="-128"/>
                <a:cs typeface="+mn-cs"/>
              </a:rPr>
              <a:t>３０’</a:t>
            </a:r>
          </a:p>
        </p:txBody>
      </p:sp>
      <p:cxnSp>
        <p:nvCxnSpPr>
          <p:cNvPr id="45" name="直線コネクタ 44"/>
          <p:cNvCxnSpPr/>
          <p:nvPr/>
        </p:nvCxnSpPr>
        <p:spPr>
          <a:xfrm flipV="1">
            <a:off x="2312058" y="2395824"/>
            <a:ext cx="6987471" cy="1033176"/>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rot="20821764">
            <a:off x="5642551" y="2262896"/>
            <a:ext cx="2446748" cy="369251"/>
          </a:xfrm>
          <a:prstGeom prst="rect">
            <a:avLst/>
          </a:prstGeom>
          <a:noFill/>
        </p:spPr>
        <p:txBody>
          <a:bodyPr wrap="square" lIns="91357" tIns="45680" rIns="91357" bIns="45680" rtlCol="0">
            <a:spAutoFit/>
          </a:bodyPr>
          <a:lstStyle/>
          <a:p>
            <a:pPr marL="0" marR="0" lvl="0" indent="0" algn="l" defTabSz="913575"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mn-cs"/>
              </a:rPr>
              <a:t>保険料・公費の抑制</a:t>
            </a:r>
          </a:p>
        </p:txBody>
      </p:sp>
      <p:sp useBgFill="1">
        <p:nvSpPr>
          <p:cNvPr id="36" name="正方形/長方形 35"/>
          <p:cNvSpPr/>
          <p:nvPr/>
        </p:nvSpPr>
        <p:spPr>
          <a:xfrm>
            <a:off x="-320058" y="3504820"/>
            <a:ext cx="704516" cy="4323548"/>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useBgFill="1">
        <p:nvSpPr>
          <p:cNvPr id="49" name="平行四辺形 48"/>
          <p:cNvSpPr/>
          <p:nvPr/>
        </p:nvSpPr>
        <p:spPr>
          <a:xfrm rot="20732911">
            <a:off x="-313558" y="2163543"/>
            <a:ext cx="6982490"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useBgFill="1">
        <p:nvSpPr>
          <p:cNvPr id="56" name="平行四辺形 55"/>
          <p:cNvSpPr/>
          <p:nvPr/>
        </p:nvSpPr>
        <p:spPr>
          <a:xfrm rot="20740919">
            <a:off x="4460654" y="908973"/>
            <a:ext cx="6771032"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テキスト ボックス 37"/>
          <p:cNvSpPr txBox="1"/>
          <p:nvPr/>
        </p:nvSpPr>
        <p:spPr>
          <a:xfrm rot="20760000">
            <a:off x="5465558" y="1353025"/>
            <a:ext cx="3495524" cy="830916"/>
          </a:xfrm>
          <a:prstGeom prst="rect">
            <a:avLst/>
          </a:prstGeom>
          <a:noFill/>
        </p:spPr>
        <p:txBody>
          <a:bodyPr wrap="square" lIns="91357" tIns="45680" rIns="91357" bIns="45680" rtlCol="0">
            <a:spAutoFit/>
          </a:bodyPr>
          <a:lstStyle/>
          <a:p>
            <a:pPr marL="0" marR="0" lvl="0" indent="0" algn="l" defTabSz="913575"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mn-cs"/>
              </a:rPr>
              <a:t>予防給付の自然増予測</a:t>
            </a:r>
            <a:r>
              <a:rPr kumimoji="1" lang="ja-JP" altLang="en-US" sz="2400" b="0" i="0" u="none" strike="noStrike" kern="1200" cap="none" spc="0" normalizeH="0" baseline="0" noProof="0" dirty="0">
                <a:ln>
                  <a:noFill/>
                </a:ln>
                <a:solidFill>
                  <a:srgbClr val="FF0000"/>
                </a:solidFill>
                <a:effectLst/>
                <a:uLnTx/>
                <a:uFillTx/>
                <a:latin typeface="Arial" pitchFamily="34" charset="0"/>
                <a:ea typeface="ＭＳ Ｐゴシック" panose="020B0600070205080204" pitchFamily="50" charset="-128"/>
                <a:cs typeface="+mn-cs"/>
              </a:rPr>
              <a:t>（伸び率約</a:t>
            </a:r>
            <a:r>
              <a:rPr kumimoji="1" lang="en-US" altLang="ja-JP" sz="2400" b="0" i="0" u="none" strike="noStrike" kern="1200" cap="none" spc="0" normalizeH="0" baseline="0" noProof="0" dirty="0">
                <a:ln>
                  <a:noFill/>
                </a:ln>
                <a:solidFill>
                  <a:srgbClr val="FF0000"/>
                </a:solidFill>
                <a:effectLst/>
                <a:uLnTx/>
                <a:uFillTx/>
                <a:latin typeface="Arial" pitchFamily="34" charset="0"/>
                <a:ea typeface="ＭＳ Ｐゴシック" panose="020B0600070205080204" pitchFamily="50" charset="-128"/>
                <a:cs typeface="+mn-cs"/>
              </a:rPr>
              <a:t>5</a:t>
            </a:r>
            <a:r>
              <a:rPr kumimoji="1" lang="ja-JP" altLang="en-US" sz="2400" b="0" i="0" u="none" strike="noStrike" kern="1200" cap="none" spc="0" normalizeH="0" baseline="0" noProof="0" dirty="0">
                <a:ln>
                  <a:noFill/>
                </a:ln>
                <a:solidFill>
                  <a:srgbClr val="FF0000"/>
                </a:solidFill>
                <a:effectLst/>
                <a:uLnTx/>
                <a:uFillTx/>
                <a:latin typeface="Arial" pitchFamily="34" charset="0"/>
                <a:ea typeface="ＭＳ Ｐゴシック" panose="020B0600070205080204" pitchFamily="50" charset="-128"/>
                <a:cs typeface="+mn-cs"/>
              </a:rPr>
              <a:t>～</a:t>
            </a:r>
            <a:r>
              <a:rPr kumimoji="1" lang="en-US" altLang="ja-JP" sz="2400" b="0" i="0" u="none" strike="noStrike" kern="1200" cap="none" spc="0" normalizeH="0" baseline="0" noProof="0" dirty="0">
                <a:ln>
                  <a:noFill/>
                </a:ln>
                <a:solidFill>
                  <a:srgbClr val="FF0000"/>
                </a:solidFill>
                <a:effectLst/>
                <a:uLnTx/>
                <a:uFillTx/>
                <a:latin typeface="Arial" pitchFamily="34" charset="0"/>
                <a:ea typeface="ＭＳ Ｐゴシック" panose="020B0600070205080204" pitchFamily="50" charset="-128"/>
                <a:cs typeface="+mn-cs"/>
              </a:rPr>
              <a:t>6%</a:t>
            </a:r>
            <a:r>
              <a:rPr kumimoji="1" lang="ja-JP" altLang="en-US" sz="2400" b="0" i="0" u="none" strike="noStrike" kern="1200" cap="none" spc="0" normalizeH="0" baseline="0" noProof="0" dirty="0">
                <a:ln>
                  <a:noFill/>
                </a:ln>
                <a:solidFill>
                  <a:srgbClr val="FF0000"/>
                </a:solidFill>
                <a:effectLst/>
                <a:uLnTx/>
                <a:uFillTx/>
                <a:latin typeface="Arial" pitchFamily="34" charset="0"/>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Arial" pitchFamily="34" charset="0"/>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Arial" pitchFamily="34" charset="0"/>
                <a:ea typeface="ＭＳ Ｐゴシック" panose="020B0600070205080204" pitchFamily="50" charset="-128"/>
                <a:cs typeface="+mn-cs"/>
              </a:rPr>
              <a:t>年）</a:t>
            </a:r>
            <a:r>
              <a:rPr kumimoji="1" lang="ja-JP" altLang="en-US" sz="16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mn-cs"/>
              </a:rPr>
              <a:t>→→</a:t>
            </a:r>
          </a:p>
        </p:txBody>
      </p:sp>
      <p:cxnSp>
        <p:nvCxnSpPr>
          <p:cNvPr id="8" name="直線コネクタ 7"/>
          <p:cNvCxnSpPr/>
          <p:nvPr/>
        </p:nvCxnSpPr>
        <p:spPr>
          <a:xfrm flipH="1">
            <a:off x="391694" y="1559111"/>
            <a:ext cx="8752317" cy="23762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 name="正方形/長方形 4"/>
          <p:cNvSpPr/>
          <p:nvPr/>
        </p:nvSpPr>
        <p:spPr>
          <a:xfrm>
            <a:off x="-111218" y="-171400"/>
            <a:ext cx="9836514"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useBgFill="1">
        <p:nvSpPr>
          <p:cNvPr id="57" name="正方形/長方形 56"/>
          <p:cNvSpPr/>
          <p:nvPr/>
        </p:nvSpPr>
        <p:spPr>
          <a:xfrm rot="20697661">
            <a:off x="-296543" y="676193"/>
            <a:ext cx="10366365"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タイトル 1"/>
          <p:cNvSpPr txBox="1">
            <a:spLocks/>
          </p:cNvSpPr>
          <p:nvPr/>
        </p:nvSpPr>
        <p:spPr>
          <a:xfrm>
            <a:off x="24782" y="44672"/>
            <a:ext cx="9000643" cy="432000"/>
          </a:xfrm>
          <a:prstGeom prst="rect">
            <a:avLst/>
          </a:prstGeom>
          <a:solidFill>
            <a:srgbClr val="FFFF00">
              <a:alpha val="29000"/>
            </a:srgb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vert="horz" lIns="91357" tIns="45680" rIns="91357" bIns="4568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総合事業へのサービス移行の推進等による費用の効率化（イメージ）</a:t>
            </a:r>
          </a:p>
        </p:txBody>
      </p:sp>
      <p:sp>
        <p:nvSpPr>
          <p:cNvPr id="67" name="線吹き出し 1 (枠付き) 66"/>
          <p:cNvSpPr/>
          <p:nvPr/>
        </p:nvSpPr>
        <p:spPr>
          <a:xfrm>
            <a:off x="955359" y="2437122"/>
            <a:ext cx="1017592" cy="334926"/>
          </a:xfrm>
          <a:prstGeom prst="borderCallout1">
            <a:avLst>
              <a:gd name="adj1" fmla="val 104548"/>
              <a:gd name="adj2" fmla="val 49881"/>
              <a:gd name="adj3" fmla="val 302010"/>
              <a:gd name="adj4" fmla="val 123098"/>
            </a:avLst>
          </a:prstGeom>
          <a:solidFill>
            <a:schemeClr val="bg1">
              <a:lumMod val="85000"/>
            </a:schemeClr>
          </a:solidFill>
          <a:ln w="6350"/>
        </p:spPr>
        <p:style>
          <a:lnRef idx="2">
            <a:schemeClr val="dk1">
              <a:shade val="50000"/>
            </a:schemeClr>
          </a:lnRef>
          <a:fillRef idx="1">
            <a:schemeClr val="dk1"/>
          </a:fillRef>
          <a:effectRef idx="0">
            <a:schemeClr val="dk1"/>
          </a:effectRef>
          <a:fontRef idx="minor">
            <a:schemeClr val="lt1"/>
          </a:fontRef>
        </p:style>
        <p:txBody>
          <a:bodyPr lIns="91357" tIns="45680" rIns="91357" bIns="45680" rtlCol="0" anchor="ctr"/>
          <a:lstStyle/>
          <a:p>
            <a:pPr marL="0" marR="0" lvl="0" indent="0" algn="ctr" defTabSz="913575"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制度改正</a:t>
            </a:r>
          </a:p>
        </p:txBody>
      </p:sp>
      <p:sp>
        <p:nvSpPr>
          <p:cNvPr id="25" name="テキスト ボックス 24"/>
          <p:cNvSpPr txBox="1"/>
          <p:nvPr/>
        </p:nvSpPr>
        <p:spPr>
          <a:xfrm>
            <a:off x="368877" y="3383379"/>
            <a:ext cx="751152" cy="338473"/>
          </a:xfrm>
          <a:prstGeom prst="rect">
            <a:avLst/>
          </a:prstGeom>
          <a:noFill/>
        </p:spPr>
        <p:txBody>
          <a:bodyPr wrap="square" lIns="91357" tIns="45680" rIns="91357" bIns="45680" rtlCol="0">
            <a:spAutoFit/>
          </a:bodyPr>
          <a:lstStyle/>
          <a:p>
            <a:pPr marL="0" marR="0" lvl="0" indent="0" algn="l" defTabSz="913575"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ＤＨＰ特太ゴシック体" pitchFamily="50" charset="-128"/>
                <a:ea typeface="ＤＨＰ特太ゴシック体" pitchFamily="50" charset="-128"/>
                <a:cs typeface="+mn-cs"/>
              </a:rPr>
              <a:t>２５’</a:t>
            </a:r>
          </a:p>
        </p:txBody>
      </p:sp>
      <p:sp>
        <p:nvSpPr>
          <p:cNvPr id="22" name="テキスト ボックス 21"/>
          <p:cNvSpPr txBox="1"/>
          <p:nvPr/>
        </p:nvSpPr>
        <p:spPr>
          <a:xfrm>
            <a:off x="2311015" y="2999276"/>
            <a:ext cx="931606" cy="338473"/>
          </a:xfrm>
          <a:prstGeom prst="rect">
            <a:avLst/>
          </a:prstGeom>
          <a:noFill/>
        </p:spPr>
        <p:txBody>
          <a:bodyPr wrap="square" lIns="91357" tIns="45680" rIns="91357" bIns="45680" rtlCol="0">
            <a:spAutoFit/>
          </a:bodyPr>
          <a:lstStyle/>
          <a:p>
            <a:pPr marL="0" marR="0" lvl="0" indent="0" algn="l" defTabSz="913575"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ＤＨＰ特太ゴシック体" pitchFamily="50" charset="-128"/>
                <a:ea typeface="ＤＨＰ特太ゴシック体" pitchFamily="50" charset="-128"/>
                <a:cs typeface="+mn-cs"/>
              </a:rPr>
              <a:t>２７’</a:t>
            </a:r>
          </a:p>
        </p:txBody>
      </p:sp>
      <p:sp>
        <p:nvSpPr>
          <p:cNvPr id="60" name="テキスト ボックス 59"/>
          <p:cNvSpPr txBox="1"/>
          <p:nvPr/>
        </p:nvSpPr>
        <p:spPr>
          <a:xfrm>
            <a:off x="4758755" y="2348881"/>
            <a:ext cx="743816" cy="338473"/>
          </a:xfrm>
          <a:prstGeom prst="rect">
            <a:avLst/>
          </a:prstGeom>
          <a:noFill/>
        </p:spPr>
        <p:txBody>
          <a:bodyPr wrap="square" lIns="91357" tIns="45680" rIns="91357" bIns="45680" rtlCol="0">
            <a:spAutoFit/>
          </a:bodyPr>
          <a:lstStyle/>
          <a:p>
            <a:pPr marL="0" marR="0" lvl="0" indent="0" algn="l" defTabSz="913575"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ＤＨＰ特太ゴシック体" pitchFamily="50" charset="-128"/>
                <a:ea typeface="ＤＨＰ特太ゴシック体" pitchFamily="50" charset="-128"/>
                <a:cs typeface="+mn-cs"/>
              </a:rPr>
              <a:t>３０’</a:t>
            </a:r>
          </a:p>
        </p:txBody>
      </p:sp>
      <p:sp>
        <p:nvSpPr>
          <p:cNvPr id="7" name="角丸四角形 6"/>
          <p:cNvSpPr/>
          <p:nvPr/>
        </p:nvSpPr>
        <p:spPr>
          <a:xfrm>
            <a:off x="864852" y="5018068"/>
            <a:ext cx="1395847" cy="458857"/>
          </a:xfrm>
          <a:prstGeom prst="roundRect">
            <a:avLst/>
          </a:prstGeom>
          <a:solidFill>
            <a:schemeClr val="accent1">
              <a:lumMod val="40000"/>
              <a:lumOff val="60000"/>
            </a:schemeClr>
          </a:solidFill>
          <a:ln w="31750">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予防給付</a:t>
            </a:r>
          </a:p>
        </p:txBody>
      </p:sp>
      <p:sp>
        <p:nvSpPr>
          <p:cNvPr id="39" name="右矢印 38"/>
          <p:cNvSpPr/>
          <p:nvPr/>
        </p:nvSpPr>
        <p:spPr>
          <a:xfrm>
            <a:off x="384459" y="1621333"/>
            <a:ext cx="1828890" cy="826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予防給付</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3575"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介護予防事業</a:t>
            </a:r>
          </a:p>
        </p:txBody>
      </p:sp>
      <p:sp useBgFill="1">
        <p:nvSpPr>
          <p:cNvPr id="53" name="正方形/長方形 52"/>
          <p:cNvSpPr/>
          <p:nvPr/>
        </p:nvSpPr>
        <p:spPr>
          <a:xfrm rot="16200000">
            <a:off x="4501252" y="1602363"/>
            <a:ext cx="792087" cy="9053877"/>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0" name="直線コネクタ 9"/>
          <p:cNvCxnSpPr/>
          <p:nvPr/>
        </p:nvCxnSpPr>
        <p:spPr>
          <a:xfrm flipH="1">
            <a:off x="384458" y="3908367"/>
            <a:ext cx="7222" cy="18272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99567" y="5723221"/>
            <a:ext cx="922407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10564" y="4005074"/>
            <a:ext cx="461497" cy="1787711"/>
          </a:xfrm>
          <a:prstGeom prst="rect">
            <a:avLst/>
          </a:prstGeom>
          <a:noFill/>
        </p:spPr>
        <p:txBody>
          <a:bodyPr vert="eaVert" wrap="square" lIns="91357" tIns="45680" rIns="91357" bIns="45680" rtlCol="0">
            <a:spAutoFit/>
          </a:bodyPr>
          <a:lstStyle/>
          <a:p>
            <a:pPr marL="0" marR="0" lvl="0" indent="0" algn="l" defTabSz="913575"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創英角ｺﾞｼｯｸUB" pitchFamily="49" charset="-128"/>
                <a:ea typeface="HG創英角ｺﾞｼｯｸUB" pitchFamily="49" charset="-128"/>
                <a:cs typeface="+mn-cs"/>
              </a:rPr>
              <a:t>←　費用額　→</a:t>
            </a:r>
          </a:p>
        </p:txBody>
      </p:sp>
      <p:sp>
        <p:nvSpPr>
          <p:cNvPr id="37" name="二等辺三角形 36"/>
          <p:cNvSpPr/>
          <p:nvPr/>
        </p:nvSpPr>
        <p:spPr>
          <a:xfrm rot="21129421">
            <a:off x="2219135" y="2064951"/>
            <a:ext cx="7482369" cy="805781"/>
          </a:xfrm>
          <a:prstGeom prst="triangle">
            <a:avLst>
              <a:gd name="adj" fmla="val 94900"/>
            </a:avLst>
          </a:prstGeom>
          <a:pattFill prst="wdUpDiag">
            <a:fgClr>
              <a:schemeClr val="accent3">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8" name="直線矢印コネクタ 17"/>
          <p:cNvCxnSpPr/>
          <p:nvPr/>
        </p:nvCxnSpPr>
        <p:spPr>
          <a:xfrm>
            <a:off x="8759542" y="1628807"/>
            <a:ext cx="0" cy="4027305"/>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8227791" y="2563148"/>
            <a:ext cx="0" cy="3092952"/>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297709" y="1475492"/>
            <a:ext cx="14355"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2509340" y="6100752"/>
            <a:ext cx="2220190" cy="664200"/>
          </a:xfrm>
          <a:prstGeom prst="roundRect">
            <a:avLst/>
          </a:prstGeom>
          <a:ln/>
        </p:spPr>
        <p:style>
          <a:lnRef idx="2">
            <a:schemeClr val="dk1"/>
          </a:lnRef>
          <a:fillRef idx="1">
            <a:schemeClr val="lt1"/>
          </a:fillRef>
          <a:effectRef idx="0">
            <a:schemeClr val="dk1"/>
          </a:effectRef>
          <a:fontRef idx="minor">
            <a:schemeClr val="dk1"/>
          </a:fontRef>
        </p:style>
        <p:txBody>
          <a:bodyPr lIns="91357" tIns="45680" rIns="91357" bIns="45680" rtlCol="0" anchor="ctr"/>
          <a:lstStyle/>
          <a:p>
            <a:pPr marL="0" marR="0" lvl="0" indent="0" algn="just" defTabSz="913575"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第６期計画期間中（平成２９年４月まで）に、すべての市町村で、　　総合事業を開始</a:t>
            </a:r>
          </a:p>
        </p:txBody>
      </p:sp>
      <p:cxnSp>
        <p:nvCxnSpPr>
          <p:cNvPr id="58" name="直線コネクタ 57"/>
          <p:cNvCxnSpPr/>
          <p:nvPr/>
        </p:nvCxnSpPr>
        <p:spPr>
          <a:xfrm>
            <a:off x="4782054" y="1455006"/>
            <a:ext cx="14355"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右矢印 39"/>
          <p:cNvSpPr/>
          <p:nvPr/>
        </p:nvSpPr>
        <p:spPr>
          <a:xfrm>
            <a:off x="2344859" y="1559120"/>
            <a:ext cx="2437189" cy="933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l" defTabSz="913575"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予防給付</a:t>
            </a:r>
            <a:endPar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3575"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＋新しい総合事業</a:t>
            </a:r>
          </a:p>
        </p:txBody>
      </p:sp>
      <p:cxnSp>
        <p:nvCxnSpPr>
          <p:cNvPr id="27" name="直線矢印コネクタ 26"/>
          <p:cNvCxnSpPr/>
          <p:nvPr/>
        </p:nvCxnSpPr>
        <p:spPr>
          <a:xfrm>
            <a:off x="2454132" y="5949290"/>
            <a:ext cx="2250807" cy="1"/>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399566" y="3861048"/>
            <a:ext cx="1314271" cy="381554"/>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介護予防事業</a:t>
            </a:r>
            <a:endParaRPr kumimoji="1" lang="en-US" altLang="ja-JP"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357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（総合事業含む。）</a:t>
            </a:r>
          </a:p>
        </p:txBody>
      </p:sp>
      <p:sp>
        <p:nvSpPr>
          <p:cNvPr id="61" name="角丸四角形 60"/>
          <p:cNvSpPr/>
          <p:nvPr/>
        </p:nvSpPr>
        <p:spPr>
          <a:xfrm>
            <a:off x="4904352" y="2999275"/>
            <a:ext cx="2941819" cy="841482"/>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総合事業へのサービス移行の推進、介護予防の強化等</a:t>
            </a:r>
            <a:endParaRPr kumimoji="1" lang="en-US" altLang="ja-JP"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4" name="正方形/長方形 63"/>
          <p:cNvSpPr/>
          <p:nvPr/>
        </p:nvSpPr>
        <p:spPr>
          <a:xfrm>
            <a:off x="185057" y="529248"/>
            <a:ext cx="8707428" cy="9864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marL="174467" marR="0" lvl="0" indent="-174467" algn="l" defTabSz="913575" rtl="0" eaLnBrk="1" fontAlgn="base" latinLnBrk="0" hangingPunct="1">
              <a:lnSpc>
                <a:spcPct val="100000"/>
              </a:lnSpc>
              <a:spcBef>
                <a:spcPct val="0"/>
              </a:spcBef>
              <a:spcAft>
                <a:spcPct val="0"/>
              </a:spcAft>
              <a:buClrTx/>
              <a:buSzTx/>
              <a:buFontTx/>
              <a:buNone/>
              <a:tabLst>
                <a:tab pos="174467" algn="l"/>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総合事業への移行により住民主体の地域づくりを推進。住民主体のサービス利用を拡充し、効率的に事業実施。　</a:t>
            </a:r>
            <a:endParaRPr kumimoji="1" lang="en-US" altLang="ja-JP"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機能が強化された新しい総合事業を利用することで、支援を必要とする高齢者が要支援認定を受けなくても地域で暮らせる社会を実現。</a:t>
            </a:r>
            <a:endPar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リハ職等が積極的に関与しケアマネジメントを機能強化。重度化予防をこれまで以上に推進。</a:t>
            </a:r>
            <a:endParaRPr kumimoji="1" lang="en-US" altLang="ja-JP"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sp>
        <p:nvSpPr>
          <p:cNvPr id="2" name="下矢印 1"/>
          <p:cNvSpPr/>
          <p:nvPr/>
        </p:nvSpPr>
        <p:spPr>
          <a:xfrm>
            <a:off x="5436096" y="2492897"/>
            <a:ext cx="1177180" cy="432048"/>
          </a:xfrm>
          <a:prstGeom prst="downArrow">
            <a:avLst>
              <a:gd name="adj1" fmla="val 70486"/>
              <a:gd name="adj2" fmla="val 50000"/>
            </a:avLst>
          </a:prstGeom>
          <a:ln/>
        </p:spPr>
        <p:style>
          <a:lnRef idx="1">
            <a:schemeClr val="accent3"/>
          </a:lnRef>
          <a:fillRef idx="3">
            <a:schemeClr val="accent3"/>
          </a:fillRef>
          <a:effectRef idx="2">
            <a:schemeClr val="accent3"/>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1" name="角丸四角形 70"/>
          <p:cNvSpPr/>
          <p:nvPr/>
        </p:nvSpPr>
        <p:spPr>
          <a:xfrm>
            <a:off x="4904347" y="5628338"/>
            <a:ext cx="3988138" cy="1136613"/>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marL="179837" marR="0" lvl="0" indent="-456787" algn="l" defTabSz="91357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中長期的には費用の伸びが、効率的なサービス提供を通じて、後期高齢者の</a:t>
            </a:r>
            <a:r>
              <a:rPr kumimoji="1" lang="ja-JP" altLang="en-US" sz="20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伸び</a:t>
            </a:r>
            <a:r>
              <a:rPr kumimoji="1" lang="en-US" altLang="ja-JP" sz="20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(3</a:t>
            </a:r>
            <a:r>
              <a:rPr kumimoji="1" lang="ja-JP" altLang="en-US" sz="20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r>
              <a:rPr kumimoji="1" lang="en-US" altLang="ja-JP" sz="20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4%)</a:t>
            </a:r>
            <a:r>
              <a:rPr kumimoji="1" lang="ja-JP" altLang="en-US" sz="20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程度</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となることを目安として努力</a:t>
            </a:r>
            <a:endParaRPr kumimoji="1" lang="en-US" altLang="ja-JP"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179837" marR="0" lvl="0" indent="-456787" algn="l" defTabSz="913575"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短期的には、生活支援・介護予防の基盤整備の支援充実にあわせ、より大きな費用の効率化</a:t>
            </a:r>
          </a:p>
        </p:txBody>
      </p:sp>
      <p:sp>
        <p:nvSpPr>
          <p:cNvPr id="3" name="ストライプ矢印 2"/>
          <p:cNvSpPr/>
          <p:nvPr/>
        </p:nvSpPr>
        <p:spPr>
          <a:xfrm rot="5400000">
            <a:off x="6084468" y="3790614"/>
            <a:ext cx="380329" cy="480618"/>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2" name="ストライプ矢印 71"/>
          <p:cNvSpPr/>
          <p:nvPr/>
        </p:nvSpPr>
        <p:spPr>
          <a:xfrm rot="5400000">
            <a:off x="6053550" y="5097590"/>
            <a:ext cx="524348" cy="480618"/>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1" name="曲線コネクタ 10"/>
          <p:cNvCxnSpPr/>
          <p:nvPr/>
        </p:nvCxnSpPr>
        <p:spPr>
          <a:xfrm flipV="1">
            <a:off x="4937627" y="2725654"/>
            <a:ext cx="432000" cy="3168000"/>
          </a:xfrm>
          <a:prstGeom prst="curvedConnector3">
            <a:avLst>
              <a:gd name="adj1" fmla="val -232463"/>
            </a:avLst>
          </a:prstGeom>
          <a:ln w="57150">
            <a:solidFill>
              <a:schemeClr val="accent3">
                <a:lumMod val="50000"/>
              </a:schemeClr>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7" name="直線コネクタ 46"/>
          <p:cNvCxnSpPr/>
          <p:nvPr/>
        </p:nvCxnSpPr>
        <p:spPr>
          <a:xfrm flipV="1">
            <a:off x="2312064" y="2419650"/>
            <a:ext cx="6985293" cy="100935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flipH="1">
            <a:off x="4732550" y="4515041"/>
            <a:ext cx="4425804" cy="354125"/>
          </a:xfrm>
          <a:prstGeom prst="rect">
            <a:avLst/>
          </a:prstGeom>
          <a:gradFill>
            <a:gsLst>
              <a:gs pos="15000">
                <a:schemeClr val="tx2">
                  <a:lumMod val="20000"/>
                  <a:lumOff val="80000"/>
                </a:schemeClr>
              </a:gs>
              <a:gs pos="57000">
                <a:schemeClr val="accent3">
                  <a:lumMod val="40000"/>
                  <a:lumOff val="60000"/>
                  <a:alpha val="40000"/>
                </a:schemeClr>
              </a:gs>
              <a:gs pos="44000">
                <a:schemeClr val="tx2">
                  <a:lumMod val="40000"/>
                  <a:lumOff val="60000"/>
                </a:schemeClr>
              </a:gs>
            </a:gsLst>
            <a:lin ang="13500000" scaled="1"/>
          </a:gradFill>
          <a:ln w="6350">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marL="0" marR="0" lvl="0" indent="0" algn="ctr" defTabSz="913575"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4" name="角丸四角形 73"/>
          <p:cNvSpPr/>
          <p:nvPr/>
        </p:nvSpPr>
        <p:spPr>
          <a:xfrm>
            <a:off x="4887158" y="4253048"/>
            <a:ext cx="2941821" cy="904147"/>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・住民主体のサービス利用の拡充</a:t>
            </a:r>
          </a:p>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・認定に至らない高齢者の増加</a:t>
            </a:r>
            <a:endParaRPr kumimoji="1" lang="en-US" altLang="ja-JP"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3575"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・重度化予防の推進</a:t>
            </a:r>
            <a:endParaRPr kumimoji="1" lang="en-US" altLang="ja-JP"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5" name="角丸四角形 74"/>
          <p:cNvSpPr/>
          <p:nvPr/>
        </p:nvSpPr>
        <p:spPr>
          <a:xfrm>
            <a:off x="8560137" y="2420895"/>
            <a:ext cx="465282" cy="2555219"/>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rtlCol="0" anchor="ctr"/>
          <a:lstStyle/>
          <a:p>
            <a:pPr marL="0" marR="0" lvl="0" indent="0" algn="ctr" defTabSz="913575"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現行制度を維持した場合</a:t>
            </a:r>
          </a:p>
        </p:txBody>
      </p:sp>
      <p:sp>
        <p:nvSpPr>
          <p:cNvPr id="76" name="角丸四角形 75"/>
          <p:cNvSpPr/>
          <p:nvPr/>
        </p:nvSpPr>
        <p:spPr>
          <a:xfrm>
            <a:off x="7961915" y="3089073"/>
            <a:ext cx="465282" cy="2029292"/>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rtlCol="0" anchor="ctr"/>
          <a:lstStyle/>
          <a:p>
            <a:pPr marL="0" marR="0" lvl="0" indent="0" algn="ctr" defTabSz="913575"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制度見直し後の費用</a:t>
            </a:r>
          </a:p>
        </p:txBody>
      </p:sp>
      <p:sp>
        <p:nvSpPr>
          <p:cNvPr id="6" name="正方形/長方形 5">
            <a:extLst>
              <a:ext uri="{FF2B5EF4-FFF2-40B4-BE49-F238E27FC236}">
                <a16:creationId xmlns:a16="http://schemas.microsoft.com/office/drawing/2014/main" id="{4D82FC87-5EFA-4E5D-16C4-AC93C34B586A}"/>
              </a:ext>
            </a:extLst>
          </p:cNvPr>
          <p:cNvSpPr/>
          <p:nvPr/>
        </p:nvSpPr>
        <p:spPr>
          <a:xfrm>
            <a:off x="89197" y="6503835"/>
            <a:ext cx="2267744" cy="18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p>
        </p:txBody>
      </p:sp>
    </p:spTree>
    <p:extLst>
      <p:ext uri="{BB962C8B-B14F-4D97-AF65-F5344CB8AC3E}">
        <p14:creationId xmlns:p14="http://schemas.microsoft.com/office/powerpoint/2010/main" val="258850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arn(inVertic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arn(inVertic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barn(inVertical)">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barn(inVertical)">
                                      <p:cBhvr>
                                        <p:cTn id="3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 grpId="0" animBg="1"/>
      <p:bldP spid="71" grpId="0" animBg="1"/>
      <p:bldP spid="74" grpId="0" animBg="1"/>
      <p:bldP spid="75" grpId="0" animBg="1"/>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23575" y="2708921"/>
            <a:ext cx="8605426" cy="4104442"/>
          </a:xfrm>
          <a:prstGeom prst="roundRect">
            <a:avLst/>
          </a:prstGeom>
          <a:blipFill>
            <a:blip r:embed="rId3"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0" name="円/楕円 69"/>
          <p:cNvSpPr/>
          <p:nvPr/>
        </p:nvSpPr>
        <p:spPr>
          <a:xfrm>
            <a:off x="916210" y="3501008"/>
            <a:ext cx="1341188"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7" name="円/楕円 56"/>
          <p:cNvSpPr/>
          <p:nvPr/>
        </p:nvSpPr>
        <p:spPr>
          <a:xfrm>
            <a:off x="1198725" y="3500996"/>
            <a:ext cx="6696744"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 name="円/楕円 68"/>
          <p:cNvSpPr/>
          <p:nvPr/>
        </p:nvSpPr>
        <p:spPr>
          <a:xfrm>
            <a:off x="7103357" y="3789026"/>
            <a:ext cx="1595254"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3" name="右カーブ矢印 72"/>
          <p:cNvSpPr/>
          <p:nvPr/>
        </p:nvSpPr>
        <p:spPr>
          <a:xfrm rot="19031753">
            <a:off x="2500913" y="3998340"/>
            <a:ext cx="50003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4" name="左カーブ矢印 73"/>
          <p:cNvSpPr/>
          <p:nvPr/>
        </p:nvSpPr>
        <p:spPr>
          <a:xfrm rot="9981534" flipH="1">
            <a:off x="3683013" y="3897136"/>
            <a:ext cx="421735"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5" name="右カーブ矢印 74"/>
          <p:cNvSpPr/>
          <p:nvPr/>
        </p:nvSpPr>
        <p:spPr>
          <a:xfrm rot="11588426" flipH="1">
            <a:off x="4830278" y="3891762"/>
            <a:ext cx="379544"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1" name="左カーブ矢印 70"/>
          <p:cNvSpPr/>
          <p:nvPr/>
        </p:nvSpPr>
        <p:spPr>
          <a:xfrm rot="2216199">
            <a:off x="6018894" y="3994707"/>
            <a:ext cx="405939"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7" name="左カーブ矢印 76"/>
          <p:cNvSpPr/>
          <p:nvPr/>
        </p:nvSpPr>
        <p:spPr>
          <a:xfrm rot="1592324" flipH="1">
            <a:off x="3360467" y="4771700"/>
            <a:ext cx="457934"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6" name="右カーブ矢印 75"/>
          <p:cNvSpPr/>
          <p:nvPr/>
        </p:nvSpPr>
        <p:spPr>
          <a:xfrm rot="12586660">
            <a:off x="5212948" y="5166533"/>
            <a:ext cx="503374"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8" name="円/楕円 37"/>
          <p:cNvSpPr/>
          <p:nvPr/>
        </p:nvSpPr>
        <p:spPr>
          <a:xfrm>
            <a:off x="3358965" y="4597346"/>
            <a:ext cx="2376264"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6" name="円/楕円 35"/>
          <p:cNvSpPr/>
          <p:nvPr/>
        </p:nvSpPr>
        <p:spPr>
          <a:xfrm>
            <a:off x="3049471" y="6021274"/>
            <a:ext cx="126290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1486695" y="3140954"/>
            <a:ext cx="1080120" cy="338554"/>
          </a:xfrm>
          <a:prstGeom prst="rect">
            <a:avLst/>
          </a:prstGeom>
          <a:noFill/>
        </p:spPr>
        <p:txBody>
          <a:bodyPr wrap="square" lIns="91420" tIns="45713" rIns="91420" bIns="45713"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3" name="テキスト ボックス 42"/>
          <p:cNvSpPr txBox="1"/>
          <p:nvPr/>
        </p:nvSpPr>
        <p:spPr>
          <a:xfrm>
            <a:off x="3574987" y="5517658"/>
            <a:ext cx="2160240" cy="500123"/>
          </a:xfrm>
          <a:prstGeom prst="rect">
            <a:avLst/>
          </a:prstGeom>
          <a:noFill/>
        </p:spPr>
        <p:txBody>
          <a:bodyPr wrap="square" lIns="91420" tIns="45713" rIns="91420" bIns="45713"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rPr>
              <a:t>いつまでも元気に暮らすために･･･  </a:t>
            </a:r>
            <a:endParaRPr kumimoji="1" lang="en-US" altLang="ja-JP" sz="105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生活支援・介護予防</a:t>
            </a:r>
            <a:endParaRPr kumimoji="1" lang="en-US" altLang="ja-JP" sz="16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4" name="テキスト ボックス 43"/>
          <p:cNvSpPr txBox="1"/>
          <p:nvPr/>
        </p:nvSpPr>
        <p:spPr>
          <a:xfrm>
            <a:off x="4112258" y="4386590"/>
            <a:ext cx="952640" cy="338540"/>
          </a:xfrm>
          <a:prstGeom prst="rect">
            <a:avLst/>
          </a:prstGeom>
          <a:noFill/>
        </p:spPr>
        <p:txBody>
          <a:bodyPr wrap="square" lIns="91420" tIns="45713" rIns="91420" bIns="45713"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住まい</a:t>
            </a:r>
            <a:endParaRPr kumimoji="1" lang="en-US" altLang="ja-JP" sz="16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20" name="図 19" descr="building02_house1_cl.wmf"/>
          <p:cNvPicPr>
            <a:picLocks noChangeAspect="1"/>
          </p:cNvPicPr>
          <p:nvPr/>
        </p:nvPicPr>
        <p:blipFill>
          <a:blip r:embed="rId4" cstate="print"/>
          <a:stretch>
            <a:fillRect/>
          </a:stretch>
        </p:blipFill>
        <p:spPr>
          <a:xfrm>
            <a:off x="3647209" y="4581114"/>
            <a:ext cx="864097" cy="526898"/>
          </a:xfrm>
          <a:prstGeom prst="rect">
            <a:avLst/>
          </a:prstGeom>
        </p:spPr>
      </p:pic>
      <p:sp>
        <p:nvSpPr>
          <p:cNvPr id="55" name="角丸四角形 54"/>
          <p:cNvSpPr/>
          <p:nvPr/>
        </p:nvSpPr>
        <p:spPr>
          <a:xfrm>
            <a:off x="2605630" y="2924944"/>
            <a:ext cx="4032448"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地域包括ケアシステムの姿</a:t>
            </a:r>
          </a:p>
        </p:txBody>
      </p:sp>
      <p:sp>
        <p:nvSpPr>
          <p:cNvPr id="59" name="角丸四角形 58"/>
          <p:cNvSpPr/>
          <p:nvPr/>
        </p:nvSpPr>
        <p:spPr>
          <a:xfrm>
            <a:off x="6054269" y="5265444"/>
            <a:ext cx="2737732" cy="980728"/>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marR="0" lvl="0" indent="-174625"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4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14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地域包括ケアシステムは、おおむね３０分以内に必要なサービスが提供される日常生活圏域（具体的には中学校区）を単位として想定</a:t>
            </a:r>
            <a:endParaRPr kumimoji="1" lang="ja-JP" altLang="en-US" sz="14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3" name="図 2" descr="health_0150.wmf"/>
          <p:cNvPicPr>
            <a:picLocks noChangeAspect="1"/>
          </p:cNvPicPr>
          <p:nvPr/>
        </p:nvPicPr>
        <p:blipFill>
          <a:blip r:embed="rId5" cstate="print"/>
          <a:stretch>
            <a:fillRect/>
          </a:stretch>
        </p:blipFill>
        <p:spPr>
          <a:xfrm>
            <a:off x="5109292" y="4221555"/>
            <a:ext cx="267857" cy="920889"/>
          </a:xfrm>
          <a:prstGeom prst="rect">
            <a:avLst/>
          </a:prstGeom>
        </p:spPr>
      </p:pic>
      <p:pic>
        <p:nvPicPr>
          <p:cNvPr id="8" name="図 7" descr="health_0180.wmf"/>
          <p:cNvPicPr>
            <a:picLocks noChangeAspect="1"/>
          </p:cNvPicPr>
          <p:nvPr/>
        </p:nvPicPr>
        <p:blipFill>
          <a:blip r:embed="rId6" cstate="print"/>
          <a:stretch>
            <a:fillRect/>
          </a:stretch>
        </p:blipFill>
        <p:spPr>
          <a:xfrm>
            <a:off x="4444560" y="4509108"/>
            <a:ext cx="864096" cy="695910"/>
          </a:xfrm>
          <a:prstGeom prst="rect">
            <a:avLst/>
          </a:prstGeom>
        </p:spPr>
      </p:pic>
      <p:sp>
        <p:nvSpPr>
          <p:cNvPr id="48" name="円/楕円 47"/>
          <p:cNvSpPr/>
          <p:nvPr/>
        </p:nvSpPr>
        <p:spPr>
          <a:xfrm>
            <a:off x="5508516" y="3645010"/>
            <a:ext cx="2126604"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8" name="図 17" descr="build32.wmf"/>
          <p:cNvPicPr>
            <a:picLocks noChangeAspect="1"/>
          </p:cNvPicPr>
          <p:nvPr/>
        </p:nvPicPr>
        <p:blipFill>
          <a:blip r:embed="rId7" cstate="print"/>
          <a:stretch>
            <a:fillRect/>
          </a:stretch>
        </p:blipFill>
        <p:spPr>
          <a:xfrm>
            <a:off x="7427713" y="3284977"/>
            <a:ext cx="864096" cy="604665"/>
          </a:xfrm>
          <a:prstGeom prst="rect">
            <a:avLst/>
          </a:prstGeom>
        </p:spPr>
      </p:pic>
      <p:pic>
        <p:nvPicPr>
          <p:cNvPr id="6" name="図 5" descr="health_0166.wmf"/>
          <p:cNvPicPr>
            <a:picLocks noChangeAspect="1"/>
          </p:cNvPicPr>
          <p:nvPr/>
        </p:nvPicPr>
        <p:blipFill>
          <a:blip r:embed="rId8" cstate="print"/>
          <a:stretch>
            <a:fillRect/>
          </a:stretch>
        </p:blipFill>
        <p:spPr>
          <a:xfrm>
            <a:off x="7427717" y="3573005"/>
            <a:ext cx="792087" cy="559721"/>
          </a:xfrm>
          <a:prstGeom prst="rect">
            <a:avLst/>
          </a:prstGeom>
        </p:spPr>
      </p:pic>
      <p:pic>
        <p:nvPicPr>
          <p:cNvPr id="32" name="図 31" descr="build34.wmf"/>
          <p:cNvPicPr>
            <a:picLocks noChangeAspect="1"/>
          </p:cNvPicPr>
          <p:nvPr/>
        </p:nvPicPr>
        <p:blipFill>
          <a:blip r:embed="rId9" cstate="print"/>
          <a:stretch>
            <a:fillRect/>
          </a:stretch>
        </p:blipFill>
        <p:spPr>
          <a:xfrm>
            <a:off x="6372226" y="3284978"/>
            <a:ext cx="676875" cy="520673"/>
          </a:xfrm>
          <a:prstGeom prst="rect">
            <a:avLst/>
          </a:prstGeom>
        </p:spPr>
      </p:pic>
      <p:pic>
        <p:nvPicPr>
          <p:cNvPr id="9" name="図 8" descr="health_0047.wmf"/>
          <p:cNvPicPr>
            <a:picLocks noChangeAspect="1"/>
          </p:cNvPicPr>
          <p:nvPr/>
        </p:nvPicPr>
        <p:blipFill>
          <a:blip r:embed="rId10" cstate="print"/>
          <a:stretch>
            <a:fillRect/>
          </a:stretch>
        </p:blipFill>
        <p:spPr>
          <a:xfrm>
            <a:off x="6768305" y="3530648"/>
            <a:ext cx="667359" cy="690426"/>
          </a:xfrm>
          <a:prstGeom prst="rect">
            <a:avLst/>
          </a:prstGeom>
        </p:spPr>
      </p:pic>
      <p:sp>
        <p:nvSpPr>
          <p:cNvPr id="39" name="テキスト ボックス 38"/>
          <p:cNvSpPr txBox="1"/>
          <p:nvPr/>
        </p:nvSpPr>
        <p:spPr>
          <a:xfrm>
            <a:off x="5704220" y="3879339"/>
            <a:ext cx="2979724" cy="969482"/>
          </a:xfrm>
          <a:prstGeom prst="rect">
            <a:avLst/>
          </a:prstGeom>
          <a:noFill/>
        </p:spPr>
        <p:txBody>
          <a:bodyPr wrap="square" lIns="91420" tIns="45713" rIns="91420" bIns="45713"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rPr>
              <a:t>■在宅系サービス：</a:t>
            </a:r>
            <a:endParaRPr kumimoji="1" lang="en-US" altLang="ja-JP" sz="9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rPr>
              <a:t>・訪問介護　・訪問看護　・通所介護　</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rPr>
              <a:t>・小規模多機能型居宅介護</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rPr>
              <a:t>・</a:t>
            </a:r>
            <a:r>
              <a:rPr kumimoji="1" lang="ja-JP" altLang="en-US"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rPr>
              <a:t>短期入所生活介護</a:t>
            </a:r>
            <a:endParaRPr kumimoji="1" lang="en-US" altLang="ja-JP"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en-US" altLang="ja-JP"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rPr>
              <a:t>24</a:t>
            </a:r>
            <a:r>
              <a:rPr kumimoji="1" lang="ja-JP" altLang="en-US"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rPr>
              <a:t>時間対応の訪問サービス</a:t>
            </a:r>
            <a:endParaRPr kumimoji="1" lang="en-US" altLang="ja-JP"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rPr>
              <a:t>・複合型サービス</a:t>
            </a:r>
            <a:endParaRPr kumimoji="1" lang="en-US" altLang="ja-JP"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ja-JP" altLang="en-US"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rPr>
              <a:t>　（小規模多機能型居宅介護＋訪問看護） </a:t>
            </a: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rPr>
              <a:t>等</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endParaRPr>
          </a:p>
        </p:txBody>
      </p:sp>
      <p:sp>
        <p:nvSpPr>
          <p:cNvPr id="51" name="角丸四角形吹き出し 50"/>
          <p:cNvSpPr/>
          <p:nvPr/>
        </p:nvSpPr>
        <p:spPr>
          <a:xfrm>
            <a:off x="3574936" y="5157178"/>
            <a:ext cx="1598976"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・自宅</a:t>
            </a:r>
            <a:endParaRPr kumimoji="1" lang="en-US" altLang="ja-JP"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・サービス付き高齢者向け住宅 等</a:t>
            </a:r>
          </a:p>
        </p:txBody>
      </p:sp>
      <p:pic>
        <p:nvPicPr>
          <p:cNvPr id="66" name="図 65" descr="building03_cl2.wmf"/>
          <p:cNvPicPr>
            <a:picLocks noChangeAspect="1"/>
          </p:cNvPicPr>
          <p:nvPr/>
        </p:nvPicPr>
        <p:blipFill>
          <a:blip r:embed="rId11" cstate="print"/>
          <a:stretch>
            <a:fillRect/>
          </a:stretch>
        </p:blipFill>
        <p:spPr>
          <a:xfrm flipH="1">
            <a:off x="1273956" y="5323389"/>
            <a:ext cx="598222" cy="551017"/>
          </a:xfrm>
          <a:prstGeom prst="rect">
            <a:avLst/>
          </a:prstGeom>
        </p:spPr>
      </p:pic>
      <p:sp>
        <p:nvSpPr>
          <p:cNvPr id="78" name="角丸四角形吹き出し 77"/>
          <p:cNvSpPr/>
          <p:nvPr/>
        </p:nvSpPr>
        <p:spPr>
          <a:xfrm>
            <a:off x="2005129" y="5373199"/>
            <a:ext cx="1312762"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相談業務やサービスの</a:t>
            </a:r>
            <a:endParaRPr kumimoji="1" lang="en-US" altLang="ja-JP"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コーディネートを行います。</a:t>
            </a:r>
          </a:p>
        </p:txBody>
      </p:sp>
      <p:pic>
        <p:nvPicPr>
          <p:cNvPr id="40" name="図 39" descr="health_0179.wmf"/>
          <p:cNvPicPr>
            <a:picLocks noChangeAspect="1"/>
          </p:cNvPicPr>
          <p:nvPr/>
        </p:nvPicPr>
        <p:blipFill>
          <a:blip r:embed="rId12" cstate="print"/>
          <a:stretch>
            <a:fillRect/>
          </a:stretch>
        </p:blipFill>
        <p:spPr>
          <a:xfrm>
            <a:off x="5552101" y="3506484"/>
            <a:ext cx="820221" cy="498566"/>
          </a:xfrm>
          <a:prstGeom prst="rect">
            <a:avLst/>
          </a:prstGeom>
        </p:spPr>
      </p:pic>
      <p:sp>
        <p:nvSpPr>
          <p:cNvPr id="65" name="テキスト ボックス 64"/>
          <p:cNvSpPr txBox="1"/>
          <p:nvPr/>
        </p:nvSpPr>
        <p:spPr>
          <a:xfrm>
            <a:off x="7827875" y="4007973"/>
            <a:ext cx="1522373" cy="954093"/>
          </a:xfrm>
          <a:prstGeom prst="rect">
            <a:avLst/>
          </a:prstGeom>
          <a:noFill/>
        </p:spPr>
        <p:txBody>
          <a:bodyPr wrap="square" lIns="91420" tIns="45713" rIns="91420" bIns="45713"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rPr>
              <a:t>■施設・居住系サービス</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rPr>
              <a:t>・介護老人福祉施設</a:t>
            </a:r>
            <a:endParaRPr kumimoji="1" lang="en-US" altLang="ja-JP"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rPr>
              <a:t>・介護老人保健施設</a:t>
            </a:r>
            <a:endParaRPr kumimoji="1" lang="en-US" altLang="ja-JP"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rPr>
              <a:t>・</a:t>
            </a:r>
            <a:r>
              <a:rPr kumimoji="1" lang="ja-JP" altLang="en-US" sz="800" b="0" i="0" u="none" strike="noStrike" kern="1200" cap="none" spc="-100" normalizeH="0" baseline="0" noProof="0" dirty="0">
                <a:ln>
                  <a:noFill/>
                </a:ln>
                <a:solidFill>
                  <a:prstClr val="black"/>
                </a:solidFill>
                <a:effectLst/>
                <a:uLnTx/>
                <a:uFillTx/>
                <a:latin typeface="Arial" charset="0"/>
                <a:ea typeface="ＭＳ Ｐゴシック" pitchFamily="50" charset="-128"/>
                <a:cs typeface="+mn-cs"/>
              </a:rPr>
              <a:t>認知症共同生活介護</a:t>
            </a:r>
            <a:endParaRPr kumimoji="1" lang="en-US" altLang="ja-JP" sz="800" b="0" i="0" u="none" strike="noStrike" kern="1200" cap="none" spc="-100" normalizeH="0" baseline="0" noProof="0" dirty="0">
              <a:ln>
                <a:noFill/>
              </a:ln>
              <a:solidFill>
                <a:prstClr val="black"/>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Arial" charset="0"/>
                <a:ea typeface="ＭＳ Ｐゴシック" pitchFamily="50" charset="-128"/>
                <a:cs typeface="+mn-cs"/>
              </a:rPr>
              <a:t>・特定施設入所者生活介護</a:t>
            </a:r>
            <a:endParaRPr kumimoji="1" lang="en-US" altLang="ja-JP" sz="800" b="0" i="0" u="none" strike="noStrike" kern="1200" cap="none" spc="-100" normalizeH="0" baseline="0" noProof="0" dirty="0">
              <a:ln>
                <a:noFill/>
              </a:ln>
              <a:solidFill>
                <a:prstClr val="black"/>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Arial" charset="0"/>
                <a:ea typeface="ＭＳ Ｐゴシック" pitchFamily="50" charset="-128"/>
                <a:cs typeface="+mn-cs"/>
              </a:rPr>
              <a:t>　　　　　　　　　　　　　　　　</a:t>
            </a:r>
            <a:r>
              <a:rPr kumimoji="1" lang="ja-JP" altLang="en-US"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rPr>
              <a:t>等</a:t>
            </a:r>
            <a:endParaRPr kumimoji="1" lang="en-US" altLang="ja-JP" sz="800" b="0" i="0" u="none" strike="noStrike" kern="1200" cap="none" spc="-10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endParaRPr>
          </a:p>
        </p:txBody>
      </p:sp>
      <p:sp>
        <p:nvSpPr>
          <p:cNvPr id="35" name="円/楕円 34"/>
          <p:cNvSpPr/>
          <p:nvPr/>
        </p:nvSpPr>
        <p:spPr>
          <a:xfrm>
            <a:off x="1925782" y="3645010"/>
            <a:ext cx="1721149"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3" name="図 12" descr="doctor4_3.gif"/>
          <p:cNvPicPr>
            <a:picLocks noChangeAspect="1"/>
          </p:cNvPicPr>
          <p:nvPr/>
        </p:nvPicPr>
        <p:blipFill>
          <a:blip r:embed="rId13" cstate="print"/>
          <a:stretch>
            <a:fillRect/>
          </a:stretch>
        </p:blipFill>
        <p:spPr>
          <a:xfrm>
            <a:off x="2317594" y="3356978"/>
            <a:ext cx="594190" cy="679076"/>
          </a:xfrm>
          <a:prstGeom prst="rect">
            <a:avLst/>
          </a:prstGeom>
        </p:spPr>
      </p:pic>
      <p:pic>
        <p:nvPicPr>
          <p:cNvPr id="14" name="図 13" descr="doctor_illust07_02.gif"/>
          <p:cNvPicPr>
            <a:picLocks noChangeAspect="1"/>
          </p:cNvPicPr>
          <p:nvPr/>
        </p:nvPicPr>
        <p:blipFill>
          <a:blip r:embed="rId14" cstate="print"/>
          <a:stretch>
            <a:fillRect/>
          </a:stretch>
        </p:blipFill>
        <p:spPr>
          <a:xfrm>
            <a:off x="2648780" y="3365466"/>
            <a:ext cx="594192" cy="713030"/>
          </a:xfrm>
          <a:prstGeom prst="rect">
            <a:avLst/>
          </a:prstGeom>
        </p:spPr>
      </p:pic>
      <p:sp>
        <p:nvSpPr>
          <p:cNvPr id="79" name="円/楕円 78"/>
          <p:cNvSpPr/>
          <p:nvPr/>
        </p:nvSpPr>
        <p:spPr>
          <a:xfrm>
            <a:off x="3979289" y="6281922"/>
            <a:ext cx="1063503"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2" name="円/楕円 71"/>
          <p:cNvSpPr/>
          <p:nvPr/>
        </p:nvSpPr>
        <p:spPr>
          <a:xfrm>
            <a:off x="4773146" y="6136779"/>
            <a:ext cx="1200248"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10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2" name="正方形/長方形 61"/>
          <p:cNvSpPr/>
          <p:nvPr/>
        </p:nvSpPr>
        <p:spPr>
          <a:xfrm>
            <a:off x="2450491" y="3933042"/>
            <a:ext cx="179466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日常の医療：</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・かかりつけ医、有床診療所</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・地域の連携病院</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・歯科医療、薬局</a:t>
            </a:r>
          </a:p>
        </p:txBody>
      </p:sp>
      <p:pic>
        <p:nvPicPr>
          <p:cNvPr id="4" name="図 3" descr="health_0183.wmf"/>
          <p:cNvPicPr>
            <a:picLocks noChangeAspect="1"/>
          </p:cNvPicPr>
          <p:nvPr/>
        </p:nvPicPr>
        <p:blipFill>
          <a:blip r:embed="rId15" cstate="print"/>
          <a:stretch>
            <a:fillRect/>
          </a:stretch>
        </p:blipFill>
        <p:spPr>
          <a:xfrm>
            <a:off x="5042783" y="5949714"/>
            <a:ext cx="730052" cy="661959"/>
          </a:xfrm>
          <a:prstGeom prst="rect">
            <a:avLst/>
          </a:prstGeom>
        </p:spPr>
      </p:pic>
      <p:pic>
        <p:nvPicPr>
          <p:cNvPr id="5" name="図 4" descr="health_0153.wmf"/>
          <p:cNvPicPr>
            <a:picLocks noChangeAspect="1"/>
          </p:cNvPicPr>
          <p:nvPr/>
        </p:nvPicPr>
        <p:blipFill>
          <a:blip r:embed="rId16" cstate="print"/>
          <a:stretch>
            <a:fillRect/>
          </a:stretch>
        </p:blipFill>
        <p:spPr>
          <a:xfrm>
            <a:off x="4311841" y="6021274"/>
            <a:ext cx="460851" cy="521250"/>
          </a:xfrm>
          <a:prstGeom prst="rect">
            <a:avLst/>
          </a:prstGeom>
        </p:spPr>
      </p:pic>
      <p:sp>
        <p:nvSpPr>
          <p:cNvPr id="47" name="テキスト ボックス 46"/>
          <p:cNvSpPr txBox="1"/>
          <p:nvPr/>
        </p:nvSpPr>
        <p:spPr>
          <a:xfrm>
            <a:off x="2965681" y="6605097"/>
            <a:ext cx="4536504" cy="280721"/>
          </a:xfrm>
          <a:prstGeom prst="rect">
            <a:avLst/>
          </a:prstGeom>
          <a:noFill/>
        </p:spPr>
        <p:txBody>
          <a:bodyPr wrap="square" lIns="91420" tIns="45713" rIns="91420" bIns="45713"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老人クラブ・自治会・ボランティア・</a:t>
            </a:r>
            <a:r>
              <a:rPr kumimoji="1" lang="en-US" altLang="ja-JP" sz="1200"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NPO</a:t>
            </a:r>
            <a:r>
              <a:rPr kumimoji="1" lang="ja-JP" altLang="en-US" sz="1200"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　等</a:t>
            </a:r>
            <a:endParaRPr kumimoji="1" lang="en-US" altLang="ja-JP" sz="1200"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28" name="図 27" descr="person_0290.wmf"/>
          <p:cNvPicPr>
            <a:picLocks noChangeAspect="1"/>
          </p:cNvPicPr>
          <p:nvPr/>
        </p:nvPicPr>
        <p:blipFill>
          <a:blip r:embed="rId17" cstate="print"/>
          <a:stretch>
            <a:fillRect/>
          </a:stretch>
        </p:blipFill>
        <p:spPr>
          <a:xfrm flipH="1">
            <a:off x="1141041" y="5106735"/>
            <a:ext cx="371119" cy="750252"/>
          </a:xfrm>
          <a:prstGeom prst="rect">
            <a:avLst/>
          </a:prstGeom>
        </p:spPr>
      </p:pic>
      <p:sp>
        <p:nvSpPr>
          <p:cNvPr id="49" name="テキスト ボックス 48"/>
          <p:cNvSpPr txBox="1"/>
          <p:nvPr/>
        </p:nvSpPr>
        <p:spPr>
          <a:xfrm>
            <a:off x="690089" y="4725575"/>
            <a:ext cx="1713836" cy="430873"/>
          </a:xfrm>
          <a:prstGeom prst="rect">
            <a:avLst/>
          </a:prstGeom>
          <a:noFill/>
        </p:spPr>
        <p:txBody>
          <a:bodyPr wrap="square" lIns="91420" tIns="45713" rIns="91420" bIns="45713"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rPr>
              <a:t>・地域包括支援センター</a:t>
            </a:r>
            <a:endParaRPr kumimoji="1" lang="en-US" altLang="ja-JP" sz="11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rPr>
              <a:t>・ケアマネジャー</a:t>
            </a:r>
            <a:endParaRPr kumimoji="1" lang="en-US" altLang="ja-JP" sz="11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endParaRPr>
          </a:p>
        </p:txBody>
      </p:sp>
      <p:sp>
        <p:nvSpPr>
          <p:cNvPr id="50" name="テキスト ボックス 49"/>
          <p:cNvSpPr txBox="1"/>
          <p:nvPr/>
        </p:nvSpPr>
        <p:spPr>
          <a:xfrm>
            <a:off x="3508497" y="3800088"/>
            <a:ext cx="930565" cy="276985"/>
          </a:xfrm>
          <a:prstGeom prst="rect">
            <a:avLst/>
          </a:prstGeom>
          <a:noFill/>
        </p:spPr>
        <p:txBody>
          <a:bodyPr wrap="square" lIns="91420" tIns="45713" rIns="91420" bIns="45713"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通院・入院</a:t>
            </a:r>
            <a:endParaRPr kumimoji="1" lang="en-US" altLang="ja-JP" sz="1200"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6" name="テキスト ボックス 45"/>
          <p:cNvSpPr txBox="1"/>
          <p:nvPr/>
        </p:nvSpPr>
        <p:spPr>
          <a:xfrm>
            <a:off x="4834488" y="3933055"/>
            <a:ext cx="872985" cy="461651"/>
          </a:xfrm>
          <a:prstGeom prst="rect">
            <a:avLst/>
          </a:prstGeom>
          <a:noFill/>
        </p:spPr>
        <p:txBody>
          <a:bodyPr wrap="square" lIns="91420" tIns="45713" rIns="91420" bIns="45713"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通所・入所</a:t>
            </a:r>
            <a:endParaRPr kumimoji="1" lang="en-US" altLang="ja-JP" sz="1200" b="0"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64" name="図 63" descr="小規模building03_cl2.png"/>
          <p:cNvPicPr>
            <a:picLocks noChangeAspect="1"/>
          </p:cNvPicPr>
          <p:nvPr/>
        </p:nvPicPr>
        <p:blipFill>
          <a:blip r:embed="rId18" cstate="print"/>
          <a:stretch>
            <a:fillRect/>
          </a:stretch>
        </p:blipFill>
        <p:spPr>
          <a:xfrm>
            <a:off x="1215157" y="3041948"/>
            <a:ext cx="498680" cy="603076"/>
          </a:xfrm>
          <a:prstGeom prst="rect">
            <a:avLst/>
          </a:prstGeom>
        </p:spPr>
      </p:pic>
      <p:sp>
        <p:nvSpPr>
          <p:cNvPr id="63" name="正方形/長方形 62"/>
          <p:cNvSpPr/>
          <p:nvPr/>
        </p:nvSpPr>
        <p:spPr>
          <a:xfrm>
            <a:off x="916209" y="3501008"/>
            <a:ext cx="141472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病院：</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rPr>
              <a:t>　急性期、回復期、慢性期</a:t>
            </a:r>
            <a:endParaRPr kumimoji="1" lang="en-US" altLang="ja-JP" sz="800" b="0" i="0" u="none" strike="noStrike" kern="1200" cap="none" spc="-10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026" name="Picture 2" descr="C:\Users\KNXVS\AppData\Local\Microsoft\Windows\Temporary Internet Files\Content.IE5\ADV5CF2Q\MC900426352[1].wmf"/>
          <p:cNvPicPr>
            <a:picLocks noChangeAspect="1" noChangeArrowheads="1"/>
          </p:cNvPicPr>
          <p:nvPr/>
        </p:nvPicPr>
        <p:blipFill>
          <a:blip r:embed="rId19" cstate="print"/>
          <a:srcRect/>
          <a:stretch>
            <a:fillRect/>
          </a:stretch>
        </p:blipFill>
        <p:spPr bwMode="auto">
          <a:xfrm>
            <a:off x="1708982" y="3386700"/>
            <a:ext cx="403668" cy="330332"/>
          </a:xfrm>
          <a:prstGeom prst="rect">
            <a:avLst/>
          </a:prstGeom>
          <a:noFill/>
        </p:spPr>
      </p:pic>
      <p:sp>
        <p:nvSpPr>
          <p:cNvPr id="58" name="正方形/長方形 57"/>
          <p:cNvSpPr/>
          <p:nvPr/>
        </p:nvSpPr>
        <p:spPr>
          <a:xfrm>
            <a:off x="1720239" y="2924944"/>
            <a:ext cx="1306768" cy="677108"/>
          </a:xfrm>
          <a:prstGeom prst="rect">
            <a:avLst/>
          </a:prstGeom>
        </p:spPr>
        <p:txBody>
          <a:bodyPr wrap="none">
            <a:spAutoFit/>
          </a:bodyPr>
          <a:lstStyle/>
          <a:p>
            <a:pPr marL="0" marR="0" lvl="0" indent="0" algn="ctr" defTabSz="914125"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rPr>
              <a:t>病気になったら･･･  </a:t>
            </a:r>
            <a:endParaRPr kumimoji="1" lang="en-US" altLang="ja-JP" sz="12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endParaRPr>
          </a:p>
          <a:p>
            <a:pPr marL="0" marR="0" lvl="0" indent="0" algn="ctr" defTabSz="914125"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医　療</a:t>
            </a:r>
            <a:endParaRPr kumimoji="1" lang="en-US" altLang="ja-JP" sz="14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125"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endParaRPr>
          </a:p>
        </p:txBody>
      </p:sp>
      <p:pic>
        <p:nvPicPr>
          <p:cNvPr id="33" name="Picture 5" descr="C:\Documents and Settings\nao\Local Settings\Temporary Internet Files\Content.IE5\TEYYXPF4\MC900343525[1].wmf"/>
          <p:cNvPicPr>
            <a:picLocks noChangeAspect="1" noChangeArrowheads="1"/>
          </p:cNvPicPr>
          <p:nvPr/>
        </p:nvPicPr>
        <p:blipFill>
          <a:blip r:embed="rId20" cstate="print"/>
          <a:srcRect/>
          <a:stretch>
            <a:fillRect/>
          </a:stretch>
        </p:blipFill>
        <p:spPr bwMode="auto">
          <a:xfrm>
            <a:off x="3159050" y="5937552"/>
            <a:ext cx="1086872" cy="587778"/>
          </a:xfrm>
          <a:prstGeom prst="rect">
            <a:avLst/>
          </a:prstGeom>
          <a:noFill/>
        </p:spPr>
      </p:pic>
      <p:sp>
        <p:nvSpPr>
          <p:cNvPr id="42" name="テキスト ボックス 41"/>
          <p:cNvSpPr txBox="1"/>
          <p:nvPr/>
        </p:nvSpPr>
        <p:spPr>
          <a:xfrm>
            <a:off x="6433434" y="3068946"/>
            <a:ext cx="1979712" cy="523206"/>
          </a:xfrm>
          <a:prstGeom prst="rect">
            <a:avLst/>
          </a:prstGeom>
          <a:noFill/>
        </p:spPr>
        <p:txBody>
          <a:bodyPr wrap="square" lIns="91420" tIns="45713" rIns="91420" bIns="45713"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rPr>
              <a:t>介護が必要になったら･･･  </a:t>
            </a:r>
            <a:endParaRPr kumimoji="1" lang="en-US" altLang="ja-JP" sz="12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rPr>
              <a:t>　　　介　護</a:t>
            </a:r>
            <a:endParaRPr kumimoji="1" lang="en-US" altLang="ja-JP" sz="1600" b="1" i="0" u="none" strike="noStrike" kern="1200" cap="none" spc="-10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7" name="テキスト ボックス 66"/>
          <p:cNvSpPr txBox="1"/>
          <p:nvPr/>
        </p:nvSpPr>
        <p:spPr>
          <a:xfrm>
            <a:off x="5732034" y="4797575"/>
            <a:ext cx="1144222" cy="215429"/>
          </a:xfrm>
          <a:prstGeom prst="rect">
            <a:avLst/>
          </a:prstGeom>
          <a:noFill/>
        </p:spPr>
        <p:txBody>
          <a:bodyPr wrap="square" lIns="91420" tIns="45713" rIns="91420" bIns="45713"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rPr>
              <a:t>■介護予防サービス</a:t>
            </a:r>
            <a:endParaRPr kumimoji="1" lang="en-US" altLang="ja-JP" sz="800" b="0" i="0" u="none" strike="noStrike" kern="1200" cap="none" spc="-100" normalizeH="0" baseline="0" noProof="0" dirty="0">
              <a:ln>
                <a:noFill/>
              </a:ln>
              <a:solidFill>
                <a:prstClr val="black"/>
              </a:solidFill>
              <a:effectLst/>
              <a:uLnTx/>
              <a:uFillTx/>
              <a:latin typeface="ＭＳ Ｐゴシック"/>
              <a:ea typeface="ＭＳ Ｐゴシック" pitchFamily="50" charset="-128"/>
              <a:cs typeface="+mn-cs"/>
            </a:endParaRPr>
          </a:p>
        </p:txBody>
      </p:sp>
      <p:sp>
        <p:nvSpPr>
          <p:cNvPr id="68" name="正方形/長方形 67"/>
          <p:cNvSpPr/>
          <p:nvPr/>
        </p:nvSpPr>
        <p:spPr>
          <a:xfrm>
            <a:off x="75222" y="43545"/>
            <a:ext cx="9026712"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地域包括ケアシステムの構築について</a:t>
            </a:r>
          </a:p>
        </p:txBody>
      </p:sp>
      <p:pic>
        <p:nvPicPr>
          <p:cNvPr id="332802" name="Picture 2" descr="http://2.bp.blogspot.com/-ZutWWMGHrFI/T0NQ4UxCeUI/AAAAAAAAEXQ/2yMbzeE4if8/s1600/ojiisan_stand.png"/>
          <p:cNvPicPr>
            <a:picLocks noChangeAspect="1" noChangeArrowheads="1"/>
          </p:cNvPicPr>
          <p:nvPr/>
        </p:nvPicPr>
        <p:blipFill>
          <a:blip r:embed="rId21" cstate="print"/>
          <a:srcRect/>
          <a:stretch>
            <a:fillRect/>
          </a:stretch>
        </p:blipFill>
        <p:spPr bwMode="auto">
          <a:xfrm>
            <a:off x="5369627" y="4365104"/>
            <a:ext cx="325842" cy="711162"/>
          </a:xfrm>
          <a:prstGeom prst="rect">
            <a:avLst/>
          </a:prstGeom>
          <a:noFill/>
        </p:spPr>
      </p:pic>
      <p:sp>
        <p:nvSpPr>
          <p:cNvPr id="80" name="角丸四角形 79"/>
          <p:cNvSpPr/>
          <p:nvPr/>
        </p:nvSpPr>
        <p:spPr bwMode="auto">
          <a:xfrm>
            <a:off x="179560" y="476672"/>
            <a:ext cx="8847256"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marR="0" lvl="0" indent="-177800" algn="l" defTabSz="914400" rtl="0" eaLnBrk="0" fontAlgn="base" latinLnBrk="0" hangingPunct="0">
              <a:lnSpc>
                <a:spcPts val="1800"/>
              </a:lnSpc>
              <a:spcBef>
                <a:spcPts val="6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M" pitchFamily="50" charset="-128"/>
                <a:ea typeface="HGPｺﾞｼｯｸM" pitchFamily="50" charset="-128"/>
                <a:cs typeface="+mn-cs"/>
              </a:rPr>
              <a:t>○　団塊の世代が７５歳以上となる２０２５年を目途に、</a:t>
            </a:r>
            <a:r>
              <a:rPr kumimoji="1" lang="ja-JP" altLang="en-US" b="1" i="0" u="none" strike="noStrike" kern="1200" cap="none" spc="0" normalizeH="0" baseline="0" noProof="0" dirty="0">
                <a:ln>
                  <a:noFill/>
                </a:ln>
                <a:solidFill>
                  <a:srgbClr val="000000"/>
                </a:solidFill>
                <a:effectLst/>
                <a:uLnTx/>
                <a:uFillTx/>
                <a:latin typeface="HGPｺﾞｼｯｸM" pitchFamily="50" charset="-128"/>
                <a:ea typeface="HGPｺﾞｼｯｸM" pitchFamily="50" charset="-128"/>
                <a:cs typeface="+mn-cs"/>
              </a:rPr>
              <a:t>重度な要介護状態となっても住み慣れた地域で自分らしい暮らしを人生の最後まで続けることができるよう</a:t>
            </a:r>
            <a:r>
              <a:rPr kumimoji="1" lang="ja-JP" altLang="en-US" sz="1600" b="0" i="0" u="none" strike="noStrike" kern="1200" cap="none" spc="0" normalizeH="0" baseline="0" noProof="0" dirty="0">
                <a:ln>
                  <a:noFill/>
                </a:ln>
                <a:solidFill>
                  <a:srgbClr val="000000"/>
                </a:solidFill>
                <a:effectLst/>
                <a:uLnTx/>
                <a:uFillTx/>
                <a:latin typeface="HGPｺﾞｼｯｸM" pitchFamily="50" charset="-128"/>
                <a:ea typeface="HGPｺﾞｼｯｸM"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医療・介護・予防・住まい・生活支援が一体的に提供される地域包括ケアシステムの構築を実現</a:t>
            </a:r>
            <a:r>
              <a:rPr kumimoji="1" lang="ja-JP" altLang="en-US" sz="1600" b="0" i="0" u="none" strike="noStrike" kern="1200" cap="none" spc="0" normalizeH="0" baseline="0" noProof="0" dirty="0">
                <a:ln>
                  <a:noFill/>
                </a:ln>
                <a:solidFill>
                  <a:srgbClr val="000000"/>
                </a:solidFill>
                <a:effectLst/>
                <a:uLnTx/>
                <a:uFillTx/>
                <a:latin typeface="HGPｺﾞｼｯｸM" pitchFamily="50" charset="-128"/>
                <a:ea typeface="HGPｺﾞｼｯｸM" pitchFamily="50" charset="-128"/>
                <a:cs typeface="+mn-cs"/>
              </a:rPr>
              <a:t>。</a:t>
            </a:r>
            <a:endParaRPr kumimoji="1" lang="en-US" altLang="ja-JP" sz="1600" b="0" i="0" u="none" strike="noStrike" kern="1200" cap="none" spc="0" normalizeH="0" baseline="0" noProof="0" dirty="0">
              <a:ln>
                <a:noFill/>
              </a:ln>
              <a:solidFill>
                <a:srgbClr val="000000"/>
              </a:solidFill>
              <a:effectLst/>
              <a:uLnTx/>
              <a:uFillTx/>
              <a:latin typeface="HGPｺﾞｼｯｸM" pitchFamily="50" charset="-128"/>
              <a:ea typeface="HGPｺﾞｼｯｸM" pitchFamily="50" charset="-128"/>
              <a:cs typeface="+mn-cs"/>
            </a:endParaRPr>
          </a:p>
          <a:p>
            <a:pPr marL="177800" marR="0" lvl="0" indent="-177800" algn="l" defTabSz="914400" rtl="0" eaLnBrk="0" fontAlgn="base" latinLnBrk="0" hangingPunct="0">
              <a:lnSpc>
                <a:spcPts val="1800"/>
              </a:lnSpc>
              <a:spcBef>
                <a:spcPts val="6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M" pitchFamily="50" charset="-128"/>
                <a:ea typeface="HGPｺﾞｼｯｸM" pitchFamily="50" charset="-128"/>
                <a:cs typeface="+mn-cs"/>
              </a:rPr>
              <a:t>○　今後、認知症高齢者の増加が見込まれることから、認知症高齢者の地域での生活を支えるためにも、地域包括ケアシステムの構築が重要。</a:t>
            </a:r>
            <a:endParaRPr kumimoji="1" lang="en-US" altLang="ja-JP" sz="1600" b="0" i="0" u="none" strike="noStrike" kern="1200" cap="none" spc="0" normalizeH="0" baseline="0" noProof="0" dirty="0">
              <a:ln>
                <a:noFill/>
              </a:ln>
              <a:solidFill>
                <a:srgbClr val="000000"/>
              </a:solidFill>
              <a:effectLst/>
              <a:uLnTx/>
              <a:uFillTx/>
              <a:latin typeface="HGPｺﾞｼｯｸM" pitchFamily="50" charset="-128"/>
              <a:ea typeface="HGPｺﾞｼｯｸM" pitchFamily="50" charset="-128"/>
              <a:cs typeface="+mn-cs"/>
            </a:endParaRPr>
          </a:p>
          <a:p>
            <a:pPr marL="177800" marR="0" lvl="0" indent="-177800" algn="l" defTabSz="914400" rtl="0" eaLnBrk="0" fontAlgn="base" latinLnBrk="0" hangingPunct="0">
              <a:lnSpc>
                <a:spcPts val="1800"/>
              </a:lnSpc>
              <a:spcBef>
                <a:spcPts val="6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M" pitchFamily="50" charset="-128"/>
                <a:ea typeface="HGPｺﾞｼｯｸM" pitchFamily="50" charset="-128"/>
                <a:cs typeface="+mn-cs"/>
              </a:rPr>
              <a:t>○　人口が横ばいで７５歳以上人口が急増する大都市部、７５歳以上人口の増加は緩やかだが人口は減少する町村部等、</a:t>
            </a:r>
            <a:r>
              <a:rPr kumimoji="1" lang="ja-JP" altLang="en-US" sz="16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高齢化の進展状況には大きな地域差</a:t>
            </a:r>
            <a:r>
              <a:rPr kumimoji="1" lang="ja-JP" altLang="en-US" sz="1600" b="0" i="0" u="none" strike="noStrike" kern="1200" cap="none" spc="0" normalizeH="0" baseline="0" noProof="0" dirty="0">
                <a:ln>
                  <a:noFill/>
                </a:ln>
                <a:solidFill>
                  <a:srgbClr val="000000"/>
                </a:solidFill>
                <a:effectLst/>
                <a:uLnTx/>
                <a:uFillTx/>
                <a:latin typeface="HGPｺﾞｼｯｸM" pitchFamily="50" charset="-128"/>
                <a:ea typeface="HGPｺﾞｼｯｸM" pitchFamily="50" charset="-128"/>
                <a:cs typeface="+mn-cs"/>
              </a:rPr>
              <a:t>。</a:t>
            </a:r>
            <a:endParaRPr kumimoji="1" lang="en-US" altLang="ja-JP" sz="1600" b="0" i="0" u="none" strike="noStrike" kern="1200" cap="none" spc="0" normalizeH="0" baseline="0" noProof="0" dirty="0">
              <a:ln>
                <a:noFill/>
              </a:ln>
              <a:solidFill>
                <a:srgbClr val="000000"/>
              </a:solidFill>
              <a:effectLst/>
              <a:uLnTx/>
              <a:uFillTx/>
              <a:latin typeface="HGPｺﾞｼｯｸM" pitchFamily="50" charset="-128"/>
              <a:ea typeface="HGPｺﾞｼｯｸM" pitchFamily="50" charset="-128"/>
              <a:cs typeface="+mn-cs"/>
            </a:endParaRPr>
          </a:p>
          <a:p>
            <a:pPr marL="177800" marR="0" lvl="0" indent="-177800" algn="l" defTabSz="914400" rtl="0" eaLnBrk="0" fontAlgn="base" latinLnBrk="0" hangingPunct="0">
              <a:lnSpc>
                <a:spcPts val="1800"/>
              </a:lnSpc>
              <a:spcBef>
                <a:spcPts val="6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M" pitchFamily="50" charset="-128"/>
                <a:ea typeface="HGPｺﾞｼｯｸM" pitchFamily="50" charset="-128"/>
                <a:cs typeface="+mn-cs"/>
              </a:rPr>
              <a:t>○　地域包括ケアシステムは、</a:t>
            </a:r>
            <a:r>
              <a:rPr kumimoji="1" lang="ja-JP" altLang="en-US" sz="1600" b="1" i="0" u="none" strike="noStrike" kern="1200" cap="none" spc="0" normalizeH="0" baseline="0" noProof="0" dirty="0">
                <a:ln>
                  <a:noFill/>
                </a:ln>
                <a:solidFill>
                  <a:srgbClr val="FF0000"/>
                </a:solidFill>
                <a:effectLst/>
                <a:uLnTx/>
                <a:uFillTx/>
                <a:latin typeface="HGPｺﾞｼｯｸM" pitchFamily="50" charset="-128"/>
                <a:ea typeface="HGPｺﾞｼｯｸM" pitchFamily="50" charset="-128"/>
                <a:cs typeface="+mn-cs"/>
              </a:rPr>
              <a:t>保険者である市町村や都道府県が、地域の自主性や主体性に基づき、地域の特性に応じて作り上げていく</a:t>
            </a:r>
            <a:r>
              <a:rPr kumimoji="1" lang="ja-JP" altLang="en-US" sz="1600" b="0" i="0" u="none" strike="noStrike" kern="1200" cap="none" spc="0" normalizeH="0" baseline="0" noProof="0" dirty="0">
                <a:ln>
                  <a:noFill/>
                </a:ln>
                <a:solidFill>
                  <a:prstClr val="black"/>
                </a:solidFill>
                <a:effectLst/>
                <a:uLnTx/>
                <a:uFillTx/>
                <a:latin typeface="HGPｺﾞｼｯｸM" pitchFamily="50" charset="-128"/>
                <a:ea typeface="HGPｺﾞｼｯｸM" pitchFamily="50" charset="-128"/>
                <a:cs typeface="+mn-cs"/>
              </a:rPr>
              <a:t>ことが必要。</a:t>
            </a:r>
            <a:endPar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2" name="四角形: 角を丸くする 1">
            <a:extLst>
              <a:ext uri="{FF2B5EF4-FFF2-40B4-BE49-F238E27FC236}">
                <a16:creationId xmlns:a16="http://schemas.microsoft.com/office/drawing/2014/main" id="{D22FDC54-CA23-A3A3-AE5A-BC0ABA23064D}"/>
              </a:ext>
            </a:extLst>
          </p:cNvPr>
          <p:cNvSpPr/>
          <p:nvPr/>
        </p:nvSpPr>
        <p:spPr>
          <a:xfrm>
            <a:off x="6048218" y="5142444"/>
            <a:ext cx="2946702" cy="1222531"/>
          </a:xfrm>
          <a:prstGeom prst="roundRect">
            <a:avLst/>
          </a:prstGeom>
          <a:noFill/>
          <a:ln w="57150">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円/楕円 55">
            <a:extLst>
              <a:ext uri="{FF2B5EF4-FFF2-40B4-BE49-F238E27FC236}">
                <a16:creationId xmlns:a16="http://schemas.microsoft.com/office/drawing/2014/main" id="{6530CE6C-94A9-C582-62B3-64E4D46E9CC3}"/>
              </a:ext>
            </a:extLst>
          </p:cNvPr>
          <p:cNvSpPr/>
          <p:nvPr/>
        </p:nvSpPr>
        <p:spPr>
          <a:xfrm>
            <a:off x="3112106" y="5412614"/>
            <a:ext cx="2660729" cy="1445385"/>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68CBBE8D-F6FE-B841-54DF-A4507F702BFA}"/>
              </a:ext>
            </a:extLst>
          </p:cNvPr>
          <p:cNvSpPr/>
          <p:nvPr/>
        </p:nvSpPr>
        <p:spPr>
          <a:xfrm>
            <a:off x="6977127" y="6556125"/>
            <a:ext cx="2267744" cy="188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厚生労働省資料</a:t>
            </a:r>
          </a:p>
        </p:txBody>
      </p:sp>
      <p:sp>
        <p:nvSpPr>
          <p:cNvPr id="12" name="四角形: 角を丸くする 11">
            <a:extLst>
              <a:ext uri="{FF2B5EF4-FFF2-40B4-BE49-F238E27FC236}">
                <a16:creationId xmlns:a16="http://schemas.microsoft.com/office/drawing/2014/main" id="{502C522B-B421-4F66-DF18-10EF6815950F}"/>
              </a:ext>
            </a:extLst>
          </p:cNvPr>
          <p:cNvSpPr/>
          <p:nvPr/>
        </p:nvSpPr>
        <p:spPr>
          <a:xfrm>
            <a:off x="179560" y="507626"/>
            <a:ext cx="8967760" cy="760404"/>
          </a:xfrm>
          <a:prstGeom prst="roundRect">
            <a:avLst/>
          </a:prstGeom>
          <a:noFill/>
          <a:ln w="57150">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タイトル 1">
            <a:extLst>
              <a:ext uri="{FF2B5EF4-FFF2-40B4-BE49-F238E27FC236}">
                <a16:creationId xmlns:a16="http://schemas.microsoft.com/office/drawing/2014/main" id="{BFD1C9F4-B290-F18E-A78F-4784AA5388D4}"/>
              </a:ext>
            </a:extLst>
          </p:cNvPr>
          <p:cNvSpPr txBox="1">
            <a:spLocks/>
          </p:cNvSpPr>
          <p:nvPr/>
        </p:nvSpPr>
        <p:spPr>
          <a:xfrm>
            <a:off x="266262" y="96494"/>
            <a:ext cx="8784976" cy="993498"/>
          </a:xfrm>
          <a:prstGeom prst="rect">
            <a:avLst/>
          </a:prstGeom>
          <a:solidFill>
            <a:schemeClr val="bg1"/>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4000" dirty="0"/>
              <a:t>「地域包括ケア」の変質</a:t>
            </a:r>
            <a:br>
              <a:rPr lang="en-US" altLang="ja-JP" sz="4000" dirty="0"/>
            </a:br>
            <a:r>
              <a:rPr lang="ja-JP" altLang="en-US" sz="4000" dirty="0"/>
              <a:t>生活支援・介護予防の互助化</a:t>
            </a:r>
          </a:p>
        </p:txBody>
      </p:sp>
    </p:spTree>
    <p:extLst>
      <p:ext uri="{BB962C8B-B14F-4D97-AF65-F5344CB8AC3E}">
        <p14:creationId xmlns:p14="http://schemas.microsoft.com/office/powerpoint/2010/main" val="135656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2"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36D9C74-3F30-4A25-AACA-F29E830907A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CC6EAD-A57D-4696-B4FB-7285645ED67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タイトル 1">
            <a:extLst>
              <a:ext uri="{FF2B5EF4-FFF2-40B4-BE49-F238E27FC236}">
                <a16:creationId xmlns:a16="http://schemas.microsoft.com/office/drawing/2014/main" id="{05F8CCBA-0BE1-4865-9A2A-E1030C6AE030}"/>
              </a:ext>
            </a:extLst>
          </p:cNvPr>
          <p:cNvSpPr>
            <a:spLocks noGrp="1"/>
          </p:cNvSpPr>
          <p:nvPr>
            <p:ph type="title"/>
          </p:nvPr>
        </p:nvSpPr>
        <p:spPr>
          <a:xfrm>
            <a:off x="182234" y="1060319"/>
            <a:ext cx="8333116" cy="584775"/>
          </a:xfrm>
          <a:solidFill>
            <a:schemeClr val="accent2">
              <a:lumMod val="40000"/>
              <a:lumOff val="60000"/>
            </a:schemeClr>
          </a:solidFill>
        </p:spPr>
        <p:txBody>
          <a:bodyPr>
            <a:noAutofit/>
          </a:bodyPr>
          <a:lstStyle/>
          <a:p>
            <a:r>
              <a:rPr lang="en-US" altLang="zh-TW" sz="2800" dirty="0">
                <a:latin typeface="ＭＳ ゴシック" panose="020B0609070205080204" pitchFamily="49" charset="-128"/>
                <a:ea typeface="ＭＳ ゴシック" panose="020B0609070205080204" pitchFamily="49" charset="-128"/>
              </a:rPr>
              <a:t>2017</a:t>
            </a:r>
            <a:r>
              <a:rPr lang="zh-TW" altLang="en-US" sz="2800" dirty="0">
                <a:latin typeface="ＭＳ ゴシック" panose="020B0609070205080204" pitchFamily="49" charset="-128"/>
                <a:ea typeface="ＭＳ ゴシック" panose="020B0609070205080204" pitchFamily="49" charset="-128"/>
              </a:rPr>
              <a:t>年法改正（</a:t>
            </a:r>
            <a:r>
              <a:rPr lang="en-US" altLang="zh-TW" sz="2800" dirty="0">
                <a:latin typeface="ＭＳ ゴシック" panose="020B0609070205080204" pitchFamily="49" charset="-128"/>
                <a:ea typeface="ＭＳ ゴシック" panose="020B0609070205080204" pitchFamily="49" charset="-128"/>
              </a:rPr>
              <a:t>2018</a:t>
            </a:r>
            <a:r>
              <a:rPr lang="zh-TW" altLang="en-US" sz="2800" dirty="0">
                <a:latin typeface="ＭＳ ゴシック" panose="020B0609070205080204" pitchFamily="49" charset="-128"/>
                <a:ea typeface="ＭＳ ゴシック" panose="020B0609070205080204" pitchFamily="49" charset="-128"/>
              </a:rPr>
              <a:t>年度施行）保険者機能強化</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79EF9F0F-AACE-4EAC-9A50-E1A39A7F3DC6}"/>
              </a:ext>
            </a:extLst>
          </p:cNvPr>
          <p:cNvSpPr txBox="1"/>
          <p:nvPr/>
        </p:nvSpPr>
        <p:spPr>
          <a:xfrm>
            <a:off x="474454" y="1764069"/>
            <a:ext cx="772064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ケアマネジメントを市町村が支配・統制</a:t>
            </a:r>
          </a:p>
        </p:txBody>
      </p:sp>
      <p:sp>
        <p:nvSpPr>
          <p:cNvPr id="11" name="テキスト ボックス 10">
            <a:extLst>
              <a:ext uri="{FF2B5EF4-FFF2-40B4-BE49-F238E27FC236}">
                <a16:creationId xmlns:a16="http://schemas.microsoft.com/office/drawing/2014/main" id="{5AA378BE-02A2-4DDF-86E1-C448990B09F9}"/>
              </a:ext>
            </a:extLst>
          </p:cNvPr>
          <p:cNvSpPr txBox="1"/>
          <p:nvPr/>
        </p:nvSpPr>
        <p:spPr>
          <a:xfrm>
            <a:off x="336430" y="2496741"/>
            <a:ext cx="8272732" cy="16312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市町村にケアマネジメントに積極的に関与するように求める</a:t>
            </a:r>
            <a:endParaRPr kumimoji="0"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①ケアマネジメントに関する基本方針作成とケアマネジャーへの周知　</a:t>
            </a:r>
            <a:endParaRPr kumimoji="0"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②「地域ケア会議において多職種と連携して、自立支援・重度化防止等に資する観点から個別事例の検討を行い、対応策を講じる</a:t>
            </a:r>
            <a:endParaRPr kumimoji="0"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その実施率や検討件数の割合などで評価</a:t>
            </a:r>
            <a:endParaRPr kumimoji="0"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 name="テキスト ボックス 12">
            <a:extLst>
              <a:ext uri="{FF2B5EF4-FFF2-40B4-BE49-F238E27FC236}">
                <a16:creationId xmlns:a16="http://schemas.microsoft.com/office/drawing/2014/main" id="{61A794B2-1B80-4165-BDD4-51DDFADA5082}"/>
              </a:ext>
            </a:extLst>
          </p:cNvPr>
          <p:cNvSpPr txBox="1"/>
          <p:nvPr/>
        </p:nvSpPr>
        <p:spPr>
          <a:xfrm>
            <a:off x="435634" y="4548742"/>
            <a:ext cx="8272732" cy="1569660"/>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2018</a:t>
            </a:r>
            <a:r>
              <a:rPr kumimoji="0"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年度から居宅介護支援事業者の指定・指導監督権限が市町村に移譲</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市町村がケアマネジャーの個別ケアマネジメント介入「自立支援型」へと変えていくことを推進</a:t>
            </a:r>
          </a:p>
        </p:txBody>
      </p:sp>
      <p:sp>
        <p:nvSpPr>
          <p:cNvPr id="2" name="タイトル 1">
            <a:extLst>
              <a:ext uri="{FF2B5EF4-FFF2-40B4-BE49-F238E27FC236}">
                <a16:creationId xmlns:a16="http://schemas.microsoft.com/office/drawing/2014/main" id="{FC4905A2-C804-0CB6-051F-22A5D1A1401D}"/>
              </a:ext>
            </a:extLst>
          </p:cNvPr>
          <p:cNvSpPr txBox="1">
            <a:spLocks/>
          </p:cNvSpPr>
          <p:nvPr/>
        </p:nvSpPr>
        <p:spPr bwMode="auto">
          <a:xfrm>
            <a:off x="331399" y="155055"/>
            <a:ext cx="8229600" cy="6340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j-cs"/>
              </a:rPr>
              <a:t>「自立支援型ケアマネジメント」への変質</a:t>
            </a:r>
            <a:endParaRPr kumimoji="1" lang="ja-JP" altLang="en-US" sz="4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j-cs"/>
            </a:endParaRPr>
          </a:p>
        </p:txBody>
      </p:sp>
    </p:spTree>
    <p:extLst>
      <p:ext uri="{BB962C8B-B14F-4D97-AF65-F5344CB8AC3E}">
        <p14:creationId xmlns:p14="http://schemas.microsoft.com/office/powerpoint/2010/main" val="37089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36D9C74-3F30-4A25-AACA-F29E830907A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CC6EAD-A57D-4696-B4FB-7285645ED67A}"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タイトル 1">
            <a:extLst>
              <a:ext uri="{FF2B5EF4-FFF2-40B4-BE49-F238E27FC236}">
                <a16:creationId xmlns:a16="http://schemas.microsoft.com/office/drawing/2014/main" id="{79AB9FA0-65BA-4E1D-939D-B9F5226BF94D}"/>
              </a:ext>
            </a:extLst>
          </p:cNvPr>
          <p:cNvSpPr>
            <a:spLocks noGrp="1"/>
          </p:cNvSpPr>
          <p:nvPr>
            <p:ph type="title"/>
          </p:nvPr>
        </p:nvSpPr>
        <p:spPr>
          <a:xfrm>
            <a:off x="628649" y="136524"/>
            <a:ext cx="7886700" cy="1325563"/>
          </a:xfrm>
          <a:solidFill>
            <a:schemeClr val="accent2">
              <a:lumMod val="40000"/>
              <a:lumOff val="60000"/>
            </a:schemeClr>
          </a:solidFill>
        </p:spPr>
        <p:txBody>
          <a:bodyPr>
            <a:normAutofit/>
          </a:bodyPr>
          <a:lstStyle/>
          <a:p>
            <a:r>
              <a:rPr kumimoji="1" lang="ja-JP" altLang="en-US" dirty="0">
                <a:latin typeface="ＭＳ ゴシック" panose="020B0609070205080204" pitchFamily="49" charset="-128"/>
                <a:ea typeface="ＭＳ ゴシック" panose="020B0609070205080204" pitchFamily="49" charset="-128"/>
              </a:rPr>
              <a:t>「介護予防重視」から</a:t>
            </a:r>
            <a:br>
              <a:rPr kumimoji="1" lang="en-US" altLang="ja-JP" dirty="0">
                <a:latin typeface="ＭＳ ゴシック" panose="020B0609070205080204" pitchFamily="49" charset="-128"/>
                <a:ea typeface="ＭＳ ゴシック" panose="020B0609070205080204" pitchFamily="49" charset="-128"/>
              </a:rPr>
            </a:br>
            <a:r>
              <a:rPr kumimoji="1" lang="ja-JP" altLang="en-US" dirty="0">
                <a:latin typeface="ＭＳ ゴシック" panose="020B0609070205080204" pitchFamily="49" charset="-128"/>
                <a:ea typeface="ＭＳ ゴシック" panose="020B0609070205080204" pitchFamily="49" charset="-128"/>
              </a:rPr>
              <a:t>「自立支援介護」への変遷</a:t>
            </a:r>
          </a:p>
        </p:txBody>
      </p:sp>
      <p:sp>
        <p:nvSpPr>
          <p:cNvPr id="7" name="テキスト ボックス 6">
            <a:extLst>
              <a:ext uri="{FF2B5EF4-FFF2-40B4-BE49-F238E27FC236}">
                <a16:creationId xmlns:a16="http://schemas.microsoft.com/office/drawing/2014/main" id="{490FE6A0-E8CB-4837-8513-D60D9AAB6F82}"/>
              </a:ext>
            </a:extLst>
          </p:cNvPr>
          <p:cNvSpPr txBox="1"/>
          <p:nvPr/>
        </p:nvSpPr>
        <p:spPr>
          <a:xfrm>
            <a:off x="628649" y="1898137"/>
            <a:ext cx="741979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2017</a:t>
            </a:r>
            <a:r>
              <a:rPr kumimoji="0" lang="zh-TW"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年法改正（</a:t>
            </a:r>
            <a:r>
              <a:rPr kumimoji="0" lang="en-US" altLang="zh-TW"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2018</a:t>
            </a:r>
            <a:r>
              <a:rPr kumimoji="0" lang="zh-TW"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年度施行）　保険者機能強化</a:t>
            </a:r>
            <a:endParaRPr kumimoji="0"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8" name="図 7">
            <a:extLst>
              <a:ext uri="{FF2B5EF4-FFF2-40B4-BE49-F238E27FC236}">
                <a16:creationId xmlns:a16="http://schemas.microsoft.com/office/drawing/2014/main" id="{7A3A3F2C-6E72-4F4C-93EC-26CA43C7D5B5}"/>
              </a:ext>
            </a:extLst>
          </p:cNvPr>
          <p:cNvPicPr>
            <a:picLocks noChangeAspect="1"/>
          </p:cNvPicPr>
          <p:nvPr/>
        </p:nvPicPr>
        <p:blipFill rotWithShape="1">
          <a:blip r:embed="rId3"/>
          <a:srcRect r="24431" b="38851"/>
          <a:stretch/>
        </p:blipFill>
        <p:spPr>
          <a:xfrm>
            <a:off x="34348" y="98285"/>
            <a:ext cx="6884038" cy="3826734"/>
          </a:xfrm>
          <a:prstGeom prst="rect">
            <a:avLst/>
          </a:prstGeom>
        </p:spPr>
      </p:pic>
      <p:pic>
        <p:nvPicPr>
          <p:cNvPr id="11" name="図 10">
            <a:extLst>
              <a:ext uri="{FF2B5EF4-FFF2-40B4-BE49-F238E27FC236}">
                <a16:creationId xmlns:a16="http://schemas.microsoft.com/office/drawing/2014/main" id="{4BE08A58-57D7-4901-BC7F-C8B41580AA61}"/>
              </a:ext>
            </a:extLst>
          </p:cNvPr>
          <p:cNvPicPr>
            <a:picLocks noChangeAspect="1"/>
          </p:cNvPicPr>
          <p:nvPr/>
        </p:nvPicPr>
        <p:blipFill rotWithShape="1">
          <a:blip r:embed="rId3"/>
          <a:srcRect b="39403"/>
          <a:stretch/>
        </p:blipFill>
        <p:spPr>
          <a:xfrm>
            <a:off x="34347" y="98285"/>
            <a:ext cx="9109653" cy="3792228"/>
          </a:xfrm>
          <a:prstGeom prst="rect">
            <a:avLst/>
          </a:prstGeom>
        </p:spPr>
      </p:pic>
      <p:pic>
        <p:nvPicPr>
          <p:cNvPr id="12" name="図 11">
            <a:extLst>
              <a:ext uri="{FF2B5EF4-FFF2-40B4-BE49-F238E27FC236}">
                <a16:creationId xmlns:a16="http://schemas.microsoft.com/office/drawing/2014/main" id="{0EA014F5-55C3-46AA-857D-FFCC0380B069}"/>
              </a:ext>
            </a:extLst>
          </p:cNvPr>
          <p:cNvPicPr>
            <a:picLocks noChangeAspect="1"/>
          </p:cNvPicPr>
          <p:nvPr/>
        </p:nvPicPr>
        <p:blipFill>
          <a:blip r:embed="rId3"/>
          <a:stretch>
            <a:fillRect/>
          </a:stretch>
        </p:blipFill>
        <p:spPr>
          <a:xfrm>
            <a:off x="17172" y="60324"/>
            <a:ext cx="9109653" cy="6258066"/>
          </a:xfrm>
          <a:prstGeom prst="rect">
            <a:avLst/>
          </a:prstGeom>
        </p:spPr>
      </p:pic>
      <p:sp>
        <p:nvSpPr>
          <p:cNvPr id="13" name="テキスト ボックス 12">
            <a:extLst>
              <a:ext uri="{FF2B5EF4-FFF2-40B4-BE49-F238E27FC236}">
                <a16:creationId xmlns:a16="http://schemas.microsoft.com/office/drawing/2014/main" id="{1C930BFD-3E58-4BB5-9C7D-FB8E0FA5DC74}"/>
              </a:ext>
            </a:extLst>
          </p:cNvPr>
          <p:cNvSpPr txBox="1"/>
          <p:nvPr/>
        </p:nvSpPr>
        <p:spPr>
          <a:xfrm>
            <a:off x="196171" y="6342093"/>
            <a:ext cx="8786003" cy="307777"/>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厚生労働省老健局「地域包括ケアシステムの強化のための介護保険法等の一部を改正する法律のポイント</a:t>
            </a:r>
          </a:p>
        </p:txBody>
      </p:sp>
      <p:sp>
        <p:nvSpPr>
          <p:cNvPr id="3" name="テキスト ボックス 2">
            <a:extLst>
              <a:ext uri="{FF2B5EF4-FFF2-40B4-BE49-F238E27FC236}">
                <a16:creationId xmlns:a16="http://schemas.microsoft.com/office/drawing/2014/main" id="{040D7E89-F10A-E6D2-2D61-66287EA3EB3B}"/>
              </a:ext>
            </a:extLst>
          </p:cNvPr>
          <p:cNvSpPr txBox="1"/>
          <p:nvPr/>
        </p:nvSpPr>
        <p:spPr>
          <a:xfrm>
            <a:off x="34346" y="1514657"/>
            <a:ext cx="8947828" cy="1200329"/>
          </a:xfrm>
          <a:prstGeom prst="rect">
            <a:avLst/>
          </a:prstGeom>
          <a:solidFill>
            <a:schemeClr val="bg1"/>
          </a:solidFill>
        </p:spPr>
        <p:txBody>
          <a:bodyPr wrap="square">
            <a:spAutoFit/>
          </a:bodyPr>
          <a:lstStyle/>
          <a:p>
            <a:r>
              <a:rPr lang="zh-TW" altLang="en-US" sz="3600" dirty="0"/>
              <a:t>保険者機能強化推進交付金</a:t>
            </a:r>
            <a:r>
              <a:rPr lang="ja-JP" altLang="en-US" sz="3600" dirty="0"/>
              <a:t>・</a:t>
            </a:r>
            <a:r>
              <a:rPr lang="zh-TW" altLang="en-US" sz="3600" dirty="0"/>
              <a:t>介護保険保険者努力支援交付金</a:t>
            </a:r>
            <a:r>
              <a:rPr lang="ja-JP" altLang="en-US" sz="3600" dirty="0"/>
              <a:t>　　</a:t>
            </a:r>
            <a:r>
              <a:rPr lang="en-US" altLang="ja-JP" sz="3600" dirty="0"/>
              <a:t>350</a:t>
            </a:r>
            <a:r>
              <a:rPr lang="ja-JP" altLang="en-US" sz="3600" dirty="0"/>
              <a:t>億円</a:t>
            </a:r>
            <a:endParaRPr lang="zh-TW" altLang="en-US" sz="3600" dirty="0"/>
          </a:p>
        </p:txBody>
      </p:sp>
      <p:sp>
        <p:nvSpPr>
          <p:cNvPr id="6" name="タイトル 1">
            <a:extLst>
              <a:ext uri="{FF2B5EF4-FFF2-40B4-BE49-F238E27FC236}">
                <a16:creationId xmlns:a16="http://schemas.microsoft.com/office/drawing/2014/main" id="{AE0E645A-7D47-0489-9323-86917FD3065B}"/>
              </a:ext>
            </a:extLst>
          </p:cNvPr>
          <p:cNvSpPr txBox="1">
            <a:spLocks/>
          </p:cNvSpPr>
          <p:nvPr/>
        </p:nvSpPr>
        <p:spPr>
          <a:xfrm>
            <a:off x="323528" y="3429000"/>
            <a:ext cx="8786002" cy="2032824"/>
          </a:xfrm>
          <a:prstGeom prst="rect">
            <a:avLst/>
          </a:prstGeom>
          <a:solidFill>
            <a:schemeClr val="accent2">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sz="6600" dirty="0">
                <a:latin typeface="ＭＳ ゴシック" panose="020B0609070205080204" pitchFamily="49" charset="-128"/>
                <a:ea typeface="ＭＳ ゴシック" panose="020B0609070205080204" pitchFamily="49" charset="-128"/>
              </a:rPr>
              <a:t>保険者機能強化推進交付金で自治体を誘導　</a:t>
            </a:r>
          </a:p>
        </p:txBody>
      </p:sp>
    </p:spTree>
    <p:extLst>
      <p:ext uri="{BB962C8B-B14F-4D97-AF65-F5344CB8AC3E}">
        <p14:creationId xmlns:p14="http://schemas.microsoft.com/office/powerpoint/2010/main" val="64173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D0C636-0EA2-6211-8393-E919112C1CA8}"/>
              </a:ext>
            </a:extLst>
          </p:cNvPr>
          <p:cNvSpPr>
            <a:spLocks noGrp="1"/>
          </p:cNvSpPr>
          <p:nvPr>
            <p:ph type="title"/>
          </p:nvPr>
        </p:nvSpPr>
        <p:spPr>
          <a:xfrm>
            <a:off x="251520" y="274638"/>
            <a:ext cx="8435280" cy="562074"/>
          </a:xfrm>
        </p:spPr>
        <p:txBody>
          <a:bodyPr/>
          <a:lstStyle/>
          <a:p>
            <a:r>
              <a:rPr kumimoji="1" lang="ja-JP" altLang="en-US" dirty="0"/>
              <a:t>本日のお話</a:t>
            </a:r>
          </a:p>
        </p:txBody>
      </p:sp>
      <p:sp>
        <p:nvSpPr>
          <p:cNvPr id="3" name="コンテンツ プレースホルダー 2">
            <a:extLst>
              <a:ext uri="{FF2B5EF4-FFF2-40B4-BE49-F238E27FC236}">
                <a16:creationId xmlns:a16="http://schemas.microsoft.com/office/drawing/2014/main" id="{4B1502F2-7D05-629D-CC78-50638902C416}"/>
              </a:ext>
            </a:extLst>
          </p:cNvPr>
          <p:cNvSpPr>
            <a:spLocks noGrp="1"/>
          </p:cNvSpPr>
          <p:nvPr>
            <p:ph idx="1"/>
          </p:nvPr>
        </p:nvSpPr>
        <p:spPr>
          <a:xfrm>
            <a:off x="0" y="1124744"/>
            <a:ext cx="9036496" cy="5001419"/>
          </a:xfrm>
        </p:spPr>
        <p:txBody>
          <a:bodyPr/>
          <a:lstStyle/>
          <a:p>
            <a:pPr marL="0" indent="0">
              <a:buNone/>
            </a:pPr>
            <a:r>
              <a:rPr lang="ja-JP" altLang="en-US" sz="4800" dirty="0">
                <a:solidFill>
                  <a:srgbClr val="FF0000"/>
                </a:solidFill>
              </a:rPr>
              <a:t>１　総合事業ってナニ？</a:t>
            </a:r>
            <a:endParaRPr kumimoji="1" lang="en-US" altLang="ja-JP" sz="4800" dirty="0">
              <a:solidFill>
                <a:srgbClr val="FF0000"/>
              </a:solidFill>
            </a:endParaRPr>
          </a:p>
          <a:p>
            <a:pPr marL="0" indent="0">
              <a:buNone/>
            </a:pPr>
            <a:r>
              <a:rPr kumimoji="1" lang="ja-JP" altLang="en-US" sz="4800" dirty="0">
                <a:solidFill>
                  <a:srgbClr val="FF0000"/>
                </a:solidFill>
              </a:rPr>
              <a:t>２　総合事業</a:t>
            </a:r>
            <a:r>
              <a:rPr lang="ja-JP" altLang="en-US" sz="4800" dirty="0">
                <a:solidFill>
                  <a:srgbClr val="FF0000"/>
                </a:solidFill>
              </a:rPr>
              <a:t>のイマ</a:t>
            </a:r>
            <a:endParaRPr lang="en-US" altLang="ja-JP" sz="4800" dirty="0">
              <a:solidFill>
                <a:srgbClr val="FF0000"/>
              </a:solidFill>
            </a:endParaRPr>
          </a:p>
          <a:p>
            <a:pPr marL="0" indent="0">
              <a:buNone/>
            </a:pPr>
            <a:r>
              <a:rPr kumimoji="1" lang="ja-JP" altLang="en-US" sz="4800" dirty="0">
                <a:solidFill>
                  <a:srgbClr val="FF0000"/>
                </a:solidFill>
              </a:rPr>
              <a:t>３　大阪府内の総合事業の状況</a:t>
            </a:r>
            <a:endParaRPr kumimoji="1" lang="en-US" altLang="ja-JP" sz="4800" dirty="0">
              <a:solidFill>
                <a:srgbClr val="FF0000"/>
              </a:solidFill>
            </a:endParaRPr>
          </a:p>
          <a:p>
            <a:pPr marL="0" indent="0">
              <a:buNone/>
            </a:pPr>
            <a:r>
              <a:rPr kumimoji="1" lang="ja-JP" altLang="en-US" sz="4800" dirty="0">
                <a:solidFill>
                  <a:srgbClr val="FF0000"/>
                </a:solidFill>
              </a:rPr>
              <a:t>３　</a:t>
            </a:r>
            <a:r>
              <a:rPr lang="ja-JP" altLang="en-US" sz="4800" dirty="0">
                <a:solidFill>
                  <a:srgbClr val="FF0000"/>
                </a:solidFill>
              </a:rPr>
              <a:t>総合事業どうなる？どうする！</a:t>
            </a:r>
            <a:endParaRPr kumimoji="1" lang="en-US" altLang="ja-JP" sz="4800" dirty="0">
              <a:solidFill>
                <a:srgbClr val="FF0000"/>
              </a:solidFill>
            </a:endParaRPr>
          </a:p>
          <a:p>
            <a:pPr marL="0" indent="0">
              <a:buNone/>
            </a:pPr>
            <a:endParaRPr kumimoji="1" lang="en-US" altLang="ja-JP" sz="4800" dirty="0">
              <a:solidFill>
                <a:srgbClr val="FF0000"/>
              </a:solidFill>
            </a:endParaRPr>
          </a:p>
        </p:txBody>
      </p:sp>
      <p:sp>
        <p:nvSpPr>
          <p:cNvPr id="4" name="スライド番号プレースホルダー 3">
            <a:extLst>
              <a:ext uri="{FF2B5EF4-FFF2-40B4-BE49-F238E27FC236}">
                <a16:creationId xmlns:a16="http://schemas.microsoft.com/office/drawing/2014/main" id="{2DF69591-9517-F529-6D9B-36A63C14FABE}"/>
              </a:ext>
            </a:extLst>
          </p:cNvPr>
          <p:cNvSpPr>
            <a:spLocks noGrp="1"/>
          </p:cNvSpPr>
          <p:nvPr>
            <p:ph type="sldNum" sz="quarter" idx="12"/>
          </p:nvPr>
        </p:nvSpPr>
        <p:spPr/>
        <p:txBody>
          <a:bodyPr/>
          <a:lstStyle/>
          <a:p>
            <a:fld id="{3B706ECC-EBCD-43BE-A780-1013F51C6180}" type="slidenum">
              <a:rPr lang="ja-JP" altLang="en-US" smtClean="0"/>
              <a:pPr/>
              <a:t>2</a:t>
            </a:fld>
            <a:endParaRPr lang="ja-JP" altLang="en-US"/>
          </a:p>
        </p:txBody>
      </p:sp>
    </p:spTree>
    <p:extLst>
      <p:ext uri="{BB962C8B-B14F-4D97-AF65-F5344CB8AC3E}">
        <p14:creationId xmlns:p14="http://schemas.microsoft.com/office/powerpoint/2010/main" val="30567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68C27B4-FDE1-B937-5F0F-22037BDDF2C2}"/>
              </a:ext>
            </a:extLst>
          </p:cNvPr>
          <p:cNvSpPr txBox="1"/>
          <p:nvPr/>
        </p:nvSpPr>
        <p:spPr>
          <a:xfrm>
            <a:off x="827584" y="476672"/>
            <a:ext cx="7632848" cy="6155531"/>
          </a:xfrm>
          <a:prstGeom prst="rect">
            <a:avLst/>
          </a:prstGeom>
          <a:noFill/>
        </p:spPr>
        <p:txBody>
          <a:bodyPr wrap="square">
            <a:spAutoFit/>
          </a:bodyPr>
          <a:lstStyle/>
          <a:p>
            <a:pPr algn="ctr"/>
            <a:r>
              <a:rPr lang="ja-JP" altLang="en-US" sz="11500" dirty="0">
                <a:solidFill>
                  <a:srgbClr val="FF0000"/>
                </a:solidFill>
              </a:rPr>
              <a:t>総合事業の</a:t>
            </a:r>
            <a:r>
              <a:rPr lang="ja-JP" altLang="en-US" sz="19900" dirty="0">
                <a:solidFill>
                  <a:srgbClr val="FF0000"/>
                </a:solidFill>
              </a:rPr>
              <a:t>イマ</a:t>
            </a:r>
            <a:endParaRPr lang="en-US" altLang="ja-JP" sz="11500" dirty="0">
              <a:solidFill>
                <a:srgbClr val="FF0000"/>
              </a:solidFill>
            </a:endParaRPr>
          </a:p>
          <a:p>
            <a:pPr algn="ctr"/>
            <a:r>
              <a:rPr lang="en-US" altLang="ja-JP" sz="8000" dirty="0">
                <a:solidFill>
                  <a:srgbClr val="FF0000"/>
                </a:solidFill>
              </a:rPr>
              <a:t>2015</a:t>
            </a:r>
            <a:r>
              <a:rPr lang="ja-JP" altLang="en-US" sz="8000" dirty="0">
                <a:solidFill>
                  <a:srgbClr val="FF0000"/>
                </a:solidFill>
              </a:rPr>
              <a:t>～</a:t>
            </a:r>
            <a:r>
              <a:rPr lang="en-US" altLang="ja-JP" sz="8000" dirty="0">
                <a:solidFill>
                  <a:srgbClr val="FF0000"/>
                </a:solidFill>
              </a:rPr>
              <a:t>2023</a:t>
            </a:r>
            <a:r>
              <a:rPr lang="ja-JP" altLang="en-US" sz="8000" dirty="0">
                <a:solidFill>
                  <a:srgbClr val="FF0000"/>
                </a:solidFill>
              </a:rPr>
              <a:t>年</a:t>
            </a:r>
          </a:p>
        </p:txBody>
      </p:sp>
    </p:spTree>
    <p:extLst>
      <p:ext uri="{BB962C8B-B14F-4D97-AF65-F5344CB8AC3E}">
        <p14:creationId xmlns:p14="http://schemas.microsoft.com/office/powerpoint/2010/main" val="2278991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E1EFC7-E19C-1161-6D18-DDA010F05587}"/>
              </a:ext>
            </a:extLst>
          </p:cNvPr>
          <p:cNvSpPr>
            <a:spLocks noGrp="1"/>
          </p:cNvSpPr>
          <p:nvPr>
            <p:ph type="title"/>
          </p:nvPr>
        </p:nvSpPr>
        <p:spPr>
          <a:xfrm>
            <a:off x="323528" y="274638"/>
            <a:ext cx="8363272" cy="634082"/>
          </a:xfrm>
          <a:solidFill>
            <a:schemeClr val="bg2"/>
          </a:solidFill>
        </p:spPr>
        <p:txBody>
          <a:bodyPr/>
          <a:lstStyle/>
          <a:p>
            <a:r>
              <a:rPr kumimoji="1" lang="ja-JP" altLang="en-US" dirty="0"/>
              <a:t>総合事業の経過</a:t>
            </a:r>
          </a:p>
        </p:txBody>
      </p:sp>
      <p:sp>
        <p:nvSpPr>
          <p:cNvPr id="3" name="コンテンツ プレースホルダー 2">
            <a:extLst>
              <a:ext uri="{FF2B5EF4-FFF2-40B4-BE49-F238E27FC236}">
                <a16:creationId xmlns:a16="http://schemas.microsoft.com/office/drawing/2014/main" id="{641673F3-2814-FD3F-A708-090FE610CEB9}"/>
              </a:ext>
            </a:extLst>
          </p:cNvPr>
          <p:cNvSpPr>
            <a:spLocks noGrp="1"/>
          </p:cNvSpPr>
          <p:nvPr>
            <p:ph idx="1"/>
          </p:nvPr>
        </p:nvSpPr>
        <p:spPr>
          <a:xfrm>
            <a:off x="323528" y="1196752"/>
            <a:ext cx="8568952" cy="4929411"/>
          </a:xfrm>
        </p:spPr>
        <p:txBody>
          <a:bodyPr/>
          <a:lstStyle/>
          <a:p>
            <a:pPr marL="0" indent="0">
              <a:buNone/>
            </a:pPr>
            <a:r>
              <a:rPr kumimoji="1" lang="ja-JP" altLang="en-US" sz="4400" dirty="0"/>
              <a:t>①</a:t>
            </a:r>
            <a:r>
              <a:rPr kumimoji="1" lang="en-US" altLang="ja-JP" sz="4400" dirty="0"/>
              <a:t>2015</a:t>
            </a:r>
            <a:r>
              <a:rPr kumimoji="1" lang="ja-JP" altLang="en-US" sz="4400" dirty="0"/>
              <a:t>年～</a:t>
            </a:r>
            <a:r>
              <a:rPr kumimoji="1" lang="en-US" altLang="ja-JP" sz="4400" dirty="0"/>
              <a:t>2017</a:t>
            </a:r>
            <a:r>
              <a:rPr kumimoji="1" lang="ja-JP" altLang="en-US" sz="4400" dirty="0"/>
              <a:t>年　要支援のホームヘルプ・デイサービス完全移行</a:t>
            </a:r>
          </a:p>
          <a:p>
            <a:pPr marL="0" indent="0">
              <a:buNone/>
            </a:pPr>
            <a:r>
              <a:rPr kumimoji="1" lang="ja-JP" altLang="en-US" sz="4400" dirty="0"/>
              <a:t>②要介護への拡大　</a:t>
            </a:r>
            <a:r>
              <a:rPr kumimoji="1" lang="en-US" altLang="ja-JP" sz="4400" dirty="0"/>
              <a:t>2018</a:t>
            </a:r>
            <a:r>
              <a:rPr kumimoji="1" lang="ja-JP" altLang="en-US" sz="4400" dirty="0"/>
              <a:t>年見送り　</a:t>
            </a:r>
            <a:r>
              <a:rPr kumimoji="1" lang="en-US" altLang="ja-JP" sz="4400" dirty="0"/>
              <a:t>2021</a:t>
            </a:r>
            <a:r>
              <a:rPr kumimoji="1" lang="ja-JP" altLang="en-US" sz="4400" dirty="0"/>
              <a:t>年一部弾力化</a:t>
            </a:r>
          </a:p>
          <a:p>
            <a:pPr marL="0" indent="0">
              <a:buNone/>
            </a:pPr>
            <a:r>
              <a:rPr lang="ja-JP" altLang="en-US" sz="4400" dirty="0"/>
              <a:t>③</a:t>
            </a:r>
            <a:r>
              <a:rPr kumimoji="1" lang="ja-JP" altLang="en-US" sz="4400" dirty="0"/>
              <a:t>自治体への締め付け（保険者機能強化推進交付金　</a:t>
            </a:r>
            <a:r>
              <a:rPr kumimoji="1" lang="en-US" altLang="ja-JP" sz="4400" dirty="0"/>
              <a:t>2018</a:t>
            </a:r>
            <a:r>
              <a:rPr kumimoji="1" lang="ja-JP" altLang="en-US" sz="4400" dirty="0"/>
              <a:t>年～</a:t>
            </a:r>
            <a:r>
              <a:rPr lang="ja-JP" altLang="en-US" sz="4400" dirty="0"/>
              <a:t>）</a:t>
            </a:r>
            <a:endParaRPr lang="en-US" altLang="ja-JP" sz="4400" dirty="0"/>
          </a:p>
          <a:p>
            <a:pPr marL="0" indent="0">
              <a:buNone/>
            </a:pPr>
            <a:r>
              <a:rPr lang="ja-JP" altLang="en-US" sz="4400" dirty="0"/>
              <a:t>④事業費上限強化（</a:t>
            </a:r>
            <a:r>
              <a:rPr lang="en-US" altLang="ja-JP" sz="4400" dirty="0"/>
              <a:t>2020</a:t>
            </a:r>
            <a:r>
              <a:rPr lang="ja-JP" altLang="en-US" sz="4400" dirty="0"/>
              <a:t>年～）</a:t>
            </a:r>
            <a:endParaRPr kumimoji="1" lang="ja-JP" altLang="en-US" sz="4400" dirty="0"/>
          </a:p>
        </p:txBody>
      </p:sp>
      <p:sp>
        <p:nvSpPr>
          <p:cNvPr id="4" name="スライド番号プレースホルダー 3">
            <a:extLst>
              <a:ext uri="{FF2B5EF4-FFF2-40B4-BE49-F238E27FC236}">
                <a16:creationId xmlns:a16="http://schemas.microsoft.com/office/drawing/2014/main" id="{7323E388-17DC-2919-4B4F-789C0D4CF19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9580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0C21094-CD8F-A04A-F5D8-E78F523EAE81}"/>
              </a:ext>
            </a:extLst>
          </p:cNvPr>
          <p:cNvSpPr txBox="1"/>
          <p:nvPr/>
        </p:nvSpPr>
        <p:spPr>
          <a:xfrm>
            <a:off x="543012" y="6550223"/>
            <a:ext cx="8057976" cy="307777"/>
          </a:xfrm>
          <a:prstGeom prst="rect">
            <a:avLst/>
          </a:prstGeom>
          <a:solidFill>
            <a:srgbClr val="FFFF00"/>
          </a:solidFill>
        </p:spPr>
        <p:txBody>
          <a:bodyPr wrap="square">
            <a:spAutoFit/>
          </a:bodyPr>
          <a:lstStyle/>
          <a:p>
            <a:r>
              <a:rPr lang="ja-JP" altLang="en-US" sz="1400" dirty="0">
                <a:latin typeface="+mn-ea"/>
                <a:ea typeface="+mn-ea"/>
              </a:rPr>
              <a:t>介護予防・日常生活支援総合事業の充実に向けた検討会（第１回） 資料３　　　　令和５年４月</a:t>
            </a:r>
            <a:r>
              <a:rPr lang="en-US" altLang="ja-JP" sz="1400" dirty="0">
                <a:latin typeface="+mn-ea"/>
                <a:ea typeface="+mn-ea"/>
              </a:rPr>
              <a:t>10</a:t>
            </a:r>
            <a:r>
              <a:rPr lang="ja-JP" altLang="en-US" sz="1400" dirty="0">
                <a:latin typeface="+mn-ea"/>
                <a:ea typeface="+mn-ea"/>
              </a:rPr>
              <a:t>日</a:t>
            </a:r>
          </a:p>
        </p:txBody>
      </p:sp>
      <p:pic>
        <p:nvPicPr>
          <p:cNvPr id="6" name="図 5">
            <a:extLst>
              <a:ext uri="{FF2B5EF4-FFF2-40B4-BE49-F238E27FC236}">
                <a16:creationId xmlns:a16="http://schemas.microsoft.com/office/drawing/2014/main" id="{2DC1E272-D855-7E5A-F28C-70AD743FDB0B}"/>
              </a:ext>
            </a:extLst>
          </p:cNvPr>
          <p:cNvPicPr>
            <a:picLocks noChangeAspect="1"/>
          </p:cNvPicPr>
          <p:nvPr/>
        </p:nvPicPr>
        <p:blipFill>
          <a:blip r:embed="rId3"/>
          <a:stretch>
            <a:fillRect/>
          </a:stretch>
        </p:blipFill>
        <p:spPr>
          <a:xfrm>
            <a:off x="0" y="362672"/>
            <a:ext cx="9144000" cy="6132655"/>
          </a:xfrm>
          <a:prstGeom prst="rect">
            <a:avLst/>
          </a:prstGeom>
        </p:spPr>
      </p:pic>
      <p:sp>
        <p:nvSpPr>
          <p:cNvPr id="7" name="四角形: 角を丸くする 6">
            <a:extLst>
              <a:ext uri="{FF2B5EF4-FFF2-40B4-BE49-F238E27FC236}">
                <a16:creationId xmlns:a16="http://schemas.microsoft.com/office/drawing/2014/main" id="{796A463E-3781-E274-344B-0D57708A6EC5}"/>
              </a:ext>
            </a:extLst>
          </p:cNvPr>
          <p:cNvSpPr/>
          <p:nvPr/>
        </p:nvSpPr>
        <p:spPr>
          <a:xfrm>
            <a:off x="755576" y="2132856"/>
            <a:ext cx="2736304" cy="648072"/>
          </a:xfrm>
          <a:prstGeom prst="round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A37E4322-8A97-3912-D164-ADEC0DBA60A5}"/>
              </a:ext>
            </a:extLst>
          </p:cNvPr>
          <p:cNvSpPr/>
          <p:nvPr/>
        </p:nvSpPr>
        <p:spPr>
          <a:xfrm>
            <a:off x="755576" y="4797152"/>
            <a:ext cx="2736304" cy="432048"/>
          </a:xfrm>
          <a:prstGeom prst="round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894340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9A1A53-8DAC-0E3E-8CB5-E8001BEB3563}"/>
              </a:ext>
            </a:extLst>
          </p:cNvPr>
          <p:cNvSpPr>
            <a:spLocks noGrp="1"/>
          </p:cNvSpPr>
          <p:nvPr>
            <p:ph type="title"/>
          </p:nvPr>
        </p:nvSpPr>
        <p:spPr>
          <a:xfrm>
            <a:off x="323528" y="274638"/>
            <a:ext cx="8496944" cy="750714"/>
          </a:xfrm>
          <a:solidFill>
            <a:schemeClr val="tx2">
              <a:lumMod val="20000"/>
              <a:lumOff val="80000"/>
            </a:schemeClr>
          </a:solidFill>
        </p:spPr>
        <p:txBody>
          <a:bodyPr/>
          <a:lstStyle/>
          <a:p>
            <a:r>
              <a:rPr kumimoji="1" lang="ja-JP" altLang="en-US" sz="3200" dirty="0"/>
              <a:t>国の想定する「従来型サービス」の対象者</a:t>
            </a:r>
            <a:br>
              <a:rPr kumimoji="1" lang="en-US" altLang="ja-JP" sz="3200" dirty="0"/>
            </a:br>
            <a:r>
              <a:rPr kumimoji="1" lang="ja-JP" altLang="en-US" sz="1800" dirty="0"/>
              <a:t>厚生労働省「</a:t>
            </a:r>
            <a:r>
              <a:rPr lang="ja-JP" altLang="en-US" sz="1800" dirty="0"/>
              <a:t>介護予防・日常生活支援総合事業のガイドライン」</a:t>
            </a:r>
            <a:endParaRPr kumimoji="1" lang="ja-JP" altLang="en-US" sz="2800" dirty="0"/>
          </a:p>
        </p:txBody>
      </p:sp>
      <p:sp>
        <p:nvSpPr>
          <p:cNvPr id="3" name="コンテンツ プレースホルダー 2">
            <a:extLst>
              <a:ext uri="{FF2B5EF4-FFF2-40B4-BE49-F238E27FC236}">
                <a16:creationId xmlns:a16="http://schemas.microsoft.com/office/drawing/2014/main" id="{ABDC19F0-31B5-7634-D803-6EBB78C85A24}"/>
              </a:ext>
            </a:extLst>
          </p:cNvPr>
          <p:cNvSpPr>
            <a:spLocks noGrp="1"/>
          </p:cNvSpPr>
          <p:nvPr>
            <p:ph idx="1"/>
          </p:nvPr>
        </p:nvSpPr>
        <p:spPr>
          <a:xfrm>
            <a:off x="179512" y="1025352"/>
            <a:ext cx="8640960" cy="5832648"/>
          </a:xfrm>
        </p:spPr>
        <p:txBody>
          <a:bodyPr/>
          <a:lstStyle/>
          <a:p>
            <a:pPr marL="0" indent="0">
              <a:buNone/>
            </a:pPr>
            <a:r>
              <a:rPr kumimoji="1" lang="ja-JP" altLang="en-US" sz="2000" dirty="0"/>
              <a:t>○ケアマネジメントで、以下のような訪問介護員による専門的なサービスが必要と認められるケース</a:t>
            </a:r>
          </a:p>
          <a:p>
            <a:pPr marL="0" indent="0">
              <a:buNone/>
            </a:pPr>
            <a:r>
              <a:rPr kumimoji="1" lang="ja-JP" altLang="en-US" sz="2000" dirty="0"/>
              <a:t>（例）</a:t>
            </a:r>
          </a:p>
          <a:p>
            <a:pPr marL="0" indent="0">
              <a:buNone/>
            </a:pPr>
            <a:r>
              <a:rPr kumimoji="1" lang="ja-JP" altLang="en-US" sz="2000" dirty="0"/>
              <a:t>・認知機能の低下や精神・知的障害により日常生活に支障があるような症状や行動を伴う者</a:t>
            </a:r>
          </a:p>
          <a:p>
            <a:pPr marL="0" indent="0">
              <a:buNone/>
            </a:pPr>
            <a:r>
              <a:rPr kumimoji="1" lang="ja-JP" altLang="en-US" sz="2000" dirty="0"/>
              <a:t>・退院直後で状態が変化しやすく、自立支援に向けた専門的サービスが特に必要な者</a:t>
            </a:r>
          </a:p>
          <a:p>
            <a:pPr marL="0" indent="0">
              <a:buNone/>
            </a:pPr>
            <a:r>
              <a:rPr kumimoji="1" lang="ja-JP" altLang="en-US" sz="2000" dirty="0"/>
              <a:t>・ゴミ屋敷となっている者や社会と断絶している者などの専門的な支援を必要とする者</a:t>
            </a:r>
          </a:p>
          <a:p>
            <a:pPr marL="0" indent="0">
              <a:buNone/>
            </a:pPr>
            <a:r>
              <a:rPr kumimoji="1" lang="ja-JP" altLang="en-US" sz="2000" dirty="0"/>
              <a:t>・心疾患や呼吸器疾患、がんなどの疾患により日常生活の動作時の息切れ等により、日常生活に支障がある者</a:t>
            </a:r>
          </a:p>
          <a:p>
            <a:pPr marL="0" indent="0">
              <a:buNone/>
            </a:pPr>
            <a:r>
              <a:rPr kumimoji="1" lang="ja-JP" altLang="en-US" sz="2000" dirty="0"/>
              <a:t>・ストーマケアが必要な者 等</a:t>
            </a:r>
          </a:p>
          <a:p>
            <a:pPr marL="0" indent="0">
              <a:buNone/>
            </a:pPr>
            <a:r>
              <a:rPr kumimoji="1" lang="en-US" altLang="ja-JP" sz="2000" dirty="0">
                <a:solidFill>
                  <a:srgbClr val="FF0000"/>
                </a:solidFill>
              </a:rPr>
              <a:t>※</a:t>
            </a:r>
            <a:r>
              <a:rPr kumimoji="1" lang="ja-JP" altLang="en-US" sz="2000" dirty="0">
                <a:solidFill>
                  <a:srgbClr val="FF0000"/>
                </a:solidFill>
              </a:rPr>
              <a:t>状態等を踏まえながら、多様なサービスの利用を促進していくことが重要。</a:t>
            </a:r>
          </a:p>
          <a:p>
            <a:pPr marL="0" indent="0">
              <a:buNone/>
            </a:pPr>
            <a:r>
              <a:rPr kumimoji="1" lang="en-US" altLang="ja-JP" sz="2000" dirty="0">
                <a:solidFill>
                  <a:srgbClr val="FF0000"/>
                </a:solidFill>
              </a:rPr>
              <a:t>※</a:t>
            </a:r>
            <a:r>
              <a:rPr kumimoji="1" lang="ja-JP" altLang="en-US" sz="2000" dirty="0">
                <a:solidFill>
                  <a:srgbClr val="FF0000"/>
                </a:solidFill>
              </a:rPr>
              <a:t>一定期間後のモニタリングに基づき可能な限り住民主体の支援に移行していくことが重要。</a:t>
            </a:r>
          </a:p>
        </p:txBody>
      </p:sp>
    </p:spTree>
    <p:extLst>
      <p:ext uri="{BB962C8B-B14F-4D97-AF65-F5344CB8AC3E}">
        <p14:creationId xmlns:p14="http://schemas.microsoft.com/office/powerpoint/2010/main" val="325365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512EBF1-EDBA-7EE6-01BF-73D1B4AC221A}"/>
              </a:ext>
            </a:extLst>
          </p:cNvPr>
          <p:cNvPicPr>
            <a:picLocks noChangeAspect="1"/>
          </p:cNvPicPr>
          <p:nvPr/>
        </p:nvPicPr>
        <p:blipFill>
          <a:blip r:embed="rId3"/>
          <a:stretch>
            <a:fillRect/>
          </a:stretch>
        </p:blipFill>
        <p:spPr>
          <a:xfrm>
            <a:off x="-2748" y="188640"/>
            <a:ext cx="9144000" cy="6260381"/>
          </a:xfrm>
          <a:prstGeom prst="rect">
            <a:avLst/>
          </a:prstGeom>
        </p:spPr>
      </p:pic>
      <p:sp>
        <p:nvSpPr>
          <p:cNvPr id="7" name="テキスト ボックス 6">
            <a:extLst>
              <a:ext uri="{FF2B5EF4-FFF2-40B4-BE49-F238E27FC236}">
                <a16:creationId xmlns:a16="http://schemas.microsoft.com/office/drawing/2014/main" id="{0C4AFB63-8E83-DF5A-292E-3A4E7381FB6C}"/>
              </a:ext>
            </a:extLst>
          </p:cNvPr>
          <p:cNvSpPr txBox="1"/>
          <p:nvPr/>
        </p:nvSpPr>
        <p:spPr>
          <a:xfrm>
            <a:off x="543012" y="6550223"/>
            <a:ext cx="8057976" cy="307777"/>
          </a:xfrm>
          <a:prstGeom prst="rect">
            <a:avLst/>
          </a:prstGeom>
          <a:solidFill>
            <a:srgbClr val="FFFF00"/>
          </a:solidFill>
        </p:spPr>
        <p:txBody>
          <a:bodyPr wrap="square">
            <a:spAutoFit/>
          </a:bodyPr>
          <a:lstStyle/>
          <a:p>
            <a:r>
              <a:rPr lang="ja-JP" altLang="en-US" sz="1400" dirty="0">
                <a:latin typeface="+mn-ea"/>
                <a:ea typeface="+mn-ea"/>
              </a:rPr>
              <a:t>介護予防・日常生活支援総合事業の充実に向けた検討会（第１回） 資料３　　　　令和５年４月</a:t>
            </a:r>
            <a:r>
              <a:rPr lang="en-US" altLang="ja-JP" sz="1400" dirty="0">
                <a:latin typeface="+mn-ea"/>
                <a:ea typeface="+mn-ea"/>
              </a:rPr>
              <a:t>10</a:t>
            </a:r>
            <a:r>
              <a:rPr lang="ja-JP" altLang="en-US" sz="1400" dirty="0">
                <a:latin typeface="+mn-ea"/>
                <a:ea typeface="+mn-ea"/>
              </a:rPr>
              <a:t>日</a:t>
            </a:r>
          </a:p>
        </p:txBody>
      </p:sp>
    </p:spTree>
    <p:extLst>
      <p:ext uri="{BB962C8B-B14F-4D97-AF65-F5344CB8AC3E}">
        <p14:creationId xmlns:p14="http://schemas.microsoft.com/office/powerpoint/2010/main" val="1853316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E1EFC7-E19C-1161-6D18-DDA010F05587}"/>
              </a:ext>
            </a:extLst>
          </p:cNvPr>
          <p:cNvSpPr>
            <a:spLocks noGrp="1"/>
          </p:cNvSpPr>
          <p:nvPr>
            <p:ph type="title"/>
          </p:nvPr>
        </p:nvSpPr>
        <p:spPr>
          <a:xfrm>
            <a:off x="323528" y="147489"/>
            <a:ext cx="8363272" cy="706090"/>
          </a:xfrm>
        </p:spPr>
        <p:txBody>
          <a:bodyPr/>
          <a:lstStyle/>
          <a:p>
            <a:r>
              <a:rPr kumimoji="1" lang="ja-JP" altLang="en-US" sz="3200" dirty="0"/>
              <a:t>「互助化」は一部を除いてさほど進まず</a:t>
            </a:r>
          </a:p>
        </p:txBody>
      </p:sp>
      <p:sp>
        <p:nvSpPr>
          <p:cNvPr id="4" name="スライド番号プレースホルダー 3">
            <a:extLst>
              <a:ext uri="{FF2B5EF4-FFF2-40B4-BE49-F238E27FC236}">
                <a16:creationId xmlns:a16="http://schemas.microsoft.com/office/drawing/2014/main" id="{7323E388-17DC-2919-4B4F-789C0D4CF19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pic>
        <p:nvPicPr>
          <p:cNvPr id="6" name="図 5">
            <a:extLst>
              <a:ext uri="{FF2B5EF4-FFF2-40B4-BE49-F238E27FC236}">
                <a16:creationId xmlns:a16="http://schemas.microsoft.com/office/drawing/2014/main" id="{BF7DF988-11EF-2E37-CF43-ED60CD1EF138}"/>
              </a:ext>
            </a:extLst>
          </p:cNvPr>
          <p:cNvPicPr>
            <a:picLocks noChangeAspect="1"/>
          </p:cNvPicPr>
          <p:nvPr/>
        </p:nvPicPr>
        <p:blipFill>
          <a:blip r:embed="rId2"/>
          <a:stretch>
            <a:fillRect/>
          </a:stretch>
        </p:blipFill>
        <p:spPr>
          <a:xfrm>
            <a:off x="344612" y="883487"/>
            <a:ext cx="8363272" cy="5863140"/>
          </a:xfrm>
          <a:prstGeom prst="rect">
            <a:avLst/>
          </a:prstGeom>
        </p:spPr>
      </p:pic>
      <p:pic>
        <p:nvPicPr>
          <p:cNvPr id="8" name="図 7">
            <a:extLst>
              <a:ext uri="{FF2B5EF4-FFF2-40B4-BE49-F238E27FC236}">
                <a16:creationId xmlns:a16="http://schemas.microsoft.com/office/drawing/2014/main" id="{DB08CF2C-F4EA-ECAB-436F-1DC9EC150140}"/>
              </a:ext>
            </a:extLst>
          </p:cNvPr>
          <p:cNvPicPr>
            <a:picLocks noChangeAspect="1"/>
          </p:cNvPicPr>
          <p:nvPr/>
        </p:nvPicPr>
        <p:blipFill>
          <a:blip r:embed="rId3"/>
          <a:stretch>
            <a:fillRect/>
          </a:stretch>
        </p:blipFill>
        <p:spPr>
          <a:xfrm>
            <a:off x="302444" y="293615"/>
            <a:ext cx="8113701" cy="6383360"/>
          </a:xfrm>
          <a:prstGeom prst="rect">
            <a:avLst/>
          </a:prstGeom>
        </p:spPr>
      </p:pic>
      <p:sp>
        <p:nvSpPr>
          <p:cNvPr id="10" name="テキスト ボックス 9">
            <a:extLst>
              <a:ext uri="{FF2B5EF4-FFF2-40B4-BE49-F238E27FC236}">
                <a16:creationId xmlns:a16="http://schemas.microsoft.com/office/drawing/2014/main" id="{FEBA1677-C58F-CF22-3546-412996BA2229}"/>
              </a:ext>
            </a:extLst>
          </p:cNvPr>
          <p:cNvSpPr txBox="1"/>
          <p:nvPr/>
        </p:nvSpPr>
        <p:spPr>
          <a:xfrm>
            <a:off x="323528" y="2564904"/>
            <a:ext cx="8251079" cy="3231654"/>
          </a:xfrm>
          <a:prstGeom prst="rect">
            <a:avLst/>
          </a:prstGeom>
          <a:solidFill>
            <a:srgbClr val="FFFF00"/>
          </a:solidFill>
        </p:spPr>
        <p:txBody>
          <a:bodyPr wrap="square">
            <a:spAutoFit/>
          </a:bodyPr>
          <a:lstStyle/>
          <a:p>
            <a:r>
              <a:rPr lang="ja-JP" altLang="en-US" sz="4000" dirty="0">
                <a:solidFill>
                  <a:srgbClr val="FF0000"/>
                </a:solidFill>
              </a:rPr>
              <a:t>従前相当　　　３４万１８００人　</a:t>
            </a:r>
            <a:r>
              <a:rPr lang="en-US" altLang="ja-JP" sz="4000" dirty="0">
                <a:solidFill>
                  <a:srgbClr val="FF0000"/>
                </a:solidFill>
              </a:rPr>
              <a:t>76.7%</a:t>
            </a:r>
          </a:p>
          <a:p>
            <a:r>
              <a:rPr lang="en-US" altLang="ja-JP" sz="4000" dirty="0">
                <a:solidFill>
                  <a:srgbClr val="FF0000"/>
                </a:solidFill>
              </a:rPr>
              <a:t>A</a:t>
            </a:r>
            <a:r>
              <a:rPr lang="ja-JP" altLang="en-US" sz="4000" dirty="0">
                <a:solidFill>
                  <a:srgbClr val="FF0000"/>
                </a:solidFill>
              </a:rPr>
              <a:t>緩和型　　　　　８万４７９８人　</a:t>
            </a:r>
            <a:r>
              <a:rPr lang="en-US" altLang="ja-JP" sz="4000" dirty="0">
                <a:solidFill>
                  <a:srgbClr val="FF0000"/>
                </a:solidFill>
              </a:rPr>
              <a:t>21.5%</a:t>
            </a:r>
          </a:p>
          <a:p>
            <a:r>
              <a:rPr lang="en-US" altLang="ja-JP" sz="4400" u="sng" dirty="0">
                <a:solidFill>
                  <a:srgbClr val="FF0000"/>
                </a:solidFill>
              </a:rPr>
              <a:t>B</a:t>
            </a:r>
            <a:r>
              <a:rPr lang="ja-JP" altLang="en-US" sz="4400" u="sng" dirty="0">
                <a:solidFill>
                  <a:srgbClr val="FF0000"/>
                </a:solidFill>
              </a:rPr>
              <a:t>住民主体型　　５１４４人　　</a:t>
            </a:r>
            <a:r>
              <a:rPr lang="en-US" altLang="ja-JP" sz="4400" u="sng" dirty="0">
                <a:solidFill>
                  <a:srgbClr val="FF0000"/>
                </a:solidFill>
              </a:rPr>
              <a:t>1.3%</a:t>
            </a:r>
          </a:p>
          <a:p>
            <a:r>
              <a:rPr lang="en-US" altLang="ja-JP" sz="4000" dirty="0">
                <a:solidFill>
                  <a:srgbClr val="FF0000"/>
                </a:solidFill>
              </a:rPr>
              <a:t>C</a:t>
            </a:r>
            <a:r>
              <a:rPr lang="ja-JP" altLang="en-US" sz="4000" dirty="0">
                <a:solidFill>
                  <a:srgbClr val="FF0000"/>
                </a:solidFill>
              </a:rPr>
              <a:t>短期集中型　　　　１１４６人　　</a:t>
            </a:r>
            <a:r>
              <a:rPr lang="en-US" altLang="ja-JP" sz="4000" dirty="0">
                <a:solidFill>
                  <a:srgbClr val="FF0000"/>
                </a:solidFill>
              </a:rPr>
              <a:t>0.5%</a:t>
            </a:r>
          </a:p>
          <a:p>
            <a:r>
              <a:rPr lang="ja-JP" altLang="en-US" sz="4000" dirty="0">
                <a:solidFill>
                  <a:srgbClr val="FF0000"/>
                </a:solidFill>
              </a:rPr>
              <a:t>　　</a:t>
            </a:r>
            <a:r>
              <a:rPr lang="ja-JP" altLang="en-US" sz="2000" dirty="0">
                <a:solidFill>
                  <a:srgbClr val="FF0000"/>
                </a:solidFill>
              </a:rPr>
              <a:t>令和３年</a:t>
            </a:r>
            <a:endParaRPr lang="en-US" altLang="ja-JP" sz="4000" dirty="0">
              <a:solidFill>
                <a:srgbClr val="FF0000"/>
              </a:solidFill>
            </a:endParaRPr>
          </a:p>
        </p:txBody>
      </p:sp>
      <p:sp>
        <p:nvSpPr>
          <p:cNvPr id="5" name="テキスト ボックス 4">
            <a:extLst>
              <a:ext uri="{FF2B5EF4-FFF2-40B4-BE49-F238E27FC236}">
                <a16:creationId xmlns:a16="http://schemas.microsoft.com/office/drawing/2014/main" id="{07809891-5AE7-767E-6C26-2344849F4775}"/>
              </a:ext>
            </a:extLst>
          </p:cNvPr>
          <p:cNvSpPr txBox="1"/>
          <p:nvPr/>
        </p:nvSpPr>
        <p:spPr>
          <a:xfrm>
            <a:off x="2627784" y="73205"/>
            <a:ext cx="6624736" cy="261610"/>
          </a:xfrm>
          <a:prstGeom prst="rect">
            <a:avLst/>
          </a:prstGeom>
          <a:noFill/>
        </p:spPr>
        <p:txBody>
          <a:bodyPr wrap="square">
            <a:spAutoFit/>
          </a:bodyPr>
          <a:lstStyle/>
          <a:p>
            <a:r>
              <a:rPr lang="ja-JP" altLang="en-US" sz="1100" dirty="0">
                <a:latin typeface="+mj-ea"/>
                <a:ea typeface="+mj-ea"/>
              </a:rPr>
              <a:t>厚生労働省　介護予防・日常生活支援総合事業の充実に向けた検討会（第１回） 資料３　令和５年４月</a:t>
            </a:r>
            <a:r>
              <a:rPr lang="en-US" altLang="ja-JP" sz="1100" dirty="0">
                <a:latin typeface="+mj-ea"/>
                <a:ea typeface="+mj-ea"/>
              </a:rPr>
              <a:t>10</a:t>
            </a:r>
            <a:r>
              <a:rPr lang="ja-JP" altLang="en-US" sz="1100" dirty="0">
                <a:latin typeface="+mj-ea"/>
                <a:ea typeface="+mj-ea"/>
              </a:rPr>
              <a:t>日</a:t>
            </a:r>
          </a:p>
        </p:txBody>
      </p:sp>
    </p:spTree>
    <p:extLst>
      <p:ext uri="{BB962C8B-B14F-4D97-AF65-F5344CB8AC3E}">
        <p14:creationId xmlns:p14="http://schemas.microsoft.com/office/powerpoint/2010/main" val="169300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1AE81F4-8FC7-08C4-E096-0187D6C7C515}"/>
              </a:ext>
            </a:extLst>
          </p:cNvPr>
          <p:cNvPicPr>
            <a:picLocks noChangeAspect="1"/>
          </p:cNvPicPr>
          <p:nvPr/>
        </p:nvPicPr>
        <p:blipFill>
          <a:blip r:embed="rId2"/>
          <a:stretch>
            <a:fillRect/>
          </a:stretch>
        </p:blipFill>
        <p:spPr>
          <a:xfrm>
            <a:off x="428775" y="273685"/>
            <a:ext cx="8230393" cy="6584315"/>
          </a:xfrm>
          <a:prstGeom prst="rect">
            <a:avLst/>
          </a:prstGeom>
        </p:spPr>
      </p:pic>
      <p:sp>
        <p:nvSpPr>
          <p:cNvPr id="4" name="スライド番号プレースホルダー 3">
            <a:extLst>
              <a:ext uri="{FF2B5EF4-FFF2-40B4-BE49-F238E27FC236}">
                <a16:creationId xmlns:a16="http://schemas.microsoft.com/office/drawing/2014/main" id="{7323E388-17DC-2919-4B4F-789C0D4CF19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10" name="テキスト ボックス 9">
            <a:extLst>
              <a:ext uri="{FF2B5EF4-FFF2-40B4-BE49-F238E27FC236}">
                <a16:creationId xmlns:a16="http://schemas.microsoft.com/office/drawing/2014/main" id="{FEBA1677-C58F-CF22-3546-412996BA2229}"/>
              </a:ext>
            </a:extLst>
          </p:cNvPr>
          <p:cNvSpPr txBox="1"/>
          <p:nvPr/>
        </p:nvSpPr>
        <p:spPr>
          <a:xfrm>
            <a:off x="539552" y="2060848"/>
            <a:ext cx="8251079" cy="3231654"/>
          </a:xfrm>
          <a:prstGeom prst="rect">
            <a:avLst/>
          </a:prstGeom>
          <a:solidFill>
            <a:srgbClr val="FFFF00"/>
          </a:solidFill>
        </p:spPr>
        <p:txBody>
          <a:bodyPr wrap="square">
            <a:spAutoFit/>
          </a:bodyPr>
          <a:lstStyle/>
          <a:p>
            <a:pPr lvl="0"/>
            <a:r>
              <a:rPr kumimoji="1" lang="ja-JP" altLang="en-US"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従前相当　　　　</a:t>
            </a:r>
            <a:r>
              <a:rPr lang="en-US" altLang="ja-JP" sz="4000" dirty="0">
                <a:solidFill>
                  <a:srgbClr val="FF0000"/>
                </a:solidFill>
              </a:rPr>
              <a:t>536,400</a:t>
            </a:r>
            <a:r>
              <a:rPr lang="ja-JP" altLang="en-US" sz="4000" dirty="0">
                <a:solidFill>
                  <a:srgbClr val="FF0000"/>
                </a:solidFill>
              </a:rPr>
              <a:t>人　　</a:t>
            </a:r>
            <a:r>
              <a:rPr lang="en-US" altLang="ja-JP" sz="4000" dirty="0">
                <a:solidFill>
                  <a:srgbClr val="FF0000"/>
                </a:solidFill>
              </a:rPr>
              <a:t>82.9</a:t>
            </a:r>
            <a:r>
              <a:rPr kumimoji="1" lang="en-US" altLang="ja-JP"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a:t>
            </a:r>
            <a:r>
              <a:rPr kumimoji="1" lang="ja-JP" altLang="en-US"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緩和型　　　　　</a:t>
            </a:r>
            <a:r>
              <a:rPr kumimoji="1" lang="en-US" altLang="ja-JP"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88,394</a:t>
            </a:r>
            <a:r>
              <a:rPr kumimoji="1" lang="ja-JP" altLang="en-US"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人　　　</a:t>
            </a:r>
            <a:r>
              <a:rPr lang="en-US" altLang="ja-JP" sz="4000" dirty="0">
                <a:solidFill>
                  <a:srgbClr val="FF0000"/>
                </a:solidFill>
              </a:rPr>
              <a:t>13.7</a:t>
            </a:r>
            <a:r>
              <a:rPr kumimoji="1" lang="en-US" altLang="ja-JP"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4400" b="0" i="0" u="sng"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B</a:t>
            </a:r>
            <a:r>
              <a:rPr kumimoji="1" lang="ja-JP" altLang="en-US" sz="4400" b="0" i="0" u="sng"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住民主体型　</a:t>
            </a:r>
            <a:r>
              <a:rPr kumimoji="1" lang="en-US" altLang="ja-JP" sz="4400" b="0" i="0" u="sng"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12,350</a:t>
            </a:r>
            <a:r>
              <a:rPr kumimoji="1" lang="ja-JP" altLang="en-US" sz="4400" b="0" i="0" u="sng"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人　　</a:t>
            </a:r>
            <a:r>
              <a:rPr kumimoji="1" lang="en-US" altLang="ja-JP" sz="4400" b="0" i="0" u="sng"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1.9%</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C</a:t>
            </a:r>
            <a:r>
              <a:rPr kumimoji="1" lang="ja-JP" altLang="en-US"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短期集中型　　　　</a:t>
            </a:r>
            <a:r>
              <a:rPr kumimoji="1" lang="en-US" altLang="ja-JP"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9,831</a:t>
            </a:r>
            <a:r>
              <a:rPr kumimoji="1" lang="ja-JP" altLang="en-US"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人　　</a:t>
            </a:r>
            <a:r>
              <a:rPr lang="en-US" altLang="ja-JP" sz="4000" dirty="0">
                <a:solidFill>
                  <a:srgbClr val="FF0000"/>
                </a:solidFill>
              </a:rPr>
              <a:t>1</a:t>
            </a:r>
            <a:r>
              <a:rPr kumimoji="1" lang="en-US" altLang="ja-JP"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.5%</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　　</a:t>
            </a:r>
            <a:r>
              <a:rPr kumimoji="1" lang="ja-JP" altLang="en-US" sz="2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令和３年</a:t>
            </a:r>
            <a:endParaRPr kumimoji="1" lang="en-US" altLang="ja-JP" sz="4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endParaRPr>
          </a:p>
        </p:txBody>
      </p:sp>
      <p:sp>
        <p:nvSpPr>
          <p:cNvPr id="2" name="テキスト ボックス 1">
            <a:extLst>
              <a:ext uri="{FF2B5EF4-FFF2-40B4-BE49-F238E27FC236}">
                <a16:creationId xmlns:a16="http://schemas.microsoft.com/office/drawing/2014/main" id="{0F2A3CFF-94E9-22FA-C816-E67DE10A10BA}"/>
              </a:ext>
            </a:extLst>
          </p:cNvPr>
          <p:cNvSpPr txBox="1"/>
          <p:nvPr/>
        </p:nvSpPr>
        <p:spPr>
          <a:xfrm>
            <a:off x="2987824" y="19685"/>
            <a:ext cx="4985940" cy="584775"/>
          </a:xfrm>
          <a:prstGeom prst="rect">
            <a:avLst/>
          </a:prstGeom>
          <a:noFill/>
        </p:spPr>
        <p:txBody>
          <a:bodyPr wrap="square">
            <a:spAutoFit/>
          </a:bodyPr>
          <a:lstStyle/>
          <a:p>
            <a:r>
              <a:rPr lang="ja-JP" altLang="en-US" sz="1600" dirty="0">
                <a:latin typeface="+mj-ea"/>
                <a:ea typeface="+mj-ea"/>
              </a:rPr>
              <a:t>厚生労働省　介護予防・日常生活支援総合事業の充実に向けた検討会（第１回） 資料３　令和５年４月</a:t>
            </a:r>
            <a:r>
              <a:rPr lang="en-US" altLang="ja-JP" sz="1600" dirty="0">
                <a:latin typeface="+mj-ea"/>
                <a:ea typeface="+mj-ea"/>
              </a:rPr>
              <a:t>10</a:t>
            </a:r>
            <a:r>
              <a:rPr lang="ja-JP" altLang="en-US" sz="1600" dirty="0">
                <a:latin typeface="+mj-ea"/>
                <a:ea typeface="+mj-ea"/>
              </a:rPr>
              <a:t>日</a:t>
            </a:r>
          </a:p>
        </p:txBody>
      </p:sp>
    </p:spTree>
    <p:extLst>
      <p:ext uri="{BB962C8B-B14F-4D97-AF65-F5344CB8AC3E}">
        <p14:creationId xmlns:p14="http://schemas.microsoft.com/office/powerpoint/2010/main" val="118645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E1EFC7-E19C-1161-6D18-DDA010F05587}"/>
              </a:ext>
            </a:extLst>
          </p:cNvPr>
          <p:cNvSpPr>
            <a:spLocks noGrp="1"/>
          </p:cNvSpPr>
          <p:nvPr>
            <p:ph type="title"/>
          </p:nvPr>
        </p:nvSpPr>
        <p:spPr>
          <a:xfrm>
            <a:off x="457200" y="274638"/>
            <a:ext cx="8229600" cy="562074"/>
          </a:xfrm>
        </p:spPr>
        <p:txBody>
          <a:bodyPr/>
          <a:lstStyle/>
          <a:p>
            <a:r>
              <a:rPr kumimoji="1" lang="ja-JP" altLang="en-US" dirty="0"/>
              <a:t>介護費用の削減は目標達成</a:t>
            </a:r>
          </a:p>
        </p:txBody>
      </p:sp>
      <p:sp>
        <p:nvSpPr>
          <p:cNvPr id="4" name="スライド番号プレースホルダー 3">
            <a:extLst>
              <a:ext uri="{FF2B5EF4-FFF2-40B4-BE49-F238E27FC236}">
                <a16:creationId xmlns:a16="http://schemas.microsoft.com/office/drawing/2014/main" id="{7323E388-17DC-2919-4B4F-789C0D4CF19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pic>
        <p:nvPicPr>
          <p:cNvPr id="6" name="図 5">
            <a:extLst>
              <a:ext uri="{FF2B5EF4-FFF2-40B4-BE49-F238E27FC236}">
                <a16:creationId xmlns:a16="http://schemas.microsoft.com/office/drawing/2014/main" id="{483B87B9-9C72-C466-6EEF-DBC2B3E2E70E}"/>
              </a:ext>
            </a:extLst>
          </p:cNvPr>
          <p:cNvPicPr>
            <a:picLocks noChangeAspect="1"/>
          </p:cNvPicPr>
          <p:nvPr/>
        </p:nvPicPr>
        <p:blipFill>
          <a:blip r:embed="rId3"/>
          <a:stretch>
            <a:fillRect/>
          </a:stretch>
        </p:blipFill>
        <p:spPr>
          <a:xfrm>
            <a:off x="495300" y="842110"/>
            <a:ext cx="8229600" cy="5879365"/>
          </a:xfrm>
          <a:prstGeom prst="rect">
            <a:avLst/>
          </a:prstGeom>
        </p:spPr>
      </p:pic>
      <p:pic>
        <p:nvPicPr>
          <p:cNvPr id="8" name="図 7">
            <a:extLst>
              <a:ext uri="{FF2B5EF4-FFF2-40B4-BE49-F238E27FC236}">
                <a16:creationId xmlns:a16="http://schemas.microsoft.com/office/drawing/2014/main" id="{2CC7667A-C705-8871-977B-90B42C7E2A0F}"/>
              </a:ext>
            </a:extLst>
          </p:cNvPr>
          <p:cNvPicPr>
            <a:picLocks noChangeAspect="1"/>
          </p:cNvPicPr>
          <p:nvPr/>
        </p:nvPicPr>
        <p:blipFill>
          <a:blip r:embed="rId4"/>
          <a:stretch>
            <a:fillRect/>
          </a:stretch>
        </p:blipFill>
        <p:spPr>
          <a:xfrm>
            <a:off x="337546" y="75732"/>
            <a:ext cx="8468907" cy="6706536"/>
          </a:xfrm>
          <a:prstGeom prst="rect">
            <a:avLst/>
          </a:prstGeom>
        </p:spPr>
      </p:pic>
      <p:sp>
        <p:nvSpPr>
          <p:cNvPr id="9" name="四角形: 角を丸くする 8">
            <a:extLst>
              <a:ext uri="{FF2B5EF4-FFF2-40B4-BE49-F238E27FC236}">
                <a16:creationId xmlns:a16="http://schemas.microsoft.com/office/drawing/2014/main" id="{B358754B-C731-7D03-180C-EB4ADC799EAC}"/>
              </a:ext>
            </a:extLst>
          </p:cNvPr>
          <p:cNvSpPr/>
          <p:nvPr/>
        </p:nvSpPr>
        <p:spPr>
          <a:xfrm>
            <a:off x="7524328" y="1196752"/>
            <a:ext cx="1124372" cy="36512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101B8BB-8FAF-E474-A01E-2F29BA6AE8B2}"/>
              </a:ext>
            </a:extLst>
          </p:cNvPr>
          <p:cNvSpPr/>
          <p:nvPr/>
        </p:nvSpPr>
        <p:spPr>
          <a:xfrm>
            <a:off x="7562428" y="3776551"/>
            <a:ext cx="1124372" cy="36512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A8165C6-DB76-1C4A-4CE5-491129F74D36}"/>
              </a:ext>
            </a:extLst>
          </p:cNvPr>
          <p:cNvSpPr txBox="1"/>
          <p:nvPr/>
        </p:nvSpPr>
        <p:spPr>
          <a:xfrm>
            <a:off x="179512" y="4415254"/>
            <a:ext cx="9289032" cy="769441"/>
          </a:xfrm>
          <a:prstGeom prst="rect">
            <a:avLst/>
          </a:prstGeom>
          <a:solidFill>
            <a:srgbClr val="FFFF00"/>
          </a:solidFill>
        </p:spPr>
        <p:txBody>
          <a:bodyPr wrap="square">
            <a:spAutoFit/>
          </a:bodyPr>
          <a:lstStyle/>
          <a:p>
            <a:r>
              <a:rPr lang="en-US" altLang="ja-JP" sz="4400" dirty="0">
                <a:solidFill>
                  <a:srgbClr val="FF0000"/>
                </a:solidFill>
              </a:rPr>
              <a:t>2019</a:t>
            </a:r>
            <a:r>
              <a:rPr lang="ja-JP" altLang="en-US" sz="4400" dirty="0">
                <a:solidFill>
                  <a:srgbClr val="FF0000"/>
                </a:solidFill>
              </a:rPr>
              <a:t>年度だけで</a:t>
            </a:r>
            <a:r>
              <a:rPr lang="en-US" altLang="ja-JP" sz="4400" dirty="0">
                <a:solidFill>
                  <a:srgbClr val="FF0000"/>
                </a:solidFill>
              </a:rPr>
              <a:t>1000</a:t>
            </a:r>
            <a:r>
              <a:rPr lang="ja-JP" altLang="en-US" sz="4400" dirty="0">
                <a:solidFill>
                  <a:srgbClr val="FF0000"/>
                </a:solidFill>
              </a:rPr>
              <a:t>億円以上削減！</a:t>
            </a:r>
          </a:p>
        </p:txBody>
      </p:sp>
      <p:sp>
        <p:nvSpPr>
          <p:cNvPr id="14" name="テキスト ボックス 13">
            <a:extLst>
              <a:ext uri="{FF2B5EF4-FFF2-40B4-BE49-F238E27FC236}">
                <a16:creationId xmlns:a16="http://schemas.microsoft.com/office/drawing/2014/main" id="{954A789B-F143-930D-4E4F-AFA2A45D9530}"/>
              </a:ext>
            </a:extLst>
          </p:cNvPr>
          <p:cNvSpPr txBox="1"/>
          <p:nvPr/>
        </p:nvSpPr>
        <p:spPr>
          <a:xfrm>
            <a:off x="6276" y="6488668"/>
            <a:ext cx="4914900" cy="369332"/>
          </a:xfrm>
          <a:prstGeom prst="rect">
            <a:avLst/>
          </a:prstGeom>
          <a:noFill/>
        </p:spPr>
        <p:txBody>
          <a:bodyPr wrap="square">
            <a:spAutoFit/>
          </a:bodyPr>
          <a:lstStyle/>
          <a:p>
            <a:r>
              <a:rPr lang="zh-TW" altLang="en-US" dirty="0"/>
              <a:t>社会保障審議会介護保険部会提出資料</a:t>
            </a:r>
            <a:endParaRPr lang="ja-JP" altLang="en-US" dirty="0"/>
          </a:p>
        </p:txBody>
      </p:sp>
    </p:spTree>
    <p:extLst>
      <p:ext uri="{BB962C8B-B14F-4D97-AF65-F5344CB8AC3E}">
        <p14:creationId xmlns:p14="http://schemas.microsoft.com/office/powerpoint/2010/main" val="42543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8097320" cy="576064"/>
          </a:xfrm>
          <a:solidFill>
            <a:schemeClr val="accent1">
              <a:lumMod val="20000"/>
              <a:lumOff val="80000"/>
            </a:schemeClr>
          </a:solidFill>
        </p:spPr>
        <p:txBody>
          <a:bodyPr/>
          <a:lstStyle/>
          <a:p>
            <a:r>
              <a:rPr kumimoji="1" lang="ja-JP" altLang="en-US" dirty="0"/>
              <a:t>「総合事業のイマ」を評価</a:t>
            </a:r>
            <a:r>
              <a:rPr lang="ja-JP" altLang="en-US" dirty="0"/>
              <a:t>する</a:t>
            </a:r>
            <a:endParaRPr kumimoji="1" lang="ja-JP" altLang="en-US" dirty="0"/>
          </a:p>
        </p:txBody>
      </p:sp>
      <p:sp>
        <p:nvSpPr>
          <p:cNvPr id="3" name="コンテンツ プレースホルダー 2"/>
          <p:cNvSpPr>
            <a:spLocks noGrp="1"/>
          </p:cNvSpPr>
          <p:nvPr>
            <p:ph idx="1"/>
          </p:nvPr>
        </p:nvSpPr>
        <p:spPr>
          <a:xfrm>
            <a:off x="179512" y="1052736"/>
            <a:ext cx="9145016" cy="5805264"/>
          </a:xfrm>
        </p:spPr>
        <p:txBody>
          <a:bodyPr>
            <a:normAutofit fontScale="92500"/>
          </a:bodyPr>
          <a:lstStyle/>
          <a:p>
            <a:pPr marL="0" indent="0">
              <a:buNone/>
            </a:pPr>
            <a:r>
              <a:rPr lang="ja-JP" altLang="en-US" sz="4800" u="sng" dirty="0"/>
              <a:t>①介護費用削減・抑制は成功　　</a:t>
            </a:r>
          </a:p>
          <a:p>
            <a:pPr marL="0" indent="0">
              <a:buNone/>
            </a:pPr>
            <a:r>
              <a:rPr lang="ja-JP" altLang="en-US" sz="3000" dirty="0"/>
              <a:t>６％／年増（２０１１～２０１４年度）⇒　３％年増以下に抑制</a:t>
            </a:r>
            <a:endParaRPr lang="en-US" altLang="ja-JP" sz="3000" dirty="0"/>
          </a:p>
          <a:p>
            <a:pPr marL="0" indent="0">
              <a:buNone/>
            </a:pPr>
            <a:r>
              <a:rPr lang="ja-JP" altLang="en-US" sz="3500" dirty="0">
                <a:solidFill>
                  <a:srgbClr val="FF0000"/>
                </a:solidFill>
              </a:rPr>
              <a:t>要因は　利用抑制と緩和型サービスへの移行</a:t>
            </a:r>
            <a:endParaRPr lang="ja-JP" altLang="en-US" sz="4300" dirty="0">
              <a:solidFill>
                <a:srgbClr val="FF0000"/>
              </a:solidFill>
            </a:endParaRPr>
          </a:p>
          <a:p>
            <a:pPr marL="0" indent="0">
              <a:buNone/>
            </a:pPr>
            <a:r>
              <a:rPr lang="en-US" altLang="ja-JP" sz="3300" u="sng" dirty="0">
                <a:solidFill>
                  <a:srgbClr val="FF0000"/>
                </a:solidFill>
              </a:rPr>
              <a:t>※</a:t>
            </a:r>
            <a:r>
              <a:rPr lang="ja-JP" altLang="en-US" sz="3300" u="sng" dirty="0">
                <a:solidFill>
                  <a:srgbClr val="FF0000"/>
                </a:solidFill>
              </a:rPr>
              <a:t>サービス低下と事業者の困難増、人手不足に拍車</a:t>
            </a:r>
          </a:p>
          <a:p>
            <a:pPr marL="0" indent="0">
              <a:buNone/>
            </a:pPr>
            <a:r>
              <a:rPr lang="ja-JP" altLang="en-US" sz="4500" u="sng" dirty="0"/>
              <a:t>②「互助化」は進まず政策としては失敗</a:t>
            </a:r>
          </a:p>
          <a:p>
            <a:pPr marL="0" indent="0">
              <a:buNone/>
            </a:pPr>
            <a:r>
              <a:rPr lang="ja-JP" altLang="en-US" sz="3100" dirty="0"/>
              <a:t>住民主体サービス利用者　訪問型１．３％、通所型１．９％</a:t>
            </a:r>
            <a:endParaRPr lang="ja-JP" altLang="en-US" sz="4800" dirty="0"/>
          </a:p>
          <a:p>
            <a:pPr marL="0" indent="0">
              <a:buNone/>
            </a:pPr>
            <a:r>
              <a:rPr lang="ja-JP" altLang="en-US" sz="4800" u="sng" dirty="0"/>
              <a:t>③「自立支援型」も進まず</a:t>
            </a:r>
            <a:endParaRPr lang="en-US" altLang="ja-JP" sz="4800" u="sng" dirty="0"/>
          </a:p>
          <a:p>
            <a:pPr marL="0" indent="0">
              <a:buNone/>
            </a:pPr>
            <a:r>
              <a:rPr lang="ja-JP" altLang="en-US" sz="3100" dirty="0"/>
              <a:t>短期集中型利用者　　訪問型０．</a:t>
            </a:r>
            <a:r>
              <a:rPr lang="en-US" altLang="ja-JP" sz="3100" dirty="0"/>
              <a:t>5</a:t>
            </a:r>
            <a:r>
              <a:rPr lang="ja-JP" altLang="en-US" sz="3100" dirty="0"/>
              <a:t>％、通所型</a:t>
            </a:r>
            <a:r>
              <a:rPr lang="en-US" altLang="ja-JP" sz="3100" dirty="0"/>
              <a:t>1.5</a:t>
            </a:r>
            <a:r>
              <a:rPr lang="ja-JP" altLang="en-US" sz="3100" dirty="0"/>
              <a:t>％</a:t>
            </a:r>
            <a:endParaRPr lang="ja-JP" altLang="en-US" sz="4800" dirty="0"/>
          </a:p>
          <a:p>
            <a:pPr marL="0" indent="0">
              <a:buNone/>
            </a:pPr>
            <a:r>
              <a:rPr kumimoji="1" lang="en-US" altLang="ja-JP" sz="3900" dirty="0">
                <a:solidFill>
                  <a:srgbClr val="FF0000"/>
                </a:solidFill>
              </a:rPr>
              <a:t>※</a:t>
            </a:r>
            <a:r>
              <a:rPr kumimoji="1" lang="ja-JP" altLang="en-US" sz="3900" dirty="0">
                <a:solidFill>
                  <a:srgbClr val="FF0000"/>
                </a:solidFill>
              </a:rPr>
              <a:t>一部に突出した自治体もあり</a:t>
            </a:r>
            <a:endParaRPr kumimoji="1" lang="en-US" altLang="ja-JP" sz="3900" dirty="0">
              <a:solidFill>
                <a:srgbClr val="FF0000"/>
              </a:solidFill>
            </a:endParaRPr>
          </a:p>
        </p:txBody>
      </p:sp>
    </p:spTree>
    <p:extLst>
      <p:ext uri="{BB962C8B-B14F-4D97-AF65-F5344CB8AC3E}">
        <p14:creationId xmlns:p14="http://schemas.microsoft.com/office/powerpoint/2010/main" val="228286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ACDC9-4789-287E-CD29-60E06D407442}"/>
              </a:ext>
            </a:extLst>
          </p:cNvPr>
          <p:cNvSpPr>
            <a:spLocks noGrp="1"/>
          </p:cNvSpPr>
          <p:nvPr>
            <p:ph type="title"/>
          </p:nvPr>
        </p:nvSpPr>
        <p:spPr>
          <a:xfrm>
            <a:off x="457200" y="274638"/>
            <a:ext cx="8229600" cy="6250706"/>
          </a:xfrm>
        </p:spPr>
        <p:txBody>
          <a:bodyPr/>
          <a:lstStyle/>
          <a:p>
            <a:r>
              <a:rPr kumimoji="1" lang="ja-JP" altLang="en-US" sz="8800" dirty="0">
                <a:solidFill>
                  <a:srgbClr val="FF0000"/>
                </a:solidFill>
              </a:rPr>
              <a:t>大阪府内の</a:t>
            </a:r>
            <a:br>
              <a:rPr kumimoji="1" lang="en-US" altLang="ja-JP" sz="8800" dirty="0">
                <a:solidFill>
                  <a:srgbClr val="FF0000"/>
                </a:solidFill>
              </a:rPr>
            </a:br>
            <a:r>
              <a:rPr kumimoji="1" lang="ja-JP" altLang="en-US" sz="8800" dirty="0">
                <a:solidFill>
                  <a:srgbClr val="FF0000"/>
                </a:solidFill>
              </a:rPr>
              <a:t>総合事業</a:t>
            </a:r>
            <a:br>
              <a:rPr kumimoji="1" lang="en-US" altLang="ja-JP" sz="8800" dirty="0">
                <a:solidFill>
                  <a:srgbClr val="FF0000"/>
                </a:solidFill>
              </a:rPr>
            </a:br>
            <a:r>
              <a:rPr kumimoji="1" lang="ja-JP" altLang="en-US" sz="8800" dirty="0">
                <a:solidFill>
                  <a:srgbClr val="FF0000"/>
                </a:solidFill>
              </a:rPr>
              <a:t>の状況</a:t>
            </a:r>
          </a:p>
        </p:txBody>
      </p:sp>
    </p:spTree>
    <p:extLst>
      <p:ext uri="{BB962C8B-B14F-4D97-AF65-F5344CB8AC3E}">
        <p14:creationId xmlns:p14="http://schemas.microsoft.com/office/powerpoint/2010/main" val="273256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4247F4-AD28-0286-C79F-7A5A0F0AB43B}"/>
              </a:ext>
            </a:extLst>
          </p:cNvPr>
          <p:cNvSpPr>
            <a:spLocks noGrp="1"/>
          </p:cNvSpPr>
          <p:nvPr>
            <p:ph type="title"/>
          </p:nvPr>
        </p:nvSpPr>
        <p:spPr>
          <a:xfrm>
            <a:off x="539552" y="266378"/>
            <a:ext cx="8604448" cy="4962822"/>
          </a:xfrm>
        </p:spPr>
        <p:txBody>
          <a:bodyPr/>
          <a:lstStyle/>
          <a:p>
            <a:br>
              <a:rPr kumimoji="1" lang="ja-JP" altLang="en-US" sz="8000" dirty="0"/>
            </a:br>
            <a:endParaRPr kumimoji="1" lang="ja-JP" altLang="en-US" dirty="0"/>
          </a:p>
        </p:txBody>
      </p:sp>
      <p:sp>
        <p:nvSpPr>
          <p:cNvPr id="4" name="スライド番号プレースホルダー 3">
            <a:extLst>
              <a:ext uri="{FF2B5EF4-FFF2-40B4-BE49-F238E27FC236}">
                <a16:creationId xmlns:a16="http://schemas.microsoft.com/office/drawing/2014/main" id="{39066120-2B0B-380B-B5BB-AEA3F452D4B4}"/>
              </a:ext>
            </a:extLst>
          </p:cNvPr>
          <p:cNvSpPr>
            <a:spLocks noGrp="1"/>
          </p:cNvSpPr>
          <p:nvPr>
            <p:ph type="sldNum" sz="quarter" idx="12"/>
          </p:nvPr>
        </p:nvSpPr>
        <p:spPr/>
        <p:txBody>
          <a:bodyPr/>
          <a:lstStyle/>
          <a:p>
            <a:fld id="{3B706ECC-EBCD-43BE-A780-1013F51C6180}" type="slidenum">
              <a:rPr lang="ja-JP" altLang="en-US" smtClean="0"/>
              <a:pPr/>
              <a:t>3</a:t>
            </a:fld>
            <a:endParaRPr lang="ja-JP" altLang="en-US"/>
          </a:p>
        </p:txBody>
      </p:sp>
      <p:sp>
        <p:nvSpPr>
          <p:cNvPr id="7" name="テキスト ボックス 6">
            <a:extLst>
              <a:ext uri="{FF2B5EF4-FFF2-40B4-BE49-F238E27FC236}">
                <a16:creationId xmlns:a16="http://schemas.microsoft.com/office/drawing/2014/main" id="{5CF37187-53BA-47CF-418F-06E6F1F2BE1E}"/>
              </a:ext>
            </a:extLst>
          </p:cNvPr>
          <p:cNvSpPr txBox="1"/>
          <p:nvPr/>
        </p:nvSpPr>
        <p:spPr>
          <a:xfrm>
            <a:off x="457200" y="540899"/>
            <a:ext cx="8435280" cy="4539704"/>
          </a:xfrm>
          <a:prstGeom prst="rect">
            <a:avLst/>
          </a:prstGeom>
          <a:noFill/>
        </p:spPr>
        <p:txBody>
          <a:bodyPr wrap="square">
            <a:spAutoFit/>
          </a:bodyPr>
          <a:lstStyle/>
          <a:p>
            <a:pPr algn="ctr"/>
            <a:r>
              <a:rPr lang="ja-JP" altLang="en-US" sz="11500" dirty="0">
                <a:solidFill>
                  <a:srgbClr val="FF0000"/>
                </a:solidFill>
                <a:latin typeface="Calibri"/>
              </a:rPr>
              <a:t>総合事業</a:t>
            </a:r>
            <a:r>
              <a:rPr lang="ja-JP" altLang="en-US" sz="8800" dirty="0">
                <a:solidFill>
                  <a:srgbClr val="FF0000"/>
                </a:solidFill>
                <a:latin typeface="Calibri"/>
              </a:rPr>
              <a:t>って</a:t>
            </a:r>
            <a:endParaRPr lang="en-US" altLang="ja-JP" sz="8800" dirty="0">
              <a:solidFill>
                <a:srgbClr val="FF0000"/>
              </a:solidFill>
              <a:latin typeface="Calibri"/>
            </a:endParaRPr>
          </a:p>
          <a:p>
            <a:pPr algn="ctr"/>
            <a:r>
              <a:rPr lang="ja-JP" altLang="en-US" sz="13800" dirty="0">
                <a:solidFill>
                  <a:srgbClr val="FF0000"/>
                </a:solidFill>
                <a:latin typeface="Calibri"/>
              </a:rPr>
              <a:t>ナニ？</a:t>
            </a:r>
          </a:p>
          <a:p>
            <a:pPr algn="ctr"/>
            <a:r>
              <a:rPr lang="ja-JP" altLang="en-US" sz="3600" dirty="0">
                <a:solidFill>
                  <a:srgbClr val="FF0000"/>
                </a:solidFill>
                <a:latin typeface="Calibri"/>
              </a:rPr>
              <a:t>介護予防・日常生活支援総合事業</a:t>
            </a:r>
            <a:endParaRPr lang="en-US" altLang="ja-JP" sz="3600" dirty="0">
              <a:solidFill>
                <a:srgbClr val="FF0000"/>
              </a:solidFill>
              <a:latin typeface="Calibri"/>
            </a:endParaRPr>
          </a:p>
        </p:txBody>
      </p:sp>
      <p:sp>
        <p:nvSpPr>
          <p:cNvPr id="5" name="テキスト ボックス 4">
            <a:extLst>
              <a:ext uri="{FF2B5EF4-FFF2-40B4-BE49-F238E27FC236}">
                <a16:creationId xmlns:a16="http://schemas.microsoft.com/office/drawing/2014/main" id="{DE6D131E-DC73-CA67-D606-0FA5208DE996}"/>
              </a:ext>
            </a:extLst>
          </p:cNvPr>
          <p:cNvSpPr txBox="1"/>
          <p:nvPr/>
        </p:nvSpPr>
        <p:spPr>
          <a:xfrm>
            <a:off x="1493391" y="5586909"/>
            <a:ext cx="6696770" cy="76944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srgbClr val="FF0000"/>
                </a:solidFill>
                <a:effectLst/>
                <a:uLnTx/>
                <a:uFillTx/>
                <a:latin typeface="Calibri"/>
                <a:ea typeface="ＭＳ Ｐゴシック" pitchFamily="50" charset="-128"/>
                <a:cs typeface="+mn-cs"/>
              </a:rPr>
              <a:t>保険であって保険でない！</a:t>
            </a:r>
            <a:endParaRPr kumimoji="1" lang="en-US" altLang="ja-JP" sz="4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9673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FC23E2-3C0C-E5D6-5AFA-643809AF8583}"/>
              </a:ext>
            </a:extLst>
          </p:cNvPr>
          <p:cNvSpPr>
            <a:spLocks noGrp="1"/>
          </p:cNvSpPr>
          <p:nvPr>
            <p:ph type="title"/>
          </p:nvPr>
        </p:nvSpPr>
        <p:spPr>
          <a:xfrm>
            <a:off x="467544" y="274638"/>
            <a:ext cx="8219256" cy="457199"/>
          </a:xfrm>
          <a:solidFill>
            <a:srgbClr val="FFFF00"/>
          </a:solidFill>
        </p:spPr>
        <p:txBody>
          <a:bodyPr/>
          <a:lstStyle/>
          <a:p>
            <a:r>
              <a:rPr kumimoji="1" lang="ja-JP" altLang="en-US" dirty="0"/>
              <a:t>総合事業を評価・検証する視点</a:t>
            </a:r>
          </a:p>
        </p:txBody>
      </p:sp>
      <p:sp>
        <p:nvSpPr>
          <p:cNvPr id="3" name="コンテンツ プレースホルダー 2">
            <a:extLst>
              <a:ext uri="{FF2B5EF4-FFF2-40B4-BE49-F238E27FC236}">
                <a16:creationId xmlns:a16="http://schemas.microsoft.com/office/drawing/2014/main" id="{ACEABEE0-2326-0CD5-DCCD-EFE0AB227CDE}"/>
              </a:ext>
            </a:extLst>
          </p:cNvPr>
          <p:cNvSpPr>
            <a:spLocks noGrp="1"/>
          </p:cNvSpPr>
          <p:nvPr>
            <p:ph idx="1"/>
          </p:nvPr>
        </p:nvSpPr>
        <p:spPr>
          <a:xfrm>
            <a:off x="323528" y="1052736"/>
            <a:ext cx="8363272" cy="5073427"/>
          </a:xfrm>
        </p:spPr>
        <p:txBody>
          <a:bodyPr/>
          <a:lstStyle/>
          <a:p>
            <a:pPr marL="0" indent="0">
              <a:buNone/>
            </a:pPr>
            <a:r>
              <a:rPr lang="ja-JP" altLang="en-US" dirty="0"/>
              <a:t>①要支援者の必要なホームヘルプ（訪問型）サービス）、デイサービス（通所型サービス）がどれだけ維持できているか。</a:t>
            </a:r>
            <a:endParaRPr lang="en-US" altLang="ja-JP" dirty="0"/>
          </a:p>
          <a:p>
            <a:pPr marL="0" indent="0">
              <a:buNone/>
            </a:pPr>
            <a:r>
              <a:rPr lang="ja-JP" altLang="en-US" dirty="0"/>
              <a:t>　</a:t>
            </a:r>
            <a:r>
              <a:rPr lang="ja-JP" altLang="en-US" sz="2800" dirty="0"/>
              <a:t>・利用者数全体　　・従来相当サービス利用者数</a:t>
            </a:r>
            <a:endParaRPr lang="en-US" altLang="ja-JP" dirty="0"/>
          </a:p>
          <a:p>
            <a:pPr marL="0" indent="0">
              <a:buNone/>
            </a:pPr>
            <a:r>
              <a:rPr kumimoji="1" lang="ja-JP" altLang="en-US" dirty="0"/>
              <a:t>②「多様なサービス」の実態はどうか</a:t>
            </a:r>
            <a:endParaRPr kumimoji="1" lang="en-US" altLang="ja-JP" dirty="0"/>
          </a:p>
          <a:p>
            <a:pPr marL="0" indent="0">
              <a:buNone/>
            </a:pPr>
            <a:r>
              <a:rPr lang="ja-JP" altLang="en-US" dirty="0"/>
              <a:t>　</a:t>
            </a:r>
            <a:r>
              <a:rPr lang="ja-JP" altLang="en-US" sz="2800" dirty="0"/>
              <a:t>緩和型：単なる報酬削減になっていないか、利用者に必要な質、量（時間）提供できるサービスか</a:t>
            </a:r>
            <a:endParaRPr lang="en-US" altLang="ja-JP" sz="2800" dirty="0"/>
          </a:p>
          <a:p>
            <a:pPr marL="0" indent="0">
              <a:buNone/>
            </a:pPr>
            <a:r>
              <a:rPr lang="ja-JP" altLang="en-US" sz="2800" dirty="0"/>
              <a:t>　住民主体型：従来相当と併用できるか</a:t>
            </a:r>
            <a:endParaRPr lang="en-US" altLang="ja-JP" sz="2800" dirty="0"/>
          </a:p>
          <a:p>
            <a:pPr marL="0" indent="0">
              <a:buNone/>
            </a:pPr>
            <a:r>
              <a:rPr kumimoji="1" lang="ja-JP" altLang="en-US" sz="2800" dirty="0"/>
              <a:t>　短期集中型：先行サービス化されていないか</a:t>
            </a:r>
            <a:endParaRPr kumimoji="1" lang="en-US" altLang="ja-JP" dirty="0"/>
          </a:p>
          <a:p>
            <a:pPr marL="0" indent="0">
              <a:buNone/>
            </a:pPr>
            <a:r>
              <a:rPr lang="ja-JP" altLang="en-US" dirty="0"/>
              <a:t>③ケアマネジャーは締め付けられていないか</a:t>
            </a:r>
            <a:endParaRPr kumimoji="1" lang="ja-JP" altLang="en-US" dirty="0"/>
          </a:p>
        </p:txBody>
      </p:sp>
    </p:spTree>
    <p:extLst>
      <p:ext uri="{BB962C8B-B14F-4D97-AF65-F5344CB8AC3E}">
        <p14:creationId xmlns:p14="http://schemas.microsoft.com/office/powerpoint/2010/main" val="2776952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B0130B6-17B2-9D1E-5821-3C8FFCFA4478}"/>
              </a:ext>
            </a:extLst>
          </p:cNvPr>
          <p:cNvPicPr>
            <a:picLocks noChangeAspect="1"/>
          </p:cNvPicPr>
          <p:nvPr/>
        </p:nvPicPr>
        <p:blipFill>
          <a:blip r:embed="rId2"/>
          <a:stretch>
            <a:fillRect/>
          </a:stretch>
        </p:blipFill>
        <p:spPr>
          <a:xfrm>
            <a:off x="120963" y="0"/>
            <a:ext cx="9144000" cy="4221790"/>
          </a:xfrm>
          <a:prstGeom prst="rect">
            <a:avLst/>
          </a:prstGeom>
        </p:spPr>
      </p:pic>
      <p:pic>
        <p:nvPicPr>
          <p:cNvPr id="7" name="図 6">
            <a:extLst>
              <a:ext uri="{FF2B5EF4-FFF2-40B4-BE49-F238E27FC236}">
                <a16:creationId xmlns:a16="http://schemas.microsoft.com/office/drawing/2014/main" id="{713D2AFF-791A-CEAC-1A11-6CBE91E1105A}"/>
              </a:ext>
            </a:extLst>
          </p:cNvPr>
          <p:cNvPicPr>
            <a:picLocks noChangeAspect="1"/>
          </p:cNvPicPr>
          <p:nvPr/>
        </p:nvPicPr>
        <p:blipFill>
          <a:blip r:embed="rId3"/>
          <a:stretch>
            <a:fillRect/>
          </a:stretch>
        </p:blipFill>
        <p:spPr>
          <a:xfrm>
            <a:off x="109037" y="4024009"/>
            <a:ext cx="9144000" cy="2833991"/>
          </a:xfrm>
          <a:prstGeom prst="rect">
            <a:avLst/>
          </a:prstGeom>
        </p:spPr>
      </p:pic>
      <p:sp>
        <p:nvSpPr>
          <p:cNvPr id="8" name="四角形: 角を丸くする 7">
            <a:extLst>
              <a:ext uri="{FF2B5EF4-FFF2-40B4-BE49-F238E27FC236}">
                <a16:creationId xmlns:a16="http://schemas.microsoft.com/office/drawing/2014/main" id="{6B417954-24CE-71D8-ACF3-A5296AF75E1C}"/>
              </a:ext>
            </a:extLst>
          </p:cNvPr>
          <p:cNvSpPr/>
          <p:nvPr/>
        </p:nvSpPr>
        <p:spPr>
          <a:xfrm>
            <a:off x="5796136" y="4005064"/>
            <a:ext cx="3226901" cy="36004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1585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9515BC-75F1-D6B8-8EEE-8FA06C91DAFE}"/>
              </a:ext>
            </a:extLst>
          </p:cNvPr>
          <p:cNvSpPr>
            <a:spLocks noGrp="1"/>
          </p:cNvSpPr>
          <p:nvPr>
            <p:ph type="title"/>
          </p:nvPr>
        </p:nvSpPr>
        <p:spPr/>
        <p:txBody>
          <a:bodyPr/>
          <a:lstStyle/>
          <a:p>
            <a:endParaRPr kumimoji="1" lang="ja-JP" altLang="en-US"/>
          </a:p>
        </p:txBody>
      </p:sp>
      <p:pic>
        <p:nvPicPr>
          <p:cNvPr id="5" name="図 4">
            <a:extLst>
              <a:ext uri="{FF2B5EF4-FFF2-40B4-BE49-F238E27FC236}">
                <a16:creationId xmlns:a16="http://schemas.microsoft.com/office/drawing/2014/main" id="{300FB7E7-62DA-8D23-2FC0-DA9B378DED22}"/>
              </a:ext>
            </a:extLst>
          </p:cNvPr>
          <p:cNvPicPr>
            <a:picLocks noChangeAspect="1"/>
          </p:cNvPicPr>
          <p:nvPr/>
        </p:nvPicPr>
        <p:blipFill>
          <a:blip r:embed="rId3"/>
          <a:stretch>
            <a:fillRect/>
          </a:stretch>
        </p:blipFill>
        <p:spPr>
          <a:xfrm>
            <a:off x="-24586" y="-138676"/>
            <a:ext cx="9144000" cy="3112628"/>
          </a:xfrm>
          <a:prstGeom prst="rect">
            <a:avLst/>
          </a:prstGeom>
        </p:spPr>
      </p:pic>
      <p:sp>
        <p:nvSpPr>
          <p:cNvPr id="7" name="テキスト ボックス 6">
            <a:extLst>
              <a:ext uri="{FF2B5EF4-FFF2-40B4-BE49-F238E27FC236}">
                <a16:creationId xmlns:a16="http://schemas.microsoft.com/office/drawing/2014/main" id="{F145C624-963B-B5DC-63BD-ABC9D7076BDC}"/>
              </a:ext>
            </a:extLst>
          </p:cNvPr>
          <p:cNvSpPr txBox="1"/>
          <p:nvPr/>
        </p:nvSpPr>
        <p:spPr>
          <a:xfrm>
            <a:off x="457200" y="5882783"/>
            <a:ext cx="6480720" cy="677108"/>
          </a:xfrm>
          <a:prstGeom prst="rect">
            <a:avLst/>
          </a:prstGeom>
          <a:noFill/>
        </p:spPr>
        <p:txBody>
          <a:bodyPr wrap="square">
            <a:spAutoFit/>
          </a:bodyPr>
          <a:lstStyle/>
          <a:p>
            <a:r>
              <a:rPr lang="ja-JP" altLang="en-US" dirty="0"/>
              <a:t>①各サービス</a:t>
            </a:r>
            <a:r>
              <a:rPr lang="ja-JP" altLang="en-US" sz="2000" dirty="0"/>
              <a:t>利用者実人員</a:t>
            </a:r>
            <a:r>
              <a:rPr lang="ja-JP" altLang="en-US" dirty="0"/>
              <a:t>の合計数を算出</a:t>
            </a:r>
            <a:endParaRPr lang="en-US" altLang="ja-JP" dirty="0"/>
          </a:p>
          <a:p>
            <a:r>
              <a:rPr lang="ja-JP" altLang="en-US" dirty="0"/>
              <a:t>②合計数で各サービスの利用者実人員を除して「比率」を算出</a:t>
            </a:r>
            <a:endParaRPr lang="en-US" altLang="ja-JP" dirty="0"/>
          </a:p>
        </p:txBody>
      </p:sp>
      <p:pic>
        <p:nvPicPr>
          <p:cNvPr id="9" name="図 8">
            <a:extLst>
              <a:ext uri="{FF2B5EF4-FFF2-40B4-BE49-F238E27FC236}">
                <a16:creationId xmlns:a16="http://schemas.microsoft.com/office/drawing/2014/main" id="{BC0C14FE-B876-F09D-5892-01C3F33925AF}"/>
              </a:ext>
            </a:extLst>
          </p:cNvPr>
          <p:cNvPicPr>
            <a:picLocks noChangeAspect="1"/>
          </p:cNvPicPr>
          <p:nvPr/>
        </p:nvPicPr>
        <p:blipFill>
          <a:blip r:embed="rId4"/>
          <a:stretch>
            <a:fillRect/>
          </a:stretch>
        </p:blipFill>
        <p:spPr>
          <a:xfrm>
            <a:off x="55946" y="846138"/>
            <a:ext cx="8630854" cy="4934639"/>
          </a:xfrm>
          <a:prstGeom prst="rect">
            <a:avLst/>
          </a:prstGeom>
        </p:spPr>
      </p:pic>
    </p:spTree>
    <p:extLst>
      <p:ext uri="{BB962C8B-B14F-4D97-AF65-F5344CB8AC3E}">
        <p14:creationId xmlns:p14="http://schemas.microsoft.com/office/powerpoint/2010/main" val="395445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6A5B83F-840E-300C-80D4-9B2BDE195D76}"/>
              </a:ext>
            </a:extLst>
          </p:cNvPr>
          <p:cNvGraphicFramePr>
            <a:graphicFrameLocks noGrp="1"/>
          </p:cNvGraphicFramePr>
          <p:nvPr>
            <p:extLst>
              <p:ext uri="{D42A27DB-BD31-4B8C-83A1-F6EECF244321}">
                <p14:modId xmlns:p14="http://schemas.microsoft.com/office/powerpoint/2010/main" val="3061903741"/>
              </p:ext>
            </p:extLst>
          </p:nvPr>
        </p:nvGraphicFramePr>
        <p:xfrm>
          <a:off x="71498" y="701988"/>
          <a:ext cx="8838986" cy="3034872"/>
        </p:xfrm>
        <a:graphic>
          <a:graphicData uri="http://schemas.openxmlformats.org/drawingml/2006/table">
            <a:tbl>
              <a:tblPr>
                <a:tableStyleId>{5C22544A-7EE6-4342-B048-85BDC9FD1C3A}</a:tableStyleId>
              </a:tblPr>
              <a:tblGrid>
                <a:gridCol w="756086">
                  <a:extLst>
                    <a:ext uri="{9D8B030D-6E8A-4147-A177-3AD203B41FA5}">
                      <a16:colId xmlns:a16="http://schemas.microsoft.com/office/drawing/2014/main" val="2779910661"/>
                    </a:ext>
                  </a:extLst>
                </a:gridCol>
                <a:gridCol w="870079">
                  <a:extLst>
                    <a:ext uri="{9D8B030D-6E8A-4147-A177-3AD203B41FA5}">
                      <a16:colId xmlns:a16="http://schemas.microsoft.com/office/drawing/2014/main" val="4137985054"/>
                    </a:ext>
                  </a:extLst>
                </a:gridCol>
                <a:gridCol w="592751">
                  <a:extLst>
                    <a:ext uri="{9D8B030D-6E8A-4147-A177-3AD203B41FA5}">
                      <a16:colId xmlns:a16="http://schemas.microsoft.com/office/drawing/2014/main" val="1730317430"/>
                    </a:ext>
                  </a:extLst>
                </a:gridCol>
                <a:gridCol w="823584">
                  <a:extLst>
                    <a:ext uri="{9D8B030D-6E8A-4147-A177-3AD203B41FA5}">
                      <a16:colId xmlns:a16="http://schemas.microsoft.com/office/drawing/2014/main" val="3457407944"/>
                    </a:ext>
                  </a:extLst>
                </a:gridCol>
                <a:gridCol w="708168">
                  <a:extLst>
                    <a:ext uri="{9D8B030D-6E8A-4147-A177-3AD203B41FA5}">
                      <a16:colId xmlns:a16="http://schemas.microsoft.com/office/drawing/2014/main" val="2437842634"/>
                    </a:ext>
                  </a:extLst>
                </a:gridCol>
                <a:gridCol w="962235">
                  <a:extLst>
                    <a:ext uri="{9D8B030D-6E8A-4147-A177-3AD203B41FA5}">
                      <a16:colId xmlns:a16="http://schemas.microsoft.com/office/drawing/2014/main" val="2678086588"/>
                    </a:ext>
                  </a:extLst>
                </a:gridCol>
                <a:gridCol w="454101">
                  <a:extLst>
                    <a:ext uri="{9D8B030D-6E8A-4147-A177-3AD203B41FA5}">
                      <a16:colId xmlns:a16="http://schemas.microsoft.com/office/drawing/2014/main" val="727592293"/>
                    </a:ext>
                  </a:extLst>
                </a:gridCol>
                <a:gridCol w="708168">
                  <a:extLst>
                    <a:ext uri="{9D8B030D-6E8A-4147-A177-3AD203B41FA5}">
                      <a16:colId xmlns:a16="http://schemas.microsoft.com/office/drawing/2014/main" val="2164012202"/>
                    </a:ext>
                  </a:extLst>
                </a:gridCol>
                <a:gridCol w="708168">
                  <a:extLst>
                    <a:ext uri="{9D8B030D-6E8A-4147-A177-3AD203B41FA5}">
                      <a16:colId xmlns:a16="http://schemas.microsoft.com/office/drawing/2014/main" val="1485465666"/>
                    </a:ext>
                  </a:extLst>
                </a:gridCol>
                <a:gridCol w="708168">
                  <a:extLst>
                    <a:ext uri="{9D8B030D-6E8A-4147-A177-3AD203B41FA5}">
                      <a16:colId xmlns:a16="http://schemas.microsoft.com/office/drawing/2014/main" val="433121566"/>
                    </a:ext>
                  </a:extLst>
                </a:gridCol>
                <a:gridCol w="575556">
                  <a:extLst>
                    <a:ext uri="{9D8B030D-6E8A-4147-A177-3AD203B41FA5}">
                      <a16:colId xmlns:a16="http://schemas.microsoft.com/office/drawing/2014/main" val="3313532193"/>
                    </a:ext>
                  </a:extLst>
                </a:gridCol>
                <a:gridCol w="971922">
                  <a:extLst>
                    <a:ext uri="{9D8B030D-6E8A-4147-A177-3AD203B41FA5}">
                      <a16:colId xmlns:a16="http://schemas.microsoft.com/office/drawing/2014/main" val="4013703951"/>
                    </a:ext>
                  </a:extLst>
                </a:gridCol>
              </a:tblGrid>
              <a:tr h="864096">
                <a:tc>
                  <a:txBody>
                    <a:bodyPr/>
                    <a:lstStyle/>
                    <a:p>
                      <a:pPr algn="ctr" fontAlgn="ctr"/>
                      <a:r>
                        <a:rPr lang="ja-JP" altLang="en-US" sz="2000" b="1" u="none" strike="noStrike" dirty="0">
                          <a:effectLst/>
                          <a:latin typeface="+mj-ea"/>
                          <a:ea typeface="+mj-ea"/>
                        </a:rPr>
                        <a:t>　</a:t>
                      </a:r>
                      <a:endParaRPr lang="ja-JP"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ja-JP" altLang="en-US" sz="1800" b="1" u="none" strike="noStrike" dirty="0">
                          <a:effectLst/>
                          <a:latin typeface="+mj-ea"/>
                          <a:ea typeface="+mj-ea"/>
                        </a:rPr>
                        <a:t>従前相当サービス</a:t>
                      </a:r>
                      <a:endParaRPr lang="ja-JP" altLang="en-US" sz="18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l" fontAlgn="ctr"/>
                      <a:r>
                        <a:rPr lang="ja-JP" altLang="en-US" sz="1800" b="1" u="none" strike="noStrike" dirty="0">
                          <a:effectLst/>
                          <a:latin typeface="+mj-ea"/>
                          <a:ea typeface="+mj-ea"/>
                        </a:rPr>
                        <a:t>サービス</a:t>
                      </a:r>
                      <a:r>
                        <a:rPr lang="en-US" altLang="ja-JP" sz="1800" b="1" u="none" strike="noStrike" dirty="0">
                          <a:effectLst/>
                          <a:latin typeface="+mj-ea"/>
                          <a:ea typeface="+mj-ea"/>
                        </a:rPr>
                        <a:t>A</a:t>
                      </a:r>
                      <a:r>
                        <a:rPr lang="ja-JP" altLang="en-US" sz="1800" b="1" u="none" strike="noStrike" dirty="0">
                          <a:effectLst/>
                          <a:latin typeface="+mj-ea"/>
                          <a:ea typeface="+mj-ea"/>
                        </a:rPr>
                        <a:t>（基準緩和）</a:t>
                      </a:r>
                      <a:endParaRPr lang="ja-JP" altLang="en-US" sz="18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l" fontAlgn="ctr"/>
                      <a:r>
                        <a:rPr lang="ja-JP" altLang="en-US" sz="1800" b="1" u="none" strike="noStrike" dirty="0">
                          <a:effectLst/>
                          <a:latin typeface="+mj-ea"/>
                          <a:ea typeface="+mj-ea"/>
                        </a:rPr>
                        <a:t>サービス</a:t>
                      </a:r>
                      <a:r>
                        <a:rPr lang="en-US" altLang="ja-JP" sz="1800" b="1" u="none" strike="noStrike" dirty="0">
                          <a:effectLst/>
                          <a:latin typeface="+mj-ea"/>
                          <a:ea typeface="+mj-ea"/>
                        </a:rPr>
                        <a:t>B</a:t>
                      </a:r>
                      <a:r>
                        <a:rPr lang="ja-JP" altLang="en-US" sz="1800" b="1" u="none" strike="noStrike" dirty="0">
                          <a:effectLst/>
                          <a:latin typeface="+mj-ea"/>
                          <a:ea typeface="+mj-ea"/>
                        </a:rPr>
                        <a:t>（住民主体）</a:t>
                      </a:r>
                      <a:endParaRPr lang="ja-JP" altLang="en-US" sz="18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l" fontAlgn="ctr"/>
                      <a:r>
                        <a:rPr lang="ja-JP" altLang="en-US" sz="1800" b="1" u="none" strike="noStrike" dirty="0">
                          <a:effectLst/>
                          <a:latin typeface="+mj-ea"/>
                          <a:ea typeface="+mj-ea"/>
                        </a:rPr>
                        <a:t>サービス</a:t>
                      </a:r>
                      <a:r>
                        <a:rPr lang="en-US" altLang="ja-JP" sz="1800" b="1" u="none" strike="noStrike" dirty="0">
                          <a:effectLst/>
                          <a:latin typeface="+mj-ea"/>
                          <a:ea typeface="+mj-ea"/>
                        </a:rPr>
                        <a:t>C</a:t>
                      </a:r>
                      <a:r>
                        <a:rPr lang="ja-JP" altLang="en-US" sz="1800" b="1" u="none" strike="noStrike" dirty="0">
                          <a:effectLst/>
                          <a:latin typeface="+mj-ea"/>
                          <a:ea typeface="+mj-ea"/>
                        </a:rPr>
                        <a:t>（短期集中）</a:t>
                      </a:r>
                      <a:endParaRPr lang="ja-JP" altLang="en-US" sz="18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l" fontAlgn="ctr"/>
                      <a:r>
                        <a:rPr lang="ja-JP" altLang="en-US" sz="1800" b="1" u="none" strike="noStrike" dirty="0">
                          <a:effectLst/>
                          <a:latin typeface="+mj-ea"/>
                          <a:ea typeface="+mj-ea"/>
                        </a:rPr>
                        <a:t>サービス</a:t>
                      </a:r>
                      <a:r>
                        <a:rPr lang="en-US" altLang="ja-JP" sz="1800" b="1" u="none" strike="noStrike" dirty="0">
                          <a:effectLst/>
                          <a:latin typeface="+mj-ea"/>
                          <a:ea typeface="+mj-ea"/>
                        </a:rPr>
                        <a:t>D</a:t>
                      </a:r>
                      <a:r>
                        <a:rPr lang="ja-JP" altLang="en-US" sz="1800" b="1" u="none" strike="noStrike" dirty="0">
                          <a:effectLst/>
                          <a:latin typeface="+mj-ea"/>
                          <a:ea typeface="+mj-ea"/>
                        </a:rPr>
                        <a:t>（移動支援）</a:t>
                      </a:r>
                      <a:endParaRPr lang="ja-JP" altLang="en-US" sz="18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rowSpan="2">
                  <a:txBody>
                    <a:bodyPr/>
                    <a:lstStyle/>
                    <a:p>
                      <a:pPr algn="l" fontAlgn="ctr"/>
                      <a:r>
                        <a:rPr lang="ja-JP" altLang="en-US" sz="2000" b="1" u="none" strike="noStrike" dirty="0">
                          <a:effectLst/>
                          <a:latin typeface="+mj-ea"/>
                          <a:ea typeface="+mj-ea"/>
                        </a:rPr>
                        <a:t>訪問型合計</a:t>
                      </a:r>
                    </a:p>
                    <a:p>
                      <a:pPr algn="ctr" fontAlgn="ctr"/>
                      <a:r>
                        <a:rPr lang="ja-JP" altLang="en-US" sz="2000" b="1" u="none" strike="noStrike" dirty="0">
                          <a:effectLst/>
                          <a:latin typeface="+mj-ea"/>
                          <a:ea typeface="+mj-ea"/>
                        </a:rPr>
                        <a:t>　</a:t>
                      </a:r>
                      <a:endParaRPr lang="ja-JP"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6317983"/>
                  </a:ext>
                </a:extLst>
              </a:tr>
              <a:tr h="1063935">
                <a:tc>
                  <a:txBody>
                    <a:bodyPr/>
                    <a:lstStyle/>
                    <a:p>
                      <a:pPr algn="ctr" fontAlgn="ctr"/>
                      <a:r>
                        <a:rPr lang="ja-JP" altLang="en-US" sz="2000" b="1" u="none" strike="noStrike" dirty="0">
                          <a:effectLst/>
                          <a:latin typeface="+mj-ea"/>
                          <a:ea typeface="+mj-ea"/>
                        </a:rPr>
                        <a:t>　</a:t>
                      </a:r>
                    </a:p>
                    <a:p>
                      <a:pPr algn="ctr" fontAlgn="ctr"/>
                      <a:r>
                        <a:rPr lang="ja-JP" altLang="en-US" sz="2000" b="1" u="none" strike="noStrike" dirty="0">
                          <a:effectLst/>
                          <a:latin typeface="+mj-ea"/>
                          <a:ea typeface="+mj-ea"/>
                        </a:rPr>
                        <a:t>　</a:t>
                      </a:r>
                    </a:p>
                    <a:p>
                      <a:pPr algn="ctr" fontAlgn="ctr"/>
                      <a:r>
                        <a:rPr lang="ja-JP" altLang="en-US" sz="2000" b="1" u="none" strike="noStrike" dirty="0">
                          <a:effectLst/>
                          <a:latin typeface="+mj-ea"/>
                          <a:ea typeface="+mj-ea"/>
                        </a:rPr>
                        <a:t>　</a:t>
                      </a:r>
                      <a:endParaRPr lang="ja-JP"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2400" b="1" u="none" strike="noStrike" dirty="0">
                          <a:effectLst/>
                          <a:latin typeface="+mj-ea"/>
                          <a:ea typeface="+mj-ea"/>
                        </a:rPr>
                        <a:t>利用者</a:t>
                      </a:r>
                      <a:r>
                        <a:rPr lang="zh-CN" altLang="en-US" sz="2000" b="1" u="none" strike="noStrike" dirty="0">
                          <a:effectLst/>
                          <a:latin typeface="+mj-ea"/>
                          <a:ea typeface="+mj-ea"/>
                        </a:rPr>
                        <a:t>実人数</a:t>
                      </a:r>
                      <a:endParaRPr lang="zh-CN"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b="1" u="none" strike="noStrike" dirty="0">
                          <a:effectLst/>
                          <a:latin typeface="+mj-ea"/>
                          <a:ea typeface="+mj-ea"/>
                        </a:rPr>
                        <a:t>　</a:t>
                      </a:r>
                    </a:p>
                    <a:p>
                      <a:pPr algn="l" fontAlgn="ctr"/>
                      <a:r>
                        <a:rPr lang="ja-JP" altLang="en-US" sz="2000" b="1" u="none" strike="noStrike" dirty="0">
                          <a:effectLst/>
                          <a:latin typeface="+mj-ea"/>
                          <a:ea typeface="+mj-ea"/>
                        </a:rPr>
                        <a:t>　</a:t>
                      </a:r>
                    </a:p>
                    <a:p>
                      <a:pPr algn="l" fontAlgn="ctr"/>
                      <a:r>
                        <a:rPr lang="ja-JP" altLang="en-US" sz="1800" b="1" i="0" u="none" strike="noStrike" dirty="0">
                          <a:solidFill>
                            <a:srgbClr val="000000"/>
                          </a:solidFill>
                          <a:effectLst/>
                          <a:latin typeface="+mj-ea"/>
                          <a:ea typeface="+mj-ea"/>
                        </a:rPr>
                        <a:t>比率</a:t>
                      </a:r>
                      <a:endParaRPr lang="zh-TW" altLang="en-US" sz="18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2000" b="1" u="none" strike="noStrike" dirty="0">
                          <a:effectLst/>
                          <a:latin typeface="+mj-ea"/>
                          <a:ea typeface="+mj-ea"/>
                        </a:rPr>
                        <a:t>利用者実人数</a:t>
                      </a:r>
                      <a:endParaRPr lang="zh-CN"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b="1" u="none" strike="noStrike" dirty="0">
                          <a:effectLst/>
                          <a:latin typeface="+mj-ea"/>
                          <a:ea typeface="+mj-ea"/>
                        </a:rPr>
                        <a:t>　</a:t>
                      </a:r>
                    </a:p>
                    <a:p>
                      <a:pPr algn="l" fontAlgn="ctr"/>
                      <a:r>
                        <a:rPr lang="ja-JP" altLang="en-US" sz="2000" b="1" u="none" strike="noStrike" dirty="0">
                          <a:effectLst/>
                          <a:latin typeface="+mj-ea"/>
                          <a:ea typeface="+mj-ea"/>
                        </a:rPr>
                        <a:t>　</a:t>
                      </a:r>
                    </a:p>
                    <a:p>
                      <a:pPr algn="l" fontAlgn="ctr"/>
                      <a:r>
                        <a:rPr lang="ja-JP" altLang="en-US" sz="2000" b="1" u="none" strike="noStrike" dirty="0">
                          <a:effectLst/>
                          <a:latin typeface="+mj-ea"/>
                          <a:ea typeface="+mj-ea"/>
                        </a:rPr>
                        <a:t>比</a:t>
                      </a:r>
                      <a:r>
                        <a:rPr lang="zh-TW" altLang="en-US" sz="2000" b="1" u="none" strike="noStrike" dirty="0">
                          <a:effectLst/>
                          <a:latin typeface="+mj-ea"/>
                          <a:ea typeface="+mj-ea"/>
                        </a:rPr>
                        <a:t>率</a:t>
                      </a:r>
                      <a:endParaRPr lang="zh-TW"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2000" b="1" u="none" strike="noStrike" dirty="0">
                          <a:effectLst/>
                          <a:latin typeface="+mj-ea"/>
                          <a:ea typeface="+mj-ea"/>
                        </a:rPr>
                        <a:t>利用者実人数</a:t>
                      </a:r>
                      <a:endParaRPr lang="zh-CN"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b="1" u="none" strike="noStrike" dirty="0">
                          <a:effectLst/>
                          <a:latin typeface="+mj-ea"/>
                          <a:ea typeface="+mj-ea"/>
                        </a:rPr>
                        <a:t>　</a:t>
                      </a:r>
                    </a:p>
                    <a:p>
                      <a:pPr algn="l" fontAlgn="ctr"/>
                      <a:r>
                        <a:rPr lang="ja-JP" altLang="en-US" sz="2000" b="1" u="none" strike="noStrike" dirty="0">
                          <a:effectLst/>
                          <a:latin typeface="+mj-ea"/>
                          <a:ea typeface="+mj-ea"/>
                        </a:rPr>
                        <a:t>　</a:t>
                      </a:r>
                    </a:p>
                    <a:p>
                      <a:pPr algn="l" fontAlgn="ctr"/>
                      <a:r>
                        <a:rPr lang="ja-JP" altLang="en-US" sz="2000" b="1" u="none" strike="noStrike" dirty="0">
                          <a:effectLst/>
                          <a:latin typeface="+mj-ea"/>
                          <a:ea typeface="+mj-ea"/>
                        </a:rPr>
                        <a:t>比</a:t>
                      </a:r>
                      <a:r>
                        <a:rPr lang="zh-TW" altLang="en-US" sz="2000" b="1" u="none" strike="noStrike" dirty="0">
                          <a:effectLst/>
                          <a:latin typeface="+mj-ea"/>
                          <a:ea typeface="+mj-ea"/>
                        </a:rPr>
                        <a:t>率</a:t>
                      </a:r>
                      <a:endParaRPr lang="zh-TW"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2000" b="1" u="none" strike="noStrike" dirty="0">
                          <a:effectLst/>
                          <a:latin typeface="+mj-ea"/>
                          <a:ea typeface="+mj-ea"/>
                        </a:rPr>
                        <a:t>利用者実人数</a:t>
                      </a:r>
                      <a:endParaRPr lang="zh-CN"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b="1" u="none" strike="noStrike" dirty="0">
                          <a:effectLst/>
                          <a:latin typeface="+mj-ea"/>
                          <a:ea typeface="+mj-ea"/>
                        </a:rPr>
                        <a:t>　</a:t>
                      </a:r>
                    </a:p>
                    <a:p>
                      <a:pPr algn="l" fontAlgn="ctr"/>
                      <a:r>
                        <a:rPr lang="ja-JP" altLang="en-US" sz="2000" b="1" u="none" strike="noStrike" dirty="0">
                          <a:effectLst/>
                          <a:latin typeface="+mj-ea"/>
                          <a:ea typeface="+mj-ea"/>
                        </a:rPr>
                        <a:t>　</a:t>
                      </a:r>
                    </a:p>
                    <a:p>
                      <a:pPr algn="l" fontAlgn="ctr"/>
                      <a:r>
                        <a:rPr lang="ja-JP" altLang="en-US" sz="2000" b="1" u="none" strike="noStrike" dirty="0">
                          <a:effectLst/>
                          <a:latin typeface="+mj-ea"/>
                          <a:ea typeface="+mj-ea"/>
                        </a:rPr>
                        <a:t>比</a:t>
                      </a:r>
                      <a:r>
                        <a:rPr lang="zh-TW" altLang="en-US" sz="2000" b="1" u="none" strike="noStrike" dirty="0">
                          <a:effectLst/>
                          <a:latin typeface="+mj-ea"/>
                          <a:ea typeface="+mj-ea"/>
                        </a:rPr>
                        <a:t>率</a:t>
                      </a:r>
                      <a:endParaRPr lang="zh-TW"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2000" b="1" u="none" strike="noStrike" dirty="0">
                          <a:effectLst/>
                          <a:latin typeface="+mj-ea"/>
                          <a:ea typeface="+mj-ea"/>
                        </a:rPr>
                        <a:t>利用者実人数</a:t>
                      </a:r>
                      <a:endParaRPr lang="zh-CN"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000" b="1" u="none" strike="noStrike" dirty="0">
                          <a:effectLst/>
                          <a:latin typeface="+mj-ea"/>
                          <a:ea typeface="+mj-ea"/>
                        </a:rPr>
                        <a:t>　</a:t>
                      </a:r>
                    </a:p>
                    <a:p>
                      <a:pPr algn="l" fontAlgn="ctr"/>
                      <a:r>
                        <a:rPr lang="ja-JP" altLang="en-US" sz="2000" b="1" u="none" strike="noStrike" dirty="0">
                          <a:effectLst/>
                          <a:latin typeface="+mj-ea"/>
                          <a:ea typeface="+mj-ea"/>
                        </a:rPr>
                        <a:t>　</a:t>
                      </a:r>
                    </a:p>
                    <a:p>
                      <a:pPr algn="l" fontAlgn="ctr"/>
                      <a:r>
                        <a:rPr lang="ja-JP" altLang="en-US" sz="2000" b="1" u="none" strike="noStrike" dirty="0">
                          <a:effectLst/>
                          <a:latin typeface="+mj-ea"/>
                          <a:ea typeface="+mj-ea"/>
                        </a:rPr>
                        <a:t>比</a:t>
                      </a:r>
                      <a:r>
                        <a:rPr lang="zh-TW" altLang="en-US" sz="2000" b="1" u="none" strike="noStrike" dirty="0">
                          <a:effectLst/>
                          <a:latin typeface="+mj-ea"/>
                          <a:ea typeface="+mj-ea"/>
                        </a:rPr>
                        <a:t>率</a:t>
                      </a:r>
                      <a:endParaRPr lang="zh-TW"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algn="ctr" fontAlgn="ctr"/>
                      <a:r>
                        <a:rPr lang="ja-JP" altLang="en-US" sz="1800" u="none" strike="noStrike" dirty="0">
                          <a:effectLst/>
                          <a:latin typeface="+mj-ea"/>
                          <a:ea typeface="+mj-ea"/>
                        </a:rPr>
                        <a:t>　</a:t>
                      </a:r>
                      <a:endParaRPr lang="ja-JP" altLang="en-US" sz="1800" b="0"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3088174"/>
                  </a:ext>
                </a:extLst>
              </a:tr>
              <a:tr h="317675">
                <a:tc>
                  <a:txBody>
                    <a:bodyPr/>
                    <a:lstStyle/>
                    <a:p>
                      <a:pPr algn="l" fontAlgn="ctr"/>
                      <a:r>
                        <a:rPr lang="ja-JP" altLang="en-US" sz="2000" b="1" u="none" strike="noStrike" dirty="0">
                          <a:effectLst/>
                          <a:latin typeface="+mj-ea"/>
                          <a:ea typeface="+mj-ea"/>
                        </a:rPr>
                        <a:t>全国</a:t>
                      </a:r>
                      <a:endParaRPr lang="ja-JP" altLang="en-US"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2000" b="1" u="none" strike="noStrike" dirty="0">
                          <a:effectLst/>
                          <a:latin typeface="+mj-ea"/>
                          <a:ea typeface="+mj-ea"/>
                        </a:rPr>
                        <a:t>303,532 </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2000" b="1" u="none" strike="noStrike" dirty="0">
                          <a:effectLst/>
                          <a:latin typeface="+mj-ea"/>
                          <a:ea typeface="+mj-ea"/>
                        </a:rPr>
                        <a:t>75.1%</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2000" b="1" u="none" strike="noStrike" dirty="0">
                          <a:effectLst/>
                          <a:latin typeface="+mj-ea"/>
                          <a:ea typeface="+mj-ea"/>
                        </a:rPr>
                        <a:t>83,655 </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2000" b="1" u="none" strike="noStrike" dirty="0">
                          <a:effectLst/>
                          <a:latin typeface="+mj-ea"/>
                          <a:ea typeface="+mj-ea"/>
                        </a:rPr>
                        <a:t>20.7%</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2000" b="1" u="none" strike="noStrike" dirty="0">
                          <a:effectLst/>
                          <a:latin typeface="+mj-ea"/>
                          <a:ea typeface="+mj-ea"/>
                        </a:rPr>
                        <a:t>12,224 </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2000" b="1" u="none" strike="noStrike" dirty="0">
                          <a:effectLst/>
                          <a:latin typeface="+mj-ea"/>
                          <a:ea typeface="+mj-ea"/>
                        </a:rPr>
                        <a:t>3.0%</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2000" b="1" u="none" strike="noStrike">
                          <a:effectLst/>
                          <a:latin typeface="+mj-ea"/>
                          <a:ea typeface="+mj-ea"/>
                        </a:rPr>
                        <a:t>2,713 </a:t>
                      </a:r>
                      <a:endParaRPr lang="en-US" altLang="ja-JP" sz="2000" b="1" i="0" u="none" strike="noStrike">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2000" b="1" u="none" strike="noStrike" dirty="0">
                          <a:effectLst/>
                          <a:latin typeface="+mj-ea"/>
                          <a:ea typeface="+mj-ea"/>
                        </a:rPr>
                        <a:t>0.7%</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2000" b="1" u="none" strike="noStrike">
                          <a:effectLst/>
                          <a:latin typeface="+mj-ea"/>
                          <a:ea typeface="+mj-ea"/>
                        </a:rPr>
                        <a:t>2,117 </a:t>
                      </a:r>
                      <a:endParaRPr lang="en-US" altLang="ja-JP" sz="2000" b="1" i="0" u="none" strike="noStrike">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2000" b="1" u="none" strike="noStrike" dirty="0">
                          <a:effectLst/>
                          <a:latin typeface="+mj-ea"/>
                          <a:ea typeface="+mj-ea"/>
                        </a:rPr>
                        <a:t>0.5%</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2000" b="1" u="none" strike="noStrike">
                          <a:effectLst/>
                          <a:latin typeface="+mj-ea"/>
                          <a:ea typeface="+mj-ea"/>
                        </a:rPr>
                        <a:t>404,267 </a:t>
                      </a:r>
                      <a:endParaRPr lang="en-US" altLang="ja-JP" sz="2000" b="1" i="0" u="none" strike="noStrike">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3762939"/>
                  </a:ext>
                </a:extLst>
              </a:tr>
              <a:tr h="628639">
                <a:tc>
                  <a:txBody>
                    <a:bodyPr/>
                    <a:lstStyle/>
                    <a:p>
                      <a:pPr algn="l" fontAlgn="ctr"/>
                      <a:r>
                        <a:rPr lang="ja-JP" altLang="en-US" sz="1800" b="1" u="none" strike="noStrike" dirty="0">
                          <a:effectLst/>
                          <a:latin typeface="+mj-ea"/>
                          <a:ea typeface="+mj-ea"/>
                        </a:rPr>
                        <a:t>大阪府</a:t>
                      </a:r>
                      <a:endParaRPr lang="ja-JP" altLang="en-US" sz="18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2000" b="1" u="none" strike="noStrike" dirty="0">
                          <a:effectLst/>
                          <a:latin typeface="+mj-ea"/>
                          <a:ea typeface="+mj-ea"/>
                        </a:rPr>
                        <a:t>27,282</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2000" b="1" u="none" strike="noStrike" dirty="0">
                          <a:effectLst/>
                          <a:latin typeface="+mj-ea"/>
                          <a:ea typeface="+mj-ea"/>
                        </a:rPr>
                        <a:t>64.4%</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2000" b="1" u="none" strike="noStrike" dirty="0">
                          <a:effectLst/>
                          <a:latin typeface="+mj-ea"/>
                          <a:ea typeface="+mj-ea"/>
                        </a:rPr>
                        <a:t>14,676</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2000" b="1" u="none" strike="noStrike" dirty="0">
                          <a:effectLst/>
                          <a:latin typeface="+mj-ea"/>
                          <a:ea typeface="+mj-ea"/>
                        </a:rPr>
                        <a:t>34.6%</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2000" b="1" u="none" strike="noStrike" dirty="0">
                          <a:effectLst/>
                          <a:latin typeface="+mj-ea"/>
                          <a:ea typeface="+mj-ea"/>
                        </a:rPr>
                        <a:t>255</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2000" b="1" u="none" strike="noStrike" dirty="0">
                          <a:effectLst/>
                          <a:latin typeface="+mj-ea"/>
                          <a:ea typeface="+mj-ea"/>
                        </a:rPr>
                        <a:t>0.6%</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2000" b="1" u="none" strike="noStrike" dirty="0">
                          <a:effectLst/>
                          <a:latin typeface="+mj-ea"/>
                          <a:ea typeface="+mj-ea"/>
                        </a:rPr>
                        <a:t>111</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2000" b="1" u="none" strike="noStrike" dirty="0">
                          <a:effectLst/>
                          <a:latin typeface="+mj-ea"/>
                          <a:ea typeface="+mj-ea"/>
                        </a:rPr>
                        <a:t>0.3%</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2000" b="1" u="none" strike="noStrike" dirty="0">
                          <a:effectLst/>
                          <a:latin typeface="+mj-ea"/>
                          <a:ea typeface="+mj-ea"/>
                        </a:rPr>
                        <a:t>33</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2000" b="1" u="none" strike="noStrike" dirty="0">
                          <a:effectLst/>
                          <a:latin typeface="+mj-ea"/>
                          <a:ea typeface="+mj-ea"/>
                        </a:rPr>
                        <a:t>0.1%</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2000" b="1" u="none" strike="noStrike" dirty="0">
                          <a:effectLst/>
                          <a:latin typeface="+mj-ea"/>
                          <a:ea typeface="+mj-ea"/>
                        </a:rPr>
                        <a:t>42,357</a:t>
                      </a:r>
                      <a:endParaRPr lang="en-US" altLang="ja-JP" sz="2000" b="1" i="0" u="none" strike="noStrike" dirty="0">
                        <a:solidFill>
                          <a:srgbClr val="000000"/>
                        </a:solidFill>
                        <a:effectLst/>
                        <a:latin typeface="+mj-ea"/>
                        <a:ea typeface="+mj-ea"/>
                      </a:endParaRPr>
                    </a:p>
                  </a:txBody>
                  <a:tcPr marL="5262" marR="5262" marT="5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1263067"/>
                  </a:ext>
                </a:extLst>
              </a:tr>
            </a:tbl>
          </a:graphicData>
        </a:graphic>
      </p:graphicFrame>
      <p:sp>
        <p:nvSpPr>
          <p:cNvPr id="5" name="テキスト ボックス 4">
            <a:extLst>
              <a:ext uri="{FF2B5EF4-FFF2-40B4-BE49-F238E27FC236}">
                <a16:creationId xmlns:a16="http://schemas.microsoft.com/office/drawing/2014/main" id="{B35D6D56-0E72-F2BC-3873-DAC22D17798B}"/>
              </a:ext>
            </a:extLst>
          </p:cNvPr>
          <p:cNvSpPr txBox="1"/>
          <p:nvPr/>
        </p:nvSpPr>
        <p:spPr>
          <a:xfrm>
            <a:off x="228219" y="-11843"/>
            <a:ext cx="8676966"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訪問型サービスの利用者数</a:t>
            </a:r>
            <a:r>
              <a:rPr kumimoji="0"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（全国計と大阪府計）　　　　</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月時点</a:t>
            </a:r>
          </a:p>
        </p:txBody>
      </p:sp>
      <p:sp>
        <p:nvSpPr>
          <p:cNvPr id="6" name="テキスト ボックス 5">
            <a:extLst>
              <a:ext uri="{FF2B5EF4-FFF2-40B4-BE49-F238E27FC236}">
                <a16:creationId xmlns:a16="http://schemas.microsoft.com/office/drawing/2014/main" id="{EA9D6B07-A330-804D-5CA3-EB70F413258E}"/>
              </a:ext>
            </a:extLst>
          </p:cNvPr>
          <p:cNvSpPr txBox="1"/>
          <p:nvPr/>
        </p:nvSpPr>
        <p:spPr>
          <a:xfrm>
            <a:off x="418524" y="3736860"/>
            <a:ext cx="814493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令和３年度 介護予防・日常生活支援総合事業（地域支援事業）の実施状況（令和３年度実施分）に関する調査結果の数値で計算　</a:t>
            </a: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「比率」は各サービス利用者実人員の合計数に対する比率である</a:t>
            </a:r>
          </a:p>
        </p:txBody>
      </p:sp>
      <p:sp>
        <p:nvSpPr>
          <p:cNvPr id="9" name="コンテンツ プレースホルダー 2">
            <a:extLst>
              <a:ext uri="{FF2B5EF4-FFF2-40B4-BE49-F238E27FC236}">
                <a16:creationId xmlns:a16="http://schemas.microsoft.com/office/drawing/2014/main" id="{08A3E62C-9841-DD30-A269-413062A0872F}"/>
              </a:ext>
            </a:extLst>
          </p:cNvPr>
          <p:cNvSpPr>
            <a:spLocks noGrp="1"/>
          </p:cNvSpPr>
          <p:nvPr>
            <p:ph idx="1"/>
          </p:nvPr>
        </p:nvSpPr>
        <p:spPr>
          <a:xfrm>
            <a:off x="66199" y="4653136"/>
            <a:ext cx="8838986" cy="1473027"/>
          </a:xfrm>
        </p:spPr>
        <p:txBody>
          <a:bodyPr/>
          <a:lstStyle/>
          <a:p>
            <a:pPr marL="0" indent="0">
              <a:buNone/>
            </a:pPr>
            <a:r>
              <a:rPr lang="ja-JP" altLang="en-US" sz="4000" dirty="0"/>
              <a:t>〇従前相当は大勢として維持</a:t>
            </a:r>
          </a:p>
          <a:p>
            <a:pPr marL="0" indent="0">
              <a:buNone/>
            </a:pPr>
            <a:r>
              <a:rPr kumimoji="1" lang="ja-JP" altLang="en-US" sz="4000" dirty="0"/>
              <a:t>〇大阪府は全国に比べ、サービス</a:t>
            </a:r>
            <a:r>
              <a:rPr kumimoji="1" lang="en-US" altLang="ja-JP" sz="4000" dirty="0"/>
              <a:t>A</a:t>
            </a:r>
            <a:r>
              <a:rPr kumimoji="1" lang="ja-JP" altLang="en-US" sz="4000" dirty="0"/>
              <a:t>（基準緩和）が多い</a:t>
            </a:r>
          </a:p>
        </p:txBody>
      </p:sp>
      <p:sp>
        <p:nvSpPr>
          <p:cNvPr id="10" name="四角形: 角を丸くする 9">
            <a:extLst>
              <a:ext uri="{FF2B5EF4-FFF2-40B4-BE49-F238E27FC236}">
                <a16:creationId xmlns:a16="http://schemas.microsoft.com/office/drawing/2014/main" id="{4F979EE8-DAA1-DB60-F33B-F829A2D9E7D5}"/>
              </a:ext>
            </a:extLst>
          </p:cNvPr>
          <p:cNvSpPr/>
          <p:nvPr/>
        </p:nvSpPr>
        <p:spPr>
          <a:xfrm>
            <a:off x="2195736" y="511377"/>
            <a:ext cx="1800200" cy="3349671"/>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0778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18DB195-4D12-7E59-B548-50346BDDCCE4}"/>
              </a:ext>
            </a:extLst>
          </p:cNvPr>
          <p:cNvSpPr txBox="1"/>
          <p:nvPr/>
        </p:nvSpPr>
        <p:spPr>
          <a:xfrm>
            <a:off x="-12113" y="35103"/>
            <a:ext cx="892259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通所型サービスの利用者数</a:t>
            </a:r>
            <a:r>
              <a:rPr kumimoji="0"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（全国計と大阪府計</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月時点</a:t>
            </a:r>
          </a:p>
        </p:txBody>
      </p:sp>
      <p:graphicFrame>
        <p:nvGraphicFramePr>
          <p:cNvPr id="5" name="表 4">
            <a:extLst>
              <a:ext uri="{FF2B5EF4-FFF2-40B4-BE49-F238E27FC236}">
                <a16:creationId xmlns:a16="http://schemas.microsoft.com/office/drawing/2014/main" id="{97E9A5ED-7BA9-AF00-55F3-E74A6726E55C}"/>
              </a:ext>
            </a:extLst>
          </p:cNvPr>
          <p:cNvGraphicFramePr>
            <a:graphicFrameLocks noGrp="1"/>
          </p:cNvGraphicFramePr>
          <p:nvPr>
            <p:extLst>
              <p:ext uri="{D42A27DB-BD31-4B8C-83A1-F6EECF244321}">
                <p14:modId xmlns:p14="http://schemas.microsoft.com/office/powerpoint/2010/main" val="4058882293"/>
              </p:ext>
            </p:extLst>
          </p:nvPr>
        </p:nvGraphicFramePr>
        <p:xfrm>
          <a:off x="233519" y="908720"/>
          <a:ext cx="8676962" cy="2001306"/>
        </p:xfrm>
        <a:graphic>
          <a:graphicData uri="http://schemas.openxmlformats.org/drawingml/2006/table">
            <a:tbl>
              <a:tblPr/>
              <a:tblGrid>
                <a:gridCol w="812460">
                  <a:extLst>
                    <a:ext uri="{9D8B030D-6E8A-4147-A177-3AD203B41FA5}">
                      <a16:colId xmlns:a16="http://schemas.microsoft.com/office/drawing/2014/main" val="2627694125"/>
                    </a:ext>
                  </a:extLst>
                </a:gridCol>
                <a:gridCol w="1049142">
                  <a:extLst>
                    <a:ext uri="{9D8B030D-6E8A-4147-A177-3AD203B41FA5}">
                      <a16:colId xmlns:a16="http://schemas.microsoft.com/office/drawing/2014/main" val="3062311848"/>
                    </a:ext>
                  </a:extLst>
                </a:gridCol>
                <a:gridCol w="851920">
                  <a:extLst>
                    <a:ext uri="{9D8B030D-6E8A-4147-A177-3AD203B41FA5}">
                      <a16:colId xmlns:a16="http://schemas.microsoft.com/office/drawing/2014/main" val="3783158626"/>
                    </a:ext>
                  </a:extLst>
                </a:gridCol>
                <a:gridCol w="851920">
                  <a:extLst>
                    <a:ext uri="{9D8B030D-6E8A-4147-A177-3AD203B41FA5}">
                      <a16:colId xmlns:a16="http://schemas.microsoft.com/office/drawing/2014/main" val="1800469484"/>
                    </a:ext>
                  </a:extLst>
                </a:gridCol>
                <a:gridCol w="851920">
                  <a:extLst>
                    <a:ext uri="{9D8B030D-6E8A-4147-A177-3AD203B41FA5}">
                      <a16:colId xmlns:a16="http://schemas.microsoft.com/office/drawing/2014/main" val="4290484557"/>
                    </a:ext>
                  </a:extLst>
                </a:gridCol>
                <a:gridCol w="851920">
                  <a:extLst>
                    <a:ext uri="{9D8B030D-6E8A-4147-A177-3AD203B41FA5}">
                      <a16:colId xmlns:a16="http://schemas.microsoft.com/office/drawing/2014/main" val="221705386"/>
                    </a:ext>
                  </a:extLst>
                </a:gridCol>
                <a:gridCol w="851920">
                  <a:extLst>
                    <a:ext uri="{9D8B030D-6E8A-4147-A177-3AD203B41FA5}">
                      <a16:colId xmlns:a16="http://schemas.microsoft.com/office/drawing/2014/main" val="675025728"/>
                    </a:ext>
                  </a:extLst>
                </a:gridCol>
                <a:gridCol w="851920">
                  <a:extLst>
                    <a:ext uri="{9D8B030D-6E8A-4147-A177-3AD203B41FA5}">
                      <a16:colId xmlns:a16="http://schemas.microsoft.com/office/drawing/2014/main" val="2509927633"/>
                    </a:ext>
                  </a:extLst>
                </a:gridCol>
                <a:gridCol w="851920">
                  <a:extLst>
                    <a:ext uri="{9D8B030D-6E8A-4147-A177-3AD203B41FA5}">
                      <a16:colId xmlns:a16="http://schemas.microsoft.com/office/drawing/2014/main" val="1795807268"/>
                    </a:ext>
                  </a:extLst>
                </a:gridCol>
                <a:gridCol w="851920">
                  <a:extLst>
                    <a:ext uri="{9D8B030D-6E8A-4147-A177-3AD203B41FA5}">
                      <a16:colId xmlns:a16="http://schemas.microsoft.com/office/drawing/2014/main" val="1794591275"/>
                    </a:ext>
                  </a:extLst>
                </a:gridCol>
              </a:tblGrid>
              <a:tr h="418984">
                <a:tc rowSpan="2">
                  <a:txBody>
                    <a:bodyPr/>
                    <a:lstStyle/>
                    <a:p>
                      <a:pPr algn="ctr" fontAlgn="ctr"/>
                      <a:r>
                        <a:rPr lang="ja-JP" altLang="en-US" sz="1800" b="1" i="0" u="none" strike="noStrike" dirty="0">
                          <a:solidFill>
                            <a:srgbClr val="000000"/>
                          </a:solidFill>
                          <a:effectLst/>
                          <a:latin typeface="+mj-ea"/>
                          <a:ea typeface="+mj-ea"/>
                        </a:rPr>
                        <a:t>　</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800" b="1" i="0" u="none" strike="noStrike" dirty="0">
                          <a:solidFill>
                            <a:srgbClr val="000000"/>
                          </a:solidFill>
                          <a:effectLst/>
                          <a:latin typeface="+mj-ea"/>
                          <a:ea typeface="+mj-ea"/>
                        </a:rPr>
                        <a:t>従前相当サービス</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lang="ja-JP" altLang="en-US" sz="1800" b="1" i="0" u="none" strike="noStrike" dirty="0">
                          <a:solidFill>
                            <a:srgbClr val="000000"/>
                          </a:solidFill>
                          <a:effectLst/>
                          <a:latin typeface="+mj-ea"/>
                          <a:ea typeface="+mj-ea"/>
                        </a:rPr>
                        <a:t>サービス</a:t>
                      </a:r>
                      <a:r>
                        <a:rPr lang="en-US" altLang="ja-JP" sz="1800" b="1" i="0" u="none" strike="noStrike" dirty="0">
                          <a:solidFill>
                            <a:srgbClr val="000000"/>
                          </a:solidFill>
                          <a:effectLst/>
                          <a:latin typeface="+mj-ea"/>
                          <a:ea typeface="+mj-ea"/>
                        </a:rPr>
                        <a:t>A</a:t>
                      </a:r>
                      <a:r>
                        <a:rPr lang="ja-JP" altLang="en-US" sz="1800" b="1" i="0" u="none" strike="noStrike" dirty="0">
                          <a:solidFill>
                            <a:srgbClr val="000000"/>
                          </a:solidFill>
                          <a:effectLst/>
                          <a:latin typeface="+mj-ea"/>
                          <a:ea typeface="+mj-ea"/>
                        </a:rPr>
                        <a:t>（基準緩和）</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lang="ja-JP" altLang="en-US" sz="1800" b="1" i="0" u="none" strike="noStrike" dirty="0">
                          <a:solidFill>
                            <a:srgbClr val="000000"/>
                          </a:solidFill>
                          <a:effectLst/>
                          <a:latin typeface="+mj-ea"/>
                          <a:ea typeface="+mj-ea"/>
                        </a:rPr>
                        <a:t>サービス</a:t>
                      </a:r>
                      <a:r>
                        <a:rPr lang="en-US" altLang="ja-JP" sz="1800" b="1" i="0" u="none" strike="noStrike" dirty="0">
                          <a:solidFill>
                            <a:srgbClr val="000000"/>
                          </a:solidFill>
                          <a:effectLst/>
                          <a:latin typeface="+mj-ea"/>
                          <a:ea typeface="+mj-ea"/>
                        </a:rPr>
                        <a:t>B</a:t>
                      </a:r>
                      <a:r>
                        <a:rPr lang="ja-JP" altLang="en-US" sz="1800" b="1" i="0" u="none" strike="noStrike" dirty="0">
                          <a:solidFill>
                            <a:srgbClr val="000000"/>
                          </a:solidFill>
                          <a:effectLst/>
                          <a:latin typeface="+mj-ea"/>
                          <a:ea typeface="+mj-ea"/>
                        </a:rPr>
                        <a:t>（住民主体）</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ctr"/>
                      <a:r>
                        <a:rPr lang="ja-JP" altLang="en-US" sz="1800" b="1" i="0" u="none" strike="noStrike" dirty="0">
                          <a:solidFill>
                            <a:srgbClr val="000000"/>
                          </a:solidFill>
                          <a:effectLst/>
                          <a:latin typeface="+mj-ea"/>
                          <a:ea typeface="+mj-ea"/>
                        </a:rPr>
                        <a:t>サービス</a:t>
                      </a:r>
                      <a:r>
                        <a:rPr lang="en-US" altLang="ja-JP" sz="1800" b="1" i="0" u="none" strike="noStrike" dirty="0">
                          <a:solidFill>
                            <a:srgbClr val="000000"/>
                          </a:solidFill>
                          <a:effectLst/>
                          <a:latin typeface="+mj-ea"/>
                          <a:ea typeface="+mj-ea"/>
                        </a:rPr>
                        <a:t>C</a:t>
                      </a:r>
                      <a:r>
                        <a:rPr lang="ja-JP" altLang="en-US" sz="1800" b="1" i="0" u="none" strike="noStrike" dirty="0">
                          <a:solidFill>
                            <a:srgbClr val="000000"/>
                          </a:solidFill>
                          <a:effectLst/>
                          <a:latin typeface="+mj-ea"/>
                          <a:ea typeface="+mj-ea"/>
                        </a:rPr>
                        <a:t>（短期集中）</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800" b="1" i="0" u="none" strike="noStrike">
                          <a:solidFill>
                            <a:srgbClr val="000000"/>
                          </a:solidFill>
                          <a:effectLst/>
                          <a:latin typeface="+mj-ea"/>
                          <a:ea typeface="+mj-ea"/>
                        </a:rPr>
                        <a:t>　</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706561"/>
                  </a:ext>
                </a:extLst>
              </a:tr>
              <a:tr h="885267">
                <a:tc vMerge="1">
                  <a:txBody>
                    <a:bodyPr/>
                    <a:lstStyle/>
                    <a:p>
                      <a:endParaRPr kumimoji="1" lang="ja-JP" altLang="en-US"/>
                    </a:p>
                  </a:txBody>
                  <a:tcPr/>
                </a:tc>
                <a:tc>
                  <a:txBody>
                    <a:bodyPr/>
                    <a:lstStyle/>
                    <a:p>
                      <a:pPr algn="l" fontAlgn="ctr"/>
                      <a:r>
                        <a:rPr lang="zh-CN"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rPr>
                        <a:t>利用者実人数</a:t>
                      </a:r>
                    </a:p>
                  </a:txBody>
                  <a:tcPr marL="6253" marR="6253" marT="625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rPr>
                        <a:t>比率</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CN"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rPr>
                        <a:t>利用者実人数</a:t>
                      </a:r>
                    </a:p>
                  </a:txBody>
                  <a:tcPr marL="6253" marR="6253" marT="625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rPr>
                        <a:t>比率</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CN" altLang="en-US" sz="1800" b="1" i="0" u="none" strike="noStrike">
                          <a:solidFill>
                            <a:srgbClr val="000000"/>
                          </a:solidFill>
                          <a:effectLst/>
                          <a:latin typeface="ＭＳ Ｐゴシック" panose="020B0600070205080204" pitchFamily="50" charset="-128"/>
                          <a:ea typeface="ＭＳ Ｐゴシック" panose="020B0600070205080204" pitchFamily="50" charset="-128"/>
                        </a:rPr>
                        <a:t>利用者実人数</a:t>
                      </a:r>
                    </a:p>
                  </a:txBody>
                  <a:tcPr marL="6253" marR="6253" marT="625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rPr>
                        <a:t>比率</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CN" altLang="en-US" sz="1800" b="1" i="0" u="none" strike="noStrike">
                          <a:solidFill>
                            <a:srgbClr val="000000"/>
                          </a:solidFill>
                          <a:effectLst/>
                          <a:latin typeface="ＭＳ Ｐゴシック" panose="020B0600070205080204" pitchFamily="50" charset="-128"/>
                          <a:ea typeface="ＭＳ Ｐゴシック" panose="020B0600070205080204" pitchFamily="50" charset="-128"/>
                        </a:rPr>
                        <a:t>利用者実人数</a:t>
                      </a:r>
                    </a:p>
                  </a:txBody>
                  <a:tcPr marL="6253" marR="6253" marT="625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rPr>
                        <a:t>比率</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rPr>
                        <a:t>合計</a:t>
                      </a:r>
                    </a:p>
                  </a:txBody>
                  <a:tcPr marL="6253" marR="6253" marT="625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226778"/>
                  </a:ext>
                </a:extLst>
              </a:tr>
              <a:tr h="187605">
                <a:tc>
                  <a:txBody>
                    <a:bodyPr/>
                    <a:lstStyle/>
                    <a:p>
                      <a:pPr algn="l" fontAlgn="ctr"/>
                      <a:r>
                        <a:rPr lang="ja-JP" altLang="en-US" sz="1800" b="1" i="0" u="none" strike="noStrike" dirty="0">
                          <a:solidFill>
                            <a:srgbClr val="000000"/>
                          </a:solidFill>
                          <a:effectLst/>
                          <a:latin typeface="+mj-ea"/>
                          <a:ea typeface="+mj-ea"/>
                        </a:rPr>
                        <a:t>全国</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dirty="0">
                          <a:solidFill>
                            <a:srgbClr val="000000"/>
                          </a:solidFill>
                          <a:effectLst/>
                          <a:latin typeface="+mj-ea"/>
                          <a:ea typeface="+mj-ea"/>
                        </a:rPr>
                        <a:t>512,670 </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dirty="0">
                          <a:solidFill>
                            <a:srgbClr val="000000"/>
                          </a:solidFill>
                          <a:effectLst/>
                          <a:latin typeface="+mj-ea"/>
                          <a:ea typeface="+mj-ea"/>
                        </a:rPr>
                        <a:t>80.1%</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800" b="1" i="0" u="none" strike="noStrike" dirty="0">
                          <a:solidFill>
                            <a:srgbClr val="000000"/>
                          </a:solidFill>
                          <a:effectLst/>
                          <a:latin typeface="+mj-ea"/>
                          <a:ea typeface="+mj-ea"/>
                        </a:rPr>
                        <a:t>95,789 </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dirty="0">
                          <a:solidFill>
                            <a:srgbClr val="000000"/>
                          </a:solidFill>
                          <a:effectLst/>
                          <a:latin typeface="+mj-ea"/>
                          <a:ea typeface="+mj-ea"/>
                        </a:rPr>
                        <a:t>15.0%</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800" b="1" i="0" u="none" strike="noStrike" dirty="0">
                          <a:solidFill>
                            <a:srgbClr val="000000"/>
                          </a:solidFill>
                          <a:effectLst/>
                          <a:latin typeface="+mj-ea"/>
                          <a:ea typeface="+mj-ea"/>
                        </a:rPr>
                        <a:t>18,987 </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dirty="0">
                          <a:solidFill>
                            <a:srgbClr val="000000"/>
                          </a:solidFill>
                          <a:effectLst/>
                          <a:latin typeface="+mj-ea"/>
                          <a:ea typeface="+mj-ea"/>
                        </a:rPr>
                        <a:t>3.0%</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800" b="1" i="0" u="none" strike="noStrike" dirty="0">
                          <a:solidFill>
                            <a:srgbClr val="000000"/>
                          </a:solidFill>
                          <a:effectLst/>
                          <a:latin typeface="+mj-ea"/>
                          <a:ea typeface="+mj-ea"/>
                        </a:rPr>
                        <a:t>12,847 </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dirty="0">
                          <a:solidFill>
                            <a:srgbClr val="000000"/>
                          </a:solidFill>
                          <a:effectLst/>
                          <a:latin typeface="+mj-ea"/>
                          <a:ea typeface="+mj-ea"/>
                        </a:rPr>
                        <a:t>2.0%</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800" b="1" i="0" u="none" strike="noStrike" dirty="0">
                          <a:solidFill>
                            <a:srgbClr val="000000"/>
                          </a:solidFill>
                          <a:effectLst/>
                          <a:latin typeface="+mj-ea"/>
                          <a:ea typeface="+mj-ea"/>
                        </a:rPr>
                        <a:t>640,354 </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309868"/>
                  </a:ext>
                </a:extLst>
              </a:tr>
              <a:tr h="168844">
                <a:tc>
                  <a:txBody>
                    <a:bodyPr/>
                    <a:lstStyle/>
                    <a:p>
                      <a:pPr algn="l" fontAlgn="ctr"/>
                      <a:r>
                        <a:rPr lang="ja-JP" altLang="en-US" sz="1800" b="1" i="0" u="none" strike="noStrike" dirty="0">
                          <a:solidFill>
                            <a:srgbClr val="000000"/>
                          </a:solidFill>
                          <a:effectLst/>
                          <a:latin typeface="+mj-ea"/>
                          <a:ea typeface="+mj-ea"/>
                        </a:rPr>
                        <a:t>大阪府</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dirty="0">
                          <a:solidFill>
                            <a:srgbClr val="000000"/>
                          </a:solidFill>
                          <a:effectLst/>
                          <a:latin typeface="+mj-ea"/>
                          <a:ea typeface="+mj-ea"/>
                        </a:rPr>
                        <a:t>33,347</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dirty="0">
                          <a:solidFill>
                            <a:srgbClr val="000000"/>
                          </a:solidFill>
                          <a:effectLst/>
                          <a:latin typeface="+mj-ea"/>
                          <a:ea typeface="+mj-ea"/>
                        </a:rPr>
                        <a:t>87.1%</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800" b="1" i="0" u="none" strike="noStrike" dirty="0">
                          <a:solidFill>
                            <a:srgbClr val="000000"/>
                          </a:solidFill>
                          <a:effectLst/>
                          <a:latin typeface="+mj-ea"/>
                          <a:ea typeface="+mj-ea"/>
                        </a:rPr>
                        <a:t>3,699</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dirty="0">
                          <a:solidFill>
                            <a:srgbClr val="000000"/>
                          </a:solidFill>
                          <a:effectLst/>
                          <a:latin typeface="+mj-ea"/>
                          <a:ea typeface="+mj-ea"/>
                        </a:rPr>
                        <a:t>9.7%</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800" b="1" i="0" u="none" strike="noStrike" dirty="0">
                          <a:solidFill>
                            <a:srgbClr val="000000"/>
                          </a:solidFill>
                          <a:effectLst/>
                          <a:latin typeface="+mj-ea"/>
                          <a:ea typeface="+mj-ea"/>
                        </a:rPr>
                        <a:t>900</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dirty="0">
                          <a:solidFill>
                            <a:srgbClr val="000000"/>
                          </a:solidFill>
                          <a:effectLst/>
                          <a:latin typeface="+mj-ea"/>
                          <a:ea typeface="+mj-ea"/>
                        </a:rPr>
                        <a:t>2.3%</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800" b="1" i="0" u="none" strike="noStrike" dirty="0">
                          <a:solidFill>
                            <a:srgbClr val="000000"/>
                          </a:solidFill>
                          <a:effectLst/>
                          <a:latin typeface="+mj-ea"/>
                          <a:ea typeface="+mj-ea"/>
                        </a:rPr>
                        <a:t>378</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800" b="1" i="0" u="none" strike="noStrike" dirty="0">
                          <a:solidFill>
                            <a:srgbClr val="000000"/>
                          </a:solidFill>
                          <a:effectLst/>
                          <a:latin typeface="+mj-ea"/>
                          <a:ea typeface="+mj-ea"/>
                        </a:rPr>
                        <a:t>1.0%</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800" b="1" i="0" u="none" strike="noStrike" dirty="0">
                          <a:solidFill>
                            <a:srgbClr val="000000"/>
                          </a:solidFill>
                          <a:effectLst/>
                          <a:latin typeface="+mj-ea"/>
                          <a:ea typeface="+mj-ea"/>
                        </a:rPr>
                        <a:t>38,307</a:t>
                      </a:r>
                    </a:p>
                  </a:txBody>
                  <a:tcPr marL="6253" marR="6253" marT="62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366197"/>
                  </a:ext>
                </a:extLst>
              </a:tr>
            </a:tbl>
          </a:graphicData>
        </a:graphic>
      </p:graphicFrame>
      <p:sp>
        <p:nvSpPr>
          <p:cNvPr id="6" name="テキスト ボックス 5">
            <a:extLst>
              <a:ext uri="{FF2B5EF4-FFF2-40B4-BE49-F238E27FC236}">
                <a16:creationId xmlns:a16="http://schemas.microsoft.com/office/drawing/2014/main" id="{42D52BCF-3CA0-4547-68B8-91A0CBF5D11B}"/>
              </a:ext>
            </a:extLst>
          </p:cNvPr>
          <p:cNvSpPr txBox="1"/>
          <p:nvPr/>
        </p:nvSpPr>
        <p:spPr>
          <a:xfrm>
            <a:off x="479166" y="3053412"/>
            <a:ext cx="814493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令和３年度 介護予防・日常生活支援総合事業（地域支援事業）の実施状況（令和３年度実施分）に関する調査結果の数値で計算　</a:t>
            </a: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「比率」は各サービス利用者実人員の合計数に対する比率である</a:t>
            </a:r>
          </a:p>
        </p:txBody>
      </p:sp>
      <p:sp>
        <p:nvSpPr>
          <p:cNvPr id="7" name="四角形: 角を丸くする 6">
            <a:extLst>
              <a:ext uri="{FF2B5EF4-FFF2-40B4-BE49-F238E27FC236}">
                <a16:creationId xmlns:a16="http://schemas.microsoft.com/office/drawing/2014/main" id="{30C5EDDD-8416-3297-1B0A-1319893FF0FE}"/>
              </a:ext>
            </a:extLst>
          </p:cNvPr>
          <p:cNvSpPr/>
          <p:nvPr/>
        </p:nvSpPr>
        <p:spPr>
          <a:xfrm>
            <a:off x="971600" y="836712"/>
            <a:ext cx="3888432" cy="22167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コンテンツ プレースホルダー 2">
            <a:extLst>
              <a:ext uri="{FF2B5EF4-FFF2-40B4-BE49-F238E27FC236}">
                <a16:creationId xmlns:a16="http://schemas.microsoft.com/office/drawing/2014/main" id="{C2E98DA3-F7A7-04E3-19FD-D0BDBC48A3DF}"/>
              </a:ext>
            </a:extLst>
          </p:cNvPr>
          <p:cNvSpPr>
            <a:spLocks noGrp="1"/>
          </p:cNvSpPr>
          <p:nvPr>
            <p:ph idx="1"/>
          </p:nvPr>
        </p:nvSpPr>
        <p:spPr>
          <a:xfrm>
            <a:off x="220993" y="3935132"/>
            <a:ext cx="8838986" cy="1473027"/>
          </a:xfrm>
        </p:spPr>
        <p:txBody>
          <a:bodyPr/>
          <a:lstStyle/>
          <a:p>
            <a:pPr marL="0" indent="0">
              <a:buNone/>
            </a:pPr>
            <a:r>
              <a:rPr kumimoji="1" lang="ja-JP" altLang="en-US" sz="4000" dirty="0"/>
              <a:t>〇従前相当は大勢として維持</a:t>
            </a:r>
            <a:endParaRPr kumimoji="1" lang="en-US" altLang="ja-JP" sz="4000" dirty="0"/>
          </a:p>
          <a:p>
            <a:pPr marL="0" indent="0">
              <a:buNone/>
            </a:pPr>
            <a:r>
              <a:rPr kumimoji="1" lang="ja-JP" altLang="en-US" sz="4000" dirty="0"/>
              <a:t>〇大阪府は全国に比べ、サービス</a:t>
            </a:r>
            <a:r>
              <a:rPr kumimoji="1" lang="en-US" altLang="ja-JP" sz="4000" dirty="0"/>
              <a:t>A</a:t>
            </a:r>
            <a:r>
              <a:rPr kumimoji="1" lang="ja-JP" altLang="en-US" sz="4000" dirty="0"/>
              <a:t>（基準緩和）が少ない</a:t>
            </a:r>
          </a:p>
        </p:txBody>
      </p:sp>
    </p:spTree>
    <p:extLst>
      <p:ext uri="{BB962C8B-B14F-4D97-AF65-F5344CB8AC3E}">
        <p14:creationId xmlns:p14="http://schemas.microsoft.com/office/powerpoint/2010/main" val="36289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8426A303-0A91-1FDC-163C-EF9EE48B1B0E}"/>
              </a:ext>
            </a:extLst>
          </p:cNvPr>
          <p:cNvGraphicFramePr>
            <a:graphicFrameLocks noGrp="1"/>
          </p:cNvGraphicFramePr>
          <p:nvPr>
            <p:extLst>
              <p:ext uri="{D42A27DB-BD31-4B8C-83A1-F6EECF244321}">
                <p14:modId xmlns:p14="http://schemas.microsoft.com/office/powerpoint/2010/main" val="3496979086"/>
              </p:ext>
            </p:extLst>
          </p:nvPr>
        </p:nvGraphicFramePr>
        <p:xfrm>
          <a:off x="143507" y="489595"/>
          <a:ext cx="8856985" cy="6400800"/>
        </p:xfrm>
        <a:graphic>
          <a:graphicData uri="http://schemas.openxmlformats.org/drawingml/2006/table">
            <a:tbl>
              <a:tblPr firstRow="1" firstCol="1" bandRow="1"/>
              <a:tblGrid>
                <a:gridCol w="1116125">
                  <a:extLst>
                    <a:ext uri="{9D8B030D-6E8A-4147-A177-3AD203B41FA5}">
                      <a16:colId xmlns:a16="http://schemas.microsoft.com/office/drawing/2014/main" val="109083358"/>
                    </a:ext>
                  </a:extLst>
                </a:gridCol>
                <a:gridCol w="763833">
                  <a:extLst>
                    <a:ext uri="{9D8B030D-6E8A-4147-A177-3AD203B41FA5}">
                      <a16:colId xmlns:a16="http://schemas.microsoft.com/office/drawing/2014/main" val="3429921648"/>
                    </a:ext>
                  </a:extLst>
                </a:gridCol>
                <a:gridCol w="939979">
                  <a:extLst>
                    <a:ext uri="{9D8B030D-6E8A-4147-A177-3AD203B41FA5}">
                      <a16:colId xmlns:a16="http://schemas.microsoft.com/office/drawing/2014/main" val="3489750465"/>
                    </a:ext>
                  </a:extLst>
                </a:gridCol>
                <a:gridCol w="1084592">
                  <a:extLst>
                    <a:ext uri="{9D8B030D-6E8A-4147-A177-3AD203B41FA5}">
                      <a16:colId xmlns:a16="http://schemas.microsoft.com/office/drawing/2014/main" val="194326427"/>
                    </a:ext>
                  </a:extLst>
                </a:gridCol>
                <a:gridCol w="1012285">
                  <a:extLst>
                    <a:ext uri="{9D8B030D-6E8A-4147-A177-3AD203B41FA5}">
                      <a16:colId xmlns:a16="http://schemas.microsoft.com/office/drawing/2014/main" val="4046701679"/>
                    </a:ext>
                  </a:extLst>
                </a:gridCol>
                <a:gridCol w="723060">
                  <a:extLst>
                    <a:ext uri="{9D8B030D-6E8A-4147-A177-3AD203B41FA5}">
                      <a16:colId xmlns:a16="http://schemas.microsoft.com/office/drawing/2014/main" val="337077830"/>
                    </a:ext>
                  </a:extLst>
                </a:gridCol>
                <a:gridCol w="1021791">
                  <a:extLst>
                    <a:ext uri="{9D8B030D-6E8A-4147-A177-3AD203B41FA5}">
                      <a16:colId xmlns:a16="http://schemas.microsoft.com/office/drawing/2014/main" val="2764087679"/>
                    </a:ext>
                  </a:extLst>
                </a:gridCol>
                <a:gridCol w="713555">
                  <a:extLst>
                    <a:ext uri="{9D8B030D-6E8A-4147-A177-3AD203B41FA5}">
                      <a16:colId xmlns:a16="http://schemas.microsoft.com/office/drawing/2014/main" val="1837644923"/>
                    </a:ext>
                  </a:extLst>
                </a:gridCol>
                <a:gridCol w="1481765">
                  <a:extLst>
                    <a:ext uri="{9D8B030D-6E8A-4147-A177-3AD203B41FA5}">
                      <a16:colId xmlns:a16="http://schemas.microsoft.com/office/drawing/2014/main" val="2475673743"/>
                    </a:ext>
                  </a:extLst>
                </a:gridCol>
              </a:tblGrid>
              <a:tr h="144016">
                <a:tc rowSpan="2">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市町村名</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従前相当サービス</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サービス</a:t>
                      </a:r>
                      <a:r>
                        <a:rPr lang="en-US"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A</a:t>
                      </a: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（基準緩和）</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サービス</a:t>
                      </a:r>
                      <a:r>
                        <a:rPr lang="en-US"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B</a:t>
                      </a: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（住民主</a:t>
                      </a:r>
                      <a:r>
                        <a:rPr lang="ja-JP" altLang="en-US"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体</a:t>
                      </a: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サービス</a:t>
                      </a:r>
                      <a:r>
                        <a:rPr lang="en-US"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C</a:t>
                      </a: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（短期集中）</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48854332"/>
                  </a:ext>
                </a:extLst>
              </a:tr>
              <a:tr h="116807">
                <a:tc vMerge="1">
                  <a:txBody>
                    <a:bodyPr/>
                    <a:lstStyle/>
                    <a:p>
                      <a:endParaRPr kumimoji="1" lang="ja-JP" altLang="en-US"/>
                    </a:p>
                  </a:txBody>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実人数</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比率</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実人数</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比率</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実人数</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比率</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実人数</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比率</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753071"/>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大阪市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8,168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45.8%</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9,678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54.2%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008031"/>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堺市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5,676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99.6%</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24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0.4%</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954809"/>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岸和田市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9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0.9%</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940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99.1%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565279"/>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豊中市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747391"/>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池田市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478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100.0%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162734"/>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吹田市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1,632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99.2%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13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0.8%</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281758"/>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泉大津市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160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47.1%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172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50.6%</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2.4%</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060605"/>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高槻市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1,412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98.8%</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17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706136"/>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貝塚市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12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3.6%</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318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96.4%</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421684"/>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枚方市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1,259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89.7%</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144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10.3%</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008983"/>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茨木市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747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71.4%</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296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28.3%</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0.3%</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401989"/>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八尾市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658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96.8%</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2.6%</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4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0.6%</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969106"/>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泉佐野市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800" kern="100">
                        <a:effectLst/>
                        <a:latin typeface="游明朝" panose="02020400000000000000" pitchFamily="18" charset="-128"/>
                        <a:ea typeface="游明朝" panose="02020400000000000000" pitchFamily="18" charset="-128"/>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800" kern="100">
                        <a:effectLst/>
                        <a:latin typeface="游明朝" panose="02020400000000000000" pitchFamily="18" charset="-128"/>
                        <a:ea typeface="游明朝" panose="02020400000000000000" pitchFamily="18" charset="-128"/>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165214"/>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富田林市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714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98.9%</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7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514977"/>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寝屋川市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105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11.4%</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765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83.3%</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48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5.2%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828990"/>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河内長野市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396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96.8%</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12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2.9%</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815217"/>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松原市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446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90.8%</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44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9.0%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956183"/>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大東市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12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3.8%</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158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49.7%</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120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37.7%</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14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4.4%</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58308"/>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和泉市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766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100.0%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170071"/>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箕面市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81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19.1%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343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80.9%</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124104"/>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柏原市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16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8.8%</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153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84.1%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13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7.1%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741644"/>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羽曳野市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490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95.9%</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16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5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357465"/>
                  </a:ext>
                </a:extLst>
              </a:tr>
              <a:tr h="19730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摂津市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800" kern="100">
                        <a:effectLst/>
                        <a:latin typeface="游明朝" panose="02020400000000000000" pitchFamily="18" charset="-128"/>
                        <a:ea typeface="游明朝" panose="02020400000000000000" pitchFamily="18" charset="-128"/>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800" kern="100">
                        <a:effectLst/>
                        <a:latin typeface="游明朝" panose="02020400000000000000" pitchFamily="18" charset="-128"/>
                        <a:ea typeface="游明朝" panose="02020400000000000000" pitchFamily="18" charset="-128"/>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800" kern="100">
                        <a:effectLst/>
                        <a:latin typeface="游明朝" panose="02020400000000000000" pitchFamily="18" charset="-128"/>
                        <a:ea typeface="游明朝" panose="02020400000000000000" pitchFamily="18" charset="-128"/>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800" kern="100" dirty="0">
                        <a:effectLst/>
                        <a:latin typeface="游明朝" panose="02020400000000000000" pitchFamily="18" charset="-128"/>
                        <a:ea typeface="游明朝" panose="02020400000000000000" pitchFamily="18" charset="-128"/>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459019"/>
                  </a:ext>
                </a:extLst>
              </a:tr>
            </a:tbl>
          </a:graphicData>
        </a:graphic>
      </p:graphicFrame>
      <p:sp>
        <p:nvSpPr>
          <p:cNvPr id="6" name="テキスト ボックス 5">
            <a:extLst>
              <a:ext uri="{FF2B5EF4-FFF2-40B4-BE49-F238E27FC236}">
                <a16:creationId xmlns:a16="http://schemas.microsoft.com/office/drawing/2014/main" id="{62AD9F76-B968-6A08-D34D-5D95267C7A24}"/>
              </a:ext>
            </a:extLst>
          </p:cNvPr>
          <p:cNvSpPr txBox="1"/>
          <p:nvPr/>
        </p:nvSpPr>
        <p:spPr>
          <a:xfrm>
            <a:off x="179512" y="116632"/>
            <a:ext cx="8424936" cy="369332"/>
          </a:xfrm>
          <a:prstGeom prst="rect">
            <a:avLst/>
          </a:prstGeom>
          <a:noFill/>
        </p:spPr>
        <p:txBody>
          <a:bodyPr wrap="square">
            <a:spAutoFit/>
          </a:bodyPr>
          <a:lstStyle/>
          <a:p>
            <a:r>
              <a:rPr lang="ja-JP" altLang="en-US" dirty="0"/>
              <a:t>大阪府内市町村　総合事業の訪問型サービスの利用者数　　　　　</a:t>
            </a:r>
            <a:r>
              <a:rPr lang="en-US" altLang="ja-JP" dirty="0"/>
              <a:t>(2022</a:t>
            </a:r>
            <a:r>
              <a:rPr lang="ja-JP" altLang="en-US" dirty="0"/>
              <a:t>年</a:t>
            </a:r>
            <a:r>
              <a:rPr lang="en-US" altLang="ja-JP" dirty="0"/>
              <a:t>3</a:t>
            </a:r>
            <a:r>
              <a:rPr lang="ja-JP" altLang="en-US" dirty="0"/>
              <a:t>月時点</a:t>
            </a:r>
            <a:r>
              <a:rPr lang="en-US" altLang="ja-JP" dirty="0"/>
              <a:t>)</a:t>
            </a:r>
          </a:p>
        </p:txBody>
      </p:sp>
    </p:spTree>
    <p:extLst>
      <p:ext uri="{BB962C8B-B14F-4D97-AF65-F5344CB8AC3E}">
        <p14:creationId xmlns:p14="http://schemas.microsoft.com/office/powerpoint/2010/main" val="1835637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8426A303-0A91-1FDC-163C-EF9EE48B1B0E}"/>
              </a:ext>
            </a:extLst>
          </p:cNvPr>
          <p:cNvGraphicFramePr>
            <a:graphicFrameLocks noGrp="1"/>
          </p:cNvGraphicFramePr>
          <p:nvPr>
            <p:extLst>
              <p:ext uri="{D42A27DB-BD31-4B8C-83A1-F6EECF244321}">
                <p14:modId xmlns:p14="http://schemas.microsoft.com/office/powerpoint/2010/main" val="4099374534"/>
              </p:ext>
            </p:extLst>
          </p:nvPr>
        </p:nvGraphicFramePr>
        <p:xfrm>
          <a:off x="143507" y="489595"/>
          <a:ext cx="8856985" cy="5608320"/>
        </p:xfrm>
        <a:graphic>
          <a:graphicData uri="http://schemas.openxmlformats.org/drawingml/2006/table">
            <a:tbl>
              <a:tblPr firstRow="1" firstCol="1" bandRow="1"/>
              <a:tblGrid>
                <a:gridCol w="1116125">
                  <a:extLst>
                    <a:ext uri="{9D8B030D-6E8A-4147-A177-3AD203B41FA5}">
                      <a16:colId xmlns:a16="http://schemas.microsoft.com/office/drawing/2014/main" val="109083358"/>
                    </a:ext>
                  </a:extLst>
                </a:gridCol>
                <a:gridCol w="763833">
                  <a:extLst>
                    <a:ext uri="{9D8B030D-6E8A-4147-A177-3AD203B41FA5}">
                      <a16:colId xmlns:a16="http://schemas.microsoft.com/office/drawing/2014/main" val="3429921648"/>
                    </a:ext>
                  </a:extLst>
                </a:gridCol>
                <a:gridCol w="939979">
                  <a:extLst>
                    <a:ext uri="{9D8B030D-6E8A-4147-A177-3AD203B41FA5}">
                      <a16:colId xmlns:a16="http://schemas.microsoft.com/office/drawing/2014/main" val="3489750465"/>
                    </a:ext>
                  </a:extLst>
                </a:gridCol>
                <a:gridCol w="1084592">
                  <a:extLst>
                    <a:ext uri="{9D8B030D-6E8A-4147-A177-3AD203B41FA5}">
                      <a16:colId xmlns:a16="http://schemas.microsoft.com/office/drawing/2014/main" val="194326427"/>
                    </a:ext>
                  </a:extLst>
                </a:gridCol>
                <a:gridCol w="1012285">
                  <a:extLst>
                    <a:ext uri="{9D8B030D-6E8A-4147-A177-3AD203B41FA5}">
                      <a16:colId xmlns:a16="http://schemas.microsoft.com/office/drawing/2014/main" val="4046701679"/>
                    </a:ext>
                  </a:extLst>
                </a:gridCol>
                <a:gridCol w="723060">
                  <a:extLst>
                    <a:ext uri="{9D8B030D-6E8A-4147-A177-3AD203B41FA5}">
                      <a16:colId xmlns:a16="http://schemas.microsoft.com/office/drawing/2014/main" val="337077830"/>
                    </a:ext>
                  </a:extLst>
                </a:gridCol>
                <a:gridCol w="1021791">
                  <a:extLst>
                    <a:ext uri="{9D8B030D-6E8A-4147-A177-3AD203B41FA5}">
                      <a16:colId xmlns:a16="http://schemas.microsoft.com/office/drawing/2014/main" val="2764087679"/>
                    </a:ext>
                  </a:extLst>
                </a:gridCol>
                <a:gridCol w="713555">
                  <a:extLst>
                    <a:ext uri="{9D8B030D-6E8A-4147-A177-3AD203B41FA5}">
                      <a16:colId xmlns:a16="http://schemas.microsoft.com/office/drawing/2014/main" val="1837644923"/>
                    </a:ext>
                  </a:extLst>
                </a:gridCol>
                <a:gridCol w="1481765">
                  <a:extLst>
                    <a:ext uri="{9D8B030D-6E8A-4147-A177-3AD203B41FA5}">
                      <a16:colId xmlns:a16="http://schemas.microsoft.com/office/drawing/2014/main" val="2475673743"/>
                    </a:ext>
                  </a:extLst>
                </a:gridCol>
              </a:tblGrid>
              <a:tr h="144016">
                <a:tc rowSpan="2">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市町村名</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従前相当サービス</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サービス</a:t>
                      </a:r>
                      <a:r>
                        <a:rPr lang="en-US"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A</a:t>
                      </a: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（基準緩和）</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サービス</a:t>
                      </a:r>
                      <a:r>
                        <a:rPr lang="en-US"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B</a:t>
                      </a: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（住民主</a:t>
                      </a:r>
                      <a:r>
                        <a:rPr lang="ja-JP" altLang="en-US"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体</a:t>
                      </a: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サービス</a:t>
                      </a:r>
                      <a:r>
                        <a:rPr lang="en-US"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C</a:t>
                      </a: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（短期集中）</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48854332"/>
                  </a:ext>
                </a:extLst>
              </a:tr>
              <a:tr h="116807">
                <a:tc vMerge="1">
                  <a:txBody>
                    <a:bodyPr/>
                    <a:lstStyle/>
                    <a:p>
                      <a:endParaRPr kumimoji="1" lang="ja-JP" altLang="en-US"/>
                    </a:p>
                  </a:txBody>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実人数</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solidFill>
                            <a:srgbClr val="000000"/>
                          </a:solidFill>
                          <a:effectLst/>
                          <a:latin typeface="游明朝" panose="02020400000000000000" pitchFamily="18" charset="-128"/>
                          <a:ea typeface="ＭＳ ゴシック" panose="020B0609070205080204" pitchFamily="49" charset="-128"/>
                          <a:cs typeface="Times New Roman" panose="02020603050405020304" pitchFamily="18" charset="0"/>
                        </a:rPr>
                        <a:t>比率</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実人数</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比率</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実人数</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比率</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実人数</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比率</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753071"/>
                  </a:ext>
                </a:extLst>
              </a:tr>
              <a:tr h="133071">
                <a:tc>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高石市</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459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100.0%</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0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280425"/>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藤井寺市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303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99.3%</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0.7%</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351296"/>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東大阪市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1,913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77.3%</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551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22.3%</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0.4%</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251939"/>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泉南市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318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100.0%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84919"/>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交野市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88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27.3%</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226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70.2%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2.5%</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005098"/>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大阪狭山市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419025"/>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阪南市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311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84.1%</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59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15.9%</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556765"/>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島本町</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031699"/>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豊能町</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57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87.7%</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8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12.3%</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198595"/>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能勢町</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37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100.0%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484208"/>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忠岡町</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133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85.8%</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22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14.2%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089250"/>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熊取町</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116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87.2%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17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12.8%</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141443"/>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田尻町</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51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100.0%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832155"/>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岬町</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134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100.0%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539184"/>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太子町</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40.0%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17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34.0%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942766"/>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河南町</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37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82.2%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979596"/>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千早赤阪村</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17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100.0%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785191"/>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守口市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14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4.2%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316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95.8%</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203924"/>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門真市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27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7.0%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356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93.0%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03708"/>
                  </a:ext>
                </a:extLst>
              </a:tr>
              <a:tr h="133071">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四條畷市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10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游明朝" panose="02020400000000000000" pitchFamily="18" charset="-128"/>
                          <a:cs typeface="Times New Roman" panose="02020603050405020304" pitchFamily="18" charset="0"/>
                        </a:rPr>
                        <a:t>9.0%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101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91.0%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0.0%</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8455" marR="384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549568"/>
                  </a:ext>
                </a:extLst>
              </a:tr>
            </a:tbl>
          </a:graphicData>
        </a:graphic>
      </p:graphicFrame>
      <p:sp>
        <p:nvSpPr>
          <p:cNvPr id="6" name="テキスト ボックス 5">
            <a:extLst>
              <a:ext uri="{FF2B5EF4-FFF2-40B4-BE49-F238E27FC236}">
                <a16:creationId xmlns:a16="http://schemas.microsoft.com/office/drawing/2014/main" id="{62AD9F76-B968-6A08-D34D-5D95267C7A24}"/>
              </a:ext>
            </a:extLst>
          </p:cNvPr>
          <p:cNvSpPr txBox="1"/>
          <p:nvPr/>
        </p:nvSpPr>
        <p:spPr>
          <a:xfrm>
            <a:off x="179512" y="116632"/>
            <a:ext cx="8424936"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大阪府内市町村　総合事業の訪問型サービスの利用者数　　　　　</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(2022</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月時点</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p>
        </p:txBody>
      </p:sp>
      <p:sp>
        <p:nvSpPr>
          <p:cNvPr id="3" name="テキスト ボックス 2">
            <a:extLst>
              <a:ext uri="{FF2B5EF4-FFF2-40B4-BE49-F238E27FC236}">
                <a16:creationId xmlns:a16="http://schemas.microsoft.com/office/drawing/2014/main" id="{9B16EE2F-EAC2-80F2-71F2-0A6FB865F8B1}"/>
              </a:ext>
            </a:extLst>
          </p:cNvPr>
          <p:cNvSpPr txBox="1"/>
          <p:nvPr/>
        </p:nvSpPr>
        <p:spPr>
          <a:xfrm>
            <a:off x="142044" y="6218148"/>
            <a:ext cx="8640960" cy="523220"/>
          </a:xfrm>
          <a:prstGeom prst="rect">
            <a:avLst/>
          </a:prstGeom>
          <a:noFill/>
        </p:spPr>
        <p:txBody>
          <a:bodyPr wrap="square">
            <a:spAutoFit/>
          </a:bodyPr>
          <a:lstStyle/>
          <a:p>
            <a:r>
              <a:rPr lang="ja-JP" altLang="en-US" sz="1400" dirty="0"/>
              <a:t>令和３年度 介護予防・日常生活支援総合事業（地域支援事業）の実施状況（令和３年度実施分）に関する調査結果の数値で計算　</a:t>
            </a:r>
            <a:r>
              <a:rPr lang="en-US" altLang="ja-JP" sz="1400" dirty="0"/>
              <a:t>※</a:t>
            </a:r>
            <a:r>
              <a:rPr lang="ja-JP" altLang="en-US" sz="1400" dirty="0"/>
              <a:t>「比率」は各サービス利用者実人員の合計数に対する比率である</a:t>
            </a:r>
          </a:p>
        </p:txBody>
      </p:sp>
    </p:spTree>
    <p:extLst>
      <p:ext uri="{BB962C8B-B14F-4D97-AF65-F5344CB8AC3E}">
        <p14:creationId xmlns:p14="http://schemas.microsoft.com/office/powerpoint/2010/main" val="3749974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E0137A-1FC5-B34A-1446-17BA77AA3C0C}"/>
              </a:ext>
            </a:extLst>
          </p:cNvPr>
          <p:cNvSpPr>
            <a:spLocks noGrp="1"/>
          </p:cNvSpPr>
          <p:nvPr>
            <p:ph type="title"/>
          </p:nvPr>
        </p:nvSpPr>
        <p:spPr>
          <a:xfrm>
            <a:off x="82468" y="152667"/>
            <a:ext cx="8579296" cy="418058"/>
          </a:xfrm>
          <a:solidFill>
            <a:schemeClr val="accent1">
              <a:lumMod val="20000"/>
              <a:lumOff val="80000"/>
            </a:schemeClr>
          </a:solidFill>
        </p:spPr>
        <p:txBody>
          <a:bodyPr/>
          <a:lstStyle/>
          <a:p>
            <a:r>
              <a:rPr kumimoji="1" lang="ja-JP" altLang="en-US" sz="4000" dirty="0"/>
              <a:t>従来型訪問型サービスが激減した市</a:t>
            </a:r>
          </a:p>
        </p:txBody>
      </p:sp>
      <p:sp>
        <p:nvSpPr>
          <p:cNvPr id="5" name="テキスト ボックス 4">
            <a:extLst>
              <a:ext uri="{FF2B5EF4-FFF2-40B4-BE49-F238E27FC236}">
                <a16:creationId xmlns:a16="http://schemas.microsoft.com/office/drawing/2014/main" id="{D5215680-DFE6-ADE4-BA69-C2BD176AFF58}"/>
              </a:ext>
            </a:extLst>
          </p:cNvPr>
          <p:cNvSpPr txBox="1"/>
          <p:nvPr/>
        </p:nvSpPr>
        <p:spPr>
          <a:xfrm>
            <a:off x="154310" y="577504"/>
            <a:ext cx="8464663"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rPr>
              <a:t>〇</a:t>
            </a:r>
            <a:r>
              <a:rPr kumimoji="1" lang="ja-JP" altLang="en-US"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大阪府内では、大半の自治体が訪問型サービス（ホームヘルパー）は、「従前相当サービス」利用者が多数</a:t>
            </a:r>
            <a:endParaRPr kumimoji="1" lang="en-US" altLang="ja-JP"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rPr>
              <a:t>〇</a:t>
            </a:r>
            <a:r>
              <a:rPr kumimoji="1" lang="ja-JP" altLang="en-US"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一部の自治体で「サービス</a:t>
            </a:r>
            <a:r>
              <a:rPr kumimoji="1" lang="en-US" altLang="ja-JP"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a:t>
            </a:r>
            <a:r>
              <a:rPr kumimoji="1" lang="ja-JP" altLang="en-US"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基準緩和」が利用者の多数を占め、従来相当サービス利用が激減</a:t>
            </a:r>
          </a:p>
        </p:txBody>
      </p:sp>
      <p:sp>
        <p:nvSpPr>
          <p:cNvPr id="9" name="テキスト ボックス 8">
            <a:extLst>
              <a:ext uri="{FF2B5EF4-FFF2-40B4-BE49-F238E27FC236}">
                <a16:creationId xmlns:a16="http://schemas.microsoft.com/office/drawing/2014/main" id="{8C209E91-2CD3-6AC9-9FF4-A1C70AB8C76A}"/>
              </a:ext>
            </a:extLst>
          </p:cNvPr>
          <p:cNvSpPr txBox="1"/>
          <p:nvPr/>
        </p:nvSpPr>
        <p:spPr>
          <a:xfrm>
            <a:off x="82468" y="1777833"/>
            <a:ext cx="8464663"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訪問型サービスで　従来相当サービスが激減した１３市町</a:t>
            </a:r>
          </a:p>
        </p:txBody>
      </p:sp>
      <p:graphicFrame>
        <p:nvGraphicFramePr>
          <p:cNvPr id="7" name="表 6">
            <a:extLst>
              <a:ext uri="{FF2B5EF4-FFF2-40B4-BE49-F238E27FC236}">
                <a16:creationId xmlns:a16="http://schemas.microsoft.com/office/drawing/2014/main" id="{D391E3EC-D385-4027-D11D-891893615615}"/>
              </a:ext>
            </a:extLst>
          </p:cNvPr>
          <p:cNvGraphicFramePr>
            <a:graphicFrameLocks noGrp="1"/>
          </p:cNvGraphicFramePr>
          <p:nvPr>
            <p:extLst>
              <p:ext uri="{D42A27DB-BD31-4B8C-83A1-F6EECF244321}">
                <p14:modId xmlns:p14="http://schemas.microsoft.com/office/powerpoint/2010/main" val="3936842308"/>
              </p:ext>
            </p:extLst>
          </p:nvPr>
        </p:nvGraphicFramePr>
        <p:xfrm>
          <a:off x="197103" y="2177943"/>
          <a:ext cx="8464662" cy="4413924"/>
        </p:xfrm>
        <a:graphic>
          <a:graphicData uri="http://schemas.openxmlformats.org/drawingml/2006/table">
            <a:tbl>
              <a:tblPr firstRow="1" firstCol="1" bandRow="1"/>
              <a:tblGrid>
                <a:gridCol w="1292178">
                  <a:extLst>
                    <a:ext uri="{9D8B030D-6E8A-4147-A177-3AD203B41FA5}">
                      <a16:colId xmlns:a16="http://schemas.microsoft.com/office/drawing/2014/main" val="2465092029"/>
                    </a:ext>
                  </a:extLst>
                </a:gridCol>
                <a:gridCol w="901037">
                  <a:extLst>
                    <a:ext uri="{9D8B030D-6E8A-4147-A177-3AD203B41FA5}">
                      <a16:colId xmlns:a16="http://schemas.microsoft.com/office/drawing/2014/main" val="4005329744"/>
                    </a:ext>
                  </a:extLst>
                </a:gridCol>
                <a:gridCol w="904808">
                  <a:extLst>
                    <a:ext uri="{9D8B030D-6E8A-4147-A177-3AD203B41FA5}">
                      <a16:colId xmlns:a16="http://schemas.microsoft.com/office/drawing/2014/main" val="1153579252"/>
                    </a:ext>
                  </a:extLst>
                </a:gridCol>
                <a:gridCol w="904808">
                  <a:extLst>
                    <a:ext uri="{9D8B030D-6E8A-4147-A177-3AD203B41FA5}">
                      <a16:colId xmlns:a16="http://schemas.microsoft.com/office/drawing/2014/main" val="2543158773"/>
                    </a:ext>
                  </a:extLst>
                </a:gridCol>
                <a:gridCol w="858625">
                  <a:extLst>
                    <a:ext uri="{9D8B030D-6E8A-4147-A177-3AD203B41FA5}">
                      <a16:colId xmlns:a16="http://schemas.microsoft.com/office/drawing/2014/main" val="727384183"/>
                    </a:ext>
                  </a:extLst>
                </a:gridCol>
                <a:gridCol w="880302">
                  <a:extLst>
                    <a:ext uri="{9D8B030D-6E8A-4147-A177-3AD203B41FA5}">
                      <a16:colId xmlns:a16="http://schemas.microsoft.com/office/drawing/2014/main" val="244794844"/>
                    </a:ext>
                  </a:extLst>
                </a:gridCol>
                <a:gridCol w="933082">
                  <a:extLst>
                    <a:ext uri="{9D8B030D-6E8A-4147-A177-3AD203B41FA5}">
                      <a16:colId xmlns:a16="http://schemas.microsoft.com/office/drawing/2014/main" val="1510472114"/>
                    </a:ext>
                  </a:extLst>
                </a:gridCol>
                <a:gridCol w="933082">
                  <a:extLst>
                    <a:ext uri="{9D8B030D-6E8A-4147-A177-3AD203B41FA5}">
                      <a16:colId xmlns:a16="http://schemas.microsoft.com/office/drawing/2014/main" val="57524024"/>
                    </a:ext>
                  </a:extLst>
                </a:gridCol>
                <a:gridCol w="856740">
                  <a:extLst>
                    <a:ext uri="{9D8B030D-6E8A-4147-A177-3AD203B41FA5}">
                      <a16:colId xmlns:a16="http://schemas.microsoft.com/office/drawing/2014/main" val="675180972"/>
                    </a:ext>
                  </a:extLst>
                </a:gridCol>
              </a:tblGrid>
              <a:tr h="441965">
                <a:tc rowSpan="2">
                  <a:txBody>
                    <a:bodyPr/>
                    <a:lstStyle/>
                    <a:p>
                      <a:pPr algn="just"/>
                      <a:r>
                        <a:rPr lang="ja-JP" sz="1800" kern="100">
                          <a:effectLst/>
                          <a:latin typeface="+mn-ea"/>
                          <a:ea typeface="+mn-ea"/>
                          <a:cs typeface="Times New Roman" panose="02020603050405020304" pitchFamily="18" charset="0"/>
                        </a:rPr>
                        <a:t>市町村名</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ja-JP" sz="1800" kern="100">
                          <a:effectLst/>
                          <a:latin typeface="+mn-ea"/>
                          <a:ea typeface="+mn-ea"/>
                          <a:cs typeface="Times New Roman" panose="02020603050405020304" pitchFamily="18" charset="0"/>
                        </a:rPr>
                        <a:t>従前相当サービス</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800" kern="100">
                          <a:effectLst/>
                          <a:latin typeface="+mn-ea"/>
                          <a:ea typeface="+mn-ea"/>
                          <a:cs typeface="Times New Roman" panose="02020603050405020304" pitchFamily="18" charset="0"/>
                        </a:rPr>
                        <a:t>　訪問型サービス</a:t>
                      </a:r>
                      <a:r>
                        <a:rPr lang="en-US" sz="1800" kern="100">
                          <a:effectLst/>
                          <a:latin typeface="+mn-ea"/>
                          <a:ea typeface="+mn-ea"/>
                          <a:cs typeface="Times New Roman" panose="02020603050405020304" pitchFamily="18" charset="0"/>
                        </a:rPr>
                        <a:t>A</a:t>
                      </a:r>
                      <a:r>
                        <a:rPr lang="ja-JP" sz="1800" kern="100">
                          <a:effectLst/>
                          <a:latin typeface="+mn-ea"/>
                          <a:ea typeface="+mn-ea"/>
                          <a:cs typeface="Times New Roman" panose="02020603050405020304" pitchFamily="18" charset="0"/>
                        </a:rPr>
                        <a:t>（基準緩和）</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800" kern="100">
                          <a:effectLst/>
                          <a:latin typeface="+mn-ea"/>
                          <a:ea typeface="+mn-ea"/>
                          <a:cs typeface="Times New Roman" panose="02020603050405020304" pitchFamily="18" charset="0"/>
                        </a:rPr>
                        <a:t>訪問型サービス</a:t>
                      </a:r>
                      <a:r>
                        <a:rPr lang="en-US" sz="1800" kern="100">
                          <a:effectLst/>
                          <a:latin typeface="+mn-ea"/>
                          <a:ea typeface="+mn-ea"/>
                          <a:cs typeface="Times New Roman" panose="02020603050405020304" pitchFamily="18" charset="0"/>
                        </a:rPr>
                        <a:t>B</a:t>
                      </a:r>
                      <a:r>
                        <a:rPr lang="ja-JP" sz="1800" kern="100">
                          <a:effectLst/>
                          <a:latin typeface="+mn-ea"/>
                          <a:ea typeface="+mn-ea"/>
                          <a:cs typeface="Times New Roman" panose="02020603050405020304" pitchFamily="18" charset="0"/>
                        </a:rPr>
                        <a:t>（住民主体）</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800" kern="100" dirty="0">
                          <a:effectLst/>
                          <a:latin typeface="+mn-ea"/>
                          <a:ea typeface="+mn-ea"/>
                          <a:cs typeface="Times New Roman" panose="02020603050405020304" pitchFamily="18" charset="0"/>
                        </a:rPr>
                        <a:t>訪問型サービス</a:t>
                      </a:r>
                      <a:r>
                        <a:rPr lang="en-US" sz="1800" kern="100" dirty="0">
                          <a:effectLst/>
                          <a:latin typeface="+mn-ea"/>
                          <a:ea typeface="+mn-ea"/>
                          <a:cs typeface="Times New Roman" panose="02020603050405020304" pitchFamily="18" charset="0"/>
                        </a:rPr>
                        <a:t>C</a:t>
                      </a:r>
                      <a:r>
                        <a:rPr lang="ja-JP" sz="1800" kern="100" dirty="0">
                          <a:effectLst/>
                          <a:latin typeface="+mn-ea"/>
                          <a:ea typeface="+mn-ea"/>
                          <a:cs typeface="Times New Roman" panose="02020603050405020304" pitchFamily="18" charset="0"/>
                        </a:rPr>
                        <a:t>（短期集中）</a:t>
                      </a:r>
                      <a:endParaRPr lang="ja-JP" sz="24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390265008"/>
                  </a:ext>
                </a:extLst>
              </a:tr>
              <a:tr h="242467">
                <a:tc vMerge="1">
                  <a:txBody>
                    <a:bodyPr/>
                    <a:lstStyle/>
                    <a:p>
                      <a:endParaRPr kumimoji="1" lang="ja-JP" altLang="en-US"/>
                    </a:p>
                  </a:txBody>
                  <a:tcPr/>
                </a:tc>
                <a:tc>
                  <a:txBody>
                    <a:bodyPr/>
                    <a:lstStyle/>
                    <a:p>
                      <a:pPr algn="just"/>
                      <a:r>
                        <a:rPr lang="ja-JP" sz="1800" kern="100">
                          <a:effectLst/>
                          <a:latin typeface="+mn-ea"/>
                          <a:ea typeface="+mn-ea"/>
                          <a:cs typeface="Times New Roman" panose="02020603050405020304" pitchFamily="18" charset="0"/>
                        </a:rPr>
                        <a:t>実人数</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800" kern="100">
                          <a:solidFill>
                            <a:srgbClr val="000000"/>
                          </a:solidFill>
                          <a:effectLst/>
                          <a:latin typeface="+mn-ea"/>
                          <a:ea typeface="+mn-ea"/>
                          <a:cs typeface="Times New Roman" panose="02020603050405020304" pitchFamily="18" charset="0"/>
                        </a:rPr>
                        <a:t>比率</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r>
                        <a:rPr lang="ja-JP" sz="1800" kern="100">
                          <a:effectLst/>
                          <a:latin typeface="+mn-ea"/>
                          <a:ea typeface="+mn-ea"/>
                          <a:cs typeface="Times New Roman" panose="02020603050405020304" pitchFamily="18" charset="0"/>
                        </a:rPr>
                        <a:t>実人数</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800" kern="100">
                          <a:effectLst/>
                          <a:latin typeface="+mn-ea"/>
                          <a:ea typeface="+mn-ea"/>
                          <a:cs typeface="Times New Roman" panose="02020603050405020304" pitchFamily="18" charset="0"/>
                        </a:rPr>
                        <a:t>比率</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800" kern="100">
                          <a:effectLst/>
                          <a:latin typeface="+mn-ea"/>
                          <a:ea typeface="+mn-ea"/>
                          <a:cs typeface="Times New Roman" panose="02020603050405020304" pitchFamily="18" charset="0"/>
                        </a:rPr>
                        <a:t>実人数</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800" kern="100">
                          <a:effectLst/>
                          <a:latin typeface="+mn-ea"/>
                          <a:ea typeface="+mn-ea"/>
                          <a:cs typeface="Times New Roman" panose="02020603050405020304" pitchFamily="18" charset="0"/>
                        </a:rPr>
                        <a:t>比率</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800" kern="100">
                          <a:effectLst/>
                          <a:latin typeface="+mn-ea"/>
                          <a:ea typeface="+mn-ea"/>
                          <a:cs typeface="Times New Roman" panose="02020603050405020304" pitchFamily="18" charset="0"/>
                        </a:rPr>
                        <a:t>実人数</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800" kern="100">
                          <a:effectLst/>
                          <a:latin typeface="+mn-ea"/>
                          <a:ea typeface="+mn-ea"/>
                          <a:cs typeface="Times New Roman" panose="02020603050405020304" pitchFamily="18" charset="0"/>
                        </a:rPr>
                        <a:t>比率</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430080"/>
                  </a:ext>
                </a:extLst>
              </a:tr>
              <a:tr h="276228">
                <a:tc>
                  <a:txBody>
                    <a:bodyPr/>
                    <a:lstStyle/>
                    <a:p>
                      <a:pPr algn="just"/>
                      <a:r>
                        <a:rPr lang="ja-JP" sz="1800" kern="100">
                          <a:effectLst/>
                          <a:latin typeface="+mn-ea"/>
                          <a:ea typeface="+mn-ea"/>
                          <a:cs typeface="Times New Roman" panose="02020603050405020304" pitchFamily="18" charset="0"/>
                        </a:rPr>
                        <a:t>大阪市</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8,168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45.8%</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100">
                          <a:effectLst/>
                          <a:latin typeface="+mn-ea"/>
                          <a:ea typeface="+mn-ea"/>
                          <a:cs typeface="Times New Roman" panose="02020603050405020304" pitchFamily="18" charset="0"/>
                        </a:rPr>
                        <a:t>9,678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54.2%</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2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687981"/>
                  </a:ext>
                </a:extLst>
              </a:tr>
              <a:tr h="276228">
                <a:tc>
                  <a:txBody>
                    <a:bodyPr/>
                    <a:lstStyle/>
                    <a:p>
                      <a:pPr algn="just"/>
                      <a:r>
                        <a:rPr lang="ja-JP" sz="1800" kern="100">
                          <a:effectLst/>
                          <a:latin typeface="+mn-ea"/>
                          <a:ea typeface="+mn-ea"/>
                          <a:cs typeface="Times New Roman" panose="02020603050405020304" pitchFamily="18" charset="0"/>
                        </a:rPr>
                        <a:t>岸和田市</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9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0.9%</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100">
                          <a:effectLst/>
                          <a:latin typeface="+mn-ea"/>
                          <a:ea typeface="+mn-ea"/>
                          <a:cs typeface="Times New Roman" panose="02020603050405020304" pitchFamily="18" charset="0"/>
                        </a:rPr>
                        <a:t>940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99.1%</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55023"/>
                  </a:ext>
                </a:extLst>
              </a:tr>
              <a:tr h="276228">
                <a:tc>
                  <a:txBody>
                    <a:bodyPr/>
                    <a:lstStyle/>
                    <a:p>
                      <a:pPr algn="just"/>
                      <a:r>
                        <a:rPr lang="ja-JP" sz="1800" kern="100">
                          <a:effectLst/>
                          <a:latin typeface="+mn-ea"/>
                          <a:ea typeface="+mn-ea"/>
                          <a:cs typeface="Times New Roman" panose="02020603050405020304" pitchFamily="18" charset="0"/>
                        </a:rPr>
                        <a:t>泉大津市</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160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47.1%</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100">
                          <a:effectLst/>
                          <a:latin typeface="+mn-ea"/>
                          <a:ea typeface="+mn-ea"/>
                          <a:cs typeface="Times New Roman" panose="02020603050405020304" pitchFamily="18" charset="0"/>
                        </a:rPr>
                        <a:t>172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50.6%</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8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2.4%</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89406"/>
                  </a:ext>
                </a:extLst>
              </a:tr>
              <a:tr h="276228">
                <a:tc>
                  <a:txBody>
                    <a:bodyPr/>
                    <a:lstStyle/>
                    <a:p>
                      <a:pPr algn="just"/>
                      <a:r>
                        <a:rPr lang="ja-JP" sz="1800" kern="100">
                          <a:effectLst/>
                          <a:latin typeface="+mn-ea"/>
                          <a:ea typeface="+mn-ea"/>
                          <a:cs typeface="Times New Roman" panose="02020603050405020304" pitchFamily="18" charset="0"/>
                        </a:rPr>
                        <a:t>貝塚市</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12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3.6%</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100">
                          <a:effectLst/>
                          <a:latin typeface="+mn-ea"/>
                          <a:ea typeface="+mn-ea"/>
                          <a:cs typeface="Times New Roman" panose="02020603050405020304" pitchFamily="18" charset="0"/>
                        </a:rPr>
                        <a:t>318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96.4%</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380465"/>
                  </a:ext>
                </a:extLst>
              </a:tr>
              <a:tr h="276228">
                <a:tc>
                  <a:txBody>
                    <a:bodyPr/>
                    <a:lstStyle/>
                    <a:p>
                      <a:pPr algn="just"/>
                      <a:r>
                        <a:rPr lang="ja-JP" sz="1800" kern="100">
                          <a:effectLst/>
                          <a:latin typeface="+mn-ea"/>
                          <a:ea typeface="+mn-ea"/>
                          <a:cs typeface="Times New Roman" panose="02020603050405020304" pitchFamily="18" charset="0"/>
                        </a:rPr>
                        <a:t>寝屋川市</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105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11.4%</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100">
                          <a:effectLst/>
                          <a:latin typeface="+mn-ea"/>
                          <a:ea typeface="+mn-ea"/>
                          <a:cs typeface="Times New Roman" panose="02020603050405020304" pitchFamily="18" charset="0"/>
                        </a:rPr>
                        <a:t>765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83.3%</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48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5.2%</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857790"/>
                  </a:ext>
                </a:extLst>
              </a:tr>
              <a:tr h="276228">
                <a:tc>
                  <a:txBody>
                    <a:bodyPr/>
                    <a:lstStyle/>
                    <a:p>
                      <a:pPr algn="just"/>
                      <a:r>
                        <a:rPr lang="ja-JP" sz="1800" kern="100">
                          <a:effectLst/>
                          <a:latin typeface="+mn-ea"/>
                          <a:ea typeface="+mn-ea"/>
                          <a:cs typeface="Times New Roman" panose="02020603050405020304" pitchFamily="18" charset="0"/>
                        </a:rPr>
                        <a:t>大東市</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12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3.8%</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100">
                          <a:effectLst/>
                          <a:latin typeface="+mn-ea"/>
                          <a:ea typeface="+mn-ea"/>
                          <a:cs typeface="Times New Roman" panose="02020603050405020304" pitchFamily="18" charset="0"/>
                        </a:rPr>
                        <a:t>158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49.7%</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120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37.7%</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14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4.4%</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24845"/>
                  </a:ext>
                </a:extLst>
              </a:tr>
              <a:tr h="276228">
                <a:tc>
                  <a:txBody>
                    <a:bodyPr/>
                    <a:lstStyle/>
                    <a:p>
                      <a:pPr algn="just"/>
                      <a:r>
                        <a:rPr lang="ja-JP" sz="1800" kern="100">
                          <a:effectLst/>
                          <a:latin typeface="+mn-ea"/>
                          <a:ea typeface="+mn-ea"/>
                          <a:cs typeface="Times New Roman" panose="02020603050405020304" pitchFamily="18" charset="0"/>
                        </a:rPr>
                        <a:t>箕面市</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81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19.1%</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100">
                          <a:effectLst/>
                          <a:latin typeface="+mn-ea"/>
                          <a:ea typeface="+mn-ea"/>
                          <a:cs typeface="Times New Roman" panose="02020603050405020304" pitchFamily="18" charset="0"/>
                        </a:rPr>
                        <a:t>343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80.9%</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267363"/>
                  </a:ext>
                </a:extLst>
              </a:tr>
              <a:tr h="276228">
                <a:tc>
                  <a:txBody>
                    <a:bodyPr/>
                    <a:lstStyle/>
                    <a:p>
                      <a:pPr algn="just"/>
                      <a:r>
                        <a:rPr lang="ja-JP" sz="1800" kern="100">
                          <a:effectLst/>
                          <a:latin typeface="+mn-ea"/>
                          <a:ea typeface="+mn-ea"/>
                          <a:cs typeface="Times New Roman" panose="02020603050405020304" pitchFamily="18" charset="0"/>
                        </a:rPr>
                        <a:t>柏原市</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16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8.8%</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100">
                          <a:effectLst/>
                          <a:latin typeface="+mn-ea"/>
                          <a:ea typeface="+mn-ea"/>
                          <a:cs typeface="Times New Roman" panose="02020603050405020304" pitchFamily="18" charset="0"/>
                        </a:rPr>
                        <a:t>153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84.1%</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13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7.1%</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46467"/>
                  </a:ext>
                </a:extLst>
              </a:tr>
              <a:tr h="276228">
                <a:tc>
                  <a:txBody>
                    <a:bodyPr/>
                    <a:lstStyle/>
                    <a:p>
                      <a:pPr algn="just"/>
                      <a:r>
                        <a:rPr lang="ja-JP" sz="1800" kern="100">
                          <a:effectLst/>
                          <a:latin typeface="+mn-ea"/>
                          <a:ea typeface="+mn-ea"/>
                          <a:cs typeface="Times New Roman" panose="02020603050405020304" pitchFamily="18" charset="0"/>
                        </a:rPr>
                        <a:t>交野市</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88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27.3%</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100">
                          <a:effectLst/>
                          <a:latin typeface="+mn-ea"/>
                          <a:ea typeface="+mn-ea"/>
                          <a:cs typeface="Times New Roman" panose="02020603050405020304" pitchFamily="18" charset="0"/>
                        </a:rPr>
                        <a:t>226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70.2%</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mn-ea"/>
                          <a:ea typeface="+mn-ea"/>
                          <a:cs typeface="Times New Roman" panose="02020603050405020304" pitchFamily="18" charset="0"/>
                        </a:rPr>
                        <a:t>8 </a:t>
                      </a:r>
                      <a:endParaRPr lang="ja-JP" sz="24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mn-ea"/>
                          <a:ea typeface="+mn-ea"/>
                          <a:cs typeface="Times New Roman" panose="02020603050405020304" pitchFamily="18" charset="0"/>
                        </a:rPr>
                        <a:t>2.5%</a:t>
                      </a:r>
                      <a:endParaRPr lang="ja-JP" sz="24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517674"/>
                  </a:ext>
                </a:extLst>
              </a:tr>
              <a:tr h="276228">
                <a:tc>
                  <a:txBody>
                    <a:bodyPr/>
                    <a:lstStyle/>
                    <a:p>
                      <a:pPr algn="just"/>
                      <a:r>
                        <a:rPr lang="ja-JP" sz="1800" kern="100">
                          <a:effectLst/>
                          <a:latin typeface="+mn-ea"/>
                          <a:ea typeface="+mn-ea"/>
                          <a:cs typeface="Times New Roman" panose="02020603050405020304" pitchFamily="18" charset="0"/>
                        </a:rPr>
                        <a:t>太子町</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20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40.0%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1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2.0%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17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34.0%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879859"/>
                  </a:ext>
                </a:extLst>
              </a:tr>
              <a:tr h="276228">
                <a:tc>
                  <a:txBody>
                    <a:bodyPr/>
                    <a:lstStyle/>
                    <a:p>
                      <a:pPr algn="just"/>
                      <a:r>
                        <a:rPr lang="ja-JP" sz="1800" kern="100">
                          <a:effectLst/>
                          <a:latin typeface="+mn-ea"/>
                          <a:ea typeface="+mn-ea"/>
                          <a:cs typeface="Times New Roman" panose="02020603050405020304" pitchFamily="18" charset="0"/>
                        </a:rPr>
                        <a:t>守口市</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14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4.2%</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100">
                          <a:effectLst/>
                          <a:latin typeface="+mn-ea"/>
                          <a:ea typeface="+mn-ea"/>
                          <a:cs typeface="Times New Roman" panose="02020603050405020304" pitchFamily="18" charset="0"/>
                        </a:rPr>
                        <a:t>316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95.8%</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753465"/>
                  </a:ext>
                </a:extLst>
              </a:tr>
              <a:tr h="276228">
                <a:tc>
                  <a:txBody>
                    <a:bodyPr/>
                    <a:lstStyle/>
                    <a:p>
                      <a:pPr algn="just"/>
                      <a:r>
                        <a:rPr lang="ja-JP" sz="1800" kern="100">
                          <a:effectLst/>
                          <a:latin typeface="+mn-ea"/>
                          <a:ea typeface="+mn-ea"/>
                          <a:cs typeface="Times New Roman" panose="02020603050405020304" pitchFamily="18" charset="0"/>
                        </a:rPr>
                        <a:t>門真市</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27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7.0%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100">
                          <a:effectLst/>
                          <a:latin typeface="+mn-ea"/>
                          <a:ea typeface="+mn-ea"/>
                          <a:cs typeface="Times New Roman" panose="02020603050405020304" pitchFamily="18" charset="0"/>
                        </a:rPr>
                        <a:t>356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93.0%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5350"/>
                  </a:ext>
                </a:extLst>
              </a:tr>
              <a:tr h="276228">
                <a:tc>
                  <a:txBody>
                    <a:bodyPr/>
                    <a:lstStyle/>
                    <a:p>
                      <a:pPr algn="just"/>
                      <a:r>
                        <a:rPr lang="ja-JP" sz="1800" kern="100">
                          <a:effectLst/>
                          <a:latin typeface="+mn-ea"/>
                          <a:ea typeface="+mn-ea"/>
                          <a:cs typeface="Times New Roman" panose="02020603050405020304" pitchFamily="18" charset="0"/>
                        </a:rPr>
                        <a:t>四條畷市</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10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solidFill>
                            <a:srgbClr val="000000"/>
                          </a:solidFill>
                          <a:effectLst/>
                          <a:latin typeface="+mn-ea"/>
                          <a:ea typeface="+mn-ea"/>
                          <a:cs typeface="Times New Roman" panose="02020603050405020304" pitchFamily="18" charset="0"/>
                        </a:rPr>
                        <a:t>9.0%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100">
                          <a:effectLst/>
                          <a:latin typeface="+mn-ea"/>
                          <a:ea typeface="+mn-ea"/>
                          <a:cs typeface="Times New Roman" panose="02020603050405020304" pitchFamily="18" charset="0"/>
                        </a:rPr>
                        <a:t>101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91.0%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a:effectLst/>
                          <a:latin typeface="+mn-ea"/>
                          <a:ea typeface="+mn-ea"/>
                          <a:cs typeface="Times New Roman" panose="02020603050405020304" pitchFamily="18" charset="0"/>
                        </a:rPr>
                        <a:t>0.0%</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800" kern="100">
                          <a:effectLst/>
                          <a:latin typeface="+mn-ea"/>
                          <a:ea typeface="+mn-ea"/>
                          <a:cs typeface="Times New Roman" panose="02020603050405020304" pitchFamily="18" charset="0"/>
                        </a:rPr>
                        <a:t>　</a:t>
                      </a:r>
                      <a:endParaRPr lang="ja-JP" sz="24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100" dirty="0">
                          <a:effectLst/>
                          <a:latin typeface="+mn-ea"/>
                          <a:ea typeface="+mn-ea"/>
                          <a:cs typeface="Times New Roman" panose="02020603050405020304" pitchFamily="18" charset="0"/>
                        </a:rPr>
                        <a:t>0.0%</a:t>
                      </a:r>
                      <a:endParaRPr lang="ja-JP" sz="24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093192"/>
                  </a:ext>
                </a:extLst>
              </a:tr>
            </a:tbl>
          </a:graphicData>
        </a:graphic>
      </p:graphicFrame>
    </p:spTree>
    <p:extLst>
      <p:ext uri="{BB962C8B-B14F-4D97-AF65-F5344CB8AC3E}">
        <p14:creationId xmlns:p14="http://schemas.microsoft.com/office/powerpoint/2010/main" val="3596255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2AD9F76-B968-6A08-D34D-5D95267C7A24}"/>
              </a:ext>
            </a:extLst>
          </p:cNvPr>
          <p:cNvSpPr txBox="1"/>
          <p:nvPr/>
        </p:nvSpPr>
        <p:spPr>
          <a:xfrm>
            <a:off x="179512" y="0"/>
            <a:ext cx="8424936"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大阪府内市町村　総合事業の通所型サービスの利用者数　　　　　</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(2022</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月時点</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p>
        </p:txBody>
      </p:sp>
      <p:graphicFrame>
        <p:nvGraphicFramePr>
          <p:cNvPr id="3" name="表 2">
            <a:extLst>
              <a:ext uri="{FF2B5EF4-FFF2-40B4-BE49-F238E27FC236}">
                <a16:creationId xmlns:a16="http://schemas.microsoft.com/office/drawing/2014/main" id="{1C2382D8-2C94-E650-A8AD-B593D83C8030}"/>
              </a:ext>
            </a:extLst>
          </p:cNvPr>
          <p:cNvGraphicFramePr>
            <a:graphicFrameLocks noGrp="1"/>
          </p:cNvGraphicFramePr>
          <p:nvPr>
            <p:extLst>
              <p:ext uri="{D42A27DB-BD31-4B8C-83A1-F6EECF244321}">
                <p14:modId xmlns:p14="http://schemas.microsoft.com/office/powerpoint/2010/main" val="2751539016"/>
              </p:ext>
            </p:extLst>
          </p:nvPr>
        </p:nvGraphicFramePr>
        <p:xfrm>
          <a:off x="107505" y="388804"/>
          <a:ext cx="9036495" cy="6378371"/>
        </p:xfrm>
        <a:graphic>
          <a:graphicData uri="http://schemas.openxmlformats.org/drawingml/2006/table">
            <a:tbl>
              <a:tblPr firstRow="1" firstCol="1" bandRow="1"/>
              <a:tblGrid>
                <a:gridCol w="1115616">
                  <a:extLst>
                    <a:ext uri="{9D8B030D-6E8A-4147-A177-3AD203B41FA5}">
                      <a16:colId xmlns:a16="http://schemas.microsoft.com/office/drawing/2014/main" val="2614097938"/>
                    </a:ext>
                  </a:extLst>
                </a:gridCol>
                <a:gridCol w="1008112">
                  <a:extLst>
                    <a:ext uri="{9D8B030D-6E8A-4147-A177-3AD203B41FA5}">
                      <a16:colId xmlns:a16="http://schemas.microsoft.com/office/drawing/2014/main" val="1250960205"/>
                    </a:ext>
                  </a:extLst>
                </a:gridCol>
                <a:gridCol w="936104">
                  <a:extLst>
                    <a:ext uri="{9D8B030D-6E8A-4147-A177-3AD203B41FA5}">
                      <a16:colId xmlns:a16="http://schemas.microsoft.com/office/drawing/2014/main" val="328808228"/>
                    </a:ext>
                  </a:extLst>
                </a:gridCol>
                <a:gridCol w="916083">
                  <a:extLst>
                    <a:ext uri="{9D8B030D-6E8A-4147-A177-3AD203B41FA5}">
                      <a16:colId xmlns:a16="http://schemas.microsoft.com/office/drawing/2014/main" val="3030231072"/>
                    </a:ext>
                  </a:extLst>
                </a:gridCol>
                <a:gridCol w="953442">
                  <a:extLst>
                    <a:ext uri="{9D8B030D-6E8A-4147-A177-3AD203B41FA5}">
                      <a16:colId xmlns:a16="http://schemas.microsoft.com/office/drawing/2014/main" val="2416561203"/>
                    </a:ext>
                  </a:extLst>
                </a:gridCol>
                <a:gridCol w="1173468">
                  <a:extLst>
                    <a:ext uri="{9D8B030D-6E8A-4147-A177-3AD203B41FA5}">
                      <a16:colId xmlns:a16="http://schemas.microsoft.com/office/drawing/2014/main" val="74596090"/>
                    </a:ext>
                  </a:extLst>
                </a:gridCol>
                <a:gridCol w="806759">
                  <a:extLst>
                    <a:ext uri="{9D8B030D-6E8A-4147-A177-3AD203B41FA5}">
                      <a16:colId xmlns:a16="http://schemas.microsoft.com/office/drawing/2014/main" val="668955889"/>
                    </a:ext>
                  </a:extLst>
                </a:gridCol>
                <a:gridCol w="1160919">
                  <a:extLst>
                    <a:ext uri="{9D8B030D-6E8A-4147-A177-3AD203B41FA5}">
                      <a16:colId xmlns:a16="http://schemas.microsoft.com/office/drawing/2014/main" val="3736789348"/>
                    </a:ext>
                  </a:extLst>
                </a:gridCol>
                <a:gridCol w="965992">
                  <a:extLst>
                    <a:ext uri="{9D8B030D-6E8A-4147-A177-3AD203B41FA5}">
                      <a16:colId xmlns:a16="http://schemas.microsoft.com/office/drawing/2014/main" val="780540022"/>
                    </a:ext>
                  </a:extLst>
                </a:gridCol>
              </a:tblGrid>
              <a:tr h="245015">
                <a:tc>
                  <a:txBody>
                    <a:bodyPr/>
                    <a:lstStyle/>
                    <a:p>
                      <a:pPr algn="just"/>
                      <a:r>
                        <a:rPr lang="ja-JP" sz="1600" kern="100" dirty="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ja-JP" sz="1600" kern="100" dirty="0">
                          <a:effectLst/>
                          <a:latin typeface="+mn-ea"/>
                          <a:ea typeface="+mn-ea"/>
                          <a:cs typeface="Times New Roman" panose="02020603050405020304" pitchFamily="18" charset="0"/>
                        </a:rPr>
                        <a:t>従前相当サービス</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600" kern="100" dirty="0">
                          <a:effectLst/>
                          <a:latin typeface="+mn-ea"/>
                          <a:ea typeface="+mn-ea"/>
                          <a:cs typeface="Times New Roman" panose="02020603050405020304" pitchFamily="18" charset="0"/>
                        </a:rPr>
                        <a:t>サービス</a:t>
                      </a:r>
                      <a:r>
                        <a:rPr lang="en-US" sz="1600" kern="100" dirty="0">
                          <a:effectLst/>
                          <a:latin typeface="+mn-ea"/>
                          <a:ea typeface="+mn-ea"/>
                          <a:cs typeface="Times New Roman" panose="02020603050405020304" pitchFamily="18" charset="0"/>
                        </a:rPr>
                        <a:t>A</a:t>
                      </a:r>
                      <a:r>
                        <a:rPr lang="ja-JP" sz="1600" kern="100" dirty="0">
                          <a:effectLst/>
                          <a:latin typeface="+mn-ea"/>
                          <a:ea typeface="+mn-ea"/>
                          <a:cs typeface="Times New Roman" panose="02020603050405020304" pitchFamily="18" charset="0"/>
                        </a:rPr>
                        <a:t>（基準緩和）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600" kern="100" dirty="0">
                          <a:effectLst/>
                          <a:latin typeface="+mn-ea"/>
                          <a:ea typeface="+mn-ea"/>
                          <a:cs typeface="Times New Roman" panose="02020603050405020304" pitchFamily="18" charset="0"/>
                        </a:rPr>
                        <a:t>サービス</a:t>
                      </a:r>
                      <a:r>
                        <a:rPr lang="en-US" sz="1600" kern="100" dirty="0">
                          <a:effectLst/>
                          <a:latin typeface="+mn-ea"/>
                          <a:ea typeface="+mn-ea"/>
                          <a:cs typeface="Times New Roman" panose="02020603050405020304" pitchFamily="18" charset="0"/>
                        </a:rPr>
                        <a:t>B</a:t>
                      </a:r>
                      <a:r>
                        <a:rPr lang="ja-JP" sz="1600" kern="100" dirty="0">
                          <a:effectLst/>
                          <a:latin typeface="+mn-ea"/>
                          <a:ea typeface="+mn-ea"/>
                          <a:cs typeface="Times New Roman" panose="02020603050405020304" pitchFamily="18" charset="0"/>
                        </a:rPr>
                        <a:t>（住民主体）</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600" kern="100" dirty="0">
                          <a:effectLst/>
                          <a:latin typeface="+mn-ea"/>
                          <a:ea typeface="+mn-ea"/>
                          <a:cs typeface="Times New Roman" panose="02020603050405020304" pitchFamily="18" charset="0"/>
                        </a:rPr>
                        <a:t>サービス</a:t>
                      </a:r>
                      <a:r>
                        <a:rPr lang="en-US" sz="1600" kern="100" dirty="0">
                          <a:effectLst/>
                          <a:latin typeface="+mn-ea"/>
                          <a:ea typeface="+mn-ea"/>
                          <a:cs typeface="Times New Roman" panose="02020603050405020304" pitchFamily="18" charset="0"/>
                        </a:rPr>
                        <a:t>C</a:t>
                      </a:r>
                      <a:r>
                        <a:rPr lang="ja-JP" sz="1600" kern="100" dirty="0">
                          <a:effectLst/>
                          <a:latin typeface="+mn-ea"/>
                          <a:ea typeface="+mn-ea"/>
                          <a:cs typeface="Times New Roman" panose="02020603050405020304" pitchFamily="18" charset="0"/>
                        </a:rPr>
                        <a:t>（短期集中）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696730318"/>
                  </a:ext>
                </a:extLst>
              </a:tr>
              <a:tr h="282371">
                <a:tc>
                  <a:txBody>
                    <a:bodyPr/>
                    <a:lstStyle/>
                    <a:p>
                      <a:pPr algn="just"/>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mn-ea"/>
                          <a:ea typeface="+mn-ea"/>
                          <a:cs typeface="Times New Roman" panose="02020603050405020304" pitchFamily="18" charset="0"/>
                        </a:rPr>
                        <a:t>実人数</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solidFill>
                            <a:srgbClr val="000000"/>
                          </a:solidFill>
                          <a:effectLst/>
                          <a:latin typeface="+mn-ea"/>
                          <a:ea typeface="+mn-ea"/>
                          <a:cs typeface="Times New Roman" panose="02020603050405020304" pitchFamily="18" charset="0"/>
                        </a:rPr>
                        <a:t>　比率</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r>
                        <a:rPr lang="ja-JP" sz="1600" kern="100">
                          <a:effectLst/>
                          <a:latin typeface="+mn-ea"/>
                          <a:ea typeface="+mn-ea"/>
                          <a:cs typeface="Times New Roman" panose="02020603050405020304" pitchFamily="18" charset="0"/>
                        </a:rPr>
                        <a:t>実人数</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mn-ea"/>
                          <a:ea typeface="+mn-ea"/>
                          <a:cs typeface="Times New Roman" panose="02020603050405020304" pitchFamily="18" charset="0"/>
                        </a:rPr>
                        <a:t>　比率</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mn-ea"/>
                          <a:ea typeface="+mn-ea"/>
                          <a:cs typeface="Times New Roman" panose="02020603050405020304" pitchFamily="18" charset="0"/>
                        </a:rPr>
                        <a:t>実人数</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mn-ea"/>
                          <a:ea typeface="+mn-ea"/>
                          <a:cs typeface="Times New Roman" panose="02020603050405020304" pitchFamily="18" charset="0"/>
                        </a:rPr>
                        <a:t>比率</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mn-ea"/>
                          <a:ea typeface="+mn-ea"/>
                          <a:cs typeface="Times New Roman" panose="02020603050405020304" pitchFamily="18" charset="0"/>
                        </a:rPr>
                        <a:t>実人数</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mn-ea"/>
                          <a:ea typeface="+mn-ea"/>
                          <a:cs typeface="Times New Roman" panose="02020603050405020304" pitchFamily="18" charset="0"/>
                        </a:rPr>
                        <a:t>　比率</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450967"/>
                  </a:ext>
                </a:extLst>
              </a:tr>
              <a:tr h="114574">
                <a:tc>
                  <a:txBody>
                    <a:bodyPr/>
                    <a:lstStyle/>
                    <a:p>
                      <a:pPr algn="just"/>
                      <a:r>
                        <a:rPr lang="ja-JP" sz="1600" kern="100">
                          <a:effectLst/>
                          <a:latin typeface="+mn-ea"/>
                          <a:ea typeface="+mn-ea"/>
                          <a:cs typeface="Times New Roman" panose="02020603050405020304" pitchFamily="18" charset="0"/>
                        </a:rPr>
                        <a:t>大阪市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12,055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99.9%</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7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mn-ea"/>
                          <a:ea typeface="+mn-ea"/>
                          <a:cs typeface="Times New Roman" panose="02020603050405020304" pitchFamily="18" charset="0"/>
                        </a:rPr>
                        <a:t>0.1%</a:t>
                      </a:r>
                      <a:endParaRPr lang="ja-JP" sz="1600" kern="100" dirty="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90360"/>
                  </a:ext>
                </a:extLst>
              </a:tr>
              <a:tr h="114574">
                <a:tc>
                  <a:txBody>
                    <a:bodyPr/>
                    <a:lstStyle/>
                    <a:p>
                      <a:pPr algn="just"/>
                      <a:r>
                        <a:rPr lang="ja-JP" sz="1600" kern="100">
                          <a:effectLst/>
                          <a:latin typeface="+mn-ea"/>
                          <a:ea typeface="+mn-ea"/>
                          <a:cs typeface="Times New Roman" panose="02020603050405020304" pitchFamily="18" charset="0"/>
                        </a:rPr>
                        <a:t>堺市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5,643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99.0%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48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0.8%</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10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0.2%</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80131"/>
                  </a:ext>
                </a:extLst>
              </a:tr>
              <a:tr h="114574">
                <a:tc>
                  <a:txBody>
                    <a:bodyPr/>
                    <a:lstStyle/>
                    <a:p>
                      <a:pPr algn="just"/>
                      <a:r>
                        <a:rPr lang="ja-JP" sz="1600" kern="100">
                          <a:effectLst/>
                          <a:latin typeface="+mn-ea"/>
                          <a:ea typeface="+mn-ea"/>
                          <a:cs typeface="Times New Roman" panose="02020603050405020304" pitchFamily="18" charset="0"/>
                        </a:rPr>
                        <a:t>岸和田市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11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1.1%</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892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92.1%</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65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6.7%</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101240"/>
                  </a:ext>
                </a:extLst>
              </a:tr>
              <a:tr h="114574">
                <a:tc>
                  <a:txBody>
                    <a:bodyPr/>
                    <a:lstStyle/>
                    <a:p>
                      <a:pPr algn="just"/>
                      <a:r>
                        <a:rPr lang="ja-JP" sz="1600" kern="100">
                          <a:effectLst/>
                          <a:latin typeface="+mn-ea"/>
                          <a:ea typeface="+mn-ea"/>
                          <a:cs typeface="Times New Roman" panose="02020603050405020304" pitchFamily="18" charset="0"/>
                        </a:rPr>
                        <a:t>豊中市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616328"/>
                  </a:ext>
                </a:extLst>
              </a:tr>
              <a:tr h="114574">
                <a:tc>
                  <a:txBody>
                    <a:bodyPr/>
                    <a:lstStyle/>
                    <a:p>
                      <a:pPr algn="just"/>
                      <a:r>
                        <a:rPr lang="ja-JP" sz="1600" kern="100">
                          <a:effectLst/>
                          <a:latin typeface="+mn-ea"/>
                          <a:ea typeface="+mn-ea"/>
                          <a:cs typeface="Times New Roman" panose="02020603050405020304" pitchFamily="18" charset="0"/>
                        </a:rPr>
                        <a:t>池田市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618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100.0%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539153"/>
                  </a:ext>
                </a:extLst>
              </a:tr>
              <a:tr h="114574">
                <a:tc>
                  <a:txBody>
                    <a:bodyPr/>
                    <a:lstStyle/>
                    <a:p>
                      <a:pPr algn="just"/>
                      <a:r>
                        <a:rPr lang="ja-JP" sz="1600" kern="100">
                          <a:effectLst/>
                          <a:latin typeface="+mn-ea"/>
                          <a:ea typeface="+mn-ea"/>
                          <a:cs typeface="Times New Roman" panose="02020603050405020304" pitchFamily="18" charset="0"/>
                        </a:rPr>
                        <a:t>吹田市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1,555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99.9%</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1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0.1%</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966612"/>
                  </a:ext>
                </a:extLst>
              </a:tr>
              <a:tr h="114574">
                <a:tc>
                  <a:txBody>
                    <a:bodyPr/>
                    <a:lstStyle/>
                    <a:p>
                      <a:pPr algn="just"/>
                      <a:r>
                        <a:rPr lang="ja-JP" sz="1600" kern="100">
                          <a:effectLst/>
                          <a:latin typeface="+mn-ea"/>
                          <a:ea typeface="+mn-ea"/>
                          <a:cs typeface="Times New Roman" panose="02020603050405020304" pitchFamily="18" charset="0"/>
                        </a:rPr>
                        <a:t>泉大津市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339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94.4%</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20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5.6%</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887978"/>
                  </a:ext>
                </a:extLst>
              </a:tr>
              <a:tr h="114574">
                <a:tc>
                  <a:txBody>
                    <a:bodyPr/>
                    <a:lstStyle/>
                    <a:p>
                      <a:pPr algn="just"/>
                      <a:r>
                        <a:rPr lang="ja-JP" sz="1600" kern="100">
                          <a:effectLst/>
                          <a:latin typeface="+mn-ea"/>
                          <a:ea typeface="+mn-ea"/>
                          <a:cs typeface="Times New Roman" panose="02020603050405020304" pitchFamily="18" charset="0"/>
                        </a:rPr>
                        <a:t>高槻市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1,607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99.8%</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3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0.2%</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521876"/>
                  </a:ext>
                </a:extLst>
              </a:tr>
              <a:tr h="114574">
                <a:tc>
                  <a:txBody>
                    <a:bodyPr/>
                    <a:lstStyle/>
                    <a:p>
                      <a:pPr algn="just"/>
                      <a:r>
                        <a:rPr lang="ja-JP" sz="1600" kern="100">
                          <a:effectLst/>
                          <a:latin typeface="+mn-ea"/>
                          <a:ea typeface="+mn-ea"/>
                          <a:cs typeface="Times New Roman" panose="02020603050405020304" pitchFamily="18" charset="0"/>
                        </a:rPr>
                        <a:t>貝塚市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6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2.0%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293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98.0%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320559"/>
                  </a:ext>
                </a:extLst>
              </a:tr>
              <a:tr h="114574">
                <a:tc>
                  <a:txBody>
                    <a:bodyPr/>
                    <a:lstStyle/>
                    <a:p>
                      <a:pPr algn="just"/>
                      <a:r>
                        <a:rPr lang="ja-JP" sz="1600" kern="100">
                          <a:effectLst/>
                          <a:latin typeface="+mn-ea"/>
                          <a:ea typeface="+mn-ea"/>
                          <a:cs typeface="Times New Roman" panose="02020603050405020304" pitchFamily="18" charset="0"/>
                        </a:rPr>
                        <a:t>枚方市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1,345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99.7%</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4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0.3%</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223373"/>
                  </a:ext>
                </a:extLst>
              </a:tr>
              <a:tr h="114574">
                <a:tc>
                  <a:txBody>
                    <a:bodyPr/>
                    <a:lstStyle/>
                    <a:p>
                      <a:pPr algn="just"/>
                      <a:r>
                        <a:rPr lang="ja-JP" sz="1600" kern="100">
                          <a:effectLst/>
                          <a:latin typeface="+mn-ea"/>
                          <a:ea typeface="+mn-ea"/>
                          <a:cs typeface="Times New Roman" panose="02020603050405020304" pitchFamily="18" charset="0"/>
                        </a:rPr>
                        <a:t>茨木市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1,047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62.4%</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619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36.9%</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13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0.8%</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865316"/>
                  </a:ext>
                </a:extLst>
              </a:tr>
              <a:tr h="114574">
                <a:tc>
                  <a:txBody>
                    <a:bodyPr/>
                    <a:lstStyle/>
                    <a:p>
                      <a:pPr algn="just"/>
                      <a:r>
                        <a:rPr lang="ja-JP" sz="1600" kern="100">
                          <a:effectLst/>
                          <a:latin typeface="+mn-ea"/>
                          <a:ea typeface="+mn-ea"/>
                          <a:cs typeface="Times New Roman" panose="02020603050405020304" pitchFamily="18" charset="0"/>
                        </a:rPr>
                        <a:t>八尾市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1,375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99.4%</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8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0.6%</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918850"/>
                  </a:ext>
                </a:extLst>
              </a:tr>
              <a:tr h="114574">
                <a:tc>
                  <a:txBody>
                    <a:bodyPr/>
                    <a:lstStyle/>
                    <a:p>
                      <a:pPr algn="just"/>
                      <a:r>
                        <a:rPr lang="ja-JP" sz="1600" kern="100">
                          <a:effectLst/>
                          <a:latin typeface="+mn-ea"/>
                          <a:ea typeface="+mn-ea"/>
                          <a:cs typeface="Times New Roman" panose="02020603050405020304" pitchFamily="18" charset="0"/>
                        </a:rPr>
                        <a:t>泉佐野市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600" kern="100">
                        <a:effectLst/>
                        <a:latin typeface="+mn-ea"/>
                        <a:ea typeface="+mn-ea"/>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600" kern="100">
                        <a:effectLst/>
                        <a:latin typeface="+mn-ea"/>
                        <a:ea typeface="+mn-ea"/>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600" kern="100">
                        <a:effectLst/>
                        <a:latin typeface="+mn-ea"/>
                        <a:ea typeface="+mn-ea"/>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17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323710"/>
                  </a:ext>
                </a:extLst>
              </a:tr>
              <a:tr h="114574">
                <a:tc>
                  <a:txBody>
                    <a:bodyPr/>
                    <a:lstStyle/>
                    <a:p>
                      <a:pPr algn="just"/>
                      <a:r>
                        <a:rPr lang="ja-JP" sz="1600" kern="100">
                          <a:effectLst/>
                          <a:latin typeface="+mn-ea"/>
                          <a:ea typeface="+mn-ea"/>
                          <a:cs typeface="Times New Roman" panose="02020603050405020304" pitchFamily="18" charset="0"/>
                        </a:rPr>
                        <a:t>富田林市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544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84.7%</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86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13.4%</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12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1.9%</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635085"/>
                  </a:ext>
                </a:extLst>
              </a:tr>
              <a:tr h="114574">
                <a:tc>
                  <a:txBody>
                    <a:bodyPr/>
                    <a:lstStyle/>
                    <a:p>
                      <a:pPr algn="just"/>
                      <a:r>
                        <a:rPr lang="ja-JP" sz="1600" kern="100">
                          <a:effectLst/>
                          <a:latin typeface="+mn-ea"/>
                          <a:ea typeface="+mn-ea"/>
                          <a:cs typeface="Times New Roman" panose="02020603050405020304" pitchFamily="18" charset="0"/>
                        </a:rPr>
                        <a:t>寝屋川市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77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11.3%</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490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72.1%</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113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16.6%</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8496707"/>
                  </a:ext>
                </a:extLst>
              </a:tr>
              <a:tr h="194515">
                <a:tc>
                  <a:txBody>
                    <a:bodyPr/>
                    <a:lstStyle/>
                    <a:p>
                      <a:pPr algn="just"/>
                      <a:r>
                        <a:rPr lang="ja-JP" sz="1600" kern="100">
                          <a:effectLst/>
                          <a:latin typeface="+mn-ea"/>
                          <a:ea typeface="+mn-ea"/>
                          <a:cs typeface="Times New Roman" panose="02020603050405020304" pitchFamily="18" charset="0"/>
                        </a:rPr>
                        <a:t>河内長野市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462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87.5%</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28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5.3%</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38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7.2%</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618346"/>
                  </a:ext>
                </a:extLst>
              </a:tr>
              <a:tr h="114574">
                <a:tc>
                  <a:txBody>
                    <a:bodyPr/>
                    <a:lstStyle/>
                    <a:p>
                      <a:pPr algn="just"/>
                      <a:r>
                        <a:rPr lang="ja-JP" sz="1600" kern="100">
                          <a:effectLst/>
                          <a:latin typeface="+mn-ea"/>
                          <a:ea typeface="+mn-ea"/>
                          <a:cs typeface="Times New Roman" panose="02020603050405020304" pitchFamily="18" charset="0"/>
                        </a:rPr>
                        <a:t>松原市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599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87.8%</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83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12.2%</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028791"/>
                  </a:ext>
                </a:extLst>
              </a:tr>
              <a:tr h="114574">
                <a:tc>
                  <a:txBody>
                    <a:bodyPr/>
                    <a:lstStyle/>
                    <a:p>
                      <a:pPr algn="just"/>
                      <a:r>
                        <a:rPr lang="ja-JP" sz="1600" kern="100">
                          <a:effectLst/>
                          <a:latin typeface="+mn-ea"/>
                          <a:ea typeface="+mn-ea"/>
                          <a:cs typeface="Times New Roman" panose="02020603050405020304" pitchFamily="18" charset="0"/>
                        </a:rPr>
                        <a:t>大東市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15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16.0%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49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52.1%</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28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29.8%</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2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2.1%</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269618"/>
                  </a:ext>
                </a:extLst>
              </a:tr>
              <a:tr h="114574">
                <a:tc>
                  <a:txBody>
                    <a:bodyPr/>
                    <a:lstStyle/>
                    <a:p>
                      <a:pPr algn="just"/>
                      <a:r>
                        <a:rPr lang="ja-JP" sz="1600" kern="100">
                          <a:effectLst/>
                          <a:latin typeface="+mn-ea"/>
                          <a:ea typeface="+mn-ea"/>
                          <a:cs typeface="Times New Roman" panose="02020603050405020304" pitchFamily="18" charset="0"/>
                        </a:rPr>
                        <a:t>和泉市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826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99.0%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8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634564"/>
                  </a:ext>
                </a:extLst>
              </a:tr>
              <a:tr h="114574">
                <a:tc>
                  <a:txBody>
                    <a:bodyPr/>
                    <a:lstStyle/>
                    <a:p>
                      <a:pPr algn="just"/>
                      <a:r>
                        <a:rPr lang="ja-JP" sz="1600" kern="100">
                          <a:effectLst/>
                          <a:latin typeface="+mn-ea"/>
                          <a:ea typeface="+mn-ea"/>
                          <a:cs typeface="Times New Roman" panose="02020603050405020304" pitchFamily="18" charset="0"/>
                        </a:rPr>
                        <a:t>箕面市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159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29.2%</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385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70.6%</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0.2%</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846429"/>
                  </a:ext>
                </a:extLst>
              </a:tr>
              <a:tr h="114574">
                <a:tc>
                  <a:txBody>
                    <a:bodyPr/>
                    <a:lstStyle/>
                    <a:p>
                      <a:pPr algn="just"/>
                      <a:r>
                        <a:rPr lang="ja-JP" sz="1600" kern="100">
                          <a:effectLst/>
                          <a:latin typeface="+mn-ea"/>
                          <a:ea typeface="+mn-ea"/>
                          <a:cs typeface="Times New Roman" panose="02020603050405020304" pitchFamily="18" charset="0"/>
                        </a:rPr>
                        <a:t>柏原市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183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83.2%</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37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16.8%</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058236"/>
                  </a:ext>
                </a:extLst>
              </a:tr>
              <a:tr h="114574">
                <a:tc>
                  <a:txBody>
                    <a:bodyPr/>
                    <a:lstStyle/>
                    <a:p>
                      <a:pPr algn="just"/>
                      <a:r>
                        <a:rPr lang="ja-JP" sz="1600" kern="100">
                          <a:effectLst/>
                          <a:latin typeface="+mn-ea"/>
                          <a:ea typeface="+mn-ea"/>
                          <a:cs typeface="Times New Roman" panose="02020603050405020304" pitchFamily="18" charset="0"/>
                        </a:rPr>
                        <a:t>羽曳野市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534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98.0%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2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0.4%</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9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1.7%</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501930"/>
                  </a:ext>
                </a:extLst>
              </a:tr>
              <a:tr h="114574">
                <a:tc>
                  <a:txBody>
                    <a:bodyPr/>
                    <a:lstStyle/>
                    <a:p>
                      <a:pPr algn="just"/>
                      <a:r>
                        <a:rPr lang="ja-JP" sz="1600" kern="100">
                          <a:effectLst/>
                          <a:latin typeface="+mn-ea"/>
                          <a:ea typeface="+mn-ea"/>
                          <a:cs typeface="Times New Roman" panose="02020603050405020304" pitchFamily="18" charset="0"/>
                        </a:rPr>
                        <a:t>摂津市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mn-ea"/>
                          <a:ea typeface="+mn-ea"/>
                          <a:cs typeface="Times New Roman" panose="02020603050405020304" pitchFamily="18" charset="0"/>
                        </a:rPr>
                        <a:t> </a:t>
                      </a:r>
                      <a:endParaRPr lang="ja-JP" sz="1600" kern="100" dirty="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475973"/>
                  </a:ext>
                </a:extLst>
              </a:tr>
            </a:tbl>
          </a:graphicData>
        </a:graphic>
      </p:graphicFrame>
    </p:spTree>
    <p:extLst>
      <p:ext uri="{BB962C8B-B14F-4D97-AF65-F5344CB8AC3E}">
        <p14:creationId xmlns:p14="http://schemas.microsoft.com/office/powerpoint/2010/main" val="4132341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2AD9F76-B968-6A08-D34D-5D95267C7A24}"/>
              </a:ext>
            </a:extLst>
          </p:cNvPr>
          <p:cNvSpPr txBox="1"/>
          <p:nvPr/>
        </p:nvSpPr>
        <p:spPr>
          <a:xfrm>
            <a:off x="179512" y="0"/>
            <a:ext cx="8424936"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大阪府内市町村　総合事業の通所型サービスの利用者数　　　　　</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(2022</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月時点</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p>
        </p:txBody>
      </p:sp>
      <p:graphicFrame>
        <p:nvGraphicFramePr>
          <p:cNvPr id="3" name="表 2">
            <a:extLst>
              <a:ext uri="{FF2B5EF4-FFF2-40B4-BE49-F238E27FC236}">
                <a16:creationId xmlns:a16="http://schemas.microsoft.com/office/drawing/2014/main" id="{1C2382D8-2C94-E650-A8AD-B593D83C8030}"/>
              </a:ext>
            </a:extLst>
          </p:cNvPr>
          <p:cNvGraphicFramePr>
            <a:graphicFrameLocks noGrp="1"/>
          </p:cNvGraphicFramePr>
          <p:nvPr>
            <p:extLst>
              <p:ext uri="{D42A27DB-BD31-4B8C-83A1-F6EECF244321}">
                <p14:modId xmlns:p14="http://schemas.microsoft.com/office/powerpoint/2010/main" val="3293367211"/>
              </p:ext>
            </p:extLst>
          </p:nvPr>
        </p:nvGraphicFramePr>
        <p:xfrm>
          <a:off x="53752" y="624840"/>
          <a:ext cx="9036495" cy="5608320"/>
        </p:xfrm>
        <a:graphic>
          <a:graphicData uri="http://schemas.openxmlformats.org/drawingml/2006/table">
            <a:tbl>
              <a:tblPr firstRow="1" firstCol="1" bandRow="1"/>
              <a:tblGrid>
                <a:gridCol w="1115616">
                  <a:extLst>
                    <a:ext uri="{9D8B030D-6E8A-4147-A177-3AD203B41FA5}">
                      <a16:colId xmlns:a16="http://schemas.microsoft.com/office/drawing/2014/main" val="2614097938"/>
                    </a:ext>
                  </a:extLst>
                </a:gridCol>
                <a:gridCol w="1008112">
                  <a:extLst>
                    <a:ext uri="{9D8B030D-6E8A-4147-A177-3AD203B41FA5}">
                      <a16:colId xmlns:a16="http://schemas.microsoft.com/office/drawing/2014/main" val="1250960205"/>
                    </a:ext>
                  </a:extLst>
                </a:gridCol>
                <a:gridCol w="936104">
                  <a:extLst>
                    <a:ext uri="{9D8B030D-6E8A-4147-A177-3AD203B41FA5}">
                      <a16:colId xmlns:a16="http://schemas.microsoft.com/office/drawing/2014/main" val="328808228"/>
                    </a:ext>
                  </a:extLst>
                </a:gridCol>
                <a:gridCol w="916083">
                  <a:extLst>
                    <a:ext uri="{9D8B030D-6E8A-4147-A177-3AD203B41FA5}">
                      <a16:colId xmlns:a16="http://schemas.microsoft.com/office/drawing/2014/main" val="3030231072"/>
                    </a:ext>
                  </a:extLst>
                </a:gridCol>
                <a:gridCol w="953442">
                  <a:extLst>
                    <a:ext uri="{9D8B030D-6E8A-4147-A177-3AD203B41FA5}">
                      <a16:colId xmlns:a16="http://schemas.microsoft.com/office/drawing/2014/main" val="2416561203"/>
                    </a:ext>
                  </a:extLst>
                </a:gridCol>
                <a:gridCol w="1173468">
                  <a:extLst>
                    <a:ext uri="{9D8B030D-6E8A-4147-A177-3AD203B41FA5}">
                      <a16:colId xmlns:a16="http://schemas.microsoft.com/office/drawing/2014/main" val="74596090"/>
                    </a:ext>
                  </a:extLst>
                </a:gridCol>
                <a:gridCol w="806759">
                  <a:extLst>
                    <a:ext uri="{9D8B030D-6E8A-4147-A177-3AD203B41FA5}">
                      <a16:colId xmlns:a16="http://schemas.microsoft.com/office/drawing/2014/main" val="668955889"/>
                    </a:ext>
                  </a:extLst>
                </a:gridCol>
                <a:gridCol w="1160919">
                  <a:extLst>
                    <a:ext uri="{9D8B030D-6E8A-4147-A177-3AD203B41FA5}">
                      <a16:colId xmlns:a16="http://schemas.microsoft.com/office/drawing/2014/main" val="3736789348"/>
                    </a:ext>
                  </a:extLst>
                </a:gridCol>
                <a:gridCol w="965992">
                  <a:extLst>
                    <a:ext uri="{9D8B030D-6E8A-4147-A177-3AD203B41FA5}">
                      <a16:colId xmlns:a16="http://schemas.microsoft.com/office/drawing/2014/main" val="780540022"/>
                    </a:ext>
                  </a:extLst>
                </a:gridCol>
              </a:tblGrid>
              <a:tr h="245015">
                <a:tc>
                  <a:txBody>
                    <a:bodyPr/>
                    <a:lstStyle/>
                    <a:p>
                      <a:pPr algn="just"/>
                      <a:r>
                        <a:rPr lang="ja-JP" sz="1600" kern="100" dirty="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ja-JP" sz="1600" kern="100" dirty="0">
                          <a:effectLst/>
                          <a:latin typeface="+mn-ea"/>
                          <a:ea typeface="+mn-ea"/>
                          <a:cs typeface="Times New Roman" panose="02020603050405020304" pitchFamily="18" charset="0"/>
                        </a:rPr>
                        <a:t>従前相当サービス</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600" kern="100" dirty="0">
                          <a:effectLst/>
                          <a:latin typeface="+mn-ea"/>
                          <a:ea typeface="+mn-ea"/>
                          <a:cs typeface="Times New Roman" panose="02020603050405020304" pitchFamily="18" charset="0"/>
                        </a:rPr>
                        <a:t>サービス</a:t>
                      </a:r>
                      <a:r>
                        <a:rPr lang="en-US" sz="1600" kern="100" dirty="0">
                          <a:effectLst/>
                          <a:latin typeface="+mn-ea"/>
                          <a:ea typeface="+mn-ea"/>
                          <a:cs typeface="Times New Roman" panose="02020603050405020304" pitchFamily="18" charset="0"/>
                        </a:rPr>
                        <a:t>A</a:t>
                      </a:r>
                      <a:r>
                        <a:rPr lang="ja-JP" sz="1600" kern="100" dirty="0">
                          <a:effectLst/>
                          <a:latin typeface="+mn-ea"/>
                          <a:ea typeface="+mn-ea"/>
                          <a:cs typeface="Times New Roman" panose="02020603050405020304" pitchFamily="18" charset="0"/>
                        </a:rPr>
                        <a:t>（基準緩和）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600" kern="100" dirty="0">
                          <a:effectLst/>
                          <a:latin typeface="+mn-ea"/>
                          <a:ea typeface="+mn-ea"/>
                          <a:cs typeface="Times New Roman" panose="02020603050405020304" pitchFamily="18" charset="0"/>
                        </a:rPr>
                        <a:t>サービス</a:t>
                      </a:r>
                      <a:r>
                        <a:rPr lang="en-US" sz="1600" kern="100" dirty="0">
                          <a:effectLst/>
                          <a:latin typeface="+mn-ea"/>
                          <a:ea typeface="+mn-ea"/>
                          <a:cs typeface="Times New Roman" panose="02020603050405020304" pitchFamily="18" charset="0"/>
                        </a:rPr>
                        <a:t>B</a:t>
                      </a:r>
                      <a:r>
                        <a:rPr lang="ja-JP" sz="1600" kern="100" dirty="0">
                          <a:effectLst/>
                          <a:latin typeface="+mn-ea"/>
                          <a:ea typeface="+mn-ea"/>
                          <a:cs typeface="Times New Roman" panose="02020603050405020304" pitchFamily="18" charset="0"/>
                        </a:rPr>
                        <a:t>（住民主体）</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600" kern="100" dirty="0">
                          <a:effectLst/>
                          <a:latin typeface="+mn-ea"/>
                          <a:ea typeface="+mn-ea"/>
                          <a:cs typeface="Times New Roman" panose="02020603050405020304" pitchFamily="18" charset="0"/>
                        </a:rPr>
                        <a:t>サービス</a:t>
                      </a:r>
                      <a:r>
                        <a:rPr lang="en-US" sz="1600" kern="100" dirty="0">
                          <a:effectLst/>
                          <a:latin typeface="+mn-ea"/>
                          <a:ea typeface="+mn-ea"/>
                          <a:cs typeface="Times New Roman" panose="02020603050405020304" pitchFamily="18" charset="0"/>
                        </a:rPr>
                        <a:t>C</a:t>
                      </a:r>
                      <a:r>
                        <a:rPr lang="ja-JP" sz="1600" kern="100" dirty="0">
                          <a:effectLst/>
                          <a:latin typeface="+mn-ea"/>
                          <a:ea typeface="+mn-ea"/>
                          <a:cs typeface="Times New Roman" panose="02020603050405020304" pitchFamily="18" charset="0"/>
                        </a:rPr>
                        <a:t>（短期集中）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696730318"/>
                  </a:ext>
                </a:extLst>
              </a:tr>
              <a:tr h="149795">
                <a:tc>
                  <a:txBody>
                    <a:bodyPr/>
                    <a:lstStyle/>
                    <a:p>
                      <a:pPr algn="just"/>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mn-ea"/>
                          <a:ea typeface="+mn-ea"/>
                          <a:cs typeface="Times New Roman" panose="02020603050405020304" pitchFamily="18" charset="0"/>
                        </a:rPr>
                        <a:t>実人数</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solidFill>
                            <a:srgbClr val="000000"/>
                          </a:solidFill>
                          <a:effectLst/>
                          <a:latin typeface="+mn-ea"/>
                          <a:ea typeface="+mn-ea"/>
                          <a:cs typeface="Times New Roman" panose="02020603050405020304" pitchFamily="18" charset="0"/>
                        </a:rPr>
                        <a:t>　比率</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r>
                        <a:rPr lang="ja-JP" sz="1600" kern="100">
                          <a:effectLst/>
                          <a:latin typeface="+mn-ea"/>
                          <a:ea typeface="+mn-ea"/>
                          <a:cs typeface="Times New Roman" panose="02020603050405020304" pitchFamily="18" charset="0"/>
                        </a:rPr>
                        <a:t>実人数</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mn-ea"/>
                          <a:ea typeface="+mn-ea"/>
                          <a:cs typeface="Times New Roman" panose="02020603050405020304" pitchFamily="18" charset="0"/>
                        </a:rPr>
                        <a:t>　比率</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mn-ea"/>
                          <a:ea typeface="+mn-ea"/>
                          <a:cs typeface="Times New Roman" panose="02020603050405020304" pitchFamily="18" charset="0"/>
                        </a:rPr>
                        <a:t>実人数</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mn-ea"/>
                          <a:ea typeface="+mn-ea"/>
                          <a:cs typeface="Times New Roman" panose="02020603050405020304" pitchFamily="18" charset="0"/>
                        </a:rPr>
                        <a:t>比率</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mn-ea"/>
                          <a:ea typeface="+mn-ea"/>
                          <a:cs typeface="Times New Roman" panose="02020603050405020304" pitchFamily="18" charset="0"/>
                        </a:rPr>
                        <a:t>実人数</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mn-ea"/>
                          <a:ea typeface="+mn-ea"/>
                          <a:cs typeface="Times New Roman" panose="02020603050405020304" pitchFamily="18" charset="0"/>
                        </a:rPr>
                        <a:t>　比率</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450967"/>
                  </a:ext>
                </a:extLst>
              </a:tr>
              <a:tr h="114574">
                <a:tc>
                  <a:txBody>
                    <a:bodyPr/>
                    <a:lstStyle/>
                    <a:p>
                      <a:pPr algn="just"/>
                      <a:r>
                        <a:rPr lang="ja-JP" sz="1600" kern="100">
                          <a:effectLst/>
                          <a:latin typeface="+mn-ea"/>
                          <a:ea typeface="+mn-ea"/>
                          <a:cs typeface="Times New Roman" panose="02020603050405020304" pitchFamily="18" charset="0"/>
                        </a:rPr>
                        <a:t>高石市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373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100.0%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0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mn-ea"/>
                          <a:ea typeface="+mn-ea"/>
                          <a:cs typeface="Times New Roman" panose="02020603050405020304" pitchFamily="18" charset="0"/>
                        </a:rPr>
                        <a:t>0.0%</a:t>
                      </a:r>
                      <a:endParaRPr lang="ja-JP" sz="1600" kern="100" dirty="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053644"/>
                  </a:ext>
                </a:extLst>
              </a:tr>
              <a:tr h="114574">
                <a:tc>
                  <a:txBody>
                    <a:bodyPr/>
                    <a:lstStyle/>
                    <a:p>
                      <a:pPr algn="just"/>
                      <a:r>
                        <a:rPr lang="ja-JP" sz="1600" kern="100">
                          <a:effectLst/>
                          <a:latin typeface="+mn-ea"/>
                          <a:ea typeface="+mn-ea"/>
                          <a:cs typeface="Times New Roman" panose="02020603050405020304" pitchFamily="18" charset="0"/>
                        </a:rPr>
                        <a:t>藤井寺市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421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100.0%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790029"/>
                  </a:ext>
                </a:extLst>
              </a:tr>
              <a:tr h="114574">
                <a:tc>
                  <a:txBody>
                    <a:bodyPr/>
                    <a:lstStyle/>
                    <a:p>
                      <a:pPr algn="just"/>
                      <a:r>
                        <a:rPr lang="ja-JP" sz="1600" kern="100">
                          <a:effectLst/>
                          <a:latin typeface="+mn-ea"/>
                          <a:ea typeface="+mn-ea"/>
                          <a:cs typeface="Times New Roman" panose="02020603050405020304" pitchFamily="18" charset="0"/>
                        </a:rPr>
                        <a:t>東大阪市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2,271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89.3%</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88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3.5%</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184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7.2%</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520133"/>
                  </a:ext>
                </a:extLst>
              </a:tr>
              <a:tr h="114574">
                <a:tc>
                  <a:txBody>
                    <a:bodyPr/>
                    <a:lstStyle/>
                    <a:p>
                      <a:pPr algn="just"/>
                      <a:r>
                        <a:rPr lang="ja-JP" sz="1600" kern="100">
                          <a:effectLst/>
                          <a:latin typeface="+mn-ea"/>
                          <a:ea typeface="+mn-ea"/>
                          <a:cs typeface="Times New Roman" panose="02020603050405020304" pitchFamily="18" charset="0"/>
                        </a:rPr>
                        <a:t>泉南市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309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100.0%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854083"/>
                  </a:ext>
                </a:extLst>
              </a:tr>
              <a:tr h="114574">
                <a:tc>
                  <a:txBody>
                    <a:bodyPr/>
                    <a:lstStyle/>
                    <a:p>
                      <a:pPr algn="just"/>
                      <a:r>
                        <a:rPr lang="ja-JP" sz="1600" kern="100">
                          <a:effectLst/>
                          <a:latin typeface="+mn-ea"/>
                          <a:ea typeface="+mn-ea"/>
                          <a:cs typeface="Times New Roman" panose="02020603050405020304" pitchFamily="18" charset="0"/>
                        </a:rPr>
                        <a:t>交野市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42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11.9%</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310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88.1%</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685315"/>
                  </a:ext>
                </a:extLst>
              </a:tr>
              <a:tr h="194515">
                <a:tc>
                  <a:txBody>
                    <a:bodyPr/>
                    <a:lstStyle/>
                    <a:p>
                      <a:pPr algn="just"/>
                      <a:r>
                        <a:rPr lang="ja-JP" sz="1600" kern="100">
                          <a:effectLst/>
                          <a:latin typeface="+mn-ea"/>
                          <a:ea typeface="+mn-ea"/>
                          <a:cs typeface="Times New Roman" panose="02020603050405020304" pitchFamily="18" charset="0"/>
                        </a:rPr>
                        <a:t>大阪狭山市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574106"/>
                  </a:ext>
                </a:extLst>
              </a:tr>
              <a:tr h="114574">
                <a:tc>
                  <a:txBody>
                    <a:bodyPr/>
                    <a:lstStyle/>
                    <a:p>
                      <a:pPr algn="just"/>
                      <a:r>
                        <a:rPr lang="ja-JP" sz="1600" kern="100">
                          <a:effectLst/>
                          <a:latin typeface="+mn-ea"/>
                          <a:ea typeface="+mn-ea"/>
                          <a:cs typeface="Times New Roman" panose="02020603050405020304" pitchFamily="18" charset="0"/>
                        </a:rPr>
                        <a:t>阪南市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263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79.2%</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69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20.8%</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187675"/>
                  </a:ext>
                </a:extLst>
              </a:tr>
              <a:tr h="114574">
                <a:tc>
                  <a:txBody>
                    <a:bodyPr/>
                    <a:lstStyle/>
                    <a:p>
                      <a:pPr algn="just"/>
                      <a:r>
                        <a:rPr lang="ja-JP" sz="1600" kern="100">
                          <a:effectLst/>
                          <a:latin typeface="+mn-ea"/>
                          <a:ea typeface="+mn-ea"/>
                          <a:cs typeface="Times New Roman" panose="02020603050405020304" pitchFamily="18" charset="0"/>
                        </a:rPr>
                        <a:t>島本町</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17452"/>
                  </a:ext>
                </a:extLst>
              </a:tr>
              <a:tr h="114574">
                <a:tc>
                  <a:txBody>
                    <a:bodyPr/>
                    <a:lstStyle/>
                    <a:p>
                      <a:pPr algn="just"/>
                      <a:r>
                        <a:rPr lang="ja-JP" sz="1600" kern="100">
                          <a:effectLst/>
                          <a:latin typeface="+mn-ea"/>
                          <a:ea typeface="+mn-ea"/>
                          <a:cs typeface="Times New Roman" panose="02020603050405020304" pitchFamily="18" charset="0"/>
                        </a:rPr>
                        <a:t>豊能町</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166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100.0%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72398"/>
                  </a:ext>
                </a:extLst>
              </a:tr>
              <a:tr h="114574">
                <a:tc>
                  <a:txBody>
                    <a:bodyPr/>
                    <a:lstStyle/>
                    <a:p>
                      <a:pPr algn="just"/>
                      <a:r>
                        <a:rPr lang="ja-JP" sz="1600" kern="100">
                          <a:effectLst/>
                          <a:latin typeface="+mn-ea"/>
                          <a:ea typeface="+mn-ea"/>
                          <a:cs typeface="Times New Roman" panose="02020603050405020304" pitchFamily="18" charset="0"/>
                        </a:rPr>
                        <a:t>能勢町</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43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100.0%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421457"/>
                  </a:ext>
                </a:extLst>
              </a:tr>
              <a:tr h="114574">
                <a:tc>
                  <a:txBody>
                    <a:bodyPr/>
                    <a:lstStyle/>
                    <a:p>
                      <a:pPr algn="just"/>
                      <a:r>
                        <a:rPr lang="ja-JP" sz="1600" kern="100">
                          <a:effectLst/>
                          <a:latin typeface="+mn-ea"/>
                          <a:ea typeface="+mn-ea"/>
                          <a:cs typeface="Times New Roman" panose="02020603050405020304" pitchFamily="18" charset="0"/>
                        </a:rPr>
                        <a:t>忠岡町</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86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78.9%</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23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21.1%</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123350"/>
                  </a:ext>
                </a:extLst>
              </a:tr>
              <a:tr h="114574">
                <a:tc>
                  <a:txBody>
                    <a:bodyPr/>
                    <a:lstStyle/>
                    <a:p>
                      <a:pPr algn="just"/>
                      <a:r>
                        <a:rPr lang="ja-JP" sz="1600" kern="100">
                          <a:effectLst/>
                          <a:latin typeface="+mn-ea"/>
                          <a:ea typeface="+mn-ea"/>
                          <a:cs typeface="Times New Roman" panose="02020603050405020304" pitchFamily="18" charset="0"/>
                        </a:rPr>
                        <a:t>熊取町</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101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66.0%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52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34.0%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43116"/>
                  </a:ext>
                </a:extLst>
              </a:tr>
              <a:tr h="114574">
                <a:tc>
                  <a:txBody>
                    <a:bodyPr/>
                    <a:lstStyle/>
                    <a:p>
                      <a:pPr algn="just"/>
                      <a:r>
                        <a:rPr lang="ja-JP" sz="1600" kern="100">
                          <a:effectLst/>
                          <a:latin typeface="+mn-ea"/>
                          <a:ea typeface="+mn-ea"/>
                          <a:cs typeface="Times New Roman" panose="02020603050405020304" pitchFamily="18" charset="0"/>
                        </a:rPr>
                        <a:t>田尻町</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22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100.0%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0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848657"/>
                  </a:ext>
                </a:extLst>
              </a:tr>
              <a:tr h="114574">
                <a:tc>
                  <a:txBody>
                    <a:bodyPr/>
                    <a:lstStyle/>
                    <a:p>
                      <a:pPr algn="just"/>
                      <a:r>
                        <a:rPr lang="ja-JP" sz="1600" kern="100">
                          <a:effectLst/>
                          <a:latin typeface="+mn-ea"/>
                          <a:ea typeface="+mn-ea"/>
                          <a:cs typeface="Times New Roman" panose="02020603050405020304" pitchFamily="18" charset="0"/>
                        </a:rPr>
                        <a:t>岬町</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37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100.0%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862639"/>
                  </a:ext>
                </a:extLst>
              </a:tr>
              <a:tr h="114574">
                <a:tc>
                  <a:txBody>
                    <a:bodyPr/>
                    <a:lstStyle/>
                    <a:p>
                      <a:pPr algn="just"/>
                      <a:r>
                        <a:rPr lang="ja-JP" sz="1600" kern="100">
                          <a:effectLst/>
                          <a:latin typeface="+mn-ea"/>
                          <a:ea typeface="+mn-ea"/>
                          <a:cs typeface="Times New Roman" panose="02020603050405020304" pitchFamily="18" charset="0"/>
                        </a:rPr>
                        <a:t>太子町</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50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74.6%</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17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25.4%</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509948"/>
                  </a:ext>
                </a:extLst>
              </a:tr>
              <a:tr h="114574">
                <a:tc>
                  <a:txBody>
                    <a:bodyPr/>
                    <a:lstStyle/>
                    <a:p>
                      <a:pPr algn="just"/>
                      <a:r>
                        <a:rPr lang="ja-JP" sz="1600" kern="100">
                          <a:effectLst/>
                          <a:latin typeface="+mn-ea"/>
                          <a:ea typeface="+mn-ea"/>
                          <a:cs typeface="Times New Roman" panose="02020603050405020304" pitchFamily="18" charset="0"/>
                        </a:rPr>
                        <a:t>河南町</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94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mn-ea"/>
                          <a:ea typeface="+mn-ea"/>
                          <a:cs typeface="Times New Roman" panose="02020603050405020304" pitchFamily="18" charset="0"/>
                        </a:rPr>
                        <a:t>98.9%</a:t>
                      </a:r>
                      <a:endParaRPr lang="ja-JP" sz="1600" kern="100" dirty="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1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1.1%</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712727"/>
                  </a:ext>
                </a:extLst>
              </a:tr>
              <a:tr h="194515">
                <a:tc>
                  <a:txBody>
                    <a:bodyPr/>
                    <a:lstStyle/>
                    <a:p>
                      <a:pPr algn="just"/>
                      <a:r>
                        <a:rPr lang="ja-JP" sz="1600" kern="100">
                          <a:effectLst/>
                          <a:latin typeface="+mn-ea"/>
                          <a:ea typeface="+mn-ea"/>
                          <a:cs typeface="Times New Roman" panose="02020603050405020304" pitchFamily="18" charset="0"/>
                        </a:rPr>
                        <a:t>千早赤阪村</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35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100.0%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809945"/>
                  </a:ext>
                </a:extLst>
              </a:tr>
              <a:tr h="114574">
                <a:tc>
                  <a:txBody>
                    <a:bodyPr/>
                    <a:lstStyle/>
                    <a:p>
                      <a:pPr algn="just"/>
                      <a:r>
                        <a:rPr lang="ja-JP" sz="1600" kern="100">
                          <a:effectLst/>
                          <a:latin typeface="+mn-ea"/>
                          <a:ea typeface="+mn-ea"/>
                          <a:cs typeface="Times New Roman" panose="02020603050405020304" pitchFamily="18" charset="0"/>
                        </a:rPr>
                        <a:t>守口市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8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2.1%</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360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93.8%</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16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4.2%</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226391"/>
                  </a:ext>
                </a:extLst>
              </a:tr>
              <a:tr h="114574">
                <a:tc>
                  <a:txBody>
                    <a:bodyPr/>
                    <a:lstStyle/>
                    <a:p>
                      <a:pPr algn="just"/>
                      <a:r>
                        <a:rPr lang="ja-JP" sz="1600" kern="100">
                          <a:effectLst/>
                          <a:latin typeface="+mn-ea"/>
                          <a:ea typeface="+mn-ea"/>
                          <a:cs typeface="Times New Roman" panose="02020603050405020304" pitchFamily="18" charset="0"/>
                        </a:rPr>
                        <a:t>門真市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17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4.4%</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361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94.4%</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600" kern="100">
                        <a:effectLst/>
                        <a:latin typeface="+mn-ea"/>
                        <a:ea typeface="+mn-ea"/>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6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1.6%</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300246"/>
                  </a:ext>
                </a:extLst>
              </a:tr>
              <a:tr h="114574">
                <a:tc>
                  <a:txBody>
                    <a:bodyPr/>
                    <a:lstStyle/>
                    <a:p>
                      <a:pPr algn="just"/>
                      <a:r>
                        <a:rPr lang="ja-JP" sz="1600" kern="100">
                          <a:effectLst/>
                          <a:latin typeface="+mn-ea"/>
                          <a:ea typeface="+mn-ea"/>
                          <a:cs typeface="Times New Roman" panose="02020603050405020304" pitchFamily="18" charset="0"/>
                        </a:rPr>
                        <a:t>四條畷市</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9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mn-ea"/>
                          <a:ea typeface="+mn-ea"/>
                          <a:cs typeface="Times New Roman" panose="02020603050405020304" pitchFamily="18" charset="0"/>
                        </a:rPr>
                        <a:t>7.6%</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mn-ea"/>
                          <a:ea typeface="+mn-ea"/>
                          <a:cs typeface="Times New Roman" panose="02020603050405020304" pitchFamily="18" charset="0"/>
                        </a:rPr>
                        <a:t>103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87.3%</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mn-ea"/>
                          <a:ea typeface="+mn-ea"/>
                          <a:cs typeface="Times New Roman" panose="02020603050405020304" pitchFamily="18" charset="0"/>
                        </a:rPr>
                        <a:t>　</a:t>
                      </a: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0.0%</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mn-ea"/>
                          <a:ea typeface="+mn-ea"/>
                          <a:cs typeface="Times New Roman" panose="02020603050405020304" pitchFamily="18" charset="0"/>
                        </a:rPr>
                        <a:t>6 </a:t>
                      </a:r>
                      <a:endParaRPr lang="ja-JP" sz="1600" kern="10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mn-ea"/>
                          <a:ea typeface="+mn-ea"/>
                          <a:cs typeface="Times New Roman" panose="02020603050405020304" pitchFamily="18" charset="0"/>
                        </a:rPr>
                        <a:t>5.1%</a:t>
                      </a:r>
                      <a:endParaRPr lang="ja-JP" sz="1600" kern="100" dirty="0">
                        <a:effectLst/>
                        <a:latin typeface="+mn-ea"/>
                        <a:ea typeface="+mn-ea"/>
                        <a:cs typeface="Times New Roman" panose="02020603050405020304" pitchFamily="18" charset="0"/>
                      </a:endParaRPr>
                    </a:p>
                  </a:txBody>
                  <a:tcPr marL="35907" marR="35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374266"/>
                  </a:ext>
                </a:extLst>
              </a:tr>
            </a:tbl>
          </a:graphicData>
        </a:graphic>
      </p:graphicFrame>
      <p:sp>
        <p:nvSpPr>
          <p:cNvPr id="5" name="テキスト ボックス 4">
            <a:extLst>
              <a:ext uri="{FF2B5EF4-FFF2-40B4-BE49-F238E27FC236}">
                <a16:creationId xmlns:a16="http://schemas.microsoft.com/office/drawing/2014/main" id="{84B4C404-1DDF-0FB5-75AA-8C260B298B62}"/>
              </a:ext>
            </a:extLst>
          </p:cNvPr>
          <p:cNvSpPr txBox="1"/>
          <p:nvPr/>
        </p:nvSpPr>
        <p:spPr>
          <a:xfrm>
            <a:off x="99914" y="6319500"/>
            <a:ext cx="8640960" cy="523220"/>
          </a:xfrm>
          <a:prstGeom prst="rect">
            <a:avLst/>
          </a:prstGeom>
          <a:noFill/>
        </p:spPr>
        <p:txBody>
          <a:bodyPr wrap="square">
            <a:spAutoFit/>
          </a:bodyPr>
          <a:lstStyle/>
          <a:p>
            <a:r>
              <a:rPr lang="ja-JP" altLang="en-US" sz="1400" dirty="0"/>
              <a:t>令和３年度 介護予防・日常生活支援総合事業（地域支援事業）の実施状況（令和３年度実施分）に関する調査結果の数値で計算　</a:t>
            </a:r>
            <a:r>
              <a:rPr lang="en-US" altLang="ja-JP" sz="1400" dirty="0"/>
              <a:t>※</a:t>
            </a:r>
            <a:r>
              <a:rPr lang="ja-JP" altLang="en-US" sz="1400" dirty="0"/>
              <a:t>「比率」は各サービス利用者実人員の合計数に対する比率である</a:t>
            </a:r>
          </a:p>
        </p:txBody>
      </p:sp>
    </p:spTree>
    <p:extLst>
      <p:ext uri="{BB962C8B-B14F-4D97-AF65-F5344CB8AC3E}">
        <p14:creationId xmlns:p14="http://schemas.microsoft.com/office/powerpoint/2010/main" val="82591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7A27CD-4D70-C93A-E62B-9AA932428C66}"/>
              </a:ext>
            </a:extLst>
          </p:cNvPr>
          <p:cNvSpPr>
            <a:spLocks noGrp="1"/>
          </p:cNvSpPr>
          <p:nvPr>
            <p:ph type="title"/>
          </p:nvPr>
        </p:nvSpPr>
        <p:spPr>
          <a:xfrm>
            <a:off x="467544" y="274638"/>
            <a:ext cx="8219256" cy="994122"/>
          </a:xfrm>
        </p:spPr>
        <p:txBody>
          <a:bodyPr/>
          <a:lstStyle/>
          <a:p>
            <a:r>
              <a:rPr kumimoji="1" lang="ja-JP" altLang="en-US" dirty="0"/>
              <a:t>総合事業（介護予防・日常生活支援総合事業）</a:t>
            </a:r>
          </a:p>
        </p:txBody>
      </p:sp>
      <p:sp>
        <p:nvSpPr>
          <p:cNvPr id="3" name="コンテンツ プレースホルダー 2">
            <a:extLst>
              <a:ext uri="{FF2B5EF4-FFF2-40B4-BE49-F238E27FC236}">
                <a16:creationId xmlns:a16="http://schemas.microsoft.com/office/drawing/2014/main" id="{50854176-ACD0-5F02-1792-32D2B8EB82BF}"/>
              </a:ext>
            </a:extLst>
          </p:cNvPr>
          <p:cNvSpPr>
            <a:spLocks noGrp="1"/>
          </p:cNvSpPr>
          <p:nvPr>
            <p:ph idx="1"/>
          </p:nvPr>
        </p:nvSpPr>
        <p:spPr>
          <a:xfrm>
            <a:off x="323528" y="1556792"/>
            <a:ext cx="8363272" cy="4799558"/>
          </a:xfrm>
        </p:spPr>
        <p:txBody>
          <a:bodyPr/>
          <a:lstStyle/>
          <a:p>
            <a:pPr marL="0" indent="0">
              <a:buNone/>
            </a:pPr>
            <a:r>
              <a:rPr kumimoji="1" lang="ja-JP" altLang="en-US" dirty="0"/>
              <a:t>～介護保険制度における市町村による事業～</a:t>
            </a:r>
          </a:p>
          <a:p>
            <a:pPr marL="0" indent="0">
              <a:buNone/>
            </a:pPr>
            <a:r>
              <a:rPr kumimoji="1" lang="ja-JP" altLang="en-US" dirty="0"/>
              <a:t>　総合事業（介護保険法では、「介護予防・日常生活支援総合事業」として定められています。）は、</a:t>
            </a:r>
            <a:r>
              <a:rPr kumimoji="1" lang="ja-JP" altLang="en-US" dirty="0">
                <a:solidFill>
                  <a:srgbClr val="FF0000"/>
                </a:solidFill>
              </a:rPr>
              <a:t>市町村が中心</a:t>
            </a:r>
            <a:r>
              <a:rPr kumimoji="1" lang="ja-JP" altLang="en-US" dirty="0"/>
              <a:t>となって、地域の実情に応じて、</a:t>
            </a:r>
            <a:r>
              <a:rPr kumimoji="1" lang="ja-JP" altLang="en-US" dirty="0">
                <a:solidFill>
                  <a:srgbClr val="FF0000"/>
                </a:solidFill>
              </a:rPr>
              <a:t>住民等の多様な主体が参画</a:t>
            </a:r>
            <a:r>
              <a:rPr kumimoji="1" lang="ja-JP" altLang="en-US" dirty="0"/>
              <a:t>し、</a:t>
            </a:r>
            <a:r>
              <a:rPr kumimoji="1" lang="ja-JP" altLang="en-US" dirty="0">
                <a:solidFill>
                  <a:srgbClr val="FF0000"/>
                </a:solidFill>
              </a:rPr>
              <a:t>多様なサービスを充実する</a:t>
            </a:r>
            <a:r>
              <a:rPr kumimoji="1" lang="ja-JP" altLang="en-US" dirty="0"/>
              <a:t>ことで、</a:t>
            </a:r>
            <a:r>
              <a:rPr kumimoji="1" lang="ja-JP" altLang="en-US" dirty="0">
                <a:solidFill>
                  <a:srgbClr val="FF0000"/>
                </a:solidFill>
              </a:rPr>
              <a:t>地域の支え合い体制づくり</a:t>
            </a:r>
            <a:r>
              <a:rPr kumimoji="1" lang="ja-JP" altLang="en-US" dirty="0"/>
              <a:t>を推進し、</a:t>
            </a:r>
            <a:r>
              <a:rPr kumimoji="1" lang="ja-JP" altLang="en-US" dirty="0">
                <a:solidFill>
                  <a:srgbClr val="FF0000"/>
                </a:solidFill>
              </a:rPr>
              <a:t>要支援者等の方に対する効果的かつ効率的な支援等</a:t>
            </a:r>
            <a:r>
              <a:rPr kumimoji="1" lang="ja-JP" altLang="en-US" dirty="0"/>
              <a:t>を可能とすることを目指すものです。</a:t>
            </a:r>
          </a:p>
        </p:txBody>
      </p:sp>
      <p:sp>
        <p:nvSpPr>
          <p:cNvPr id="4" name="スライド番号プレースホルダー 3">
            <a:extLst>
              <a:ext uri="{FF2B5EF4-FFF2-40B4-BE49-F238E27FC236}">
                <a16:creationId xmlns:a16="http://schemas.microsoft.com/office/drawing/2014/main" id="{BF3AC1F6-90A7-01D1-9220-6D2E2363DC8A}"/>
              </a:ext>
            </a:extLst>
          </p:cNvPr>
          <p:cNvSpPr>
            <a:spLocks noGrp="1"/>
          </p:cNvSpPr>
          <p:nvPr>
            <p:ph type="sldNum" sz="quarter" idx="12"/>
          </p:nvPr>
        </p:nvSpPr>
        <p:spPr/>
        <p:txBody>
          <a:bodyPr/>
          <a:lstStyle/>
          <a:p>
            <a:fld id="{3B706ECC-EBCD-43BE-A780-1013F51C6180}" type="slidenum">
              <a:rPr lang="ja-JP" altLang="en-US" smtClean="0"/>
              <a:pPr/>
              <a:t>4</a:t>
            </a:fld>
            <a:endParaRPr lang="ja-JP" altLang="en-US"/>
          </a:p>
        </p:txBody>
      </p:sp>
      <p:sp>
        <p:nvSpPr>
          <p:cNvPr id="6" name="テキスト ボックス 5">
            <a:extLst>
              <a:ext uri="{FF2B5EF4-FFF2-40B4-BE49-F238E27FC236}">
                <a16:creationId xmlns:a16="http://schemas.microsoft.com/office/drawing/2014/main" id="{0BC83F30-CC9E-F1CD-2263-46115AF83847}"/>
              </a:ext>
            </a:extLst>
          </p:cNvPr>
          <p:cNvSpPr txBox="1"/>
          <p:nvPr/>
        </p:nvSpPr>
        <p:spPr>
          <a:xfrm>
            <a:off x="4097536" y="6383307"/>
            <a:ext cx="4572000" cy="400110"/>
          </a:xfrm>
          <a:prstGeom prst="rect">
            <a:avLst/>
          </a:prstGeom>
          <a:solidFill>
            <a:srgbClr val="FFFF00"/>
          </a:solidFill>
        </p:spPr>
        <p:txBody>
          <a:bodyPr wrap="square">
            <a:spAutoFit/>
          </a:bodyPr>
          <a:lstStyle/>
          <a:p>
            <a:r>
              <a:rPr lang="ja-JP" altLang="en-US" sz="2000" dirty="0"/>
              <a:t>厚生労働省ホームページより</a:t>
            </a:r>
          </a:p>
        </p:txBody>
      </p:sp>
    </p:spTree>
    <p:extLst>
      <p:ext uri="{BB962C8B-B14F-4D97-AF65-F5344CB8AC3E}">
        <p14:creationId xmlns:p14="http://schemas.microsoft.com/office/powerpoint/2010/main" val="754852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E0137A-1FC5-B34A-1446-17BA77AA3C0C}"/>
              </a:ext>
            </a:extLst>
          </p:cNvPr>
          <p:cNvSpPr>
            <a:spLocks noGrp="1"/>
          </p:cNvSpPr>
          <p:nvPr>
            <p:ph type="title"/>
          </p:nvPr>
        </p:nvSpPr>
        <p:spPr>
          <a:xfrm>
            <a:off x="82468" y="152667"/>
            <a:ext cx="8579296" cy="418058"/>
          </a:xfrm>
          <a:solidFill>
            <a:schemeClr val="accent1">
              <a:lumMod val="20000"/>
              <a:lumOff val="80000"/>
            </a:schemeClr>
          </a:solidFill>
        </p:spPr>
        <p:txBody>
          <a:bodyPr/>
          <a:lstStyle/>
          <a:p>
            <a:r>
              <a:rPr kumimoji="1" lang="ja-JP" altLang="en-US" sz="4000" dirty="0"/>
              <a:t>従来型のデイサービスが激減した市</a:t>
            </a:r>
          </a:p>
        </p:txBody>
      </p:sp>
      <p:sp>
        <p:nvSpPr>
          <p:cNvPr id="5" name="テキスト ボックス 4">
            <a:extLst>
              <a:ext uri="{FF2B5EF4-FFF2-40B4-BE49-F238E27FC236}">
                <a16:creationId xmlns:a16="http://schemas.microsoft.com/office/drawing/2014/main" id="{D5215680-DFE6-ADE4-BA69-C2BD176AFF58}"/>
              </a:ext>
            </a:extLst>
          </p:cNvPr>
          <p:cNvSpPr txBox="1"/>
          <p:nvPr/>
        </p:nvSpPr>
        <p:spPr>
          <a:xfrm>
            <a:off x="154310" y="577504"/>
            <a:ext cx="8464663" cy="1015663"/>
          </a:xfrm>
          <a:prstGeom prst="rect">
            <a:avLst/>
          </a:prstGeom>
          <a:noFill/>
        </p:spPr>
        <p:txBody>
          <a:bodyPr wrap="square">
            <a:spAutoFit/>
          </a:bodyPr>
          <a:lstStyle/>
          <a:p>
            <a:r>
              <a:rPr lang="ja-JP" altLang="en-US" sz="2000" dirty="0"/>
              <a:t>〇大阪府内では大半の自治体が「従前相当サービス」利用者が多数</a:t>
            </a:r>
            <a:endParaRPr lang="en-US" altLang="ja-JP" sz="2000" dirty="0"/>
          </a:p>
          <a:p>
            <a:r>
              <a:rPr lang="ja-JP" altLang="en-US" sz="2000" dirty="0"/>
              <a:t>〇一部の自治体で「サービス</a:t>
            </a:r>
            <a:r>
              <a:rPr lang="en-US" altLang="ja-JP" sz="2000" dirty="0"/>
              <a:t>A</a:t>
            </a:r>
            <a:r>
              <a:rPr lang="ja-JP" altLang="en-US" sz="2000" dirty="0"/>
              <a:t>基準緩和」が利用者の多数を占め、従来相当サービス利用が激減</a:t>
            </a:r>
          </a:p>
        </p:txBody>
      </p:sp>
      <p:sp>
        <p:nvSpPr>
          <p:cNvPr id="9" name="テキスト ボックス 8">
            <a:extLst>
              <a:ext uri="{FF2B5EF4-FFF2-40B4-BE49-F238E27FC236}">
                <a16:creationId xmlns:a16="http://schemas.microsoft.com/office/drawing/2014/main" id="{8C209E91-2CD3-6AC9-9FF4-A1C70AB8C76A}"/>
              </a:ext>
            </a:extLst>
          </p:cNvPr>
          <p:cNvSpPr txBox="1"/>
          <p:nvPr/>
        </p:nvSpPr>
        <p:spPr>
          <a:xfrm>
            <a:off x="246988" y="1593167"/>
            <a:ext cx="8464663" cy="461665"/>
          </a:xfrm>
          <a:prstGeom prst="rect">
            <a:avLst/>
          </a:prstGeom>
          <a:noFill/>
        </p:spPr>
        <p:txBody>
          <a:bodyPr wrap="square">
            <a:spAutoFit/>
          </a:bodyPr>
          <a:lstStyle/>
          <a:p>
            <a:r>
              <a:rPr lang="ja-JP" altLang="en-US" sz="2400" dirty="0"/>
              <a:t>通所型サービスで　従来相当サービスが減少した</a:t>
            </a:r>
            <a:r>
              <a:rPr lang="en-US" altLang="ja-JP" sz="2400" dirty="0"/>
              <a:t>9</a:t>
            </a:r>
            <a:r>
              <a:rPr lang="ja-JP" altLang="en-US" sz="2400" dirty="0"/>
              <a:t>市</a:t>
            </a:r>
          </a:p>
        </p:txBody>
      </p:sp>
      <p:graphicFrame>
        <p:nvGraphicFramePr>
          <p:cNvPr id="12" name="表 11">
            <a:extLst>
              <a:ext uri="{FF2B5EF4-FFF2-40B4-BE49-F238E27FC236}">
                <a16:creationId xmlns:a16="http://schemas.microsoft.com/office/drawing/2014/main" id="{C30D400F-A981-EDE4-6271-1D6EA067CAC7}"/>
              </a:ext>
            </a:extLst>
          </p:cNvPr>
          <p:cNvGraphicFramePr>
            <a:graphicFrameLocks noGrp="1"/>
          </p:cNvGraphicFramePr>
          <p:nvPr>
            <p:extLst>
              <p:ext uri="{D42A27DB-BD31-4B8C-83A1-F6EECF244321}">
                <p14:modId xmlns:p14="http://schemas.microsoft.com/office/powerpoint/2010/main" val="2690029794"/>
              </p:ext>
            </p:extLst>
          </p:nvPr>
        </p:nvGraphicFramePr>
        <p:xfrm>
          <a:off x="103428" y="2054832"/>
          <a:ext cx="9040572" cy="4625496"/>
        </p:xfrm>
        <a:graphic>
          <a:graphicData uri="http://schemas.openxmlformats.org/drawingml/2006/table">
            <a:tbl>
              <a:tblPr firstRow="1" firstCol="1" bandRow="1"/>
              <a:tblGrid>
                <a:gridCol w="1381006">
                  <a:extLst>
                    <a:ext uri="{9D8B030D-6E8A-4147-A177-3AD203B41FA5}">
                      <a16:colId xmlns:a16="http://schemas.microsoft.com/office/drawing/2014/main" val="1138650104"/>
                    </a:ext>
                  </a:extLst>
                </a:gridCol>
                <a:gridCol w="961624">
                  <a:extLst>
                    <a:ext uri="{9D8B030D-6E8A-4147-A177-3AD203B41FA5}">
                      <a16:colId xmlns:a16="http://schemas.microsoft.com/office/drawing/2014/main" val="2735969020"/>
                    </a:ext>
                  </a:extLst>
                </a:gridCol>
                <a:gridCol w="1074991">
                  <a:extLst>
                    <a:ext uri="{9D8B030D-6E8A-4147-A177-3AD203B41FA5}">
                      <a16:colId xmlns:a16="http://schemas.microsoft.com/office/drawing/2014/main" val="2199273743"/>
                    </a:ext>
                  </a:extLst>
                </a:gridCol>
                <a:gridCol w="952592">
                  <a:extLst>
                    <a:ext uri="{9D8B030D-6E8A-4147-A177-3AD203B41FA5}">
                      <a16:colId xmlns:a16="http://schemas.microsoft.com/office/drawing/2014/main" val="9528995"/>
                    </a:ext>
                  </a:extLst>
                </a:gridCol>
                <a:gridCol w="902567">
                  <a:extLst>
                    <a:ext uri="{9D8B030D-6E8A-4147-A177-3AD203B41FA5}">
                      <a16:colId xmlns:a16="http://schemas.microsoft.com/office/drawing/2014/main" val="3272974183"/>
                    </a:ext>
                  </a:extLst>
                </a:gridCol>
                <a:gridCol w="966429">
                  <a:extLst>
                    <a:ext uri="{9D8B030D-6E8A-4147-A177-3AD203B41FA5}">
                      <a16:colId xmlns:a16="http://schemas.microsoft.com/office/drawing/2014/main" val="3213760531"/>
                    </a:ext>
                  </a:extLst>
                </a:gridCol>
                <a:gridCol w="989932">
                  <a:extLst>
                    <a:ext uri="{9D8B030D-6E8A-4147-A177-3AD203B41FA5}">
                      <a16:colId xmlns:a16="http://schemas.microsoft.com/office/drawing/2014/main" val="321042176"/>
                    </a:ext>
                  </a:extLst>
                </a:gridCol>
                <a:gridCol w="767823">
                  <a:extLst>
                    <a:ext uri="{9D8B030D-6E8A-4147-A177-3AD203B41FA5}">
                      <a16:colId xmlns:a16="http://schemas.microsoft.com/office/drawing/2014/main" val="4090703311"/>
                    </a:ext>
                  </a:extLst>
                </a:gridCol>
                <a:gridCol w="1043608">
                  <a:extLst>
                    <a:ext uri="{9D8B030D-6E8A-4147-A177-3AD203B41FA5}">
                      <a16:colId xmlns:a16="http://schemas.microsoft.com/office/drawing/2014/main" val="2153717938"/>
                    </a:ext>
                  </a:extLst>
                </a:gridCol>
              </a:tblGrid>
              <a:tr h="595916">
                <a:tc>
                  <a:txBody>
                    <a:bodyPr/>
                    <a:lstStyle/>
                    <a:p>
                      <a:pPr algn="just"/>
                      <a:r>
                        <a:rPr lang="ja-JP" sz="2000" kern="100">
                          <a:effectLst/>
                          <a:latin typeface="+mn-ea"/>
                          <a:ea typeface="+mn-ea"/>
                          <a:cs typeface="Times New Roman" panose="02020603050405020304" pitchFamily="18" charset="0"/>
                        </a:rPr>
                        <a:t>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ja-JP" sz="2000" kern="100" dirty="0">
                          <a:effectLst/>
                          <a:latin typeface="+mn-ea"/>
                          <a:ea typeface="+mn-ea"/>
                          <a:cs typeface="Times New Roman" panose="02020603050405020304" pitchFamily="18" charset="0"/>
                        </a:rPr>
                        <a:t>従前相当サービス</a:t>
                      </a:r>
                      <a:endParaRPr lang="ja-JP" sz="28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800" kern="100" dirty="0">
                          <a:effectLst/>
                          <a:latin typeface="+mn-ea"/>
                          <a:ea typeface="+mn-ea"/>
                          <a:cs typeface="Times New Roman" panose="02020603050405020304" pitchFamily="18" charset="0"/>
                        </a:rPr>
                        <a:t>通所型サービス</a:t>
                      </a:r>
                      <a:r>
                        <a:rPr lang="en-US" sz="1800" kern="100" dirty="0">
                          <a:effectLst/>
                          <a:latin typeface="+mn-ea"/>
                          <a:ea typeface="+mn-ea"/>
                          <a:cs typeface="Times New Roman" panose="02020603050405020304" pitchFamily="18" charset="0"/>
                        </a:rPr>
                        <a:t>A</a:t>
                      </a:r>
                      <a:r>
                        <a:rPr lang="ja-JP" sz="1800" kern="100" dirty="0">
                          <a:effectLst/>
                          <a:latin typeface="+mn-ea"/>
                          <a:ea typeface="+mn-ea"/>
                          <a:cs typeface="Times New Roman" panose="02020603050405020304" pitchFamily="18" charset="0"/>
                        </a:rPr>
                        <a:t>（基準緩和）　</a:t>
                      </a:r>
                      <a:endParaRPr lang="ja-JP" sz="24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800" kern="100" dirty="0">
                          <a:effectLst/>
                          <a:latin typeface="+mn-ea"/>
                          <a:ea typeface="+mn-ea"/>
                          <a:cs typeface="Times New Roman" panose="02020603050405020304" pitchFamily="18" charset="0"/>
                        </a:rPr>
                        <a:t>通所型サービス</a:t>
                      </a:r>
                      <a:r>
                        <a:rPr lang="en-US" sz="1800" kern="100" dirty="0">
                          <a:effectLst/>
                          <a:latin typeface="+mn-ea"/>
                          <a:ea typeface="+mn-ea"/>
                          <a:cs typeface="Times New Roman" panose="02020603050405020304" pitchFamily="18" charset="0"/>
                        </a:rPr>
                        <a:t>B</a:t>
                      </a:r>
                      <a:r>
                        <a:rPr lang="ja-JP" sz="1800" kern="100" dirty="0">
                          <a:effectLst/>
                          <a:latin typeface="+mn-ea"/>
                          <a:ea typeface="+mn-ea"/>
                          <a:cs typeface="Times New Roman" panose="02020603050405020304" pitchFamily="18" charset="0"/>
                        </a:rPr>
                        <a:t>（住民主体）</a:t>
                      </a:r>
                      <a:endParaRPr lang="ja-JP" sz="24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r>
                        <a:rPr lang="ja-JP" sz="1800" kern="100" dirty="0">
                          <a:effectLst/>
                          <a:latin typeface="+mn-ea"/>
                          <a:ea typeface="+mn-ea"/>
                          <a:cs typeface="Times New Roman" panose="02020603050405020304" pitchFamily="18" charset="0"/>
                        </a:rPr>
                        <a:t>通所型サービス</a:t>
                      </a:r>
                      <a:r>
                        <a:rPr lang="en-US" sz="1800" kern="100" dirty="0">
                          <a:effectLst/>
                          <a:latin typeface="+mn-ea"/>
                          <a:ea typeface="+mn-ea"/>
                          <a:cs typeface="Times New Roman" panose="02020603050405020304" pitchFamily="18" charset="0"/>
                        </a:rPr>
                        <a:t>C</a:t>
                      </a:r>
                      <a:r>
                        <a:rPr lang="ja-JP" sz="1800" kern="100" dirty="0">
                          <a:effectLst/>
                          <a:latin typeface="+mn-ea"/>
                          <a:ea typeface="+mn-ea"/>
                          <a:cs typeface="Times New Roman" panose="02020603050405020304" pitchFamily="18" charset="0"/>
                        </a:rPr>
                        <a:t>（短期集中）　</a:t>
                      </a:r>
                      <a:endParaRPr lang="ja-JP" sz="24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212619564"/>
                  </a:ext>
                </a:extLst>
              </a:tr>
              <a:tr h="486940">
                <a:tc>
                  <a:txBody>
                    <a:bodyPr/>
                    <a:lstStyle/>
                    <a:p>
                      <a:pPr algn="just"/>
                      <a:r>
                        <a:rPr lang="ja-JP" sz="2000" kern="100" dirty="0">
                          <a:effectLst/>
                          <a:latin typeface="+mn-ea"/>
                          <a:ea typeface="+mn-ea"/>
                          <a:cs typeface="Times New Roman" panose="02020603050405020304" pitchFamily="18" charset="0"/>
                        </a:rPr>
                        <a:t>　</a:t>
                      </a:r>
                      <a:endParaRPr lang="ja-JP" sz="28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a:effectLst/>
                          <a:latin typeface="+mn-ea"/>
                          <a:ea typeface="+mn-ea"/>
                          <a:cs typeface="Times New Roman" panose="02020603050405020304" pitchFamily="18" charset="0"/>
                        </a:rPr>
                        <a:t>実人数</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a:solidFill>
                            <a:srgbClr val="000000"/>
                          </a:solidFill>
                          <a:effectLst/>
                          <a:latin typeface="+mn-ea"/>
                          <a:ea typeface="+mn-ea"/>
                          <a:cs typeface="Times New Roman" panose="02020603050405020304" pitchFamily="18" charset="0"/>
                        </a:rPr>
                        <a:t>　比率</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r>
                        <a:rPr lang="ja-JP" sz="2000" kern="100">
                          <a:effectLst/>
                          <a:latin typeface="+mn-ea"/>
                          <a:ea typeface="+mn-ea"/>
                          <a:cs typeface="Times New Roman" panose="02020603050405020304" pitchFamily="18" charset="0"/>
                        </a:rPr>
                        <a:t>実人数</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a:effectLst/>
                          <a:latin typeface="+mn-ea"/>
                          <a:ea typeface="+mn-ea"/>
                          <a:cs typeface="Times New Roman" panose="02020603050405020304" pitchFamily="18" charset="0"/>
                        </a:rPr>
                        <a:t>　比率</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a:effectLst/>
                          <a:latin typeface="+mn-ea"/>
                          <a:ea typeface="+mn-ea"/>
                          <a:cs typeface="Times New Roman" panose="02020603050405020304" pitchFamily="18" charset="0"/>
                        </a:rPr>
                        <a:t>実人数</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a:effectLst/>
                          <a:latin typeface="+mn-ea"/>
                          <a:ea typeface="+mn-ea"/>
                          <a:cs typeface="Times New Roman" panose="02020603050405020304" pitchFamily="18" charset="0"/>
                        </a:rPr>
                        <a:t>比率</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a:effectLst/>
                          <a:latin typeface="+mn-ea"/>
                          <a:ea typeface="+mn-ea"/>
                          <a:cs typeface="Times New Roman" panose="02020603050405020304" pitchFamily="18" charset="0"/>
                        </a:rPr>
                        <a:t>実人数</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2000" kern="100">
                          <a:effectLst/>
                          <a:latin typeface="+mn-ea"/>
                          <a:ea typeface="+mn-ea"/>
                          <a:cs typeface="Times New Roman" panose="02020603050405020304" pitchFamily="18" charset="0"/>
                        </a:rPr>
                        <a:t>　比率</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826116"/>
                  </a:ext>
                </a:extLst>
              </a:tr>
              <a:tr h="372447">
                <a:tc>
                  <a:txBody>
                    <a:bodyPr/>
                    <a:lstStyle/>
                    <a:p>
                      <a:pPr algn="just"/>
                      <a:r>
                        <a:rPr lang="ja-JP" sz="2000" kern="100">
                          <a:effectLst/>
                          <a:latin typeface="+mn-ea"/>
                          <a:ea typeface="+mn-ea"/>
                          <a:cs typeface="Times New Roman" panose="02020603050405020304" pitchFamily="18" charset="0"/>
                        </a:rPr>
                        <a:t>岸和田市</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11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solidFill>
                            <a:srgbClr val="000000"/>
                          </a:solidFill>
                          <a:effectLst/>
                          <a:latin typeface="+mn-ea"/>
                          <a:ea typeface="+mn-ea"/>
                          <a:cs typeface="Times New Roman" panose="02020603050405020304" pitchFamily="18" charset="0"/>
                        </a:rPr>
                        <a:t>1.1%</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000" kern="100">
                          <a:effectLst/>
                          <a:latin typeface="+mn-ea"/>
                          <a:ea typeface="+mn-ea"/>
                          <a:cs typeface="Times New Roman" panose="02020603050405020304" pitchFamily="18" charset="0"/>
                        </a:rPr>
                        <a:t>892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92.1%</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a:effectLst/>
                          <a:latin typeface="+mn-ea"/>
                          <a:ea typeface="+mn-ea"/>
                          <a:cs typeface="Times New Roman" panose="02020603050405020304" pitchFamily="18" charset="0"/>
                        </a:rPr>
                        <a:t>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0.0%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65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6.7%</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391601"/>
                  </a:ext>
                </a:extLst>
              </a:tr>
              <a:tr h="372447">
                <a:tc>
                  <a:txBody>
                    <a:bodyPr/>
                    <a:lstStyle/>
                    <a:p>
                      <a:pPr algn="just"/>
                      <a:r>
                        <a:rPr lang="ja-JP" sz="2000" kern="100">
                          <a:effectLst/>
                          <a:latin typeface="+mn-ea"/>
                          <a:ea typeface="+mn-ea"/>
                          <a:cs typeface="Times New Roman" panose="02020603050405020304" pitchFamily="18" charset="0"/>
                        </a:rPr>
                        <a:t>貝塚市</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6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solidFill>
                            <a:srgbClr val="000000"/>
                          </a:solidFill>
                          <a:effectLst/>
                          <a:latin typeface="+mn-ea"/>
                          <a:ea typeface="+mn-ea"/>
                          <a:cs typeface="Times New Roman" panose="02020603050405020304" pitchFamily="18" charset="0"/>
                        </a:rPr>
                        <a:t>2.0%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000" kern="100">
                          <a:effectLst/>
                          <a:latin typeface="+mn-ea"/>
                          <a:ea typeface="+mn-ea"/>
                          <a:cs typeface="Times New Roman" panose="02020603050405020304" pitchFamily="18" charset="0"/>
                        </a:rPr>
                        <a:t>293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98.0%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a:effectLst/>
                          <a:latin typeface="+mn-ea"/>
                          <a:ea typeface="+mn-ea"/>
                          <a:cs typeface="Times New Roman" panose="02020603050405020304" pitchFamily="18" charset="0"/>
                        </a:rPr>
                        <a:t>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0.0%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dirty="0">
                          <a:effectLst/>
                          <a:latin typeface="+mn-ea"/>
                          <a:ea typeface="+mn-ea"/>
                          <a:cs typeface="Times New Roman" panose="02020603050405020304" pitchFamily="18" charset="0"/>
                        </a:rPr>
                        <a:t>　</a:t>
                      </a:r>
                      <a:endParaRPr lang="ja-JP" sz="28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0.0%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271920"/>
                  </a:ext>
                </a:extLst>
              </a:tr>
              <a:tr h="372447">
                <a:tc>
                  <a:txBody>
                    <a:bodyPr/>
                    <a:lstStyle/>
                    <a:p>
                      <a:pPr algn="just"/>
                      <a:r>
                        <a:rPr lang="ja-JP" sz="2000" kern="100">
                          <a:effectLst/>
                          <a:latin typeface="+mn-ea"/>
                          <a:ea typeface="+mn-ea"/>
                          <a:cs typeface="Times New Roman" panose="02020603050405020304" pitchFamily="18" charset="0"/>
                        </a:rPr>
                        <a:t>寝屋川市</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77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solidFill>
                            <a:srgbClr val="000000"/>
                          </a:solidFill>
                          <a:effectLst/>
                          <a:latin typeface="+mn-ea"/>
                          <a:ea typeface="+mn-ea"/>
                          <a:cs typeface="Times New Roman" panose="02020603050405020304" pitchFamily="18" charset="0"/>
                        </a:rPr>
                        <a:t>11.3%</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000" kern="100" dirty="0">
                          <a:effectLst/>
                          <a:latin typeface="+mn-ea"/>
                          <a:ea typeface="+mn-ea"/>
                          <a:cs typeface="Times New Roman" panose="02020603050405020304" pitchFamily="18" charset="0"/>
                        </a:rPr>
                        <a:t>490 </a:t>
                      </a:r>
                      <a:endParaRPr lang="ja-JP" sz="28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72.1%</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dirty="0">
                          <a:effectLst/>
                          <a:latin typeface="+mn-ea"/>
                          <a:ea typeface="+mn-ea"/>
                          <a:cs typeface="Times New Roman" panose="02020603050405020304" pitchFamily="18" charset="0"/>
                        </a:rPr>
                        <a:t>　</a:t>
                      </a:r>
                      <a:endParaRPr lang="ja-JP" sz="28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0.0%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113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16.6%</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302466"/>
                  </a:ext>
                </a:extLst>
              </a:tr>
              <a:tr h="372447">
                <a:tc>
                  <a:txBody>
                    <a:bodyPr/>
                    <a:lstStyle/>
                    <a:p>
                      <a:pPr algn="just"/>
                      <a:r>
                        <a:rPr lang="ja-JP" sz="2000" kern="100">
                          <a:effectLst/>
                          <a:latin typeface="+mn-ea"/>
                          <a:ea typeface="+mn-ea"/>
                          <a:cs typeface="Times New Roman" panose="02020603050405020304" pitchFamily="18" charset="0"/>
                        </a:rPr>
                        <a:t>大東市</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15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solidFill>
                            <a:srgbClr val="000000"/>
                          </a:solidFill>
                          <a:effectLst/>
                          <a:latin typeface="+mn-ea"/>
                          <a:ea typeface="+mn-ea"/>
                          <a:cs typeface="Times New Roman" panose="02020603050405020304" pitchFamily="18" charset="0"/>
                        </a:rPr>
                        <a:t>16.0%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000" kern="100">
                          <a:effectLst/>
                          <a:latin typeface="+mn-ea"/>
                          <a:ea typeface="+mn-ea"/>
                          <a:cs typeface="Times New Roman" panose="02020603050405020304" pitchFamily="18" charset="0"/>
                        </a:rPr>
                        <a:t>49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52.1%</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28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29.8%</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2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2.1%</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982418"/>
                  </a:ext>
                </a:extLst>
              </a:tr>
              <a:tr h="372447">
                <a:tc>
                  <a:txBody>
                    <a:bodyPr/>
                    <a:lstStyle/>
                    <a:p>
                      <a:pPr algn="just"/>
                      <a:r>
                        <a:rPr lang="ja-JP" sz="2000" kern="100">
                          <a:effectLst/>
                          <a:latin typeface="+mn-ea"/>
                          <a:ea typeface="+mn-ea"/>
                          <a:cs typeface="Times New Roman" panose="02020603050405020304" pitchFamily="18" charset="0"/>
                        </a:rPr>
                        <a:t>箕面市</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159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solidFill>
                            <a:srgbClr val="000000"/>
                          </a:solidFill>
                          <a:effectLst/>
                          <a:latin typeface="+mn-ea"/>
                          <a:ea typeface="+mn-ea"/>
                          <a:cs typeface="Times New Roman" panose="02020603050405020304" pitchFamily="18" charset="0"/>
                        </a:rPr>
                        <a:t>29.2%</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000" kern="100">
                          <a:effectLst/>
                          <a:latin typeface="+mn-ea"/>
                          <a:ea typeface="+mn-ea"/>
                          <a:cs typeface="Times New Roman" panose="02020603050405020304" pitchFamily="18" charset="0"/>
                        </a:rPr>
                        <a:t>385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70.6%</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a:effectLst/>
                          <a:latin typeface="+mn-ea"/>
                          <a:ea typeface="+mn-ea"/>
                          <a:cs typeface="Times New Roman" panose="02020603050405020304" pitchFamily="18" charset="0"/>
                        </a:rPr>
                        <a:t>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0.0%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1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0.2%</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621321"/>
                  </a:ext>
                </a:extLst>
              </a:tr>
              <a:tr h="372447">
                <a:tc>
                  <a:txBody>
                    <a:bodyPr/>
                    <a:lstStyle/>
                    <a:p>
                      <a:pPr algn="just"/>
                      <a:r>
                        <a:rPr lang="ja-JP" sz="2000" kern="100">
                          <a:effectLst/>
                          <a:latin typeface="+mn-ea"/>
                          <a:ea typeface="+mn-ea"/>
                          <a:cs typeface="Times New Roman" panose="02020603050405020304" pitchFamily="18" charset="0"/>
                        </a:rPr>
                        <a:t>交野市</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42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solidFill>
                            <a:srgbClr val="000000"/>
                          </a:solidFill>
                          <a:effectLst/>
                          <a:latin typeface="+mn-ea"/>
                          <a:ea typeface="+mn-ea"/>
                          <a:cs typeface="Times New Roman" panose="02020603050405020304" pitchFamily="18" charset="0"/>
                        </a:rPr>
                        <a:t>11.9%</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000" kern="100">
                          <a:effectLst/>
                          <a:latin typeface="+mn-ea"/>
                          <a:ea typeface="+mn-ea"/>
                          <a:cs typeface="Times New Roman" panose="02020603050405020304" pitchFamily="18" charset="0"/>
                        </a:rPr>
                        <a:t>310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88.1%</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a:effectLst/>
                          <a:latin typeface="+mn-ea"/>
                          <a:ea typeface="+mn-ea"/>
                          <a:cs typeface="Times New Roman" panose="02020603050405020304" pitchFamily="18" charset="0"/>
                        </a:rPr>
                        <a:t>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0.0%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a:effectLst/>
                          <a:latin typeface="+mn-ea"/>
                          <a:ea typeface="+mn-ea"/>
                          <a:cs typeface="Times New Roman" panose="02020603050405020304" pitchFamily="18" charset="0"/>
                        </a:rPr>
                        <a:t>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0.0%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906000"/>
                  </a:ext>
                </a:extLst>
              </a:tr>
              <a:tr h="372447">
                <a:tc>
                  <a:txBody>
                    <a:bodyPr/>
                    <a:lstStyle/>
                    <a:p>
                      <a:pPr algn="just"/>
                      <a:r>
                        <a:rPr lang="ja-JP" sz="2000" kern="100">
                          <a:effectLst/>
                          <a:latin typeface="+mn-ea"/>
                          <a:ea typeface="+mn-ea"/>
                          <a:cs typeface="Times New Roman" panose="02020603050405020304" pitchFamily="18" charset="0"/>
                        </a:rPr>
                        <a:t>守口市</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8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solidFill>
                            <a:srgbClr val="000000"/>
                          </a:solidFill>
                          <a:effectLst/>
                          <a:latin typeface="+mn-ea"/>
                          <a:ea typeface="+mn-ea"/>
                          <a:cs typeface="Times New Roman" panose="02020603050405020304" pitchFamily="18" charset="0"/>
                        </a:rPr>
                        <a:t>2.1%</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000" kern="100">
                          <a:effectLst/>
                          <a:latin typeface="+mn-ea"/>
                          <a:ea typeface="+mn-ea"/>
                          <a:cs typeface="Times New Roman" panose="02020603050405020304" pitchFamily="18" charset="0"/>
                        </a:rPr>
                        <a:t>360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93.8%</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a:effectLst/>
                          <a:latin typeface="+mn-ea"/>
                          <a:ea typeface="+mn-ea"/>
                          <a:cs typeface="Times New Roman" panose="02020603050405020304" pitchFamily="18" charset="0"/>
                        </a:rPr>
                        <a:t>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0.0%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16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4.2%</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456927"/>
                  </a:ext>
                </a:extLst>
              </a:tr>
              <a:tr h="372447">
                <a:tc>
                  <a:txBody>
                    <a:bodyPr/>
                    <a:lstStyle/>
                    <a:p>
                      <a:pPr algn="just"/>
                      <a:r>
                        <a:rPr lang="ja-JP" sz="2000" kern="100">
                          <a:effectLst/>
                          <a:latin typeface="+mn-ea"/>
                          <a:ea typeface="+mn-ea"/>
                          <a:cs typeface="Times New Roman" panose="02020603050405020304" pitchFamily="18" charset="0"/>
                        </a:rPr>
                        <a:t>門真市</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17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solidFill>
                            <a:srgbClr val="000000"/>
                          </a:solidFill>
                          <a:effectLst/>
                          <a:latin typeface="+mn-ea"/>
                          <a:ea typeface="+mn-ea"/>
                          <a:cs typeface="Times New Roman" panose="02020603050405020304" pitchFamily="18" charset="0"/>
                        </a:rPr>
                        <a:t>4.4%</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000" kern="100">
                          <a:effectLst/>
                          <a:latin typeface="+mn-ea"/>
                          <a:ea typeface="+mn-ea"/>
                          <a:cs typeface="Times New Roman" panose="02020603050405020304" pitchFamily="18" charset="0"/>
                        </a:rPr>
                        <a:t>361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94.4%</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2800" kern="100">
                        <a:effectLst/>
                        <a:latin typeface="+mn-ea"/>
                        <a:ea typeface="+mn-e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0.0%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6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1.6%</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002805"/>
                  </a:ext>
                </a:extLst>
              </a:tr>
              <a:tr h="372447">
                <a:tc>
                  <a:txBody>
                    <a:bodyPr/>
                    <a:lstStyle/>
                    <a:p>
                      <a:pPr algn="just"/>
                      <a:r>
                        <a:rPr lang="ja-JP" sz="2000" kern="100">
                          <a:effectLst/>
                          <a:latin typeface="+mn-ea"/>
                          <a:ea typeface="+mn-ea"/>
                          <a:cs typeface="Times New Roman" panose="02020603050405020304" pitchFamily="18" charset="0"/>
                        </a:rPr>
                        <a:t>四條畷市</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9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solidFill>
                            <a:srgbClr val="000000"/>
                          </a:solidFill>
                          <a:effectLst/>
                          <a:latin typeface="+mn-ea"/>
                          <a:ea typeface="+mn-ea"/>
                          <a:cs typeface="Times New Roman" panose="02020603050405020304" pitchFamily="18" charset="0"/>
                        </a:rPr>
                        <a:t>7.6%</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000" kern="100">
                          <a:effectLst/>
                          <a:latin typeface="+mn-ea"/>
                          <a:ea typeface="+mn-ea"/>
                          <a:cs typeface="Times New Roman" panose="02020603050405020304" pitchFamily="18" charset="0"/>
                        </a:rPr>
                        <a:t>103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87.3%</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2000" kern="100">
                          <a:effectLst/>
                          <a:latin typeface="+mn-ea"/>
                          <a:ea typeface="+mn-ea"/>
                          <a:cs typeface="Times New Roman" panose="02020603050405020304" pitchFamily="18" charset="0"/>
                        </a:rPr>
                        <a:t>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0.0%</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a:effectLst/>
                          <a:latin typeface="+mn-ea"/>
                          <a:ea typeface="+mn-ea"/>
                          <a:cs typeface="Times New Roman" panose="02020603050405020304" pitchFamily="18" charset="0"/>
                        </a:rPr>
                        <a:t>6 </a:t>
                      </a:r>
                      <a:endParaRPr lang="ja-JP" sz="2800" kern="10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100" dirty="0">
                          <a:effectLst/>
                          <a:latin typeface="+mn-ea"/>
                          <a:ea typeface="+mn-ea"/>
                          <a:cs typeface="Times New Roman" panose="02020603050405020304" pitchFamily="18" charset="0"/>
                        </a:rPr>
                        <a:t>5.1%</a:t>
                      </a:r>
                      <a:endParaRPr lang="ja-JP" sz="2800" kern="100" dirty="0">
                        <a:effectLst/>
                        <a:latin typeface="+mn-ea"/>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989937"/>
                  </a:ext>
                </a:extLst>
              </a:tr>
            </a:tbl>
          </a:graphicData>
        </a:graphic>
      </p:graphicFrame>
    </p:spTree>
    <p:extLst>
      <p:ext uri="{BB962C8B-B14F-4D97-AF65-F5344CB8AC3E}">
        <p14:creationId xmlns:p14="http://schemas.microsoft.com/office/powerpoint/2010/main" val="3030999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06B7C9B-814D-3D6C-63C2-1C7E6778C902}"/>
              </a:ext>
            </a:extLst>
          </p:cNvPr>
          <p:cNvPicPr>
            <a:picLocks noChangeAspect="1"/>
          </p:cNvPicPr>
          <p:nvPr/>
        </p:nvPicPr>
        <p:blipFill>
          <a:blip r:embed="rId2"/>
          <a:stretch>
            <a:fillRect/>
          </a:stretch>
        </p:blipFill>
        <p:spPr>
          <a:xfrm>
            <a:off x="107504" y="3789040"/>
            <a:ext cx="5134742" cy="2738213"/>
          </a:xfrm>
          <a:prstGeom prst="rect">
            <a:avLst/>
          </a:prstGeom>
        </p:spPr>
      </p:pic>
      <p:pic>
        <p:nvPicPr>
          <p:cNvPr id="15" name="図 14">
            <a:extLst>
              <a:ext uri="{FF2B5EF4-FFF2-40B4-BE49-F238E27FC236}">
                <a16:creationId xmlns:a16="http://schemas.microsoft.com/office/drawing/2014/main" id="{61874147-B963-3B61-EF86-00C569A5557B}"/>
              </a:ext>
            </a:extLst>
          </p:cNvPr>
          <p:cNvPicPr>
            <a:picLocks noChangeAspect="1"/>
          </p:cNvPicPr>
          <p:nvPr/>
        </p:nvPicPr>
        <p:blipFill>
          <a:blip r:embed="rId3"/>
          <a:stretch>
            <a:fillRect/>
          </a:stretch>
        </p:blipFill>
        <p:spPr>
          <a:xfrm>
            <a:off x="0" y="974510"/>
            <a:ext cx="5130030" cy="2647910"/>
          </a:xfrm>
          <a:prstGeom prst="rect">
            <a:avLst/>
          </a:prstGeom>
        </p:spPr>
      </p:pic>
      <p:sp>
        <p:nvSpPr>
          <p:cNvPr id="10" name="四角形: 角を丸くする 9">
            <a:extLst>
              <a:ext uri="{FF2B5EF4-FFF2-40B4-BE49-F238E27FC236}">
                <a16:creationId xmlns:a16="http://schemas.microsoft.com/office/drawing/2014/main" id="{79738C4F-1854-7B8E-37B1-9E824861E290}"/>
              </a:ext>
            </a:extLst>
          </p:cNvPr>
          <p:cNvSpPr/>
          <p:nvPr/>
        </p:nvSpPr>
        <p:spPr>
          <a:xfrm>
            <a:off x="1187624" y="1412776"/>
            <a:ext cx="1152128" cy="216024"/>
          </a:xfrm>
          <a:prstGeom prst="round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775FA978-D2C1-07B0-C00B-EC114E892582}"/>
              </a:ext>
            </a:extLst>
          </p:cNvPr>
          <p:cNvSpPr/>
          <p:nvPr/>
        </p:nvSpPr>
        <p:spPr>
          <a:xfrm>
            <a:off x="1331640" y="4293096"/>
            <a:ext cx="1152128" cy="288032"/>
          </a:xfrm>
          <a:prstGeom prst="round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D40311C2-7534-B9C8-47DB-4262596F1715}"/>
              </a:ext>
            </a:extLst>
          </p:cNvPr>
          <p:cNvPicPr>
            <a:picLocks noChangeAspect="1"/>
          </p:cNvPicPr>
          <p:nvPr/>
        </p:nvPicPr>
        <p:blipFill>
          <a:blip r:embed="rId4"/>
          <a:stretch>
            <a:fillRect/>
          </a:stretch>
        </p:blipFill>
        <p:spPr>
          <a:xfrm>
            <a:off x="1763688" y="0"/>
            <a:ext cx="5822282" cy="6324925"/>
          </a:xfrm>
          <a:prstGeom prst="rect">
            <a:avLst/>
          </a:prstGeom>
        </p:spPr>
      </p:pic>
      <p:sp>
        <p:nvSpPr>
          <p:cNvPr id="20" name="テキスト ボックス 19">
            <a:extLst>
              <a:ext uri="{FF2B5EF4-FFF2-40B4-BE49-F238E27FC236}">
                <a16:creationId xmlns:a16="http://schemas.microsoft.com/office/drawing/2014/main" id="{A1E2A96D-30FF-C4F9-1CAE-54AAC29C38BE}"/>
              </a:ext>
            </a:extLst>
          </p:cNvPr>
          <p:cNvSpPr txBox="1"/>
          <p:nvPr/>
        </p:nvSpPr>
        <p:spPr>
          <a:xfrm>
            <a:off x="6372200" y="28766"/>
            <a:ext cx="2664296" cy="461665"/>
          </a:xfrm>
          <a:prstGeom prst="rect">
            <a:avLst/>
          </a:prstGeom>
          <a:noFill/>
        </p:spPr>
        <p:txBody>
          <a:bodyPr wrap="square">
            <a:spAutoFit/>
          </a:bodyPr>
          <a:lstStyle/>
          <a:p>
            <a:r>
              <a:rPr lang="ja-JP" altLang="en-US" sz="1200" dirty="0"/>
              <a:t>貝塚市介護予防・日常生活支援総合事業実施マニュアル　令和３年４月 </a:t>
            </a:r>
          </a:p>
        </p:txBody>
      </p:sp>
    </p:spTree>
    <p:extLst>
      <p:ext uri="{BB962C8B-B14F-4D97-AF65-F5344CB8AC3E}">
        <p14:creationId xmlns:p14="http://schemas.microsoft.com/office/powerpoint/2010/main" val="3765712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7587935-AB56-E5C3-4187-1290D05BBAE5}"/>
              </a:ext>
            </a:extLst>
          </p:cNvPr>
          <p:cNvSpPr>
            <a:spLocks noGrp="1"/>
          </p:cNvSpPr>
          <p:nvPr>
            <p:ph idx="1"/>
          </p:nvPr>
        </p:nvSpPr>
        <p:spPr/>
        <p:txBody>
          <a:bodyPr/>
          <a:lstStyle/>
          <a:p>
            <a:endParaRPr kumimoji="1" lang="ja-JP" altLang="en-US"/>
          </a:p>
        </p:txBody>
      </p:sp>
      <p:pic>
        <p:nvPicPr>
          <p:cNvPr id="7" name="図 6">
            <a:extLst>
              <a:ext uri="{FF2B5EF4-FFF2-40B4-BE49-F238E27FC236}">
                <a16:creationId xmlns:a16="http://schemas.microsoft.com/office/drawing/2014/main" id="{FBDAC662-6D15-38C4-E501-39DEC3D699BD}"/>
              </a:ext>
            </a:extLst>
          </p:cNvPr>
          <p:cNvPicPr>
            <a:picLocks noChangeAspect="1"/>
          </p:cNvPicPr>
          <p:nvPr/>
        </p:nvPicPr>
        <p:blipFill>
          <a:blip r:embed="rId2"/>
          <a:stretch>
            <a:fillRect/>
          </a:stretch>
        </p:blipFill>
        <p:spPr>
          <a:xfrm>
            <a:off x="107504" y="0"/>
            <a:ext cx="6696744" cy="6842614"/>
          </a:xfrm>
          <a:prstGeom prst="rect">
            <a:avLst/>
          </a:prstGeom>
        </p:spPr>
      </p:pic>
      <p:pic>
        <p:nvPicPr>
          <p:cNvPr id="9" name="図 8">
            <a:extLst>
              <a:ext uri="{FF2B5EF4-FFF2-40B4-BE49-F238E27FC236}">
                <a16:creationId xmlns:a16="http://schemas.microsoft.com/office/drawing/2014/main" id="{330690BE-1F2B-D0C7-8CA8-2FFF6399E7FA}"/>
              </a:ext>
            </a:extLst>
          </p:cNvPr>
          <p:cNvPicPr>
            <a:picLocks noChangeAspect="1"/>
          </p:cNvPicPr>
          <p:nvPr/>
        </p:nvPicPr>
        <p:blipFill>
          <a:blip r:embed="rId3"/>
          <a:stretch>
            <a:fillRect/>
          </a:stretch>
        </p:blipFill>
        <p:spPr>
          <a:xfrm>
            <a:off x="3203848" y="675097"/>
            <a:ext cx="4963218" cy="6258798"/>
          </a:xfrm>
          <a:prstGeom prst="rect">
            <a:avLst/>
          </a:prstGeom>
        </p:spPr>
      </p:pic>
      <p:sp>
        <p:nvSpPr>
          <p:cNvPr id="11" name="テキスト ボックス 10">
            <a:extLst>
              <a:ext uri="{FF2B5EF4-FFF2-40B4-BE49-F238E27FC236}">
                <a16:creationId xmlns:a16="http://schemas.microsoft.com/office/drawing/2014/main" id="{838766FC-2F23-BBF9-1736-B8954B350B51}"/>
              </a:ext>
            </a:extLst>
          </p:cNvPr>
          <p:cNvSpPr txBox="1"/>
          <p:nvPr/>
        </p:nvSpPr>
        <p:spPr>
          <a:xfrm>
            <a:off x="6750496" y="28766"/>
            <a:ext cx="2286000" cy="646331"/>
          </a:xfrm>
          <a:prstGeom prst="rect">
            <a:avLst/>
          </a:prstGeom>
          <a:noFill/>
        </p:spPr>
        <p:txBody>
          <a:bodyPr wrap="square">
            <a:spAutoFit/>
          </a:bodyPr>
          <a:lstStyle/>
          <a:p>
            <a:r>
              <a:rPr lang="ja-JP" altLang="en-US" sz="1200" dirty="0"/>
              <a:t>貝塚市介護予防・日常生活支援総合事業実施マニュアル　令和３年４月 </a:t>
            </a:r>
          </a:p>
        </p:txBody>
      </p:sp>
    </p:spTree>
    <p:extLst>
      <p:ext uri="{BB962C8B-B14F-4D97-AF65-F5344CB8AC3E}">
        <p14:creationId xmlns:p14="http://schemas.microsoft.com/office/powerpoint/2010/main" val="316874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8C4CC7D-A38B-AF33-9FA9-AF8D6AB7F2BA}"/>
              </a:ext>
            </a:extLst>
          </p:cNvPr>
          <p:cNvPicPr>
            <a:picLocks noChangeAspect="1"/>
          </p:cNvPicPr>
          <p:nvPr/>
        </p:nvPicPr>
        <p:blipFill>
          <a:blip r:embed="rId2"/>
          <a:stretch>
            <a:fillRect/>
          </a:stretch>
        </p:blipFill>
        <p:spPr>
          <a:xfrm>
            <a:off x="107504" y="274638"/>
            <a:ext cx="6544588" cy="6525536"/>
          </a:xfrm>
          <a:prstGeom prst="rect">
            <a:avLst/>
          </a:prstGeom>
        </p:spPr>
      </p:pic>
      <p:sp>
        <p:nvSpPr>
          <p:cNvPr id="6" name="四角形: 角を丸くする 5">
            <a:extLst>
              <a:ext uri="{FF2B5EF4-FFF2-40B4-BE49-F238E27FC236}">
                <a16:creationId xmlns:a16="http://schemas.microsoft.com/office/drawing/2014/main" id="{DC4A510E-35B1-AAF9-7BCB-92888B767DE9}"/>
              </a:ext>
            </a:extLst>
          </p:cNvPr>
          <p:cNvSpPr/>
          <p:nvPr/>
        </p:nvSpPr>
        <p:spPr>
          <a:xfrm>
            <a:off x="4427984" y="3140968"/>
            <a:ext cx="2232248" cy="1728192"/>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090C99EB-C63B-3770-45BF-9911DA4896A0}"/>
              </a:ext>
            </a:extLst>
          </p:cNvPr>
          <p:cNvSpPr/>
          <p:nvPr/>
        </p:nvSpPr>
        <p:spPr>
          <a:xfrm>
            <a:off x="4427984" y="5733256"/>
            <a:ext cx="2384648" cy="1066918"/>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A63F4FE-8A12-3204-9D3F-B1920B857EBB}"/>
              </a:ext>
            </a:extLst>
          </p:cNvPr>
          <p:cNvSpPr txBox="1"/>
          <p:nvPr/>
        </p:nvSpPr>
        <p:spPr>
          <a:xfrm>
            <a:off x="6652092" y="116632"/>
            <a:ext cx="2232248" cy="738664"/>
          </a:xfrm>
          <a:prstGeom prst="rect">
            <a:avLst/>
          </a:prstGeom>
          <a:noFill/>
        </p:spPr>
        <p:txBody>
          <a:bodyPr wrap="square">
            <a:spAutoFit/>
          </a:bodyPr>
          <a:lstStyle/>
          <a:p>
            <a:r>
              <a:rPr lang="ja-JP" altLang="en-US" sz="1400" dirty="0"/>
              <a:t>寝屋川市　介護予防・日常生活支援総合事業実施マニュアル　令和５年４月１日</a:t>
            </a:r>
          </a:p>
        </p:txBody>
      </p:sp>
    </p:spTree>
    <p:extLst>
      <p:ext uri="{BB962C8B-B14F-4D97-AF65-F5344CB8AC3E}">
        <p14:creationId xmlns:p14="http://schemas.microsoft.com/office/powerpoint/2010/main" val="5544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E9FFFC-CB7C-9930-2012-FE08EF8E6405}"/>
              </a:ext>
            </a:extLst>
          </p:cNvPr>
          <p:cNvSpPr>
            <a:spLocks noGrp="1"/>
          </p:cNvSpPr>
          <p:nvPr>
            <p:ph type="title"/>
          </p:nvPr>
        </p:nvSpPr>
        <p:spPr/>
        <p:txBody>
          <a:bodyPr/>
          <a:lstStyle/>
          <a:p>
            <a:endParaRPr kumimoji="1" lang="ja-JP" altLang="en-US"/>
          </a:p>
        </p:txBody>
      </p:sp>
      <p:pic>
        <p:nvPicPr>
          <p:cNvPr id="5" name="図 4">
            <a:extLst>
              <a:ext uri="{FF2B5EF4-FFF2-40B4-BE49-F238E27FC236}">
                <a16:creationId xmlns:a16="http://schemas.microsoft.com/office/drawing/2014/main" id="{4FE8390E-98A5-74F1-4C49-4D500BA23C2B}"/>
              </a:ext>
            </a:extLst>
          </p:cNvPr>
          <p:cNvPicPr>
            <a:picLocks noChangeAspect="1"/>
          </p:cNvPicPr>
          <p:nvPr/>
        </p:nvPicPr>
        <p:blipFill>
          <a:blip r:embed="rId2"/>
          <a:stretch>
            <a:fillRect/>
          </a:stretch>
        </p:blipFill>
        <p:spPr>
          <a:xfrm>
            <a:off x="422" y="91917"/>
            <a:ext cx="8439174" cy="5353307"/>
          </a:xfrm>
          <a:prstGeom prst="rect">
            <a:avLst/>
          </a:prstGeom>
        </p:spPr>
      </p:pic>
      <p:sp>
        <p:nvSpPr>
          <p:cNvPr id="9" name="テキスト ボックス 8">
            <a:extLst>
              <a:ext uri="{FF2B5EF4-FFF2-40B4-BE49-F238E27FC236}">
                <a16:creationId xmlns:a16="http://schemas.microsoft.com/office/drawing/2014/main" id="{27592ABA-9D48-7D84-CD1E-60D6AF4A9148}"/>
              </a:ext>
            </a:extLst>
          </p:cNvPr>
          <p:cNvSpPr txBox="1"/>
          <p:nvPr/>
        </p:nvSpPr>
        <p:spPr>
          <a:xfrm>
            <a:off x="6516216" y="5868362"/>
            <a:ext cx="2232248" cy="738664"/>
          </a:xfrm>
          <a:prstGeom prst="rect">
            <a:avLst/>
          </a:prstGeom>
          <a:noFill/>
        </p:spPr>
        <p:txBody>
          <a:bodyPr wrap="square">
            <a:spAutoFit/>
          </a:bodyPr>
          <a:lstStyle/>
          <a:p>
            <a:r>
              <a:rPr lang="ja-JP" altLang="en-US" sz="1400" dirty="0"/>
              <a:t>寝屋川市　介護予防・日常生活支援総合事業実施マニュアル　令和５年４月１日</a:t>
            </a:r>
          </a:p>
        </p:txBody>
      </p:sp>
    </p:spTree>
    <p:extLst>
      <p:ext uri="{BB962C8B-B14F-4D97-AF65-F5344CB8AC3E}">
        <p14:creationId xmlns:p14="http://schemas.microsoft.com/office/powerpoint/2010/main" val="1795295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4CF3A57-7C99-67F5-3CDA-76E157AAB829}"/>
              </a:ext>
            </a:extLst>
          </p:cNvPr>
          <p:cNvSpPr txBox="1"/>
          <p:nvPr/>
        </p:nvSpPr>
        <p:spPr>
          <a:xfrm>
            <a:off x="5940152" y="6119336"/>
            <a:ext cx="2232248" cy="738664"/>
          </a:xfrm>
          <a:prstGeom prst="rect">
            <a:avLst/>
          </a:prstGeom>
          <a:noFill/>
        </p:spPr>
        <p:txBody>
          <a:bodyPr wrap="square">
            <a:spAutoFit/>
          </a:bodyPr>
          <a:lstStyle/>
          <a:p>
            <a:r>
              <a:rPr lang="ja-JP" altLang="en-US" sz="1400" dirty="0"/>
              <a:t>寝屋川市　介護予防・日常生活支援総合事業実施マニュアル　令和５年４月１日</a:t>
            </a:r>
          </a:p>
        </p:txBody>
      </p:sp>
      <p:pic>
        <p:nvPicPr>
          <p:cNvPr id="8" name="図 7">
            <a:extLst>
              <a:ext uri="{FF2B5EF4-FFF2-40B4-BE49-F238E27FC236}">
                <a16:creationId xmlns:a16="http://schemas.microsoft.com/office/drawing/2014/main" id="{B0F4C3AE-D980-7C93-1FF6-9B9A1B21AB1C}"/>
              </a:ext>
            </a:extLst>
          </p:cNvPr>
          <p:cNvPicPr>
            <a:picLocks noChangeAspect="1"/>
          </p:cNvPicPr>
          <p:nvPr/>
        </p:nvPicPr>
        <p:blipFill>
          <a:blip r:embed="rId2"/>
          <a:stretch>
            <a:fillRect/>
          </a:stretch>
        </p:blipFill>
        <p:spPr>
          <a:xfrm>
            <a:off x="467544" y="37696"/>
            <a:ext cx="5184576" cy="6592985"/>
          </a:xfrm>
          <a:prstGeom prst="rect">
            <a:avLst/>
          </a:prstGeom>
        </p:spPr>
      </p:pic>
    </p:spTree>
    <p:extLst>
      <p:ext uri="{BB962C8B-B14F-4D97-AF65-F5344CB8AC3E}">
        <p14:creationId xmlns:p14="http://schemas.microsoft.com/office/powerpoint/2010/main" val="3058357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D3AB3DF-27BA-1C0C-D63F-32B8D45A7AB2}"/>
              </a:ext>
            </a:extLst>
          </p:cNvPr>
          <p:cNvPicPr>
            <a:picLocks noChangeAspect="1"/>
          </p:cNvPicPr>
          <p:nvPr/>
        </p:nvPicPr>
        <p:blipFill>
          <a:blip r:embed="rId2"/>
          <a:stretch>
            <a:fillRect/>
          </a:stretch>
        </p:blipFill>
        <p:spPr>
          <a:xfrm>
            <a:off x="755576" y="548680"/>
            <a:ext cx="6552728" cy="6019250"/>
          </a:xfrm>
          <a:prstGeom prst="rect">
            <a:avLst/>
          </a:prstGeom>
        </p:spPr>
      </p:pic>
      <p:sp>
        <p:nvSpPr>
          <p:cNvPr id="6" name="テキスト ボックス 5">
            <a:extLst>
              <a:ext uri="{FF2B5EF4-FFF2-40B4-BE49-F238E27FC236}">
                <a16:creationId xmlns:a16="http://schemas.microsoft.com/office/drawing/2014/main" id="{E0042D45-D89B-BBB3-7446-21250CFE78A7}"/>
              </a:ext>
            </a:extLst>
          </p:cNvPr>
          <p:cNvSpPr txBox="1"/>
          <p:nvPr/>
        </p:nvSpPr>
        <p:spPr>
          <a:xfrm>
            <a:off x="6652092" y="116632"/>
            <a:ext cx="2232248" cy="738664"/>
          </a:xfrm>
          <a:prstGeom prst="rect">
            <a:avLst/>
          </a:prstGeom>
          <a:noFill/>
        </p:spPr>
        <p:txBody>
          <a:bodyPr wrap="square">
            <a:spAutoFit/>
          </a:bodyPr>
          <a:lstStyle/>
          <a:p>
            <a:r>
              <a:rPr lang="ja-JP" altLang="en-US" sz="1400" dirty="0"/>
              <a:t>寝屋川市　介護予防・日常生活支援総合事業実施マニュアル　令和５年４月１日</a:t>
            </a:r>
          </a:p>
        </p:txBody>
      </p:sp>
      <p:sp>
        <p:nvSpPr>
          <p:cNvPr id="7" name="四角形: 角を丸くする 6">
            <a:extLst>
              <a:ext uri="{FF2B5EF4-FFF2-40B4-BE49-F238E27FC236}">
                <a16:creationId xmlns:a16="http://schemas.microsoft.com/office/drawing/2014/main" id="{B9A6AA0C-8417-8C83-F3F4-AE19CC565D87}"/>
              </a:ext>
            </a:extLst>
          </p:cNvPr>
          <p:cNvSpPr/>
          <p:nvPr/>
        </p:nvSpPr>
        <p:spPr>
          <a:xfrm>
            <a:off x="3635896" y="1052736"/>
            <a:ext cx="3888432" cy="1224136"/>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E8C001C-32C7-9D9D-40D0-014778213408}"/>
              </a:ext>
            </a:extLst>
          </p:cNvPr>
          <p:cNvSpPr/>
          <p:nvPr/>
        </p:nvSpPr>
        <p:spPr>
          <a:xfrm>
            <a:off x="3707904" y="2708920"/>
            <a:ext cx="3888432" cy="792088"/>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E15FA754-C07E-5CB9-A00E-F02107E3A13D}"/>
              </a:ext>
            </a:extLst>
          </p:cNvPr>
          <p:cNvSpPr/>
          <p:nvPr/>
        </p:nvSpPr>
        <p:spPr>
          <a:xfrm>
            <a:off x="611560" y="5157192"/>
            <a:ext cx="6696744" cy="1008112"/>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9225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C201981-D380-AAFB-D4AC-C69695A5BD6B}"/>
              </a:ext>
            </a:extLst>
          </p:cNvPr>
          <p:cNvPicPr>
            <a:picLocks noChangeAspect="1"/>
          </p:cNvPicPr>
          <p:nvPr/>
        </p:nvPicPr>
        <p:blipFill>
          <a:blip r:embed="rId2"/>
          <a:stretch>
            <a:fillRect/>
          </a:stretch>
        </p:blipFill>
        <p:spPr>
          <a:xfrm>
            <a:off x="25871" y="-31601"/>
            <a:ext cx="7426449" cy="2324802"/>
          </a:xfrm>
          <a:prstGeom prst="rect">
            <a:avLst/>
          </a:prstGeom>
        </p:spPr>
      </p:pic>
      <p:pic>
        <p:nvPicPr>
          <p:cNvPr id="7" name="図 6">
            <a:extLst>
              <a:ext uri="{FF2B5EF4-FFF2-40B4-BE49-F238E27FC236}">
                <a16:creationId xmlns:a16="http://schemas.microsoft.com/office/drawing/2014/main" id="{A05AD7E4-B146-E29E-AE14-D22996EA4BA7}"/>
              </a:ext>
            </a:extLst>
          </p:cNvPr>
          <p:cNvPicPr>
            <a:picLocks noChangeAspect="1"/>
          </p:cNvPicPr>
          <p:nvPr/>
        </p:nvPicPr>
        <p:blipFill>
          <a:blip r:embed="rId3"/>
          <a:stretch>
            <a:fillRect/>
          </a:stretch>
        </p:blipFill>
        <p:spPr>
          <a:xfrm>
            <a:off x="49907" y="2204864"/>
            <a:ext cx="7622207" cy="2129066"/>
          </a:xfrm>
          <a:prstGeom prst="rect">
            <a:avLst/>
          </a:prstGeom>
        </p:spPr>
      </p:pic>
      <p:pic>
        <p:nvPicPr>
          <p:cNvPr id="9" name="図 8">
            <a:extLst>
              <a:ext uri="{FF2B5EF4-FFF2-40B4-BE49-F238E27FC236}">
                <a16:creationId xmlns:a16="http://schemas.microsoft.com/office/drawing/2014/main" id="{7DB22A43-3C94-4E33-C906-08639F3888BC}"/>
              </a:ext>
            </a:extLst>
          </p:cNvPr>
          <p:cNvPicPr>
            <a:picLocks noChangeAspect="1"/>
          </p:cNvPicPr>
          <p:nvPr/>
        </p:nvPicPr>
        <p:blipFill>
          <a:blip r:embed="rId4"/>
          <a:stretch>
            <a:fillRect/>
          </a:stretch>
        </p:blipFill>
        <p:spPr>
          <a:xfrm>
            <a:off x="107504" y="4149080"/>
            <a:ext cx="7761248" cy="2592288"/>
          </a:xfrm>
          <a:prstGeom prst="rect">
            <a:avLst/>
          </a:prstGeom>
        </p:spPr>
      </p:pic>
    </p:spTree>
    <p:extLst>
      <p:ext uri="{BB962C8B-B14F-4D97-AF65-F5344CB8AC3E}">
        <p14:creationId xmlns:p14="http://schemas.microsoft.com/office/powerpoint/2010/main" val="5183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7AE5D7-EBE2-5F52-4458-F67DF4E88995}"/>
              </a:ext>
            </a:extLst>
          </p:cNvPr>
          <p:cNvSpPr>
            <a:spLocks noGrp="1"/>
          </p:cNvSpPr>
          <p:nvPr>
            <p:ph type="title"/>
          </p:nvPr>
        </p:nvSpPr>
        <p:spPr>
          <a:xfrm>
            <a:off x="457200" y="274638"/>
            <a:ext cx="8229600" cy="778098"/>
          </a:xfrm>
          <a:solidFill>
            <a:srgbClr val="FFFF00"/>
          </a:solidFill>
        </p:spPr>
        <p:txBody>
          <a:bodyPr/>
          <a:lstStyle/>
          <a:p>
            <a:r>
              <a:rPr kumimoji="1" lang="ja-JP" altLang="en-US" dirty="0"/>
              <a:t>従来相当サー</a:t>
            </a:r>
            <a:r>
              <a:rPr lang="ja-JP" altLang="en-US" dirty="0"/>
              <a:t>ビス削減型の手法</a:t>
            </a:r>
            <a:endParaRPr kumimoji="1" lang="ja-JP" altLang="en-US" dirty="0"/>
          </a:p>
        </p:txBody>
      </p:sp>
      <p:sp>
        <p:nvSpPr>
          <p:cNvPr id="3" name="コンテンツ プレースホルダー 2">
            <a:extLst>
              <a:ext uri="{FF2B5EF4-FFF2-40B4-BE49-F238E27FC236}">
                <a16:creationId xmlns:a16="http://schemas.microsoft.com/office/drawing/2014/main" id="{2E6638A3-EDDE-BC3A-F684-D65D4B58BE39}"/>
              </a:ext>
            </a:extLst>
          </p:cNvPr>
          <p:cNvSpPr>
            <a:spLocks noGrp="1"/>
          </p:cNvSpPr>
          <p:nvPr>
            <p:ph idx="1"/>
          </p:nvPr>
        </p:nvSpPr>
        <p:spPr>
          <a:xfrm>
            <a:off x="251520" y="1196752"/>
            <a:ext cx="8435280" cy="4929411"/>
          </a:xfrm>
        </p:spPr>
        <p:txBody>
          <a:bodyPr/>
          <a:lstStyle/>
          <a:p>
            <a:pPr marL="0" indent="0">
              <a:buNone/>
            </a:pPr>
            <a:r>
              <a:rPr kumimoji="1" lang="ja-JP" altLang="en-US" sz="3600" dirty="0"/>
              <a:t>①従来相当サービスは「例外」という扱い</a:t>
            </a:r>
            <a:endParaRPr kumimoji="1" lang="en-US" altLang="ja-JP" sz="3600" dirty="0"/>
          </a:p>
          <a:p>
            <a:pPr marL="0" indent="0">
              <a:buNone/>
            </a:pPr>
            <a:r>
              <a:rPr lang="ja-JP" altLang="en-US" sz="3600" dirty="0"/>
              <a:t>②</a:t>
            </a:r>
            <a:r>
              <a:rPr kumimoji="1" lang="ja-JP" altLang="en-US" sz="3600" dirty="0"/>
              <a:t>「理由書」提出、点検</a:t>
            </a:r>
            <a:endParaRPr kumimoji="1" lang="en-US" altLang="ja-JP" sz="3600" dirty="0"/>
          </a:p>
          <a:p>
            <a:pPr marL="0" indent="0">
              <a:buNone/>
            </a:pPr>
            <a:r>
              <a:rPr lang="ja-JP" altLang="en-US" sz="3600" dirty="0"/>
              <a:t>④自立支援型地域ケア会議で検討</a:t>
            </a:r>
            <a:endParaRPr lang="en-US" altLang="ja-JP" sz="3600" dirty="0"/>
          </a:p>
          <a:p>
            <a:pPr marL="0" indent="0">
              <a:buNone/>
            </a:pPr>
            <a:r>
              <a:rPr kumimoji="1" lang="ja-JP" altLang="en-US" sz="3600" dirty="0"/>
              <a:t>⑤リハビリ職訪問指導　　「卒業」促進</a:t>
            </a:r>
            <a:endParaRPr kumimoji="1" lang="en-US" altLang="ja-JP" sz="3600" dirty="0"/>
          </a:p>
          <a:p>
            <a:pPr marL="0" indent="0">
              <a:buNone/>
            </a:pPr>
            <a:r>
              <a:rPr lang="ja-JP" altLang="en-US" sz="3600" dirty="0"/>
              <a:t>④短期集中先行　　　「入学させない」</a:t>
            </a:r>
            <a:endParaRPr lang="en-US" altLang="ja-JP" sz="3600" dirty="0"/>
          </a:p>
          <a:p>
            <a:pPr marL="0" indent="0">
              <a:buNone/>
            </a:pPr>
            <a:r>
              <a:rPr lang="ja-JP" altLang="en-US" sz="3600" dirty="0"/>
              <a:t>⑤ケアマネジャーへのムチとアメ</a:t>
            </a:r>
            <a:endParaRPr lang="en-US" altLang="ja-JP" sz="3600" dirty="0"/>
          </a:p>
          <a:p>
            <a:pPr marL="0" indent="0">
              <a:buNone/>
            </a:pPr>
            <a:r>
              <a:rPr kumimoji="1" lang="ja-JP" altLang="en-US" sz="3600" dirty="0"/>
              <a:t>　　「認定ケアマネ」、「エントリー義務化」</a:t>
            </a:r>
            <a:endParaRPr kumimoji="1" lang="en-US" altLang="ja-JP" sz="3600" dirty="0"/>
          </a:p>
          <a:p>
            <a:pPr marL="0" indent="0">
              <a:buNone/>
            </a:pPr>
            <a:r>
              <a:rPr lang="ja-JP" altLang="en-US" sz="3600" dirty="0"/>
              <a:t>　サービス終了や地域資源移行　に「加算」</a:t>
            </a:r>
            <a:endParaRPr kumimoji="1" lang="en-US" altLang="ja-JP" sz="3600" dirty="0"/>
          </a:p>
          <a:p>
            <a:pPr marL="0" indent="0">
              <a:buNone/>
            </a:pPr>
            <a:endParaRPr kumimoji="1" lang="ja-JP" altLang="en-US" dirty="0"/>
          </a:p>
        </p:txBody>
      </p:sp>
    </p:spTree>
    <p:extLst>
      <p:ext uri="{BB962C8B-B14F-4D97-AF65-F5344CB8AC3E}">
        <p14:creationId xmlns:p14="http://schemas.microsoft.com/office/powerpoint/2010/main" val="428731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68C27B4-FDE1-B937-5F0F-22037BDDF2C2}"/>
              </a:ext>
            </a:extLst>
          </p:cNvPr>
          <p:cNvSpPr txBox="1"/>
          <p:nvPr/>
        </p:nvSpPr>
        <p:spPr>
          <a:xfrm>
            <a:off x="395536" y="133881"/>
            <a:ext cx="7632848" cy="233910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総合事業</a:t>
            </a:r>
            <a:endParaRPr kumimoji="1" lang="en-US" altLang="ja-JP" sz="8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66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どうなる？どうする！</a:t>
            </a:r>
            <a:endParaRPr kumimoji="1" lang="en-US" altLang="ja-JP" sz="66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endParaRPr>
          </a:p>
        </p:txBody>
      </p:sp>
      <p:sp>
        <p:nvSpPr>
          <p:cNvPr id="4" name="テキスト ボックス 3">
            <a:extLst>
              <a:ext uri="{FF2B5EF4-FFF2-40B4-BE49-F238E27FC236}">
                <a16:creationId xmlns:a16="http://schemas.microsoft.com/office/drawing/2014/main" id="{4AF24C5D-64CD-5708-315D-37032F23464F}"/>
              </a:ext>
            </a:extLst>
          </p:cNvPr>
          <p:cNvSpPr txBox="1"/>
          <p:nvPr/>
        </p:nvSpPr>
        <p:spPr>
          <a:xfrm>
            <a:off x="203796" y="3068960"/>
            <a:ext cx="8544668" cy="267765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6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私たちはどう立ち向かうか</a:t>
            </a:r>
            <a:endParaRPr kumimoji="1" lang="en-US" altLang="ja-JP" sz="6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3600" dirty="0">
                <a:solidFill>
                  <a:srgbClr val="FF0000"/>
                </a:solidFill>
              </a:rPr>
              <a:t>第</a:t>
            </a:r>
            <a:r>
              <a:rPr lang="en-US" altLang="ja-JP" sz="3600" dirty="0">
                <a:solidFill>
                  <a:srgbClr val="FF0000"/>
                </a:solidFill>
              </a:rPr>
              <a:t>9</a:t>
            </a:r>
            <a:r>
              <a:rPr lang="ja-JP" altLang="en-US" sz="3600" dirty="0">
                <a:solidFill>
                  <a:srgbClr val="FF0000"/>
                </a:solidFill>
              </a:rPr>
              <a:t>期（</a:t>
            </a:r>
            <a:r>
              <a:rPr lang="en-US" altLang="ja-JP" sz="3600" dirty="0">
                <a:solidFill>
                  <a:srgbClr val="FF0000"/>
                </a:solidFill>
              </a:rPr>
              <a:t>2024</a:t>
            </a:r>
            <a:r>
              <a:rPr lang="ja-JP" altLang="en-US" sz="3600" dirty="0">
                <a:solidFill>
                  <a:srgbClr val="FF0000"/>
                </a:solidFill>
              </a:rPr>
              <a:t>～</a:t>
            </a:r>
            <a:r>
              <a:rPr lang="en-US" altLang="ja-JP" sz="3600" dirty="0">
                <a:solidFill>
                  <a:srgbClr val="FF0000"/>
                </a:solidFill>
              </a:rPr>
              <a:t>26</a:t>
            </a:r>
            <a:r>
              <a:rPr lang="ja-JP" altLang="en-US" sz="3600" dirty="0">
                <a:solidFill>
                  <a:srgbClr val="FF0000"/>
                </a:solidFill>
              </a:rPr>
              <a:t>年度）、</a:t>
            </a:r>
            <a:endParaRPr lang="en-US" altLang="ja-JP" sz="3600" dirty="0">
              <a:solidFill>
                <a:srgbClr val="FF0000"/>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3600" dirty="0">
                <a:solidFill>
                  <a:srgbClr val="FF0000"/>
                </a:solidFill>
              </a:rPr>
              <a:t>第</a:t>
            </a:r>
            <a:r>
              <a:rPr lang="en-US" altLang="ja-JP" sz="3600" dirty="0">
                <a:solidFill>
                  <a:srgbClr val="FF0000"/>
                </a:solidFill>
              </a:rPr>
              <a:t>10</a:t>
            </a:r>
            <a:r>
              <a:rPr lang="ja-JP" altLang="en-US" sz="3600" dirty="0">
                <a:solidFill>
                  <a:srgbClr val="FF0000"/>
                </a:solidFill>
              </a:rPr>
              <a:t>期（</a:t>
            </a:r>
            <a:r>
              <a:rPr lang="en-US" altLang="ja-JP" sz="3600" dirty="0">
                <a:solidFill>
                  <a:srgbClr val="FF0000"/>
                </a:solidFill>
              </a:rPr>
              <a:t>2027</a:t>
            </a:r>
            <a:r>
              <a:rPr lang="ja-JP" altLang="en-US" sz="3600" dirty="0">
                <a:solidFill>
                  <a:srgbClr val="FF0000"/>
                </a:solidFill>
              </a:rPr>
              <a:t>～</a:t>
            </a:r>
            <a:r>
              <a:rPr lang="en-US" altLang="ja-JP" sz="3600" dirty="0">
                <a:solidFill>
                  <a:srgbClr val="FF0000"/>
                </a:solidFill>
              </a:rPr>
              <a:t>29</a:t>
            </a:r>
            <a:r>
              <a:rPr lang="ja-JP" altLang="en-US" sz="3600" dirty="0">
                <a:solidFill>
                  <a:srgbClr val="FF0000"/>
                </a:solidFill>
              </a:rPr>
              <a:t>年度）</a:t>
            </a:r>
            <a:endParaRPr lang="en-US" altLang="ja-JP" sz="3600" dirty="0">
              <a:solidFill>
                <a:srgbClr val="FF0000"/>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3600" dirty="0">
                <a:solidFill>
                  <a:srgbClr val="FF0000"/>
                </a:solidFill>
              </a:rPr>
              <a:t>に向けて</a:t>
            </a:r>
            <a:endParaRPr kumimoji="1" lang="ja-JP" altLang="en-US" sz="3600" b="0" i="0" u="none" strike="noStrike" kern="120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116007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2430D-5959-456F-618E-08B7BAD0D603}"/>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CFDFFA1-93C1-61A3-8DBB-2178D2D5D6FC}"/>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DD13B16-9269-CA63-D215-ABD0277740E8}"/>
              </a:ext>
            </a:extLst>
          </p:cNvPr>
          <p:cNvSpPr>
            <a:spLocks noGrp="1"/>
          </p:cNvSpPr>
          <p:nvPr>
            <p:ph type="sldNum" sz="quarter" idx="12"/>
          </p:nvPr>
        </p:nvSpPr>
        <p:spPr/>
        <p:txBody>
          <a:bodyPr/>
          <a:lstStyle/>
          <a:p>
            <a:fld id="{3B706ECC-EBCD-43BE-A780-1013F51C6180}" type="slidenum">
              <a:rPr lang="ja-JP" altLang="en-US" smtClean="0"/>
              <a:pPr/>
              <a:t>5</a:t>
            </a:fld>
            <a:endParaRPr lang="ja-JP" altLang="en-US"/>
          </a:p>
        </p:txBody>
      </p:sp>
      <p:pic>
        <p:nvPicPr>
          <p:cNvPr id="6" name="図 5">
            <a:extLst>
              <a:ext uri="{FF2B5EF4-FFF2-40B4-BE49-F238E27FC236}">
                <a16:creationId xmlns:a16="http://schemas.microsoft.com/office/drawing/2014/main" id="{A3B502B6-8368-A661-30AE-35A566A40B0D}"/>
              </a:ext>
            </a:extLst>
          </p:cNvPr>
          <p:cNvPicPr>
            <a:picLocks noChangeAspect="1"/>
          </p:cNvPicPr>
          <p:nvPr/>
        </p:nvPicPr>
        <p:blipFill>
          <a:blip r:embed="rId2"/>
          <a:stretch>
            <a:fillRect/>
          </a:stretch>
        </p:blipFill>
        <p:spPr>
          <a:xfrm>
            <a:off x="0" y="269933"/>
            <a:ext cx="9144000" cy="6318133"/>
          </a:xfrm>
          <a:prstGeom prst="rect">
            <a:avLst/>
          </a:prstGeom>
        </p:spPr>
      </p:pic>
      <p:sp>
        <p:nvSpPr>
          <p:cNvPr id="7" name="テキスト ボックス 6">
            <a:extLst>
              <a:ext uri="{FF2B5EF4-FFF2-40B4-BE49-F238E27FC236}">
                <a16:creationId xmlns:a16="http://schemas.microsoft.com/office/drawing/2014/main" id="{F8FEDBA3-3713-A075-963B-8135F67137F9}"/>
              </a:ext>
            </a:extLst>
          </p:cNvPr>
          <p:cNvSpPr txBox="1"/>
          <p:nvPr/>
        </p:nvSpPr>
        <p:spPr>
          <a:xfrm>
            <a:off x="4097536" y="6383307"/>
            <a:ext cx="4572000" cy="400110"/>
          </a:xfrm>
          <a:prstGeom prst="rect">
            <a:avLst/>
          </a:prstGeom>
          <a:solidFill>
            <a:srgbClr val="FFFF00"/>
          </a:solidFill>
        </p:spPr>
        <p:txBody>
          <a:bodyPr wrap="square">
            <a:spAutoFit/>
          </a:bodyPr>
          <a:lstStyle/>
          <a:p>
            <a:r>
              <a:rPr lang="ja-JP" altLang="en-US" sz="2000" dirty="0"/>
              <a:t>厚生労働省ホームページより</a:t>
            </a:r>
          </a:p>
        </p:txBody>
      </p:sp>
    </p:spTree>
    <p:extLst>
      <p:ext uri="{BB962C8B-B14F-4D97-AF65-F5344CB8AC3E}">
        <p14:creationId xmlns:p14="http://schemas.microsoft.com/office/powerpoint/2010/main" val="3745773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970CC8-8382-78F9-C6D0-A4EB53B421A8}"/>
              </a:ext>
            </a:extLst>
          </p:cNvPr>
          <p:cNvSpPr>
            <a:spLocks noGrp="1"/>
          </p:cNvSpPr>
          <p:nvPr>
            <p:ph type="title"/>
          </p:nvPr>
        </p:nvSpPr>
        <p:spPr>
          <a:solidFill>
            <a:schemeClr val="accent1">
              <a:lumMod val="20000"/>
              <a:lumOff val="80000"/>
            </a:schemeClr>
          </a:solidFill>
        </p:spPr>
        <p:txBody>
          <a:bodyPr/>
          <a:lstStyle/>
          <a:p>
            <a:r>
              <a:rPr kumimoji="1" lang="ja-JP" altLang="en-US" sz="2400" dirty="0"/>
              <a:t>軽度者への生活援助サービス等に関する給付の在り方</a:t>
            </a:r>
            <a:br>
              <a:rPr kumimoji="1" lang="en-US" altLang="ja-JP" sz="3200" dirty="0"/>
            </a:br>
            <a:r>
              <a:rPr lang="en-US" altLang="ja-JP" sz="2400" dirty="0">
                <a:solidFill>
                  <a:srgbClr val="FF0000"/>
                </a:solidFill>
                <a:latin typeface="ＭＳ ゴシック" panose="020B0609070205080204" pitchFamily="49" charset="-128"/>
                <a:ea typeface="ＭＳ ゴシック" panose="020B0609070205080204" pitchFamily="49" charset="-128"/>
              </a:rPr>
              <a:t>2022</a:t>
            </a:r>
            <a:r>
              <a:rPr lang="ja-JP" altLang="en-US" sz="2400" dirty="0">
                <a:solidFill>
                  <a:srgbClr val="FF0000"/>
                </a:solidFill>
                <a:latin typeface="ＭＳ ゴシック" panose="020B0609070205080204" pitchFamily="49" charset="-128"/>
                <a:ea typeface="ＭＳ ゴシック" panose="020B0609070205080204" pitchFamily="49" charset="-128"/>
              </a:rPr>
              <a:t>年</a:t>
            </a:r>
            <a:r>
              <a:rPr lang="en-US" altLang="ja-JP" sz="2400" dirty="0">
                <a:solidFill>
                  <a:srgbClr val="FF0000"/>
                </a:solidFill>
                <a:latin typeface="ＭＳ ゴシック" panose="020B0609070205080204" pitchFamily="49" charset="-128"/>
                <a:ea typeface="ＭＳ ゴシック" panose="020B0609070205080204" pitchFamily="49" charset="-128"/>
              </a:rPr>
              <a:t>12</a:t>
            </a:r>
            <a:r>
              <a:rPr lang="ja-JP" altLang="en-US" sz="2400" dirty="0">
                <a:solidFill>
                  <a:srgbClr val="FF0000"/>
                </a:solidFill>
                <a:latin typeface="ＭＳ ゴシック" panose="020B0609070205080204" pitchFamily="49" charset="-128"/>
                <a:ea typeface="ＭＳ ゴシック" panose="020B0609070205080204" pitchFamily="49" charset="-128"/>
              </a:rPr>
              <a:t>月</a:t>
            </a:r>
            <a:r>
              <a:rPr lang="en-US" altLang="ja-JP" sz="2400" dirty="0">
                <a:solidFill>
                  <a:srgbClr val="FF0000"/>
                </a:solidFill>
                <a:latin typeface="ＭＳ ゴシック" panose="020B0609070205080204" pitchFamily="49" charset="-128"/>
                <a:ea typeface="ＭＳ ゴシック" panose="020B0609070205080204" pitchFamily="49" charset="-128"/>
              </a:rPr>
              <a:t>20</a:t>
            </a:r>
            <a:r>
              <a:rPr lang="ja-JP" altLang="en-US" sz="2400" dirty="0">
                <a:solidFill>
                  <a:srgbClr val="FF0000"/>
                </a:solidFill>
                <a:latin typeface="ＭＳ ゴシック" panose="020B0609070205080204" pitchFamily="49" charset="-128"/>
                <a:ea typeface="ＭＳ ゴシック" panose="020B0609070205080204" pitchFamily="49" charset="-128"/>
              </a:rPr>
              <a:t>日　社会保障審議会介護保険部会意見書</a:t>
            </a:r>
            <a:endParaRPr kumimoji="1" lang="ja-JP" altLang="en-US" sz="3200" dirty="0">
              <a:solidFill>
                <a:srgbClr val="FF0000"/>
              </a:solidFill>
            </a:endParaRPr>
          </a:p>
        </p:txBody>
      </p:sp>
      <p:sp>
        <p:nvSpPr>
          <p:cNvPr id="3" name="コンテンツ プレースホルダー 2">
            <a:extLst>
              <a:ext uri="{FF2B5EF4-FFF2-40B4-BE49-F238E27FC236}">
                <a16:creationId xmlns:a16="http://schemas.microsoft.com/office/drawing/2014/main" id="{5400D154-863C-B966-48DE-885160D95C55}"/>
              </a:ext>
            </a:extLst>
          </p:cNvPr>
          <p:cNvSpPr>
            <a:spLocks noGrp="1"/>
          </p:cNvSpPr>
          <p:nvPr>
            <p:ph idx="1"/>
          </p:nvPr>
        </p:nvSpPr>
        <p:spPr>
          <a:xfrm>
            <a:off x="457200" y="1600200"/>
            <a:ext cx="8363272" cy="5121275"/>
          </a:xfrm>
        </p:spPr>
        <p:txBody>
          <a:bodyPr/>
          <a:lstStyle/>
          <a:p>
            <a:pPr marL="0" indent="0">
              <a:buNone/>
            </a:pPr>
            <a:r>
              <a:rPr lang="ja-JP" altLang="ja-JP" dirty="0">
                <a:solidFill>
                  <a:srgbClr val="FF0000"/>
                </a:solidFill>
              </a:rPr>
              <a:t>軽度者（要介護１・２の者）への生活援助サービス等に関する給付の在り方</a:t>
            </a:r>
            <a:r>
              <a:rPr lang="ja-JP" altLang="ja-JP" dirty="0"/>
              <a:t>については、介護サービスの需要が増加する一方、介護人材の不足が見込まれる中で、現行の総合事業に関する評価・分析等を行いつつ</a:t>
            </a:r>
            <a:r>
              <a:rPr lang="ja-JP" altLang="ja-JP" u="sng" dirty="0"/>
              <a:t>、</a:t>
            </a:r>
            <a:r>
              <a:rPr lang="ja-JP" altLang="ja-JP" sz="3600" u="sng" dirty="0">
                <a:solidFill>
                  <a:srgbClr val="FF0000"/>
                </a:solidFill>
              </a:rPr>
              <a:t>第</a:t>
            </a:r>
            <a:r>
              <a:rPr lang="en-US" altLang="ja-JP" sz="3600" u="sng" dirty="0">
                <a:solidFill>
                  <a:srgbClr val="FF0000"/>
                </a:solidFill>
              </a:rPr>
              <a:t>10</a:t>
            </a:r>
            <a:r>
              <a:rPr lang="ja-JP" altLang="ja-JP" sz="3600" u="sng" dirty="0">
                <a:solidFill>
                  <a:srgbClr val="FF0000"/>
                </a:solidFill>
              </a:rPr>
              <a:t>期計画期間の開始までの間に、介護保険の運営主体である市町村の意向や利用者への影響等も踏まえながら、包括的に検討を行い、結論を出すことが適当</a:t>
            </a:r>
            <a:r>
              <a:rPr lang="ja-JP" altLang="ja-JP" dirty="0"/>
              <a:t>である。</a:t>
            </a:r>
            <a:endParaRPr lang="ja-JP" altLang="en-US" sz="2400" dirty="0"/>
          </a:p>
        </p:txBody>
      </p:sp>
      <p:sp>
        <p:nvSpPr>
          <p:cNvPr id="4" name="スライド番号プレースホルダー 3">
            <a:extLst>
              <a:ext uri="{FF2B5EF4-FFF2-40B4-BE49-F238E27FC236}">
                <a16:creationId xmlns:a16="http://schemas.microsoft.com/office/drawing/2014/main" id="{FCA4AFF4-1455-4BE5-53E0-79C27AE710B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8734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B12AC4-ADF3-FB2B-E85C-88BDD745F980}"/>
              </a:ext>
            </a:extLst>
          </p:cNvPr>
          <p:cNvSpPr>
            <a:spLocks noGrp="1"/>
          </p:cNvSpPr>
          <p:nvPr>
            <p:ph type="title"/>
          </p:nvPr>
        </p:nvSpPr>
        <p:spPr>
          <a:xfrm>
            <a:off x="467544" y="260648"/>
            <a:ext cx="8064896" cy="648072"/>
          </a:xfrm>
          <a:solidFill>
            <a:schemeClr val="accent2">
              <a:lumMod val="20000"/>
              <a:lumOff val="80000"/>
            </a:schemeClr>
          </a:solidFill>
        </p:spPr>
        <p:txBody>
          <a:bodyPr>
            <a:normAutofit fontScale="90000"/>
          </a:bodyPr>
          <a:lstStyle/>
          <a:p>
            <a:r>
              <a:rPr kumimoji="1" lang="ja-JP" altLang="en-US" sz="3600" dirty="0">
                <a:latin typeface="ＭＳ ゴシック" panose="020B0609070205080204" pitchFamily="49" charset="-128"/>
                <a:ea typeface="ＭＳ ゴシック" panose="020B0609070205080204" pitchFamily="49" charset="-128"/>
              </a:rPr>
              <a:t>介護保険制度の見直しに関する意見</a:t>
            </a:r>
            <a:br>
              <a:rPr kumimoji="1" lang="en-US" altLang="ja-JP" sz="3600" dirty="0">
                <a:latin typeface="ＭＳ ゴシック" panose="020B0609070205080204" pitchFamily="49" charset="-128"/>
                <a:ea typeface="ＭＳ ゴシック" panose="020B0609070205080204" pitchFamily="49" charset="-128"/>
              </a:rPr>
            </a:br>
            <a:r>
              <a:rPr kumimoji="1" lang="ja-JP" altLang="en-US" sz="2200" dirty="0">
                <a:latin typeface="ＭＳ ゴシック" panose="020B0609070205080204" pitchFamily="49" charset="-128"/>
                <a:ea typeface="ＭＳ ゴシック" panose="020B0609070205080204" pitchFamily="49" charset="-128"/>
              </a:rPr>
              <a:t>（</a:t>
            </a:r>
            <a:r>
              <a:rPr kumimoji="1" lang="en-US" altLang="ja-JP" sz="2200" dirty="0">
                <a:latin typeface="ＭＳ ゴシック" panose="020B0609070205080204" pitchFamily="49" charset="-128"/>
                <a:ea typeface="ＭＳ ゴシック" panose="020B0609070205080204" pitchFamily="49" charset="-128"/>
              </a:rPr>
              <a:t>2023</a:t>
            </a:r>
            <a:r>
              <a:rPr kumimoji="1" lang="ja-JP" altLang="en-US" sz="2200" dirty="0">
                <a:latin typeface="ＭＳ ゴシック" panose="020B0609070205080204" pitchFamily="49" charset="-128"/>
                <a:ea typeface="ＭＳ ゴシック" panose="020B0609070205080204" pitchFamily="49" charset="-128"/>
              </a:rPr>
              <a:t>年１２月２０日社会保障審議会介護保険部会）</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DD0E1E32-C88E-F8CE-885D-87CB41380B2E}"/>
              </a:ext>
            </a:extLst>
          </p:cNvPr>
          <p:cNvSpPr>
            <a:spLocks noGrp="1"/>
          </p:cNvSpPr>
          <p:nvPr>
            <p:ph idx="1"/>
          </p:nvPr>
        </p:nvSpPr>
        <p:spPr>
          <a:xfrm>
            <a:off x="0" y="1124744"/>
            <a:ext cx="8964488" cy="5733256"/>
          </a:xfrm>
        </p:spPr>
        <p:txBody>
          <a:bodyPr>
            <a:normAutofit fontScale="70000" lnSpcReduction="20000"/>
          </a:bodyPr>
          <a:lstStyle/>
          <a:p>
            <a:pPr marL="0" indent="0">
              <a:lnSpc>
                <a:spcPct val="120000"/>
              </a:lnSpc>
              <a:buNone/>
            </a:pPr>
            <a:r>
              <a:rPr kumimoji="1" lang="ja-JP" altLang="en-US" dirty="0">
                <a:latin typeface="ＭＳ ゴシック" panose="020B0609070205080204" pitchFamily="49" charset="-128"/>
                <a:ea typeface="ＭＳ ゴシック" panose="020B0609070205080204" pitchFamily="49" charset="-128"/>
              </a:rPr>
              <a:t>（総合事業の多様なサービスの在り方）</a:t>
            </a:r>
          </a:p>
          <a:p>
            <a:pPr marL="0" indent="0">
              <a:lnSpc>
                <a:spcPct val="120000"/>
              </a:lnSpc>
              <a:buNone/>
            </a:pPr>
            <a:r>
              <a:rPr kumimoji="1" lang="ja-JP" altLang="en-US" sz="2600" dirty="0">
                <a:latin typeface="ＭＳ ゴシック" panose="020B0609070205080204" pitchFamily="49" charset="-128"/>
                <a:ea typeface="ＭＳ ゴシック" panose="020B0609070205080204" pitchFamily="49" charset="-128"/>
              </a:rPr>
              <a:t>○ 介護予防・日常生活支援総合事業（以下「総合事業」という。）は、既存の介護サービス事業者に加えて、住民主体の取組を含む、多様な主体によって介護予防や日常生活支援のサービスを総合的に実施できるようにすることで、市町村が地域の実情に応じたサービス提供を行えるようにすることを目的とした事業である。平成</a:t>
            </a:r>
            <a:r>
              <a:rPr kumimoji="1" lang="en-US" altLang="ja-JP" sz="2600" dirty="0">
                <a:latin typeface="ＭＳ ゴシック" panose="020B0609070205080204" pitchFamily="49" charset="-128"/>
                <a:ea typeface="ＭＳ ゴシック" panose="020B0609070205080204" pitchFamily="49" charset="-128"/>
              </a:rPr>
              <a:t>26</a:t>
            </a:r>
            <a:r>
              <a:rPr kumimoji="1" lang="ja-JP" altLang="en-US" sz="2600" dirty="0">
                <a:latin typeface="ＭＳ ゴシック" panose="020B0609070205080204" pitchFamily="49" charset="-128"/>
                <a:ea typeface="ＭＳ ゴシック" panose="020B0609070205080204" pitchFamily="49" charset="-128"/>
              </a:rPr>
              <a:t>年法改正から一定期間が経過しており、総合事業の実施状況等について検証を行いながら、地域における受け皿整備や活性化を図っていくことが必要である。</a:t>
            </a:r>
          </a:p>
          <a:p>
            <a:pPr marL="0" indent="0">
              <a:lnSpc>
                <a:spcPct val="120000"/>
              </a:lnSpc>
              <a:buNone/>
            </a:pPr>
            <a:r>
              <a:rPr lang="ja-JP" altLang="en-US" sz="4000" dirty="0">
                <a:latin typeface="ＭＳ ゴシック" panose="020B0609070205080204" pitchFamily="49" charset="-128"/>
                <a:ea typeface="ＭＳ ゴシック" panose="020B0609070205080204" pitchFamily="49" charset="-128"/>
              </a:rPr>
              <a:t>〇この観点から、</a:t>
            </a:r>
            <a:r>
              <a:rPr kumimoji="1" lang="ja-JP" altLang="en-US" sz="4000" dirty="0">
                <a:latin typeface="ＭＳ ゴシック" panose="020B0609070205080204" pitchFamily="49" charset="-128"/>
                <a:ea typeface="ＭＳ ゴシック" panose="020B0609070205080204" pitchFamily="49" charset="-128"/>
              </a:rPr>
              <a:t>従前相当サービスやそれ以外のサービスの事業内容・効果について実態把握・整理を行うとともに、担い手の確保や前回制度見直しの内容の適切な推進も含め、</a:t>
            </a:r>
            <a:r>
              <a:rPr kumimoji="1" lang="ja-JP" altLang="en-US" sz="4000" b="1" dirty="0">
                <a:solidFill>
                  <a:srgbClr val="FF0000"/>
                </a:solidFill>
                <a:latin typeface="ＭＳ ゴシック" panose="020B0609070205080204" pitchFamily="49" charset="-128"/>
                <a:ea typeface="ＭＳ ゴシック" panose="020B0609070205080204" pitchFamily="49" charset="-128"/>
              </a:rPr>
              <a:t>総合事業を充実化していくための包括的な方策の検討を早急に開始する</a:t>
            </a:r>
            <a:r>
              <a:rPr kumimoji="1" lang="ja-JP" altLang="en-US" sz="4000" dirty="0">
                <a:latin typeface="ＭＳ ゴシック" panose="020B0609070205080204" pitchFamily="49" charset="-128"/>
                <a:ea typeface="ＭＳ ゴシック" panose="020B0609070205080204" pitchFamily="49" charset="-128"/>
              </a:rPr>
              <a:t>とともに、自治体と連携しながら、</a:t>
            </a:r>
            <a:r>
              <a:rPr kumimoji="1" lang="ja-JP" altLang="en-US" sz="4000" b="1" u="sng" dirty="0">
                <a:solidFill>
                  <a:srgbClr val="FF0000"/>
                </a:solidFill>
                <a:latin typeface="ＭＳ ゴシック" panose="020B0609070205080204" pitchFamily="49" charset="-128"/>
                <a:ea typeface="ＭＳ ゴシック" panose="020B0609070205080204" pitchFamily="49" charset="-128"/>
              </a:rPr>
              <a:t>第９期介護保険事業計画期間を通じて、工程表を作成しつつ、集中的に取り組んでいく</a:t>
            </a:r>
            <a:r>
              <a:rPr kumimoji="1" lang="ja-JP" altLang="en-US" sz="4000" dirty="0">
                <a:latin typeface="ＭＳ ゴシック" panose="020B0609070205080204" pitchFamily="49" charset="-128"/>
                <a:ea typeface="ＭＳ ゴシック" panose="020B0609070205080204" pitchFamily="49" charset="-128"/>
              </a:rPr>
              <a:t>ことが適当である</a:t>
            </a:r>
            <a:r>
              <a:rPr kumimoji="1" lang="ja-JP" altLang="en-US" dirty="0">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89198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6BB03C5-BE13-0C3B-2813-4F739975A31C}"/>
              </a:ext>
            </a:extLst>
          </p:cNvPr>
          <p:cNvPicPr>
            <a:picLocks noChangeAspect="1"/>
          </p:cNvPicPr>
          <p:nvPr/>
        </p:nvPicPr>
        <p:blipFill>
          <a:blip r:embed="rId2"/>
          <a:stretch>
            <a:fillRect/>
          </a:stretch>
        </p:blipFill>
        <p:spPr>
          <a:xfrm>
            <a:off x="1187624" y="154663"/>
            <a:ext cx="6480720" cy="6467304"/>
          </a:xfrm>
          <a:prstGeom prst="rect">
            <a:avLst/>
          </a:prstGeom>
        </p:spPr>
      </p:pic>
      <p:sp>
        <p:nvSpPr>
          <p:cNvPr id="6" name="四角形: 角を丸くする 5">
            <a:extLst>
              <a:ext uri="{FF2B5EF4-FFF2-40B4-BE49-F238E27FC236}">
                <a16:creationId xmlns:a16="http://schemas.microsoft.com/office/drawing/2014/main" id="{58490B4A-1BF0-4E90-9E33-2926D36DA081}"/>
              </a:ext>
            </a:extLst>
          </p:cNvPr>
          <p:cNvSpPr/>
          <p:nvPr/>
        </p:nvSpPr>
        <p:spPr>
          <a:xfrm>
            <a:off x="1331640" y="2852936"/>
            <a:ext cx="6264696" cy="36004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8682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AF6794-FB55-9B8B-D4B6-3C40BC1CA1C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F0400431-3720-FE4A-9D1D-CF9A9D9811F8}"/>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97041FE5-D933-830F-62E4-AB6BED1C0B13}"/>
              </a:ext>
            </a:extLst>
          </p:cNvPr>
          <p:cNvPicPr>
            <a:picLocks noChangeAspect="1"/>
          </p:cNvPicPr>
          <p:nvPr/>
        </p:nvPicPr>
        <p:blipFill>
          <a:blip r:embed="rId2"/>
          <a:stretch>
            <a:fillRect/>
          </a:stretch>
        </p:blipFill>
        <p:spPr>
          <a:xfrm>
            <a:off x="0" y="291944"/>
            <a:ext cx="9144000" cy="6274111"/>
          </a:xfrm>
          <a:prstGeom prst="rect">
            <a:avLst/>
          </a:prstGeom>
        </p:spPr>
      </p:pic>
      <p:pic>
        <p:nvPicPr>
          <p:cNvPr id="7" name="図 6">
            <a:extLst>
              <a:ext uri="{FF2B5EF4-FFF2-40B4-BE49-F238E27FC236}">
                <a16:creationId xmlns:a16="http://schemas.microsoft.com/office/drawing/2014/main" id="{C479FA52-0812-90FB-1DCC-CF15A668A3C2}"/>
              </a:ext>
            </a:extLst>
          </p:cNvPr>
          <p:cNvPicPr>
            <a:picLocks noChangeAspect="1"/>
          </p:cNvPicPr>
          <p:nvPr/>
        </p:nvPicPr>
        <p:blipFill>
          <a:blip r:embed="rId3"/>
          <a:stretch>
            <a:fillRect/>
          </a:stretch>
        </p:blipFill>
        <p:spPr>
          <a:xfrm>
            <a:off x="6876256" y="116632"/>
            <a:ext cx="1803558" cy="718871"/>
          </a:xfrm>
          <a:prstGeom prst="rect">
            <a:avLst/>
          </a:prstGeom>
        </p:spPr>
      </p:pic>
      <p:sp>
        <p:nvSpPr>
          <p:cNvPr id="8" name="四角形: 角を丸くする 7">
            <a:extLst>
              <a:ext uri="{FF2B5EF4-FFF2-40B4-BE49-F238E27FC236}">
                <a16:creationId xmlns:a16="http://schemas.microsoft.com/office/drawing/2014/main" id="{960FA022-ECAA-72DE-EB18-D9C21FED4DE0}"/>
              </a:ext>
            </a:extLst>
          </p:cNvPr>
          <p:cNvSpPr/>
          <p:nvPr/>
        </p:nvSpPr>
        <p:spPr>
          <a:xfrm>
            <a:off x="179512" y="2348880"/>
            <a:ext cx="7056784" cy="36004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38CCEC7F-8F5A-8CAF-2296-A3D72C7F55CD}"/>
              </a:ext>
            </a:extLst>
          </p:cNvPr>
          <p:cNvSpPr/>
          <p:nvPr/>
        </p:nvSpPr>
        <p:spPr>
          <a:xfrm>
            <a:off x="179512" y="3068960"/>
            <a:ext cx="8712968" cy="678664"/>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7286B15-018A-04C1-74C8-93A52BDDAF65}"/>
              </a:ext>
            </a:extLst>
          </p:cNvPr>
          <p:cNvSpPr/>
          <p:nvPr/>
        </p:nvSpPr>
        <p:spPr>
          <a:xfrm>
            <a:off x="179512" y="4765855"/>
            <a:ext cx="8712968" cy="1215225"/>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1477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DFC56-E1CB-0983-2B16-527C1628F120}"/>
              </a:ext>
            </a:extLst>
          </p:cNvPr>
          <p:cNvSpPr>
            <a:spLocks noGrp="1"/>
          </p:cNvSpPr>
          <p:nvPr>
            <p:ph type="title"/>
          </p:nvPr>
        </p:nvSpPr>
        <p:spPr>
          <a:xfrm>
            <a:off x="457200" y="274638"/>
            <a:ext cx="8229600" cy="976978"/>
          </a:xfrm>
          <a:solidFill>
            <a:srgbClr val="FFFF00"/>
          </a:solidFill>
        </p:spPr>
        <p:txBody>
          <a:bodyPr/>
          <a:lstStyle/>
          <a:p>
            <a:r>
              <a:rPr kumimoji="1" lang="ja-JP" altLang="en-US" sz="3200" dirty="0"/>
              <a:t>サービス終了すると</a:t>
            </a:r>
            <a:r>
              <a:rPr lang="en-US" altLang="ja-JP" sz="3200" dirty="0"/>
              <a:t>16,920</a:t>
            </a:r>
            <a:r>
              <a:rPr lang="ja-JP" altLang="en-US" sz="3200" dirty="0"/>
              <a:t>円加算、</a:t>
            </a:r>
            <a:br>
              <a:rPr lang="en-US" altLang="ja-JP" sz="3200" dirty="0"/>
            </a:br>
            <a:r>
              <a:rPr lang="ja-JP" altLang="en-US" sz="3200" dirty="0"/>
              <a:t>ケアマネに商品券</a:t>
            </a:r>
            <a:r>
              <a:rPr lang="en-US" altLang="ja-JP" sz="3200" dirty="0"/>
              <a:t>1,000</a:t>
            </a:r>
            <a:r>
              <a:rPr lang="ja-JP" altLang="en-US" sz="3200" dirty="0"/>
              <a:t>円贈呈</a:t>
            </a:r>
            <a:endParaRPr kumimoji="1" lang="ja-JP" altLang="en-US" sz="3200" dirty="0"/>
          </a:p>
        </p:txBody>
      </p:sp>
      <p:sp>
        <p:nvSpPr>
          <p:cNvPr id="3" name="コンテンツ プレースホルダー 2">
            <a:extLst>
              <a:ext uri="{FF2B5EF4-FFF2-40B4-BE49-F238E27FC236}">
                <a16:creationId xmlns:a16="http://schemas.microsoft.com/office/drawing/2014/main" id="{DBD78D93-DA36-2EDD-1C0D-C1D9F4AEE62A}"/>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B85734D-B700-EF16-01AE-843F1064136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pic>
        <p:nvPicPr>
          <p:cNvPr id="6" name="図 5">
            <a:extLst>
              <a:ext uri="{FF2B5EF4-FFF2-40B4-BE49-F238E27FC236}">
                <a16:creationId xmlns:a16="http://schemas.microsoft.com/office/drawing/2014/main" id="{4440111D-AD40-1A25-489A-97112F4287A6}"/>
              </a:ext>
            </a:extLst>
          </p:cNvPr>
          <p:cNvPicPr>
            <a:picLocks noChangeAspect="1"/>
          </p:cNvPicPr>
          <p:nvPr/>
        </p:nvPicPr>
        <p:blipFill>
          <a:blip r:embed="rId2"/>
          <a:stretch>
            <a:fillRect/>
          </a:stretch>
        </p:blipFill>
        <p:spPr>
          <a:xfrm>
            <a:off x="120570" y="1600200"/>
            <a:ext cx="8564170" cy="4772691"/>
          </a:xfrm>
          <a:prstGeom prst="rect">
            <a:avLst/>
          </a:prstGeom>
        </p:spPr>
      </p:pic>
      <p:sp>
        <p:nvSpPr>
          <p:cNvPr id="8" name="テキスト ボックス 7">
            <a:extLst>
              <a:ext uri="{FF2B5EF4-FFF2-40B4-BE49-F238E27FC236}">
                <a16:creationId xmlns:a16="http://schemas.microsoft.com/office/drawing/2014/main" id="{03ECABAA-452E-96E4-04A5-4E8692A2A364}"/>
              </a:ext>
            </a:extLst>
          </p:cNvPr>
          <p:cNvSpPr txBox="1"/>
          <p:nvPr/>
        </p:nvSpPr>
        <p:spPr>
          <a:xfrm>
            <a:off x="2483768" y="6372508"/>
            <a:ext cx="7128792"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大東市ケアマネジャー研究会　</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2023</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5</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17</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日資料</a:t>
            </a:r>
          </a:p>
        </p:txBody>
      </p:sp>
      <p:sp>
        <p:nvSpPr>
          <p:cNvPr id="5" name="四角形: 角を丸くする 4">
            <a:extLst>
              <a:ext uri="{FF2B5EF4-FFF2-40B4-BE49-F238E27FC236}">
                <a16:creationId xmlns:a16="http://schemas.microsoft.com/office/drawing/2014/main" id="{F82776E7-7836-32E1-4949-82B19405AF14}"/>
              </a:ext>
            </a:extLst>
          </p:cNvPr>
          <p:cNvSpPr/>
          <p:nvPr/>
        </p:nvSpPr>
        <p:spPr>
          <a:xfrm>
            <a:off x="2590801" y="1988840"/>
            <a:ext cx="3962399" cy="4153481"/>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8762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9A9E0A-B61F-D8B7-5450-55A930EACD96}"/>
              </a:ext>
            </a:extLst>
          </p:cNvPr>
          <p:cNvSpPr>
            <a:spLocks noGrp="1"/>
          </p:cNvSpPr>
          <p:nvPr>
            <p:ph type="title"/>
          </p:nvPr>
        </p:nvSpPr>
        <p:spPr>
          <a:xfrm>
            <a:off x="457200" y="365127"/>
            <a:ext cx="8058150" cy="975642"/>
          </a:xfrm>
        </p:spPr>
        <p:txBody>
          <a:bodyPr>
            <a:noAutofit/>
          </a:bodyPr>
          <a:lstStyle/>
          <a:p>
            <a:endParaRPr kumimoji="1" lang="ja-JP" altLang="en-US" sz="2800" dirty="0">
              <a:latin typeface="ＭＳ ゴシック" panose="020B0609070205080204" pitchFamily="49" charset="-128"/>
              <a:ea typeface="ＭＳ ゴシック" panose="020B0609070205080204" pitchFamily="49" charset="-128"/>
            </a:endParaRPr>
          </a:p>
        </p:txBody>
      </p:sp>
      <p:sp>
        <p:nvSpPr>
          <p:cNvPr id="3" name="表プレースホルダー 2">
            <a:extLst>
              <a:ext uri="{FF2B5EF4-FFF2-40B4-BE49-F238E27FC236}">
                <a16:creationId xmlns:a16="http://schemas.microsoft.com/office/drawing/2014/main" id="{4A42FE69-0B33-6E2B-B6B7-D2DF1F89BBEB}"/>
              </a:ext>
            </a:extLst>
          </p:cNvPr>
          <p:cNvSpPr>
            <a:spLocks noGrp="1"/>
          </p:cNvSpPr>
          <p:nvPr>
            <p:ph type="tbl" idx="1"/>
          </p:nvPr>
        </p:nvSpPr>
        <p:spPr/>
        <p:txBody>
          <a:bodyPr/>
          <a:lstStyle/>
          <a:p>
            <a:pPr marL="0" indent="0">
              <a:buNone/>
            </a:pPr>
            <a:endParaRPr lang="ja-JP" altLang="en-US"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0236AB31-38BC-CE1A-E1EB-3AF98755AC55}"/>
              </a:ext>
            </a:extLst>
          </p:cNvPr>
          <p:cNvPicPr>
            <a:picLocks noChangeAspect="1"/>
          </p:cNvPicPr>
          <p:nvPr/>
        </p:nvPicPr>
        <p:blipFill>
          <a:blip r:embed="rId3"/>
          <a:stretch>
            <a:fillRect/>
          </a:stretch>
        </p:blipFill>
        <p:spPr>
          <a:xfrm>
            <a:off x="0" y="116632"/>
            <a:ext cx="9144000" cy="6269942"/>
          </a:xfrm>
          <a:prstGeom prst="rect">
            <a:avLst/>
          </a:prstGeom>
        </p:spPr>
      </p:pic>
      <p:sp>
        <p:nvSpPr>
          <p:cNvPr id="6" name="テキスト ボックス 5">
            <a:extLst>
              <a:ext uri="{FF2B5EF4-FFF2-40B4-BE49-F238E27FC236}">
                <a16:creationId xmlns:a16="http://schemas.microsoft.com/office/drawing/2014/main" id="{98A90C57-3CA6-6EDD-C957-127D575AFAE3}"/>
              </a:ext>
            </a:extLst>
          </p:cNvPr>
          <p:cNvSpPr txBox="1"/>
          <p:nvPr/>
        </p:nvSpPr>
        <p:spPr>
          <a:xfrm>
            <a:off x="1115616" y="6492874"/>
            <a:ext cx="7776864" cy="318760"/>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介護予防・日常生活支援総合事業の充実に向けた検討会（第４回）資料</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2023</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9</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29</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 </a:t>
            </a:r>
          </a:p>
        </p:txBody>
      </p:sp>
      <p:sp>
        <p:nvSpPr>
          <p:cNvPr id="4" name="四角形: 角を丸くする 3">
            <a:extLst>
              <a:ext uri="{FF2B5EF4-FFF2-40B4-BE49-F238E27FC236}">
                <a16:creationId xmlns:a16="http://schemas.microsoft.com/office/drawing/2014/main" id="{B5196463-2C14-6130-46C8-7A35396CA0F1}"/>
              </a:ext>
            </a:extLst>
          </p:cNvPr>
          <p:cNvSpPr/>
          <p:nvPr/>
        </p:nvSpPr>
        <p:spPr>
          <a:xfrm>
            <a:off x="1907704" y="2348880"/>
            <a:ext cx="6480720" cy="475457"/>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四角形: 角を丸くする 6">
            <a:extLst>
              <a:ext uri="{FF2B5EF4-FFF2-40B4-BE49-F238E27FC236}">
                <a16:creationId xmlns:a16="http://schemas.microsoft.com/office/drawing/2014/main" id="{44219F26-09AD-18AD-9C6E-7D18C2C7436C}"/>
              </a:ext>
            </a:extLst>
          </p:cNvPr>
          <p:cNvSpPr/>
          <p:nvPr/>
        </p:nvSpPr>
        <p:spPr>
          <a:xfrm>
            <a:off x="1907704" y="4797152"/>
            <a:ext cx="6607646" cy="864096"/>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四角形: 角を丸くする 7">
            <a:extLst>
              <a:ext uri="{FF2B5EF4-FFF2-40B4-BE49-F238E27FC236}">
                <a16:creationId xmlns:a16="http://schemas.microsoft.com/office/drawing/2014/main" id="{38F39F89-58D6-AAE4-8987-9C056760CE6E}"/>
              </a:ext>
            </a:extLst>
          </p:cNvPr>
          <p:cNvSpPr/>
          <p:nvPr/>
        </p:nvSpPr>
        <p:spPr>
          <a:xfrm>
            <a:off x="8686800" y="1196752"/>
            <a:ext cx="285750" cy="5006730"/>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55194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7A0E73C-CA15-E795-ACE1-A31805785EEF}"/>
              </a:ext>
            </a:extLst>
          </p:cNvPr>
          <p:cNvSpPr txBox="1"/>
          <p:nvPr/>
        </p:nvSpPr>
        <p:spPr>
          <a:xfrm>
            <a:off x="106710" y="197346"/>
            <a:ext cx="8930580" cy="6740307"/>
          </a:xfrm>
          <a:prstGeom prst="rect">
            <a:avLst/>
          </a:prstGeom>
          <a:noFill/>
        </p:spPr>
        <p:txBody>
          <a:bodyPr wrap="square">
            <a:spAutoFit/>
          </a:bodyPr>
          <a:lstStyle/>
          <a:p>
            <a:r>
              <a:rPr lang="ja-JP" altLang="en-US" dirty="0"/>
              <a:t>厚生労働省　老健局認知症施策・地域介護推進課長　　様</a:t>
            </a:r>
          </a:p>
          <a:p>
            <a:r>
              <a:rPr lang="ja-JP" altLang="en-US" dirty="0"/>
              <a:t>介護予防・日常生活支援総合事業の充実に向けた検討会　構成員　各位　様</a:t>
            </a:r>
            <a:endParaRPr lang="en-US" altLang="ja-JP" dirty="0"/>
          </a:p>
          <a:p>
            <a:endParaRPr lang="en-US" altLang="ja-JP" dirty="0"/>
          </a:p>
          <a:p>
            <a:r>
              <a:rPr lang="ja-JP" altLang="en-US" dirty="0"/>
              <a:t>　　　　　　　　　　　　　　　　　　　　　　　　　　　　　　　　　　　大阪社会保障推進協議会　　　　　　　　　　　　　　　　　　　　　　</a:t>
            </a:r>
            <a:endParaRPr lang="en-US" altLang="ja-JP" dirty="0"/>
          </a:p>
          <a:p>
            <a:endParaRPr lang="ja-JP" altLang="en-US" dirty="0"/>
          </a:p>
          <a:p>
            <a:endParaRPr lang="ja-JP" altLang="en-US" dirty="0"/>
          </a:p>
          <a:p>
            <a:r>
              <a:rPr lang="ja-JP" altLang="en-US" dirty="0"/>
              <a:t>　　　　　　　　総合事業における「大東市モデル」についての資料提供</a:t>
            </a:r>
          </a:p>
          <a:p>
            <a:endParaRPr lang="ja-JP" altLang="en-US" dirty="0"/>
          </a:p>
          <a:p>
            <a:r>
              <a:rPr lang="ja-JP" altLang="en-US" dirty="0"/>
              <a:t>　厚生労働省が、「介護予防・日常生活支援総合事業の充実に向けた検討会」において、「構成員提出資料」として、大東市の資料「とことん住民主体の総合事業～介護人材不足の防止のために～」が提出されています（６月３０日第３回会合）。</a:t>
            </a:r>
          </a:p>
          <a:p>
            <a:r>
              <a:rPr lang="ja-JP" altLang="en-US" dirty="0"/>
              <a:t>　この検討会は、「介護予防・日常生活支援総合事業を充実していくための制度的・実務的な論点を包括的に整理した上で、工程表に沿って、具体的な方策を講じる」（開催要綱）とされており、市町村における今後の総合事業にあり方に大きな影響を与えることになりますが、この検討の中で、大東市の総合事業が「モデル例」「先進例」として扱われることに大きな危惧をいだきます。</a:t>
            </a:r>
          </a:p>
          <a:p>
            <a:r>
              <a:rPr lang="ja-JP" altLang="en-US" dirty="0"/>
              <a:t>　大東市資料では、「総合事業移行７年間の削減額は約</a:t>
            </a:r>
            <a:r>
              <a:rPr lang="en-US" altLang="ja-JP" dirty="0"/>
              <a:t>30</a:t>
            </a:r>
            <a:r>
              <a:rPr lang="ja-JP" altLang="en-US" dirty="0"/>
              <a:t>億円」、「</a:t>
            </a:r>
            <a:r>
              <a:rPr lang="en-US" altLang="ja-JP" dirty="0"/>
              <a:t>R4</a:t>
            </a:r>
            <a:r>
              <a:rPr lang="ja-JP" altLang="en-US" dirty="0"/>
              <a:t>年度決算は移行直前の</a:t>
            </a:r>
            <a:r>
              <a:rPr lang="en-US" altLang="ja-JP" dirty="0"/>
              <a:t>H27</a:t>
            </a:r>
            <a:r>
              <a:rPr lang="ja-JP" altLang="en-US" dirty="0"/>
              <a:t>年度決算の</a:t>
            </a:r>
            <a:r>
              <a:rPr lang="en-US" altLang="ja-JP" dirty="0"/>
              <a:t>2</a:t>
            </a:r>
            <a:r>
              <a:rPr lang="ja-JP" altLang="en-US" dirty="0"/>
              <a:t>割に圧縮」「</a:t>
            </a:r>
            <a:r>
              <a:rPr lang="en-US" altLang="ja-JP" dirty="0"/>
              <a:t>R4</a:t>
            </a:r>
            <a:r>
              <a:rPr lang="ja-JP" altLang="en-US" dirty="0"/>
              <a:t>年度１年間で約</a:t>
            </a:r>
            <a:r>
              <a:rPr lang="en-US" altLang="ja-JP" dirty="0"/>
              <a:t>6.5</a:t>
            </a:r>
            <a:r>
              <a:rPr lang="ja-JP" altLang="en-US" dirty="0"/>
              <a:t>億円削減」「</a:t>
            </a:r>
            <a:r>
              <a:rPr lang="en-US" altLang="ja-JP" dirty="0"/>
              <a:t>85</a:t>
            </a:r>
            <a:r>
              <a:rPr lang="ja-JP" altLang="en-US" dirty="0"/>
              <a:t>歳以上人口は</a:t>
            </a:r>
            <a:r>
              <a:rPr lang="en-US" altLang="ja-JP" dirty="0"/>
              <a:t>7</a:t>
            </a:r>
            <a:r>
              <a:rPr lang="ja-JP" altLang="en-US" dirty="0"/>
              <a:t>年間で</a:t>
            </a:r>
            <a:r>
              <a:rPr lang="en-US" altLang="ja-JP" dirty="0"/>
              <a:t>1.6</a:t>
            </a:r>
            <a:r>
              <a:rPr lang="ja-JP" altLang="en-US" dirty="0"/>
              <a:t>倍に増えたが、予防プラン・予防マネジメントは</a:t>
            </a:r>
            <a:r>
              <a:rPr lang="en-US" altLang="ja-JP" dirty="0"/>
              <a:t>4</a:t>
            </a:r>
            <a:r>
              <a:rPr lang="ja-JP" altLang="en-US" dirty="0"/>
              <a:t>割に圧縮」など「成果」を自慢していますが、これは、要介護認定申請抑制とサービス利用抑止が強引に進められた結果でもあります。削減された費用額は、その大半が「介護給付費準備基金」として貯めこまれています。</a:t>
            </a:r>
          </a:p>
          <a:p>
            <a:r>
              <a:rPr lang="ja-JP" altLang="en-US" dirty="0"/>
              <a:t>　この間、大阪社会保障推進協議会において行った調査、交渉等で得た資料を提供させていただきますので、各位におかれましては検討のご参考にしていただきますようお願い申し上げます。</a:t>
            </a:r>
          </a:p>
        </p:txBody>
      </p:sp>
    </p:spTree>
    <p:extLst>
      <p:ext uri="{BB962C8B-B14F-4D97-AF65-F5344CB8AC3E}">
        <p14:creationId xmlns:p14="http://schemas.microsoft.com/office/powerpoint/2010/main" val="231406371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E1EFC7-E19C-1161-6D18-DDA010F05587}"/>
              </a:ext>
            </a:extLst>
          </p:cNvPr>
          <p:cNvSpPr>
            <a:spLocks noGrp="1"/>
          </p:cNvSpPr>
          <p:nvPr>
            <p:ph type="title"/>
          </p:nvPr>
        </p:nvSpPr>
        <p:spPr>
          <a:solidFill>
            <a:srgbClr val="FFC000"/>
          </a:solidFill>
        </p:spPr>
        <p:txBody>
          <a:bodyPr/>
          <a:lstStyle/>
          <a:p>
            <a:r>
              <a:rPr lang="ja-JP" altLang="en-US" dirty="0"/>
              <a:t>今後の方向性の提案</a:t>
            </a:r>
            <a:endParaRPr kumimoji="1" lang="ja-JP" altLang="en-US" dirty="0"/>
          </a:p>
        </p:txBody>
      </p:sp>
      <p:sp>
        <p:nvSpPr>
          <p:cNvPr id="3" name="コンテンツ プレースホルダー 2">
            <a:extLst>
              <a:ext uri="{FF2B5EF4-FFF2-40B4-BE49-F238E27FC236}">
                <a16:creationId xmlns:a16="http://schemas.microsoft.com/office/drawing/2014/main" id="{641673F3-2814-FD3F-A708-090FE610CEB9}"/>
              </a:ext>
            </a:extLst>
          </p:cNvPr>
          <p:cNvSpPr>
            <a:spLocks noGrp="1"/>
          </p:cNvSpPr>
          <p:nvPr>
            <p:ph idx="1"/>
          </p:nvPr>
        </p:nvSpPr>
        <p:spPr/>
        <p:txBody>
          <a:bodyPr/>
          <a:lstStyle/>
          <a:p>
            <a:pPr marL="0" indent="0">
              <a:buNone/>
            </a:pPr>
            <a:r>
              <a:rPr kumimoji="1" lang="ja-JP" altLang="en-US" dirty="0"/>
              <a:t>①要介護者への拡大をさせない！　当面次期見直しにむけて最重点課題課題</a:t>
            </a:r>
          </a:p>
          <a:p>
            <a:pPr marL="0" indent="0">
              <a:buNone/>
            </a:pPr>
            <a:r>
              <a:rPr kumimoji="1" lang="ja-JP" altLang="en-US" sz="3600" dirty="0"/>
              <a:t>②各自治体での現状把握（ケアマネジャーへの聞き取り、利用者の困りごと）</a:t>
            </a:r>
            <a:endParaRPr kumimoji="1" lang="en-US" altLang="ja-JP" sz="3600" dirty="0"/>
          </a:p>
          <a:p>
            <a:pPr marL="0" indent="0">
              <a:buNone/>
            </a:pPr>
            <a:r>
              <a:rPr kumimoji="1" lang="ja-JP" altLang="en-US" sz="3600" dirty="0"/>
              <a:t>③要支援者の在宅ケアを支えるホームヘルプ・デイサービスの拡充　</a:t>
            </a:r>
          </a:p>
          <a:p>
            <a:pPr marL="0" indent="0">
              <a:buNone/>
            </a:pPr>
            <a:r>
              <a:rPr lang="ja-JP" altLang="en-US" sz="3600" dirty="0"/>
              <a:t>④</a:t>
            </a:r>
            <a:r>
              <a:rPr kumimoji="1" lang="ja-JP" altLang="en-US" sz="3600" dirty="0"/>
              <a:t>地域支援事業ではなく保険給付に戻す運動の全国的構築</a:t>
            </a:r>
            <a:endParaRPr kumimoji="1" lang="en-US" altLang="ja-JP" sz="36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7323E388-17DC-2919-4B4F-789C0D4CF19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94985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372366-7746-113C-0E74-B66FB166C2AB}"/>
              </a:ext>
            </a:extLst>
          </p:cNvPr>
          <p:cNvSpPr>
            <a:spLocks noGrp="1"/>
          </p:cNvSpPr>
          <p:nvPr>
            <p:ph type="title"/>
          </p:nvPr>
        </p:nvSpPr>
        <p:spPr/>
        <p:txBody>
          <a:bodyPr/>
          <a:lstStyle/>
          <a:p>
            <a:r>
              <a:rPr lang="ja-JP" altLang="en-US" sz="3200" dirty="0"/>
              <a:t>２０２３年度大阪社保協　自治体キャラバン</a:t>
            </a:r>
            <a:br>
              <a:rPr lang="en-US" altLang="ja-JP" sz="3200" dirty="0"/>
            </a:br>
            <a:r>
              <a:rPr lang="ja-JP" altLang="en-US" dirty="0"/>
              <a:t>要望項目</a:t>
            </a:r>
            <a:endParaRPr kumimoji="1" lang="ja-JP" altLang="en-US" dirty="0"/>
          </a:p>
        </p:txBody>
      </p:sp>
      <p:sp>
        <p:nvSpPr>
          <p:cNvPr id="3" name="コンテンツ プレースホルダー 2">
            <a:extLst>
              <a:ext uri="{FF2B5EF4-FFF2-40B4-BE49-F238E27FC236}">
                <a16:creationId xmlns:a16="http://schemas.microsoft.com/office/drawing/2014/main" id="{2E8593C7-F58A-E13A-B85C-EB337C62FB92}"/>
              </a:ext>
            </a:extLst>
          </p:cNvPr>
          <p:cNvSpPr>
            <a:spLocks noGrp="1"/>
          </p:cNvSpPr>
          <p:nvPr>
            <p:ph idx="1"/>
          </p:nvPr>
        </p:nvSpPr>
        <p:spPr/>
        <p:txBody>
          <a:bodyPr/>
          <a:lstStyle/>
          <a:p>
            <a:pPr marL="0" indent="0">
              <a:buNone/>
            </a:pPr>
            <a:r>
              <a:rPr kumimoji="1" lang="ja-JP" altLang="en-US" dirty="0"/>
              <a:t>　総合事業（介護予防・生活支援総合事業）について</a:t>
            </a:r>
          </a:p>
          <a:p>
            <a:pPr marL="0" indent="0">
              <a:buNone/>
            </a:pPr>
            <a:r>
              <a:rPr lang="ja-JP" altLang="en-US" dirty="0"/>
              <a:t>　</a:t>
            </a:r>
            <a:r>
              <a:rPr kumimoji="1" lang="ja-JP" altLang="en-US" dirty="0"/>
              <a:t>利用者のサービス選択権を保障し、サービスについて、すべての要支援認定者が「従来（介護予防訪問介護・介護予防通所介護）相当サービス」を利用できるようにすること。</a:t>
            </a:r>
            <a:endParaRPr kumimoji="1" lang="en-US" altLang="ja-JP" dirty="0"/>
          </a:p>
          <a:p>
            <a:pPr marL="0" indent="0">
              <a:buNone/>
            </a:pPr>
            <a:r>
              <a:rPr lang="ja-JP" altLang="en-US" dirty="0"/>
              <a:t>　</a:t>
            </a:r>
            <a:r>
              <a:rPr kumimoji="1" lang="ja-JP" altLang="en-US" dirty="0"/>
              <a:t>また、新規・更新者とも要介護（要支援）認定を勧奨し、認定申請を抑制しないこと。</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144F66D2-689C-573E-9EBC-2F82D5AD2E4B}"/>
              </a:ext>
            </a:extLst>
          </p:cNvPr>
          <p:cNvSpPr>
            <a:spLocks noGrp="1"/>
          </p:cNvSpPr>
          <p:nvPr>
            <p:ph type="sldNum" sz="quarter" idx="12"/>
          </p:nvPr>
        </p:nvSpPr>
        <p:spPr/>
        <p:txBody>
          <a:bodyPr/>
          <a:lstStyle/>
          <a:p>
            <a:fld id="{3B706ECC-EBCD-43BE-A780-1013F51C6180}" type="slidenum">
              <a:rPr lang="ja-JP" altLang="en-US" smtClean="0"/>
              <a:pPr/>
              <a:t>58</a:t>
            </a:fld>
            <a:endParaRPr lang="ja-JP" altLang="en-US"/>
          </a:p>
        </p:txBody>
      </p:sp>
    </p:spTree>
    <p:extLst>
      <p:ext uri="{BB962C8B-B14F-4D97-AF65-F5344CB8AC3E}">
        <p14:creationId xmlns:p14="http://schemas.microsoft.com/office/powerpoint/2010/main" val="291335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C8D7F1-1982-39CB-8F73-5D303CC9DE8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53DD61EE-FDBC-C588-7972-5AE33EB48081}"/>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1B091DD-5F1A-F439-E6F0-5AC4E8B28BF8}"/>
              </a:ext>
            </a:extLst>
          </p:cNvPr>
          <p:cNvSpPr>
            <a:spLocks noGrp="1"/>
          </p:cNvSpPr>
          <p:nvPr>
            <p:ph type="sldNum" sz="quarter" idx="12"/>
          </p:nvPr>
        </p:nvSpPr>
        <p:spPr/>
        <p:txBody>
          <a:bodyPr/>
          <a:lstStyle/>
          <a:p>
            <a:fld id="{3B706ECC-EBCD-43BE-A780-1013F51C6180}" type="slidenum">
              <a:rPr lang="ja-JP" altLang="en-US" smtClean="0"/>
              <a:pPr/>
              <a:t>6</a:t>
            </a:fld>
            <a:endParaRPr lang="ja-JP" altLang="en-US"/>
          </a:p>
        </p:txBody>
      </p:sp>
      <p:pic>
        <p:nvPicPr>
          <p:cNvPr id="8" name="図 7">
            <a:extLst>
              <a:ext uri="{FF2B5EF4-FFF2-40B4-BE49-F238E27FC236}">
                <a16:creationId xmlns:a16="http://schemas.microsoft.com/office/drawing/2014/main" id="{DF399ED8-D660-FFC6-3B5F-68575A6B1356}"/>
              </a:ext>
            </a:extLst>
          </p:cNvPr>
          <p:cNvPicPr>
            <a:picLocks noChangeAspect="1"/>
          </p:cNvPicPr>
          <p:nvPr/>
        </p:nvPicPr>
        <p:blipFill>
          <a:blip r:embed="rId2"/>
          <a:stretch>
            <a:fillRect/>
          </a:stretch>
        </p:blipFill>
        <p:spPr>
          <a:xfrm>
            <a:off x="0" y="287836"/>
            <a:ext cx="9144000" cy="6282328"/>
          </a:xfrm>
          <a:prstGeom prst="rect">
            <a:avLst/>
          </a:prstGeom>
        </p:spPr>
      </p:pic>
      <p:sp>
        <p:nvSpPr>
          <p:cNvPr id="9" name="テキスト ボックス 8">
            <a:extLst>
              <a:ext uri="{FF2B5EF4-FFF2-40B4-BE49-F238E27FC236}">
                <a16:creationId xmlns:a16="http://schemas.microsoft.com/office/drawing/2014/main" id="{828D1F9A-5D73-7788-6008-9484E882BB2D}"/>
              </a:ext>
            </a:extLst>
          </p:cNvPr>
          <p:cNvSpPr txBox="1"/>
          <p:nvPr/>
        </p:nvSpPr>
        <p:spPr>
          <a:xfrm>
            <a:off x="4877296" y="6345021"/>
            <a:ext cx="3809504" cy="400110"/>
          </a:xfrm>
          <a:prstGeom prst="rect">
            <a:avLst/>
          </a:prstGeom>
          <a:solidFill>
            <a:srgbClr val="FFFF00"/>
          </a:solidFill>
        </p:spPr>
        <p:txBody>
          <a:bodyPr wrap="square">
            <a:spAutoFit/>
          </a:bodyPr>
          <a:lstStyle/>
          <a:p>
            <a:r>
              <a:rPr lang="ja-JP" altLang="en-US" sz="2000" dirty="0"/>
              <a:t>厚生労働省ホームページより</a:t>
            </a:r>
          </a:p>
        </p:txBody>
      </p:sp>
    </p:spTree>
    <p:extLst>
      <p:ext uri="{BB962C8B-B14F-4D97-AF65-F5344CB8AC3E}">
        <p14:creationId xmlns:p14="http://schemas.microsoft.com/office/powerpoint/2010/main" val="232123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612AB255-0CC5-69C2-C17A-B18458DB2FDE}"/>
              </a:ext>
            </a:extLst>
          </p:cNvPr>
          <p:cNvSpPr/>
          <p:nvPr/>
        </p:nvSpPr>
        <p:spPr>
          <a:xfrm>
            <a:off x="7740352" y="2060848"/>
            <a:ext cx="725252" cy="4295502"/>
          </a:xfrm>
          <a:prstGeom prst="rect">
            <a:avLst/>
          </a:prstGeom>
          <a:solidFill>
            <a:schemeClr val="tx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t>地域支援事業</a:t>
            </a:r>
            <a:endParaRPr lang="en-US" altLang="ja-JP" sz="2400" dirty="0"/>
          </a:p>
          <a:p>
            <a:pPr algn="ctr"/>
            <a:r>
              <a:rPr kumimoji="1" lang="en-US" altLang="ja-JP" b="1" dirty="0"/>
              <a:t>5,362</a:t>
            </a:r>
            <a:r>
              <a:rPr lang="ja-JP" altLang="en-US" b="1" dirty="0"/>
              <a:t>億円</a:t>
            </a:r>
            <a:endParaRPr kumimoji="1" lang="ja-JP" altLang="en-US" b="1" dirty="0"/>
          </a:p>
        </p:txBody>
      </p:sp>
      <p:sp>
        <p:nvSpPr>
          <p:cNvPr id="5" name="正方形/長方形 4">
            <a:extLst>
              <a:ext uri="{FF2B5EF4-FFF2-40B4-BE49-F238E27FC236}">
                <a16:creationId xmlns:a16="http://schemas.microsoft.com/office/drawing/2014/main" id="{D20DDDD6-E900-6102-4659-513C902D1B84}"/>
              </a:ext>
            </a:extLst>
          </p:cNvPr>
          <p:cNvSpPr/>
          <p:nvPr/>
        </p:nvSpPr>
        <p:spPr>
          <a:xfrm>
            <a:off x="179512" y="2104401"/>
            <a:ext cx="7339644" cy="429550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0" dirty="0"/>
              <a:t>介護保険給付</a:t>
            </a:r>
            <a:endParaRPr kumimoji="1" lang="en-US" altLang="ja-JP" sz="8000" dirty="0"/>
          </a:p>
          <a:p>
            <a:pPr algn="ctr"/>
            <a:r>
              <a:rPr kumimoji="1" lang="en-US" altLang="ja-JP" sz="4400" dirty="0"/>
              <a:t>102,419</a:t>
            </a:r>
            <a:r>
              <a:rPr kumimoji="1" lang="ja-JP" altLang="en-US" sz="4400" dirty="0"/>
              <a:t>億円</a:t>
            </a:r>
          </a:p>
        </p:txBody>
      </p:sp>
      <p:sp>
        <p:nvSpPr>
          <p:cNvPr id="2" name="タイトル 1">
            <a:extLst>
              <a:ext uri="{FF2B5EF4-FFF2-40B4-BE49-F238E27FC236}">
                <a16:creationId xmlns:a16="http://schemas.microsoft.com/office/drawing/2014/main" id="{84BD07C4-83BD-6E87-21DD-E28F1649D2EA}"/>
              </a:ext>
            </a:extLst>
          </p:cNvPr>
          <p:cNvSpPr>
            <a:spLocks noGrp="1"/>
          </p:cNvSpPr>
          <p:nvPr>
            <p:ph type="title"/>
          </p:nvPr>
        </p:nvSpPr>
        <p:spPr>
          <a:solidFill>
            <a:schemeClr val="accent1">
              <a:lumMod val="20000"/>
              <a:lumOff val="80000"/>
            </a:schemeClr>
          </a:solidFill>
        </p:spPr>
        <p:txBody>
          <a:bodyPr/>
          <a:lstStyle/>
          <a:p>
            <a:r>
              <a:rPr kumimoji="1" lang="ja-JP" altLang="en-US" dirty="0"/>
              <a:t>介護保険と総合事業の関係</a:t>
            </a:r>
            <a:br>
              <a:rPr kumimoji="1" lang="en-US" altLang="ja-JP" dirty="0"/>
            </a:br>
            <a:r>
              <a:rPr kumimoji="1" lang="ja-JP" altLang="en-US" dirty="0"/>
              <a:t>介護保険本体と</a:t>
            </a:r>
            <a:r>
              <a:rPr kumimoji="1" lang="ja-JP" altLang="en-US" dirty="0">
                <a:solidFill>
                  <a:srgbClr val="FF0000"/>
                </a:solidFill>
              </a:rPr>
              <a:t>「おまけ事業」</a:t>
            </a:r>
          </a:p>
        </p:txBody>
      </p:sp>
      <p:sp>
        <p:nvSpPr>
          <p:cNvPr id="3" name="コンテンツ プレースホルダー 2">
            <a:extLst>
              <a:ext uri="{FF2B5EF4-FFF2-40B4-BE49-F238E27FC236}">
                <a16:creationId xmlns:a16="http://schemas.microsoft.com/office/drawing/2014/main" id="{DD73A914-2CDD-4E38-183E-2048BA8E75A6}"/>
              </a:ext>
            </a:extLst>
          </p:cNvPr>
          <p:cNvSpPr>
            <a:spLocks noGrp="1"/>
          </p:cNvSpPr>
          <p:nvPr>
            <p:ph idx="1"/>
          </p:nvPr>
        </p:nvSpPr>
        <p:spPr>
          <a:xfrm>
            <a:off x="1043608" y="2420888"/>
            <a:ext cx="4176464" cy="643209"/>
          </a:xfrm>
        </p:spPr>
        <p:txBody>
          <a:bodyPr/>
          <a:lstStyle/>
          <a:p>
            <a:pPr marL="0" indent="0">
              <a:buNone/>
            </a:pPr>
            <a:r>
              <a:rPr kumimoji="1" lang="ja-JP" altLang="en-US" dirty="0">
                <a:solidFill>
                  <a:srgbClr val="FF0000"/>
                </a:solidFill>
              </a:rPr>
              <a:t>介護保険本体　９５％</a:t>
            </a:r>
          </a:p>
        </p:txBody>
      </p:sp>
      <p:sp>
        <p:nvSpPr>
          <p:cNvPr id="4" name="スライド番号プレースホルダー 3">
            <a:extLst>
              <a:ext uri="{FF2B5EF4-FFF2-40B4-BE49-F238E27FC236}">
                <a16:creationId xmlns:a16="http://schemas.microsoft.com/office/drawing/2014/main" id="{F5063785-C1AA-FA2A-717F-C8F76E36396A}"/>
              </a:ext>
            </a:extLst>
          </p:cNvPr>
          <p:cNvSpPr>
            <a:spLocks noGrp="1"/>
          </p:cNvSpPr>
          <p:nvPr>
            <p:ph type="sldNum" sz="quarter" idx="12"/>
          </p:nvPr>
        </p:nvSpPr>
        <p:spPr/>
        <p:txBody>
          <a:bodyPr/>
          <a:lstStyle/>
          <a:p>
            <a:fld id="{3B706ECC-EBCD-43BE-A780-1013F51C6180}" type="slidenum">
              <a:rPr lang="ja-JP" altLang="en-US" smtClean="0"/>
              <a:pPr/>
              <a:t>7</a:t>
            </a:fld>
            <a:endParaRPr lang="ja-JP" altLang="en-US"/>
          </a:p>
        </p:txBody>
      </p:sp>
      <p:sp>
        <p:nvSpPr>
          <p:cNvPr id="11" name="テキスト ボックス 10">
            <a:extLst>
              <a:ext uri="{FF2B5EF4-FFF2-40B4-BE49-F238E27FC236}">
                <a16:creationId xmlns:a16="http://schemas.microsoft.com/office/drawing/2014/main" id="{FE742E67-7E8F-ECA0-A42B-74052AE3DAE8}"/>
              </a:ext>
            </a:extLst>
          </p:cNvPr>
          <p:cNvSpPr txBox="1"/>
          <p:nvPr/>
        </p:nvSpPr>
        <p:spPr>
          <a:xfrm>
            <a:off x="7519156" y="1694128"/>
            <a:ext cx="1445332" cy="1200329"/>
          </a:xfrm>
          <a:prstGeom prst="rect">
            <a:avLst/>
          </a:prstGeom>
          <a:solidFill>
            <a:schemeClr val="bg1"/>
          </a:solidFill>
        </p:spPr>
        <p:txBody>
          <a:bodyPr wrap="square">
            <a:spAutoFit/>
          </a:bodyPr>
          <a:lstStyle/>
          <a:p>
            <a:r>
              <a:rPr lang="ja-JP" altLang="en-US" b="1" dirty="0">
                <a:solidFill>
                  <a:srgbClr val="FF0000"/>
                </a:solidFill>
              </a:rPr>
              <a:t>保険財政を使ったおまけの事業</a:t>
            </a:r>
            <a:endParaRPr lang="en-US" altLang="ja-JP" b="1" dirty="0">
              <a:solidFill>
                <a:srgbClr val="FF0000"/>
              </a:solidFill>
            </a:endParaRPr>
          </a:p>
          <a:p>
            <a:r>
              <a:rPr lang="ja-JP" altLang="en-US" b="1" dirty="0">
                <a:solidFill>
                  <a:srgbClr val="FF0000"/>
                </a:solidFill>
              </a:rPr>
              <a:t>　　５％</a:t>
            </a:r>
          </a:p>
        </p:txBody>
      </p:sp>
      <p:sp>
        <p:nvSpPr>
          <p:cNvPr id="13" name="テキスト ボックス 12">
            <a:extLst>
              <a:ext uri="{FF2B5EF4-FFF2-40B4-BE49-F238E27FC236}">
                <a16:creationId xmlns:a16="http://schemas.microsoft.com/office/drawing/2014/main" id="{2FFBA4F6-B166-96DE-17F5-E45FF2FD3D43}"/>
              </a:ext>
            </a:extLst>
          </p:cNvPr>
          <p:cNvSpPr txBox="1"/>
          <p:nvPr/>
        </p:nvSpPr>
        <p:spPr>
          <a:xfrm>
            <a:off x="2771800" y="6443457"/>
            <a:ext cx="4635500" cy="369332"/>
          </a:xfrm>
          <a:prstGeom prst="rect">
            <a:avLst/>
          </a:prstGeom>
          <a:noFill/>
        </p:spPr>
        <p:txBody>
          <a:bodyPr wrap="square">
            <a:spAutoFit/>
          </a:bodyPr>
          <a:lstStyle/>
          <a:p>
            <a:r>
              <a:rPr lang="ja-JP" altLang="en-US" dirty="0"/>
              <a:t>金額は</a:t>
            </a:r>
            <a:r>
              <a:rPr lang="zh-TW" altLang="en-US" dirty="0"/>
              <a:t>令和</a:t>
            </a:r>
            <a:r>
              <a:rPr lang="en-US" altLang="zh-TW" dirty="0"/>
              <a:t>2</a:t>
            </a:r>
            <a:r>
              <a:rPr lang="zh-TW" altLang="en-US" dirty="0"/>
              <a:t>年度介護保険事業状況報告</a:t>
            </a:r>
            <a:endParaRPr lang="ja-JP" altLang="en-US" dirty="0"/>
          </a:p>
        </p:txBody>
      </p:sp>
    </p:spTree>
    <p:extLst>
      <p:ext uri="{BB962C8B-B14F-4D97-AF65-F5344CB8AC3E}">
        <p14:creationId xmlns:p14="http://schemas.microsoft.com/office/powerpoint/2010/main" val="23822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F4DD69-87D0-CE5B-A375-82963687A4A3}"/>
              </a:ext>
            </a:extLst>
          </p:cNvPr>
          <p:cNvSpPr>
            <a:spLocks noGrp="1"/>
          </p:cNvSpPr>
          <p:nvPr>
            <p:ph type="title"/>
          </p:nvPr>
        </p:nvSpPr>
        <p:spPr>
          <a:xfrm>
            <a:off x="179512" y="35521"/>
            <a:ext cx="8229600" cy="562074"/>
          </a:xfrm>
        </p:spPr>
        <p:txBody>
          <a:bodyPr/>
          <a:lstStyle/>
          <a:p>
            <a:r>
              <a:rPr kumimoji="1" lang="ja-JP" altLang="en-US" sz="3600" dirty="0"/>
              <a:t>地域支援事業の概要</a:t>
            </a:r>
          </a:p>
        </p:txBody>
      </p:sp>
      <p:sp>
        <p:nvSpPr>
          <p:cNvPr id="3" name="コンテンツ プレースホルダー 2">
            <a:extLst>
              <a:ext uri="{FF2B5EF4-FFF2-40B4-BE49-F238E27FC236}">
                <a16:creationId xmlns:a16="http://schemas.microsoft.com/office/drawing/2014/main" id="{CB3202D3-1724-FF32-15D5-D3FC48CB9E8D}"/>
              </a:ext>
            </a:extLst>
          </p:cNvPr>
          <p:cNvSpPr>
            <a:spLocks noGrp="1"/>
          </p:cNvSpPr>
          <p:nvPr>
            <p:ph idx="1"/>
          </p:nvPr>
        </p:nvSpPr>
        <p:spPr>
          <a:xfrm>
            <a:off x="477044" y="672380"/>
            <a:ext cx="8489032" cy="1800200"/>
          </a:xfrm>
          <a:solidFill>
            <a:srgbClr val="FFFF00"/>
          </a:solidFill>
        </p:spPr>
        <p:txBody>
          <a:bodyPr/>
          <a:lstStyle/>
          <a:p>
            <a:pPr marL="0" indent="0">
              <a:buNone/>
            </a:pPr>
            <a:r>
              <a:rPr kumimoji="1" lang="ja-JP" altLang="en-US" dirty="0">
                <a:solidFill>
                  <a:srgbClr val="FF0000"/>
                </a:solidFill>
              </a:rPr>
              <a:t>〇介護予防・日常生活支援総合事業</a:t>
            </a:r>
            <a:r>
              <a:rPr kumimoji="1" lang="ja-JP" altLang="en-US" sz="2800" dirty="0">
                <a:solidFill>
                  <a:srgbClr val="FF0000"/>
                </a:solidFill>
              </a:rPr>
              <a:t>（</a:t>
            </a:r>
            <a:r>
              <a:rPr kumimoji="1" lang="en-US" altLang="ja-JP" sz="2800" dirty="0">
                <a:solidFill>
                  <a:srgbClr val="FF0000"/>
                </a:solidFill>
              </a:rPr>
              <a:t>2015</a:t>
            </a:r>
            <a:r>
              <a:rPr kumimoji="1" lang="ja-JP" altLang="en-US" sz="2800" dirty="0">
                <a:solidFill>
                  <a:srgbClr val="FF0000"/>
                </a:solidFill>
              </a:rPr>
              <a:t>年～）</a:t>
            </a:r>
            <a:endParaRPr kumimoji="1" lang="ja-JP" altLang="en-US" dirty="0">
              <a:solidFill>
                <a:srgbClr val="FF0000"/>
              </a:solidFill>
            </a:endParaRPr>
          </a:p>
          <a:p>
            <a:pPr marL="0" indent="0">
              <a:buNone/>
            </a:pPr>
            <a:r>
              <a:rPr lang="ja-JP" altLang="en-US" dirty="0"/>
              <a:t>　・</a:t>
            </a:r>
            <a:r>
              <a:rPr kumimoji="1" lang="ja-JP" altLang="en-US" dirty="0"/>
              <a:t>介護予防・日常生活支援サービス事業</a:t>
            </a:r>
            <a:endParaRPr kumimoji="1" lang="en-US" altLang="ja-JP" dirty="0"/>
          </a:p>
          <a:p>
            <a:pPr marL="0" indent="0">
              <a:buNone/>
            </a:pPr>
            <a:r>
              <a:rPr lang="ja-JP" altLang="en-US" dirty="0"/>
              <a:t>　・</a:t>
            </a:r>
            <a:r>
              <a:rPr kumimoji="1" lang="ja-JP" altLang="en-US" dirty="0"/>
              <a:t>一般介護予防事業</a:t>
            </a:r>
          </a:p>
        </p:txBody>
      </p:sp>
      <p:sp>
        <p:nvSpPr>
          <p:cNvPr id="4" name="スライド番号プレースホルダー 3">
            <a:extLst>
              <a:ext uri="{FF2B5EF4-FFF2-40B4-BE49-F238E27FC236}">
                <a16:creationId xmlns:a16="http://schemas.microsoft.com/office/drawing/2014/main" id="{F51871FA-8AD4-EF3E-446D-A79F8C25AB01}"/>
              </a:ext>
            </a:extLst>
          </p:cNvPr>
          <p:cNvSpPr>
            <a:spLocks noGrp="1"/>
          </p:cNvSpPr>
          <p:nvPr>
            <p:ph type="sldNum" sz="quarter" idx="12"/>
          </p:nvPr>
        </p:nvSpPr>
        <p:spPr/>
        <p:txBody>
          <a:bodyPr/>
          <a:lstStyle/>
          <a:p>
            <a:fld id="{3B706ECC-EBCD-43BE-A780-1013F51C6180}" type="slidenum">
              <a:rPr lang="ja-JP" altLang="en-US" smtClean="0"/>
              <a:pPr/>
              <a:t>8</a:t>
            </a:fld>
            <a:endParaRPr lang="ja-JP" altLang="en-US"/>
          </a:p>
        </p:txBody>
      </p:sp>
      <p:sp>
        <p:nvSpPr>
          <p:cNvPr id="6" name="テキスト ボックス 5">
            <a:extLst>
              <a:ext uri="{FF2B5EF4-FFF2-40B4-BE49-F238E27FC236}">
                <a16:creationId xmlns:a16="http://schemas.microsoft.com/office/drawing/2014/main" id="{695F2F00-F9FA-4DCF-10FA-BF10DD98E94D}"/>
              </a:ext>
            </a:extLst>
          </p:cNvPr>
          <p:cNvSpPr txBox="1"/>
          <p:nvPr/>
        </p:nvSpPr>
        <p:spPr>
          <a:xfrm>
            <a:off x="484188" y="2472580"/>
            <a:ext cx="8507288" cy="2788456"/>
          </a:xfrm>
          <a:prstGeom prst="rect">
            <a:avLst/>
          </a:prstGeom>
          <a:solidFill>
            <a:schemeClr val="accent1">
              <a:lumMod val="20000"/>
              <a:lumOff val="80000"/>
            </a:schemeClr>
          </a:solid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〇包括的支援事業（</a:t>
            </a:r>
            <a:r>
              <a:rPr kumimoji="1" lang="en-US" altLang="ja-JP"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2006</a:t>
            </a:r>
            <a:r>
              <a:rPr kumimoji="1" lang="ja-JP" altLang="en-US"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年～）</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・地域包括支援センターの運営　</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・社会保障充実分</a:t>
            </a:r>
            <a:r>
              <a:rPr kumimoji="1" lang="ja-JP" altLang="en-US"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en-US" altLang="ja-JP"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2015</a:t>
            </a:r>
            <a:r>
              <a:rPr kumimoji="1" lang="ja-JP" altLang="en-US"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年～）</a:t>
            </a:r>
            <a:endParaRPr kumimoji="1" lang="en-US" altLang="ja-JP"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（在宅医療・介護連携推進事業、　生活支援体制整備事業、認知症総合支援事業、地域ケア会議推進事業）</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86B08513-AC49-24D7-43B4-4E076416D058}"/>
              </a:ext>
            </a:extLst>
          </p:cNvPr>
          <p:cNvSpPr txBox="1"/>
          <p:nvPr/>
        </p:nvSpPr>
        <p:spPr>
          <a:xfrm>
            <a:off x="491332" y="5263717"/>
            <a:ext cx="8507288" cy="1594283"/>
          </a:xfrm>
          <a:prstGeom prst="rect">
            <a:avLst/>
          </a:prstGeom>
          <a:solidFill>
            <a:schemeClr val="accent5">
              <a:lumMod val="40000"/>
              <a:lumOff val="60000"/>
            </a:schemeClr>
          </a:solid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〇任意事業（</a:t>
            </a:r>
            <a:r>
              <a:rPr kumimoji="1" lang="en-US" altLang="ja-JP"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2006</a:t>
            </a:r>
            <a:r>
              <a:rPr kumimoji="1" lang="ja-JP" altLang="en-US"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年～）</a:t>
            </a:r>
            <a:endParaRPr kumimoji="1" lang="en-US" altLang="ja-JP" sz="3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（介護給付等費用適正化事業、家族介護支援事業、その他の事業）</a:t>
            </a:r>
          </a:p>
        </p:txBody>
      </p:sp>
    </p:spTree>
    <p:extLst>
      <p:ext uri="{BB962C8B-B14F-4D97-AF65-F5344CB8AC3E}">
        <p14:creationId xmlns:p14="http://schemas.microsoft.com/office/powerpoint/2010/main" val="345381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539750" y="188913"/>
            <a:ext cx="8218488" cy="777875"/>
          </a:xfrm>
          <a:solidFill>
            <a:schemeClr val="bg1"/>
          </a:solidFill>
          <a:ln/>
        </p:spPr>
        <p:txBody>
          <a:bodyPr>
            <a:normAutofit/>
          </a:bodyPr>
          <a:lstStyle/>
          <a:p>
            <a:r>
              <a:rPr lang="ja-JP" altLang="en-US" sz="3600" dirty="0"/>
              <a:t>要介護状態区分と保険給付（創設時）</a:t>
            </a:r>
          </a:p>
        </p:txBody>
      </p:sp>
      <p:graphicFrame>
        <p:nvGraphicFramePr>
          <p:cNvPr id="313347" name="Group 3"/>
          <p:cNvGraphicFramePr>
            <a:graphicFrameLocks noGrp="1"/>
          </p:cNvGraphicFramePr>
          <p:nvPr>
            <p:ph sz="half" idx="2"/>
            <p:extLst>
              <p:ext uri="{D42A27DB-BD31-4B8C-83A1-F6EECF244321}">
                <p14:modId xmlns:p14="http://schemas.microsoft.com/office/powerpoint/2010/main" val="4253252833"/>
              </p:ext>
            </p:extLst>
          </p:nvPr>
        </p:nvGraphicFramePr>
        <p:xfrm>
          <a:off x="179513" y="1153350"/>
          <a:ext cx="8218489" cy="5704650"/>
        </p:xfrm>
        <a:graphic>
          <a:graphicData uri="http://schemas.openxmlformats.org/drawingml/2006/table">
            <a:tbl>
              <a:tblPr/>
              <a:tblGrid>
                <a:gridCol w="1332428">
                  <a:extLst>
                    <a:ext uri="{9D8B030D-6E8A-4147-A177-3AD203B41FA5}">
                      <a16:colId xmlns:a16="http://schemas.microsoft.com/office/drawing/2014/main" val="20000"/>
                    </a:ext>
                  </a:extLst>
                </a:gridCol>
                <a:gridCol w="6004628">
                  <a:extLst>
                    <a:ext uri="{9D8B030D-6E8A-4147-A177-3AD203B41FA5}">
                      <a16:colId xmlns:a16="http://schemas.microsoft.com/office/drawing/2014/main" val="20001"/>
                    </a:ext>
                  </a:extLst>
                </a:gridCol>
                <a:gridCol w="881433">
                  <a:extLst>
                    <a:ext uri="{9D8B030D-6E8A-4147-A177-3AD203B41FA5}">
                      <a16:colId xmlns:a16="http://schemas.microsoft.com/office/drawing/2014/main" val="20002"/>
                    </a:ext>
                  </a:extLst>
                </a:gridCol>
              </a:tblGrid>
              <a:tr h="1116444">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ＭＳ Ｐゴシック" charset="-128"/>
                          <a:ea typeface="ＭＳ Ｐゴシック" charset="-128"/>
                        </a:rPr>
                        <a:t>要支援</a:t>
                      </a:r>
                      <a:endParaRPr kumimoji="1" lang="en-US" altLang="ja-JP" sz="28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ＭＳ Ｐゴシック" charset="-128"/>
                          <a:ea typeface="ＭＳ Ｐゴシック" charset="-128"/>
                        </a:rPr>
                        <a:t>　　基本的な日常生活は、ほぼ自分で行うことができるが、介護状態とならないように一部支援が必要。</a:t>
                      </a:r>
                      <a:endParaRPr kumimoji="1" lang="ja-JP" altLang="en-US" sz="16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Arial" charset="0"/>
                          <a:ea typeface="ＭＳ Ｐゴシック" charset="-128"/>
                        </a:rPr>
                        <a:t>予</a:t>
                      </a:r>
                      <a:endParaRPr kumimoji="1" lang="en-US" altLang="ja-JP" sz="16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Arial" charset="0"/>
                          <a:ea typeface="ＭＳ Ｐゴシック" charset="-128"/>
                        </a:rPr>
                        <a:t>防</a:t>
                      </a:r>
                      <a:endParaRPr kumimoji="1" lang="en-US" altLang="ja-JP" sz="16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Arial" charset="0"/>
                          <a:ea typeface="ＭＳ Ｐゴシック" charset="-128"/>
                        </a:rPr>
                        <a:t>給</a:t>
                      </a:r>
                      <a:endParaRPr kumimoji="1" lang="en-US" altLang="ja-JP" sz="16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Arial" charset="0"/>
                          <a:ea typeface="ＭＳ Ｐゴシック" charset="-128"/>
                        </a:rPr>
                        <a:t>付</a:t>
                      </a:r>
                      <a:endParaRPr kumimoji="1" lang="ja-JP" altLang="en-US" sz="20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18208">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1</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a:t>
                      </a:r>
                      <a:endParaRPr kumimoji="1" lang="en-US" altLang="ja-JP" sz="1800" b="1" i="0" u="none" strike="noStrike" cap="none" normalizeH="0" baseline="0" dirty="0">
                        <a:ln>
                          <a:noFill/>
                        </a:ln>
                        <a:solidFill>
                          <a:schemeClr val="tx1"/>
                        </a:solidFill>
                        <a:effectLst/>
                        <a:latin typeface="ＭＳ Ｐゴシック" charset="-128"/>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立上がりや歩行が不安定。排泄、入浴などで一部介助が必要。</a:t>
                      </a:r>
                      <a:endParaRPr kumimoji="1" lang="en-US" altLang="ja-JP" sz="1800" b="1" i="0" u="none" strike="noStrike" cap="none" normalizeH="0" baseline="0" dirty="0">
                        <a:ln>
                          <a:noFill/>
                        </a:ln>
                        <a:solidFill>
                          <a:schemeClr val="tx1"/>
                        </a:solidFill>
                        <a:effectLst/>
                        <a:latin typeface="ＭＳ Ｐゴシック" charset="-128"/>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1800" b="1" i="0" u="none" strike="noStrike" cap="none" normalizeH="0" baseline="0" dirty="0">
                        <a:ln>
                          <a:noFill/>
                        </a:ln>
                        <a:solidFill>
                          <a:schemeClr val="tx1"/>
                        </a:solidFill>
                        <a:effectLst/>
                        <a:latin typeface="ＭＳ Ｐゴシック" charset="-128"/>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1800" b="1" i="0" u="none" strike="noStrike" cap="none" normalizeH="0" baseline="0" dirty="0">
                        <a:ln>
                          <a:noFill/>
                        </a:ln>
                        <a:solidFill>
                          <a:schemeClr val="tx1"/>
                        </a:solidFill>
                        <a:effectLst/>
                        <a:latin typeface="ＭＳ Ｐゴシック" charset="-128"/>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1800" b="1" i="0" u="none" strike="noStrike" cap="none" normalizeH="0" baseline="0" dirty="0">
                        <a:ln>
                          <a:noFill/>
                        </a:ln>
                        <a:solidFill>
                          <a:schemeClr val="tx1"/>
                        </a:solidFill>
                        <a:effectLst/>
                        <a:latin typeface="ＭＳ Ｐゴシック" charset="-128"/>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8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8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3200" b="1" i="0" u="none" strike="noStrike" cap="none" normalizeH="0" baseline="0" dirty="0">
                          <a:ln>
                            <a:noFill/>
                          </a:ln>
                          <a:solidFill>
                            <a:schemeClr val="tx1"/>
                          </a:solidFill>
                          <a:effectLst/>
                          <a:latin typeface="Arial" charset="0"/>
                          <a:ea typeface="ＭＳ Ｐゴシック" charset="-128"/>
                        </a:rPr>
                        <a:t>介</a:t>
                      </a:r>
                      <a:endParaRPr kumimoji="1" lang="en-US" altLang="ja-JP" sz="3200" b="1" i="0" u="none" strike="noStrike" cap="none" normalizeH="0" baseline="0" dirty="0">
                        <a:ln>
                          <a:noFill/>
                        </a:ln>
                        <a:solidFill>
                          <a:schemeClr val="tx1"/>
                        </a:solidFill>
                        <a:effectLst/>
                        <a:latin typeface="Arial" charset="0"/>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3200" b="1" i="0" u="none" strike="noStrike" cap="none" normalizeH="0" baseline="0" dirty="0">
                          <a:ln>
                            <a:noFill/>
                          </a:ln>
                          <a:solidFill>
                            <a:schemeClr val="tx1"/>
                          </a:solidFill>
                          <a:effectLst/>
                          <a:latin typeface="Arial" charset="0"/>
                          <a:ea typeface="ＭＳ Ｐゴシック" charset="-128"/>
                        </a:rPr>
                        <a:t>護</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3200" b="1" i="0" u="none" strike="noStrike" cap="none" normalizeH="0" baseline="0" dirty="0">
                          <a:ln>
                            <a:noFill/>
                          </a:ln>
                          <a:solidFill>
                            <a:schemeClr val="tx1"/>
                          </a:solidFill>
                          <a:effectLst/>
                          <a:latin typeface="Arial" charset="0"/>
                          <a:ea typeface="ＭＳ Ｐゴシック" charset="-128"/>
                        </a:rPr>
                        <a:t>給</a:t>
                      </a: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3200" b="1" i="0" u="none" strike="noStrike" cap="none" normalizeH="0" baseline="0" dirty="0">
                          <a:ln>
                            <a:noFill/>
                          </a:ln>
                          <a:solidFill>
                            <a:schemeClr val="tx1"/>
                          </a:solidFill>
                          <a:effectLst/>
                          <a:latin typeface="Arial" charset="0"/>
                          <a:ea typeface="ＭＳ Ｐゴシック" charset="-128"/>
                        </a:rPr>
                        <a:t>付</a:t>
                      </a: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6952">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2</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起き上がりが自力では困難。排泄、入浴などで一部または全介助が必要。</a:t>
                      </a:r>
                      <a:endParaRPr kumimoji="1" lang="en-US" altLang="ja-JP" sz="1800" b="1" i="0" u="none" strike="noStrike" cap="none" normalizeH="0" baseline="0" dirty="0">
                        <a:ln>
                          <a:noFill/>
                        </a:ln>
                        <a:solidFill>
                          <a:schemeClr val="tx1"/>
                        </a:solidFill>
                        <a:effectLst/>
                        <a:latin typeface="ＭＳ Ｐゴシック" charset="-128"/>
                        <a:ea typeface="ＭＳ Ｐゴシック"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9866">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dirty="0">
                          <a:ln>
                            <a:noFill/>
                          </a:ln>
                          <a:solidFill>
                            <a:schemeClr val="tx1"/>
                          </a:solidFill>
                          <a:effectLst/>
                          <a:latin typeface="ＭＳ Ｐゴシック" charset="-128"/>
                          <a:ea typeface="ＭＳ Ｐゴシック" charset="-128"/>
                        </a:rPr>
                        <a:t>3</a:t>
                      </a:r>
                      <a:endParaRPr kumimoji="1" lang="en-US" altLang="ja-JP" sz="2000" b="1" i="0" u="none" strike="noStrike" cap="none" normalizeH="0" baseline="0" dirty="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起き上がり、寝返りが自力ではできない。排泄、入浴、衣服の着脱などで全介助が必要。　</a:t>
                      </a: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5569">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charset="-128"/>
                        </a:rPr>
                        <a:t>要介護</a:t>
                      </a:r>
                      <a:r>
                        <a:rPr kumimoji="1" lang="en-US" altLang="ja-JP" sz="2000" b="1" i="0" u="none" strike="noStrike" cap="none" normalizeH="0" baseline="0" dirty="0">
                          <a:ln>
                            <a:noFill/>
                          </a:ln>
                          <a:solidFill>
                            <a:schemeClr val="tx1"/>
                          </a:solidFill>
                          <a:effectLst/>
                          <a:latin typeface="Arial" charset="0"/>
                          <a:ea typeface="ＭＳ Ｐゴシック"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Arial" charset="0"/>
                          <a:ea typeface="ＭＳ Ｐゴシック" charset="-128"/>
                        </a:rPr>
                        <a:t>　　排泄、入浴、衣服の着脱など多くの行為で全面的介助が必要。</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3100">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chemeClr val="tx1"/>
                          </a:solidFill>
                          <a:effectLst/>
                          <a:latin typeface="ＭＳ Ｐゴシック" charset="-128"/>
                          <a:ea typeface="ＭＳ Ｐゴシック" charset="-128"/>
                        </a:rPr>
                        <a:t>要介護</a:t>
                      </a:r>
                      <a:r>
                        <a:rPr kumimoji="1" lang="en-US" altLang="ja-JP" sz="2000" b="1" i="0" u="none" strike="noStrike" cap="none" normalizeH="0" baseline="0">
                          <a:ln>
                            <a:noFill/>
                          </a:ln>
                          <a:solidFill>
                            <a:schemeClr val="tx1"/>
                          </a:solidFill>
                          <a:effectLst/>
                          <a:latin typeface="ＭＳ Ｐゴシック" charset="-128"/>
                          <a:ea typeface="ＭＳ Ｐゴシック" charset="-128"/>
                        </a:rPr>
                        <a:t>5</a:t>
                      </a:r>
                      <a:endParaRPr kumimoji="1" lang="en-US" altLang="ja-JP" sz="2000" b="1" i="0" u="none" strike="noStrike" cap="none" normalizeH="0" baseline="0">
                        <a:ln>
                          <a:noFill/>
                        </a:ln>
                        <a:solidFill>
                          <a:schemeClr val="tx1"/>
                        </a:solidFill>
                        <a:effectLst/>
                        <a:latin typeface="Arial"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生活全般について全面的介助が必要。　</a:t>
                      </a:r>
                      <a:endParaRPr kumimoji="1" lang="ja-JP" altLang="en-US" sz="18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ja-JP" sz="2400" b="1"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542916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22987</TotalTime>
  <Words>6416</Words>
  <Application>Microsoft Office PowerPoint</Application>
  <PresentationFormat>画面に合わせる (4:3)</PresentationFormat>
  <Paragraphs>1602</Paragraphs>
  <Slides>58</Slides>
  <Notes>25</Notes>
  <HiddenSlides>0</HiddenSlides>
  <MMClips>0</MMClips>
  <ScaleCrop>false</ScaleCrop>
  <HeadingPairs>
    <vt:vector size="6" baseType="variant">
      <vt:variant>
        <vt:lpstr>使用されているフォント</vt:lpstr>
      </vt:variant>
      <vt:variant>
        <vt:i4>12</vt:i4>
      </vt:variant>
      <vt:variant>
        <vt:lpstr>テーマ</vt:lpstr>
      </vt:variant>
      <vt:variant>
        <vt:i4>8</vt:i4>
      </vt:variant>
      <vt:variant>
        <vt:lpstr>スライド タイトル</vt:lpstr>
      </vt:variant>
      <vt:variant>
        <vt:i4>58</vt:i4>
      </vt:variant>
    </vt:vector>
  </HeadingPairs>
  <TitlesOfParts>
    <vt:vector size="78" baseType="lpstr">
      <vt:lpstr>ＤＨＰ特太ゴシック体</vt:lpstr>
      <vt:lpstr>HGPｺﾞｼｯｸM</vt:lpstr>
      <vt:lpstr>HGP創英角ｺﾞｼｯｸUB</vt:lpstr>
      <vt:lpstr>HGSｺﾞｼｯｸE</vt:lpstr>
      <vt:lpstr>HG丸ｺﾞｼｯｸM-PRO</vt:lpstr>
      <vt:lpstr>HG創英角ｺﾞｼｯｸUB</vt:lpstr>
      <vt:lpstr>ＭＳ Ｐゴシック</vt:lpstr>
      <vt:lpstr>ＭＳ ゴシック</vt:lpstr>
      <vt:lpstr>游明朝</vt:lpstr>
      <vt:lpstr>Arial</vt:lpstr>
      <vt:lpstr>Calibri</vt:lpstr>
      <vt:lpstr>Calibri Light</vt:lpstr>
      <vt:lpstr>Office テーマ</vt:lpstr>
      <vt:lpstr>1_Office テーマ</vt:lpstr>
      <vt:lpstr>2_Office テーマ</vt:lpstr>
      <vt:lpstr>4_Office テーマ</vt:lpstr>
      <vt:lpstr>3_Office テーマ</vt:lpstr>
      <vt:lpstr>5_Office テーマ</vt:lpstr>
      <vt:lpstr>6_Office テーマ</vt:lpstr>
      <vt:lpstr>7_Office テーマ</vt:lpstr>
      <vt:lpstr>PowerPoint プレゼンテーション</vt:lpstr>
      <vt:lpstr>本日のお話</vt:lpstr>
      <vt:lpstr> </vt:lpstr>
      <vt:lpstr>総合事業（介護予防・日常生活支援総合事業）</vt:lpstr>
      <vt:lpstr>PowerPoint プレゼンテーション</vt:lpstr>
      <vt:lpstr>PowerPoint プレゼンテーション</vt:lpstr>
      <vt:lpstr>介護保険と総合事業の関係 介護保険本体と「おまけ事業」</vt:lpstr>
      <vt:lpstr>地域支援事業の概要</vt:lpstr>
      <vt:lpstr>要介護状態区分と保険給付（創設時）</vt:lpstr>
      <vt:lpstr>要介護状態区分と保険給付 　　　　　（2006年度～2014年度まで）</vt:lpstr>
      <vt:lpstr>要介護状態区分と保険給付 （2015年度以降～現在）</vt:lpstr>
      <vt:lpstr>要介護状態区分と保険給付 　　　　　　　　　　（次の制度改定の狙い）</vt:lpstr>
      <vt:lpstr>総合事業の狙い 介護保険の縮小・再編 「軽度者」給付の切り捨てによる介護費用削減</vt:lpstr>
      <vt:lpstr>PowerPoint プレゼンテーション</vt:lpstr>
      <vt:lpstr>政府の狙い 安上がりサービスの置き換えが目的</vt:lpstr>
      <vt:lpstr>PowerPoint プレゼンテーション</vt:lpstr>
      <vt:lpstr>PowerPoint プレゼンテーション</vt:lpstr>
      <vt:lpstr>2017年法改正（2018年度施行）保険者機能強化</vt:lpstr>
      <vt:lpstr>「介護予防重視」から 「自立支援介護」への変遷</vt:lpstr>
      <vt:lpstr>PowerPoint プレゼンテーション</vt:lpstr>
      <vt:lpstr>総合事業の経過</vt:lpstr>
      <vt:lpstr>PowerPoint プレゼンテーション</vt:lpstr>
      <vt:lpstr>国の想定する「従来型サービス」の対象者 厚生労働省「介護予防・日常生活支援総合事業のガイドライン」</vt:lpstr>
      <vt:lpstr>PowerPoint プレゼンテーション</vt:lpstr>
      <vt:lpstr>「互助化」は一部を除いてさほど進まず</vt:lpstr>
      <vt:lpstr>PowerPoint プレゼンテーション</vt:lpstr>
      <vt:lpstr>介護費用の削減は目標達成</vt:lpstr>
      <vt:lpstr>「総合事業のイマ」を評価する</vt:lpstr>
      <vt:lpstr>大阪府内の 総合事業 の状況</vt:lpstr>
      <vt:lpstr>総合事業を評価・検証する視点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従来型訪問型サービスが激減した市</vt:lpstr>
      <vt:lpstr>PowerPoint プレゼンテーション</vt:lpstr>
      <vt:lpstr>PowerPoint プレゼンテーション</vt:lpstr>
      <vt:lpstr>従来型のデイサービスが激減した市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従来相当サービス削減型の手法</vt:lpstr>
      <vt:lpstr>PowerPoint プレゼンテーション</vt:lpstr>
      <vt:lpstr>軽度者への生活援助サービス等に関する給付の在り方 2022年12月20日　社会保障審議会介護保険部会意見書</vt:lpstr>
      <vt:lpstr>介護保険制度の見直しに関する意見 （2023年１２月２０日社会保障審議会介護保険部会）</vt:lpstr>
      <vt:lpstr>PowerPoint プレゼンテーション</vt:lpstr>
      <vt:lpstr>PowerPoint プレゼンテーション</vt:lpstr>
      <vt:lpstr>サービス終了すると16,920円加算、 ケアマネに商品券1,000円贈呈</vt:lpstr>
      <vt:lpstr>PowerPoint プレゼンテーション</vt:lpstr>
      <vt:lpstr>PowerPoint プレゼンテーション</vt:lpstr>
      <vt:lpstr>今後の方向性の提案</vt:lpstr>
      <vt:lpstr>２０２３年度大阪社保協　自治体キャラバン 要望項目</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２０１２年度報酬改定と ケアマネジャーの課題</dc:title>
  <dc:creator>kusakabemasaki</dc:creator>
  <cp:lastModifiedBy>雅喜 日下部</cp:lastModifiedBy>
  <cp:revision>1048</cp:revision>
  <cp:lastPrinted>2023-11-19T02:55:31Z</cp:lastPrinted>
  <dcterms:created xsi:type="dcterms:W3CDTF">2012-03-04T00:00:04Z</dcterms:created>
  <dcterms:modified xsi:type="dcterms:W3CDTF">2023-11-19T20:39:38Z</dcterms:modified>
</cp:coreProperties>
</file>