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0" r:id="rId3"/>
    <p:sldMasterId id="2147483817" r:id="rId4"/>
    <p:sldMasterId id="2147483829" r:id="rId5"/>
  </p:sldMasterIdLst>
  <p:notesMasterIdLst>
    <p:notesMasterId r:id="rId68"/>
  </p:notesMasterIdLst>
  <p:sldIdLst>
    <p:sldId id="3492" r:id="rId6"/>
    <p:sldId id="4193" r:id="rId7"/>
    <p:sldId id="4195" r:id="rId8"/>
    <p:sldId id="3661" r:id="rId9"/>
    <p:sldId id="4197" r:id="rId10"/>
    <p:sldId id="3543" r:id="rId11"/>
    <p:sldId id="3544" r:id="rId12"/>
    <p:sldId id="4200" r:id="rId13"/>
    <p:sldId id="3658" r:id="rId14"/>
    <p:sldId id="3606" r:id="rId15"/>
    <p:sldId id="3600" r:id="rId16"/>
    <p:sldId id="3664" r:id="rId17"/>
    <p:sldId id="4207" r:id="rId18"/>
    <p:sldId id="4206" r:id="rId19"/>
    <p:sldId id="4208" r:id="rId20"/>
    <p:sldId id="3663" r:id="rId21"/>
    <p:sldId id="3662" r:id="rId22"/>
    <p:sldId id="4198" r:id="rId23"/>
    <p:sldId id="3621" r:id="rId24"/>
    <p:sldId id="4199" r:id="rId25"/>
    <p:sldId id="4196" r:id="rId26"/>
    <p:sldId id="4172" r:id="rId27"/>
    <p:sldId id="4171" r:id="rId28"/>
    <p:sldId id="4173" r:id="rId29"/>
    <p:sldId id="4174" r:id="rId30"/>
    <p:sldId id="3475" r:id="rId31"/>
    <p:sldId id="4201" r:id="rId32"/>
    <p:sldId id="4202" r:id="rId33"/>
    <p:sldId id="4203" r:id="rId34"/>
    <p:sldId id="4204" r:id="rId35"/>
    <p:sldId id="4205" r:id="rId36"/>
    <p:sldId id="4191" r:id="rId37"/>
    <p:sldId id="4192" r:id="rId38"/>
    <p:sldId id="4210" r:id="rId39"/>
    <p:sldId id="4209" r:id="rId40"/>
    <p:sldId id="4213" r:id="rId41"/>
    <p:sldId id="4215" r:id="rId42"/>
    <p:sldId id="4217" r:id="rId43"/>
    <p:sldId id="4218" r:id="rId44"/>
    <p:sldId id="4219" r:id="rId45"/>
    <p:sldId id="4214" r:id="rId46"/>
    <p:sldId id="4211" r:id="rId47"/>
    <p:sldId id="4212" r:id="rId48"/>
    <p:sldId id="4216" r:id="rId49"/>
    <p:sldId id="4220" r:id="rId50"/>
    <p:sldId id="3924" r:id="rId51"/>
    <p:sldId id="3928" r:id="rId52"/>
    <p:sldId id="4068" r:id="rId53"/>
    <p:sldId id="3740" r:id="rId54"/>
    <p:sldId id="4222" r:id="rId55"/>
    <p:sldId id="3733" r:id="rId56"/>
    <p:sldId id="3738" r:id="rId57"/>
    <p:sldId id="3734" r:id="rId58"/>
    <p:sldId id="3736" r:id="rId59"/>
    <p:sldId id="259" r:id="rId60"/>
    <p:sldId id="4224" r:id="rId61"/>
    <p:sldId id="4225" r:id="rId62"/>
    <p:sldId id="3735" r:id="rId63"/>
    <p:sldId id="3737" r:id="rId64"/>
    <p:sldId id="4226" r:id="rId65"/>
    <p:sldId id="3739" r:id="rId66"/>
    <p:sldId id="3760" r:id="rId67"/>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89" autoAdjust="0"/>
  </p:normalViewPr>
  <p:slideViewPr>
    <p:cSldViewPr snapToGrid="0">
      <p:cViewPr varScale="1">
        <p:scale>
          <a:sx n="59" d="100"/>
          <a:sy n="59" d="100"/>
        </p:scale>
        <p:origin x="13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t>年金平均受給月額の推移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118260901608931"/>
          <c:y val="0.13158018506804497"/>
          <c:w val="0.80382757087186907"/>
          <c:h val="0.77799832215912301"/>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Sheet1!$A$2:$A$14</c:f>
              <c:numCache>
                <c:formatCode>General</c:formatCode>
                <c:ptCount val="13"/>
                <c:pt idx="0">
                  <c:v>1995</c:v>
                </c:pt>
                <c:pt idx="1">
                  <c:v>2000</c:v>
                </c:pt>
                <c:pt idx="2">
                  <c:v>2005</c:v>
                </c:pt>
                <c:pt idx="3">
                  <c:v>2010</c:v>
                </c:pt>
                <c:pt idx="4">
                  <c:v>2011</c:v>
                </c:pt>
                <c:pt idx="5">
                  <c:v>2012</c:v>
                </c:pt>
                <c:pt idx="6">
                  <c:v>2013</c:v>
                </c:pt>
                <c:pt idx="7">
                  <c:v>2014</c:v>
                </c:pt>
                <c:pt idx="8">
                  <c:v>2015</c:v>
                </c:pt>
                <c:pt idx="9">
                  <c:v>2016</c:v>
                </c:pt>
                <c:pt idx="10">
                  <c:v>2017</c:v>
                </c:pt>
                <c:pt idx="11">
                  <c:v>2018</c:v>
                </c:pt>
                <c:pt idx="12">
                  <c:v>2019</c:v>
                </c:pt>
              </c:numCache>
            </c:numRef>
          </c:xVal>
          <c:yVal>
            <c:numRef>
              <c:f>Sheet1!$B$2:$B$14</c:f>
              <c:numCache>
                <c:formatCode>#,##0</c:formatCode>
                <c:ptCount val="13"/>
                <c:pt idx="0">
                  <c:v>171478</c:v>
                </c:pt>
                <c:pt idx="1">
                  <c:v>175865</c:v>
                </c:pt>
                <c:pt idx="2">
                  <c:v>165083</c:v>
                </c:pt>
                <c:pt idx="3">
                  <c:v>150406</c:v>
                </c:pt>
                <c:pt idx="4">
                  <c:v>149687</c:v>
                </c:pt>
                <c:pt idx="5">
                  <c:v>148422</c:v>
                </c:pt>
                <c:pt idx="6">
                  <c:v>145596</c:v>
                </c:pt>
                <c:pt idx="7">
                  <c:v>144886</c:v>
                </c:pt>
                <c:pt idx="8">
                  <c:v>145305</c:v>
                </c:pt>
                <c:pt idx="9">
                  <c:v>145638</c:v>
                </c:pt>
                <c:pt idx="10">
                  <c:v>144903</c:v>
                </c:pt>
                <c:pt idx="11">
                  <c:v>143761</c:v>
                </c:pt>
                <c:pt idx="12">
                  <c:v>144268</c:v>
                </c:pt>
              </c:numCache>
            </c:numRef>
          </c:yVal>
          <c:smooth val="0"/>
          <c:extLst>
            <c:ext xmlns:c16="http://schemas.microsoft.com/office/drawing/2014/chart" uri="{C3380CC4-5D6E-409C-BE32-E72D297353CC}">
              <c16:uniqueId val="{00000000-F252-481C-9FBE-6743FA34470E}"/>
            </c:ext>
          </c:extLst>
        </c:ser>
        <c:dLbls>
          <c:showLegendKey val="0"/>
          <c:showVal val="0"/>
          <c:showCatName val="0"/>
          <c:showSerName val="0"/>
          <c:showPercent val="0"/>
          <c:showBubbleSize val="0"/>
        </c:dLbls>
        <c:axId val="214765824"/>
        <c:axId val="214766240"/>
      </c:scatterChart>
      <c:valAx>
        <c:axId val="214765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ea"/>
                <a:ea typeface="+mj-ea"/>
                <a:cs typeface="+mn-cs"/>
              </a:defRPr>
            </a:pPr>
            <a:endParaRPr lang="ja-JP"/>
          </a:p>
        </c:txPr>
        <c:crossAx val="214766240"/>
        <c:crosses val="autoZero"/>
        <c:crossBetween val="midCat"/>
      </c:valAx>
      <c:valAx>
        <c:axId val="21476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ea"/>
                <a:ea typeface="+mj-ea"/>
                <a:cs typeface="+mn-cs"/>
              </a:defRPr>
            </a:pPr>
            <a:endParaRPr lang="ja-JP"/>
          </a:p>
        </c:txPr>
        <c:crossAx val="214765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solidFill>
                  <a:schemeClr val="tx1"/>
                </a:solidFill>
              </a:rPr>
              <a:t>うなぎ上りの大阪市の介護保険料基準月額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8422913076348927E-2"/>
          <c:y val="0.12878958744924565"/>
          <c:w val="0.92338925386790893"/>
          <c:h val="0.84471049743774085"/>
        </c:manualLayout>
      </c:layout>
      <c:lineChart>
        <c:grouping val="standard"/>
        <c:varyColors val="0"/>
        <c:ser>
          <c:idx val="0"/>
          <c:order val="0"/>
          <c:tx>
            <c:strRef>
              <c:f>Sheet2!$D$6</c:f>
              <c:strCache>
                <c:ptCount val="1"/>
                <c:pt idx="0">
                  <c:v>大阪市</c:v>
                </c:pt>
              </c:strCache>
            </c:strRef>
          </c:tx>
          <c:spPr>
            <a:ln w="28575" cap="rnd">
              <a:solidFill>
                <a:schemeClr val="accent1"/>
              </a:solidFill>
              <a:round/>
            </a:ln>
            <a:effectLst/>
          </c:spPr>
          <c:marker>
            <c:symbol val="none"/>
          </c:marker>
          <c:cat>
            <c:strRef>
              <c:f>Sheet2!$E$5:$L$5</c:f>
              <c:strCache>
                <c:ptCount val="8"/>
                <c:pt idx="0">
                  <c:v>第１期</c:v>
                </c:pt>
                <c:pt idx="1">
                  <c:v>第２期</c:v>
                </c:pt>
                <c:pt idx="2">
                  <c:v>第３期</c:v>
                </c:pt>
                <c:pt idx="3">
                  <c:v>第４期</c:v>
                </c:pt>
                <c:pt idx="4">
                  <c:v>第５期</c:v>
                </c:pt>
                <c:pt idx="5">
                  <c:v>第６期</c:v>
                </c:pt>
                <c:pt idx="6">
                  <c:v>第７期</c:v>
                </c:pt>
                <c:pt idx="7">
                  <c:v>第８期</c:v>
                </c:pt>
              </c:strCache>
            </c:strRef>
          </c:cat>
          <c:val>
            <c:numRef>
              <c:f>Sheet2!$E$6:$L$6</c:f>
              <c:numCache>
                <c:formatCode>#,##0</c:formatCode>
                <c:ptCount val="8"/>
                <c:pt idx="0">
                  <c:v>3381</c:v>
                </c:pt>
                <c:pt idx="1">
                  <c:v>3580</c:v>
                </c:pt>
                <c:pt idx="2">
                  <c:v>4780</c:v>
                </c:pt>
                <c:pt idx="3">
                  <c:v>4780</c:v>
                </c:pt>
                <c:pt idx="4">
                  <c:v>5897</c:v>
                </c:pt>
                <c:pt idx="5">
                  <c:v>6758</c:v>
                </c:pt>
                <c:pt idx="6">
                  <c:v>7927</c:v>
                </c:pt>
                <c:pt idx="7">
                  <c:v>8094</c:v>
                </c:pt>
              </c:numCache>
            </c:numRef>
          </c:val>
          <c:smooth val="0"/>
          <c:extLst>
            <c:ext xmlns:c16="http://schemas.microsoft.com/office/drawing/2014/chart" uri="{C3380CC4-5D6E-409C-BE32-E72D297353CC}">
              <c16:uniqueId val="{00000000-D95D-4078-B4B3-986164119A79}"/>
            </c:ext>
          </c:extLst>
        </c:ser>
        <c:dLbls>
          <c:showLegendKey val="0"/>
          <c:showVal val="0"/>
          <c:showCatName val="0"/>
          <c:showSerName val="0"/>
          <c:showPercent val="0"/>
          <c:showBubbleSize val="0"/>
        </c:dLbls>
        <c:smooth val="0"/>
        <c:axId val="1328729888"/>
        <c:axId val="1328716160"/>
      </c:lineChart>
      <c:catAx>
        <c:axId val="1328729888"/>
        <c:scaling>
          <c:orientation val="minMax"/>
        </c:scaling>
        <c:delete val="1"/>
        <c:axPos val="b"/>
        <c:numFmt formatCode="General" sourceLinked="1"/>
        <c:majorTickMark val="none"/>
        <c:minorTickMark val="none"/>
        <c:tickLblPos val="nextTo"/>
        <c:crossAx val="1328716160"/>
        <c:crosses val="autoZero"/>
        <c:auto val="1"/>
        <c:lblAlgn val="ctr"/>
        <c:lblOffset val="100"/>
        <c:noMultiLvlLbl val="0"/>
      </c:catAx>
      <c:valAx>
        <c:axId val="132871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872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8D65A8C-F1DD-4FBF-AEFA-F287D1BE45F1}" type="datetimeFigureOut">
              <a:rPr kumimoji="1" lang="ja-JP" altLang="en-US" smtClean="0"/>
              <a:t>2024/1/20</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724BF1A7-2FF3-4519-AF57-5E6C7A0F2E3E}" type="slidenum">
              <a:rPr kumimoji="1" lang="ja-JP" altLang="en-US" smtClean="0"/>
              <a:t>‹#›</a:t>
            </a:fld>
            <a:endParaRPr kumimoji="1" lang="ja-JP" altLang="en-US"/>
          </a:p>
        </p:txBody>
      </p:sp>
    </p:spTree>
    <p:extLst>
      <p:ext uri="{BB962C8B-B14F-4D97-AF65-F5344CB8AC3E}">
        <p14:creationId xmlns:p14="http://schemas.microsoft.com/office/powerpoint/2010/main" val="18281033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321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1EC23D-09A2-4CB2-B05E-6B9724E8F4A2}"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53851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2CDCAF-C9F2-4F9A-8B33-652888BB5413}"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9158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7111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B214B-BFC0-4609-9702-EE7013183318}"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ja-JP" altLang="ja-JP" dirty="0">
              <a:ea typeface="ＭＳ Ｐ明朝" pitchFamily="18" charset="-128"/>
            </a:endParaRPr>
          </a:p>
        </p:txBody>
      </p:sp>
    </p:spTree>
    <p:extLst>
      <p:ext uri="{BB962C8B-B14F-4D97-AF65-F5344CB8AC3E}">
        <p14:creationId xmlns:p14="http://schemas.microsoft.com/office/powerpoint/2010/main" val="69763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B214B-BFC0-4609-9702-EE7013183318}"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ja-JP" altLang="ja-JP" dirty="0">
              <a:ea typeface="ＭＳ Ｐ明朝" pitchFamily="18" charset="-128"/>
            </a:endParaRPr>
          </a:p>
        </p:txBody>
      </p:sp>
    </p:spTree>
    <p:extLst>
      <p:ext uri="{BB962C8B-B14F-4D97-AF65-F5344CB8AC3E}">
        <p14:creationId xmlns:p14="http://schemas.microsoft.com/office/powerpoint/2010/main" val="69763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8D38E-3E29-4EEF-8EDA-2BFF88B4992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ja-JP" altLang="ja-JP" dirty="0">
              <a:ea typeface="ＭＳ Ｐ明朝" pitchFamily="18" charset="-128"/>
            </a:endParaRPr>
          </a:p>
        </p:txBody>
      </p:sp>
    </p:spTree>
    <p:extLst>
      <p:ext uri="{BB962C8B-B14F-4D97-AF65-F5344CB8AC3E}">
        <p14:creationId xmlns:p14="http://schemas.microsoft.com/office/powerpoint/2010/main" val="366744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724BF1A7-2FF3-4519-AF57-5E6C7A0F2E3E}" type="slidenum">
              <a:rPr kumimoji="1" lang="ja-JP" altLang="en-US" smtClean="0"/>
              <a:t>59</a:t>
            </a:fld>
            <a:endParaRPr kumimoji="1" lang="ja-JP" altLang="en-US"/>
          </a:p>
        </p:txBody>
      </p:sp>
    </p:spTree>
    <p:extLst>
      <p:ext uri="{BB962C8B-B14F-4D97-AF65-F5344CB8AC3E}">
        <p14:creationId xmlns:p14="http://schemas.microsoft.com/office/powerpoint/2010/main" val="247837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412045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99686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13802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AF0115-D426-4267-AB96-7E2DAA29831A}" type="datetime1">
              <a:rPr lang="ja-JP" altLang="en-US" smtClean="0"/>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73093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42455C-886E-4ED2-A85F-927945F511BA}" type="datetime1">
              <a:rPr lang="ja-JP" altLang="en-US" smtClean="0"/>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4013411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12C8FA-E663-4042-BAA7-7B6959954C40}" type="datetime1">
              <a:rPr lang="ja-JP" altLang="en-US" smtClean="0"/>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329950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1936CA5-8A5A-4C7A-9FE9-078D2902E957}" type="datetime1">
              <a:rPr lang="ja-JP" altLang="en-US" smtClean="0"/>
              <a:pPr>
                <a:defRPr/>
              </a:pPr>
              <a:t>2024/1/20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1616678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0A107E8-B35F-4BAE-89CF-8DA214DD10B7}" type="datetime1">
              <a:rPr lang="ja-JP" altLang="en-US" smtClean="0"/>
              <a:pPr>
                <a:defRPr/>
              </a:pPr>
              <a:t>2024/1/20</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200685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79102B1-DC5F-4A33-AB80-9ADB0CA12D85}" type="datetime1">
              <a:rPr lang="ja-JP" altLang="en-US" smtClean="0"/>
              <a:pPr>
                <a:defRPr/>
              </a:pPr>
              <a:t>2024/1/20</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828366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CC75DE-7EAE-4169-B341-E9D16D543E10}" type="datetime1">
              <a:rPr lang="ja-JP" altLang="en-US" smtClean="0"/>
              <a:pPr>
                <a:defRPr/>
              </a:pPr>
              <a:t>2024/1/20</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214576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80CDE05-A068-4768-81CC-C27D26C07BB7}" type="datetime1">
              <a:rPr lang="ja-JP" altLang="en-US" smtClean="0"/>
              <a:pPr>
                <a:defRPr/>
              </a:pPr>
              <a:t>2024/1/20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155528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579945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C4565-CCC7-4C9B-8B69-03586CCFDFCD}" type="datetime1">
              <a:rPr lang="ja-JP" altLang="en-US" smtClean="0"/>
              <a:pPr>
                <a:defRPr/>
              </a:pPr>
              <a:t>2024/1/20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2182750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AEA47F-C867-472A-B878-90387A4F6E73}" type="datetime1">
              <a:rPr lang="ja-JP" altLang="en-US" smtClean="0"/>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2669582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E79B07-ED5D-4B6F-A983-31F183F0AFD0}" type="datetime1">
              <a:rPr lang="ja-JP" altLang="en-US" smtClean="0"/>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3189120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057985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524375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242860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14028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311033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933648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266874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921107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223777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619927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709346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2024/1/20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695040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dirty="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CCA062-7C69-4289-99A1-4642DD3B6E0E}"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97240"/>
      </p:ext>
    </p:extLst>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ACB8077-3B2F-4F59-8639-28F8E746CB9B}" type="datetimeFigureOut">
              <a:rPr lang="ja-JP" altLang="en-US"/>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414802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CB9C05-81A2-43AE-B0BD-439CB80262FE}" type="datetimeFigureOut">
              <a:rPr lang="ja-JP" altLang="en-US"/>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702531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A7E10A-8A3E-4139-89C3-5FC081BCF122}" type="datetimeFigureOut">
              <a:rPr lang="ja-JP" altLang="en-US"/>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4275823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8DE0F72-612F-4F07-91B0-EF2DF70A3752}" type="datetimeFigureOut">
              <a:rPr lang="ja-JP" altLang="en-US"/>
              <a:pPr>
                <a:defRPr/>
              </a:pPr>
              <a:t>2024/1/20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2989738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7710B78-E085-4857-92CA-D3B956C0EC9E}" type="datetimeFigureOut">
              <a:rPr lang="ja-JP" altLang="en-US"/>
              <a:pPr>
                <a:defRPr/>
              </a:pPr>
              <a:t>2024/1/20</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262237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275630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0437458-D003-4813-9E0B-01F1A9CDA995}" type="datetimeFigureOut">
              <a:rPr lang="ja-JP" altLang="en-US"/>
              <a:pPr>
                <a:defRPr/>
              </a:pPr>
              <a:t>2024/1/20</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3874667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ECFCFC-6D15-4DFC-8B73-E8E1611F813F}" type="datetimeFigureOut">
              <a:rPr lang="ja-JP" altLang="en-US"/>
              <a:pPr>
                <a:defRPr/>
              </a:pPr>
              <a:t>2024/1/20</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4141391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5C250-53F6-4D67-9CA7-BB0D4BFE7020}" type="datetimeFigureOut">
              <a:rPr lang="ja-JP" altLang="en-US"/>
              <a:pPr>
                <a:defRPr/>
              </a:pPr>
              <a:t>2024/1/20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3549370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CCDE234-2CB0-4934-B141-0499C057DA14}" type="datetimeFigureOut">
              <a:rPr lang="ja-JP" altLang="en-US"/>
              <a:pPr>
                <a:defRPr/>
              </a:pPr>
              <a:t>2024/1/20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2412534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2B2F968-51DE-48B1-937A-F683AF8702F7}" type="datetimeFigureOut">
              <a:rPr lang="ja-JP" altLang="en-US"/>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2365454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5FB2DD1-7487-4AF8-AA62-1CFDCDF7453C}" type="datetimeFigureOut">
              <a:rPr lang="ja-JP" altLang="en-US"/>
              <a:pPr>
                <a:defRPr/>
              </a:pPr>
              <a:t>2024/1/20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3407239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ヤンマー風１">
    <p:bg bwMode="gray">
      <p:bgRef idx="1001">
        <a:schemeClr val="bg1"/>
      </p:bgRef>
    </p:bg>
    <p:spTree>
      <p:nvGrpSpPr>
        <p:cNvPr id="1" name=""/>
        <p:cNvGrpSpPr/>
        <p:nvPr/>
      </p:nvGrpSpPr>
      <p:grpSpPr>
        <a:xfrm>
          <a:off x="0" y="0"/>
          <a:ext cx="0" cy="0"/>
          <a:chOff x="0" y="0"/>
          <a:chExt cx="0" cy="0"/>
        </a:xfrm>
      </p:grpSpPr>
      <p:sp>
        <p:nvSpPr>
          <p:cNvPr id="13" name="正方形/長方形 12"/>
          <p:cNvSpPr/>
          <p:nvPr userDrawn="1"/>
        </p:nvSpPr>
        <p:spPr>
          <a:xfrm flipV="1">
            <a:off x="8118140" y="21142968"/>
            <a:ext cx="2051720" cy="170080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userDrawn="1"/>
        </p:nvSpPr>
        <p:spPr>
          <a:xfrm>
            <a:off x="9144000" y="21791040"/>
            <a:ext cx="1512168" cy="1296144"/>
          </a:xfrm>
          <a:prstGeom prst="rect">
            <a:avLst/>
          </a:prstGeom>
          <a:blipFill dpi="0" rotWithShape="1">
            <a:blip r:embed="rId2" cstate="print"/>
            <a:srcRect/>
            <a:tile tx="0" ty="0" sx="1000" sy="4000" flip="none" algn="c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685800" y="2130425"/>
            <a:ext cx="7772400" cy="1470025"/>
          </a:xfrm>
          <a:prstGeom prst="rect">
            <a:avLst/>
          </a:prstGeom>
        </p:spPr>
        <p:txBody>
          <a:bodyPr>
            <a:normAutofit/>
          </a:bodyPr>
          <a:lstStyle>
            <a:lvl1pPr>
              <a:defRPr sz="4540" baseline="0">
                <a:latin typeface="HGP教科書体" pitchFamily="18" charset="-128"/>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fld id="{201CAFD9-02D2-40FA-92B3-D740CDD9B086}" type="datetime1">
              <a:rPr kumimoji="1" lang="ja-JP" altLang="en-US" smtClean="0"/>
              <a:t>2024/1/20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10" name="正方形/長方形 9"/>
          <p:cNvSpPr/>
          <p:nvPr userDrawn="1"/>
        </p:nvSpPr>
        <p:spPr>
          <a:xfrm>
            <a:off x="0" y="6381328"/>
            <a:ext cx="9144000" cy="476672"/>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bwMode="ltGray">
          <a:xfrm>
            <a:off x="0" y="6264696"/>
            <a:ext cx="9144000" cy="116632"/>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a:spLocks noChangeAspect="1"/>
          </p:cNvSpPr>
          <p:nvPr userDrawn="1"/>
        </p:nvSpPr>
        <p:spPr bwMode="ltGray">
          <a:xfrm rot="10800000">
            <a:off x="0" y="1544880"/>
            <a:ext cx="899592" cy="899963"/>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a:spLocks noChangeAspect="1"/>
          </p:cNvSpPr>
          <p:nvPr userDrawn="1"/>
        </p:nvSpPr>
        <p:spPr bwMode="ltGray">
          <a:xfrm rot="10800000">
            <a:off x="0" y="0"/>
            <a:ext cx="899624" cy="899994"/>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a:spLocks noChangeAspect="1"/>
          </p:cNvSpPr>
          <p:nvPr userDrawn="1"/>
        </p:nvSpPr>
        <p:spPr bwMode="ltGray">
          <a:xfrm rot="10800000">
            <a:off x="899592" y="900379"/>
            <a:ext cx="648072" cy="648339"/>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a:spLocks noChangeAspect="1"/>
          </p:cNvSpPr>
          <p:nvPr userDrawn="1"/>
        </p:nvSpPr>
        <p:spPr bwMode="gray">
          <a:xfrm rot="10800000">
            <a:off x="1547663" y="396336"/>
            <a:ext cx="504055" cy="504263"/>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a:spLocks noChangeAspect="1"/>
          </p:cNvSpPr>
          <p:nvPr userDrawn="1"/>
        </p:nvSpPr>
        <p:spPr bwMode="ltGray">
          <a:xfrm rot="10800000">
            <a:off x="2052581" y="-219"/>
            <a:ext cx="397724" cy="397888"/>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グループ化 18"/>
          <p:cNvGrpSpPr/>
          <p:nvPr userDrawn="1"/>
        </p:nvGrpSpPr>
        <p:grpSpPr>
          <a:xfrm>
            <a:off x="7594874" y="4716636"/>
            <a:ext cx="1550713" cy="1548937"/>
            <a:chOff x="7594874" y="4039989"/>
            <a:chExt cx="1550713" cy="1548937"/>
          </a:xfrm>
        </p:grpSpPr>
        <p:sp>
          <p:nvSpPr>
            <p:cNvPr id="33" name="正方形/長方形 32"/>
            <p:cNvSpPr>
              <a:spLocks noChangeAspect="1"/>
            </p:cNvSpPr>
            <p:nvPr userDrawn="1"/>
          </p:nvSpPr>
          <p:spPr bwMode="ltGray">
            <a:xfrm>
              <a:off x="8497515" y="4039989"/>
              <a:ext cx="648072" cy="648339"/>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p:cNvSpPr>
              <a:spLocks noChangeAspect="1"/>
            </p:cNvSpPr>
            <p:nvPr userDrawn="1"/>
          </p:nvSpPr>
          <p:spPr bwMode="ltGray">
            <a:xfrm>
              <a:off x="7993461" y="4688108"/>
              <a:ext cx="504055" cy="504263"/>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a:spLocks noChangeAspect="1"/>
            </p:cNvSpPr>
            <p:nvPr userDrawn="1"/>
          </p:nvSpPr>
          <p:spPr bwMode="gray">
            <a:xfrm>
              <a:off x="7594874" y="5191038"/>
              <a:ext cx="397724" cy="397888"/>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15907005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1BAC509C-139C-4179-B626-89B0031C559D}" type="datetime1">
              <a:rPr kumimoji="1" lang="ja-JP" altLang="en-US" smtClean="0"/>
              <a:t>2024/1/20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7" name="正方形/長方形 6"/>
          <p:cNvSpPr/>
          <p:nvPr userDrawn="1"/>
        </p:nvSpPr>
        <p:spPr>
          <a:xfrm>
            <a:off x="0" y="0"/>
            <a:ext cx="9144000" cy="692696"/>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a:spLocks noChangeAspect="1"/>
          </p:cNvSpPr>
          <p:nvPr userDrawn="1"/>
        </p:nvSpPr>
        <p:spPr bwMode="ltGray">
          <a:xfrm>
            <a:off x="8905873" y="-1"/>
            <a:ext cx="252000" cy="252000"/>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a:spLocks noChangeAspect="1"/>
          </p:cNvSpPr>
          <p:nvPr userDrawn="1"/>
        </p:nvSpPr>
        <p:spPr bwMode="ltGray">
          <a:xfrm>
            <a:off x="8700266" y="246675"/>
            <a:ext cx="206182" cy="206182"/>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a:spLocks noChangeAspect="1"/>
          </p:cNvSpPr>
          <p:nvPr userDrawn="1"/>
        </p:nvSpPr>
        <p:spPr bwMode="ltGray">
          <a:xfrm>
            <a:off x="8539585" y="454155"/>
            <a:ext cx="162000"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userDrawn="1"/>
        </p:nvSpPr>
        <p:spPr bwMode="ltGray">
          <a:xfrm flipV="1">
            <a:off x="0" y="616497"/>
            <a:ext cx="9144000" cy="45719"/>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22998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11B481-EDCC-4B01-ABEB-FEB4E1C7ED94}" type="datetime1">
              <a:rPr lang="ja-JP" altLang="en-US" smtClean="0"/>
              <a:t>2024/1/20</a:t>
            </a:fld>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925FD64B-9C10-4DE2-952D-1DEDA0E9EFBB}" type="slidenum">
              <a:rPr lang="en-US" altLang="ja-JP"/>
              <a:pPr>
                <a:defRPr/>
              </a:pPr>
              <a:t>‹#›</a:t>
            </a:fld>
            <a:endParaRPr lang="en-US" altLang="ja-JP" dirty="0"/>
          </a:p>
        </p:txBody>
      </p:sp>
    </p:spTree>
    <p:extLst>
      <p:ext uri="{BB962C8B-B14F-4D97-AF65-F5344CB8AC3E}">
        <p14:creationId xmlns:p14="http://schemas.microsoft.com/office/powerpoint/2010/main" val="209445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33944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58288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8049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99604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2024/1/20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79672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534-4D03-49E8-8516-7008C7D98666}" type="datetimeFigureOut">
              <a:rPr kumimoji="1" lang="ja-JP" altLang="en-US" smtClean="0"/>
              <a:t>2024/1/20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23347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853110-D4B2-4135-92AB-2B217E024BBB}" type="datetime1">
              <a:rPr lang="ja-JP" altLang="en-US" smtClean="0"/>
              <a:pPr>
                <a:defRPr/>
              </a:pPr>
              <a:t>2024/1/20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717576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4B99-0C7C-479F-A932-D07BF9EC103D}" type="datetimeFigureOut">
              <a:rPr kumimoji="1" lang="ja-JP" altLang="en-US" smtClean="0"/>
              <a:t>2024/1/20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08655709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6E3458-91C4-4DC6-81D3-5ECF04EDE43C}" type="datetimeFigureOut">
              <a:rPr lang="ja-JP" altLang="en-US"/>
              <a:pPr>
                <a:defRPr/>
              </a:pPr>
              <a:t>2024/1/20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2928165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EB33A-63C7-46C4-8DB3-6F3C7D488A2F}" type="datetime1">
              <a:rPr kumimoji="1" lang="ja-JP" altLang="en-US" smtClean="0"/>
              <a:t>2024/1/20</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43461334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hf sldNum="0" hdr="0" ftr="0" dt="0"/>
  <p:txStyles>
    <p:titleStyle>
      <a:lvl1pPr algn="l" defTabSz="914400" rtl="0" eaLnBrk="1" latinLnBrk="0" hangingPunct="1">
        <a:spcBef>
          <a:spcPct val="0"/>
        </a:spcBef>
        <a:buNone/>
        <a:defRPr kumimoji="1" sz="3600" b="1" kern="1200" baseline="0">
          <a:solidFill>
            <a:schemeClr val="bg1"/>
          </a:solidFill>
          <a:latin typeface="+mj-lt"/>
          <a:ea typeface="明朝" pitchFamily="17"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34.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DF1CA3-0767-4D80-A98D-54FE69622ACE}"/>
              </a:ext>
            </a:extLst>
          </p:cNvPr>
          <p:cNvSpPr>
            <a:spLocks noChangeArrowheads="1"/>
          </p:cNvSpPr>
          <p:nvPr/>
        </p:nvSpPr>
        <p:spPr bwMode="auto">
          <a:xfrm>
            <a:off x="0" y="102773"/>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r>
              <a:rPr kumimoji="1" lang="ja-JP" altLang="en-US" sz="2000" b="1" dirty="0">
                <a:solidFill>
                  <a:prstClr val="black"/>
                </a:solidFill>
                <a:latin typeface="Calibri" panose="020F0502020204030204"/>
                <a:ea typeface="ＭＳ Ｐゴシック" pitchFamily="50" charset="-128"/>
              </a:rPr>
              <a:t>「</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大阪市第</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9</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期介護保険事業計画素案」　パブコメ書き込み学習会</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r>
              <a:rPr kumimoji="1" lang="en-US" altLang="ja-JP" sz="2000" b="1" dirty="0">
                <a:solidFill>
                  <a:prstClr val="black"/>
                </a:solidFill>
                <a:latin typeface="Calibri" panose="020F0502020204030204"/>
                <a:ea typeface="ＭＳ Ｐゴシック" pitchFamily="50" charset="-128"/>
              </a:rPr>
              <a:t>2024</a:t>
            </a: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年</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1</a:t>
            </a: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月</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20</a:t>
            </a: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日</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r>
              <a:rPr kumimoji="1" lang="ja-JP" altLang="en-US" sz="2000" b="1" dirty="0">
                <a:solidFill>
                  <a:prstClr val="black"/>
                </a:solidFill>
                <a:latin typeface="Calibri" panose="020F0502020204030204"/>
                <a:ea typeface="ＭＳ Ｐゴシック" pitchFamily="50" charset="-128"/>
              </a:rPr>
              <a:t>大阪民医連会議室＋オンライン</a:t>
            </a:r>
            <a:endParaRPr kumimoji="1" lang="ja-JP" altLang="en-US" sz="20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サブタイトル 2">
            <a:extLst>
              <a:ext uri="{FF2B5EF4-FFF2-40B4-BE49-F238E27FC236}">
                <a16:creationId xmlns:a16="http://schemas.microsoft.com/office/drawing/2014/main" id="{0262326A-8E0C-4897-860B-E3E4F5F26457}"/>
              </a:ext>
            </a:extLst>
          </p:cNvPr>
          <p:cNvSpPr>
            <a:spLocks noGrp="1"/>
          </p:cNvSpPr>
          <p:nvPr>
            <p:ph type="subTitle" idx="1"/>
          </p:nvPr>
        </p:nvSpPr>
        <p:spPr>
          <a:xfrm>
            <a:off x="287524" y="5897396"/>
            <a:ext cx="8568952" cy="1124744"/>
          </a:xfrm>
        </p:spPr>
        <p:txBody>
          <a:bodyPr>
            <a:normAutofit/>
          </a:bodyPr>
          <a:lstStyle/>
          <a:p>
            <a:r>
              <a:rPr lang="ja-JP" altLang="en-US" sz="4000" dirty="0">
                <a:solidFill>
                  <a:schemeClr val="tx1"/>
                </a:solidFill>
                <a:latin typeface="ＭＳ ゴシック" panose="020B0609070205080204" pitchFamily="49" charset="-128"/>
                <a:ea typeface="ＭＳ ゴシック" panose="020B0609070205080204" pitchFamily="49" charset="-128"/>
              </a:rPr>
              <a:t>大阪社保協介護保険対策委員会</a:t>
            </a:r>
            <a:endParaRPr kumimoji="1" lang="ja-JP" altLang="en-US" sz="44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CC158F97-5A48-46BC-8AF5-32E94052B015}"/>
              </a:ext>
            </a:extLst>
          </p:cNvPr>
          <p:cNvSpPr txBox="1"/>
          <p:nvPr/>
        </p:nvSpPr>
        <p:spPr>
          <a:xfrm>
            <a:off x="287524" y="728238"/>
            <a:ext cx="7582847" cy="5016758"/>
          </a:xfrm>
          <a:prstGeom prst="rect">
            <a:avLst/>
          </a:prstGeom>
          <a:noFill/>
        </p:spPr>
        <p:txBody>
          <a:bodyPr wrap="square" rtlCol="0">
            <a:spAutoFit/>
          </a:bodyPr>
          <a:lstStyle/>
          <a:p>
            <a:pPr algn="ctr" defTabSz="914400" eaLnBrk="0" fontAlgn="base" hangingPunct="0">
              <a:spcBef>
                <a:spcPct val="0"/>
              </a:spcBef>
              <a:spcAft>
                <a:spcPct val="0"/>
              </a:spcAft>
            </a:pPr>
            <a:r>
              <a:rPr kumimoji="1" lang="ja-JP" altLang="en-US" sz="8000" dirty="0">
                <a:solidFill>
                  <a:srgbClr val="FF0000"/>
                </a:solidFill>
                <a:latin typeface="ＭＳ ゴシック" panose="020B0609070205080204" pitchFamily="49" charset="-128"/>
                <a:ea typeface="ＭＳ ゴシック" panose="020B0609070205080204" pitchFamily="49" charset="-128"/>
              </a:rPr>
              <a:t>大阪市に</a:t>
            </a:r>
            <a:endParaRPr kumimoji="1" lang="en-US" altLang="ja-JP" sz="8000" dirty="0">
              <a:solidFill>
                <a:srgbClr val="FF0000"/>
              </a:solidFill>
              <a:latin typeface="ＭＳ ゴシック" panose="020B0609070205080204" pitchFamily="49" charset="-128"/>
              <a:ea typeface="ＭＳ ゴシック" panose="020B0609070205080204" pitchFamily="49" charset="-128"/>
            </a:endParaRPr>
          </a:p>
          <a:p>
            <a:pPr algn="ctr" defTabSz="914400" eaLnBrk="0" fontAlgn="base" hangingPunct="0">
              <a:spcBef>
                <a:spcPct val="0"/>
              </a:spcBef>
              <a:spcAft>
                <a:spcPct val="0"/>
              </a:spcAft>
            </a:pPr>
            <a:r>
              <a:rPr kumimoji="1" lang="ja-JP" altLang="en-US" sz="8000" dirty="0">
                <a:solidFill>
                  <a:srgbClr val="FF0000"/>
                </a:solidFill>
                <a:latin typeface="ＭＳ ゴシック" panose="020B0609070205080204" pitchFamily="49" charset="-128"/>
                <a:ea typeface="ＭＳ ゴシック" panose="020B0609070205080204" pitchFamily="49" charset="-128"/>
              </a:rPr>
              <a:t>介護保険料</a:t>
            </a:r>
            <a:endParaRPr kumimoji="1" lang="en-US" altLang="ja-JP" sz="8000" dirty="0">
              <a:solidFill>
                <a:srgbClr val="FF0000"/>
              </a:solidFill>
              <a:latin typeface="ＭＳ ゴシック" panose="020B0609070205080204" pitchFamily="49" charset="-128"/>
              <a:ea typeface="ＭＳ ゴシック" panose="020B0609070205080204" pitchFamily="49" charset="-128"/>
            </a:endParaRPr>
          </a:p>
          <a:p>
            <a:pPr algn="ctr" defTabSz="914400" eaLnBrk="0" fontAlgn="base" hangingPunct="0">
              <a:spcBef>
                <a:spcPct val="0"/>
              </a:spcBef>
              <a:spcAft>
                <a:spcPct val="0"/>
              </a:spcAft>
            </a:pPr>
            <a:r>
              <a:rPr kumimoji="1" lang="ja-JP" altLang="en-US" sz="8000" dirty="0">
                <a:solidFill>
                  <a:srgbClr val="FF0000"/>
                </a:solidFill>
                <a:latin typeface="ＭＳ ゴシック" panose="020B0609070205080204" pitchFamily="49" charset="-128"/>
                <a:ea typeface="ＭＳ ゴシック" panose="020B0609070205080204" pitchFamily="49" charset="-128"/>
              </a:rPr>
              <a:t>引上げ反対の</a:t>
            </a:r>
            <a:endParaRPr kumimoji="1" lang="en-US" altLang="ja-JP" sz="8000" dirty="0">
              <a:solidFill>
                <a:srgbClr val="FF0000"/>
              </a:solidFill>
              <a:latin typeface="ＭＳ ゴシック" panose="020B0609070205080204" pitchFamily="49" charset="-128"/>
              <a:ea typeface="ＭＳ ゴシック" panose="020B0609070205080204" pitchFamily="49" charset="-128"/>
            </a:endParaRPr>
          </a:p>
          <a:p>
            <a:pPr algn="ctr" defTabSz="914400" eaLnBrk="0" fontAlgn="base" hangingPunct="0">
              <a:spcBef>
                <a:spcPct val="0"/>
              </a:spcBef>
              <a:spcAft>
                <a:spcPct val="0"/>
              </a:spcAft>
            </a:pPr>
            <a:r>
              <a:rPr kumimoji="1" lang="ja-JP" altLang="en-US" sz="8000" dirty="0">
                <a:solidFill>
                  <a:srgbClr val="FF0000"/>
                </a:solidFill>
                <a:latin typeface="ＭＳ ゴシック" panose="020B0609070205080204" pitchFamily="49" charset="-128"/>
                <a:ea typeface="ＭＳ ゴシック" panose="020B0609070205080204" pitchFamily="49" charset="-128"/>
              </a:rPr>
              <a:t>声を届けよう</a:t>
            </a:r>
            <a:endParaRPr kumimoji="1" lang="en-US" altLang="ja-JP" sz="80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5676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4D5EADA-A651-45AD-AC2A-849D50F3CD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A25546F6-F3FE-483D-A12D-D39FD5AFF9FC}"/>
              </a:ext>
            </a:extLst>
          </p:cNvPr>
          <p:cNvSpPr txBox="1"/>
          <p:nvPr/>
        </p:nvSpPr>
        <p:spPr>
          <a:xfrm>
            <a:off x="711642" y="165191"/>
            <a:ext cx="8432358"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大阪府内市町村でも　ダントツ　</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位</a:t>
            </a:r>
          </a:p>
        </p:txBody>
      </p:sp>
      <p:pic>
        <p:nvPicPr>
          <p:cNvPr id="2" name="図 1">
            <a:extLst>
              <a:ext uri="{FF2B5EF4-FFF2-40B4-BE49-F238E27FC236}">
                <a16:creationId xmlns:a16="http://schemas.microsoft.com/office/drawing/2014/main" id="{384A9EBE-E9CE-426F-A69A-5DC2955E4E05}"/>
              </a:ext>
            </a:extLst>
          </p:cNvPr>
          <p:cNvPicPr>
            <a:picLocks noChangeAspect="1"/>
          </p:cNvPicPr>
          <p:nvPr/>
        </p:nvPicPr>
        <p:blipFill rotWithShape="1">
          <a:blip r:embed="rId2"/>
          <a:srcRect b="78055"/>
          <a:stretch/>
        </p:blipFill>
        <p:spPr>
          <a:xfrm>
            <a:off x="380636" y="534523"/>
            <a:ext cx="8382727" cy="1341902"/>
          </a:xfrm>
          <a:prstGeom prst="rect">
            <a:avLst/>
          </a:prstGeom>
        </p:spPr>
      </p:pic>
      <p:pic>
        <p:nvPicPr>
          <p:cNvPr id="3" name="図 2">
            <a:extLst>
              <a:ext uri="{FF2B5EF4-FFF2-40B4-BE49-F238E27FC236}">
                <a16:creationId xmlns:a16="http://schemas.microsoft.com/office/drawing/2014/main" id="{90CC2052-D6B4-47F7-8A06-331753A49289}"/>
              </a:ext>
            </a:extLst>
          </p:cNvPr>
          <p:cNvPicPr>
            <a:picLocks noChangeAspect="1"/>
          </p:cNvPicPr>
          <p:nvPr/>
        </p:nvPicPr>
        <p:blipFill>
          <a:blip r:embed="rId3"/>
          <a:stretch>
            <a:fillRect/>
          </a:stretch>
        </p:blipFill>
        <p:spPr>
          <a:xfrm>
            <a:off x="377587" y="534523"/>
            <a:ext cx="8388823" cy="6114818"/>
          </a:xfrm>
          <a:prstGeom prst="rect">
            <a:avLst/>
          </a:prstGeom>
        </p:spPr>
      </p:pic>
      <p:sp>
        <p:nvSpPr>
          <p:cNvPr id="6" name="四角形: 角を丸くする 5">
            <a:extLst>
              <a:ext uri="{FF2B5EF4-FFF2-40B4-BE49-F238E27FC236}">
                <a16:creationId xmlns:a16="http://schemas.microsoft.com/office/drawing/2014/main" id="{1E199749-BA35-4439-B319-80203853EBAB}"/>
              </a:ext>
            </a:extLst>
          </p:cNvPr>
          <p:cNvSpPr/>
          <p:nvPr/>
        </p:nvSpPr>
        <p:spPr>
          <a:xfrm>
            <a:off x="377586" y="981076"/>
            <a:ext cx="8382727" cy="371474"/>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6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4D5EADA-A651-45AD-AC2A-849D50F3CD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4BCD34AF-147E-4419-B598-080371AE8EA3}"/>
              </a:ext>
            </a:extLst>
          </p:cNvPr>
          <p:cNvGraphicFramePr>
            <a:graphicFrameLocks noGrp="1"/>
          </p:cNvGraphicFramePr>
          <p:nvPr/>
        </p:nvGraphicFramePr>
        <p:xfrm>
          <a:off x="365760" y="213359"/>
          <a:ext cx="8321040" cy="6461760"/>
        </p:xfrm>
        <a:graphic>
          <a:graphicData uri="http://schemas.openxmlformats.org/drawingml/2006/table">
            <a:tbl>
              <a:tblPr firstRow="1" firstCol="1" bandRow="1"/>
              <a:tblGrid>
                <a:gridCol w="498787">
                  <a:extLst>
                    <a:ext uri="{9D8B030D-6E8A-4147-A177-3AD203B41FA5}">
                      <a16:colId xmlns:a16="http://schemas.microsoft.com/office/drawing/2014/main" val="184257943"/>
                    </a:ext>
                  </a:extLst>
                </a:gridCol>
                <a:gridCol w="2099437">
                  <a:extLst>
                    <a:ext uri="{9D8B030D-6E8A-4147-A177-3AD203B41FA5}">
                      <a16:colId xmlns:a16="http://schemas.microsoft.com/office/drawing/2014/main" val="2352261643"/>
                    </a:ext>
                  </a:extLst>
                </a:gridCol>
                <a:gridCol w="1934407">
                  <a:extLst>
                    <a:ext uri="{9D8B030D-6E8A-4147-A177-3AD203B41FA5}">
                      <a16:colId xmlns:a16="http://schemas.microsoft.com/office/drawing/2014/main" val="3258541530"/>
                    </a:ext>
                  </a:extLst>
                </a:gridCol>
                <a:gridCol w="1749714">
                  <a:extLst>
                    <a:ext uri="{9D8B030D-6E8A-4147-A177-3AD203B41FA5}">
                      <a16:colId xmlns:a16="http://schemas.microsoft.com/office/drawing/2014/main" val="3283693746"/>
                    </a:ext>
                  </a:extLst>
                </a:gridCol>
                <a:gridCol w="894651">
                  <a:extLst>
                    <a:ext uri="{9D8B030D-6E8A-4147-A177-3AD203B41FA5}">
                      <a16:colId xmlns:a16="http://schemas.microsoft.com/office/drawing/2014/main" val="139364854"/>
                    </a:ext>
                  </a:extLst>
                </a:gridCol>
                <a:gridCol w="1144044">
                  <a:extLst>
                    <a:ext uri="{9D8B030D-6E8A-4147-A177-3AD203B41FA5}">
                      <a16:colId xmlns:a16="http://schemas.microsoft.com/office/drawing/2014/main" val="3421006251"/>
                    </a:ext>
                  </a:extLst>
                </a:gridCol>
              </a:tblGrid>
              <a:tr h="408254">
                <a:tc>
                  <a:txBody>
                    <a:bodyPr/>
                    <a:lstStyle/>
                    <a:p>
                      <a:pPr algn="l"/>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順位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市町村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600" kern="100" dirty="0">
                          <a:effectLst/>
                          <a:latin typeface="游明朝" panose="02020400000000000000" pitchFamily="18" charset="-128"/>
                          <a:ea typeface="HG丸ｺﾞｼｯｸM-PRO" panose="020F0600000000000000" pitchFamily="50" charset="-128"/>
                          <a:cs typeface="Courier New" panose="02070309020205020404" pitchFamily="49" charset="0"/>
                        </a:rPr>
                        <a:t>第</a:t>
                      </a:r>
                      <a:r>
                        <a:rPr lang="ja-JP" altLang="en-US" sz="1600" kern="100" dirty="0">
                          <a:effectLst/>
                          <a:latin typeface="游明朝" panose="02020400000000000000" pitchFamily="18" charset="-128"/>
                          <a:ea typeface="HG丸ｺﾞｼｯｸM-PRO" panose="020F0600000000000000" pitchFamily="50" charset="-128"/>
                          <a:cs typeface="Courier New" panose="02070309020205020404" pitchFamily="49" charset="0"/>
                        </a:rPr>
                        <a:t>８</a:t>
                      </a:r>
                      <a:r>
                        <a:rPr lang="ja-JP" sz="1600" kern="100" dirty="0">
                          <a:effectLst/>
                          <a:latin typeface="游明朝" panose="02020400000000000000" pitchFamily="18" charset="-128"/>
                          <a:ea typeface="HG丸ｺﾞｼｯｸM-PRO" panose="020F0600000000000000" pitchFamily="50" charset="-128"/>
                          <a:cs typeface="Courier New" panose="02070309020205020404" pitchFamily="49" charset="0"/>
                        </a:rPr>
                        <a:t>期</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dirty="0">
                          <a:effectLst/>
                          <a:latin typeface="HG丸ｺﾞｼｯｸM-PRO" panose="020F0600000000000000" pitchFamily="50" charset="-128"/>
                          <a:ea typeface="游明朝" panose="02020400000000000000" pitchFamily="18" charset="-128"/>
                          <a:cs typeface="Courier New" panose="02070309020205020404" pitchFamily="49" charset="0"/>
                        </a:rPr>
                        <a:t>2021</a:t>
                      </a:r>
                      <a:r>
                        <a:rPr lang="ja-JP" altLang="en-US" sz="1200" kern="100" dirty="0">
                          <a:effectLst/>
                          <a:latin typeface="HG丸ｺﾞｼｯｸM-PRO" panose="020F0600000000000000" pitchFamily="50" charset="-128"/>
                          <a:ea typeface="游明朝" panose="02020400000000000000" pitchFamily="18" charset="-128"/>
                          <a:cs typeface="Courier New" panose="02070309020205020404" pitchFamily="49" charset="0"/>
                        </a:rPr>
                        <a:t>～</a:t>
                      </a:r>
                      <a:r>
                        <a:rPr lang="en-US" altLang="ja-JP" sz="1200" kern="100" dirty="0">
                          <a:effectLst/>
                          <a:latin typeface="HG丸ｺﾞｼｯｸM-PRO" panose="020F0600000000000000" pitchFamily="50" charset="-128"/>
                          <a:ea typeface="游明朝" panose="02020400000000000000" pitchFamily="18" charset="-128"/>
                          <a:cs typeface="Courier New" panose="02070309020205020404" pitchFamily="49" charset="0"/>
                        </a:rPr>
                        <a:t>23</a:t>
                      </a:r>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年度</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第</a:t>
                      </a:r>
                      <a:r>
                        <a:rPr lang="ja-JP" altLang="en-US"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７</a:t>
                      </a: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期</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1200" kern="100" dirty="0">
                          <a:effectLst/>
                          <a:latin typeface="HG丸ｺﾞｼｯｸM-PRO" panose="020F0600000000000000" pitchFamily="50" charset="-128"/>
                          <a:ea typeface="游明朝" panose="02020400000000000000" pitchFamily="18" charset="-128"/>
                          <a:cs typeface="Courier New" panose="02070309020205020404" pitchFamily="49" charset="0"/>
                        </a:rPr>
                        <a:t>2018</a:t>
                      </a:r>
                      <a:r>
                        <a:rPr lang="ja-JP" altLang="en-US"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～２０</a:t>
                      </a:r>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年度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増減</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5633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貝塚市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6,169</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6,169</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97293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和泉市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6,159</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5,743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416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7.2%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34136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高石市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6,137</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6,333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-196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624"/>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羽曳野市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6,123</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6,158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4263"/>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柏原市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6,102</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6,407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-305</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-4.8%</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805767"/>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26</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河南町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6,070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5,795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275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70740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藤井寺市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6,000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6,200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-200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008113"/>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28</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岬町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6,000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6,000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79444"/>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29</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茨木市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5,990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5,300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690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13.0%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928533"/>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吹田市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5,980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5,900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80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87073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池田市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5,960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5,950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10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865868"/>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能勢町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HG丸ｺﾞｼｯｸM-PRO" panose="020F0600000000000000" pitchFamily="50" charset="-128"/>
                          <a:ea typeface="游明朝" panose="02020400000000000000" pitchFamily="18" charset="-128"/>
                          <a:cs typeface="Courier New" panose="02070309020205020404" pitchFamily="49" charset="0"/>
                        </a:rPr>
                        <a:t>5,938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5,938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576892"/>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枚方市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5,902</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5,610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292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49099"/>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島本町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5,900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5,450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450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8.3%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824591"/>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泉大津市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5,876</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5,700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176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44986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36</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河内長野市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5,840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5,800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40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55830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高槻市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5,600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5,083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517</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10.2%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09563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38</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豊能町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5,550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5,412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138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22526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39</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箕面市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5,400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5,700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-300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170802"/>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40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交野市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5,360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5,360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906316"/>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41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千早赤阪村</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4,390</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5,811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-1,421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-24.5%</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53713"/>
                  </a:ext>
                </a:extLst>
              </a:tr>
              <a:tr h="262449">
                <a:tc gridSpan="2">
                  <a:txBody>
                    <a:bodyPr/>
                    <a:lstStyle/>
                    <a:p>
                      <a:pPr indent="177800" algn="l"/>
                      <a:r>
                        <a:rPr lang="ja-JP" sz="1600" kern="100">
                          <a:effectLst/>
                          <a:latin typeface="游明朝" panose="02020400000000000000" pitchFamily="18" charset="-128"/>
                          <a:ea typeface="HG丸ｺﾞｼｯｸM-PRO" panose="020F0600000000000000" pitchFamily="50" charset="-128"/>
                          <a:cs typeface="Courier New" panose="02070309020205020404" pitchFamily="49" charset="0"/>
                        </a:rPr>
                        <a:t>加重平均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r>
                        <a:rPr lang="en-US" sz="1800" kern="100" dirty="0">
                          <a:effectLst/>
                          <a:latin typeface="HG丸ｺﾞｼｯｸM-PRO" panose="020F0600000000000000" pitchFamily="50" charset="-128"/>
                          <a:ea typeface="游明朝" panose="02020400000000000000" pitchFamily="18" charset="-128"/>
                          <a:cs typeface="Courier New" panose="02070309020205020404" pitchFamily="49" charset="0"/>
                        </a:rPr>
                        <a:t>6,826</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HG丸ｺﾞｼｯｸM-PRO" panose="020F0600000000000000" pitchFamily="50" charset="-128"/>
                          <a:ea typeface="游明朝" panose="02020400000000000000" pitchFamily="18" charset="-128"/>
                          <a:cs typeface="Courier New" panose="02070309020205020404" pitchFamily="49" charset="0"/>
                        </a:rPr>
                        <a:t>6,636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HG丸ｺﾞｼｯｸM-PRO" panose="020F0600000000000000" pitchFamily="50" charset="-128"/>
                          <a:ea typeface="游明朝" panose="02020400000000000000" pitchFamily="18" charset="-128"/>
                          <a:cs typeface="Courier New" panose="02070309020205020404" pitchFamily="49" charset="0"/>
                        </a:rPr>
                        <a:t>190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HG丸ｺﾞｼｯｸM-PRO" panose="020F0600000000000000" pitchFamily="50" charset="-128"/>
                          <a:ea typeface="游明朝" panose="02020400000000000000" pitchFamily="18" charset="-128"/>
                          <a:cs typeface="Courier New" panose="02070309020205020404" pitchFamily="49" charset="0"/>
                        </a:rPr>
                        <a:t>2.9%</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91920"/>
                  </a:ext>
                </a:extLst>
              </a:tr>
            </a:tbl>
          </a:graphicData>
        </a:graphic>
      </p:graphicFrame>
    </p:spTree>
    <p:extLst>
      <p:ext uri="{BB962C8B-B14F-4D97-AF65-F5344CB8AC3E}">
        <p14:creationId xmlns:p14="http://schemas.microsoft.com/office/powerpoint/2010/main" val="376206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478699-04E4-44DA-94D2-62E3362602A2}"/>
              </a:ext>
            </a:extLst>
          </p:cNvPr>
          <p:cNvSpPr>
            <a:spLocks noGrp="1"/>
          </p:cNvSpPr>
          <p:nvPr>
            <p:ph type="title"/>
          </p:nvPr>
        </p:nvSpPr>
        <p:spPr>
          <a:xfrm>
            <a:off x="457200" y="274638"/>
            <a:ext cx="8229600" cy="528444"/>
          </a:xfrm>
        </p:spPr>
        <p:txBody>
          <a:bodyPr/>
          <a:lstStyle/>
          <a:p>
            <a:r>
              <a:rPr lang="ja-JP" altLang="en-US" dirty="0"/>
              <a:t>大阪市介護保険料</a:t>
            </a:r>
            <a:endParaRPr kumimoji="1" lang="ja-JP" altLang="en-US" dirty="0"/>
          </a:p>
        </p:txBody>
      </p:sp>
      <p:sp>
        <p:nvSpPr>
          <p:cNvPr id="4" name="スライド番号プレースホルダー 3">
            <a:extLst>
              <a:ext uri="{FF2B5EF4-FFF2-40B4-BE49-F238E27FC236}">
                <a16:creationId xmlns:a16="http://schemas.microsoft.com/office/drawing/2014/main" id="{5A4245FB-42ED-45F1-A8F7-C3BD430692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23250CCD-7939-4BCB-A7D4-4E1803EA8F60}"/>
              </a:ext>
            </a:extLst>
          </p:cNvPr>
          <p:cNvPicPr>
            <a:picLocks noChangeAspect="1"/>
          </p:cNvPicPr>
          <p:nvPr/>
        </p:nvPicPr>
        <p:blipFill rotWithShape="1">
          <a:blip r:embed="rId2"/>
          <a:srcRect b="79373"/>
          <a:stretch/>
        </p:blipFill>
        <p:spPr>
          <a:xfrm>
            <a:off x="123731" y="1015206"/>
            <a:ext cx="7907085" cy="1194594"/>
          </a:xfrm>
          <a:prstGeom prst="rect">
            <a:avLst/>
          </a:prstGeom>
        </p:spPr>
      </p:pic>
      <p:pic>
        <p:nvPicPr>
          <p:cNvPr id="6" name="図 5">
            <a:extLst>
              <a:ext uri="{FF2B5EF4-FFF2-40B4-BE49-F238E27FC236}">
                <a16:creationId xmlns:a16="http://schemas.microsoft.com/office/drawing/2014/main" id="{3FE00EB8-2910-46AA-B1C8-1A404EC52F26}"/>
              </a:ext>
            </a:extLst>
          </p:cNvPr>
          <p:cNvPicPr>
            <a:picLocks noChangeAspect="1"/>
          </p:cNvPicPr>
          <p:nvPr/>
        </p:nvPicPr>
        <p:blipFill rotWithShape="1">
          <a:blip r:embed="rId2"/>
          <a:srcRect t="47764" b="41052"/>
          <a:stretch/>
        </p:blipFill>
        <p:spPr>
          <a:xfrm>
            <a:off x="123731" y="3781425"/>
            <a:ext cx="7907085" cy="647700"/>
          </a:xfrm>
          <a:prstGeom prst="rect">
            <a:avLst/>
          </a:prstGeom>
        </p:spPr>
      </p:pic>
      <p:pic>
        <p:nvPicPr>
          <p:cNvPr id="7" name="図 6">
            <a:extLst>
              <a:ext uri="{FF2B5EF4-FFF2-40B4-BE49-F238E27FC236}">
                <a16:creationId xmlns:a16="http://schemas.microsoft.com/office/drawing/2014/main" id="{FFE8B018-3594-49DB-9F94-701EF67764C2}"/>
              </a:ext>
            </a:extLst>
          </p:cNvPr>
          <p:cNvPicPr>
            <a:picLocks noChangeAspect="1"/>
          </p:cNvPicPr>
          <p:nvPr/>
        </p:nvPicPr>
        <p:blipFill rotWithShape="1">
          <a:blip r:embed="rId2"/>
          <a:srcRect l="14337" t="31317" r="81689" b="40559"/>
          <a:stretch/>
        </p:blipFill>
        <p:spPr>
          <a:xfrm>
            <a:off x="1257299" y="2828925"/>
            <a:ext cx="314325" cy="1628776"/>
          </a:xfrm>
          <a:prstGeom prst="rect">
            <a:avLst/>
          </a:prstGeom>
        </p:spPr>
      </p:pic>
      <p:pic>
        <p:nvPicPr>
          <p:cNvPr id="8" name="図 7">
            <a:extLst>
              <a:ext uri="{FF2B5EF4-FFF2-40B4-BE49-F238E27FC236}">
                <a16:creationId xmlns:a16="http://schemas.microsoft.com/office/drawing/2014/main" id="{4C77AE2F-9D11-4DCA-B0E0-E7703CF12768}"/>
              </a:ext>
            </a:extLst>
          </p:cNvPr>
          <p:cNvPicPr>
            <a:picLocks noChangeAspect="1"/>
          </p:cNvPicPr>
          <p:nvPr/>
        </p:nvPicPr>
        <p:blipFill rotWithShape="1">
          <a:blip r:embed="rId2"/>
          <a:srcRect b="40723"/>
          <a:stretch/>
        </p:blipFill>
        <p:spPr>
          <a:xfrm>
            <a:off x="123731" y="1015206"/>
            <a:ext cx="7907085" cy="3432969"/>
          </a:xfrm>
          <a:prstGeom prst="rect">
            <a:avLst/>
          </a:prstGeom>
        </p:spPr>
      </p:pic>
      <p:pic>
        <p:nvPicPr>
          <p:cNvPr id="9" name="図 8">
            <a:extLst>
              <a:ext uri="{FF2B5EF4-FFF2-40B4-BE49-F238E27FC236}">
                <a16:creationId xmlns:a16="http://schemas.microsoft.com/office/drawing/2014/main" id="{BB36EDA1-9934-477A-923B-513553076DBF}"/>
              </a:ext>
            </a:extLst>
          </p:cNvPr>
          <p:cNvPicPr>
            <a:picLocks noChangeAspect="1"/>
          </p:cNvPicPr>
          <p:nvPr/>
        </p:nvPicPr>
        <p:blipFill>
          <a:blip r:embed="rId2"/>
          <a:stretch>
            <a:fillRect/>
          </a:stretch>
        </p:blipFill>
        <p:spPr>
          <a:xfrm>
            <a:off x="123731" y="1015206"/>
            <a:ext cx="7907085" cy="5791454"/>
          </a:xfrm>
          <a:prstGeom prst="rect">
            <a:avLst/>
          </a:prstGeom>
        </p:spPr>
      </p:pic>
      <p:sp>
        <p:nvSpPr>
          <p:cNvPr id="10" name="正方形/長方形 9">
            <a:extLst>
              <a:ext uri="{FF2B5EF4-FFF2-40B4-BE49-F238E27FC236}">
                <a16:creationId xmlns:a16="http://schemas.microsoft.com/office/drawing/2014/main" id="{A844FA78-2F71-478E-9BB6-AC7E7C3583C6}"/>
              </a:ext>
            </a:extLst>
          </p:cNvPr>
          <p:cNvSpPr/>
          <p:nvPr/>
        </p:nvSpPr>
        <p:spPr>
          <a:xfrm>
            <a:off x="7802310" y="2235007"/>
            <a:ext cx="1362074" cy="9525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国基準</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0.3   29,138</a:t>
            </a:r>
            <a:r>
              <a:rPr kumimoji="1" lang="ja-JP" altLang="en-US"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1" lang="en-US" altLang="ja-JP"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0.3   29,138</a:t>
            </a:r>
            <a:r>
              <a:rPr kumimoji="1" lang="ja-JP" altLang="en-US"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1" lang="en-US" altLang="ja-JP"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1031257E-638E-4251-B81E-66B79D9A10C8}"/>
              </a:ext>
            </a:extLst>
          </p:cNvPr>
          <p:cNvSpPr/>
          <p:nvPr/>
        </p:nvSpPr>
        <p:spPr>
          <a:xfrm>
            <a:off x="6229350" y="2514601"/>
            <a:ext cx="514350" cy="647699"/>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四角形: 角を丸くする 11">
            <a:extLst>
              <a:ext uri="{FF2B5EF4-FFF2-40B4-BE49-F238E27FC236}">
                <a16:creationId xmlns:a16="http://schemas.microsoft.com/office/drawing/2014/main" id="{069C1192-5D5E-480F-843F-EAA63D93DB72}"/>
              </a:ext>
            </a:extLst>
          </p:cNvPr>
          <p:cNvSpPr/>
          <p:nvPr/>
        </p:nvSpPr>
        <p:spPr>
          <a:xfrm>
            <a:off x="228600" y="6356350"/>
            <a:ext cx="7802216" cy="27305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99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85A97-11D4-7EB0-EDF1-C5F02E98C858}"/>
              </a:ext>
            </a:extLst>
          </p:cNvPr>
          <p:cNvSpPr>
            <a:spLocks noGrp="1"/>
          </p:cNvSpPr>
          <p:nvPr>
            <p:ph type="title"/>
          </p:nvPr>
        </p:nvSpPr>
        <p:spPr>
          <a:xfrm>
            <a:off x="457200" y="274638"/>
            <a:ext cx="8229600" cy="365125"/>
          </a:xfrm>
        </p:spPr>
        <p:txBody>
          <a:bodyPr/>
          <a:lstStyle/>
          <a:p>
            <a:r>
              <a:rPr kumimoji="1" lang="ja-JP" altLang="en-US" sz="3200" dirty="0"/>
              <a:t>神戸市介護保険料</a:t>
            </a:r>
          </a:p>
        </p:txBody>
      </p:sp>
      <p:sp>
        <p:nvSpPr>
          <p:cNvPr id="4" name="スライド番号プレースホルダー 3">
            <a:extLst>
              <a:ext uri="{FF2B5EF4-FFF2-40B4-BE49-F238E27FC236}">
                <a16:creationId xmlns:a16="http://schemas.microsoft.com/office/drawing/2014/main" id="{50B778DC-9D7C-FE2E-2BC3-C279BF7A9483}"/>
              </a:ext>
            </a:extLst>
          </p:cNvPr>
          <p:cNvSpPr>
            <a:spLocks noGrp="1"/>
          </p:cNvSpPr>
          <p:nvPr>
            <p:ph type="sldNum" sz="quarter" idx="12"/>
          </p:nvPr>
        </p:nvSpPr>
        <p:spPr/>
        <p:txBody>
          <a:bodyPr/>
          <a:lstStyle/>
          <a:p>
            <a:fld id="{3B706ECC-EBCD-43BE-A780-1013F51C6180}" type="slidenum">
              <a:rPr lang="ja-JP" altLang="en-US" smtClean="0"/>
              <a:pPr/>
              <a:t>13</a:t>
            </a:fld>
            <a:endParaRPr lang="ja-JP" altLang="en-US"/>
          </a:p>
        </p:txBody>
      </p:sp>
      <p:pic>
        <p:nvPicPr>
          <p:cNvPr id="6" name="図 5">
            <a:extLst>
              <a:ext uri="{FF2B5EF4-FFF2-40B4-BE49-F238E27FC236}">
                <a16:creationId xmlns:a16="http://schemas.microsoft.com/office/drawing/2014/main" id="{20C7C979-D870-F1C0-0ECD-D005EC014B15}"/>
              </a:ext>
            </a:extLst>
          </p:cNvPr>
          <p:cNvPicPr>
            <a:picLocks noChangeAspect="1"/>
          </p:cNvPicPr>
          <p:nvPr/>
        </p:nvPicPr>
        <p:blipFill>
          <a:blip r:embed="rId2"/>
          <a:stretch>
            <a:fillRect/>
          </a:stretch>
        </p:blipFill>
        <p:spPr>
          <a:xfrm>
            <a:off x="707571" y="731836"/>
            <a:ext cx="6936670" cy="5912299"/>
          </a:xfrm>
          <a:prstGeom prst="rect">
            <a:avLst/>
          </a:prstGeom>
        </p:spPr>
      </p:pic>
      <p:sp>
        <p:nvSpPr>
          <p:cNvPr id="7" name="四角形: 角を丸くする 6">
            <a:extLst>
              <a:ext uri="{FF2B5EF4-FFF2-40B4-BE49-F238E27FC236}">
                <a16:creationId xmlns:a16="http://schemas.microsoft.com/office/drawing/2014/main" id="{C44B76B4-AB46-306D-1E43-5913583CA3F3}"/>
              </a:ext>
            </a:extLst>
          </p:cNvPr>
          <p:cNvSpPr/>
          <p:nvPr/>
        </p:nvSpPr>
        <p:spPr>
          <a:xfrm>
            <a:off x="5442857" y="1132115"/>
            <a:ext cx="2307772" cy="1219199"/>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36D458C2-3CF9-A12F-5042-541FD33A0DD4}"/>
              </a:ext>
            </a:extLst>
          </p:cNvPr>
          <p:cNvSpPr/>
          <p:nvPr/>
        </p:nvSpPr>
        <p:spPr>
          <a:xfrm>
            <a:off x="457200" y="6356350"/>
            <a:ext cx="7187041" cy="3651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093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8332687-29DB-0EF8-CBB4-B479C183C41E}"/>
              </a:ext>
            </a:extLst>
          </p:cNvPr>
          <p:cNvSpPr>
            <a:spLocks noGrp="1"/>
          </p:cNvSpPr>
          <p:nvPr>
            <p:ph type="sldNum" sz="quarter" idx="12"/>
          </p:nvPr>
        </p:nvSpPr>
        <p:spPr/>
        <p:txBody>
          <a:bodyPr/>
          <a:lstStyle/>
          <a:p>
            <a:fld id="{3B706ECC-EBCD-43BE-A780-1013F51C6180}" type="slidenum">
              <a:rPr lang="ja-JP" altLang="en-US" smtClean="0"/>
              <a:pPr/>
              <a:t>14</a:t>
            </a:fld>
            <a:endParaRPr lang="ja-JP" altLang="en-US"/>
          </a:p>
        </p:txBody>
      </p:sp>
      <p:graphicFrame>
        <p:nvGraphicFramePr>
          <p:cNvPr id="6" name="表 5">
            <a:extLst>
              <a:ext uri="{FF2B5EF4-FFF2-40B4-BE49-F238E27FC236}">
                <a16:creationId xmlns:a16="http://schemas.microsoft.com/office/drawing/2014/main" id="{BDCE6AD0-B99F-57AB-F3C2-40C14937039F}"/>
              </a:ext>
            </a:extLst>
          </p:cNvPr>
          <p:cNvGraphicFramePr>
            <a:graphicFrameLocks noGrp="1"/>
          </p:cNvGraphicFramePr>
          <p:nvPr>
            <p:extLst>
              <p:ext uri="{D42A27DB-BD31-4B8C-83A1-F6EECF244321}">
                <p14:modId xmlns:p14="http://schemas.microsoft.com/office/powerpoint/2010/main" val="4154953937"/>
              </p:ext>
            </p:extLst>
          </p:nvPr>
        </p:nvGraphicFramePr>
        <p:xfrm>
          <a:off x="190500" y="284183"/>
          <a:ext cx="8762999" cy="6573817"/>
        </p:xfrm>
        <a:graphic>
          <a:graphicData uri="http://schemas.openxmlformats.org/drawingml/2006/table">
            <a:tbl>
              <a:tblPr/>
              <a:tblGrid>
                <a:gridCol w="903976">
                  <a:extLst>
                    <a:ext uri="{9D8B030D-6E8A-4147-A177-3AD203B41FA5}">
                      <a16:colId xmlns:a16="http://schemas.microsoft.com/office/drawing/2014/main" val="620049522"/>
                    </a:ext>
                  </a:extLst>
                </a:gridCol>
                <a:gridCol w="5763524">
                  <a:extLst>
                    <a:ext uri="{9D8B030D-6E8A-4147-A177-3AD203B41FA5}">
                      <a16:colId xmlns:a16="http://schemas.microsoft.com/office/drawing/2014/main" val="1904178562"/>
                    </a:ext>
                  </a:extLst>
                </a:gridCol>
                <a:gridCol w="1034143">
                  <a:extLst>
                    <a:ext uri="{9D8B030D-6E8A-4147-A177-3AD203B41FA5}">
                      <a16:colId xmlns:a16="http://schemas.microsoft.com/office/drawing/2014/main" val="2530174241"/>
                    </a:ext>
                  </a:extLst>
                </a:gridCol>
                <a:gridCol w="1061356">
                  <a:extLst>
                    <a:ext uri="{9D8B030D-6E8A-4147-A177-3AD203B41FA5}">
                      <a16:colId xmlns:a16="http://schemas.microsoft.com/office/drawing/2014/main" val="624453185"/>
                    </a:ext>
                  </a:extLst>
                </a:gridCol>
              </a:tblGrid>
              <a:tr h="219424">
                <a:tc>
                  <a:txBody>
                    <a:bodyPr/>
                    <a:lstStyle/>
                    <a:p>
                      <a:pPr algn="ctr" fontAlgn="ctr"/>
                      <a:r>
                        <a:rPr lang="ja-JP" altLang="en-US" sz="1200">
                          <a:effectLst/>
                        </a:rPr>
                        <a:t>保険料段階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0F4F8"/>
                    </a:solidFill>
                  </a:tcPr>
                </a:tc>
                <a:tc>
                  <a:txBody>
                    <a:bodyPr/>
                    <a:lstStyle/>
                    <a:p>
                      <a:pPr algn="ctr" fontAlgn="ctr"/>
                      <a:r>
                        <a:rPr lang="ja-JP" altLang="en-US" sz="1200">
                          <a:effectLst/>
                        </a:rPr>
                        <a:t>対象者</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0F4F8"/>
                    </a:solidFill>
                  </a:tcPr>
                </a:tc>
                <a:tc>
                  <a:txBody>
                    <a:bodyPr/>
                    <a:lstStyle/>
                    <a:p>
                      <a:pPr algn="ctr" fontAlgn="ct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0F4F8"/>
                    </a:solidFill>
                  </a:tcPr>
                </a:tc>
                <a:tc>
                  <a:txBody>
                    <a:bodyPr/>
                    <a:lstStyle/>
                    <a:p>
                      <a:pPr algn="ctr" fontAlgn="ctr"/>
                      <a:r>
                        <a:rPr lang="zh-TW" altLang="en-US" sz="1200" dirty="0">
                          <a:effectLst/>
                        </a:rPr>
                        <a:t>保険料額</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0F4F8"/>
                    </a:solidFill>
                  </a:tcPr>
                </a:tc>
                <a:extLst>
                  <a:ext uri="{0D108BD9-81ED-4DB2-BD59-A6C34878D82A}">
                    <a16:rowId xmlns:a16="http://schemas.microsoft.com/office/drawing/2014/main" val="2619525606"/>
                  </a:ext>
                </a:extLst>
              </a:tr>
              <a:tr h="535464">
                <a:tc>
                  <a:txBody>
                    <a:bodyPr/>
                    <a:lstStyle/>
                    <a:p>
                      <a:pPr algn="ctr" fontAlgn="ctr"/>
                      <a:r>
                        <a:rPr lang="ja-JP" altLang="en-US" sz="1200">
                          <a:effectLst/>
                        </a:rPr>
                        <a:t>第</a:t>
                      </a:r>
                      <a:r>
                        <a:rPr lang="en-US" altLang="ja-JP" sz="1200">
                          <a:effectLst/>
                        </a:rPr>
                        <a:t>1</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世帯全員が市民税非課税で老齢福祉年金受給の方、生活保護受給の方</a:t>
                      </a:r>
                      <a:br>
                        <a:rPr lang="ja-JP" altLang="en-US" sz="1200" dirty="0">
                          <a:effectLst/>
                        </a:rPr>
                      </a:br>
                      <a:r>
                        <a:rPr lang="ja-JP" altLang="en-US" sz="1200" dirty="0">
                          <a:effectLst/>
                        </a:rPr>
                        <a:t>世帯全員が市民税非課税の方で公的年金等収入額（</a:t>
                      </a:r>
                      <a:r>
                        <a:rPr lang="en-US" altLang="ja-JP" sz="1200" dirty="0">
                          <a:effectLst/>
                        </a:rPr>
                        <a:t>※1</a:t>
                      </a:r>
                      <a:r>
                        <a:rPr lang="ja-JP" altLang="en-US" sz="1200" dirty="0">
                          <a:effectLst/>
                        </a:rPr>
                        <a:t>）と合計所得金額との合計が年額</a:t>
                      </a:r>
                      <a:r>
                        <a:rPr lang="en-US" altLang="ja-JP" sz="1200" dirty="0">
                          <a:effectLst/>
                        </a:rPr>
                        <a:t>80</a:t>
                      </a:r>
                      <a:r>
                        <a:rPr lang="ja-JP" altLang="en-US" sz="1200" dirty="0">
                          <a:effectLst/>
                        </a:rPr>
                        <a:t>万円以下の方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en-US" altLang="ja-JP" sz="1200" dirty="0">
                          <a:effectLst/>
                        </a:rPr>
                        <a:t>(</a:t>
                      </a:r>
                      <a:r>
                        <a:rPr lang="ja-JP" altLang="en-US" sz="1200" dirty="0">
                          <a:effectLst/>
                        </a:rPr>
                        <a:t>基準額</a:t>
                      </a:r>
                      <a:r>
                        <a:rPr lang="en-US" altLang="ja-JP" sz="1200" dirty="0">
                          <a:effectLst/>
                        </a:rPr>
                        <a:t>×0.30</a:t>
                      </a:r>
                      <a:r>
                        <a:rPr lang="ja-JP" altLang="en-US" sz="1200" dirty="0">
                          <a:effectLst/>
                        </a:rPr>
                        <a:t>）</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br>
                        <a:rPr lang="ja-JP" altLang="en-US" sz="1200" dirty="0">
                          <a:effectLst/>
                        </a:rPr>
                      </a:br>
                      <a:r>
                        <a:rPr lang="en-US" altLang="ja-JP" sz="1200" dirty="0">
                          <a:effectLst/>
                        </a:rPr>
                        <a:t>24,450</a:t>
                      </a:r>
                      <a:r>
                        <a:rPr lang="ja-JP" altLang="en-US" sz="1200" dirty="0">
                          <a:effectLst/>
                        </a:rPr>
                        <a:t>円</a:t>
                      </a:r>
                      <a:br>
                        <a:rPr lang="ja-JP" altLang="en-US" sz="1200" dirty="0">
                          <a:effectLst/>
                        </a:rPr>
                      </a:b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110178627"/>
                  </a:ext>
                </a:extLst>
              </a:tr>
              <a:tr h="361245">
                <a:tc>
                  <a:txBody>
                    <a:bodyPr/>
                    <a:lstStyle/>
                    <a:p>
                      <a:pPr algn="ctr" fontAlgn="ctr"/>
                      <a:r>
                        <a:rPr lang="ja-JP" altLang="en-US" sz="1200">
                          <a:effectLst/>
                        </a:rPr>
                        <a:t>第</a:t>
                      </a:r>
                      <a:r>
                        <a:rPr lang="en-US" altLang="ja-JP" sz="1200">
                          <a:effectLst/>
                        </a:rPr>
                        <a:t>2</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世帯全員が市民税非課税の方で、公的年金等収入額（</a:t>
                      </a:r>
                      <a:r>
                        <a:rPr lang="en-US" altLang="ja-JP" sz="1200" dirty="0">
                          <a:effectLst/>
                        </a:rPr>
                        <a:t>※1</a:t>
                      </a:r>
                      <a:r>
                        <a:rPr lang="ja-JP" altLang="en-US" sz="1200" dirty="0">
                          <a:effectLst/>
                        </a:rPr>
                        <a:t>）と合計所得金額との合計が年額</a:t>
                      </a:r>
                      <a:r>
                        <a:rPr lang="en-US" altLang="ja-JP" sz="1200" dirty="0">
                          <a:effectLst/>
                        </a:rPr>
                        <a:t>80</a:t>
                      </a:r>
                      <a:r>
                        <a:rPr lang="ja-JP" altLang="en-US" sz="1200" dirty="0">
                          <a:effectLst/>
                        </a:rPr>
                        <a:t>万円を超え</a:t>
                      </a:r>
                      <a:r>
                        <a:rPr lang="en-US" altLang="ja-JP" sz="1200" dirty="0">
                          <a:effectLst/>
                        </a:rPr>
                        <a:t>120</a:t>
                      </a:r>
                      <a:r>
                        <a:rPr lang="ja-JP" altLang="en-US" sz="1200" dirty="0">
                          <a:effectLst/>
                        </a:rPr>
                        <a:t>万円以下の方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en-US" altLang="ja-JP" sz="1200" dirty="0">
                          <a:effectLst/>
                        </a:rPr>
                        <a:t>(</a:t>
                      </a:r>
                      <a:r>
                        <a:rPr lang="ja-JP" altLang="en-US" sz="1200" dirty="0">
                          <a:effectLst/>
                        </a:rPr>
                        <a:t>基準額</a:t>
                      </a:r>
                      <a:r>
                        <a:rPr lang="en-US" altLang="ja-JP" sz="1200" dirty="0">
                          <a:effectLst/>
                        </a:rPr>
                        <a:t>×0.47</a:t>
                      </a:r>
                      <a:r>
                        <a:rPr lang="ja-JP" altLang="en-US" sz="1200" dirty="0">
                          <a:effectLst/>
                        </a:rPr>
                        <a:t>）</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38,300</a:t>
                      </a:r>
                      <a:r>
                        <a:rPr lang="ja-JP" altLang="en-US" sz="1200" dirty="0">
                          <a:effectLst/>
                        </a:rPr>
                        <a:t>円</a:t>
                      </a:r>
                      <a:br>
                        <a:rPr lang="ja-JP" altLang="en-US" sz="1200" dirty="0">
                          <a:effectLst/>
                        </a:rPr>
                      </a:b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337024049"/>
                  </a:ext>
                </a:extLst>
              </a:tr>
              <a:tr h="361245">
                <a:tc>
                  <a:txBody>
                    <a:bodyPr/>
                    <a:lstStyle/>
                    <a:p>
                      <a:pPr algn="ctr" fontAlgn="ctr"/>
                      <a:r>
                        <a:rPr lang="ja-JP" altLang="en-US" sz="1200">
                          <a:effectLst/>
                        </a:rPr>
                        <a:t>第</a:t>
                      </a:r>
                      <a:r>
                        <a:rPr lang="en-US" altLang="ja-JP" sz="1200">
                          <a:effectLst/>
                        </a:rPr>
                        <a:t>3</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世帯全員が市民税非課税の方で、第</a:t>
                      </a:r>
                      <a:r>
                        <a:rPr lang="en-US" altLang="ja-JP" sz="1200" dirty="0">
                          <a:effectLst/>
                        </a:rPr>
                        <a:t>1</a:t>
                      </a:r>
                      <a:r>
                        <a:rPr lang="ja-JP" altLang="en-US" sz="1200" dirty="0">
                          <a:effectLst/>
                        </a:rPr>
                        <a:t>段階・第</a:t>
                      </a:r>
                      <a:r>
                        <a:rPr lang="en-US" altLang="ja-JP" sz="1200" dirty="0">
                          <a:effectLst/>
                        </a:rPr>
                        <a:t>2</a:t>
                      </a:r>
                      <a:r>
                        <a:rPr lang="ja-JP" altLang="en-US" sz="1200" dirty="0">
                          <a:effectLst/>
                        </a:rPr>
                        <a:t>段階以外の方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en-US" altLang="ja-JP" sz="1200" dirty="0">
                          <a:effectLst/>
                        </a:rPr>
                        <a:t>(</a:t>
                      </a:r>
                      <a:r>
                        <a:rPr lang="ja-JP" altLang="en-US" sz="1200" dirty="0">
                          <a:effectLst/>
                        </a:rPr>
                        <a:t>基準額</a:t>
                      </a:r>
                      <a:r>
                        <a:rPr lang="en-US" altLang="ja-JP" sz="1200" dirty="0">
                          <a:effectLst/>
                        </a:rPr>
                        <a:t>×0.70</a:t>
                      </a:r>
                      <a:r>
                        <a:rPr lang="ja-JP" altLang="en-US" sz="1200" dirty="0">
                          <a:effectLst/>
                        </a:rPr>
                        <a:t>）</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57,040</a:t>
                      </a:r>
                      <a:r>
                        <a:rPr lang="ja-JP" altLang="en-US" sz="1200" dirty="0">
                          <a:effectLst/>
                        </a:rPr>
                        <a:t>円</a:t>
                      </a:r>
                      <a:br>
                        <a:rPr lang="ja-JP" altLang="en-US" sz="1200" dirty="0">
                          <a:effectLst/>
                        </a:rPr>
                      </a:b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3828416488"/>
                  </a:ext>
                </a:extLst>
              </a:tr>
              <a:tr h="361245">
                <a:tc>
                  <a:txBody>
                    <a:bodyPr/>
                    <a:lstStyle/>
                    <a:p>
                      <a:pPr algn="ctr" fontAlgn="ctr"/>
                      <a:r>
                        <a:rPr lang="ja-JP" altLang="en-US" sz="1200">
                          <a:effectLst/>
                        </a:rPr>
                        <a:t>第</a:t>
                      </a:r>
                      <a:r>
                        <a:rPr lang="en-US" altLang="ja-JP" sz="1200">
                          <a:effectLst/>
                        </a:rPr>
                        <a:t>4</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本人が市民税非課税で、同じ世帯に市民税課税の方がおられる方で、公的年金等収入額との合計が年額</a:t>
                      </a:r>
                      <a:r>
                        <a:rPr lang="en-US" altLang="ja-JP" sz="1200" dirty="0">
                          <a:effectLst/>
                        </a:rPr>
                        <a:t>80</a:t>
                      </a:r>
                      <a:r>
                        <a:rPr lang="ja-JP" altLang="en-US" sz="1200" dirty="0">
                          <a:effectLst/>
                        </a:rPr>
                        <a:t>万円以下の方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×0.90)</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73,340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2871295791"/>
                  </a:ext>
                </a:extLst>
              </a:tr>
              <a:tr h="184491">
                <a:tc>
                  <a:txBody>
                    <a:bodyPr/>
                    <a:lstStyle/>
                    <a:p>
                      <a:pPr algn="ctr" fontAlgn="ctr"/>
                      <a:r>
                        <a:rPr lang="ja-JP" altLang="en-US" sz="1200">
                          <a:effectLst/>
                        </a:rPr>
                        <a:t>第</a:t>
                      </a:r>
                      <a:r>
                        <a:rPr lang="en-US" altLang="ja-JP" sz="1200">
                          <a:effectLst/>
                        </a:rPr>
                        <a:t>5</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a:effectLst/>
                        </a:rPr>
                        <a:t>本人が市民税非課税で、同じ世帯に市民税課税の方がおられる方で、第</a:t>
                      </a:r>
                      <a:r>
                        <a:rPr lang="en-US" altLang="ja-JP" sz="1200">
                          <a:effectLst/>
                        </a:rPr>
                        <a:t>4</a:t>
                      </a:r>
                      <a:r>
                        <a:rPr lang="ja-JP" altLang="en-US" sz="1200">
                          <a:effectLst/>
                        </a:rPr>
                        <a:t>段階以外の方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81,480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1657797298"/>
                  </a:ext>
                </a:extLst>
              </a:tr>
              <a:tr h="0">
                <a:tc>
                  <a:txBody>
                    <a:bodyPr/>
                    <a:lstStyle/>
                    <a:p>
                      <a:pPr algn="ctr" fontAlgn="ctr"/>
                      <a:r>
                        <a:rPr lang="ja-JP" altLang="en-US" sz="1200">
                          <a:effectLst/>
                        </a:rPr>
                        <a:t>第</a:t>
                      </a:r>
                      <a:r>
                        <a:rPr lang="en-US" altLang="ja-JP" sz="1200">
                          <a:effectLst/>
                        </a:rPr>
                        <a:t>6</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125</a:t>
                      </a:r>
                      <a:r>
                        <a:rPr lang="ja-JP" altLang="en-US" sz="1200" dirty="0">
                          <a:effectLst/>
                        </a:rPr>
                        <a:t>万円以下の方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×1.18)</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96,150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3276092722"/>
                  </a:ext>
                </a:extLst>
              </a:tr>
              <a:tr h="93803">
                <a:tc>
                  <a:txBody>
                    <a:bodyPr/>
                    <a:lstStyle/>
                    <a:p>
                      <a:pPr algn="ctr" fontAlgn="ctr"/>
                      <a:r>
                        <a:rPr lang="ja-JP" altLang="en-US" sz="1200">
                          <a:effectLst/>
                        </a:rPr>
                        <a:t>第</a:t>
                      </a:r>
                      <a:r>
                        <a:rPr lang="en-US" altLang="ja-JP" sz="1200">
                          <a:effectLst/>
                        </a:rPr>
                        <a:t>7</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125</a:t>
                      </a:r>
                      <a:r>
                        <a:rPr lang="ja-JP" altLang="en-US" sz="1200" dirty="0">
                          <a:effectLst/>
                        </a:rPr>
                        <a:t>万円を超え</a:t>
                      </a:r>
                      <a:r>
                        <a:rPr lang="en-US" altLang="ja-JP" sz="1200" dirty="0">
                          <a:effectLst/>
                        </a:rPr>
                        <a:t>200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×1.30)</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105,930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789663365"/>
                  </a:ext>
                </a:extLst>
              </a:tr>
              <a:tr h="361245">
                <a:tc>
                  <a:txBody>
                    <a:bodyPr/>
                    <a:lstStyle/>
                    <a:p>
                      <a:pPr algn="ctr" fontAlgn="ctr"/>
                      <a:r>
                        <a:rPr lang="ja-JP" altLang="en-US" sz="1200">
                          <a:effectLst/>
                        </a:rPr>
                        <a:t>第</a:t>
                      </a:r>
                      <a:r>
                        <a:rPr lang="en-US" altLang="ja-JP" sz="1200">
                          <a:effectLst/>
                        </a:rPr>
                        <a:t>8</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200</a:t>
                      </a:r>
                      <a:r>
                        <a:rPr lang="ja-JP" altLang="en-US" sz="1200" dirty="0">
                          <a:effectLst/>
                        </a:rPr>
                        <a:t>万円以上</a:t>
                      </a:r>
                      <a:r>
                        <a:rPr lang="en-US" altLang="ja-JP" sz="1200" dirty="0">
                          <a:effectLst/>
                        </a:rPr>
                        <a:t>300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×1.50)</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122,220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2270755862"/>
                  </a:ext>
                </a:extLst>
              </a:tr>
              <a:tr h="361245">
                <a:tc>
                  <a:txBody>
                    <a:bodyPr/>
                    <a:lstStyle/>
                    <a:p>
                      <a:pPr algn="ctr" fontAlgn="ctr"/>
                      <a:r>
                        <a:rPr lang="ja-JP" altLang="en-US" sz="1200">
                          <a:effectLst/>
                        </a:rPr>
                        <a:t>第</a:t>
                      </a:r>
                      <a:r>
                        <a:rPr lang="en-US" altLang="ja-JP" sz="1200">
                          <a:effectLst/>
                        </a:rPr>
                        <a:t>9</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300</a:t>
                      </a:r>
                      <a:r>
                        <a:rPr lang="ja-JP" altLang="en-US" sz="1200" dirty="0">
                          <a:effectLst/>
                        </a:rPr>
                        <a:t>万円以上</a:t>
                      </a:r>
                      <a:r>
                        <a:rPr lang="en-US" altLang="ja-JP" sz="1200" dirty="0">
                          <a:effectLst/>
                        </a:rPr>
                        <a:t>400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×1.67)</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136,080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3738008463"/>
                  </a:ext>
                </a:extLst>
              </a:tr>
              <a:tr h="361245">
                <a:tc>
                  <a:txBody>
                    <a:bodyPr/>
                    <a:lstStyle/>
                    <a:p>
                      <a:pPr algn="ctr" fontAlgn="ctr"/>
                      <a:r>
                        <a:rPr lang="ja-JP" altLang="en-US" sz="1200">
                          <a:effectLst/>
                        </a:rPr>
                        <a:t>第</a:t>
                      </a:r>
                      <a:r>
                        <a:rPr lang="en-US" altLang="ja-JP" sz="1200">
                          <a:effectLst/>
                        </a:rPr>
                        <a:t>10</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400</a:t>
                      </a:r>
                      <a:r>
                        <a:rPr lang="ja-JP" altLang="en-US" sz="1200" dirty="0">
                          <a:effectLst/>
                        </a:rPr>
                        <a:t>万円以上</a:t>
                      </a:r>
                      <a:r>
                        <a:rPr lang="en-US" altLang="ja-JP" sz="1200" dirty="0">
                          <a:effectLst/>
                        </a:rPr>
                        <a:t>500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×1.84)</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149,930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893663122"/>
                  </a:ext>
                </a:extLst>
              </a:tr>
              <a:tr h="361245">
                <a:tc>
                  <a:txBody>
                    <a:bodyPr/>
                    <a:lstStyle/>
                    <a:p>
                      <a:pPr algn="ctr" fontAlgn="ctr"/>
                      <a:r>
                        <a:rPr lang="ja-JP" altLang="en-US" sz="1200">
                          <a:effectLst/>
                        </a:rPr>
                        <a:t>第</a:t>
                      </a:r>
                      <a:r>
                        <a:rPr lang="en-US" altLang="ja-JP" sz="1200">
                          <a:effectLst/>
                        </a:rPr>
                        <a:t>11</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500</a:t>
                      </a:r>
                      <a:r>
                        <a:rPr lang="ja-JP" altLang="en-US" sz="1200" dirty="0">
                          <a:effectLst/>
                        </a:rPr>
                        <a:t>万円以上</a:t>
                      </a:r>
                      <a:r>
                        <a:rPr lang="en-US" altLang="ja-JP" sz="1200" dirty="0">
                          <a:effectLst/>
                        </a:rPr>
                        <a:t>600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×2.01)</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163,780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1915452664"/>
                  </a:ext>
                </a:extLst>
              </a:tr>
              <a:tr h="361245">
                <a:tc>
                  <a:txBody>
                    <a:bodyPr/>
                    <a:lstStyle/>
                    <a:p>
                      <a:pPr algn="ctr" fontAlgn="ctr"/>
                      <a:r>
                        <a:rPr lang="ja-JP" altLang="en-US" sz="1200">
                          <a:effectLst/>
                        </a:rPr>
                        <a:t>第</a:t>
                      </a:r>
                      <a:r>
                        <a:rPr lang="en-US" altLang="ja-JP" sz="1200">
                          <a:effectLst/>
                        </a:rPr>
                        <a:t>12</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600</a:t>
                      </a:r>
                      <a:r>
                        <a:rPr lang="ja-JP" altLang="en-US" sz="1200" dirty="0">
                          <a:effectLst/>
                        </a:rPr>
                        <a:t>万円以上</a:t>
                      </a:r>
                      <a:r>
                        <a:rPr lang="en-US" altLang="ja-JP" sz="1200" dirty="0">
                          <a:effectLst/>
                        </a:rPr>
                        <a:t>700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×2.18)</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177,630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2785146717"/>
                  </a:ext>
                </a:extLst>
              </a:tr>
              <a:tr h="361245">
                <a:tc>
                  <a:txBody>
                    <a:bodyPr/>
                    <a:lstStyle/>
                    <a:p>
                      <a:pPr algn="ctr" fontAlgn="ctr"/>
                      <a:r>
                        <a:rPr lang="ja-JP" altLang="en-US" sz="1200">
                          <a:effectLst/>
                        </a:rPr>
                        <a:t>第</a:t>
                      </a:r>
                      <a:r>
                        <a:rPr lang="en-US" altLang="ja-JP" sz="1200">
                          <a:effectLst/>
                        </a:rPr>
                        <a:t>13</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700</a:t>
                      </a:r>
                      <a:r>
                        <a:rPr lang="ja-JP" altLang="en-US" sz="1200" dirty="0">
                          <a:effectLst/>
                        </a:rPr>
                        <a:t>万円以上</a:t>
                      </a:r>
                      <a:r>
                        <a:rPr lang="en-US" altLang="ja-JP" sz="1200" dirty="0">
                          <a:effectLst/>
                        </a:rPr>
                        <a:t>800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×2.31)</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188,220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1486252079"/>
                  </a:ext>
                </a:extLst>
              </a:tr>
              <a:tr h="361245">
                <a:tc>
                  <a:txBody>
                    <a:bodyPr/>
                    <a:lstStyle/>
                    <a:p>
                      <a:pPr algn="ctr" fontAlgn="ctr"/>
                      <a:r>
                        <a:rPr lang="ja-JP" altLang="en-US" sz="1200">
                          <a:effectLst/>
                        </a:rPr>
                        <a:t>第</a:t>
                      </a:r>
                      <a:r>
                        <a:rPr lang="en-US" altLang="ja-JP" sz="1200">
                          <a:effectLst/>
                        </a:rPr>
                        <a:t>14</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800</a:t>
                      </a:r>
                      <a:r>
                        <a:rPr lang="ja-JP" altLang="en-US" sz="1200" dirty="0">
                          <a:effectLst/>
                        </a:rPr>
                        <a:t>万円以上</a:t>
                      </a:r>
                      <a:r>
                        <a:rPr lang="en-US" altLang="ja-JP" sz="1200" dirty="0">
                          <a:effectLst/>
                        </a:rPr>
                        <a:t>900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×2.44)</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198,820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2102383059"/>
                  </a:ext>
                </a:extLst>
              </a:tr>
              <a:tr h="406298">
                <a:tc>
                  <a:txBody>
                    <a:bodyPr/>
                    <a:lstStyle/>
                    <a:p>
                      <a:pPr algn="ctr" fontAlgn="ctr"/>
                      <a:r>
                        <a:rPr lang="ja-JP" altLang="en-US" sz="1200">
                          <a:effectLst/>
                        </a:rPr>
                        <a:t>第</a:t>
                      </a:r>
                      <a:r>
                        <a:rPr lang="en-US" altLang="ja-JP" sz="1200">
                          <a:effectLst/>
                        </a:rPr>
                        <a:t>15</a:t>
                      </a:r>
                      <a:r>
                        <a:rPr lang="ja-JP" altLang="en-US" sz="120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900</a:t>
                      </a:r>
                      <a:r>
                        <a:rPr lang="ja-JP" altLang="en-US" sz="1200" dirty="0">
                          <a:effectLst/>
                        </a:rPr>
                        <a:t>万円以上</a:t>
                      </a:r>
                      <a:r>
                        <a:rPr lang="en-US" altLang="ja-JP" sz="1200" dirty="0">
                          <a:effectLst/>
                        </a:rPr>
                        <a:t>1000</a:t>
                      </a:r>
                      <a:r>
                        <a:rPr lang="ja-JP" altLang="en-US" sz="1200" dirty="0">
                          <a:effectLst/>
                        </a:rPr>
                        <a:t>万円未満の方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×2.47)</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201,260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4274008531"/>
                  </a:ext>
                </a:extLst>
              </a:tr>
              <a:tr h="456387">
                <a:tc>
                  <a:txBody>
                    <a:bodyPr/>
                    <a:lstStyle/>
                    <a:p>
                      <a:pPr algn="ctr" fontAlgn="ctr"/>
                      <a:r>
                        <a:rPr lang="ja-JP" altLang="en-US" sz="1200" dirty="0">
                          <a:effectLst/>
                        </a:rPr>
                        <a:t>第</a:t>
                      </a:r>
                      <a:r>
                        <a:rPr lang="en-US" altLang="ja-JP" sz="1200" dirty="0">
                          <a:effectLst/>
                        </a:rPr>
                        <a:t>16</a:t>
                      </a:r>
                      <a:r>
                        <a:rPr lang="ja-JP" altLang="en-US" sz="1200" dirty="0">
                          <a:effectLst/>
                        </a:rPr>
                        <a:t>段階</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本人が市民税課税で、合計所得金額が</a:t>
                      </a:r>
                      <a:r>
                        <a:rPr lang="en-US" altLang="ja-JP" sz="1200" dirty="0">
                          <a:effectLst/>
                        </a:rPr>
                        <a:t>1000</a:t>
                      </a:r>
                      <a:r>
                        <a:rPr lang="ja-JP" altLang="en-US" sz="1200" dirty="0">
                          <a:effectLst/>
                        </a:rPr>
                        <a:t>万円以上の方</a:t>
                      </a: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fontAlgn="ctr"/>
                      <a:r>
                        <a:rPr lang="ja-JP" altLang="en-US" sz="1200" dirty="0">
                          <a:effectLst/>
                        </a:rPr>
                        <a:t>（基準額</a:t>
                      </a:r>
                      <a:r>
                        <a:rPr lang="en-US" altLang="ja-JP" sz="1200" dirty="0">
                          <a:effectLst/>
                        </a:rPr>
                        <a:t>×2.50)</a:t>
                      </a:r>
                      <a:endParaRPr lang="ja-JP" altLang="en-US"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tc>
                  <a:txBody>
                    <a:bodyPr/>
                    <a:lstStyle/>
                    <a:p>
                      <a:pPr algn="ctr" fontAlgn="ctr"/>
                      <a:r>
                        <a:rPr lang="en-US" altLang="ja-JP" sz="1200" dirty="0">
                          <a:effectLst/>
                        </a:rPr>
                        <a:t>203,700</a:t>
                      </a:r>
                      <a:r>
                        <a:rPr lang="ja-JP" altLang="en-US" sz="1200" dirty="0">
                          <a:effectLst/>
                        </a:rPr>
                        <a:t>円</a:t>
                      </a:r>
                      <a:br>
                        <a:rPr lang="ja-JP" altLang="en-US" sz="1200" dirty="0">
                          <a:effectLst/>
                        </a:rPr>
                      </a:br>
                      <a:endParaRPr lang="en-US" altLang="ja-JP" sz="1200" dirty="0">
                        <a:effectLst/>
                      </a:endParaRPr>
                    </a:p>
                  </a:txBody>
                  <a:tcPr marL="6721" marR="6721" marT="6721" marB="6721" anchor="ctr">
                    <a:lnL w="6350" cap="flat" cmpd="sng" algn="ctr">
                      <a:solidFill>
                        <a:srgbClr val="A1C3D3"/>
                      </a:solidFill>
                      <a:prstDash val="solid"/>
                      <a:round/>
                      <a:headEnd type="none" w="med" len="med"/>
                      <a:tailEnd type="none" w="med" len="med"/>
                    </a:lnL>
                    <a:lnR w="6350" cap="flat" cmpd="sng" algn="ctr">
                      <a:solidFill>
                        <a:srgbClr val="A1C3D3"/>
                      </a:solidFill>
                      <a:prstDash val="solid"/>
                      <a:round/>
                      <a:headEnd type="none" w="med" len="med"/>
                      <a:tailEnd type="none" w="med" len="med"/>
                    </a:lnR>
                    <a:lnT w="6350" cap="flat" cmpd="sng" algn="ctr">
                      <a:solidFill>
                        <a:srgbClr val="A1C3D3"/>
                      </a:solidFill>
                      <a:prstDash val="solid"/>
                      <a:round/>
                      <a:headEnd type="none" w="med" len="med"/>
                      <a:tailEnd type="none" w="med" len="med"/>
                    </a:lnT>
                    <a:lnB w="6350" cap="flat" cmpd="sng" algn="ctr">
                      <a:solidFill>
                        <a:srgbClr val="A1C3D3"/>
                      </a:solidFill>
                      <a:prstDash val="solid"/>
                      <a:round/>
                      <a:headEnd type="none" w="med" len="med"/>
                      <a:tailEnd type="none" w="med" len="med"/>
                    </a:lnB>
                    <a:solidFill>
                      <a:srgbClr val="FFFFFF"/>
                    </a:solidFill>
                  </a:tcPr>
                </a:tc>
                <a:extLst>
                  <a:ext uri="{0D108BD9-81ED-4DB2-BD59-A6C34878D82A}">
                    <a16:rowId xmlns:a16="http://schemas.microsoft.com/office/drawing/2014/main" val="2397592610"/>
                  </a:ext>
                </a:extLst>
              </a:tr>
            </a:tbl>
          </a:graphicData>
        </a:graphic>
      </p:graphicFrame>
      <p:sp>
        <p:nvSpPr>
          <p:cNvPr id="8" name="テキスト ボックス 7">
            <a:extLst>
              <a:ext uri="{FF2B5EF4-FFF2-40B4-BE49-F238E27FC236}">
                <a16:creationId xmlns:a16="http://schemas.microsoft.com/office/drawing/2014/main" id="{30A1F21B-6446-E8B4-0ACF-D69F40BEF220}"/>
              </a:ext>
            </a:extLst>
          </p:cNvPr>
          <p:cNvSpPr txBox="1"/>
          <p:nvPr/>
        </p:nvSpPr>
        <p:spPr>
          <a:xfrm>
            <a:off x="190500" y="-115927"/>
            <a:ext cx="4572000" cy="400110"/>
          </a:xfrm>
          <a:prstGeom prst="rect">
            <a:avLst/>
          </a:prstGeom>
          <a:noFill/>
        </p:spPr>
        <p:txBody>
          <a:bodyPr wrap="square">
            <a:spAutoFit/>
          </a:bodyPr>
          <a:lstStyle/>
          <a:p>
            <a:r>
              <a:rPr lang="zh-TW" altLang="en-US" sz="2000" dirty="0">
                <a:latin typeface="ＭＳ ゴシック" panose="020B0609070205080204" pitchFamily="49" charset="-128"/>
                <a:ea typeface="ＭＳ ゴシック" panose="020B0609070205080204" pitchFamily="49" charset="-128"/>
              </a:rPr>
              <a:t>堺市介護保険料</a:t>
            </a:r>
            <a:endParaRPr lang="ja-JP" altLang="en-US" sz="2000" dirty="0">
              <a:latin typeface="ＭＳ ゴシック" panose="020B0609070205080204" pitchFamily="49" charset="-128"/>
              <a:ea typeface="ＭＳ ゴシック" panose="020B0609070205080204" pitchFamily="49" charset="-128"/>
            </a:endParaRPr>
          </a:p>
        </p:txBody>
      </p:sp>
      <p:sp>
        <p:nvSpPr>
          <p:cNvPr id="9" name="四角形: 角を丸くする 8">
            <a:extLst>
              <a:ext uri="{FF2B5EF4-FFF2-40B4-BE49-F238E27FC236}">
                <a16:creationId xmlns:a16="http://schemas.microsoft.com/office/drawing/2014/main" id="{07091370-D085-3C6B-0841-C1EE2F856025}"/>
              </a:ext>
            </a:extLst>
          </p:cNvPr>
          <p:cNvSpPr/>
          <p:nvPr/>
        </p:nvSpPr>
        <p:spPr>
          <a:xfrm>
            <a:off x="6857999" y="435430"/>
            <a:ext cx="1970315" cy="1055914"/>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id="{D8876DE5-3C11-223A-F00D-D4188C30F856}"/>
              </a:ext>
            </a:extLst>
          </p:cNvPr>
          <p:cNvSpPr/>
          <p:nvPr/>
        </p:nvSpPr>
        <p:spPr>
          <a:xfrm>
            <a:off x="272142" y="6356350"/>
            <a:ext cx="8871857" cy="50165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1682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ECB83-DDCC-AFED-61B7-9ECEC53532D7}"/>
              </a:ext>
            </a:extLst>
          </p:cNvPr>
          <p:cNvSpPr>
            <a:spLocks noGrp="1"/>
          </p:cNvSpPr>
          <p:nvPr>
            <p:ph type="title"/>
          </p:nvPr>
        </p:nvSpPr>
        <p:spPr>
          <a:xfrm>
            <a:off x="315686" y="136525"/>
            <a:ext cx="8284029" cy="297169"/>
          </a:xfrm>
        </p:spPr>
        <p:txBody>
          <a:bodyPr/>
          <a:lstStyle/>
          <a:p>
            <a:r>
              <a:rPr kumimoji="1" lang="ja-JP" altLang="en-US" sz="3200" dirty="0"/>
              <a:t>京都市介護保険料</a:t>
            </a:r>
          </a:p>
        </p:txBody>
      </p:sp>
      <p:sp>
        <p:nvSpPr>
          <p:cNvPr id="4" name="スライド番号プレースホルダー 3">
            <a:extLst>
              <a:ext uri="{FF2B5EF4-FFF2-40B4-BE49-F238E27FC236}">
                <a16:creationId xmlns:a16="http://schemas.microsoft.com/office/drawing/2014/main" id="{5794E74B-9890-BFE3-D8B4-A358173788B6}"/>
              </a:ext>
            </a:extLst>
          </p:cNvPr>
          <p:cNvSpPr>
            <a:spLocks noGrp="1"/>
          </p:cNvSpPr>
          <p:nvPr>
            <p:ph type="sldNum" sz="quarter" idx="12"/>
          </p:nvPr>
        </p:nvSpPr>
        <p:spPr/>
        <p:txBody>
          <a:bodyPr/>
          <a:lstStyle/>
          <a:p>
            <a:fld id="{3B706ECC-EBCD-43BE-A780-1013F51C6180}" type="slidenum">
              <a:rPr lang="ja-JP" altLang="en-US" smtClean="0"/>
              <a:pPr/>
              <a:t>15</a:t>
            </a:fld>
            <a:endParaRPr lang="ja-JP" altLang="en-US"/>
          </a:p>
        </p:txBody>
      </p:sp>
      <p:graphicFrame>
        <p:nvGraphicFramePr>
          <p:cNvPr id="5" name="表 4">
            <a:extLst>
              <a:ext uri="{FF2B5EF4-FFF2-40B4-BE49-F238E27FC236}">
                <a16:creationId xmlns:a16="http://schemas.microsoft.com/office/drawing/2014/main" id="{08CCCF44-E226-CB35-F261-9EB2C7728A6B}"/>
              </a:ext>
            </a:extLst>
          </p:cNvPr>
          <p:cNvGraphicFramePr>
            <a:graphicFrameLocks noGrp="1"/>
          </p:cNvGraphicFramePr>
          <p:nvPr>
            <p:extLst>
              <p:ext uri="{D42A27DB-BD31-4B8C-83A1-F6EECF244321}">
                <p14:modId xmlns:p14="http://schemas.microsoft.com/office/powerpoint/2010/main" val="3341479315"/>
              </p:ext>
            </p:extLst>
          </p:nvPr>
        </p:nvGraphicFramePr>
        <p:xfrm>
          <a:off x="315686" y="571807"/>
          <a:ext cx="8512628" cy="6149668"/>
        </p:xfrm>
        <a:graphic>
          <a:graphicData uri="http://schemas.openxmlformats.org/drawingml/2006/table">
            <a:tbl>
              <a:tblPr/>
              <a:tblGrid>
                <a:gridCol w="945848">
                  <a:extLst>
                    <a:ext uri="{9D8B030D-6E8A-4147-A177-3AD203B41FA5}">
                      <a16:colId xmlns:a16="http://schemas.microsoft.com/office/drawing/2014/main" val="592892068"/>
                    </a:ext>
                  </a:extLst>
                </a:gridCol>
                <a:gridCol w="2486480">
                  <a:extLst>
                    <a:ext uri="{9D8B030D-6E8A-4147-A177-3AD203B41FA5}">
                      <a16:colId xmlns:a16="http://schemas.microsoft.com/office/drawing/2014/main" val="2669396236"/>
                    </a:ext>
                  </a:extLst>
                </a:gridCol>
                <a:gridCol w="1295647">
                  <a:extLst>
                    <a:ext uri="{9D8B030D-6E8A-4147-A177-3AD203B41FA5}">
                      <a16:colId xmlns:a16="http://schemas.microsoft.com/office/drawing/2014/main" val="1974790337"/>
                    </a:ext>
                  </a:extLst>
                </a:gridCol>
                <a:gridCol w="1113802">
                  <a:extLst>
                    <a:ext uri="{9D8B030D-6E8A-4147-A177-3AD203B41FA5}">
                      <a16:colId xmlns:a16="http://schemas.microsoft.com/office/drawing/2014/main" val="675278057"/>
                    </a:ext>
                  </a:extLst>
                </a:gridCol>
                <a:gridCol w="909226">
                  <a:extLst>
                    <a:ext uri="{9D8B030D-6E8A-4147-A177-3AD203B41FA5}">
                      <a16:colId xmlns:a16="http://schemas.microsoft.com/office/drawing/2014/main" val="1100658853"/>
                    </a:ext>
                  </a:extLst>
                </a:gridCol>
                <a:gridCol w="1761625">
                  <a:extLst>
                    <a:ext uri="{9D8B030D-6E8A-4147-A177-3AD203B41FA5}">
                      <a16:colId xmlns:a16="http://schemas.microsoft.com/office/drawing/2014/main" val="3145149175"/>
                    </a:ext>
                  </a:extLst>
                </a:gridCol>
              </a:tblGrid>
              <a:tr h="103254">
                <a:tc gridSpan="6">
                  <a:txBody>
                    <a:bodyPr/>
                    <a:lstStyle/>
                    <a:p>
                      <a:r>
                        <a:rPr lang="ja-JP" altLang="en-US" sz="1400">
                          <a:latin typeface="ＭＳ ゴシック" panose="020B0609070205080204" pitchFamily="49" charset="-128"/>
                          <a:ea typeface="ＭＳ ゴシック" panose="020B0609070205080204" pitchFamily="49" charset="-128"/>
                        </a:rPr>
                        <a:t>第</a:t>
                      </a:r>
                      <a:r>
                        <a:rPr lang="en-US" altLang="ja-JP" sz="1400">
                          <a:latin typeface="ＭＳ ゴシック" panose="020B0609070205080204" pitchFamily="49" charset="-128"/>
                          <a:ea typeface="ＭＳ ゴシック" panose="020B0609070205080204" pitchFamily="49" charset="-128"/>
                        </a:rPr>
                        <a:t>1</a:t>
                      </a:r>
                      <a:r>
                        <a:rPr lang="ja-JP" altLang="en-US" sz="1400">
                          <a:latin typeface="ＭＳ ゴシック" panose="020B0609070205080204" pitchFamily="49" charset="-128"/>
                          <a:ea typeface="ＭＳ ゴシック" panose="020B0609070205080204" pitchFamily="49" charset="-128"/>
                        </a:rPr>
                        <a:t>号被保険者の介護保険料</a:t>
                      </a:r>
                    </a:p>
                  </a:txBody>
                  <a:tcPr marL="0" marR="0" marT="0" marB="0"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7664072"/>
                  </a:ext>
                </a:extLst>
              </a:tr>
              <a:tr h="216068">
                <a:tc gridSpan="4">
                  <a:txBody>
                    <a:bodyPr/>
                    <a:lstStyle/>
                    <a:p>
                      <a:pPr algn="ctr" fontAlgn="base"/>
                      <a:r>
                        <a:rPr lang="ja-JP" altLang="en-US" sz="1400">
                          <a:effectLst/>
                          <a:latin typeface="ＭＳ ゴシック" panose="020B0609070205080204" pitchFamily="49" charset="-128"/>
                          <a:ea typeface="ＭＳ ゴシック" panose="020B0609070205080204" pitchFamily="49" charset="-128"/>
                        </a:rPr>
                        <a:t>所得段階区分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B w="6350" cap="flat" cmpd="sng" algn="ctr">
                      <a:solidFill>
                        <a:srgbClr val="C3C3C3"/>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base"/>
                      <a:r>
                        <a:rPr lang="ja-JP" altLang="en-US" sz="1400">
                          <a:effectLst/>
                          <a:latin typeface="ＭＳ ゴシック" panose="020B0609070205080204" pitchFamily="49" charset="-128"/>
                          <a:ea typeface="ＭＳ ゴシック" panose="020B0609070205080204" pitchFamily="49" charset="-128"/>
                        </a:rPr>
                        <a:t>保険料率</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EFEFEF"/>
                    </a:solidFill>
                  </a:tcPr>
                </a:tc>
                <a:tc>
                  <a:txBody>
                    <a:bodyPr/>
                    <a:lstStyle/>
                    <a:p>
                      <a:pPr algn="ctr" fontAlgn="base"/>
                      <a:r>
                        <a:rPr lang="ja-JP" altLang="en-US" sz="1400">
                          <a:effectLst/>
                          <a:latin typeface="ＭＳ ゴシック" panose="020B0609070205080204" pitchFamily="49" charset="-128"/>
                          <a:ea typeface="ＭＳ ゴシック" panose="020B0609070205080204" pitchFamily="49" charset="-128"/>
                        </a:rPr>
                        <a:t>保険料年額</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（月額の目安）</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EFEFEF"/>
                    </a:solidFill>
                  </a:tcPr>
                </a:tc>
                <a:extLst>
                  <a:ext uri="{0D108BD9-81ED-4DB2-BD59-A6C34878D82A}">
                    <a16:rowId xmlns:a16="http://schemas.microsoft.com/office/drawing/2014/main" val="836105394"/>
                  </a:ext>
                </a:extLst>
              </a:tr>
              <a:tr h="525830">
                <a:tc rowSpan="2">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1</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gridSpan="3">
                  <a:txBody>
                    <a:bodyPr/>
                    <a:lstStyle/>
                    <a:p>
                      <a:pPr fontAlgn="base"/>
                      <a:r>
                        <a:rPr lang="ja-JP" altLang="en-US" sz="1400">
                          <a:effectLst/>
                          <a:latin typeface="ＭＳ ゴシック" panose="020B0609070205080204" pitchFamily="49" charset="-128"/>
                          <a:ea typeface="ＭＳ ゴシック" panose="020B0609070205080204" pitchFamily="49" charset="-128"/>
                        </a:rPr>
                        <a:t>●本人が生活保護を受給している場合</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●本人が老齢福祉年金を受給し，本人及びすべての世帯員が市民税非課税である場合</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fontAlgn="base"/>
                      <a:endParaRPr lang="ja-JP" altLang="en-US" sz="1400" dirty="0">
                        <a:effectLst/>
                        <a:latin typeface="ＭＳ ゴシック" panose="020B0609070205080204" pitchFamily="49" charset="-128"/>
                        <a:ea typeface="ＭＳ ゴシック" panose="020B0609070205080204" pitchFamily="49" charset="-128"/>
                      </a:endParaRPr>
                    </a:p>
                    <a:p>
                      <a:pPr fontAlgn="base"/>
                      <a:r>
                        <a:rPr lang="ja-JP" altLang="en-US" sz="1400" dirty="0">
                          <a:effectLst/>
                          <a:latin typeface="ＭＳ ゴシック" panose="020B0609070205080204" pitchFamily="49" charset="-128"/>
                          <a:ea typeface="ＭＳ ゴシック" panose="020B0609070205080204" pitchFamily="49" charset="-128"/>
                        </a:rPr>
                        <a:t>基準額</a:t>
                      </a:r>
                      <a:r>
                        <a:rPr lang="en-US" altLang="ja-JP" sz="1400" dirty="0">
                          <a:effectLst/>
                          <a:latin typeface="ＭＳ ゴシック" panose="020B0609070205080204" pitchFamily="49" charset="-128"/>
                          <a:ea typeface="ＭＳ ゴシック" panose="020B0609070205080204" pitchFamily="49" charset="-128"/>
                        </a:rPr>
                        <a:t>×0.3</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rowSpan="2">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24</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480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2</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040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2514397155"/>
                  </a:ext>
                </a:extLst>
              </a:tr>
              <a:tr h="216068">
                <a:tc vMerge="1">
                  <a:txBody>
                    <a:bodyPr/>
                    <a:lstStyle/>
                    <a:p>
                      <a:endParaRPr kumimoji="1" lang="ja-JP" altLang="en-US"/>
                    </a:p>
                  </a:txBody>
                  <a:tcPr/>
                </a:tc>
                <a:tc rowSpan="3">
                  <a:txBody>
                    <a:bodyPr/>
                    <a:lstStyle/>
                    <a:p>
                      <a:pPr fontAlgn="base"/>
                      <a:r>
                        <a:rPr lang="ja-JP" altLang="en-US" sz="1400" dirty="0">
                          <a:effectLst/>
                          <a:latin typeface="ＭＳ ゴシック" panose="020B0609070205080204" pitchFamily="49" charset="-128"/>
                          <a:ea typeface="ＭＳ ゴシック" panose="020B0609070205080204" pitchFamily="49" charset="-128"/>
                        </a:rPr>
                        <a:t>●本人及びすべての世帯員が市民税非課税の場合（本人が単身の場合を含む。）</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rowSpan="5">
                  <a:txBody>
                    <a:bodyPr/>
                    <a:lstStyle/>
                    <a:p>
                      <a:pPr fontAlgn="base"/>
                      <a:r>
                        <a:rPr lang="ja-JP" altLang="en-US" sz="1400">
                          <a:effectLst/>
                          <a:latin typeface="ＭＳ ゴシック" panose="020B0609070205080204" pitchFamily="49" charset="-128"/>
                          <a:ea typeface="ＭＳ ゴシック" panose="020B0609070205080204" pitchFamily="49" charset="-128"/>
                        </a:rPr>
                        <a:t>本人の前年中の</a:t>
                      </a:r>
                      <a:r>
                        <a:rPr lang="ja-JP" altLang="en-US" sz="1400" b="1">
                          <a:solidFill>
                            <a:srgbClr val="990000"/>
                          </a:solidFill>
                          <a:effectLst/>
                          <a:latin typeface="ＭＳ ゴシック" panose="020B0609070205080204" pitchFamily="49" charset="-128"/>
                          <a:ea typeface="ＭＳ ゴシック" panose="020B0609070205080204" pitchFamily="49" charset="-128"/>
                        </a:rPr>
                        <a:t>課税年金収入額</a:t>
                      </a:r>
                      <a:endParaRPr lang="ja-JP" altLang="en-US" sz="1400">
                        <a:effectLst/>
                        <a:latin typeface="ＭＳ ゴシック" panose="020B0609070205080204" pitchFamily="49" charset="-128"/>
                        <a:ea typeface="ＭＳ ゴシック" panose="020B0609070205080204" pitchFamily="49" charset="-128"/>
                      </a:endParaRPr>
                    </a:p>
                    <a:p>
                      <a:pPr fontAlgn="base"/>
                      <a:r>
                        <a:rPr lang="ja-JP" altLang="en-US" sz="1400">
                          <a:effectLst/>
                          <a:latin typeface="ＭＳ ゴシック" panose="020B0609070205080204" pitchFamily="49" charset="-128"/>
                          <a:ea typeface="ＭＳ ゴシック" panose="020B0609070205080204" pitchFamily="49" charset="-128"/>
                        </a:rPr>
                        <a:t>　　　　＋</a:t>
                      </a:r>
                    </a:p>
                    <a:p>
                      <a:pPr fontAlgn="base"/>
                      <a:r>
                        <a:rPr lang="ja-JP" altLang="en-US" sz="1400">
                          <a:effectLst/>
                          <a:latin typeface="ＭＳ ゴシック" panose="020B0609070205080204" pitchFamily="49" charset="-128"/>
                          <a:ea typeface="ＭＳ ゴシック" panose="020B0609070205080204" pitchFamily="49" charset="-128"/>
                        </a:rPr>
                        <a:t>本人の前年の課税年金に係る所得以外の</a:t>
                      </a:r>
                      <a:r>
                        <a:rPr lang="ja-JP" altLang="en-US" sz="1400" b="1">
                          <a:solidFill>
                            <a:srgbClr val="990000"/>
                          </a:solidFill>
                          <a:effectLst/>
                          <a:latin typeface="ＭＳ ゴシック" panose="020B0609070205080204" pitchFamily="49" charset="-128"/>
                          <a:ea typeface="ＭＳ ゴシック" panose="020B0609070205080204" pitchFamily="49" charset="-128"/>
                        </a:rPr>
                        <a:t>＊合計所得金額</a:t>
                      </a:r>
                      <a:endParaRPr lang="ja-JP" altLang="en-US" sz="1400">
                        <a:effectLst/>
                        <a:latin typeface="ＭＳ ゴシック" panose="020B0609070205080204" pitchFamily="49" charset="-128"/>
                        <a:ea typeface="ＭＳ ゴシック" panose="020B0609070205080204" pitchFamily="49" charset="-128"/>
                      </a:endParaRP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80</a:t>
                      </a:r>
                      <a:r>
                        <a:rPr lang="ja-JP" altLang="en-US" sz="1400">
                          <a:effectLst/>
                          <a:latin typeface="ＭＳ ゴシック" panose="020B0609070205080204" pitchFamily="49" charset="-128"/>
                          <a:ea typeface="ＭＳ ゴシック" panose="020B0609070205080204" pitchFamily="49" charset="-128"/>
                        </a:rPr>
                        <a:t>万円以下</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10651429"/>
                  </a:ext>
                </a:extLst>
              </a:tr>
              <a:tr h="422576">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2</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dirty="0">
                          <a:effectLst/>
                          <a:latin typeface="ＭＳ ゴシック" panose="020B0609070205080204" pitchFamily="49" charset="-128"/>
                          <a:ea typeface="ＭＳ ゴシック" panose="020B0609070205080204" pitchFamily="49" charset="-128"/>
                        </a:rPr>
                        <a:t>80</a:t>
                      </a:r>
                      <a:r>
                        <a:rPr lang="ja-JP" altLang="en-US" sz="1400" dirty="0">
                          <a:effectLst/>
                          <a:latin typeface="ＭＳ ゴシック" panose="020B0609070205080204" pitchFamily="49" charset="-128"/>
                          <a:ea typeface="ＭＳ ゴシック" panose="020B0609070205080204" pitchFamily="49" charset="-128"/>
                        </a:rPr>
                        <a:t>万円超</a:t>
                      </a:r>
                      <a:br>
                        <a:rPr lang="ja-JP" altLang="en-US" sz="1400" dirty="0">
                          <a:effectLst/>
                          <a:latin typeface="ＭＳ ゴシック" panose="020B0609070205080204" pitchFamily="49" charset="-128"/>
                          <a:ea typeface="ＭＳ ゴシック" panose="020B0609070205080204" pitchFamily="49" charset="-128"/>
                        </a:rPr>
                      </a:br>
                      <a:r>
                        <a:rPr lang="en-US" altLang="ja-JP" sz="1400" dirty="0">
                          <a:effectLst/>
                          <a:latin typeface="ＭＳ ゴシック" panose="020B0609070205080204" pitchFamily="49" charset="-128"/>
                          <a:ea typeface="ＭＳ ゴシック" panose="020B0609070205080204" pitchFamily="49" charset="-128"/>
                        </a:rPr>
                        <a:t>120</a:t>
                      </a:r>
                      <a:r>
                        <a:rPr lang="ja-JP" altLang="en-US" sz="1400" dirty="0">
                          <a:effectLst/>
                          <a:latin typeface="ＭＳ ゴシック" panose="020B0609070205080204" pitchFamily="49" charset="-128"/>
                          <a:ea typeface="ＭＳ ゴシック" panose="020B0609070205080204" pitchFamily="49" charset="-128"/>
                        </a:rPr>
                        <a:t>万円以下</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×0.43</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35</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088</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2</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924</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3863351715"/>
                  </a:ext>
                </a:extLst>
              </a:tr>
              <a:tr h="216068">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3</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120</a:t>
                      </a:r>
                      <a:r>
                        <a:rPr lang="ja-JP" altLang="en-US" sz="1400">
                          <a:effectLst/>
                          <a:latin typeface="ＭＳ ゴシック" panose="020B0609070205080204" pitchFamily="49" charset="-128"/>
                          <a:ea typeface="ＭＳ ゴシック" panose="020B0609070205080204" pitchFamily="49" charset="-128"/>
                        </a:rPr>
                        <a:t>万円超</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×0.7</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57</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120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4</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760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2771435531"/>
                  </a:ext>
                </a:extLst>
              </a:tr>
              <a:tr h="216068">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4</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rowSpan="2">
                  <a:txBody>
                    <a:bodyPr/>
                    <a:lstStyle/>
                    <a:p>
                      <a:pPr fontAlgn="base"/>
                      <a:r>
                        <a:rPr lang="ja-JP" altLang="en-US" sz="1400">
                          <a:effectLst/>
                          <a:latin typeface="ＭＳ ゴシック" panose="020B0609070205080204" pitchFamily="49" charset="-128"/>
                          <a:ea typeface="ＭＳ ゴシック" panose="020B0609070205080204" pitchFamily="49" charset="-128"/>
                        </a:rPr>
                        <a:t>●本人が市民税非課税で，世帯員の中に市民税（減免前）課税者がいる場合</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80</a:t>
                      </a:r>
                      <a:r>
                        <a:rPr lang="ja-JP" altLang="en-US" sz="1400">
                          <a:effectLst/>
                          <a:latin typeface="ＭＳ ゴシック" panose="020B0609070205080204" pitchFamily="49" charset="-128"/>
                          <a:ea typeface="ＭＳ ゴシック" panose="020B0609070205080204" pitchFamily="49" charset="-128"/>
                        </a:rPr>
                        <a:t>万円以下</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×0.9</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73</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440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6</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120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311436577"/>
                  </a:ext>
                </a:extLst>
              </a:tr>
              <a:tr h="487588">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5</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80</a:t>
                      </a:r>
                      <a:r>
                        <a:rPr lang="ja-JP" altLang="en-US" sz="1400">
                          <a:effectLst/>
                          <a:latin typeface="ＭＳ ゴシック" panose="020B0609070205080204" pitchFamily="49" charset="-128"/>
                          <a:ea typeface="ＭＳ ゴシック" panose="020B0609070205080204" pitchFamily="49" charset="-128"/>
                        </a:rPr>
                        <a:t>万円超</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81</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600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6</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800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82541632"/>
                  </a:ext>
                </a:extLst>
              </a:tr>
              <a:tr h="216068">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6</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rowSpan="6">
                  <a:txBody>
                    <a:bodyPr/>
                    <a:lstStyle/>
                    <a:p>
                      <a:pPr fontAlgn="base"/>
                      <a:r>
                        <a:rPr lang="ja-JP" altLang="en-US" sz="1400">
                          <a:effectLst/>
                          <a:latin typeface="ＭＳ ゴシック" panose="020B0609070205080204" pitchFamily="49" charset="-128"/>
                          <a:ea typeface="ＭＳ ゴシック" panose="020B0609070205080204" pitchFamily="49" charset="-128"/>
                        </a:rPr>
                        <a:t>●本人が市民税（減免前）課税の場合</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rowSpan="6">
                  <a:txBody>
                    <a:bodyPr/>
                    <a:lstStyle/>
                    <a:p>
                      <a:pPr fontAlgn="base"/>
                      <a:r>
                        <a:rPr lang="ja-JP" altLang="en-US" sz="1400">
                          <a:effectLst/>
                          <a:latin typeface="ＭＳ ゴシック" panose="020B0609070205080204" pitchFamily="49" charset="-128"/>
                          <a:ea typeface="ＭＳ ゴシック" panose="020B0609070205080204" pitchFamily="49" charset="-128"/>
                        </a:rPr>
                        <a:t>本人の前年の</a:t>
                      </a:r>
                      <a:r>
                        <a:rPr lang="ja-JP" altLang="en-US" sz="1400" b="1">
                          <a:solidFill>
                            <a:srgbClr val="990000"/>
                          </a:solidFill>
                          <a:effectLst/>
                          <a:latin typeface="ＭＳ ゴシック" panose="020B0609070205080204" pitchFamily="49" charset="-128"/>
                          <a:ea typeface="ＭＳ ゴシック" panose="020B0609070205080204" pitchFamily="49" charset="-128"/>
                        </a:rPr>
                        <a:t>＊合計所得金額</a:t>
                      </a:r>
                      <a:endParaRPr lang="ja-JP" altLang="en-US" sz="1400">
                        <a:effectLst/>
                        <a:latin typeface="ＭＳ ゴシック" panose="020B0609070205080204" pitchFamily="49" charset="-128"/>
                        <a:ea typeface="ＭＳ ゴシック" panose="020B0609070205080204" pitchFamily="49" charset="-128"/>
                      </a:endParaRP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125</a:t>
                      </a:r>
                      <a:r>
                        <a:rPr lang="ja-JP" altLang="en-US" sz="1400">
                          <a:effectLst/>
                          <a:latin typeface="ＭＳ ゴシック" panose="020B0609070205080204" pitchFamily="49" charset="-128"/>
                          <a:ea typeface="ＭＳ ゴシック" panose="020B0609070205080204" pitchFamily="49" charset="-128"/>
                        </a:rPr>
                        <a:t>万円以下</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×1.1</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89</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760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7</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480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3848769895"/>
                  </a:ext>
                </a:extLst>
              </a:tr>
              <a:tr h="422576">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7</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125</a:t>
                      </a:r>
                      <a:r>
                        <a:rPr lang="ja-JP" altLang="en-US" sz="1400">
                          <a:effectLst/>
                          <a:latin typeface="ＭＳ ゴシック" panose="020B0609070205080204" pitchFamily="49" charset="-128"/>
                          <a:ea typeface="ＭＳ ゴシック" panose="020B0609070205080204" pitchFamily="49" charset="-128"/>
                        </a:rPr>
                        <a:t>万円超</a:t>
                      </a:r>
                      <a:br>
                        <a:rPr lang="ja-JP" altLang="en-US" sz="1400">
                          <a:effectLst/>
                          <a:latin typeface="ＭＳ ゴシック" panose="020B0609070205080204" pitchFamily="49" charset="-128"/>
                          <a:ea typeface="ＭＳ ゴシック" panose="020B0609070205080204" pitchFamily="49" charset="-128"/>
                        </a:rPr>
                      </a:br>
                      <a:r>
                        <a:rPr lang="en-US" altLang="ja-JP" sz="1400">
                          <a:effectLst/>
                          <a:latin typeface="ＭＳ ゴシック" panose="020B0609070205080204" pitchFamily="49" charset="-128"/>
                          <a:ea typeface="ＭＳ ゴシック" panose="020B0609070205080204" pitchFamily="49" charset="-128"/>
                        </a:rPr>
                        <a:t>190</a:t>
                      </a:r>
                      <a:r>
                        <a:rPr lang="ja-JP" altLang="en-US" sz="1400">
                          <a:effectLst/>
                          <a:latin typeface="ＭＳ ゴシック" panose="020B0609070205080204" pitchFamily="49" charset="-128"/>
                          <a:ea typeface="ＭＳ ゴシック" panose="020B0609070205080204" pitchFamily="49" charset="-128"/>
                        </a:rPr>
                        <a:t>万円未満</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×1.35</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110</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160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9</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180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541234255"/>
                  </a:ext>
                </a:extLst>
              </a:tr>
              <a:tr h="422576">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8</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190</a:t>
                      </a:r>
                      <a:r>
                        <a:rPr lang="ja-JP" altLang="en-US" sz="1400">
                          <a:effectLst/>
                          <a:latin typeface="ＭＳ ゴシック" panose="020B0609070205080204" pitchFamily="49" charset="-128"/>
                          <a:ea typeface="ＭＳ ゴシック" panose="020B0609070205080204" pitchFamily="49" charset="-128"/>
                        </a:rPr>
                        <a:t>万円以上</a:t>
                      </a:r>
                      <a:br>
                        <a:rPr lang="ja-JP" altLang="en-US" sz="1400">
                          <a:effectLst/>
                          <a:latin typeface="ＭＳ ゴシック" panose="020B0609070205080204" pitchFamily="49" charset="-128"/>
                          <a:ea typeface="ＭＳ ゴシック" panose="020B0609070205080204" pitchFamily="49" charset="-128"/>
                        </a:rPr>
                      </a:br>
                      <a:r>
                        <a:rPr lang="en-US" altLang="ja-JP" sz="1400">
                          <a:effectLst/>
                          <a:latin typeface="ＭＳ ゴシック" panose="020B0609070205080204" pitchFamily="49" charset="-128"/>
                          <a:ea typeface="ＭＳ ゴシック" panose="020B0609070205080204" pitchFamily="49" charset="-128"/>
                        </a:rPr>
                        <a:t>400</a:t>
                      </a:r>
                      <a:r>
                        <a:rPr lang="ja-JP" altLang="en-US" sz="1400">
                          <a:effectLst/>
                          <a:latin typeface="ＭＳ ゴシック" panose="020B0609070205080204" pitchFamily="49" charset="-128"/>
                          <a:ea typeface="ＭＳ ゴシック" panose="020B0609070205080204" pitchFamily="49" charset="-128"/>
                        </a:rPr>
                        <a:t>万円未満</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×1.6</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130</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560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10</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880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3730092888"/>
                  </a:ext>
                </a:extLst>
              </a:tr>
              <a:tr h="422576">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9</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400</a:t>
                      </a:r>
                      <a:r>
                        <a:rPr lang="ja-JP" altLang="en-US" sz="1400">
                          <a:effectLst/>
                          <a:latin typeface="ＭＳ ゴシック" panose="020B0609070205080204" pitchFamily="49" charset="-128"/>
                          <a:ea typeface="ＭＳ ゴシック" panose="020B0609070205080204" pitchFamily="49" charset="-128"/>
                        </a:rPr>
                        <a:t>万円以上</a:t>
                      </a:r>
                      <a:br>
                        <a:rPr lang="ja-JP" altLang="en-US" sz="1400">
                          <a:effectLst/>
                          <a:latin typeface="ＭＳ ゴシック" panose="020B0609070205080204" pitchFamily="49" charset="-128"/>
                          <a:ea typeface="ＭＳ ゴシック" panose="020B0609070205080204" pitchFamily="49" charset="-128"/>
                        </a:rPr>
                      </a:br>
                      <a:r>
                        <a:rPr lang="en-US" altLang="ja-JP" sz="1400">
                          <a:effectLst/>
                          <a:latin typeface="ＭＳ ゴシック" panose="020B0609070205080204" pitchFamily="49" charset="-128"/>
                          <a:ea typeface="ＭＳ ゴシック" panose="020B0609070205080204" pitchFamily="49" charset="-128"/>
                        </a:rPr>
                        <a:t>700</a:t>
                      </a:r>
                      <a:r>
                        <a:rPr lang="ja-JP" altLang="en-US" sz="1400">
                          <a:effectLst/>
                          <a:latin typeface="ＭＳ ゴシック" panose="020B0609070205080204" pitchFamily="49" charset="-128"/>
                          <a:ea typeface="ＭＳ ゴシック" panose="020B0609070205080204" pitchFamily="49" charset="-128"/>
                        </a:rPr>
                        <a:t>万円未満</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×1.85</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150</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960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12</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580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1861032616"/>
                  </a:ext>
                </a:extLst>
              </a:tr>
              <a:tr h="422576">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10</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700</a:t>
                      </a:r>
                      <a:r>
                        <a:rPr lang="ja-JP" altLang="en-US" sz="1400">
                          <a:effectLst/>
                          <a:latin typeface="ＭＳ ゴシック" panose="020B0609070205080204" pitchFamily="49" charset="-128"/>
                          <a:ea typeface="ＭＳ ゴシック" panose="020B0609070205080204" pitchFamily="49" charset="-128"/>
                        </a:rPr>
                        <a:t>万円以上</a:t>
                      </a:r>
                      <a:br>
                        <a:rPr lang="ja-JP" altLang="en-US" sz="1400">
                          <a:effectLst/>
                          <a:latin typeface="ＭＳ ゴシック" panose="020B0609070205080204" pitchFamily="49" charset="-128"/>
                          <a:ea typeface="ＭＳ ゴシック" panose="020B0609070205080204" pitchFamily="49" charset="-128"/>
                        </a:rPr>
                      </a:br>
                      <a:r>
                        <a:rPr lang="en-US" altLang="ja-JP" sz="1400">
                          <a:effectLst/>
                          <a:latin typeface="ＭＳ ゴシック" panose="020B0609070205080204" pitchFamily="49" charset="-128"/>
                          <a:ea typeface="ＭＳ ゴシック" panose="020B0609070205080204" pitchFamily="49" charset="-128"/>
                        </a:rPr>
                        <a:t>1,000</a:t>
                      </a:r>
                      <a:r>
                        <a:rPr lang="ja-JP" altLang="en-US" sz="1400">
                          <a:effectLst/>
                          <a:latin typeface="ＭＳ ゴシック" panose="020B0609070205080204" pitchFamily="49" charset="-128"/>
                          <a:ea typeface="ＭＳ ゴシック" panose="020B0609070205080204" pitchFamily="49" charset="-128"/>
                        </a:rPr>
                        <a:t>万円未満</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×2.1</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a:effectLst/>
                          <a:latin typeface="ＭＳ ゴシック" panose="020B0609070205080204" pitchFamily="49" charset="-128"/>
                          <a:ea typeface="ＭＳ ゴシック" panose="020B0609070205080204" pitchFamily="49" charset="-128"/>
                        </a:rPr>
                        <a:t>171</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360</a:t>
                      </a:r>
                      <a:r>
                        <a:rPr lang="ja-JP" altLang="en-US" sz="1400">
                          <a:effectLst/>
                          <a:latin typeface="ＭＳ ゴシック" panose="020B0609070205080204" pitchFamily="49" charset="-128"/>
                          <a:ea typeface="ＭＳ ゴシック" panose="020B0609070205080204" pitchFamily="49" charset="-128"/>
                        </a:rPr>
                        <a:t>円</a:t>
                      </a:r>
                      <a:br>
                        <a:rPr lang="ja-JP" altLang="en-US" sz="1400">
                          <a:effectLst/>
                          <a:latin typeface="ＭＳ ゴシック" panose="020B0609070205080204" pitchFamily="49" charset="-128"/>
                          <a:ea typeface="ＭＳ ゴシック" panose="020B0609070205080204" pitchFamily="49" charset="-128"/>
                        </a:rPr>
                      </a:b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14</a:t>
                      </a:r>
                      <a:r>
                        <a:rPr lang="ja-JP" altLang="en-US" sz="1400">
                          <a:effectLst/>
                          <a:latin typeface="ＭＳ ゴシック" panose="020B0609070205080204" pitchFamily="49" charset="-128"/>
                          <a:ea typeface="ＭＳ ゴシック" panose="020B0609070205080204" pitchFamily="49" charset="-128"/>
                        </a:rPr>
                        <a:t>，</a:t>
                      </a:r>
                      <a:r>
                        <a:rPr lang="en-US" altLang="ja-JP" sz="1400">
                          <a:effectLst/>
                          <a:latin typeface="ＭＳ ゴシック" panose="020B0609070205080204" pitchFamily="49" charset="-128"/>
                          <a:ea typeface="ＭＳ ゴシック" panose="020B0609070205080204" pitchFamily="49" charset="-128"/>
                        </a:rPr>
                        <a:t>280</a:t>
                      </a:r>
                      <a:r>
                        <a:rPr lang="ja-JP" altLang="en-US" sz="140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288250591"/>
                  </a:ext>
                </a:extLst>
              </a:tr>
              <a:tr h="216068">
                <a:tc>
                  <a:txBody>
                    <a:bodyPr/>
                    <a:lstStyle/>
                    <a:p>
                      <a:pPr fontAlgn="base"/>
                      <a:r>
                        <a:rPr lang="ja-JP" altLang="en-US" sz="1400">
                          <a:effectLst/>
                          <a:latin typeface="ＭＳ ゴシック" panose="020B0609070205080204" pitchFamily="49" charset="-128"/>
                          <a:ea typeface="ＭＳ ゴシック" panose="020B0609070205080204" pitchFamily="49" charset="-128"/>
                        </a:rPr>
                        <a:t>第</a:t>
                      </a:r>
                      <a:r>
                        <a:rPr lang="en-US" altLang="ja-JP" sz="1400">
                          <a:effectLst/>
                          <a:latin typeface="ＭＳ ゴシック" panose="020B0609070205080204" pitchFamily="49" charset="-128"/>
                          <a:ea typeface="ＭＳ ゴシック" panose="020B0609070205080204" pitchFamily="49" charset="-128"/>
                        </a:rPr>
                        <a:t>11</a:t>
                      </a:r>
                      <a:r>
                        <a:rPr lang="ja-JP" altLang="en-US" sz="1400">
                          <a:effectLst/>
                          <a:latin typeface="ＭＳ ゴシック" panose="020B0609070205080204" pitchFamily="49" charset="-128"/>
                          <a:ea typeface="ＭＳ ゴシック" panose="020B0609070205080204" pitchFamily="49" charset="-128"/>
                        </a:rPr>
                        <a:t>段階</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a:txBody>
                    <a:bodyPr/>
                    <a:lstStyle/>
                    <a:p>
                      <a:pPr fontAlgn="base"/>
                      <a:r>
                        <a:rPr lang="en-US" altLang="ja-JP" sz="1400">
                          <a:effectLst/>
                          <a:latin typeface="ＭＳ ゴシック" panose="020B0609070205080204" pitchFamily="49" charset="-128"/>
                          <a:ea typeface="ＭＳ ゴシック" panose="020B0609070205080204" pitchFamily="49" charset="-128"/>
                        </a:rPr>
                        <a:t>1,000</a:t>
                      </a:r>
                      <a:r>
                        <a:rPr lang="ja-JP" altLang="en-US" sz="1400">
                          <a:effectLst/>
                          <a:latin typeface="ＭＳ ゴシック" panose="020B0609070205080204" pitchFamily="49" charset="-128"/>
                          <a:ea typeface="ＭＳ ゴシック" panose="020B0609070205080204" pitchFamily="49" charset="-128"/>
                        </a:rPr>
                        <a:t>万円以上</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fontAlgn="base"/>
                      <a:r>
                        <a:rPr lang="ja-JP" altLang="en-US" sz="1400">
                          <a:effectLst/>
                          <a:latin typeface="ＭＳ ゴシック" panose="020B0609070205080204" pitchFamily="49" charset="-128"/>
                          <a:ea typeface="ＭＳ ゴシック" panose="020B0609070205080204" pitchFamily="49" charset="-128"/>
                        </a:rPr>
                        <a:t>　基準額</a:t>
                      </a:r>
                      <a:r>
                        <a:rPr lang="en-US" altLang="ja-JP" sz="1400">
                          <a:effectLst/>
                          <a:latin typeface="ＭＳ ゴシック" panose="020B0609070205080204" pitchFamily="49" charset="-128"/>
                          <a:ea typeface="ＭＳ ゴシック" panose="020B0609070205080204" pitchFamily="49" charset="-128"/>
                        </a:rPr>
                        <a:t>×2.35</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tc>
                  <a:txBody>
                    <a:bodyPr/>
                    <a:lstStyle/>
                    <a:p>
                      <a:pPr algn="ctr" fontAlgn="base"/>
                      <a:r>
                        <a:rPr lang="en-US" altLang="ja-JP" sz="1400" dirty="0">
                          <a:effectLst/>
                          <a:latin typeface="ＭＳ ゴシック" panose="020B0609070205080204" pitchFamily="49" charset="-128"/>
                          <a:ea typeface="ＭＳ ゴシック" panose="020B0609070205080204" pitchFamily="49" charset="-128"/>
                        </a:rPr>
                        <a:t>191</a:t>
                      </a:r>
                      <a:r>
                        <a:rPr lang="ja-JP" altLang="en-US" sz="1400" dirty="0">
                          <a:effectLst/>
                          <a:latin typeface="ＭＳ ゴシック" panose="020B0609070205080204" pitchFamily="49" charset="-128"/>
                          <a:ea typeface="ＭＳ ゴシック" panose="020B0609070205080204" pitchFamily="49" charset="-128"/>
                        </a:rPr>
                        <a:t>，</a:t>
                      </a:r>
                      <a:r>
                        <a:rPr lang="en-US" altLang="ja-JP" sz="1400" dirty="0">
                          <a:effectLst/>
                          <a:latin typeface="ＭＳ ゴシック" panose="020B0609070205080204" pitchFamily="49" charset="-128"/>
                          <a:ea typeface="ＭＳ ゴシック" panose="020B0609070205080204" pitchFamily="49" charset="-128"/>
                        </a:rPr>
                        <a:t>760</a:t>
                      </a:r>
                      <a:r>
                        <a:rPr lang="ja-JP" altLang="en-US" sz="1400" dirty="0">
                          <a:effectLst/>
                          <a:latin typeface="ＭＳ ゴシック" panose="020B0609070205080204" pitchFamily="49" charset="-128"/>
                          <a:ea typeface="ＭＳ ゴシック" panose="020B0609070205080204" pitchFamily="49" charset="-128"/>
                        </a:rPr>
                        <a:t>円</a:t>
                      </a:r>
                      <a:br>
                        <a:rPr lang="ja-JP" altLang="en-US" sz="1400" dirty="0">
                          <a:effectLst/>
                          <a:latin typeface="ＭＳ ゴシック" panose="020B0609070205080204" pitchFamily="49" charset="-128"/>
                          <a:ea typeface="ＭＳ ゴシック" panose="020B0609070205080204" pitchFamily="49" charset="-128"/>
                        </a:rPr>
                      </a:br>
                      <a:r>
                        <a:rPr lang="ja-JP" altLang="en-US" sz="1400" dirty="0">
                          <a:effectLst/>
                          <a:latin typeface="ＭＳ ゴシック" panose="020B0609070205080204" pitchFamily="49" charset="-128"/>
                          <a:ea typeface="ＭＳ ゴシック" panose="020B0609070205080204" pitchFamily="49" charset="-128"/>
                        </a:rPr>
                        <a:t>（</a:t>
                      </a:r>
                      <a:r>
                        <a:rPr lang="en-US" altLang="ja-JP" sz="1400" dirty="0">
                          <a:effectLst/>
                          <a:latin typeface="ＭＳ ゴシック" panose="020B0609070205080204" pitchFamily="49" charset="-128"/>
                          <a:ea typeface="ＭＳ ゴシック" panose="020B0609070205080204" pitchFamily="49" charset="-128"/>
                        </a:rPr>
                        <a:t>15</a:t>
                      </a:r>
                      <a:r>
                        <a:rPr lang="ja-JP" altLang="en-US" sz="1400" dirty="0">
                          <a:effectLst/>
                          <a:latin typeface="ＭＳ ゴシック" panose="020B0609070205080204" pitchFamily="49" charset="-128"/>
                          <a:ea typeface="ＭＳ ゴシック" panose="020B0609070205080204" pitchFamily="49" charset="-128"/>
                        </a:rPr>
                        <a:t>，</a:t>
                      </a:r>
                      <a:r>
                        <a:rPr lang="en-US" altLang="ja-JP" sz="1400" dirty="0">
                          <a:effectLst/>
                          <a:latin typeface="ＭＳ ゴシック" panose="020B0609070205080204" pitchFamily="49" charset="-128"/>
                          <a:ea typeface="ＭＳ ゴシック" panose="020B0609070205080204" pitchFamily="49" charset="-128"/>
                        </a:rPr>
                        <a:t>980</a:t>
                      </a:r>
                      <a:r>
                        <a:rPr lang="ja-JP" altLang="en-US" sz="1400" dirty="0">
                          <a:effectLst/>
                          <a:latin typeface="ＭＳ ゴシック" panose="020B0609070205080204" pitchFamily="49" charset="-128"/>
                          <a:ea typeface="ＭＳ ゴシック" panose="020B0609070205080204" pitchFamily="49" charset="-128"/>
                        </a:rPr>
                        <a:t>円）</a:t>
                      </a:r>
                    </a:p>
                  </a:txBody>
                  <a:tcPr marL="9561" marR="9561" marT="4780" marB="4780" anchor="ctr">
                    <a:lnL w="6350" cap="flat" cmpd="sng" algn="ctr">
                      <a:solidFill>
                        <a:srgbClr val="C3C3C3"/>
                      </a:solidFill>
                      <a:prstDash val="solid"/>
                      <a:round/>
                      <a:headEnd type="none" w="med" len="med"/>
                      <a:tailEnd type="none" w="med" len="med"/>
                    </a:lnL>
                    <a:lnR w="6350" cap="flat" cmpd="sng" algn="ctr">
                      <a:solidFill>
                        <a:srgbClr val="C3C3C3"/>
                      </a:solidFill>
                      <a:prstDash val="solid"/>
                      <a:round/>
                      <a:headEnd type="none" w="med" len="med"/>
                      <a:tailEnd type="none" w="med" len="med"/>
                    </a:lnR>
                    <a:lnT w="6350" cap="flat" cmpd="sng" algn="ctr">
                      <a:solidFill>
                        <a:srgbClr val="C3C3C3"/>
                      </a:solidFill>
                      <a:prstDash val="solid"/>
                      <a:round/>
                      <a:headEnd type="none" w="med" len="med"/>
                      <a:tailEnd type="none" w="med" len="med"/>
                    </a:lnT>
                    <a:lnB w="6350" cap="flat" cmpd="sng" algn="ctr">
                      <a:solidFill>
                        <a:srgbClr val="C3C3C3"/>
                      </a:solidFill>
                      <a:prstDash val="solid"/>
                      <a:round/>
                      <a:headEnd type="none" w="med" len="med"/>
                      <a:tailEnd type="none" w="med" len="med"/>
                    </a:lnB>
                    <a:solidFill>
                      <a:srgbClr val="FFFFFF"/>
                    </a:solidFill>
                  </a:tcPr>
                </a:tc>
                <a:extLst>
                  <a:ext uri="{0D108BD9-81ED-4DB2-BD59-A6C34878D82A}">
                    <a16:rowId xmlns:a16="http://schemas.microsoft.com/office/drawing/2014/main" val="1351262807"/>
                  </a:ext>
                </a:extLst>
              </a:tr>
            </a:tbl>
          </a:graphicData>
        </a:graphic>
      </p:graphicFrame>
      <p:sp>
        <p:nvSpPr>
          <p:cNvPr id="6" name="四角形: 角を丸くする 5">
            <a:extLst>
              <a:ext uri="{FF2B5EF4-FFF2-40B4-BE49-F238E27FC236}">
                <a16:creationId xmlns:a16="http://schemas.microsoft.com/office/drawing/2014/main" id="{FB431FA1-FFDA-DF92-445F-7433BF80F15F}"/>
              </a:ext>
            </a:extLst>
          </p:cNvPr>
          <p:cNvSpPr/>
          <p:nvPr/>
        </p:nvSpPr>
        <p:spPr>
          <a:xfrm>
            <a:off x="6052457" y="1132115"/>
            <a:ext cx="2775856" cy="1491342"/>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42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6198D2-14B6-42E6-974C-3442D0A106F6}"/>
              </a:ext>
            </a:extLst>
          </p:cNvPr>
          <p:cNvSpPr>
            <a:spLocks noGrp="1"/>
          </p:cNvSpPr>
          <p:nvPr>
            <p:ph idx="1"/>
          </p:nvPr>
        </p:nvSpPr>
        <p:spPr>
          <a:xfrm>
            <a:off x="276225" y="136526"/>
            <a:ext cx="8410575" cy="5283200"/>
          </a:xfrm>
        </p:spPr>
        <p:txBody>
          <a:bodyPr/>
          <a:lstStyle/>
          <a:p>
            <a:pPr marL="0" indent="0">
              <a:buNone/>
            </a:pPr>
            <a:r>
              <a:rPr kumimoji="1" lang="ja-JP" altLang="en-US" dirty="0"/>
              <a:t>妻　</a:t>
            </a:r>
            <a:r>
              <a:rPr lang="ja-JP" altLang="en-US" dirty="0"/>
              <a:t>８６</a:t>
            </a:r>
            <a:r>
              <a:rPr kumimoji="1" lang="ja-JP" altLang="en-US" dirty="0"/>
              <a:t>歳女性　　　　　　　　　　　夫　男性</a:t>
            </a:r>
            <a:r>
              <a:rPr kumimoji="1" lang="en-US" altLang="ja-JP" dirty="0"/>
              <a:t>89</a:t>
            </a:r>
            <a:r>
              <a:rPr kumimoji="1" lang="ja-JP" altLang="en-US" dirty="0"/>
              <a:t>歳　　</a:t>
            </a:r>
            <a:endParaRPr kumimoji="1" lang="en-US" altLang="ja-JP" dirty="0"/>
          </a:p>
          <a:p>
            <a:pPr marL="0" indent="0">
              <a:buNone/>
            </a:pPr>
            <a:r>
              <a:rPr lang="ja-JP" altLang="en-US" dirty="0"/>
              <a:t>　　年金月 　　３万１５００円　　　１８万３０００円　</a:t>
            </a:r>
            <a:endParaRPr lang="en-US" altLang="ja-JP" dirty="0"/>
          </a:p>
          <a:p>
            <a:pPr marL="0" indent="0">
              <a:buNone/>
            </a:pPr>
            <a:r>
              <a:rPr lang="ja-JP" altLang="en-US" dirty="0"/>
              <a:t>４月支給分　　６万３０００円　　　３６万６０００円</a:t>
            </a:r>
            <a:endParaRPr lang="en-US" altLang="ja-JP" dirty="0"/>
          </a:p>
          <a:p>
            <a:pPr marL="0" indent="0">
              <a:buNone/>
            </a:pPr>
            <a:r>
              <a:rPr lang="ja-JP" altLang="en-US" dirty="0">
                <a:solidFill>
                  <a:srgbClr val="FF0000"/>
                </a:solidFill>
              </a:rPr>
              <a:t>個人住民税　　　　　　▲０円　　　　　　▲９００円</a:t>
            </a:r>
            <a:endParaRPr lang="en-US" altLang="ja-JP" dirty="0">
              <a:solidFill>
                <a:srgbClr val="FF0000"/>
              </a:solidFill>
            </a:endParaRPr>
          </a:p>
          <a:p>
            <a:pPr marL="0" indent="0">
              <a:buNone/>
            </a:pPr>
            <a:r>
              <a:rPr lang="ja-JP" altLang="en-US" sz="2400" dirty="0">
                <a:solidFill>
                  <a:srgbClr val="FF0000"/>
                </a:solidFill>
              </a:rPr>
              <a:t>後期医療保険料　　　</a:t>
            </a:r>
            <a:r>
              <a:rPr lang="ja-JP" altLang="en-US" dirty="0">
                <a:solidFill>
                  <a:srgbClr val="FF0000"/>
                </a:solidFill>
              </a:rPr>
              <a:t>▲４５００円　　　▲１万６１００円</a:t>
            </a:r>
            <a:endParaRPr lang="en-US" altLang="ja-JP" dirty="0">
              <a:solidFill>
                <a:srgbClr val="FF0000"/>
              </a:solidFill>
            </a:endParaRPr>
          </a:p>
          <a:p>
            <a:pPr marL="0" indent="0">
              <a:buNone/>
            </a:pPr>
            <a:r>
              <a:rPr lang="ja-JP" altLang="en-US" dirty="0">
                <a:solidFill>
                  <a:srgbClr val="FF0000"/>
                </a:solidFill>
              </a:rPr>
              <a:t>介護保険料　▲１万３７００円　　▲１万７９００円</a:t>
            </a:r>
            <a:endParaRPr lang="en-US" altLang="ja-JP" dirty="0">
              <a:solidFill>
                <a:srgbClr val="FF0000"/>
              </a:solidFill>
            </a:endParaRPr>
          </a:p>
          <a:p>
            <a:pPr marL="0" indent="0">
              <a:buNone/>
            </a:pPr>
            <a:r>
              <a:rPr lang="ja-JP" altLang="en-US" dirty="0"/>
              <a:t>手取り年金額　４万４８００円　　　３３万１１００円</a:t>
            </a:r>
            <a:endParaRPr lang="en-US" altLang="ja-JP" dirty="0"/>
          </a:p>
          <a:p>
            <a:pPr marL="0" indent="0">
              <a:buNone/>
            </a:pPr>
            <a:r>
              <a:rPr lang="ja-JP" altLang="en-US" dirty="0"/>
              <a:t>　　　　月　　　　２万２４００円　　　１６万５５５０円</a:t>
            </a:r>
            <a:endParaRPr lang="en-US" altLang="ja-JP" dirty="0"/>
          </a:p>
          <a:p>
            <a:pPr marL="0" indent="0">
              <a:buNone/>
            </a:pPr>
            <a:r>
              <a:rPr lang="ja-JP" altLang="en-US" dirty="0"/>
              <a:t>　妻夫合計　　　　　　　１８万７９５０円</a:t>
            </a:r>
            <a:endParaRPr lang="en-US" altLang="ja-JP" dirty="0"/>
          </a:p>
        </p:txBody>
      </p:sp>
      <p:sp>
        <p:nvSpPr>
          <p:cNvPr id="4" name="スライド番号プレースホルダー 3">
            <a:extLst>
              <a:ext uri="{FF2B5EF4-FFF2-40B4-BE49-F238E27FC236}">
                <a16:creationId xmlns:a16="http://schemas.microsoft.com/office/drawing/2014/main" id="{F7E12B87-502A-408D-AA7C-071402DC19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1AC3B2C-3964-4511-88FC-93126406AF87}"/>
              </a:ext>
            </a:extLst>
          </p:cNvPr>
          <p:cNvSpPr txBox="1"/>
          <p:nvPr/>
        </p:nvSpPr>
        <p:spPr>
          <a:xfrm>
            <a:off x="516731" y="5545768"/>
            <a:ext cx="8627269" cy="1175706"/>
          </a:xfrm>
          <a:prstGeom prst="rect">
            <a:avLst/>
          </a:prstGeom>
          <a:solidFill>
            <a:schemeClr val="accent1">
              <a:lumMod val="40000"/>
              <a:lumOff val="60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生活保護基準　　月　 １６万３７７円</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（生活扶助</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112,377</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円＋住宅扶助</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48,000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D0632A2D-253B-48E9-BE9D-078EDA1CC885}"/>
              </a:ext>
            </a:extLst>
          </p:cNvPr>
          <p:cNvPicPr>
            <a:picLocks noChangeAspect="1"/>
          </p:cNvPicPr>
          <p:nvPr/>
        </p:nvPicPr>
        <p:blipFill rotWithShape="1">
          <a:blip r:embed="rId2"/>
          <a:srcRect l="75772" t="49738" r="1823" b="46095"/>
          <a:stretch/>
        </p:blipFill>
        <p:spPr>
          <a:xfrm>
            <a:off x="3267075" y="3562349"/>
            <a:ext cx="1771651" cy="241301"/>
          </a:xfrm>
          <a:prstGeom prst="rect">
            <a:avLst/>
          </a:prstGeom>
        </p:spPr>
      </p:pic>
      <p:pic>
        <p:nvPicPr>
          <p:cNvPr id="7" name="図 6">
            <a:extLst>
              <a:ext uri="{FF2B5EF4-FFF2-40B4-BE49-F238E27FC236}">
                <a16:creationId xmlns:a16="http://schemas.microsoft.com/office/drawing/2014/main" id="{76941881-F7B8-4B05-9ABE-2E2AE5A5B7E7}"/>
              </a:ext>
            </a:extLst>
          </p:cNvPr>
          <p:cNvPicPr>
            <a:picLocks noChangeAspect="1"/>
          </p:cNvPicPr>
          <p:nvPr/>
        </p:nvPicPr>
        <p:blipFill rotWithShape="1">
          <a:blip r:embed="rId2"/>
          <a:srcRect l="74808" t="59440" b="37270"/>
          <a:stretch/>
        </p:blipFill>
        <p:spPr>
          <a:xfrm>
            <a:off x="6219825" y="3562349"/>
            <a:ext cx="1991966" cy="190501"/>
          </a:xfrm>
          <a:prstGeom prst="rect">
            <a:avLst/>
          </a:prstGeom>
        </p:spPr>
      </p:pic>
    </p:spTree>
    <p:extLst>
      <p:ext uri="{BB962C8B-B14F-4D97-AF65-F5344CB8AC3E}">
        <p14:creationId xmlns:p14="http://schemas.microsoft.com/office/powerpoint/2010/main" val="127242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8D5AA-FB30-41C0-A79A-F30A1293789F}"/>
              </a:ext>
            </a:extLst>
          </p:cNvPr>
          <p:cNvSpPr>
            <a:spLocks noGrp="1"/>
          </p:cNvSpPr>
          <p:nvPr>
            <p:ph type="title"/>
          </p:nvPr>
        </p:nvSpPr>
        <p:spPr>
          <a:xfrm>
            <a:off x="457200" y="128587"/>
            <a:ext cx="8229600" cy="457199"/>
          </a:xfrm>
          <a:solidFill>
            <a:srgbClr val="FFFF00"/>
          </a:solidFill>
        </p:spPr>
        <p:txBody>
          <a:bodyPr/>
          <a:lstStyle/>
          <a:p>
            <a:r>
              <a:rPr kumimoji="1" lang="ja-JP" altLang="en-US" dirty="0"/>
              <a:t>たったこれだけの年金から</a:t>
            </a:r>
          </a:p>
        </p:txBody>
      </p:sp>
      <p:sp>
        <p:nvSpPr>
          <p:cNvPr id="3" name="コンテンツ プレースホルダー 2">
            <a:extLst>
              <a:ext uri="{FF2B5EF4-FFF2-40B4-BE49-F238E27FC236}">
                <a16:creationId xmlns:a16="http://schemas.microsoft.com/office/drawing/2014/main" id="{AF6198D2-14B6-42E6-974C-3442D0A106F6}"/>
              </a:ext>
            </a:extLst>
          </p:cNvPr>
          <p:cNvSpPr>
            <a:spLocks noGrp="1"/>
          </p:cNvSpPr>
          <p:nvPr>
            <p:ph idx="1"/>
          </p:nvPr>
        </p:nvSpPr>
        <p:spPr>
          <a:xfrm>
            <a:off x="276131" y="731838"/>
            <a:ext cx="8410670" cy="4813932"/>
          </a:xfrm>
        </p:spPr>
        <p:txBody>
          <a:bodyPr/>
          <a:lstStyle/>
          <a:p>
            <a:pPr marL="0" indent="0">
              <a:buNone/>
            </a:pPr>
            <a:r>
              <a:rPr kumimoji="1" lang="en-US" altLang="ja-JP" dirty="0"/>
              <a:t>A</a:t>
            </a:r>
            <a:r>
              <a:rPr kumimoji="1" lang="ja-JP" altLang="en-US" dirty="0"/>
              <a:t>さん　</a:t>
            </a:r>
            <a:r>
              <a:rPr kumimoji="1" lang="en-US" altLang="ja-JP" dirty="0"/>
              <a:t>76</a:t>
            </a:r>
            <a:r>
              <a:rPr kumimoji="1" lang="ja-JP" altLang="en-US" dirty="0"/>
              <a:t>歳男性　</a:t>
            </a:r>
            <a:endParaRPr kumimoji="1" lang="en-US" altLang="ja-JP" dirty="0"/>
          </a:p>
          <a:p>
            <a:pPr marL="0" indent="0">
              <a:buNone/>
            </a:pPr>
            <a:r>
              <a:rPr lang="ja-JP" altLang="en-US" dirty="0"/>
              <a:t>　　　　　　　　年金月　　　１３万２５００円　　</a:t>
            </a:r>
            <a:endParaRPr lang="en-US" altLang="ja-JP" dirty="0"/>
          </a:p>
          <a:p>
            <a:pPr marL="0" indent="0">
              <a:buNone/>
            </a:pPr>
            <a:r>
              <a:rPr lang="ja-JP" altLang="en-US" dirty="0"/>
              <a:t>　　　　　　４月支給分　　　２６万５０００円</a:t>
            </a:r>
            <a:endParaRPr lang="en-US" altLang="ja-JP" dirty="0"/>
          </a:p>
          <a:p>
            <a:pPr marL="0" indent="0">
              <a:buNone/>
            </a:pPr>
            <a:r>
              <a:rPr lang="ja-JP" altLang="en-US" dirty="0"/>
              <a:t>　　　　　　　　</a:t>
            </a:r>
            <a:r>
              <a:rPr lang="ja-JP" altLang="en-US" dirty="0">
                <a:solidFill>
                  <a:srgbClr val="FF0000"/>
                </a:solidFill>
              </a:rPr>
              <a:t>　個人住民税　　　▲９００円</a:t>
            </a:r>
            <a:endParaRPr lang="en-US" altLang="ja-JP" dirty="0">
              <a:solidFill>
                <a:srgbClr val="FF0000"/>
              </a:solidFill>
            </a:endParaRPr>
          </a:p>
          <a:p>
            <a:pPr marL="0" indent="0">
              <a:buNone/>
            </a:pPr>
            <a:r>
              <a:rPr lang="ja-JP" altLang="en-US" dirty="0">
                <a:solidFill>
                  <a:srgbClr val="FF0000"/>
                </a:solidFill>
              </a:rPr>
              <a:t>　後期高齢者医療保険料　　　▲４９００円</a:t>
            </a:r>
            <a:endParaRPr lang="en-US" altLang="ja-JP" dirty="0">
              <a:solidFill>
                <a:srgbClr val="FF0000"/>
              </a:solidFill>
            </a:endParaRPr>
          </a:p>
          <a:p>
            <a:pPr marL="0" indent="0">
              <a:buNone/>
            </a:pPr>
            <a:r>
              <a:rPr lang="ja-JP" altLang="en-US" dirty="0">
                <a:solidFill>
                  <a:srgbClr val="FF0000"/>
                </a:solidFill>
              </a:rPr>
              <a:t>　　　　　　　介護保険料　　　　▲１万７１００円</a:t>
            </a:r>
            <a:endParaRPr lang="en-US" altLang="ja-JP" dirty="0">
              <a:solidFill>
                <a:srgbClr val="FF0000"/>
              </a:solidFill>
            </a:endParaRPr>
          </a:p>
          <a:p>
            <a:pPr marL="0" indent="0">
              <a:buNone/>
            </a:pPr>
            <a:r>
              <a:rPr lang="ja-JP" altLang="en-US" dirty="0">
                <a:solidFill>
                  <a:srgbClr val="FF0000"/>
                </a:solidFill>
              </a:rPr>
              <a:t>　　　　　</a:t>
            </a:r>
            <a:r>
              <a:rPr lang="ja-JP" altLang="en-US" dirty="0"/>
              <a:t>手取り年金額　　　２４万２１００円</a:t>
            </a:r>
            <a:endParaRPr lang="en-US" altLang="ja-JP" dirty="0"/>
          </a:p>
          <a:p>
            <a:pPr marL="0" indent="0">
              <a:buNone/>
            </a:pPr>
            <a:r>
              <a:rPr lang="ja-JP" altLang="en-US" dirty="0"/>
              <a:t>　　　　　　　　　　　　月　　　１２万１０５０円</a:t>
            </a: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F7E12B87-502A-408D-AA7C-071402DC19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2747B297-7364-4FB0-BCDC-79FE615CB936}"/>
              </a:ext>
            </a:extLst>
          </p:cNvPr>
          <p:cNvPicPr>
            <a:picLocks noChangeAspect="1"/>
          </p:cNvPicPr>
          <p:nvPr/>
        </p:nvPicPr>
        <p:blipFill rotWithShape="1">
          <a:blip r:embed="rId2"/>
          <a:srcRect t="58947" b="37061"/>
          <a:stretch/>
        </p:blipFill>
        <p:spPr>
          <a:xfrm>
            <a:off x="276131" y="4099718"/>
            <a:ext cx="7907085" cy="231175"/>
          </a:xfrm>
          <a:prstGeom prst="rect">
            <a:avLst/>
          </a:prstGeom>
        </p:spPr>
      </p:pic>
      <p:sp>
        <p:nvSpPr>
          <p:cNvPr id="7" name="テキスト ボックス 6">
            <a:extLst>
              <a:ext uri="{FF2B5EF4-FFF2-40B4-BE49-F238E27FC236}">
                <a16:creationId xmlns:a16="http://schemas.microsoft.com/office/drawing/2014/main" id="{075C8F94-25B2-46E7-8D61-21B6EBAF343C}"/>
              </a:ext>
            </a:extLst>
          </p:cNvPr>
          <p:cNvSpPr txBox="1"/>
          <p:nvPr/>
        </p:nvSpPr>
        <p:spPr>
          <a:xfrm>
            <a:off x="457200" y="5553707"/>
            <a:ext cx="8020050" cy="1175706"/>
          </a:xfrm>
          <a:prstGeom prst="rect">
            <a:avLst/>
          </a:prstGeom>
          <a:solidFill>
            <a:schemeClr val="accent1">
              <a:lumMod val="20000"/>
              <a:lumOff val="80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生活保護基準　　月　　 １１万１９００円</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（生活扶助</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71,900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円＋住宅扶助</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40,000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405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8D5AA-FB30-41C0-A79A-F30A1293789F}"/>
              </a:ext>
            </a:extLst>
          </p:cNvPr>
          <p:cNvSpPr>
            <a:spLocks noGrp="1"/>
          </p:cNvSpPr>
          <p:nvPr>
            <p:ph type="title"/>
          </p:nvPr>
        </p:nvSpPr>
        <p:spPr>
          <a:xfrm>
            <a:off x="395287" y="136525"/>
            <a:ext cx="8229600" cy="457199"/>
          </a:xfrm>
          <a:solidFill>
            <a:srgbClr val="FFFF00"/>
          </a:solidFill>
        </p:spPr>
        <p:txBody>
          <a:bodyPr/>
          <a:lstStyle/>
          <a:p>
            <a:r>
              <a:rPr kumimoji="1" lang="ja-JP" altLang="en-US" dirty="0"/>
              <a:t>たったこれだけの年金から</a:t>
            </a:r>
          </a:p>
        </p:txBody>
      </p:sp>
      <p:sp>
        <p:nvSpPr>
          <p:cNvPr id="3" name="コンテンツ プレースホルダー 2">
            <a:extLst>
              <a:ext uri="{FF2B5EF4-FFF2-40B4-BE49-F238E27FC236}">
                <a16:creationId xmlns:a16="http://schemas.microsoft.com/office/drawing/2014/main" id="{AF6198D2-14B6-42E6-974C-3442D0A106F6}"/>
              </a:ext>
            </a:extLst>
          </p:cNvPr>
          <p:cNvSpPr>
            <a:spLocks noGrp="1"/>
          </p:cNvSpPr>
          <p:nvPr>
            <p:ph idx="1"/>
          </p:nvPr>
        </p:nvSpPr>
        <p:spPr>
          <a:xfrm>
            <a:off x="304801" y="676275"/>
            <a:ext cx="8382000" cy="4924425"/>
          </a:xfrm>
        </p:spPr>
        <p:txBody>
          <a:bodyPr/>
          <a:lstStyle/>
          <a:p>
            <a:pPr marL="0" indent="0">
              <a:buNone/>
            </a:pPr>
            <a:r>
              <a:rPr lang="en-US" altLang="ja-JP" dirty="0"/>
              <a:t>B</a:t>
            </a:r>
            <a:r>
              <a:rPr kumimoji="1" lang="ja-JP" altLang="en-US" dirty="0"/>
              <a:t>さん　</a:t>
            </a:r>
            <a:r>
              <a:rPr lang="en-US" altLang="ja-JP" dirty="0"/>
              <a:t>83</a:t>
            </a:r>
            <a:r>
              <a:rPr kumimoji="1" lang="ja-JP" altLang="en-US" dirty="0"/>
              <a:t>歳</a:t>
            </a:r>
            <a:r>
              <a:rPr lang="ja-JP" altLang="en-US" dirty="0"/>
              <a:t>女</a:t>
            </a:r>
            <a:r>
              <a:rPr kumimoji="1" lang="ja-JP" altLang="en-US" dirty="0"/>
              <a:t>性　</a:t>
            </a:r>
            <a:endParaRPr kumimoji="1" lang="en-US" altLang="ja-JP" dirty="0"/>
          </a:p>
          <a:p>
            <a:pPr marL="0" indent="0">
              <a:buNone/>
            </a:pPr>
            <a:r>
              <a:rPr lang="ja-JP" altLang="en-US" dirty="0"/>
              <a:t>　　　　　　　　年金月　　　１０万３５００円　　</a:t>
            </a:r>
            <a:endParaRPr lang="en-US" altLang="ja-JP" dirty="0"/>
          </a:p>
          <a:p>
            <a:pPr marL="0" indent="0">
              <a:buNone/>
            </a:pPr>
            <a:r>
              <a:rPr lang="ja-JP" altLang="en-US" dirty="0"/>
              <a:t>　　　　　　４月支給分　　　２０万７０００円</a:t>
            </a:r>
            <a:endParaRPr lang="en-US" altLang="ja-JP" dirty="0"/>
          </a:p>
          <a:p>
            <a:pPr marL="0" indent="0">
              <a:buNone/>
            </a:pPr>
            <a:r>
              <a:rPr lang="ja-JP" altLang="en-US" dirty="0"/>
              <a:t>　　　　　　　　</a:t>
            </a:r>
            <a:r>
              <a:rPr lang="ja-JP" altLang="en-US" dirty="0">
                <a:solidFill>
                  <a:srgbClr val="FF0000"/>
                </a:solidFill>
              </a:rPr>
              <a:t>　個人住民税　　　　　▲０円</a:t>
            </a:r>
            <a:endParaRPr lang="en-US" altLang="ja-JP" dirty="0">
              <a:solidFill>
                <a:srgbClr val="FF0000"/>
              </a:solidFill>
            </a:endParaRPr>
          </a:p>
          <a:p>
            <a:pPr marL="0" indent="0">
              <a:buNone/>
            </a:pPr>
            <a:r>
              <a:rPr lang="ja-JP" altLang="en-US" dirty="0">
                <a:solidFill>
                  <a:srgbClr val="FF0000"/>
                </a:solidFill>
              </a:rPr>
              <a:t>　後期高齢者医療保険料　　　▲２７００円</a:t>
            </a:r>
            <a:endParaRPr lang="en-US" altLang="ja-JP" dirty="0">
              <a:solidFill>
                <a:srgbClr val="FF0000"/>
              </a:solidFill>
            </a:endParaRPr>
          </a:p>
          <a:p>
            <a:pPr marL="0" indent="0">
              <a:buNone/>
            </a:pPr>
            <a:r>
              <a:rPr lang="ja-JP" altLang="en-US" dirty="0">
                <a:solidFill>
                  <a:srgbClr val="FF0000"/>
                </a:solidFill>
              </a:rPr>
              <a:t>　　　　　介護保険料　　　　▲１万１３００円</a:t>
            </a:r>
            <a:endParaRPr lang="en-US" altLang="ja-JP" dirty="0">
              <a:solidFill>
                <a:srgbClr val="FF0000"/>
              </a:solidFill>
            </a:endParaRPr>
          </a:p>
          <a:p>
            <a:pPr marL="0" indent="0">
              <a:buNone/>
            </a:pPr>
            <a:r>
              <a:rPr lang="ja-JP" altLang="en-US" dirty="0">
                <a:solidFill>
                  <a:srgbClr val="FF0000"/>
                </a:solidFill>
              </a:rPr>
              <a:t>　　　　　</a:t>
            </a:r>
            <a:r>
              <a:rPr lang="ja-JP" altLang="en-US" dirty="0"/>
              <a:t>手取り年金額　　　１９万３０００円</a:t>
            </a:r>
            <a:endParaRPr lang="en-US" altLang="ja-JP" dirty="0"/>
          </a:p>
          <a:p>
            <a:pPr marL="0" indent="0">
              <a:buNone/>
            </a:pPr>
            <a:r>
              <a:rPr lang="ja-JP" altLang="en-US" dirty="0"/>
              <a:t>　　　　　　　　　　　　月　　　　９万６５００円</a:t>
            </a: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F7E12B87-502A-408D-AA7C-071402DC19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2888FEA0-7BA6-40DF-A552-BD6656A9E114}"/>
              </a:ext>
            </a:extLst>
          </p:cNvPr>
          <p:cNvPicPr>
            <a:picLocks noChangeAspect="1"/>
          </p:cNvPicPr>
          <p:nvPr/>
        </p:nvPicPr>
        <p:blipFill rotWithShape="1">
          <a:blip r:embed="rId2"/>
          <a:srcRect t="43751" b="52630"/>
          <a:stretch/>
        </p:blipFill>
        <p:spPr>
          <a:xfrm>
            <a:off x="395287" y="4057650"/>
            <a:ext cx="7907085" cy="209550"/>
          </a:xfrm>
          <a:prstGeom prst="rect">
            <a:avLst/>
          </a:prstGeom>
        </p:spPr>
      </p:pic>
      <p:sp>
        <p:nvSpPr>
          <p:cNvPr id="6" name="テキスト ボックス 5">
            <a:extLst>
              <a:ext uri="{FF2B5EF4-FFF2-40B4-BE49-F238E27FC236}">
                <a16:creationId xmlns:a16="http://schemas.microsoft.com/office/drawing/2014/main" id="{4BB129CD-3A68-4296-963B-F717FB775B8D}"/>
              </a:ext>
            </a:extLst>
          </p:cNvPr>
          <p:cNvSpPr txBox="1"/>
          <p:nvPr/>
        </p:nvSpPr>
        <p:spPr>
          <a:xfrm>
            <a:off x="457200" y="5553707"/>
            <a:ext cx="8020050" cy="1175706"/>
          </a:xfrm>
          <a:prstGeom prst="rect">
            <a:avLst/>
          </a:prstGeom>
          <a:solidFill>
            <a:schemeClr val="accent1">
              <a:lumMod val="20000"/>
              <a:lumOff val="80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生活保護基準　　月　　 １１万１９００円</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（生活扶助</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71,900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円＋住宅扶助</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40,000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794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DF9FE-F99C-44BE-8CE0-483A5E15E633}"/>
              </a:ext>
            </a:extLst>
          </p:cNvPr>
          <p:cNvSpPr>
            <a:spLocks noGrp="1"/>
          </p:cNvSpPr>
          <p:nvPr>
            <p:ph type="title"/>
          </p:nvPr>
        </p:nvSpPr>
        <p:spPr/>
        <p:txBody>
          <a:bodyPr/>
          <a:lstStyle/>
          <a:p>
            <a:r>
              <a:rPr kumimoji="1" lang="en-US" altLang="ja-JP" dirty="0"/>
              <a:t>20</a:t>
            </a:r>
            <a:r>
              <a:rPr kumimoji="1" lang="ja-JP" altLang="en-US" dirty="0"/>
              <a:t>年間下がりっぱなしの年金</a:t>
            </a:r>
          </a:p>
        </p:txBody>
      </p:sp>
      <p:sp>
        <p:nvSpPr>
          <p:cNvPr id="4" name="スライド番号プレースホルダー 3">
            <a:extLst>
              <a:ext uri="{FF2B5EF4-FFF2-40B4-BE49-F238E27FC236}">
                <a16:creationId xmlns:a16="http://schemas.microsoft.com/office/drawing/2014/main" id="{F9AB0A6C-A333-404C-B508-89C0623281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6" name="グラフ 5">
            <a:extLst>
              <a:ext uri="{FF2B5EF4-FFF2-40B4-BE49-F238E27FC236}">
                <a16:creationId xmlns:a16="http://schemas.microsoft.com/office/drawing/2014/main" id="{BF355C7A-225B-4498-A6A7-0DEC85CDD545}"/>
              </a:ext>
            </a:extLst>
          </p:cNvPr>
          <p:cNvGraphicFramePr>
            <a:graphicFrameLocks/>
          </p:cNvGraphicFramePr>
          <p:nvPr/>
        </p:nvGraphicFramePr>
        <p:xfrm>
          <a:off x="580444" y="1712471"/>
          <a:ext cx="7164126" cy="4826441"/>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D031C8B8-07E7-41EE-A0A2-51632F19EB1C}"/>
              </a:ext>
            </a:extLst>
          </p:cNvPr>
          <p:cNvSpPr txBox="1"/>
          <p:nvPr/>
        </p:nvSpPr>
        <p:spPr>
          <a:xfrm>
            <a:off x="6056243" y="3517662"/>
            <a:ext cx="128281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144,268</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p:txBody>
      </p:sp>
      <p:sp>
        <p:nvSpPr>
          <p:cNvPr id="10" name="テキスト ボックス 9">
            <a:extLst>
              <a:ext uri="{FF2B5EF4-FFF2-40B4-BE49-F238E27FC236}">
                <a16:creationId xmlns:a16="http://schemas.microsoft.com/office/drawing/2014/main" id="{57251319-C93E-4E2D-90E7-6852DA396F20}"/>
              </a:ext>
            </a:extLst>
          </p:cNvPr>
          <p:cNvSpPr txBox="1"/>
          <p:nvPr/>
        </p:nvSpPr>
        <p:spPr>
          <a:xfrm>
            <a:off x="1705555" y="2935977"/>
            <a:ext cx="132389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171,478</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p:txBody>
      </p:sp>
      <p:sp>
        <p:nvSpPr>
          <p:cNvPr id="12" name="テキスト ボックス 11">
            <a:extLst>
              <a:ext uri="{FF2B5EF4-FFF2-40B4-BE49-F238E27FC236}">
                <a16:creationId xmlns:a16="http://schemas.microsoft.com/office/drawing/2014/main" id="{1281813E-2763-48A5-BB97-69557BD227EB}"/>
              </a:ext>
            </a:extLst>
          </p:cNvPr>
          <p:cNvSpPr txBox="1"/>
          <p:nvPr/>
        </p:nvSpPr>
        <p:spPr>
          <a:xfrm>
            <a:off x="2802834" y="2271812"/>
            <a:ext cx="124835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175,865</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p:txBody>
      </p:sp>
      <p:sp>
        <p:nvSpPr>
          <p:cNvPr id="14" name="テキスト ボックス 13">
            <a:extLst>
              <a:ext uri="{FF2B5EF4-FFF2-40B4-BE49-F238E27FC236}">
                <a16:creationId xmlns:a16="http://schemas.microsoft.com/office/drawing/2014/main" id="{BB66E63B-EF5D-4CF3-9F82-5F69E6EFCA41}"/>
              </a:ext>
            </a:extLst>
          </p:cNvPr>
          <p:cNvSpPr txBox="1"/>
          <p:nvPr/>
        </p:nvSpPr>
        <p:spPr>
          <a:xfrm>
            <a:off x="3427011" y="4036820"/>
            <a:ext cx="4723076"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en-US" altLang="ja-JP" sz="6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31,597</a:t>
            </a:r>
            <a:r>
              <a:rPr kumimoji="0" lang="ja-JP" altLang="en-US" sz="6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円</a:t>
            </a:r>
          </a:p>
        </p:txBody>
      </p:sp>
      <p:sp>
        <p:nvSpPr>
          <p:cNvPr id="16" name="テキスト ボックス 15">
            <a:extLst>
              <a:ext uri="{FF2B5EF4-FFF2-40B4-BE49-F238E27FC236}">
                <a16:creationId xmlns:a16="http://schemas.microsoft.com/office/drawing/2014/main" id="{880ACCF4-F554-4617-92AF-48BDEB2EAE4D}"/>
              </a:ext>
            </a:extLst>
          </p:cNvPr>
          <p:cNvSpPr txBox="1"/>
          <p:nvPr/>
        </p:nvSpPr>
        <p:spPr>
          <a:xfrm>
            <a:off x="2484781" y="4791264"/>
            <a:ext cx="45720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▲１７．９％</a:t>
            </a:r>
          </a:p>
        </p:txBody>
      </p:sp>
      <p:graphicFrame>
        <p:nvGraphicFramePr>
          <p:cNvPr id="17" name="表 16">
            <a:extLst>
              <a:ext uri="{FF2B5EF4-FFF2-40B4-BE49-F238E27FC236}">
                <a16:creationId xmlns:a16="http://schemas.microsoft.com/office/drawing/2014/main" id="{7F377081-9854-4787-8F19-ECC529016C9F}"/>
              </a:ext>
            </a:extLst>
          </p:cNvPr>
          <p:cNvGraphicFramePr>
            <a:graphicFrameLocks noGrp="1"/>
          </p:cNvGraphicFramePr>
          <p:nvPr/>
        </p:nvGraphicFramePr>
        <p:xfrm>
          <a:off x="7433476" y="2254273"/>
          <a:ext cx="1564418" cy="3496310"/>
        </p:xfrm>
        <a:graphic>
          <a:graphicData uri="http://schemas.openxmlformats.org/drawingml/2006/table">
            <a:tbl>
              <a:tblPr/>
              <a:tblGrid>
                <a:gridCol w="782209">
                  <a:extLst>
                    <a:ext uri="{9D8B030D-6E8A-4147-A177-3AD203B41FA5}">
                      <a16:colId xmlns:a16="http://schemas.microsoft.com/office/drawing/2014/main" val="3589177239"/>
                    </a:ext>
                  </a:extLst>
                </a:gridCol>
                <a:gridCol w="782209">
                  <a:extLst>
                    <a:ext uri="{9D8B030D-6E8A-4147-A177-3AD203B41FA5}">
                      <a16:colId xmlns:a16="http://schemas.microsoft.com/office/drawing/2014/main" val="2784080101"/>
                    </a:ext>
                  </a:extLst>
                </a:gridCol>
              </a:tblGrid>
              <a:tr h="228600">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effectLst/>
                          <a:latin typeface="游ゴシック" panose="020B0400000000000000" pitchFamily="50" charset="-128"/>
                          <a:ea typeface="游ゴシック" panose="020B0400000000000000" pitchFamily="50" charset="-128"/>
                        </a:rPr>
                        <a:t>平均年金月額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617223"/>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175,865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036164"/>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165,083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187223"/>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150,406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648921"/>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149,687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646438"/>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148,422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864127"/>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145,596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470782"/>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144,886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890044"/>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145,305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38718"/>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145,638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970095"/>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144,903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349258"/>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143,761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481852"/>
                  </a:ext>
                </a:extLst>
              </a:tr>
              <a:tr h="228600">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144,268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63706"/>
                  </a:ext>
                </a:extLst>
              </a:tr>
            </a:tbl>
          </a:graphicData>
        </a:graphic>
      </p:graphicFrame>
    </p:spTree>
    <p:extLst>
      <p:ext uri="{BB962C8B-B14F-4D97-AF65-F5344CB8AC3E}">
        <p14:creationId xmlns:p14="http://schemas.microsoft.com/office/powerpoint/2010/main" val="39572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 calcmode="lin" valueType="num">
                                      <p:cBhvr additive="base">
                                        <p:cTn id="3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7D374A-3B6A-BAE4-29FD-54DE9DBD175D}"/>
              </a:ext>
            </a:extLst>
          </p:cNvPr>
          <p:cNvSpPr>
            <a:spLocks noGrp="1"/>
          </p:cNvSpPr>
          <p:nvPr>
            <p:ph type="title"/>
          </p:nvPr>
        </p:nvSpPr>
        <p:spPr/>
        <p:txBody>
          <a:bodyPr>
            <a:normAutofit/>
          </a:bodyPr>
          <a:lstStyle/>
          <a:p>
            <a:r>
              <a:rPr kumimoji="1" lang="ja-JP" altLang="en-US" sz="2000" dirty="0">
                <a:latin typeface="ＭＳ ゴシック" panose="020B0609070205080204" pitchFamily="49" charset="-128"/>
                <a:ea typeface="ＭＳ ゴシック" panose="020B0609070205080204" pitchFamily="49" charset="-128"/>
              </a:rPr>
              <a:t>大阪市第</a:t>
            </a:r>
            <a:r>
              <a:rPr kumimoji="1" lang="en-US" altLang="ja-JP" sz="2000" dirty="0">
                <a:latin typeface="ＭＳ ゴシック" panose="020B0609070205080204" pitchFamily="49" charset="-128"/>
                <a:ea typeface="ＭＳ ゴシック" panose="020B0609070205080204" pitchFamily="49" charset="-128"/>
              </a:rPr>
              <a:t>9</a:t>
            </a:r>
            <a:r>
              <a:rPr kumimoji="1" lang="ja-JP" altLang="en-US" sz="2000" dirty="0">
                <a:latin typeface="ＭＳ ゴシック" panose="020B0609070205080204" pitchFamily="49" charset="-128"/>
                <a:ea typeface="ＭＳ ゴシック" panose="020B0609070205080204" pitchFamily="49" charset="-128"/>
              </a:rPr>
              <a:t>期介護保険事業計画案　パブコメ書き込み学習会</a:t>
            </a:r>
            <a:br>
              <a:rPr kumimoji="1" lang="en-US" altLang="ja-JP" sz="2000" dirty="0">
                <a:latin typeface="ＭＳ ゴシック" panose="020B0609070205080204" pitchFamily="49" charset="-128"/>
                <a:ea typeface="ＭＳ ゴシック" panose="020B0609070205080204" pitchFamily="49" charset="-128"/>
              </a:rPr>
            </a:br>
            <a:r>
              <a:rPr kumimoji="1" lang="ja-JP" altLang="en-US" sz="2000"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本日のスケジュール</a:t>
            </a:r>
          </a:p>
        </p:txBody>
      </p:sp>
      <p:sp>
        <p:nvSpPr>
          <p:cNvPr id="3" name="コンテンツ プレースホルダー 2">
            <a:extLst>
              <a:ext uri="{FF2B5EF4-FFF2-40B4-BE49-F238E27FC236}">
                <a16:creationId xmlns:a16="http://schemas.microsoft.com/office/drawing/2014/main" id="{94BBA04B-4D67-B837-C757-800111339CCD}"/>
              </a:ext>
            </a:extLst>
          </p:cNvPr>
          <p:cNvSpPr>
            <a:spLocks noGrp="1"/>
          </p:cNvSpPr>
          <p:nvPr>
            <p:ph idx="1"/>
          </p:nvPr>
        </p:nvSpPr>
        <p:spPr/>
        <p:txBody>
          <a:bodyPr/>
          <a:lstStyle/>
          <a:p>
            <a:pPr marL="0" indent="0">
              <a:buNone/>
            </a:pPr>
            <a:r>
              <a:rPr lang="ja-JP" altLang="en-US" dirty="0">
                <a:latin typeface="ＭＳ ゴシック" panose="020B0609070205080204" pitchFamily="49" charset="-128"/>
                <a:ea typeface="ＭＳ ゴシック" panose="020B0609070205080204" pitchFamily="49" charset="-128"/>
              </a:rPr>
              <a:t>１</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学習タイム     </a:t>
            </a:r>
            <a:r>
              <a:rPr lang="en-US" altLang="ja-JP" dirty="0">
                <a:latin typeface="ＭＳ ゴシック" panose="020B0609070205080204" pitchFamily="49" charset="-128"/>
                <a:ea typeface="ＭＳ ゴシック" panose="020B0609070205080204" pitchFamily="49" charset="-128"/>
              </a:rPr>
              <a:t>10:00</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11:00</a:t>
            </a:r>
          </a:p>
          <a:p>
            <a:pPr marL="0" indent="0">
              <a:buNone/>
            </a:pPr>
            <a:r>
              <a:rPr lang="ja-JP" altLang="en-US" dirty="0">
                <a:latin typeface="ＭＳ ゴシック" panose="020B0609070205080204" pitchFamily="49" charset="-128"/>
                <a:ea typeface="ＭＳ ゴシック" panose="020B0609070205080204" pitchFamily="49" charset="-128"/>
              </a:rPr>
              <a:t>「介護保険事業計画と大阪市介護保険料」</a:t>
            </a:r>
            <a:endParaRPr lang="en-US" altLang="ja-JP" dirty="0">
              <a:latin typeface="ＭＳ ゴシック" panose="020B0609070205080204" pitchFamily="49" charset="-128"/>
              <a:ea typeface="ＭＳ ゴシック" panose="020B0609070205080204" pitchFamily="49" charset="-128"/>
            </a:endParaRPr>
          </a:p>
          <a:p>
            <a:pPr marL="0" indent="0">
              <a:buNone/>
            </a:pP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質問及び意見タイム　　　</a:t>
            </a:r>
            <a:r>
              <a:rPr lang="en-US" altLang="ja-JP" dirty="0">
                <a:latin typeface="ＭＳ ゴシック" panose="020B0609070205080204" pitchFamily="49" charset="-128"/>
                <a:ea typeface="ＭＳ ゴシック" panose="020B0609070205080204" pitchFamily="49" charset="-128"/>
              </a:rPr>
              <a:t>11:00</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11:10</a:t>
            </a:r>
          </a:p>
          <a:p>
            <a:pPr marL="0" indent="0">
              <a:buNone/>
            </a:pP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３</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「私の意見」書き込みタイム</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11:10</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11:30</a:t>
            </a:r>
          </a:p>
          <a:p>
            <a:pPr marL="0" indent="0">
              <a:buNone/>
            </a:pPr>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pPr marL="0" indent="0">
              <a:buNone/>
            </a:pP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7902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6CA46-447E-4151-AC21-D782A26D1037}"/>
              </a:ext>
            </a:extLst>
          </p:cNvPr>
          <p:cNvSpPr>
            <a:spLocks noGrp="1"/>
          </p:cNvSpPr>
          <p:nvPr>
            <p:ph type="title"/>
          </p:nvPr>
        </p:nvSpPr>
        <p:spPr>
          <a:xfrm>
            <a:off x="190831" y="274638"/>
            <a:ext cx="8495969" cy="584103"/>
          </a:xfrm>
        </p:spPr>
        <p:txBody>
          <a:bodyPr/>
          <a:lstStyle/>
          <a:p>
            <a:r>
              <a:rPr kumimoji="1" lang="en-US" altLang="ja-JP" sz="3600" dirty="0"/>
              <a:t>21</a:t>
            </a:r>
            <a:r>
              <a:rPr kumimoji="1" lang="ja-JP" altLang="en-US" sz="3600" dirty="0"/>
              <a:t>年で</a:t>
            </a:r>
            <a:r>
              <a:rPr kumimoji="1" lang="en-US" altLang="ja-JP" sz="3600" dirty="0"/>
              <a:t>2.4</a:t>
            </a:r>
            <a:r>
              <a:rPr kumimoji="1" lang="ja-JP" altLang="en-US" sz="3600" dirty="0"/>
              <a:t>倍　大阪市の介護保険料</a:t>
            </a:r>
          </a:p>
        </p:txBody>
      </p:sp>
      <p:sp>
        <p:nvSpPr>
          <p:cNvPr id="4" name="スライド番号プレースホルダー 3">
            <a:extLst>
              <a:ext uri="{FF2B5EF4-FFF2-40B4-BE49-F238E27FC236}">
                <a16:creationId xmlns:a16="http://schemas.microsoft.com/office/drawing/2014/main" id="{B6F103E6-40CA-4AE3-9893-03CCD55C32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7" name="グラフ 6">
            <a:extLst>
              <a:ext uri="{FF2B5EF4-FFF2-40B4-BE49-F238E27FC236}">
                <a16:creationId xmlns:a16="http://schemas.microsoft.com/office/drawing/2014/main" id="{C4FE5175-0893-4019-AEA6-57071250074F}"/>
              </a:ext>
            </a:extLst>
          </p:cNvPr>
          <p:cNvGraphicFramePr/>
          <p:nvPr/>
        </p:nvGraphicFramePr>
        <p:xfrm>
          <a:off x="572494" y="858741"/>
          <a:ext cx="7680959" cy="5271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C8856ADC-977B-43E2-A910-018E5495E110}"/>
              </a:ext>
            </a:extLst>
          </p:cNvPr>
          <p:cNvGraphicFramePr>
            <a:graphicFrameLocks noGrp="1"/>
          </p:cNvGraphicFramePr>
          <p:nvPr/>
        </p:nvGraphicFramePr>
        <p:xfrm>
          <a:off x="1160890" y="5678557"/>
          <a:ext cx="7903595" cy="762000"/>
        </p:xfrm>
        <a:graphic>
          <a:graphicData uri="http://schemas.openxmlformats.org/drawingml/2006/table">
            <a:tbl>
              <a:tblPr firstRow="1" firstCol="1" bandRow="1"/>
              <a:tblGrid>
                <a:gridCol w="850790">
                  <a:extLst>
                    <a:ext uri="{9D8B030D-6E8A-4147-A177-3AD203B41FA5}">
                      <a16:colId xmlns:a16="http://schemas.microsoft.com/office/drawing/2014/main" val="1991321185"/>
                    </a:ext>
                  </a:extLst>
                </a:gridCol>
                <a:gridCol w="803082">
                  <a:extLst>
                    <a:ext uri="{9D8B030D-6E8A-4147-A177-3AD203B41FA5}">
                      <a16:colId xmlns:a16="http://schemas.microsoft.com/office/drawing/2014/main" val="3022632032"/>
                    </a:ext>
                  </a:extLst>
                </a:gridCol>
                <a:gridCol w="914400">
                  <a:extLst>
                    <a:ext uri="{9D8B030D-6E8A-4147-A177-3AD203B41FA5}">
                      <a16:colId xmlns:a16="http://schemas.microsoft.com/office/drawing/2014/main" val="60920688"/>
                    </a:ext>
                  </a:extLst>
                </a:gridCol>
                <a:gridCol w="787179">
                  <a:extLst>
                    <a:ext uri="{9D8B030D-6E8A-4147-A177-3AD203B41FA5}">
                      <a16:colId xmlns:a16="http://schemas.microsoft.com/office/drawing/2014/main" val="3693139526"/>
                    </a:ext>
                  </a:extLst>
                </a:gridCol>
                <a:gridCol w="1176793">
                  <a:extLst>
                    <a:ext uri="{9D8B030D-6E8A-4147-A177-3AD203B41FA5}">
                      <a16:colId xmlns:a16="http://schemas.microsoft.com/office/drawing/2014/main" val="755655681"/>
                    </a:ext>
                  </a:extLst>
                </a:gridCol>
                <a:gridCol w="916863">
                  <a:extLst>
                    <a:ext uri="{9D8B030D-6E8A-4147-A177-3AD203B41FA5}">
                      <a16:colId xmlns:a16="http://schemas.microsoft.com/office/drawing/2014/main" val="2957314729"/>
                    </a:ext>
                  </a:extLst>
                </a:gridCol>
                <a:gridCol w="856277">
                  <a:extLst>
                    <a:ext uri="{9D8B030D-6E8A-4147-A177-3AD203B41FA5}">
                      <a16:colId xmlns:a16="http://schemas.microsoft.com/office/drawing/2014/main" val="1284053841"/>
                    </a:ext>
                  </a:extLst>
                </a:gridCol>
                <a:gridCol w="855907">
                  <a:extLst>
                    <a:ext uri="{9D8B030D-6E8A-4147-A177-3AD203B41FA5}">
                      <a16:colId xmlns:a16="http://schemas.microsoft.com/office/drawing/2014/main" val="3445553337"/>
                    </a:ext>
                  </a:extLst>
                </a:gridCol>
                <a:gridCol w="742304">
                  <a:extLst>
                    <a:ext uri="{9D8B030D-6E8A-4147-A177-3AD203B41FA5}">
                      <a16:colId xmlns:a16="http://schemas.microsoft.com/office/drawing/2014/main" val="3455069512"/>
                    </a:ext>
                  </a:extLst>
                </a:gridCol>
              </a:tblGrid>
              <a:tr h="242141">
                <a:tc>
                  <a:txBody>
                    <a:bodyPr/>
                    <a:lstStyle/>
                    <a:p>
                      <a:pPr algn="l"/>
                      <a:r>
                        <a:rPr lang="ja-JP" sz="1200" kern="0" dirty="0">
                          <a:solidFill>
                            <a:srgbClr val="000000"/>
                          </a:solidFill>
                          <a:effectLst/>
                          <a:latin typeface="+mn-ea"/>
                          <a:ea typeface="+mn-ea"/>
                          <a:cs typeface="ＭＳ Ｐゴシック" panose="020B0600070205080204" pitchFamily="50" charset="-128"/>
                        </a:rPr>
                        <a:t>第１期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2000</a:t>
                      </a:r>
                      <a:r>
                        <a:rPr lang="ja-JP" sz="1200" kern="0" dirty="0">
                          <a:solidFill>
                            <a:srgbClr val="000000"/>
                          </a:solidFill>
                          <a:effectLst/>
                          <a:latin typeface="+mn-ea"/>
                          <a:ea typeface="+mn-ea"/>
                          <a:cs typeface="ＭＳ Ｐゴシック" panose="020B0600070205080204" pitchFamily="50" charset="-128"/>
                        </a:rPr>
                        <a:t>～</a:t>
                      </a:r>
                      <a:r>
                        <a:rPr lang="en-US" sz="1200" kern="0" dirty="0">
                          <a:solidFill>
                            <a:srgbClr val="000000"/>
                          </a:solidFill>
                          <a:effectLst/>
                          <a:latin typeface="+mn-ea"/>
                          <a:ea typeface="+mn-ea"/>
                          <a:cs typeface="ＭＳ Ｐゴシック" panose="020B0600070205080204" pitchFamily="50" charset="-128"/>
                        </a:rPr>
                        <a:t>2012</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第２期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2013</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2005</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第３期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2006</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2008</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第４期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2009</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2011</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第５期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2012</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2014</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第６期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2015</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2017</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第７期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2018</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2020</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第８期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2021</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2023</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第８期／第</a:t>
                      </a:r>
                      <a:r>
                        <a:rPr lang="en-US" sz="1200" kern="0" dirty="0">
                          <a:solidFill>
                            <a:srgbClr val="000000"/>
                          </a:solidFill>
                          <a:effectLst/>
                          <a:latin typeface="+mn-ea"/>
                          <a:ea typeface="+mn-ea"/>
                          <a:cs typeface="ＭＳ Ｐゴシック" panose="020B0600070205080204" pitchFamily="50" charset="-128"/>
                        </a:rPr>
                        <a:t>1</a:t>
                      </a:r>
                      <a:r>
                        <a:rPr lang="ja-JP" sz="1200" kern="0" dirty="0">
                          <a:solidFill>
                            <a:srgbClr val="000000"/>
                          </a:solidFill>
                          <a:effectLst/>
                          <a:latin typeface="+mn-ea"/>
                          <a:ea typeface="+mn-ea"/>
                          <a:cs typeface="ＭＳ Ｐゴシック" panose="020B0600070205080204" pitchFamily="50" charset="-128"/>
                        </a:rPr>
                        <a:t>期</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553772"/>
                  </a:ext>
                </a:extLst>
              </a:tr>
              <a:tr h="213360">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3,381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3,580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4,780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4,780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5,897</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6,758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7,927</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8,094</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239.4%</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303359"/>
                  </a:ext>
                </a:extLst>
              </a:tr>
            </a:tbl>
          </a:graphicData>
        </a:graphic>
      </p:graphicFrame>
      <p:sp>
        <p:nvSpPr>
          <p:cNvPr id="10" name="テキスト ボックス 9">
            <a:extLst>
              <a:ext uri="{FF2B5EF4-FFF2-40B4-BE49-F238E27FC236}">
                <a16:creationId xmlns:a16="http://schemas.microsoft.com/office/drawing/2014/main" id="{D54069B1-44DA-4086-BB0C-56AC3A643F68}"/>
              </a:ext>
            </a:extLst>
          </p:cNvPr>
          <p:cNvSpPr txBox="1"/>
          <p:nvPr/>
        </p:nvSpPr>
        <p:spPr>
          <a:xfrm>
            <a:off x="6170212" y="1442844"/>
            <a:ext cx="24649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月</a:t>
            </a:r>
            <a:r>
              <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8,094</a:t>
            </a: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97,128</a:t>
            </a: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9FCEE33C-B050-442E-ABC3-A55BDEEE446B}"/>
              </a:ext>
            </a:extLst>
          </p:cNvPr>
          <p:cNvSpPr txBox="1"/>
          <p:nvPr/>
        </p:nvSpPr>
        <p:spPr>
          <a:xfrm>
            <a:off x="978010" y="4260113"/>
            <a:ext cx="1948070"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rPr>
              <a:t>月</a:t>
            </a:r>
            <a:r>
              <a:rPr kumimoji="0" lang="en-US" altLang="ja-JP"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rPr>
              <a:t>3,381</a:t>
            </a: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kumimoji="0" lang="en-US" altLang="ja-JP"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0" lang="en-US" altLang="ja-JP"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40,572</a:t>
            </a: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円</a:t>
            </a:r>
            <a:endParaRPr kumimoji="0" lang="ja-JP" altLang="ja-JP" sz="2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A430CB9-E4D5-4C77-846A-B496DF4A5BFE}"/>
              </a:ext>
            </a:extLst>
          </p:cNvPr>
          <p:cNvSpPr txBox="1"/>
          <p:nvPr/>
        </p:nvSpPr>
        <p:spPr>
          <a:xfrm>
            <a:off x="1618089" y="2076458"/>
            <a:ext cx="6778488"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２．３９倍！</a:t>
            </a:r>
          </a:p>
        </p:txBody>
      </p:sp>
    </p:spTree>
    <p:extLst>
      <p:ext uri="{BB962C8B-B14F-4D97-AF65-F5344CB8AC3E}">
        <p14:creationId xmlns:p14="http://schemas.microsoft.com/office/powerpoint/2010/main" val="164812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P spid="1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EC14D7-DAFE-BA0A-F595-12CD3E3169A1}"/>
              </a:ext>
            </a:extLst>
          </p:cNvPr>
          <p:cNvSpPr>
            <a:spLocks noGrp="1"/>
          </p:cNvSpPr>
          <p:nvPr>
            <p:ph type="title"/>
          </p:nvPr>
        </p:nvSpPr>
        <p:spPr>
          <a:xfrm>
            <a:off x="628649" y="365126"/>
            <a:ext cx="8264979" cy="5241017"/>
          </a:xfrm>
        </p:spPr>
        <p:txBody>
          <a:bodyPr>
            <a:normAutofit/>
          </a:bodyPr>
          <a:lstStyle/>
          <a:p>
            <a:pPr algn="ctr"/>
            <a:r>
              <a:rPr kumimoji="0" lang="ja-JP" altLang="en-US" sz="9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介護保険</a:t>
            </a:r>
            <a:br>
              <a:rPr kumimoji="0" lang="en-US" altLang="ja-JP" sz="9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br>
            <a:r>
              <a:rPr kumimoji="0" lang="ja-JP" altLang="en-US" sz="9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事業計画</a:t>
            </a:r>
            <a:br>
              <a:rPr kumimoji="0" lang="en-US" altLang="ja-JP" sz="9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br>
            <a:r>
              <a:rPr kumimoji="0" lang="ja-JP" altLang="en-US" sz="9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とは？　</a:t>
            </a:r>
            <a:endParaRPr kumimoji="1" lang="ja-JP" altLang="en-US" sz="199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7070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A3AD1-D5D2-9238-FB31-22D76F7B4C33}"/>
              </a:ext>
            </a:extLst>
          </p:cNvPr>
          <p:cNvSpPr>
            <a:spLocks noGrp="1"/>
          </p:cNvSpPr>
          <p:nvPr>
            <p:ph type="title"/>
          </p:nvPr>
        </p:nvSpPr>
        <p:spPr>
          <a:xfrm>
            <a:off x="323528" y="65873"/>
            <a:ext cx="8119814" cy="903634"/>
          </a:xfrm>
          <a:solidFill>
            <a:schemeClr val="accent2">
              <a:lumMod val="20000"/>
              <a:lumOff val="80000"/>
            </a:schemeClr>
          </a:solidFill>
        </p:spPr>
        <p:txBody>
          <a:bodyPr/>
          <a:lstStyle/>
          <a:p>
            <a:r>
              <a:rPr kumimoji="1" lang="ja-JP" altLang="en-US" dirty="0">
                <a:latin typeface="ＭＳ ゴシック" panose="020B0609070205080204" pitchFamily="49" charset="-128"/>
                <a:ea typeface="ＭＳ ゴシック" panose="020B0609070205080204" pitchFamily="49" charset="-128"/>
              </a:rPr>
              <a:t>市町村介護保険事業計画</a:t>
            </a:r>
          </a:p>
        </p:txBody>
      </p:sp>
      <p:sp>
        <p:nvSpPr>
          <p:cNvPr id="3" name="表プレースホルダー 2">
            <a:extLst>
              <a:ext uri="{FF2B5EF4-FFF2-40B4-BE49-F238E27FC236}">
                <a16:creationId xmlns:a16="http://schemas.microsoft.com/office/drawing/2014/main" id="{9AF033D8-81B3-BC67-3C75-92DC6929408D}"/>
              </a:ext>
            </a:extLst>
          </p:cNvPr>
          <p:cNvSpPr>
            <a:spLocks noGrp="1"/>
          </p:cNvSpPr>
          <p:nvPr>
            <p:ph type="tbl" idx="1"/>
          </p:nvPr>
        </p:nvSpPr>
        <p:spPr>
          <a:xfrm>
            <a:off x="323528" y="1026900"/>
            <a:ext cx="8559666" cy="903635"/>
          </a:xfrm>
        </p:spPr>
        <p:txBody>
          <a:bodyPr>
            <a:normAutofit fontScale="92500" lnSpcReduction="10000"/>
          </a:bodyPr>
          <a:lstStyle/>
          <a:p>
            <a:pPr marL="0" indent="0">
              <a:buNone/>
            </a:pPr>
            <a:r>
              <a:rPr lang="ja-JP" altLang="en-US" dirty="0">
                <a:latin typeface="ＭＳ ゴシック" panose="020B0609070205080204" pitchFamily="49" charset="-128"/>
                <a:ea typeface="ＭＳ ゴシック" panose="020B0609070205080204" pitchFamily="49" charset="-128"/>
              </a:rPr>
              <a:t>保険給付の円滑な実施のため、</a:t>
            </a:r>
            <a:r>
              <a:rPr lang="ja-JP" altLang="en-US" sz="3200" dirty="0">
                <a:solidFill>
                  <a:srgbClr val="FF0000"/>
                </a:solidFill>
                <a:latin typeface="ＭＳ ゴシック" panose="020B0609070205080204" pitchFamily="49" charset="-128"/>
                <a:ea typeface="ＭＳ ゴシック" panose="020B0609070205080204" pitchFamily="49" charset="-128"/>
              </a:rPr>
              <a:t>３年間を１期とする介護保険事業計画</a:t>
            </a:r>
            <a:r>
              <a:rPr lang="ja-JP" altLang="en-US" dirty="0">
                <a:latin typeface="ＭＳ ゴシック" panose="020B0609070205080204" pitchFamily="49" charset="-128"/>
                <a:ea typeface="ＭＳ ゴシック" panose="020B0609070205080204" pitchFamily="49" charset="-128"/>
              </a:rPr>
              <a:t>を策定　老人福祉計画と一体で作成</a:t>
            </a:r>
            <a:endParaRPr lang="en-US" altLang="ja-JP"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37B993E-45B8-14B0-FF9A-B0A47C19C39A}"/>
              </a:ext>
            </a:extLst>
          </p:cNvPr>
          <p:cNvSpPr txBox="1"/>
          <p:nvPr/>
        </p:nvSpPr>
        <p:spPr>
          <a:xfrm>
            <a:off x="35496" y="2000106"/>
            <a:ext cx="5688632"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区域（日常生活圏域）の設定</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各年度における種類ごとの介護サービス量の見込み（区域毎）</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各年度における必要定員総数（区域毎）</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各年度における地域支援事業の量の見込み</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介護予防・重度化防止等の取組内容及び目標 </a:t>
            </a:r>
            <a:endParaRPr kumimoji="1" lang="en-US" altLang="ja-JP"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その他の事項</a:t>
            </a:r>
          </a:p>
        </p:txBody>
      </p:sp>
      <p:sp>
        <p:nvSpPr>
          <p:cNvPr id="6" name="矢印: 右 5">
            <a:extLst>
              <a:ext uri="{FF2B5EF4-FFF2-40B4-BE49-F238E27FC236}">
                <a16:creationId xmlns:a16="http://schemas.microsoft.com/office/drawing/2014/main" id="{6CCEDC2B-535B-FDCD-7CB1-A38641051F6B}"/>
              </a:ext>
            </a:extLst>
          </p:cNvPr>
          <p:cNvSpPr/>
          <p:nvPr/>
        </p:nvSpPr>
        <p:spPr>
          <a:xfrm>
            <a:off x="5868144" y="2852936"/>
            <a:ext cx="864096" cy="1152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D5507EA9-FEAC-F87E-8F16-1621AF29B82E}"/>
              </a:ext>
            </a:extLst>
          </p:cNvPr>
          <p:cNvSpPr txBox="1"/>
          <p:nvPr/>
        </p:nvSpPr>
        <p:spPr>
          <a:xfrm>
            <a:off x="7092280" y="2871487"/>
            <a:ext cx="1790914"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保険料の設定</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4" name="図 3">
            <a:extLst>
              <a:ext uri="{FF2B5EF4-FFF2-40B4-BE49-F238E27FC236}">
                <a16:creationId xmlns:a16="http://schemas.microsoft.com/office/drawing/2014/main" id="{D1D3170B-7AE3-7754-7178-3E97D6127D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9" y="4439422"/>
            <a:ext cx="7786328" cy="2202815"/>
          </a:xfrm>
          <a:prstGeom prst="rect">
            <a:avLst/>
          </a:prstGeom>
          <a:noFill/>
          <a:ln>
            <a:noFill/>
          </a:ln>
        </p:spPr>
      </p:pic>
    </p:spTree>
    <p:extLst>
      <p:ext uri="{BB962C8B-B14F-4D97-AF65-F5344CB8AC3E}">
        <p14:creationId xmlns:p14="http://schemas.microsoft.com/office/powerpoint/2010/main" val="2640258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A3AD1-D5D2-9238-FB31-22D76F7B4C33}"/>
              </a:ext>
            </a:extLst>
          </p:cNvPr>
          <p:cNvSpPr>
            <a:spLocks noGrp="1"/>
          </p:cNvSpPr>
          <p:nvPr>
            <p:ph type="title"/>
          </p:nvPr>
        </p:nvSpPr>
        <p:spPr>
          <a:xfrm>
            <a:off x="395536" y="365127"/>
            <a:ext cx="8119814" cy="903634"/>
          </a:xfrm>
          <a:solidFill>
            <a:schemeClr val="accent2">
              <a:lumMod val="20000"/>
              <a:lumOff val="80000"/>
            </a:schemeClr>
          </a:solidFill>
        </p:spPr>
        <p:txBody>
          <a:bodyPr/>
          <a:lstStyle/>
          <a:p>
            <a:r>
              <a:rPr kumimoji="1" lang="ja-JP" altLang="en-US" dirty="0">
                <a:latin typeface="ＭＳ ゴシック" panose="020B0609070205080204" pitchFamily="49" charset="-128"/>
                <a:ea typeface="ＭＳ ゴシック" panose="020B0609070205080204" pitchFamily="49" charset="-128"/>
              </a:rPr>
              <a:t>介護保険料の決定の</a:t>
            </a:r>
            <a:r>
              <a:rPr lang="ja-JP" altLang="en-US" dirty="0">
                <a:latin typeface="ＭＳ ゴシック" panose="020B0609070205080204" pitchFamily="49" charset="-128"/>
                <a:ea typeface="ＭＳ ゴシック" panose="020B0609070205080204" pitchFamily="49" charset="-128"/>
              </a:rPr>
              <a:t>３原則</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表プレースホルダー 2">
            <a:extLst>
              <a:ext uri="{FF2B5EF4-FFF2-40B4-BE49-F238E27FC236}">
                <a16:creationId xmlns:a16="http://schemas.microsoft.com/office/drawing/2014/main" id="{9AF033D8-81B3-BC67-3C75-92DC6929408D}"/>
              </a:ext>
            </a:extLst>
          </p:cNvPr>
          <p:cNvSpPr>
            <a:spLocks noGrp="1"/>
          </p:cNvSpPr>
          <p:nvPr>
            <p:ph type="tbl" idx="1"/>
          </p:nvPr>
        </p:nvSpPr>
        <p:spPr>
          <a:xfrm>
            <a:off x="203200" y="1600200"/>
            <a:ext cx="8483600" cy="5003800"/>
          </a:xfrm>
        </p:spPr>
        <p:txBody>
          <a:bodyPr>
            <a:normAutofit fontScale="92500"/>
          </a:bodyPr>
          <a:lstStyle/>
          <a:p>
            <a:pPr marL="0" indent="0">
              <a:buNone/>
            </a:pPr>
            <a:r>
              <a:rPr lang="ja-JP" altLang="en-US" dirty="0">
                <a:latin typeface="ＭＳ ゴシック" panose="020B0609070205080204" pitchFamily="49" charset="-128"/>
                <a:ea typeface="ＭＳ ゴシック" panose="020B0609070205080204" pitchFamily="49" charset="-128"/>
              </a:rPr>
              <a:t>介護保険法第</a:t>
            </a:r>
            <a:r>
              <a:rPr lang="en-US" altLang="ja-JP" dirty="0">
                <a:latin typeface="ＭＳ ゴシック" panose="020B0609070205080204" pitchFamily="49" charset="-128"/>
                <a:ea typeface="ＭＳ ゴシック" panose="020B0609070205080204" pitchFamily="49" charset="-128"/>
              </a:rPr>
              <a:t>129</a:t>
            </a:r>
            <a:r>
              <a:rPr lang="ja-JP" altLang="en-US" dirty="0">
                <a:latin typeface="ＭＳ ゴシック" panose="020B0609070205080204" pitchFamily="49" charset="-128"/>
                <a:ea typeface="ＭＳ ゴシック" panose="020B0609070205080204" pitchFamily="49" charset="-128"/>
              </a:rPr>
              <a:t>条</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①市町村は、</a:t>
            </a:r>
            <a:r>
              <a:rPr lang="ja-JP" altLang="en-US" sz="3600" dirty="0">
                <a:solidFill>
                  <a:srgbClr val="FF0000"/>
                </a:solidFill>
                <a:latin typeface="ＭＳ ゴシック" panose="020B0609070205080204" pitchFamily="49" charset="-128"/>
                <a:ea typeface="ＭＳ ゴシック" panose="020B0609070205080204" pitchFamily="49" charset="-128"/>
              </a:rPr>
              <a:t>介護保険事業に要する費用に充てるため、保険料を徴収</a:t>
            </a:r>
            <a:r>
              <a:rPr lang="ja-JP" altLang="en-US" dirty="0">
                <a:latin typeface="ＭＳ ゴシック" panose="020B0609070205080204" pitchFamily="49" charset="-128"/>
                <a:ea typeface="ＭＳ ゴシック" panose="020B0609070205080204" pitchFamily="49" charset="-128"/>
              </a:rPr>
              <a:t>しなければならない</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②保険料額は、政令で定める基準に従い</a:t>
            </a:r>
            <a:r>
              <a:rPr lang="ja-JP" altLang="en-US" sz="3600" dirty="0">
                <a:solidFill>
                  <a:srgbClr val="FF0000"/>
                </a:solidFill>
                <a:latin typeface="ＭＳ ゴシック" panose="020B0609070205080204" pitchFamily="49" charset="-128"/>
                <a:ea typeface="ＭＳ ゴシック" panose="020B0609070205080204" pitchFamily="49" charset="-128"/>
              </a:rPr>
              <a:t>条例で定めるところにより算定された「保険料率」</a:t>
            </a:r>
            <a:r>
              <a:rPr lang="ja-JP" altLang="en-US" dirty="0">
                <a:latin typeface="ＭＳ ゴシック" panose="020B0609070205080204" pitchFamily="49" charset="-128"/>
                <a:ea typeface="ＭＳ ゴシック" panose="020B0609070205080204" pitchFamily="49" charset="-128"/>
              </a:rPr>
              <a:t>により算定される</a:t>
            </a:r>
            <a:endParaRPr lang="en-US" altLang="ja-JP" dirty="0">
              <a:latin typeface="ＭＳ ゴシック" panose="020B0609070205080204" pitchFamily="49" charset="-128"/>
              <a:ea typeface="ＭＳ ゴシック" panose="020B0609070205080204" pitchFamily="49" charset="-128"/>
            </a:endParaRPr>
          </a:p>
          <a:p>
            <a:pPr marL="0" indent="0">
              <a:buNone/>
            </a:pPr>
            <a:r>
              <a:rPr lang="en-US" altLang="ja-JP" sz="2600" dirty="0">
                <a:latin typeface="ＭＳ ゴシック" panose="020B0609070205080204" pitchFamily="49" charset="-128"/>
                <a:ea typeface="ＭＳ ゴシック" panose="020B0609070205080204" pitchFamily="49" charset="-128"/>
              </a:rPr>
              <a:t>※</a:t>
            </a:r>
            <a:r>
              <a:rPr lang="ja-JP" altLang="en-US" sz="2600" dirty="0">
                <a:latin typeface="ＭＳ ゴシック" panose="020B0609070205080204" pitchFamily="49" charset="-128"/>
                <a:ea typeface="ＭＳ ゴシック" panose="020B0609070205080204" pitchFamily="49" charset="-128"/>
              </a:rPr>
              <a:t>「保険料率」とあるが「金額」で表示される</a:t>
            </a:r>
            <a:endParaRPr lang="en-US" altLang="ja-JP" sz="2600"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③その</a:t>
            </a:r>
            <a:r>
              <a:rPr lang="ja-JP" altLang="en-US" sz="3600" dirty="0">
                <a:solidFill>
                  <a:srgbClr val="FF0000"/>
                </a:solidFill>
                <a:latin typeface="ＭＳ ゴシック" panose="020B0609070205080204" pitchFamily="49" charset="-128"/>
                <a:ea typeface="ＭＳ ゴシック" panose="020B0609070205080204" pitchFamily="49" charset="-128"/>
              </a:rPr>
              <a:t>「保険料率」は、おおむね３年を通じ財政の均衡を保つことができるもの</a:t>
            </a:r>
            <a:r>
              <a:rPr lang="ja-JP" altLang="en-US" dirty="0">
                <a:latin typeface="ＭＳ ゴシック" panose="020B0609070205080204" pitchFamily="49" charset="-128"/>
                <a:ea typeface="ＭＳ ゴシック" panose="020B0609070205080204" pitchFamily="49" charset="-128"/>
              </a:rPr>
              <a:t>でなければならない</a:t>
            </a:r>
          </a:p>
        </p:txBody>
      </p:sp>
    </p:spTree>
    <p:extLst>
      <p:ext uri="{BB962C8B-B14F-4D97-AF65-F5344CB8AC3E}">
        <p14:creationId xmlns:p14="http://schemas.microsoft.com/office/powerpoint/2010/main" val="84718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68CBE-633B-40C9-905B-A069E9479740}"/>
              </a:ext>
            </a:extLst>
          </p:cNvPr>
          <p:cNvSpPr>
            <a:spLocks noGrp="1"/>
          </p:cNvSpPr>
          <p:nvPr>
            <p:ph type="title"/>
          </p:nvPr>
        </p:nvSpPr>
        <p:spPr>
          <a:xfrm>
            <a:off x="251520" y="274638"/>
            <a:ext cx="8712968" cy="850106"/>
          </a:xfrm>
        </p:spPr>
        <p:txBody>
          <a:bodyPr/>
          <a:lstStyle/>
          <a:p>
            <a:pPr marL="0" indent="0" algn="l"/>
            <a:r>
              <a:rPr lang="ja-JP" altLang="en-US" dirty="0"/>
              <a:t> 第</a:t>
            </a:r>
            <a:r>
              <a:rPr lang="en-US" altLang="ja-JP" dirty="0"/>
              <a:t>1 </a:t>
            </a:r>
            <a:r>
              <a:rPr lang="ja-JP" altLang="en-US" dirty="0"/>
              <a:t>号被保険者の介護保険料</a:t>
            </a:r>
            <a:endParaRPr kumimoji="1" lang="ja-JP" altLang="en-US" dirty="0"/>
          </a:p>
        </p:txBody>
      </p:sp>
      <p:sp>
        <p:nvSpPr>
          <p:cNvPr id="4" name="スライド番号プレースホルダー 3">
            <a:extLst>
              <a:ext uri="{FF2B5EF4-FFF2-40B4-BE49-F238E27FC236}">
                <a16:creationId xmlns:a16="http://schemas.microsoft.com/office/drawing/2014/main" id="{0A8C5D14-04C2-4A15-AE1F-09A7ED7973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3" name="正方形/長方形 2">
            <a:extLst>
              <a:ext uri="{FF2B5EF4-FFF2-40B4-BE49-F238E27FC236}">
                <a16:creationId xmlns:a16="http://schemas.microsoft.com/office/drawing/2014/main" id="{1A37F989-D093-4A2D-BFE0-E1AB0D4B4A34}"/>
              </a:ext>
            </a:extLst>
          </p:cNvPr>
          <p:cNvSpPr/>
          <p:nvPr/>
        </p:nvSpPr>
        <p:spPr>
          <a:xfrm>
            <a:off x="239952" y="1340768"/>
            <a:ext cx="8424936"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１ 保険料算定の仕組み 介護保険制度は，国，地方自治体，４０歳以上の市民のそれぞれの負担によ って，社会全体で高齢者の介護を支える社会保険制度であり，第８期の 計画期間（２０２１～２０２３年度）は，保険給付費・地域支援事業費のうち 第１号被保険者（６５歳以上の方）の負担割合が約２３％となります</a:t>
            </a:r>
          </a:p>
        </p:txBody>
      </p:sp>
      <p:pic>
        <p:nvPicPr>
          <p:cNvPr id="3074" name="Picture 2" descr="画像：介護保険の財源表（画面上に説明有り）">
            <a:extLst>
              <a:ext uri="{FF2B5EF4-FFF2-40B4-BE49-F238E27FC236}">
                <a16:creationId xmlns:a16="http://schemas.microsoft.com/office/drawing/2014/main" id="{A25FD7D7-CD24-4DDA-9904-50FA6CBF9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64" y="3134856"/>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5歳以上の人（第1号被保険者）の保険料 – 盛岡北部行政事務組合">
            <a:extLst>
              <a:ext uri="{FF2B5EF4-FFF2-40B4-BE49-F238E27FC236}">
                <a16:creationId xmlns:a16="http://schemas.microsoft.com/office/drawing/2014/main" id="{AE1C029C-C34E-4BD7-867C-8A212ADA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492" y="3134856"/>
            <a:ext cx="4052444" cy="299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6600" u="sng" dirty="0">
                <a:solidFill>
                  <a:srgbClr val="FF0000"/>
                </a:solidFill>
              </a:rPr>
              <a:t>「給付と負担の連動」</a:t>
            </a:r>
            <a:endParaRPr kumimoji="1" lang="ja-JP" altLang="en-US" sz="6600" u="sng" dirty="0"/>
          </a:p>
        </p:txBody>
      </p:sp>
      <p:sp>
        <p:nvSpPr>
          <p:cNvPr id="3" name="コンテンツ プレースホルダ 2"/>
          <p:cNvSpPr>
            <a:spLocks noGrp="1"/>
          </p:cNvSpPr>
          <p:nvPr>
            <p:ph idx="1"/>
          </p:nvPr>
        </p:nvSpPr>
        <p:spPr>
          <a:xfrm>
            <a:off x="467544" y="1340768"/>
            <a:ext cx="8496944" cy="1872208"/>
          </a:xfrm>
        </p:spPr>
        <p:txBody>
          <a:bodyPr>
            <a:normAutofit lnSpcReduction="10000"/>
          </a:bodyPr>
          <a:lstStyle/>
          <a:p>
            <a:pPr>
              <a:buNone/>
            </a:pPr>
            <a:r>
              <a:rPr lang="ja-JP" altLang="en-US" dirty="0"/>
              <a:t>　</a:t>
            </a:r>
            <a:r>
              <a:rPr lang="ja-JP" altLang="en-US" sz="3600" dirty="0"/>
              <a:t>　</a:t>
            </a:r>
            <a:r>
              <a:rPr lang="ja-JP" altLang="ja-JP" sz="6000" dirty="0"/>
              <a:t>その市町村の介護サービス利用が増え</a:t>
            </a:r>
            <a:r>
              <a:rPr lang="ja-JP" altLang="en-US" sz="6000" dirty="0"/>
              <a:t>る</a:t>
            </a:r>
            <a:endParaRPr lang="en-US" altLang="ja-JP" sz="6000" dirty="0"/>
          </a:p>
          <a:p>
            <a:pPr>
              <a:buNone/>
            </a:pPr>
            <a:endParaRPr kumimoji="1" lang="ja-JP" altLang="en-US" dirty="0"/>
          </a:p>
        </p:txBody>
      </p:sp>
      <p:sp>
        <p:nvSpPr>
          <p:cNvPr id="6" name="正方形/長方形 5">
            <a:extLst>
              <a:ext uri="{FF2B5EF4-FFF2-40B4-BE49-F238E27FC236}">
                <a16:creationId xmlns:a16="http://schemas.microsoft.com/office/drawing/2014/main" id="{25ADADE0-F1B0-4932-B327-2A4A47C2A8E8}"/>
              </a:ext>
            </a:extLst>
          </p:cNvPr>
          <p:cNvSpPr/>
          <p:nvPr/>
        </p:nvSpPr>
        <p:spPr>
          <a:xfrm>
            <a:off x="481226" y="3068960"/>
            <a:ext cx="8339246" cy="1938992"/>
          </a:xfrm>
          <a:prstGeom prst="rect">
            <a:avLst/>
          </a:prstGeom>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a:t>
            </a:r>
            <a:r>
              <a:rPr kumimoji="1" lang="ja-JP" altLang="ja-JP" sz="6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高齢者全員の介護保険料が比例して上がる</a:t>
            </a:r>
            <a:endParaRPr kumimoji="1" lang="en-US" altLang="ja-JP" sz="60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p:txBody>
      </p:sp>
      <p:sp>
        <p:nvSpPr>
          <p:cNvPr id="7" name="正方形/長方形 6">
            <a:extLst>
              <a:ext uri="{FF2B5EF4-FFF2-40B4-BE49-F238E27FC236}">
                <a16:creationId xmlns:a16="http://schemas.microsoft.com/office/drawing/2014/main" id="{7E199769-7510-4F55-A36B-CAE4BFEBCDD7}"/>
              </a:ext>
            </a:extLst>
          </p:cNvPr>
          <p:cNvSpPr/>
          <p:nvPr/>
        </p:nvSpPr>
        <p:spPr>
          <a:xfrm>
            <a:off x="323528" y="5475366"/>
            <a:ext cx="5846472"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ＭＳ Ｐゴシック" pitchFamily="50" charset="-128"/>
                <a:cs typeface="+mn-cs"/>
              </a:rPr>
              <a:t>介護充実　　　　</a:t>
            </a: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8" name="左右矢印 3">
            <a:extLst>
              <a:ext uri="{FF2B5EF4-FFF2-40B4-BE49-F238E27FC236}">
                <a16:creationId xmlns:a16="http://schemas.microsoft.com/office/drawing/2014/main" id="{82AEB9B4-1857-4288-A254-9223C8E4870F}"/>
              </a:ext>
            </a:extLst>
          </p:cNvPr>
          <p:cNvSpPr/>
          <p:nvPr/>
        </p:nvSpPr>
        <p:spPr>
          <a:xfrm>
            <a:off x="4283968" y="5661248"/>
            <a:ext cx="151216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7E6A29BE-8C27-433D-A7B0-8D5ADDA4DF66}"/>
              </a:ext>
            </a:extLst>
          </p:cNvPr>
          <p:cNvSpPr/>
          <p:nvPr/>
        </p:nvSpPr>
        <p:spPr>
          <a:xfrm>
            <a:off x="5981408" y="5475366"/>
            <a:ext cx="2733441"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ＭＳ Ｐゴシック" pitchFamily="50" charset="-128"/>
                <a:cs typeface="+mn-cs"/>
              </a:rPr>
              <a:t>保険料</a:t>
            </a: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3560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sz="4000" u="sng" dirty="0"/>
              <a:t>介護費用の２３％を全高齢者で負担</a:t>
            </a:r>
          </a:p>
        </p:txBody>
      </p:sp>
      <p:sp>
        <p:nvSpPr>
          <p:cNvPr id="36867" name="Rectangle 3"/>
          <p:cNvSpPr>
            <a:spLocks noGrp="1" noChangeArrowheads="1"/>
          </p:cNvSpPr>
          <p:nvPr>
            <p:ph type="body" idx="1"/>
          </p:nvPr>
        </p:nvSpPr>
        <p:spPr>
          <a:xfrm>
            <a:off x="457200" y="1600200"/>
            <a:ext cx="8229600" cy="4248150"/>
          </a:xfrm>
        </p:spPr>
        <p:txBody>
          <a:bodyPr>
            <a:normAutofit lnSpcReduction="10000"/>
          </a:bodyPr>
          <a:lstStyle/>
          <a:p>
            <a:pPr>
              <a:buFontTx/>
              <a:buNone/>
            </a:pPr>
            <a:r>
              <a:rPr lang="ja-JP" altLang="en-US" sz="2800" dirty="0"/>
              <a:t>６５歳以上（第１号被保険者）の介護保険料の決め方　（イメージ）</a:t>
            </a:r>
            <a:endParaRPr lang="en-US" altLang="ja-JP" sz="2800" dirty="0"/>
          </a:p>
          <a:p>
            <a:pPr>
              <a:buFontTx/>
              <a:buNone/>
            </a:pPr>
            <a:endParaRPr lang="ja-JP" altLang="en-US" sz="2800" dirty="0"/>
          </a:p>
          <a:p>
            <a:pPr>
              <a:buFontTx/>
              <a:buNone/>
            </a:pPr>
            <a:r>
              <a:rPr lang="ja-JP" altLang="en-US" sz="2400" dirty="0">
                <a:latin typeface="ＭＳ Ｐゴシック" panose="020B0600070205080204" pitchFamily="50" charset="-128"/>
                <a:ea typeface="ＭＳ Ｐゴシック" panose="020B0600070205080204" pitchFamily="50" charset="-128"/>
              </a:rPr>
              <a:t>　</a:t>
            </a:r>
            <a:r>
              <a:rPr lang="ja-JP" altLang="en-US" sz="2800" u="sng" dirty="0"/>
              <a:t>　　　　</a:t>
            </a:r>
            <a:r>
              <a:rPr lang="ja-JP" altLang="en-US" sz="4000" u="sng" dirty="0"/>
              <a:t>介護サービス費の総額</a:t>
            </a:r>
            <a:r>
              <a:rPr lang="en-US" altLang="ja-JP" sz="4000" u="sng" dirty="0"/>
              <a:t>×</a:t>
            </a:r>
            <a:r>
              <a:rPr lang="ja-JP" altLang="en-US" sz="4800" u="sng" dirty="0">
                <a:solidFill>
                  <a:srgbClr val="FF0000"/>
                </a:solidFill>
              </a:rPr>
              <a:t>２３％</a:t>
            </a:r>
            <a:r>
              <a:rPr lang="ja-JP" altLang="en-US" sz="3600" u="sng" dirty="0"/>
              <a:t>　</a:t>
            </a:r>
            <a:r>
              <a:rPr lang="ja-JP" altLang="en-US" sz="2800" u="sng" dirty="0"/>
              <a:t>　</a:t>
            </a:r>
            <a:r>
              <a:rPr lang="ja-JP" altLang="en-US" sz="2800" dirty="0"/>
              <a:t>　　　　　</a:t>
            </a:r>
          </a:p>
          <a:p>
            <a:pPr>
              <a:buFontTx/>
              <a:buNone/>
            </a:pPr>
            <a:r>
              <a:rPr lang="ja-JP" altLang="en-US" sz="2800" dirty="0"/>
              <a:t>　</a:t>
            </a:r>
            <a:r>
              <a:rPr lang="ja-JP" altLang="en-US" sz="3600" dirty="0"/>
              <a:t>６５歳以上の人口（第１号被保険者数）</a:t>
            </a:r>
          </a:p>
          <a:p>
            <a:pPr>
              <a:buFontTx/>
              <a:buNone/>
            </a:pPr>
            <a:endParaRPr lang="ja-JP" altLang="en-US" sz="3600" dirty="0"/>
          </a:p>
          <a:p>
            <a:pPr>
              <a:buFontTx/>
              <a:buNone/>
            </a:pPr>
            <a:r>
              <a:rPr lang="ja-JP" altLang="en-US" sz="2800" dirty="0"/>
              <a:t>　</a:t>
            </a:r>
            <a:r>
              <a:rPr lang="ja-JP" altLang="en-US" sz="4800" dirty="0"/>
              <a:t>＝介護保険料基準額</a:t>
            </a:r>
            <a:endParaRPr lang="ja-JP" altLang="en-US" sz="3600" dirty="0">
              <a:solidFill>
                <a:srgbClr val="FF0000"/>
              </a:solidFill>
            </a:endParaRPr>
          </a:p>
        </p:txBody>
      </p:sp>
      <p:sp>
        <p:nvSpPr>
          <p:cNvPr id="4" name="円/楕円 5">
            <a:extLst>
              <a:ext uri="{FF2B5EF4-FFF2-40B4-BE49-F238E27FC236}">
                <a16:creationId xmlns:a16="http://schemas.microsoft.com/office/drawing/2014/main" id="{A4C3BCB5-314E-4CF7-A7E4-9258F0565BC5}"/>
              </a:ext>
            </a:extLst>
          </p:cNvPr>
          <p:cNvSpPr/>
          <p:nvPr/>
        </p:nvSpPr>
        <p:spPr>
          <a:xfrm>
            <a:off x="6772275" y="2821038"/>
            <a:ext cx="2232248" cy="1152128"/>
          </a:xfrm>
          <a:prstGeom prst="ellipse">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4BA65C39-D29E-4C0F-811B-C5B05CCDCFE6}"/>
              </a:ext>
            </a:extLst>
          </p:cNvPr>
          <p:cNvSpPr txBox="1"/>
          <p:nvPr/>
        </p:nvSpPr>
        <p:spPr>
          <a:xfrm>
            <a:off x="1397867" y="2590206"/>
            <a:ext cx="6041157" cy="46166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zh-TW"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　</a:t>
            </a:r>
            <a:r>
              <a:rPr kumimoji="1" lang="en-US" altLang="zh-TW"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年間　</a:t>
            </a:r>
            <a:r>
              <a:rPr kumimoji="1" lang="en-US" altLang="zh-TW"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8517</a:t>
            </a: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zh-TW"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499</a:t>
            </a: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8" name="テキスト ボックス 7">
            <a:extLst>
              <a:ext uri="{FF2B5EF4-FFF2-40B4-BE49-F238E27FC236}">
                <a16:creationId xmlns:a16="http://schemas.microsoft.com/office/drawing/2014/main" id="{2BD8A1C3-11F9-4677-8612-E7737C0CA061}"/>
              </a:ext>
            </a:extLst>
          </p:cNvPr>
          <p:cNvSpPr txBox="1"/>
          <p:nvPr/>
        </p:nvSpPr>
        <p:spPr>
          <a:xfrm>
            <a:off x="1657350" y="4232599"/>
            <a:ext cx="5114925"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68</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6,968</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所得段階調整</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年間</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5DD691B-591D-4F10-AF0D-733D3B1D123C}"/>
              </a:ext>
            </a:extLst>
          </p:cNvPr>
          <p:cNvSpPr txBox="1"/>
          <p:nvPr/>
        </p:nvSpPr>
        <p:spPr>
          <a:xfrm>
            <a:off x="1800225" y="5644159"/>
            <a:ext cx="753427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（月</a:t>
            </a:r>
            <a:r>
              <a:rPr kumimoji="0" lang="en-US" altLang="ja-JP"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8,094</a:t>
            </a:r>
            <a:r>
              <a:rPr kumimoji="0" lang="ja-JP" altLang="en-US"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円、年</a:t>
            </a:r>
            <a:r>
              <a:rPr kumimoji="0" lang="en-US" altLang="ja-JP"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9</a:t>
            </a:r>
            <a:r>
              <a:rPr kumimoji="0" lang="ja-JP" altLang="en-US"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万</a:t>
            </a:r>
            <a:r>
              <a:rPr kumimoji="0" lang="en-US" altLang="ja-JP"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7,138</a:t>
            </a:r>
            <a:r>
              <a:rPr kumimoji="0" lang="ja-JP" altLang="en-US"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円）</a:t>
            </a:r>
          </a:p>
        </p:txBody>
      </p:sp>
    </p:spTree>
    <p:extLst>
      <p:ext uri="{BB962C8B-B14F-4D97-AF65-F5344CB8AC3E}">
        <p14:creationId xmlns:p14="http://schemas.microsoft.com/office/powerpoint/2010/main" val="38889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arn(inVertic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arn(inVertical)">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barn(inVertical)">
                                      <p:cBhvr>
                                        <p:cTn id="27" dur="500"/>
                                        <p:tgtEl>
                                          <p:spTgt spid="368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barn(inVertical)">
                                      <p:cBhvr>
                                        <p:cTn id="37" dur="500"/>
                                        <p:tgtEl>
                                          <p:spTgt spid="3686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4" grpId="0" animBg="1"/>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F03172-AE84-4304-B2B1-687930DB8B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コンテンツ プレースホルダー 2">
            <a:extLst>
              <a:ext uri="{FF2B5EF4-FFF2-40B4-BE49-F238E27FC236}">
                <a16:creationId xmlns:a16="http://schemas.microsoft.com/office/drawing/2014/main" id="{E497A9C7-EBDC-41AA-95FF-86685653C0A2}"/>
              </a:ext>
            </a:extLst>
          </p:cNvPr>
          <p:cNvSpPr>
            <a:spLocks noGrp="1"/>
          </p:cNvSpPr>
          <p:nvPr>
            <p:ph idx="1"/>
          </p:nvPr>
        </p:nvSpPr>
        <p:spPr>
          <a:xfrm>
            <a:off x="457200" y="1600200"/>
            <a:ext cx="8229600" cy="4525963"/>
          </a:xfrm>
        </p:spPr>
        <p:txBody>
          <a:bodyPr/>
          <a:lstStyle/>
          <a:p>
            <a:pPr marL="0" lvl="0" indent="0">
              <a:buNone/>
            </a:pPr>
            <a:r>
              <a:rPr lang="ja-JP" altLang="en-US" sz="2800" dirty="0">
                <a:solidFill>
                  <a:prstClr val="black"/>
                </a:solidFill>
              </a:rPr>
              <a:t>〇一人暮らし高齢者が多い</a:t>
            </a:r>
            <a:endParaRPr lang="en-US" altLang="ja-JP" sz="2800" dirty="0">
              <a:solidFill>
                <a:prstClr val="black"/>
              </a:solidFill>
            </a:endParaRPr>
          </a:p>
          <a:p>
            <a:pPr marL="0" lvl="0" indent="0">
              <a:buNone/>
            </a:pPr>
            <a:r>
              <a:rPr lang="ja-JP" altLang="en-US" sz="2800" dirty="0">
                <a:solidFill>
                  <a:prstClr val="black"/>
                </a:solidFill>
              </a:rPr>
              <a:t>　大阪市　　４２．４％　　　全国　２７．３％</a:t>
            </a:r>
            <a:r>
              <a:rPr lang="ja-JP" altLang="en-US" sz="1400" dirty="0">
                <a:solidFill>
                  <a:prstClr val="black"/>
                </a:solidFill>
              </a:rPr>
              <a:t>（</a:t>
            </a:r>
            <a:r>
              <a:rPr lang="en-US" altLang="ja-JP" sz="1400" dirty="0">
                <a:solidFill>
                  <a:prstClr val="black"/>
                </a:solidFill>
              </a:rPr>
              <a:t>2015</a:t>
            </a:r>
            <a:r>
              <a:rPr lang="ja-JP" altLang="en-US" sz="1400" dirty="0">
                <a:solidFill>
                  <a:prstClr val="black"/>
                </a:solidFill>
              </a:rPr>
              <a:t>年国勢調査）</a:t>
            </a:r>
            <a:endParaRPr lang="en-US" altLang="ja-JP" sz="1400" dirty="0">
              <a:solidFill>
                <a:prstClr val="black"/>
              </a:solidFill>
            </a:endParaRPr>
          </a:p>
          <a:p>
            <a:pPr marL="0" indent="0">
              <a:buNone/>
            </a:pPr>
            <a:r>
              <a:rPr kumimoji="1" lang="ja-JP" altLang="en-US" sz="2800" dirty="0"/>
              <a:t>〇低所得者（非課税世帯）が多い</a:t>
            </a:r>
            <a:endParaRPr kumimoji="1" lang="en-US" altLang="ja-JP" sz="2800" dirty="0"/>
          </a:p>
          <a:p>
            <a:pPr marL="0" indent="0">
              <a:buNone/>
            </a:pPr>
            <a:r>
              <a:rPr lang="ja-JP" altLang="en-US" sz="2800" dirty="0"/>
              <a:t>　　大阪市　４９．２％　　全国　３２．１％　</a:t>
            </a:r>
            <a:r>
              <a:rPr lang="ja-JP" altLang="en-US" sz="1600" dirty="0"/>
              <a:t>（</a:t>
            </a:r>
            <a:r>
              <a:rPr lang="en-US" altLang="ja-JP" sz="1800" dirty="0"/>
              <a:t>2019</a:t>
            </a:r>
            <a:r>
              <a:rPr lang="ja-JP" altLang="en-US" sz="1800" dirty="0"/>
              <a:t>年</a:t>
            </a:r>
            <a:r>
              <a:rPr lang="en-US" altLang="ja-JP" sz="1800" dirty="0"/>
              <a:t>3</a:t>
            </a:r>
            <a:r>
              <a:rPr lang="ja-JP" altLang="en-US" sz="1800" dirty="0"/>
              <a:t>月）</a:t>
            </a:r>
            <a:endParaRPr kumimoji="1" lang="en-US" altLang="ja-JP" sz="2800" dirty="0"/>
          </a:p>
          <a:p>
            <a:pPr marL="0" indent="0">
              <a:buNone/>
            </a:pPr>
            <a:r>
              <a:rPr lang="ja-JP" altLang="en-US" sz="2800" dirty="0"/>
              <a:t>〇</a:t>
            </a:r>
            <a:r>
              <a:rPr kumimoji="1" lang="ja-JP" altLang="en-US" sz="2800" dirty="0"/>
              <a:t>要介護認定率が高い</a:t>
            </a:r>
            <a:endParaRPr kumimoji="1" lang="en-US" altLang="ja-JP" sz="2800" dirty="0"/>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lang="ja-JP" altLang="en-US" sz="2800" dirty="0"/>
              <a:t>　　大阪市　２６．２％　　　全国　１８．７％</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indent="0">
              <a:buNone/>
            </a:pPr>
            <a:r>
              <a:rPr kumimoji="1" lang="ja-JP" altLang="en-US" sz="2800" dirty="0"/>
              <a:t>〇ホームヘルパーの利用率が高い</a:t>
            </a:r>
            <a:endParaRPr kumimoji="1" lang="en-US" altLang="ja-JP" sz="2800" dirty="0"/>
          </a:p>
          <a:p>
            <a:pPr marL="0" indent="0">
              <a:buNone/>
            </a:pPr>
            <a:r>
              <a:rPr lang="ja-JP" altLang="en-US" sz="2800" dirty="0"/>
              <a:t>　</a:t>
            </a:r>
            <a:r>
              <a:rPr lang="ja-JP" altLang="en-US" sz="2000" dirty="0"/>
              <a:t>サービス種類別保険給付額の構成割合</a:t>
            </a:r>
            <a:endParaRPr lang="en-US" altLang="ja-JP" sz="2800" dirty="0"/>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800" dirty="0"/>
              <a:t>　　大阪市　２３．５％　　　全国　９．４％</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2800" dirty="0"/>
          </a:p>
        </p:txBody>
      </p:sp>
      <p:sp>
        <p:nvSpPr>
          <p:cNvPr id="6" name="タイトル 1">
            <a:extLst>
              <a:ext uri="{FF2B5EF4-FFF2-40B4-BE49-F238E27FC236}">
                <a16:creationId xmlns:a16="http://schemas.microsoft.com/office/drawing/2014/main" id="{169AF6F9-6D64-4529-9B35-D80519F430E7}"/>
              </a:ext>
            </a:extLst>
          </p:cNvPr>
          <p:cNvSpPr>
            <a:spLocks noGrp="1"/>
          </p:cNvSpPr>
          <p:nvPr>
            <p:ph type="title"/>
          </p:nvPr>
        </p:nvSpPr>
        <p:spPr>
          <a:xfrm>
            <a:off x="457200" y="274638"/>
            <a:ext cx="8229600" cy="1143000"/>
          </a:xfrm>
          <a:solidFill>
            <a:srgbClr val="FFFF00"/>
          </a:solidFill>
        </p:spPr>
        <p:txBody>
          <a:bodyPr/>
          <a:lstStyle/>
          <a:p>
            <a:r>
              <a:rPr kumimoji="1" lang="ja-JP" altLang="en-US" dirty="0"/>
              <a:t>大阪市の介護保険料が高い理由</a:t>
            </a:r>
          </a:p>
        </p:txBody>
      </p:sp>
    </p:spTree>
    <p:extLst>
      <p:ext uri="{BB962C8B-B14F-4D97-AF65-F5344CB8AC3E}">
        <p14:creationId xmlns:p14="http://schemas.microsoft.com/office/powerpoint/2010/main" val="399512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1F0DB-86E3-4FA6-BDC3-F80E6EA7FB7A}"/>
              </a:ext>
            </a:extLst>
          </p:cNvPr>
          <p:cNvSpPr>
            <a:spLocks noGrp="1"/>
          </p:cNvSpPr>
          <p:nvPr>
            <p:ph type="title"/>
          </p:nvPr>
        </p:nvSpPr>
        <p:spPr>
          <a:xfrm>
            <a:off x="457200" y="274638"/>
            <a:ext cx="8229600" cy="457199"/>
          </a:xfrm>
          <a:solidFill>
            <a:schemeClr val="accent2">
              <a:lumMod val="20000"/>
              <a:lumOff val="80000"/>
            </a:schemeClr>
          </a:solidFill>
        </p:spPr>
        <p:txBody>
          <a:bodyPr/>
          <a:lstStyle/>
          <a:p>
            <a:r>
              <a:rPr kumimoji="1" lang="ja-JP" altLang="en-US" sz="4000" dirty="0"/>
              <a:t>大阪市の説明：給付費の状況</a:t>
            </a:r>
          </a:p>
        </p:txBody>
      </p:sp>
      <p:sp>
        <p:nvSpPr>
          <p:cNvPr id="3" name="コンテンツ プレースホルダー 2">
            <a:extLst>
              <a:ext uri="{FF2B5EF4-FFF2-40B4-BE49-F238E27FC236}">
                <a16:creationId xmlns:a16="http://schemas.microsoft.com/office/drawing/2014/main" id="{55E96BC5-5F09-4E4F-8201-8CA15F2CF304}"/>
              </a:ext>
            </a:extLst>
          </p:cNvPr>
          <p:cNvSpPr>
            <a:spLocks noGrp="1"/>
          </p:cNvSpPr>
          <p:nvPr>
            <p:ph idx="1"/>
          </p:nvPr>
        </p:nvSpPr>
        <p:spPr>
          <a:xfrm>
            <a:off x="352425" y="933450"/>
            <a:ext cx="8562975" cy="5192713"/>
          </a:xfrm>
        </p:spPr>
        <p:txBody>
          <a:bodyPr/>
          <a:lstStyle/>
          <a:p>
            <a:pPr marL="0" indent="0">
              <a:buNone/>
            </a:pPr>
            <a:r>
              <a:rPr kumimoji="1" lang="ja-JP" altLang="en-US" dirty="0"/>
              <a:t>〇本市は全国と比較すると、居宅サービスの利用者の割合が高い。</a:t>
            </a:r>
          </a:p>
          <a:p>
            <a:pPr marL="0" indent="0">
              <a:buNone/>
            </a:pPr>
            <a:r>
              <a:rPr kumimoji="1" lang="ja-JP" altLang="en-US" dirty="0"/>
              <a:t>・本市 </a:t>
            </a:r>
            <a:r>
              <a:rPr kumimoji="1" lang="en-US" altLang="ja-JP" dirty="0"/>
              <a:t>74.2</a:t>
            </a:r>
            <a:r>
              <a:rPr kumimoji="1" lang="ja-JP" altLang="en-US" dirty="0"/>
              <a:t>％ 全国 </a:t>
            </a:r>
            <a:r>
              <a:rPr kumimoji="1" lang="en-US" altLang="ja-JP" dirty="0"/>
              <a:t>68.7</a:t>
            </a:r>
            <a:r>
              <a:rPr kumimoji="1" lang="ja-JP" altLang="en-US" dirty="0"/>
              <a:t>％ （令和</a:t>
            </a:r>
            <a:r>
              <a:rPr kumimoji="1" lang="en-US" altLang="ja-JP" dirty="0"/>
              <a:t>3</a:t>
            </a:r>
            <a:r>
              <a:rPr kumimoji="1" lang="ja-JP" altLang="en-US" dirty="0"/>
              <a:t>年４月）</a:t>
            </a:r>
          </a:p>
          <a:p>
            <a:pPr marL="0" indent="0">
              <a:buNone/>
            </a:pPr>
            <a:r>
              <a:rPr kumimoji="1" lang="ja-JP" altLang="en-US" dirty="0"/>
              <a:t>〇本市は全国と比較すると、保険給付総額に占める訪問介護の割合が高い。</a:t>
            </a:r>
          </a:p>
          <a:p>
            <a:pPr marL="0" indent="0">
              <a:buNone/>
            </a:pPr>
            <a:r>
              <a:rPr kumimoji="1" lang="ja-JP" altLang="en-US" dirty="0"/>
              <a:t>・本市 </a:t>
            </a:r>
            <a:r>
              <a:rPr kumimoji="1" lang="en-US" altLang="ja-JP" dirty="0"/>
              <a:t>23.5</a:t>
            </a:r>
            <a:r>
              <a:rPr kumimoji="1" lang="ja-JP" altLang="en-US" dirty="0"/>
              <a:t>％ 全国 </a:t>
            </a:r>
            <a:r>
              <a:rPr kumimoji="1" lang="en-US" altLang="ja-JP" dirty="0"/>
              <a:t>9.4</a:t>
            </a:r>
            <a:r>
              <a:rPr kumimoji="1" lang="ja-JP" altLang="en-US" dirty="0"/>
              <a:t>％ （令和</a:t>
            </a:r>
            <a:r>
              <a:rPr kumimoji="1" lang="en-US" altLang="ja-JP" dirty="0"/>
              <a:t>3</a:t>
            </a:r>
            <a:r>
              <a:rPr kumimoji="1" lang="ja-JP" altLang="en-US" dirty="0"/>
              <a:t>年４月）</a:t>
            </a:r>
          </a:p>
          <a:p>
            <a:pPr marL="0" indent="0">
              <a:buNone/>
            </a:pPr>
            <a:r>
              <a:rPr kumimoji="1" lang="ja-JP" altLang="en-US" dirty="0"/>
              <a:t>〇居宅サービス利用者の支給限度額に対する割合は、全国・本市ともに５割程度となっている。</a:t>
            </a:r>
          </a:p>
          <a:p>
            <a:pPr marL="0" indent="0">
              <a:buNone/>
            </a:pPr>
            <a:r>
              <a:rPr kumimoji="1" lang="ja-JP" altLang="en-US" dirty="0"/>
              <a:t>〇利用者一人当たりのサービス費用額は、全ての介護度において、全国が本市を上回っている。</a:t>
            </a:r>
          </a:p>
          <a:p>
            <a:endParaRPr kumimoji="1" lang="ja-JP" altLang="en-US" dirty="0"/>
          </a:p>
        </p:txBody>
      </p:sp>
      <p:sp>
        <p:nvSpPr>
          <p:cNvPr id="4" name="スライド番号プレースホルダー 3">
            <a:extLst>
              <a:ext uri="{FF2B5EF4-FFF2-40B4-BE49-F238E27FC236}">
                <a16:creationId xmlns:a16="http://schemas.microsoft.com/office/drawing/2014/main" id="{D43AC9A8-4ECC-4BF8-86E9-4D740C19E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090FFBE7-FC44-421D-BAC7-9018EBC72EC4}"/>
              </a:ext>
            </a:extLst>
          </p:cNvPr>
          <p:cNvSpPr/>
          <p:nvPr/>
        </p:nvSpPr>
        <p:spPr>
          <a:xfrm>
            <a:off x="2000249" y="6381749"/>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38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D8002-0D9E-4F39-8D40-B69D118712A9}"/>
              </a:ext>
            </a:extLst>
          </p:cNvPr>
          <p:cNvSpPr>
            <a:spLocks noGrp="1"/>
          </p:cNvSpPr>
          <p:nvPr>
            <p:ph type="title"/>
          </p:nvPr>
        </p:nvSpPr>
        <p:spPr/>
        <p:txBody>
          <a:bodyPr/>
          <a:lstStyle/>
          <a:p>
            <a:endParaRPr kumimoji="1" lang="ja-JP" altLang="en-US" dirty="0"/>
          </a:p>
        </p:txBody>
      </p:sp>
      <p:sp>
        <p:nvSpPr>
          <p:cNvPr id="3" name="テキスト プレースホルダー 2">
            <a:extLst>
              <a:ext uri="{FF2B5EF4-FFF2-40B4-BE49-F238E27FC236}">
                <a16:creationId xmlns:a16="http://schemas.microsoft.com/office/drawing/2014/main" id="{F75CD427-03FF-44BF-B0F4-3021316691AF}"/>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17496109-D959-4C58-A0C8-ECF69134C5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C8FDFF26-EB4C-4862-B8E5-1CBD75E85805}"/>
              </a:ext>
            </a:extLst>
          </p:cNvPr>
          <p:cNvPicPr>
            <a:picLocks noChangeAspect="1"/>
          </p:cNvPicPr>
          <p:nvPr/>
        </p:nvPicPr>
        <p:blipFill>
          <a:blip r:embed="rId2"/>
          <a:stretch>
            <a:fillRect/>
          </a:stretch>
        </p:blipFill>
        <p:spPr>
          <a:xfrm>
            <a:off x="265458" y="2053592"/>
            <a:ext cx="8878539" cy="4534533"/>
          </a:xfrm>
          <a:prstGeom prst="rect">
            <a:avLst/>
          </a:prstGeom>
        </p:spPr>
      </p:pic>
      <p:sp>
        <p:nvSpPr>
          <p:cNvPr id="7" name="正方形/長方形 6">
            <a:extLst>
              <a:ext uri="{FF2B5EF4-FFF2-40B4-BE49-F238E27FC236}">
                <a16:creationId xmlns:a16="http://schemas.microsoft.com/office/drawing/2014/main" id="{D93F8D52-4316-4045-8406-E4A5F7365F8C}"/>
              </a:ext>
            </a:extLst>
          </p:cNvPr>
          <p:cNvSpPr/>
          <p:nvPr/>
        </p:nvSpPr>
        <p:spPr>
          <a:xfrm>
            <a:off x="1981199" y="6538913"/>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F3663536-BB87-4809-ABE4-76ACEF68724C}"/>
              </a:ext>
            </a:extLst>
          </p:cNvPr>
          <p:cNvSpPr txBox="1">
            <a:spLocks/>
          </p:cNvSpPr>
          <p:nvPr/>
        </p:nvSpPr>
        <p:spPr bwMode="auto">
          <a:xfrm>
            <a:off x="457200" y="274638"/>
            <a:ext cx="8229600" cy="457199"/>
          </a:xfrm>
          <a:prstGeom prst="rect">
            <a:avLst/>
          </a:prstGeom>
          <a:solidFill>
            <a:schemeClr val="accent4"/>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rPr>
              <a:t>大阪市の説明：給付費の状況</a:t>
            </a:r>
          </a:p>
        </p:txBody>
      </p:sp>
      <p:sp>
        <p:nvSpPr>
          <p:cNvPr id="9" name="テキスト ボックス 8">
            <a:extLst>
              <a:ext uri="{FF2B5EF4-FFF2-40B4-BE49-F238E27FC236}">
                <a16:creationId xmlns:a16="http://schemas.microsoft.com/office/drawing/2014/main" id="{9C0106FD-360F-40EE-9BC3-64B15A1AD48A}"/>
              </a:ext>
            </a:extLst>
          </p:cNvPr>
          <p:cNvSpPr txBox="1"/>
          <p:nvPr/>
        </p:nvSpPr>
        <p:spPr>
          <a:xfrm>
            <a:off x="265459" y="793812"/>
            <a:ext cx="8878539"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〇利用者一人当たりのサービス費用額は、全ての介護度において、全国が本市を上回っている。</a:t>
            </a:r>
          </a:p>
        </p:txBody>
      </p:sp>
      <p:sp>
        <p:nvSpPr>
          <p:cNvPr id="11" name="テキスト ボックス 10">
            <a:extLst>
              <a:ext uri="{FF2B5EF4-FFF2-40B4-BE49-F238E27FC236}">
                <a16:creationId xmlns:a16="http://schemas.microsoft.com/office/drawing/2014/main" id="{60156975-0774-435E-BABB-4F5B79D4392A}"/>
              </a:ext>
            </a:extLst>
          </p:cNvPr>
          <p:cNvSpPr txBox="1"/>
          <p:nvPr/>
        </p:nvSpPr>
        <p:spPr>
          <a:xfrm>
            <a:off x="1085850" y="2228671"/>
            <a:ext cx="5924550" cy="1200329"/>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大阪市の利用者１人当たり費用額は</a:t>
            </a:r>
            <a:r>
              <a:rPr kumimoji="1" lang="ja-JP" altLang="en-US" sz="4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全国平均以下</a:t>
            </a:r>
            <a:endParaRPr kumimoji="0"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3303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DF1CA3-0767-4D80-A98D-54FE69622ACE}"/>
              </a:ext>
            </a:extLst>
          </p:cNvPr>
          <p:cNvSpPr>
            <a:spLocks noChangeArrowheads="1"/>
          </p:cNvSpPr>
          <p:nvPr/>
        </p:nvSpPr>
        <p:spPr bwMode="auto">
          <a:xfrm>
            <a:off x="0" y="157072"/>
            <a:ext cx="1273629" cy="58477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r>
              <a:rPr kumimoji="1" lang="ja-JP" altLang="en-US" sz="32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報告　</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endParaRPr kumimoji="1" lang="ja-JP" altLang="en-US" sz="20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サブタイトル 2">
            <a:extLst>
              <a:ext uri="{FF2B5EF4-FFF2-40B4-BE49-F238E27FC236}">
                <a16:creationId xmlns:a16="http://schemas.microsoft.com/office/drawing/2014/main" id="{0262326A-8E0C-4897-860B-E3E4F5F26457}"/>
              </a:ext>
            </a:extLst>
          </p:cNvPr>
          <p:cNvSpPr>
            <a:spLocks noGrp="1"/>
          </p:cNvSpPr>
          <p:nvPr>
            <p:ph type="subTitle" idx="1"/>
          </p:nvPr>
        </p:nvSpPr>
        <p:spPr>
          <a:xfrm>
            <a:off x="287524" y="5897396"/>
            <a:ext cx="8568952" cy="1124744"/>
          </a:xfrm>
        </p:spPr>
        <p:txBody>
          <a:bodyPr>
            <a:normAutofit/>
          </a:bodyPr>
          <a:lstStyle/>
          <a:p>
            <a:r>
              <a:rPr lang="ja-JP" altLang="en-US" sz="2000" b="1" dirty="0">
                <a:solidFill>
                  <a:schemeClr val="tx1"/>
                </a:solidFill>
              </a:rPr>
              <a:t>大阪社保協介護保険対策委員会／介護保険料に怒る一揆の会</a:t>
            </a:r>
            <a:endParaRPr lang="en-US" altLang="ja-JP" sz="2000" b="1" dirty="0">
              <a:solidFill>
                <a:schemeClr val="tx1"/>
              </a:solidFill>
            </a:endParaRPr>
          </a:p>
          <a:p>
            <a:r>
              <a:rPr lang="ja-JP" altLang="en-US" sz="3600" b="1" dirty="0">
                <a:solidFill>
                  <a:schemeClr val="tx1"/>
                </a:solidFill>
              </a:rPr>
              <a:t>日下部　雅喜</a:t>
            </a:r>
            <a:endParaRPr lang="ja-JP" altLang="ja-JP" sz="3600" dirty="0">
              <a:solidFill>
                <a:schemeClr val="tx1"/>
              </a:solidFill>
            </a:endParaRPr>
          </a:p>
          <a:p>
            <a:endParaRPr kumimoji="1" lang="ja-JP" altLang="en-US" dirty="0"/>
          </a:p>
        </p:txBody>
      </p:sp>
      <p:sp>
        <p:nvSpPr>
          <p:cNvPr id="9" name="テキスト ボックス 8">
            <a:extLst>
              <a:ext uri="{FF2B5EF4-FFF2-40B4-BE49-F238E27FC236}">
                <a16:creationId xmlns:a16="http://schemas.microsoft.com/office/drawing/2014/main" id="{94A42358-8435-FACA-C6B5-A37AEE694184}"/>
              </a:ext>
            </a:extLst>
          </p:cNvPr>
          <p:cNvSpPr txBox="1"/>
          <p:nvPr/>
        </p:nvSpPr>
        <p:spPr>
          <a:xfrm>
            <a:off x="380999" y="76590"/>
            <a:ext cx="8131629" cy="3139321"/>
          </a:xfrm>
          <a:prstGeom prst="rect">
            <a:avLst/>
          </a:prstGeom>
          <a:noFill/>
        </p:spPr>
        <p:txBody>
          <a:bodyPr wrap="square">
            <a:spAutoFit/>
          </a:bodyPr>
          <a:lstStyle/>
          <a:p>
            <a:pPr algn="ctr"/>
            <a:r>
              <a:rPr lang="ja-JP" altLang="en-US" sz="6600" dirty="0">
                <a:solidFill>
                  <a:srgbClr val="FF0000"/>
                </a:solidFill>
                <a:latin typeface="ＭＳ ゴシック" panose="020B0609070205080204" pitchFamily="49" charset="-128"/>
                <a:ea typeface="ＭＳ ゴシック" panose="020B0609070205080204" pitchFamily="49" charset="-128"/>
              </a:rPr>
              <a:t>介護大阪市の</a:t>
            </a:r>
            <a:endParaRPr lang="en-US" altLang="ja-JP" sz="6600" dirty="0">
              <a:solidFill>
                <a:srgbClr val="FF0000"/>
              </a:solidFill>
              <a:latin typeface="ＭＳ ゴシック" panose="020B0609070205080204" pitchFamily="49" charset="-128"/>
              <a:ea typeface="ＭＳ ゴシック" panose="020B0609070205080204" pitchFamily="49" charset="-128"/>
            </a:endParaRPr>
          </a:p>
          <a:p>
            <a:pPr algn="ctr"/>
            <a:r>
              <a:rPr lang="ja-JP" altLang="en-US" sz="6600" dirty="0">
                <a:solidFill>
                  <a:srgbClr val="FF0000"/>
                </a:solidFill>
                <a:latin typeface="ＭＳ ゴシック" panose="020B0609070205080204" pitchFamily="49" charset="-128"/>
                <a:ea typeface="ＭＳ ゴシック" panose="020B0609070205080204" pitchFamily="49" charset="-128"/>
              </a:rPr>
              <a:t>介護保険料と</a:t>
            </a:r>
            <a:endParaRPr lang="en-US" altLang="ja-JP" sz="6600" dirty="0">
              <a:solidFill>
                <a:srgbClr val="FF0000"/>
              </a:solidFill>
              <a:latin typeface="ＭＳ ゴシック" panose="020B0609070205080204" pitchFamily="49" charset="-128"/>
              <a:ea typeface="ＭＳ ゴシック" panose="020B0609070205080204" pitchFamily="49" charset="-128"/>
            </a:endParaRPr>
          </a:p>
          <a:p>
            <a:pPr algn="ctr"/>
            <a:r>
              <a:rPr lang="ja-JP" altLang="en-US" sz="6600" dirty="0">
                <a:solidFill>
                  <a:srgbClr val="FF0000"/>
                </a:solidFill>
                <a:latin typeface="ＭＳ ゴシック" panose="020B0609070205080204" pitchFamily="49" charset="-128"/>
                <a:ea typeface="ＭＳ ゴシック" panose="020B0609070205080204" pitchFamily="49" charset="-128"/>
              </a:rPr>
              <a:t>介護保険事業計画</a:t>
            </a:r>
            <a:endParaRPr lang="ja-JP" altLang="en-US" sz="6600" dirty="0">
              <a:solidFill>
                <a:srgbClr val="FF0000"/>
              </a:solidFill>
            </a:endParaRPr>
          </a:p>
        </p:txBody>
      </p:sp>
      <p:sp>
        <p:nvSpPr>
          <p:cNvPr id="11" name="テキスト ボックス 10">
            <a:extLst>
              <a:ext uri="{FF2B5EF4-FFF2-40B4-BE49-F238E27FC236}">
                <a16:creationId xmlns:a16="http://schemas.microsoft.com/office/drawing/2014/main" id="{425B36E7-FFE5-0435-653C-56C321443FE9}"/>
              </a:ext>
            </a:extLst>
          </p:cNvPr>
          <p:cNvSpPr txBox="1"/>
          <p:nvPr/>
        </p:nvSpPr>
        <p:spPr>
          <a:xfrm>
            <a:off x="566056" y="3429000"/>
            <a:ext cx="8882743" cy="1384995"/>
          </a:xfrm>
          <a:prstGeom prst="rect">
            <a:avLst/>
          </a:prstGeom>
          <a:noFill/>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rPr>
              <a:t>〇知ってください！こんなに高い大阪市介護保険料</a:t>
            </a:r>
          </a:p>
          <a:p>
            <a:r>
              <a:rPr lang="ja-JP" altLang="en-US" sz="2800" dirty="0">
                <a:latin typeface="ＭＳ ゴシック" panose="020B0609070205080204" pitchFamily="49" charset="-128"/>
                <a:ea typeface="ＭＳ ゴシック" panose="020B0609070205080204" pitchFamily="49" charset="-128"/>
              </a:rPr>
              <a:t>〇介護保険事業計画とは？　</a:t>
            </a:r>
          </a:p>
          <a:p>
            <a:r>
              <a:rPr lang="ja-JP" altLang="en-US" sz="2800" dirty="0">
                <a:latin typeface="ＭＳ ゴシック" panose="020B0609070205080204" pitchFamily="49" charset="-128"/>
                <a:ea typeface="ＭＳ ゴシック" panose="020B0609070205080204" pitchFamily="49" charset="-128"/>
              </a:rPr>
              <a:t>〇パブリックコメント（意見募集）</a:t>
            </a:r>
          </a:p>
        </p:txBody>
      </p:sp>
    </p:spTree>
    <p:extLst>
      <p:ext uri="{BB962C8B-B14F-4D97-AF65-F5344CB8AC3E}">
        <p14:creationId xmlns:p14="http://schemas.microsoft.com/office/powerpoint/2010/main" val="2440194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D0AAEE-8276-46FD-AC21-9974B8220F44}"/>
              </a:ext>
            </a:extLst>
          </p:cNvPr>
          <p:cNvSpPr>
            <a:spLocks noGrp="1"/>
          </p:cNvSpPr>
          <p:nvPr>
            <p:ph type="title"/>
          </p:nvPr>
        </p:nvSpPr>
        <p:spPr>
          <a:xfrm>
            <a:off x="457200" y="512761"/>
            <a:ext cx="8229600" cy="685801"/>
          </a:xfrm>
          <a:solidFill>
            <a:schemeClr val="accent2">
              <a:lumMod val="20000"/>
              <a:lumOff val="80000"/>
            </a:schemeClr>
          </a:solidFill>
        </p:spPr>
        <p:txBody>
          <a:bodyPr/>
          <a:lstStyle/>
          <a:p>
            <a:r>
              <a:rPr lang="ja-JP" altLang="en-US" sz="3200" dirty="0"/>
              <a:t>大阪市の説明：認定率が高いことについて</a:t>
            </a:r>
            <a:endParaRPr kumimoji="1" lang="ja-JP" altLang="en-US" sz="3200" dirty="0"/>
          </a:p>
        </p:txBody>
      </p:sp>
      <p:sp>
        <p:nvSpPr>
          <p:cNvPr id="3" name="コンテンツ プレースホルダー 2">
            <a:extLst>
              <a:ext uri="{FF2B5EF4-FFF2-40B4-BE49-F238E27FC236}">
                <a16:creationId xmlns:a16="http://schemas.microsoft.com/office/drawing/2014/main" id="{CBAC9E19-8D83-4F0D-B997-1DAD4D0C2170}"/>
              </a:ext>
            </a:extLst>
          </p:cNvPr>
          <p:cNvSpPr>
            <a:spLocks noGrp="1"/>
          </p:cNvSpPr>
          <p:nvPr>
            <p:ph idx="1"/>
          </p:nvPr>
        </p:nvSpPr>
        <p:spPr>
          <a:xfrm>
            <a:off x="390525" y="1333500"/>
            <a:ext cx="8296275" cy="4792663"/>
          </a:xfrm>
        </p:spPr>
        <p:txBody>
          <a:bodyPr/>
          <a:lstStyle/>
          <a:p>
            <a:pPr marL="0" indent="0">
              <a:buNone/>
            </a:pPr>
            <a:r>
              <a:rPr kumimoji="1" lang="ja-JP" altLang="en-US" dirty="0"/>
              <a:t>〇本市は高齢者世帯に占める一人世帯の割合が全国に比べ高い。</a:t>
            </a:r>
          </a:p>
          <a:p>
            <a:pPr marL="0" indent="0">
              <a:buNone/>
            </a:pPr>
            <a:r>
              <a:rPr kumimoji="1" lang="ja-JP" altLang="en-US" dirty="0"/>
              <a:t>・本市 </a:t>
            </a:r>
            <a:r>
              <a:rPr kumimoji="1" lang="en-US" altLang="ja-JP" dirty="0"/>
              <a:t>42.4</a:t>
            </a:r>
            <a:r>
              <a:rPr kumimoji="1" lang="ja-JP" altLang="en-US" dirty="0"/>
              <a:t>％ 全国 </a:t>
            </a:r>
            <a:r>
              <a:rPr kumimoji="1" lang="en-US" altLang="ja-JP" dirty="0"/>
              <a:t>27.3</a:t>
            </a:r>
            <a:r>
              <a:rPr kumimoji="1" lang="ja-JP" altLang="en-US" dirty="0"/>
              <a:t>％（平成</a:t>
            </a:r>
            <a:r>
              <a:rPr kumimoji="1" lang="en-US" altLang="ja-JP" dirty="0"/>
              <a:t>27</a:t>
            </a:r>
            <a:r>
              <a:rPr kumimoji="1" lang="ja-JP" altLang="en-US" dirty="0"/>
              <a:t>年国勢調査）</a:t>
            </a:r>
          </a:p>
          <a:p>
            <a:pPr marL="0" indent="0">
              <a:buNone/>
            </a:pPr>
            <a:r>
              <a:rPr kumimoji="1" lang="ja-JP" altLang="en-US" dirty="0"/>
              <a:t>〇一人世帯は認定率が高く、これにより本市の認定率が全国と比べ高くなっている。</a:t>
            </a:r>
          </a:p>
          <a:p>
            <a:pPr marL="0" indent="0">
              <a:buNone/>
            </a:pPr>
            <a:r>
              <a:rPr kumimoji="1" lang="ja-JP" altLang="en-US" dirty="0"/>
              <a:t>・本市 一人世帯の認定率 </a:t>
            </a:r>
            <a:r>
              <a:rPr kumimoji="1" lang="en-US" altLang="ja-JP" dirty="0"/>
              <a:t>37.3</a:t>
            </a:r>
            <a:r>
              <a:rPr kumimoji="1" lang="ja-JP" altLang="en-US" dirty="0"/>
              <a:t>％ </a:t>
            </a:r>
            <a:endParaRPr kumimoji="1" lang="en-US" altLang="ja-JP" dirty="0"/>
          </a:p>
          <a:p>
            <a:pPr marL="0" indent="0">
              <a:buNone/>
            </a:pPr>
            <a:r>
              <a:rPr lang="ja-JP" altLang="en-US" dirty="0"/>
              <a:t>　　　　</a:t>
            </a:r>
            <a:r>
              <a:rPr kumimoji="1" lang="ja-JP" altLang="en-US" dirty="0"/>
              <a:t>二人以上世帯 </a:t>
            </a:r>
            <a:r>
              <a:rPr kumimoji="1" lang="en-US" altLang="ja-JP" dirty="0"/>
              <a:t>18.0% </a:t>
            </a:r>
            <a:r>
              <a:rPr kumimoji="1" lang="ja-JP" altLang="en-US" dirty="0"/>
              <a:t>（令和２年３月末）</a:t>
            </a:r>
          </a:p>
          <a:p>
            <a:pPr marL="0" indent="0">
              <a:buNone/>
            </a:pPr>
            <a:r>
              <a:rPr kumimoji="1" lang="ja-JP" altLang="en-US" dirty="0"/>
              <a:t>〇一人世帯の割合が高いことにより、認定率が全国に比べ高い。</a:t>
            </a:r>
          </a:p>
        </p:txBody>
      </p:sp>
      <p:sp>
        <p:nvSpPr>
          <p:cNvPr id="4" name="スライド番号プレースホルダー 3">
            <a:extLst>
              <a:ext uri="{FF2B5EF4-FFF2-40B4-BE49-F238E27FC236}">
                <a16:creationId xmlns:a16="http://schemas.microsoft.com/office/drawing/2014/main" id="{62B847CA-992F-4F01-8BA7-A04CD86C82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DC1B5C36-26DC-4A20-BB85-0BEFB1234F7B}"/>
              </a:ext>
            </a:extLst>
          </p:cNvPr>
          <p:cNvSpPr/>
          <p:nvPr/>
        </p:nvSpPr>
        <p:spPr>
          <a:xfrm>
            <a:off x="2000249" y="6381749"/>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679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D833492-EDA0-4A0F-BE04-8936C0877F4C}"/>
              </a:ext>
            </a:extLst>
          </p:cNvPr>
          <p:cNvSpPr/>
          <p:nvPr/>
        </p:nvSpPr>
        <p:spPr>
          <a:xfrm>
            <a:off x="2000249" y="6381749"/>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コンテンツ プレースホルダー 2">
            <a:extLst>
              <a:ext uri="{FF2B5EF4-FFF2-40B4-BE49-F238E27FC236}">
                <a16:creationId xmlns:a16="http://schemas.microsoft.com/office/drawing/2014/main" id="{68CA8DEE-5121-4D0B-9AE0-59B628B3F7DF}"/>
              </a:ext>
            </a:extLst>
          </p:cNvPr>
          <p:cNvSpPr>
            <a:spLocks noGrp="1"/>
          </p:cNvSpPr>
          <p:nvPr>
            <p:ph idx="1"/>
          </p:nvPr>
        </p:nvSpPr>
        <p:spPr>
          <a:xfrm>
            <a:off x="276225" y="979490"/>
            <a:ext cx="8743949" cy="4583110"/>
          </a:xfrm>
        </p:spPr>
        <p: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〇認定者一人当たりのサービス費用額は全国よりも低いが、認定者数が多いため給付費が高く、被保険者一人当たりでは全国より高くなっている。</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給付費の状況</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認定者数一人当たり費用額</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本市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132,812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　 全国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139,092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被保険者一人当たり費用額</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本市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34,826</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 　全国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25,995</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 （令和</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endParaRPr kumimoji="1" lang="ja-JP" altLang="en-US" dirty="0"/>
          </a:p>
        </p:txBody>
      </p:sp>
      <p:sp>
        <p:nvSpPr>
          <p:cNvPr id="4" name="スライド番号プレースホルダー 3">
            <a:extLst>
              <a:ext uri="{FF2B5EF4-FFF2-40B4-BE49-F238E27FC236}">
                <a16:creationId xmlns:a16="http://schemas.microsoft.com/office/drawing/2014/main" id="{1276BD36-65B8-43CF-A2D1-952BD45270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タイトル 1">
            <a:extLst>
              <a:ext uri="{FF2B5EF4-FFF2-40B4-BE49-F238E27FC236}">
                <a16:creationId xmlns:a16="http://schemas.microsoft.com/office/drawing/2014/main" id="{82656905-1B96-432C-8520-6E1F8BA2A9CA}"/>
              </a:ext>
            </a:extLst>
          </p:cNvPr>
          <p:cNvSpPr>
            <a:spLocks noGrp="1"/>
          </p:cNvSpPr>
          <p:nvPr>
            <p:ph type="title"/>
          </p:nvPr>
        </p:nvSpPr>
        <p:spPr>
          <a:xfrm>
            <a:off x="523874" y="274638"/>
            <a:ext cx="8162925" cy="704852"/>
          </a:xfrm>
          <a:solidFill>
            <a:schemeClr val="accent2">
              <a:lumMod val="20000"/>
              <a:lumOff val="80000"/>
            </a:schemeClr>
          </a:solidFill>
        </p:spPr>
        <p:txBody>
          <a:bodyPr/>
          <a:lstStyle/>
          <a:p>
            <a:r>
              <a:rPr lang="ja-JP" altLang="en-US" sz="3200" dirty="0"/>
              <a:t>大阪市の説明：認定率が高いことについて</a:t>
            </a:r>
            <a:endParaRPr kumimoji="1" lang="ja-JP" altLang="en-US" sz="3200" dirty="0"/>
          </a:p>
        </p:txBody>
      </p:sp>
      <p:sp>
        <p:nvSpPr>
          <p:cNvPr id="6" name="テキスト ボックス 5">
            <a:extLst>
              <a:ext uri="{FF2B5EF4-FFF2-40B4-BE49-F238E27FC236}">
                <a16:creationId xmlns:a16="http://schemas.microsoft.com/office/drawing/2014/main" id="{25CBF4CE-8F98-4E1F-9CFA-EF50609B1A41}"/>
              </a:ext>
            </a:extLst>
          </p:cNvPr>
          <p:cNvSpPr txBox="1"/>
          <p:nvPr/>
        </p:nvSpPr>
        <p:spPr>
          <a:xfrm>
            <a:off x="523874" y="5521146"/>
            <a:ext cx="7648575" cy="1200329"/>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一人あたり利用額は全国より低い！</a:t>
            </a:r>
            <a:endParaRPr kumimoji="1" lang="en-US" altLang="ja-JP"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介護保険制度はもう限界！</a:t>
            </a:r>
          </a:p>
        </p:txBody>
      </p:sp>
    </p:spTree>
    <p:extLst>
      <p:ext uri="{BB962C8B-B14F-4D97-AF65-F5344CB8AC3E}">
        <p14:creationId xmlns:p14="http://schemas.microsoft.com/office/powerpoint/2010/main" val="38302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E4EC1-F019-6FA8-A1FB-4CD1471FBF55}"/>
              </a:ext>
            </a:extLst>
          </p:cNvPr>
          <p:cNvSpPr>
            <a:spLocks noGrp="1"/>
          </p:cNvSpPr>
          <p:nvPr>
            <p:ph type="title"/>
          </p:nvPr>
        </p:nvSpPr>
        <p:spPr>
          <a:xfrm>
            <a:off x="-142240" y="274638"/>
            <a:ext cx="9103360" cy="1143000"/>
          </a:xfrm>
          <a:solidFill>
            <a:schemeClr val="accent1">
              <a:lumMod val="20000"/>
              <a:lumOff val="80000"/>
            </a:schemeClr>
          </a:solidFill>
        </p:spPr>
        <p:txBody>
          <a:bodyPr/>
          <a:lstStyle/>
          <a:p>
            <a:r>
              <a:rPr kumimoji="1" lang="en-US" altLang="ja-JP" dirty="0"/>
              <a:t>10</a:t>
            </a:r>
            <a:r>
              <a:rPr kumimoji="1" lang="ja-JP" altLang="en-US" dirty="0"/>
              <a:t>数年後には全国が大阪市の状況</a:t>
            </a:r>
          </a:p>
        </p:txBody>
      </p:sp>
      <p:sp>
        <p:nvSpPr>
          <p:cNvPr id="3" name="コンテンツ プレースホルダー 2">
            <a:extLst>
              <a:ext uri="{FF2B5EF4-FFF2-40B4-BE49-F238E27FC236}">
                <a16:creationId xmlns:a16="http://schemas.microsoft.com/office/drawing/2014/main" id="{CF9D859E-F65D-093E-92AA-FCB7D10F1463}"/>
              </a:ext>
            </a:extLst>
          </p:cNvPr>
          <p:cNvSpPr>
            <a:spLocks noGrp="1"/>
          </p:cNvSpPr>
          <p:nvPr>
            <p:ph idx="1"/>
          </p:nvPr>
        </p:nvSpPr>
        <p:spPr/>
        <p:txBody>
          <a:bodyPr/>
          <a:lstStyle/>
          <a:p>
            <a:pPr marL="0" indent="0">
              <a:buNone/>
            </a:pPr>
            <a:r>
              <a:rPr kumimoji="1" lang="ja-JP" altLang="en-US" dirty="0"/>
              <a:t>国立社会保障・人口問題研究所の「日本の世帯数の将来推計」によれば、世帯主</a:t>
            </a:r>
            <a:r>
              <a:rPr kumimoji="1" lang="en-US" altLang="ja-JP" dirty="0"/>
              <a:t>65</a:t>
            </a:r>
            <a:r>
              <a:rPr kumimoji="1" lang="ja-JP" altLang="en-US" dirty="0"/>
              <a:t>歳以上の世帯に占める「単独世帯」の割合は、</a:t>
            </a:r>
            <a:endParaRPr kumimoji="1" lang="en-US" altLang="ja-JP" dirty="0"/>
          </a:p>
          <a:p>
            <a:pPr marL="0" indent="0">
              <a:buNone/>
            </a:pPr>
            <a:r>
              <a:rPr kumimoji="1" lang="en-US" altLang="ja-JP" sz="4000" dirty="0">
                <a:solidFill>
                  <a:srgbClr val="FF0000"/>
                </a:solidFill>
              </a:rPr>
              <a:t>2030</a:t>
            </a:r>
            <a:r>
              <a:rPr kumimoji="1" lang="ja-JP" altLang="en-US" sz="4000" dirty="0">
                <a:solidFill>
                  <a:srgbClr val="FF0000"/>
                </a:solidFill>
              </a:rPr>
              <a:t>年には</a:t>
            </a:r>
            <a:r>
              <a:rPr kumimoji="1" lang="en-US" altLang="ja-JP" sz="4000" dirty="0">
                <a:solidFill>
                  <a:srgbClr val="FF0000"/>
                </a:solidFill>
              </a:rPr>
              <a:t>37.4</a:t>
            </a:r>
            <a:r>
              <a:rPr kumimoji="1" lang="ja-JP" altLang="en-US" sz="4000" dirty="0">
                <a:solidFill>
                  <a:srgbClr val="FF0000"/>
                </a:solidFill>
              </a:rPr>
              <a:t>％、</a:t>
            </a:r>
            <a:endParaRPr kumimoji="1" lang="en-US" altLang="ja-JP" sz="4000" dirty="0">
              <a:solidFill>
                <a:srgbClr val="FF0000"/>
              </a:solidFill>
            </a:endParaRPr>
          </a:p>
          <a:p>
            <a:pPr marL="0" indent="0">
              <a:buNone/>
            </a:pPr>
            <a:r>
              <a:rPr kumimoji="1" lang="en-US" altLang="ja-JP" sz="4000" dirty="0">
                <a:solidFill>
                  <a:srgbClr val="FF0000"/>
                </a:solidFill>
              </a:rPr>
              <a:t>2040</a:t>
            </a:r>
            <a:r>
              <a:rPr kumimoji="1" lang="ja-JP" altLang="en-US" sz="4000" dirty="0">
                <a:solidFill>
                  <a:srgbClr val="FF0000"/>
                </a:solidFill>
              </a:rPr>
              <a:t>年には</a:t>
            </a:r>
            <a:r>
              <a:rPr kumimoji="1" lang="en-US" altLang="ja-JP" sz="4000" dirty="0">
                <a:solidFill>
                  <a:srgbClr val="FF0000"/>
                </a:solidFill>
              </a:rPr>
              <a:t>40.0</a:t>
            </a:r>
            <a:r>
              <a:rPr kumimoji="1" lang="ja-JP" altLang="en-US" sz="4000" dirty="0">
                <a:solidFill>
                  <a:srgbClr val="FF0000"/>
                </a:solidFill>
              </a:rPr>
              <a:t>％</a:t>
            </a:r>
            <a:r>
              <a:rPr kumimoji="1" lang="ja-JP" altLang="en-US" dirty="0">
                <a:solidFill>
                  <a:srgbClr val="FF0000"/>
                </a:solidFill>
              </a:rPr>
              <a:t>と推計（</a:t>
            </a:r>
            <a:r>
              <a:rPr kumimoji="1" lang="en-US" altLang="ja-JP" dirty="0">
                <a:solidFill>
                  <a:srgbClr val="FF0000"/>
                </a:solidFill>
              </a:rPr>
              <a:t>2018</a:t>
            </a:r>
            <a:r>
              <a:rPr kumimoji="1" lang="ja-JP" altLang="en-US" dirty="0">
                <a:solidFill>
                  <a:srgbClr val="FF0000"/>
                </a:solidFill>
              </a:rPr>
              <a:t>年推計）</a:t>
            </a:r>
            <a:r>
              <a:rPr kumimoji="1" lang="ja-JP" altLang="en-US" dirty="0"/>
              <a:t>され、大阪市の状況は</a:t>
            </a:r>
            <a:r>
              <a:rPr kumimoji="1" lang="en-US" altLang="ja-JP" dirty="0"/>
              <a:t>10</a:t>
            </a:r>
            <a:r>
              <a:rPr kumimoji="1" lang="ja-JP" altLang="en-US" dirty="0"/>
              <a:t>数年後の</a:t>
            </a:r>
            <a:r>
              <a:rPr kumimoji="1" lang="ja-JP" altLang="en-US" dirty="0">
                <a:solidFill>
                  <a:srgbClr val="FF0000"/>
                </a:solidFill>
              </a:rPr>
              <a:t>近未来の日本社会の姿</a:t>
            </a:r>
            <a:r>
              <a:rPr kumimoji="1" lang="ja-JP" altLang="en-US" dirty="0"/>
              <a:t>でもある。</a:t>
            </a:r>
          </a:p>
        </p:txBody>
      </p:sp>
      <p:sp>
        <p:nvSpPr>
          <p:cNvPr id="4" name="スライド番号プレースホルダー 3">
            <a:extLst>
              <a:ext uri="{FF2B5EF4-FFF2-40B4-BE49-F238E27FC236}">
                <a16:creationId xmlns:a16="http://schemas.microsoft.com/office/drawing/2014/main" id="{E2ABBA44-5F37-84B1-C29B-1BEF2EB165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1314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画像：介護保険の財源表（画面上に説明有り）">
            <a:extLst>
              <a:ext uri="{FF2B5EF4-FFF2-40B4-BE49-F238E27FC236}">
                <a16:creationId xmlns:a16="http://schemas.microsoft.com/office/drawing/2014/main" id="{E8180D81-4CE9-11D8-D429-F15F0E8F9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 y="1875016"/>
            <a:ext cx="5871396" cy="44035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08C2D36-1E5D-9705-FA88-D369220EE1C3}"/>
              </a:ext>
            </a:extLst>
          </p:cNvPr>
          <p:cNvSpPr>
            <a:spLocks noGrp="1"/>
          </p:cNvSpPr>
          <p:nvPr>
            <p:ph type="title"/>
          </p:nvPr>
        </p:nvSpPr>
        <p:spPr>
          <a:solidFill>
            <a:schemeClr val="accent3">
              <a:lumMod val="20000"/>
              <a:lumOff val="80000"/>
            </a:schemeClr>
          </a:solidFill>
        </p:spPr>
        <p:txBody>
          <a:bodyPr/>
          <a:lstStyle/>
          <a:p>
            <a:r>
              <a:rPr kumimoji="1" lang="ja-JP" altLang="en-US" dirty="0"/>
              <a:t>介護保険制度の限界</a:t>
            </a:r>
          </a:p>
        </p:txBody>
      </p:sp>
      <p:sp>
        <p:nvSpPr>
          <p:cNvPr id="3" name="コンテンツ プレースホルダー 2">
            <a:extLst>
              <a:ext uri="{FF2B5EF4-FFF2-40B4-BE49-F238E27FC236}">
                <a16:creationId xmlns:a16="http://schemas.microsoft.com/office/drawing/2014/main" id="{7035AF9B-C9B1-7EE8-9C3C-7011108CD761}"/>
              </a:ext>
            </a:extLst>
          </p:cNvPr>
          <p:cNvSpPr>
            <a:spLocks noGrp="1"/>
          </p:cNvSpPr>
          <p:nvPr>
            <p:ph idx="1"/>
          </p:nvPr>
        </p:nvSpPr>
        <p:spPr>
          <a:xfrm>
            <a:off x="4114800" y="1752600"/>
            <a:ext cx="4927600" cy="4525963"/>
          </a:xfrm>
        </p:spPr>
        <p:txBody>
          <a:bodyPr/>
          <a:lstStyle/>
          <a:p>
            <a:pPr marL="0" indent="0">
              <a:buNone/>
            </a:pPr>
            <a:r>
              <a:rPr kumimoji="1" lang="ja-JP" altLang="en-US" dirty="0"/>
              <a:t>「公費半分・保険料半分」ではもう</a:t>
            </a:r>
            <a:r>
              <a:rPr kumimoji="1" lang="ja-JP" altLang="en-US" dirty="0">
                <a:solidFill>
                  <a:srgbClr val="FF0000"/>
                </a:solidFill>
              </a:rPr>
              <a:t>限界</a:t>
            </a:r>
            <a:endParaRPr kumimoji="1" lang="en-US" altLang="ja-JP" dirty="0">
              <a:solidFill>
                <a:srgbClr val="FF0000"/>
              </a:solidFill>
            </a:endParaRPr>
          </a:p>
          <a:p>
            <a:pPr marL="0" indent="0">
              <a:buNone/>
            </a:pPr>
            <a:r>
              <a:rPr lang="ja-JP" altLang="en-US" dirty="0">
                <a:solidFill>
                  <a:srgbClr val="FF0000"/>
                </a:solidFill>
              </a:rPr>
              <a:t>⇒</a:t>
            </a:r>
            <a:r>
              <a:rPr lang="ja-JP" altLang="en-US" sz="4000" dirty="0">
                <a:solidFill>
                  <a:srgbClr val="FF0000"/>
                </a:solidFill>
              </a:rPr>
              <a:t>　解決策は「公費」投入以外ない！</a:t>
            </a:r>
            <a:endParaRPr lang="en-US" altLang="ja-JP" sz="4000" dirty="0">
              <a:solidFill>
                <a:srgbClr val="FF0000"/>
              </a:solidFill>
            </a:endParaRPr>
          </a:p>
          <a:p>
            <a:pPr marL="0" indent="0">
              <a:buNone/>
            </a:pPr>
            <a:r>
              <a:rPr kumimoji="1" lang="ja-JP" altLang="en-US" sz="4000" dirty="0">
                <a:solidFill>
                  <a:srgbClr val="FF0000"/>
                </a:solidFill>
              </a:rPr>
              <a:t>　国庫負担増を。緊急的に大阪市が財源投入をすべき！</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034C7CF7-9F88-10B9-3BC8-5C66234B74FA}"/>
              </a:ext>
            </a:extLst>
          </p:cNvPr>
          <p:cNvSpPr>
            <a:spLocks noGrp="1"/>
          </p:cNvSpPr>
          <p:nvPr>
            <p:ph type="sldNum" sz="quarter" idx="12"/>
          </p:nvPr>
        </p:nvSpPr>
        <p:spPr/>
        <p:txBody>
          <a:bodyPr/>
          <a:lstStyle/>
          <a:p>
            <a:fld id="{3B706ECC-EBCD-43BE-A780-1013F51C6180}" type="slidenum">
              <a:rPr lang="ja-JP" altLang="en-US" smtClean="0"/>
              <a:pPr/>
              <a:t>33</a:t>
            </a:fld>
            <a:endParaRPr lang="ja-JP" altLang="en-US"/>
          </a:p>
        </p:txBody>
      </p:sp>
    </p:spTree>
    <p:extLst>
      <p:ext uri="{BB962C8B-B14F-4D97-AF65-F5344CB8AC3E}">
        <p14:creationId xmlns:p14="http://schemas.microsoft.com/office/powerpoint/2010/main" val="356531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B14718-A1BD-73F2-A29B-E8E1CF9B4C8D}"/>
              </a:ext>
            </a:extLst>
          </p:cNvPr>
          <p:cNvSpPr>
            <a:spLocks noGrp="1"/>
          </p:cNvSpPr>
          <p:nvPr>
            <p:ph type="title"/>
          </p:nvPr>
        </p:nvSpPr>
        <p:spPr>
          <a:xfrm>
            <a:off x="457200" y="274638"/>
            <a:ext cx="8229600" cy="5048476"/>
          </a:xfrm>
        </p:spPr>
        <p:txBody>
          <a:bodyPr/>
          <a:lstStyle/>
          <a:p>
            <a:r>
              <a:rPr kumimoji="0" lang="ja-JP" altLang="en-US" sz="6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パブリックコメント（意見募集）</a:t>
            </a:r>
            <a:endParaRPr kumimoji="1" lang="ja-JP" altLang="en-US" sz="9600" dirty="0">
              <a:solidFill>
                <a:srgbClr val="FF0000"/>
              </a:solidFill>
            </a:endParaRPr>
          </a:p>
        </p:txBody>
      </p:sp>
      <p:sp>
        <p:nvSpPr>
          <p:cNvPr id="4" name="スライド番号プレースホルダー 3">
            <a:extLst>
              <a:ext uri="{FF2B5EF4-FFF2-40B4-BE49-F238E27FC236}">
                <a16:creationId xmlns:a16="http://schemas.microsoft.com/office/drawing/2014/main" id="{AB54AE40-2B85-FB14-9181-D347EAAF5612}"/>
              </a:ext>
            </a:extLst>
          </p:cNvPr>
          <p:cNvSpPr>
            <a:spLocks noGrp="1"/>
          </p:cNvSpPr>
          <p:nvPr>
            <p:ph type="sldNum" sz="quarter" idx="12"/>
          </p:nvPr>
        </p:nvSpPr>
        <p:spPr/>
        <p:txBody>
          <a:bodyPr/>
          <a:lstStyle/>
          <a:p>
            <a:fld id="{3B706ECC-EBCD-43BE-A780-1013F51C6180}" type="slidenum">
              <a:rPr lang="ja-JP" altLang="en-US" smtClean="0"/>
              <a:pPr/>
              <a:t>34</a:t>
            </a:fld>
            <a:endParaRPr lang="ja-JP" altLang="en-US"/>
          </a:p>
        </p:txBody>
      </p:sp>
    </p:spTree>
    <p:extLst>
      <p:ext uri="{BB962C8B-B14F-4D97-AF65-F5344CB8AC3E}">
        <p14:creationId xmlns:p14="http://schemas.microsoft.com/office/powerpoint/2010/main" val="3531625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AAD73-6D04-BBD1-7C60-DE404168D667}"/>
              </a:ext>
            </a:extLst>
          </p:cNvPr>
          <p:cNvSpPr>
            <a:spLocks noGrp="1"/>
          </p:cNvSpPr>
          <p:nvPr>
            <p:ph type="title"/>
          </p:nvPr>
        </p:nvSpPr>
        <p:spPr>
          <a:xfrm>
            <a:off x="381000" y="44451"/>
            <a:ext cx="8229600" cy="715962"/>
          </a:xfrm>
          <a:solidFill>
            <a:schemeClr val="tx2">
              <a:lumMod val="20000"/>
              <a:lumOff val="80000"/>
            </a:schemeClr>
          </a:solidFill>
        </p:spPr>
        <p:txBody>
          <a:bodyPr/>
          <a:lstStyle/>
          <a:p>
            <a:r>
              <a:rPr lang="ja-JP" altLang="en-US" dirty="0"/>
              <a:t>パブリック・コメント手続について</a:t>
            </a:r>
            <a:endParaRPr kumimoji="1" lang="ja-JP" altLang="en-US" dirty="0"/>
          </a:p>
        </p:txBody>
      </p:sp>
      <p:sp>
        <p:nvSpPr>
          <p:cNvPr id="3" name="コンテンツ プレースホルダー 2">
            <a:extLst>
              <a:ext uri="{FF2B5EF4-FFF2-40B4-BE49-F238E27FC236}">
                <a16:creationId xmlns:a16="http://schemas.microsoft.com/office/drawing/2014/main" id="{CF8C56E1-FD1B-2495-8C35-000486034209}"/>
              </a:ext>
            </a:extLst>
          </p:cNvPr>
          <p:cNvSpPr>
            <a:spLocks noGrp="1"/>
          </p:cNvSpPr>
          <p:nvPr>
            <p:ph idx="1"/>
          </p:nvPr>
        </p:nvSpPr>
        <p:spPr>
          <a:xfrm>
            <a:off x="228600" y="901928"/>
            <a:ext cx="8382000" cy="3561216"/>
          </a:xfrm>
        </p:spPr>
        <p:txBody>
          <a:bodyPr/>
          <a:lstStyle/>
          <a:p>
            <a:pPr marL="0" indent="0">
              <a:buNone/>
            </a:pPr>
            <a:r>
              <a:rPr kumimoji="1" lang="ja-JP" altLang="en-US" sz="2400" dirty="0"/>
              <a:t>　パブリック・コメント手続とは、大阪市がこれから策定しようとしている各施策分野の基本的な計画等の策定過程において、案の段階で広く市民のみなさまに公表し、ご意見をお寄せいただき、お寄せいただいたご意見についてとりまとめたうえで本市の考え方を公表するとともに、有益なご意見を考慮して本市の意思決定を行うことをいいます。</a:t>
            </a:r>
          </a:p>
          <a:p>
            <a:pPr marL="0" indent="0">
              <a:buNone/>
            </a:pPr>
            <a:r>
              <a:rPr kumimoji="1" lang="ja-JP" altLang="en-US" sz="2400" dirty="0"/>
              <a:t>　この手続により、大阪市は、透明で開かれた市政を推進し、市民のみなさまの多様なご意見を積極的に市政に反映させるとともに、市民のみなさまへの説明責任を果たします。</a:t>
            </a:r>
          </a:p>
        </p:txBody>
      </p:sp>
      <p:sp>
        <p:nvSpPr>
          <p:cNvPr id="4" name="スライド番号プレースホルダー 3">
            <a:extLst>
              <a:ext uri="{FF2B5EF4-FFF2-40B4-BE49-F238E27FC236}">
                <a16:creationId xmlns:a16="http://schemas.microsoft.com/office/drawing/2014/main" id="{3EDC28E1-957F-D31B-5ADB-C0AA298FD4D0}"/>
              </a:ext>
            </a:extLst>
          </p:cNvPr>
          <p:cNvSpPr>
            <a:spLocks noGrp="1"/>
          </p:cNvSpPr>
          <p:nvPr>
            <p:ph type="sldNum" sz="quarter" idx="12"/>
          </p:nvPr>
        </p:nvSpPr>
        <p:spPr/>
        <p:txBody>
          <a:bodyPr/>
          <a:lstStyle/>
          <a:p>
            <a:fld id="{3B706ECC-EBCD-43BE-A780-1013F51C6180}" type="slidenum">
              <a:rPr lang="ja-JP" altLang="en-US" smtClean="0"/>
              <a:pPr/>
              <a:t>35</a:t>
            </a:fld>
            <a:endParaRPr lang="ja-JP" altLang="en-US"/>
          </a:p>
        </p:txBody>
      </p:sp>
      <p:pic>
        <p:nvPicPr>
          <p:cNvPr id="3074" name="Picture 2">
            <a:extLst>
              <a:ext uri="{FF2B5EF4-FFF2-40B4-BE49-F238E27FC236}">
                <a16:creationId xmlns:a16="http://schemas.microsoft.com/office/drawing/2014/main" id="{8983719E-6DD3-A14B-65C9-BD7F6F3DC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4659"/>
            <a:ext cx="91440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1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2237BA-60F8-3D83-9F79-7E375EC171DE}"/>
              </a:ext>
            </a:extLst>
          </p:cNvPr>
          <p:cNvSpPr>
            <a:spLocks noGrp="1"/>
          </p:cNvSpPr>
          <p:nvPr>
            <p:ph type="title"/>
          </p:nvPr>
        </p:nvSpPr>
        <p:spPr>
          <a:xfrm>
            <a:off x="381000" y="0"/>
            <a:ext cx="8229600" cy="1143000"/>
          </a:xfrm>
        </p:spPr>
        <p:txBody>
          <a:bodyPr/>
          <a:lstStyle/>
          <a:p>
            <a:r>
              <a:rPr kumimoji="1" lang="ja-JP" altLang="en-US" dirty="0"/>
              <a:t>ご意見の応募方法</a:t>
            </a:r>
          </a:p>
        </p:txBody>
      </p:sp>
      <p:sp>
        <p:nvSpPr>
          <p:cNvPr id="4" name="スライド番号プレースホルダー 3">
            <a:extLst>
              <a:ext uri="{FF2B5EF4-FFF2-40B4-BE49-F238E27FC236}">
                <a16:creationId xmlns:a16="http://schemas.microsoft.com/office/drawing/2014/main" id="{4421865B-135C-A4DD-E3C2-8F138380A323}"/>
              </a:ext>
            </a:extLst>
          </p:cNvPr>
          <p:cNvSpPr>
            <a:spLocks noGrp="1"/>
          </p:cNvSpPr>
          <p:nvPr>
            <p:ph type="sldNum" sz="quarter" idx="12"/>
          </p:nvPr>
        </p:nvSpPr>
        <p:spPr/>
        <p:txBody>
          <a:bodyPr/>
          <a:lstStyle/>
          <a:p>
            <a:fld id="{3B706ECC-EBCD-43BE-A780-1013F51C6180}" type="slidenum">
              <a:rPr lang="ja-JP" altLang="en-US" smtClean="0"/>
              <a:pPr/>
              <a:t>36</a:t>
            </a:fld>
            <a:endParaRPr lang="ja-JP" altLang="en-US"/>
          </a:p>
        </p:txBody>
      </p:sp>
      <p:sp>
        <p:nvSpPr>
          <p:cNvPr id="6" name="テキスト ボックス 5">
            <a:extLst>
              <a:ext uri="{FF2B5EF4-FFF2-40B4-BE49-F238E27FC236}">
                <a16:creationId xmlns:a16="http://schemas.microsoft.com/office/drawing/2014/main" id="{62C45D7C-612F-F613-6E13-4505B70B7B53}"/>
              </a:ext>
            </a:extLst>
          </p:cNvPr>
          <p:cNvSpPr txBox="1"/>
          <p:nvPr/>
        </p:nvSpPr>
        <p:spPr>
          <a:xfrm>
            <a:off x="381000" y="1137173"/>
            <a:ext cx="8392884" cy="584775"/>
          </a:xfrm>
          <a:prstGeom prst="rect">
            <a:avLst/>
          </a:prstGeom>
          <a:noFill/>
        </p:spPr>
        <p:txBody>
          <a:bodyPr wrap="square">
            <a:spAutoFit/>
          </a:bodyPr>
          <a:lstStyle/>
          <a:p>
            <a:pPr algn="just"/>
            <a:r>
              <a:rPr lang="x-none" altLang="ja-JP" sz="3200" kern="100" dirty="0">
                <a:effectLst/>
                <a:latin typeface="ＭＳ ゴシック" panose="020B0609070205080204" pitchFamily="49" charset="-128"/>
                <a:ea typeface="HG丸ｺﾞｼｯｸM-PRO" panose="020F0600000000000000" pitchFamily="50" charset="-128"/>
                <a:cs typeface="Times New Roman" panose="02020603050405020304" pitchFamily="18" charset="0"/>
              </a:rPr>
              <a:t>送付またはファックスで次までお寄せ下さい。</a:t>
            </a:r>
            <a:endParaRPr lang="ja-JP" altLang="ja-JP"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71E6247-14E2-50A2-82E3-1DCA48394BF2}"/>
              </a:ext>
            </a:extLst>
          </p:cNvPr>
          <p:cNvSpPr txBox="1"/>
          <p:nvPr/>
        </p:nvSpPr>
        <p:spPr>
          <a:xfrm>
            <a:off x="217716" y="1704717"/>
            <a:ext cx="8926284" cy="4524315"/>
          </a:xfrm>
          <a:prstGeom prst="rect">
            <a:avLst/>
          </a:prstGeom>
          <a:noFill/>
        </p:spPr>
        <p:txBody>
          <a:bodyPr wrap="square">
            <a:spAutoFit/>
          </a:bodyPr>
          <a:lstStyle/>
          <a:p>
            <a:r>
              <a:rPr lang="ja-JP" altLang="en-US" sz="3600" dirty="0"/>
              <a:t>〒</a:t>
            </a:r>
            <a:r>
              <a:rPr lang="en-US" altLang="ja-JP" sz="3600" dirty="0"/>
              <a:t>530</a:t>
            </a:r>
            <a:r>
              <a:rPr lang="ja-JP" altLang="en-US" sz="3600" dirty="0"/>
              <a:t>－</a:t>
            </a:r>
            <a:r>
              <a:rPr lang="en-US" altLang="ja-JP" sz="3600" dirty="0"/>
              <a:t>8201</a:t>
            </a:r>
          </a:p>
          <a:p>
            <a:r>
              <a:rPr lang="ja-JP" altLang="en-US" sz="3600" dirty="0"/>
              <a:t>大阪市北区中之島１</a:t>
            </a:r>
            <a:r>
              <a:rPr lang="en-US" altLang="ja-JP" sz="3600" dirty="0"/>
              <a:t>-</a:t>
            </a:r>
            <a:r>
              <a:rPr lang="ja-JP" altLang="en-US" sz="3600" dirty="0"/>
              <a:t>３</a:t>
            </a:r>
            <a:r>
              <a:rPr lang="en-US" altLang="ja-JP" sz="3600" dirty="0"/>
              <a:t>-20</a:t>
            </a:r>
          </a:p>
          <a:p>
            <a:r>
              <a:rPr lang="ja-JP" altLang="en-US" sz="3600" dirty="0"/>
              <a:t>　　大阪市福祉局高齢者施策部高齢福祉課</a:t>
            </a:r>
          </a:p>
          <a:p>
            <a:r>
              <a:rPr lang="ja-JP" altLang="en-US" sz="3600" dirty="0"/>
              <a:t>　　　　「計画素案の意見募集」係</a:t>
            </a:r>
          </a:p>
          <a:p>
            <a:r>
              <a:rPr lang="ja-JP" altLang="en-US" sz="3600" dirty="0"/>
              <a:t>ファックス</a:t>
            </a:r>
          </a:p>
          <a:p>
            <a:r>
              <a:rPr lang="en-US" altLang="ja-JP" sz="3600" dirty="0"/>
              <a:t>(</a:t>
            </a:r>
            <a:r>
              <a:rPr lang="ja-JP" altLang="en-US" sz="3600" dirty="0"/>
              <a:t>０６</a:t>
            </a:r>
            <a:r>
              <a:rPr lang="en-US" altLang="ja-JP" sz="3600" dirty="0"/>
              <a:t>)</a:t>
            </a:r>
            <a:r>
              <a:rPr lang="ja-JP" altLang="en-US" sz="3600" dirty="0"/>
              <a:t>６２０２</a:t>
            </a:r>
            <a:r>
              <a:rPr lang="en-US" altLang="ja-JP" sz="3600" dirty="0"/>
              <a:t>-</a:t>
            </a:r>
            <a:r>
              <a:rPr lang="ja-JP" altLang="en-US" sz="3600" dirty="0"/>
              <a:t>６９６４</a:t>
            </a:r>
          </a:p>
          <a:p>
            <a:r>
              <a:rPr lang="ja-JP" altLang="en-US" sz="3600" dirty="0"/>
              <a:t>●応募期限</a:t>
            </a:r>
          </a:p>
          <a:p>
            <a:r>
              <a:rPr lang="ja-JP" altLang="en-US" sz="3600" dirty="0"/>
              <a:t>令和６年１月</a:t>
            </a:r>
            <a:r>
              <a:rPr lang="en-US" altLang="ja-JP" sz="3600" dirty="0"/>
              <a:t>24</a:t>
            </a:r>
            <a:r>
              <a:rPr lang="ja-JP" altLang="en-US" sz="3600" dirty="0"/>
              <a:t>日</a:t>
            </a:r>
            <a:r>
              <a:rPr lang="en-US" altLang="ja-JP" sz="3600" dirty="0"/>
              <a:t>(</a:t>
            </a:r>
            <a:r>
              <a:rPr lang="ja-JP" altLang="en-US" sz="3600" dirty="0"/>
              <a:t>水</a:t>
            </a:r>
            <a:r>
              <a:rPr lang="en-US" altLang="ja-JP" sz="3600" dirty="0"/>
              <a:t>) </a:t>
            </a:r>
            <a:r>
              <a:rPr lang="ja-JP" altLang="en-US" sz="3600" dirty="0"/>
              <a:t>必着</a:t>
            </a:r>
          </a:p>
        </p:txBody>
      </p:sp>
    </p:spTree>
    <p:extLst>
      <p:ext uri="{BB962C8B-B14F-4D97-AF65-F5344CB8AC3E}">
        <p14:creationId xmlns:p14="http://schemas.microsoft.com/office/powerpoint/2010/main" val="2185457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16B54CC-D58B-2A77-16F8-DA4B7B44C9CC}"/>
              </a:ext>
            </a:extLst>
          </p:cNvPr>
          <p:cNvSpPr>
            <a:spLocks noGrp="1"/>
          </p:cNvSpPr>
          <p:nvPr>
            <p:ph type="sldNum" sz="quarter" idx="12"/>
          </p:nvPr>
        </p:nvSpPr>
        <p:spPr/>
        <p:txBody>
          <a:bodyPr/>
          <a:lstStyle/>
          <a:p>
            <a:fld id="{3B706ECC-EBCD-43BE-A780-1013F51C6180}" type="slidenum">
              <a:rPr lang="ja-JP" altLang="en-US" smtClean="0"/>
              <a:pPr/>
              <a:t>37</a:t>
            </a:fld>
            <a:endParaRPr lang="ja-JP" altLang="en-US"/>
          </a:p>
        </p:txBody>
      </p:sp>
      <p:pic>
        <p:nvPicPr>
          <p:cNvPr id="6" name="図 5">
            <a:extLst>
              <a:ext uri="{FF2B5EF4-FFF2-40B4-BE49-F238E27FC236}">
                <a16:creationId xmlns:a16="http://schemas.microsoft.com/office/drawing/2014/main" id="{90DC5E21-9019-11AB-EADF-DEA8A402F790}"/>
              </a:ext>
            </a:extLst>
          </p:cNvPr>
          <p:cNvPicPr>
            <a:picLocks noChangeAspect="1"/>
          </p:cNvPicPr>
          <p:nvPr/>
        </p:nvPicPr>
        <p:blipFill>
          <a:blip r:embed="rId2"/>
          <a:stretch>
            <a:fillRect/>
          </a:stretch>
        </p:blipFill>
        <p:spPr>
          <a:xfrm>
            <a:off x="233985" y="288318"/>
            <a:ext cx="4452375" cy="6433157"/>
          </a:xfrm>
          <a:prstGeom prst="rect">
            <a:avLst/>
          </a:prstGeom>
        </p:spPr>
      </p:pic>
      <p:pic>
        <p:nvPicPr>
          <p:cNvPr id="8" name="図 7">
            <a:extLst>
              <a:ext uri="{FF2B5EF4-FFF2-40B4-BE49-F238E27FC236}">
                <a16:creationId xmlns:a16="http://schemas.microsoft.com/office/drawing/2014/main" id="{C552F9AF-3CDB-1E43-86E0-E35D75009C96}"/>
              </a:ext>
            </a:extLst>
          </p:cNvPr>
          <p:cNvPicPr>
            <a:picLocks noChangeAspect="1"/>
          </p:cNvPicPr>
          <p:nvPr/>
        </p:nvPicPr>
        <p:blipFill>
          <a:blip r:embed="rId3"/>
          <a:stretch>
            <a:fillRect/>
          </a:stretch>
        </p:blipFill>
        <p:spPr>
          <a:xfrm>
            <a:off x="4719943" y="0"/>
            <a:ext cx="4304314" cy="6220693"/>
          </a:xfrm>
          <a:prstGeom prst="rect">
            <a:avLst/>
          </a:prstGeom>
        </p:spPr>
      </p:pic>
      <p:sp>
        <p:nvSpPr>
          <p:cNvPr id="9" name="正方形/長方形 8">
            <a:extLst>
              <a:ext uri="{FF2B5EF4-FFF2-40B4-BE49-F238E27FC236}">
                <a16:creationId xmlns:a16="http://schemas.microsoft.com/office/drawing/2014/main" id="{9E1C3630-BE4F-00B5-98D6-5E4A27E8D6F7}"/>
              </a:ext>
            </a:extLst>
          </p:cNvPr>
          <p:cNvSpPr/>
          <p:nvPr/>
        </p:nvSpPr>
        <p:spPr>
          <a:xfrm>
            <a:off x="233985" y="152400"/>
            <a:ext cx="4223656" cy="620395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FDD4650-C5CB-6FA7-8A3B-EAAE4A5617D8}"/>
              </a:ext>
            </a:extLst>
          </p:cNvPr>
          <p:cNvSpPr/>
          <p:nvPr/>
        </p:nvSpPr>
        <p:spPr>
          <a:xfrm>
            <a:off x="4686360" y="152400"/>
            <a:ext cx="4452375" cy="620395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3643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2E8791-7A0D-247A-6149-7FB60D25936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244992C6-44E7-18E7-302E-631210A14EDB}"/>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8DBD26-95BC-66FC-EB07-6BEB6C8A2327}"/>
              </a:ext>
            </a:extLst>
          </p:cNvPr>
          <p:cNvSpPr>
            <a:spLocks noGrp="1"/>
          </p:cNvSpPr>
          <p:nvPr>
            <p:ph type="sldNum" sz="quarter" idx="12"/>
          </p:nvPr>
        </p:nvSpPr>
        <p:spPr/>
        <p:txBody>
          <a:bodyPr/>
          <a:lstStyle/>
          <a:p>
            <a:fld id="{3B706ECC-EBCD-43BE-A780-1013F51C6180}" type="slidenum">
              <a:rPr lang="ja-JP" altLang="en-US" smtClean="0"/>
              <a:pPr/>
              <a:t>38</a:t>
            </a:fld>
            <a:endParaRPr lang="ja-JP" altLang="en-US"/>
          </a:p>
        </p:txBody>
      </p:sp>
      <p:pic>
        <p:nvPicPr>
          <p:cNvPr id="6" name="図 5">
            <a:extLst>
              <a:ext uri="{FF2B5EF4-FFF2-40B4-BE49-F238E27FC236}">
                <a16:creationId xmlns:a16="http://schemas.microsoft.com/office/drawing/2014/main" id="{EA7B5F12-BD0F-63BB-7F53-0C67E4EA64D7}"/>
              </a:ext>
            </a:extLst>
          </p:cNvPr>
          <p:cNvPicPr>
            <a:picLocks noChangeAspect="1"/>
          </p:cNvPicPr>
          <p:nvPr/>
        </p:nvPicPr>
        <p:blipFill>
          <a:blip r:embed="rId2"/>
          <a:stretch>
            <a:fillRect/>
          </a:stretch>
        </p:blipFill>
        <p:spPr>
          <a:xfrm>
            <a:off x="0" y="138781"/>
            <a:ext cx="4582164" cy="6582694"/>
          </a:xfrm>
          <a:prstGeom prst="rect">
            <a:avLst/>
          </a:prstGeom>
        </p:spPr>
      </p:pic>
      <p:pic>
        <p:nvPicPr>
          <p:cNvPr id="8" name="図 7">
            <a:extLst>
              <a:ext uri="{FF2B5EF4-FFF2-40B4-BE49-F238E27FC236}">
                <a16:creationId xmlns:a16="http://schemas.microsoft.com/office/drawing/2014/main" id="{76405761-5F69-5D31-5176-E24F2C729844}"/>
              </a:ext>
            </a:extLst>
          </p:cNvPr>
          <p:cNvPicPr>
            <a:picLocks noChangeAspect="1"/>
          </p:cNvPicPr>
          <p:nvPr/>
        </p:nvPicPr>
        <p:blipFill>
          <a:blip r:embed="rId3"/>
          <a:stretch>
            <a:fillRect/>
          </a:stretch>
        </p:blipFill>
        <p:spPr>
          <a:xfrm>
            <a:off x="4388105" y="0"/>
            <a:ext cx="4755895" cy="6858000"/>
          </a:xfrm>
          <a:prstGeom prst="rect">
            <a:avLst/>
          </a:prstGeom>
        </p:spPr>
      </p:pic>
    </p:spTree>
    <p:extLst>
      <p:ext uri="{BB962C8B-B14F-4D97-AF65-F5344CB8AC3E}">
        <p14:creationId xmlns:p14="http://schemas.microsoft.com/office/powerpoint/2010/main" val="824774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B9E93-4363-C622-2570-027FB1C5DF2B}"/>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A1E8963-F4DA-5516-9C7B-048B4D277DF4}"/>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06AAA1C-2D29-845E-7125-DE8022BB6A52}"/>
              </a:ext>
            </a:extLst>
          </p:cNvPr>
          <p:cNvSpPr>
            <a:spLocks noGrp="1"/>
          </p:cNvSpPr>
          <p:nvPr>
            <p:ph type="sldNum" sz="quarter" idx="12"/>
          </p:nvPr>
        </p:nvSpPr>
        <p:spPr/>
        <p:txBody>
          <a:bodyPr/>
          <a:lstStyle/>
          <a:p>
            <a:fld id="{3B706ECC-EBCD-43BE-A780-1013F51C6180}" type="slidenum">
              <a:rPr lang="ja-JP" altLang="en-US" smtClean="0"/>
              <a:pPr/>
              <a:t>39</a:t>
            </a:fld>
            <a:endParaRPr lang="ja-JP" altLang="en-US"/>
          </a:p>
        </p:txBody>
      </p:sp>
      <p:pic>
        <p:nvPicPr>
          <p:cNvPr id="6" name="図 5">
            <a:extLst>
              <a:ext uri="{FF2B5EF4-FFF2-40B4-BE49-F238E27FC236}">
                <a16:creationId xmlns:a16="http://schemas.microsoft.com/office/drawing/2014/main" id="{E3B13440-CEB2-CC47-EECC-1FC8BF47FC3E}"/>
              </a:ext>
            </a:extLst>
          </p:cNvPr>
          <p:cNvPicPr>
            <a:picLocks noChangeAspect="1"/>
          </p:cNvPicPr>
          <p:nvPr/>
        </p:nvPicPr>
        <p:blipFill>
          <a:blip r:embed="rId2"/>
          <a:stretch>
            <a:fillRect/>
          </a:stretch>
        </p:blipFill>
        <p:spPr>
          <a:xfrm>
            <a:off x="94625" y="128127"/>
            <a:ext cx="4477375" cy="6601746"/>
          </a:xfrm>
          <a:prstGeom prst="rect">
            <a:avLst/>
          </a:prstGeom>
        </p:spPr>
      </p:pic>
      <p:pic>
        <p:nvPicPr>
          <p:cNvPr id="8" name="図 7">
            <a:extLst>
              <a:ext uri="{FF2B5EF4-FFF2-40B4-BE49-F238E27FC236}">
                <a16:creationId xmlns:a16="http://schemas.microsoft.com/office/drawing/2014/main" id="{DE4116DE-7B06-22C3-ACC3-2EAB2702608D}"/>
              </a:ext>
            </a:extLst>
          </p:cNvPr>
          <p:cNvPicPr>
            <a:picLocks noChangeAspect="1"/>
          </p:cNvPicPr>
          <p:nvPr/>
        </p:nvPicPr>
        <p:blipFill>
          <a:blip r:embed="rId3"/>
          <a:stretch>
            <a:fillRect/>
          </a:stretch>
        </p:blipFill>
        <p:spPr>
          <a:xfrm>
            <a:off x="4572000" y="132411"/>
            <a:ext cx="4734586" cy="6725589"/>
          </a:xfrm>
          <a:prstGeom prst="rect">
            <a:avLst/>
          </a:prstGeom>
        </p:spPr>
      </p:pic>
    </p:spTree>
    <p:extLst>
      <p:ext uri="{BB962C8B-B14F-4D97-AF65-F5344CB8AC3E}">
        <p14:creationId xmlns:p14="http://schemas.microsoft.com/office/powerpoint/2010/main" val="3502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54243-7B2D-4FD4-976E-7E7C52611D77}"/>
              </a:ext>
            </a:extLst>
          </p:cNvPr>
          <p:cNvSpPr>
            <a:spLocks noGrp="1"/>
          </p:cNvSpPr>
          <p:nvPr>
            <p:ph type="title"/>
          </p:nvPr>
        </p:nvSpPr>
        <p:spPr>
          <a:xfrm>
            <a:off x="457200" y="274637"/>
            <a:ext cx="8229600" cy="5602287"/>
          </a:xfrm>
        </p:spPr>
        <p:txBody>
          <a:bodyPr/>
          <a:lstStyle/>
          <a:p>
            <a:r>
              <a:rPr kumimoji="1" lang="ja-JP" altLang="en-US" sz="8800" dirty="0">
                <a:solidFill>
                  <a:srgbClr val="FF0000"/>
                </a:solidFill>
              </a:rPr>
              <a:t>知ってください</a:t>
            </a:r>
            <a:br>
              <a:rPr kumimoji="1" lang="ja-JP" altLang="en-US" sz="8800" dirty="0">
                <a:solidFill>
                  <a:srgbClr val="FF0000"/>
                </a:solidFill>
              </a:rPr>
            </a:br>
            <a:r>
              <a:rPr kumimoji="1" lang="ja-JP" altLang="en-US" sz="8800" dirty="0">
                <a:solidFill>
                  <a:srgbClr val="FF0000"/>
                </a:solidFill>
              </a:rPr>
              <a:t>こんなに高い</a:t>
            </a:r>
            <a:br>
              <a:rPr kumimoji="1" lang="en-US" altLang="ja-JP" sz="8800" dirty="0">
                <a:solidFill>
                  <a:srgbClr val="FF0000"/>
                </a:solidFill>
              </a:rPr>
            </a:br>
            <a:r>
              <a:rPr kumimoji="1" lang="ja-JP" altLang="en-US" sz="8800" dirty="0">
                <a:solidFill>
                  <a:srgbClr val="FF0000"/>
                </a:solidFill>
              </a:rPr>
              <a:t>介護保険料</a:t>
            </a:r>
            <a:br>
              <a:rPr kumimoji="1" lang="ja-JP" altLang="en-US" dirty="0"/>
            </a:br>
            <a:endParaRPr kumimoji="1" lang="ja-JP" altLang="en-US" dirty="0"/>
          </a:p>
        </p:txBody>
      </p:sp>
      <p:sp>
        <p:nvSpPr>
          <p:cNvPr id="4" name="スライド番号プレースホルダー 3">
            <a:extLst>
              <a:ext uri="{FF2B5EF4-FFF2-40B4-BE49-F238E27FC236}">
                <a16:creationId xmlns:a16="http://schemas.microsoft.com/office/drawing/2014/main" id="{7DEC3FCC-EABA-4FCF-A225-92FA09CB81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24780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634DC5-C78E-59B4-7B32-7C92B65A1A16}"/>
              </a:ext>
            </a:extLst>
          </p:cNvPr>
          <p:cNvSpPr>
            <a:spLocks noGrp="1"/>
          </p:cNvSpPr>
          <p:nvPr>
            <p:ph type="sldNum" sz="quarter" idx="12"/>
          </p:nvPr>
        </p:nvSpPr>
        <p:spPr/>
        <p:txBody>
          <a:bodyPr/>
          <a:lstStyle/>
          <a:p>
            <a:fld id="{3B706ECC-EBCD-43BE-A780-1013F51C6180}" type="slidenum">
              <a:rPr lang="ja-JP" altLang="en-US" smtClean="0"/>
              <a:pPr/>
              <a:t>40</a:t>
            </a:fld>
            <a:endParaRPr lang="ja-JP" altLang="en-US"/>
          </a:p>
        </p:txBody>
      </p:sp>
      <p:pic>
        <p:nvPicPr>
          <p:cNvPr id="6" name="図 5">
            <a:extLst>
              <a:ext uri="{FF2B5EF4-FFF2-40B4-BE49-F238E27FC236}">
                <a16:creationId xmlns:a16="http://schemas.microsoft.com/office/drawing/2014/main" id="{5579D7AC-AF2E-21D3-4E54-24644AE5C28B}"/>
              </a:ext>
            </a:extLst>
          </p:cNvPr>
          <p:cNvPicPr>
            <a:picLocks noChangeAspect="1"/>
          </p:cNvPicPr>
          <p:nvPr/>
        </p:nvPicPr>
        <p:blipFill rotWithShape="1">
          <a:blip r:embed="rId2"/>
          <a:srcRect b="42220"/>
          <a:stretch/>
        </p:blipFill>
        <p:spPr>
          <a:xfrm>
            <a:off x="936171" y="261015"/>
            <a:ext cx="7660258" cy="6460460"/>
          </a:xfrm>
          <a:prstGeom prst="rect">
            <a:avLst/>
          </a:prstGeom>
        </p:spPr>
      </p:pic>
    </p:spTree>
    <p:extLst>
      <p:ext uri="{BB962C8B-B14F-4D97-AF65-F5344CB8AC3E}">
        <p14:creationId xmlns:p14="http://schemas.microsoft.com/office/powerpoint/2010/main" val="1429195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DB9641E-A786-3073-9B02-C98F668EBC32}"/>
              </a:ext>
            </a:extLst>
          </p:cNvPr>
          <p:cNvSpPr>
            <a:spLocks noGrp="1"/>
          </p:cNvSpPr>
          <p:nvPr>
            <p:ph type="sldNum" sz="quarter" idx="12"/>
          </p:nvPr>
        </p:nvSpPr>
        <p:spPr/>
        <p:txBody>
          <a:bodyPr/>
          <a:lstStyle/>
          <a:p>
            <a:fld id="{3B706ECC-EBCD-43BE-A780-1013F51C6180}" type="slidenum">
              <a:rPr lang="ja-JP" altLang="en-US" smtClean="0"/>
              <a:pPr/>
              <a:t>41</a:t>
            </a:fld>
            <a:endParaRPr lang="ja-JP" altLang="en-US"/>
          </a:p>
        </p:txBody>
      </p:sp>
      <p:pic>
        <p:nvPicPr>
          <p:cNvPr id="6" name="図 5">
            <a:extLst>
              <a:ext uri="{FF2B5EF4-FFF2-40B4-BE49-F238E27FC236}">
                <a16:creationId xmlns:a16="http://schemas.microsoft.com/office/drawing/2014/main" id="{0110EE11-4875-2348-54C9-182D7CECFCA1}"/>
              </a:ext>
            </a:extLst>
          </p:cNvPr>
          <p:cNvPicPr>
            <a:picLocks noChangeAspect="1"/>
          </p:cNvPicPr>
          <p:nvPr/>
        </p:nvPicPr>
        <p:blipFill>
          <a:blip r:embed="rId2"/>
          <a:stretch>
            <a:fillRect/>
          </a:stretch>
        </p:blipFill>
        <p:spPr>
          <a:xfrm>
            <a:off x="1013916" y="209100"/>
            <a:ext cx="7116168" cy="6439799"/>
          </a:xfrm>
          <a:prstGeom prst="rect">
            <a:avLst/>
          </a:prstGeom>
        </p:spPr>
      </p:pic>
    </p:spTree>
    <p:extLst>
      <p:ext uri="{BB962C8B-B14F-4D97-AF65-F5344CB8AC3E}">
        <p14:creationId xmlns:p14="http://schemas.microsoft.com/office/powerpoint/2010/main" val="1730178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26AF6-ACBC-2515-1D3B-31F2842CC036}"/>
              </a:ext>
            </a:extLst>
          </p:cNvPr>
          <p:cNvSpPr>
            <a:spLocks noGrp="1"/>
          </p:cNvSpPr>
          <p:nvPr>
            <p:ph type="title"/>
          </p:nvPr>
        </p:nvSpPr>
        <p:spPr>
          <a:xfrm>
            <a:off x="457200" y="274638"/>
            <a:ext cx="8033657" cy="365125"/>
          </a:xfrm>
        </p:spPr>
        <p:txBody>
          <a:bodyPr/>
          <a:lstStyle/>
          <a:p>
            <a:r>
              <a:rPr kumimoji="1" lang="ja-JP" altLang="en-US" sz="2400" dirty="0"/>
              <a:t>前回　第</a:t>
            </a:r>
            <a:r>
              <a:rPr kumimoji="1" lang="en-US" altLang="ja-JP" sz="2400" dirty="0"/>
              <a:t>8</a:t>
            </a:r>
            <a:r>
              <a:rPr kumimoji="1" lang="ja-JP" altLang="en-US" sz="2400" dirty="0"/>
              <a:t>期事業計画への意見結果</a:t>
            </a:r>
          </a:p>
        </p:txBody>
      </p:sp>
      <p:sp>
        <p:nvSpPr>
          <p:cNvPr id="4" name="スライド番号プレースホルダー 3">
            <a:extLst>
              <a:ext uri="{FF2B5EF4-FFF2-40B4-BE49-F238E27FC236}">
                <a16:creationId xmlns:a16="http://schemas.microsoft.com/office/drawing/2014/main" id="{F6823AEE-F5C2-E2D8-4804-38CC862815B7}"/>
              </a:ext>
            </a:extLst>
          </p:cNvPr>
          <p:cNvSpPr>
            <a:spLocks noGrp="1"/>
          </p:cNvSpPr>
          <p:nvPr>
            <p:ph type="sldNum" sz="quarter" idx="12"/>
          </p:nvPr>
        </p:nvSpPr>
        <p:spPr/>
        <p:txBody>
          <a:bodyPr/>
          <a:lstStyle/>
          <a:p>
            <a:fld id="{3B706ECC-EBCD-43BE-A780-1013F51C6180}" type="slidenum">
              <a:rPr lang="ja-JP" altLang="en-US" smtClean="0"/>
              <a:pPr/>
              <a:t>42</a:t>
            </a:fld>
            <a:endParaRPr lang="ja-JP" altLang="en-US"/>
          </a:p>
        </p:txBody>
      </p:sp>
      <p:pic>
        <p:nvPicPr>
          <p:cNvPr id="6" name="図 5">
            <a:extLst>
              <a:ext uri="{FF2B5EF4-FFF2-40B4-BE49-F238E27FC236}">
                <a16:creationId xmlns:a16="http://schemas.microsoft.com/office/drawing/2014/main" id="{16C21645-0579-98A2-901F-5829E176F651}"/>
              </a:ext>
            </a:extLst>
          </p:cNvPr>
          <p:cNvPicPr>
            <a:picLocks noChangeAspect="1"/>
          </p:cNvPicPr>
          <p:nvPr/>
        </p:nvPicPr>
        <p:blipFill>
          <a:blip r:embed="rId2"/>
          <a:stretch>
            <a:fillRect/>
          </a:stretch>
        </p:blipFill>
        <p:spPr>
          <a:xfrm>
            <a:off x="293914" y="923097"/>
            <a:ext cx="7449590" cy="5934903"/>
          </a:xfrm>
          <a:prstGeom prst="rect">
            <a:avLst/>
          </a:prstGeom>
        </p:spPr>
      </p:pic>
      <p:pic>
        <p:nvPicPr>
          <p:cNvPr id="8" name="図 7">
            <a:extLst>
              <a:ext uri="{FF2B5EF4-FFF2-40B4-BE49-F238E27FC236}">
                <a16:creationId xmlns:a16="http://schemas.microsoft.com/office/drawing/2014/main" id="{4E40BF87-C13E-EF52-7EA9-5AE9984E2858}"/>
              </a:ext>
            </a:extLst>
          </p:cNvPr>
          <p:cNvPicPr>
            <a:picLocks noChangeAspect="1"/>
          </p:cNvPicPr>
          <p:nvPr/>
        </p:nvPicPr>
        <p:blipFill>
          <a:blip r:embed="rId3"/>
          <a:stretch>
            <a:fillRect/>
          </a:stretch>
        </p:blipFill>
        <p:spPr>
          <a:xfrm>
            <a:off x="3051323" y="639763"/>
            <a:ext cx="5439534" cy="619211"/>
          </a:xfrm>
          <a:prstGeom prst="rect">
            <a:avLst/>
          </a:prstGeom>
        </p:spPr>
      </p:pic>
    </p:spTree>
    <p:extLst>
      <p:ext uri="{BB962C8B-B14F-4D97-AF65-F5344CB8AC3E}">
        <p14:creationId xmlns:p14="http://schemas.microsoft.com/office/powerpoint/2010/main" val="868211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08742-9C1B-5CF4-5042-7EB65978C1DE}"/>
              </a:ext>
            </a:extLst>
          </p:cNvPr>
          <p:cNvSpPr>
            <a:spLocks noGrp="1"/>
          </p:cNvSpPr>
          <p:nvPr>
            <p:ph type="title"/>
          </p:nvPr>
        </p:nvSpPr>
        <p:spPr>
          <a:xfrm>
            <a:off x="457200" y="274638"/>
            <a:ext cx="8229600" cy="365125"/>
          </a:xfr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E8A2FD8-93A8-4CD1-9D95-2CFEB14C56AC}"/>
              </a:ext>
            </a:extLst>
          </p:cNvPr>
          <p:cNvSpPr>
            <a:spLocks noGrp="1"/>
          </p:cNvSpPr>
          <p:nvPr>
            <p:ph type="sldNum" sz="quarter" idx="12"/>
          </p:nvPr>
        </p:nvSpPr>
        <p:spPr/>
        <p:txBody>
          <a:bodyPr/>
          <a:lstStyle/>
          <a:p>
            <a:fld id="{3B706ECC-EBCD-43BE-A780-1013F51C6180}" type="slidenum">
              <a:rPr lang="ja-JP" altLang="en-US" smtClean="0"/>
              <a:pPr/>
              <a:t>43</a:t>
            </a:fld>
            <a:endParaRPr lang="ja-JP" altLang="en-US"/>
          </a:p>
        </p:txBody>
      </p:sp>
      <p:pic>
        <p:nvPicPr>
          <p:cNvPr id="6" name="図 5">
            <a:extLst>
              <a:ext uri="{FF2B5EF4-FFF2-40B4-BE49-F238E27FC236}">
                <a16:creationId xmlns:a16="http://schemas.microsoft.com/office/drawing/2014/main" id="{FA265A52-FA29-9500-2E41-5C0E4647BEA3}"/>
              </a:ext>
            </a:extLst>
          </p:cNvPr>
          <p:cNvPicPr>
            <a:picLocks noChangeAspect="1"/>
          </p:cNvPicPr>
          <p:nvPr/>
        </p:nvPicPr>
        <p:blipFill>
          <a:blip r:embed="rId2"/>
          <a:stretch>
            <a:fillRect/>
          </a:stretch>
        </p:blipFill>
        <p:spPr>
          <a:xfrm>
            <a:off x="0" y="762000"/>
            <a:ext cx="9144000" cy="5334000"/>
          </a:xfrm>
          <a:prstGeom prst="rect">
            <a:avLst/>
          </a:prstGeom>
        </p:spPr>
      </p:pic>
    </p:spTree>
    <p:extLst>
      <p:ext uri="{BB962C8B-B14F-4D97-AF65-F5344CB8AC3E}">
        <p14:creationId xmlns:p14="http://schemas.microsoft.com/office/powerpoint/2010/main" val="4228392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439C1-4D07-21A6-4B08-2341276061A5}"/>
              </a:ext>
            </a:extLst>
          </p:cNvPr>
          <p:cNvSpPr>
            <a:spLocks noGrp="1"/>
          </p:cNvSpPr>
          <p:nvPr>
            <p:ph type="title"/>
          </p:nvPr>
        </p:nvSpPr>
        <p:spPr>
          <a:xfrm>
            <a:off x="457200" y="274638"/>
            <a:ext cx="8229600" cy="457199"/>
          </a:xfrm>
        </p:spPr>
        <p:txBody>
          <a:bodyPr/>
          <a:lstStyle/>
          <a:p>
            <a:r>
              <a:rPr kumimoji="1" lang="ja-JP" altLang="en-US" dirty="0"/>
              <a:t>意見の例</a:t>
            </a:r>
          </a:p>
        </p:txBody>
      </p:sp>
      <p:sp>
        <p:nvSpPr>
          <p:cNvPr id="3" name="コンテンツ プレースホルダー 2">
            <a:extLst>
              <a:ext uri="{FF2B5EF4-FFF2-40B4-BE49-F238E27FC236}">
                <a16:creationId xmlns:a16="http://schemas.microsoft.com/office/drawing/2014/main" id="{05219481-2385-8B17-E321-804DCD8BCA64}"/>
              </a:ext>
            </a:extLst>
          </p:cNvPr>
          <p:cNvSpPr>
            <a:spLocks noGrp="1"/>
          </p:cNvSpPr>
          <p:nvPr>
            <p:ph idx="1"/>
          </p:nvPr>
        </p:nvSpPr>
        <p:spPr>
          <a:xfrm>
            <a:off x="348343" y="838200"/>
            <a:ext cx="8501743" cy="5745162"/>
          </a:xfrm>
        </p:spPr>
        <p:txBody>
          <a:bodyPr/>
          <a:lstStyle/>
          <a:p>
            <a:pPr marL="0" indent="0">
              <a:buNone/>
            </a:pPr>
            <a:r>
              <a:rPr kumimoji="1" lang="ja-JP" altLang="en-US" sz="2400" dirty="0"/>
              <a:t>　</a:t>
            </a:r>
            <a:endParaRPr kumimoji="1" lang="en-US" altLang="ja-JP" sz="2400" dirty="0"/>
          </a:p>
          <a:p>
            <a:pPr marL="0" indent="0">
              <a:buNone/>
            </a:pPr>
            <a:r>
              <a:rPr kumimoji="1" lang="ja-JP" altLang="en-US" sz="2400" dirty="0"/>
              <a:t>　現在でも、大阪市の介護保険料（基準月額</a:t>
            </a:r>
            <a:r>
              <a:rPr kumimoji="1" lang="en-US" altLang="ja-JP" sz="2400" dirty="0"/>
              <a:t>8,094</a:t>
            </a:r>
            <a:r>
              <a:rPr kumimoji="1" lang="ja-JP" altLang="en-US" sz="2400" dirty="0"/>
              <a:t>円）は、大阪府内でも全国の市の中でも最高額となっており、高齢者に耐えがたい負担をもたらしています。</a:t>
            </a:r>
          </a:p>
          <a:p>
            <a:pPr marL="0" indent="0">
              <a:buNone/>
            </a:pPr>
            <a:r>
              <a:rPr kumimoji="1" lang="ja-JP" altLang="en-US" sz="2400" dirty="0"/>
              <a:t>　大阪市高齢者保健福祉計画・介護保険事業計画（素案）では、これをさらに１２．６％引き上げ、 ９，１１１ 円 とする案となっています。この金額は、国の保険料負担見直しや介護報酬改定の影響で今後さらに上がる可能性もあります。</a:t>
            </a:r>
          </a:p>
          <a:p>
            <a:pPr marL="0" indent="0">
              <a:buNone/>
            </a:pPr>
            <a:r>
              <a:rPr kumimoji="1" lang="ja-JP" altLang="en-US" sz="2400" dirty="0"/>
              <a:t>　大阪市の介護保険料は、わずかな年金で暮らす高齢者にとっては負担の限界を超えており、私たちはこの</a:t>
            </a:r>
            <a:r>
              <a:rPr kumimoji="1" lang="en-US" altLang="ja-JP" sz="2400" dirty="0"/>
              <a:t>3</a:t>
            </a:r>
            <a:r>
              <a:rPr kumimoji="1" lang="ja-JP" altLang="en-US" sz="2400" dirty="0"/>
              <a:t>年間、大阪市に対し「高すぎる保険料を引き下げよ」と求めてきました。こうした声を全く無視し、引き上げ案を示したことは重大な問題です</a:t>
            </a:r>
          </a:p>
          <a:p>
            <a:pPr marL="0" indent="0">
              <a:buNone/>
            </a:pPr>
            <a:r>
              <a:rPr kumimoji="1" lang="ja-JP" altLang="en-US" sz="2400" dirty="0"/>
              <a:t>　事態を解決するために、国に対して国庫負担割合の引上げを求めるとともに大阪市としても一般財源を投入して介護保険料を引き下げることが必要です。</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2200B002-FB0E-2430-0F7A-1BC8615EAD92}"/>
              </a:ext>
            </a:extLst>
          </p:cNvPr>
          <p:cNvSpPr>
            <a:spLocks noGrp="1"/>
          </p:cNvSpPr>
          <p:nvPr>
            <p:ph type="sldNum" sz="quarter" idx="12"/>
          </p:nvPr>
        </p:nvSpPr>
        <p:spPr/>
        <p:txBody>
          <a:bodyPr/>
          <a:lstStyle/>
          <a:p>
            <a:fld id="{3B706ECC-EBCD-43BE-A780-1013F51C6180}" type="slidenum">
              <a:rPr lang="ja-JP" altLang="en-US" smtClean="0"/>
              <a:pPr/>
              <a:t>44</a:t>
            </a:fld>
            <a:endParaRPr lang="ja-JP" altLang="en-US"/>
          </a:p>
        </p:txBody>
      </p:sp>
    </p:spTree>
    <p:extLst>
      <p:ext uri="{BB962C8B-B14F-4D97-AF65-F5344CB8AC3E}">
        <p14:creationId xmlns:p14="http://schemas.microsoft.com/office/powerpoint/2010/main" val="112357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39743-7BE4-FDA2-591C-5B0DAEF7803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8A48909-B4EA-7866-1C34-6971DCFF747C}"/>
              </a:ext>
            </a:extLst>
          </p:cNvPr>
          <p:cNvSpPr>
            <a:spLocks noGrp="1"/>
          </p:cNvSpPr>
          <p:nvPr>
            <p:ph idx="1"/>
          </p:nvPr>
        </p:nvSpPr>
        <p:spPr>
          <a:xfrm>
            <a:off x="827314" y="4559172"/>
            <a:ext cx="7728857" cy="365125"/>
          </a:xfrm>
        </p:spPr>
        <p:txBody>
          <a:bodyPr/>
          <a:lstStyle/>
          <a:p>
            <a:pPr marL="0" indent="0">
              <a:buNone/>
            </a:pPr>
            <a:r>
              <a:rPr kumimoji="1" lang="ja-JP" altLang="en-US" sz="2000" dirty="0"/>
              <a:t>概要版</a:t>
            </a:r>
            <a:r>
              <a:rPr kumimoji="1" lang="en-US" altLang="ja-JP" sz="2000" dirty="0"/>
              <a:t>21</a:t>
            </a:r>
            <a:r>
              <a:rPr kumimoji="1" lang="ja-JP" altLang="en-US" sz="2000" dirty="0"/>
              <a:t>頁</a:t>
            </a:r>
          </a:p>
        </p:txBody>
      </p:sp>
      <p:sp>
        <p:nvSpPr>
          <p:cNvPr id="4" name="スライド番号プレースホルダー 3">
            <a:extLst>
              <a:ext uri="{FF2B5EF4-FFF2-40B4-BE49-F238E27FC236}">
                <a16:creationId xmlns:a16="http://schemas.microsoft.com/office/drawing/2014/main" id="{1DF5F178-7037-54AC-AC5A-75EDCDF131F7}"/>
              </a:ext>
            </a:extLst>
          </p:cNvPr>
          <p:cNvSpPr>
            <a:spLocks noGrp="1"/>
          </p:cNvSpPr>
          <p:nvPr>
            <p:ph type="sldNum" sz="quarter" idx="12"/>
          </p:nvPr>
        </p:nvSpPr>
        <p:spPr/>
        <p:txBody>
          <a:bodyPr/>
          <a:lstStyle/>
          <a:p>
            <a:fld id="{3B706ECC-EBCD-43BE-A780-1013F51C6180}" type="slidenum">
              <a:rPr lang="ja-JP" altLang="en-US" smtClean="0"/>
              <a:pPr/>
              <a:t>45</a:t>
            </a:fld>
            <a:endParaRPr lang="ja-JP" altLang="en-US"/>
          </a:p>
        </p:txBody>
      </p:sp>
      <p:pic>
        <p:nvPicPr>
          <p:cNvPr id="6" name="図 5">
            <a:extLst>
              <a:ext uri="{FF2B5EF4-FFF2-40B4-BE49-F238E27FC236}">
                <a16:creationId xmlns:a16="http://schemas.microsoft.com/office/drawing/2014/main" id="{0C147D13-1C2A-1895-F664-7105C91C7462}"/>
              </a:ext>
            </a:extLst>
          </p:cNvPr>
          <p:cNvPicPr>
            <a:picLocks noChangeAspect="1"/>
          </p:cNvPicPr>
          <p:nvPr/>
        </p:nvPicPr>
        <p:blipFill>
          <a:blip r:embed="rId2"/>
          <a:stretch>
            <a:fillRect/>
          </a:stretch>
        </p:blipFill>
        <p:spPr>
          <a:xfrm>
            <a:off x="32657" y="0"/>
            <a:ext cx="9144000" cy="4467097"/>
          </a:xfrm>
          <a:prstGeom prst="rect">
            <a:avLst/>
          </a:prstGeom>
        </p:spPr>
      </p:pic>
    </p:spTree>
    <p:extLst>
      <p:ext uri="{BB962C8B-B14F-4D97-AF65-F5344CB8AC3E}">
        <p14:creationId xmlns:p14="http://schemas.microsoft.com/office/powerpoint/2010/main" val="2844926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5C76D8-2DD3-7A0B-EF9E-4E3098456C10}"/>
              </a:ext>
            </a:extLst>
          </p:cNvPr>
          <p:cNvSpPr>
            <a:spLocks noGrp="1"/>
          </p:cNvSpPr>
          <p:nvPr>
            <p:ph type="title"/>
          </p:nvPr>
        </p:nvSpPr>
        <p:spPr>
          <a:xfrm>
            <a:off x="755576" y="351559"/>
            <a:ext cx="7725511" cy="269129"/>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大阪市の総合事業のサービス種別</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6B73FA13-3F69-0114-DA0C-DCF98BBB88C5}"/>
              </a:ext>
            </a:extLst>
          </p:cNvPr>
          <p:cNvPicPr>
            <a:picLocks noChangeAspect="1"/>
          </p:cNvPicPr>
          <p:nvPr/>
        </p:nvPicPr>
        <p:blipFill>
          <a:blip r:embed="rId2"/>
          <a:stretch>
            <a:fillRect/>
          </a:stretch>
        </p:blipFill>
        <p:spPr>
          <a:xfrm>
            <a:off x="140777" y="907853"/>
            <a:ext cx="8992855" cy="5896798"/>
          </a:xfrm>
          <a:prstGeom prst="rect">
            <a:avLst/>
          </a:prstGeom>
        </p:spPr>
      </p:pic>
      <p:sp>
        <p:nvSpPr>
          <p:cNvPr id="3" name="吹き出し: 上矢印 2">
            <a:extLst>
              <a:ext uri="{FF2B5EF4-FFF2-40B4-BE49-F238E27FC236}">
                <a16:creationId xmlns:a16="http://schemas.microsoft.com/office/drawing/2014/main" id="{88E870A0-0CA4-9749-5F3A-E3F65A463E90}"/>
              </a:ext>
            </a:extLst>
          </p:cNvPr>
          <p:cNvSpPr/>
          <p:nvPr/>
        </p:nvSpPr>
        <p:spPr>
          <a:xfrm rot="19753977">
            <a:off x="3623591" y="2911529"/>
            <a:ext cx="2184849" cy="2242201"/>
          </a:xfrm>
          <a:prstGeom prst="upArrowCallou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MS Outlook" panose="05010100010000000000" pitchFamily="2" charset="2"/>
                <a:ea typeface="ＭＳ Ｐゴシック" panose="020B0600070205080204" pitchFamily="50" charset="-128"/>
                <a:cs typeface="+mn-cs"/>
              </a:rPr>
              <a:t>報酬は２５％引下げ</a:t>
            </a:r>
          </a:p>
        </p:txBody>
      </p:sp>
      <p:sp>
        <p:nvSpPr>
          <p:cNvPr id="4" name="四角形: 角を丸くする 3">
            <a:extLst>
              <a:ext uri="{FF2B5EF4-FFF2-40B4-BE49-F238E27FC236}">
                <a16:creationId xmlns:a16="http://schemas.microsoft.com/office/drawing/2014/main" id="{4817BF79-D850-58E4-100B-0579274DB86C}"/>
              </a:ext>
            </a:extLst>
          </p:cNvPr>
          <p:cNvSpPr/>
          <p:nvPr/>
        </p:nvSpPr>
        <p:spPr>
          <a:xfrm>
            <a:off x="539552" y="2924944"/>
            <a:ext cx="7941535" cy="648072"/>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41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724B4D9-BB6F-8930-2AC4-3EEB6C409A54}"/>
              </a:ext>
            </a:extLst>
          </p:cNvPr>
          <p:cNvPicPr>
            <a:picLocks noChangeAspect="1"/>
          </p:cNvPicPr>
          <p:nvPr/>
        </p:nvPicPr>
        <p:blipFill>
          <a:blip r:embed="rId3"/>
          <a:stretch>
            <a:fillRect/>
          </a:stretch>
        </p:blipFill>
        <p:spPr>
          <a:xfrm>
            <a:off x="156592" y="84269"/>
            <a:ext cx="8069992" cy="5648250"/>
          </a:xfrm>
          <a:prstGeom prst="rect">
            <a:avLst/>
          </a:prstGeom>
        </p:spPr>
      </p:pic>
      <p:sp>
        <p:nvSpPr>
          <p:cNvPr id="10" name="テキスト ボックス 9">
            <a:extLst>
              <a:ext uri="{FF2B5EF4-FFF2-40B4-BE49-F238E27FC236}">
                <a16:creationId xmlns:a16="http://schemas.microsoft.com/office/drawing/2014/main" id="{276C96C4-E2EA-3620-9FE8-062723838B15}"/>
              </a:ext>
            </a:extLst>
          </p:cNvPr>
          <p:cNvSpPr txBox="1"/>
          <p:nvPr/>
        </p:nvSpPr>
        <p:spPr>
          <a:xfrm>
            <a:off x="170923" y="2077397"/>
            <a:ext cx="7818472" cy="830997"/>
          </a:xfrm>
          <a:prstGeom prst="rect">
            <a:avLst/>
          </a:prstGeom>
          <a:solidFill>
            <a:schemeClr val="accent2">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午前</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時～午後</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分（休憩時間を含みます</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日間＝計</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時間。全時間必修です。</a:t>
            </a:r>
          </a:p>
        </p:txBody>
      </p:sp>
      <p:sp>
        <p:nvSpPr>
          <p:cNvPr id="12" name="テキスト ボックス 11">
            <a:extLst>
              <a:ext uri="{FF2B5EF4-FFF2-40B4-BE49-F238E27FC236}">
                <a16:creationId xmlns:a16="http://schemas.microsoft.com/office/drawing/2014/main" id="{4572298F-3D87-B77A-AF13-209487107A9D}"/>
              </a:ext>
            </a:extLst>
          </p:cNvPr>
          <p:cNvSpPr txBox="1"/>
          <p:nvPr/>
        </p:nvSpPr>
        <p:spPr>
          <a:xfrm>
            <a:off x="262980" y="5786948"/>
            <a:ext cx="8618040" cy="830997"/>
          </a:xfrm>
          <a:prstGeom prst="rect">
            <a:avLst/>
          </a:prstGeom>
          <a:solidFill>
            <a:schemeClr val="tx2">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人定員で年</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回開催。受講者低調で、</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人の時も。</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年間で</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1461</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人修了（</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2022</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年度末時点）　</a:t>
            </a:r>
          </a:p>
        </p:txBody>
      </p:sp>
    </p:spTree>
    <p:extLst>
      <p:ext uri="{BB962C8B-B14F-4D97-AF65-F5344CB8AC3E}">
        <p14:creationId xmlns:p14="http://schemas.microsoft.com/office/powerpoint/2010/main" val="398555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A1861-3876-2ECF-A9F9-E50B9697C456}"/>
              </a:ext>
            </a:extLst>
          </p:cNvPr>
          <p:cNvSpPr>
            <a:spLocks noGrp="1"/>
          </p:cNvSpPr>
          <p:nvPr>
            <p:ph type="title"/>
          </p:nvPr>
        </p:nvSpPr>
        <p:spPr>
          <a:xfrm>
            <a:off x="221058" y="-30808"/>
            <a:ext cx="8496944" cy="759618"/>
          </a:xfrm>
        </p:spPr>
        <p:txBody>
          <a:bodyPr>
            <a:noAutofit/>
          </a:bodyPr>
          <a:lstStyle/>
          <a:p>
            <a:r>
              <a:rPr kumimoji="1" lang="ja-JP" altLang="en-US" sz="3200" dirty="0">
                <a:latin typeface="ＭＳ ゴシック" panose="020B0609070205080204" pitchFamily="49" charset="-128"/>
                <a:ea typeface="ＭＳ ゴシック" panose="020B0609070205080204" pitchFamily="49" charset="-128"/>
              </a:rPr>
              <a:t>大阪市生活援助サービス従事者養成研修実績</a:t>
            </a:r>
          </a:p>
        </p:txBody>
      </p:sp>
      <p:graphicFrame>
        <p:nvGraphicFramePr>
          <p:cNvPr id="4" name="表 3">
            <a:extLst>
              <a:ext uri="{FF2B5EF4-FFF2-40B4-BE49-F238E27FC236}">
                <a16:creationId xmlns:a16="http://schemas.microsoft.com/office/drawing/2014/main" id="{AFA5347B-F7A8-4BDD-BE6B-3289E96B3B6C}"/>
              </a:ext>
            </a:extLst>
          </p:cNvPr>
          <p:cNvGraphicFramePr>
            <a:graphicFrameLocks noGrp="1"/>
          </p:cNvGraphicFramePr>
          <p:nvPr/>
        </p:nvGraphicFramePr>
        <p:xfrm>
          <a:off x="395536" y="694597"/>
          <a:ext cx="8352927" cy="4250699"/>
        </p:xfrm>
        <a:graphic>
          <a:graphicData uri="http://schemas.openxmlformats.org/drawingml/2006/table">
            <a:tbl>
              <a:tblPr firstRow="1" firstCol="1" bandRow="1"/>
              <a:tblGrid>
                <a:gridCol w="775630">
                  <a:extLst>
                    <a:ext uri="{9D8B030D-6E8A-4147-A177-3AD203B41FA5}">
                      <a16:colId xmlns:a16="http://schemas.microsoft.com/office/drawing/2014/main" val="33892206"/>
                    </a:ext>
                  </a:extLst>
                </a:gridCol>
                <a:gridCol w="1557951">
                  <a:extLst>
                    <a:ext uri="{9D8B030D-6E8A-4147-A177-3AD203B41FA5}">
                      <a16:colId xmlns:a16="http://schemas.microsoft.com/office/drawing/2014/main" val="3577691336"/>
                    </a:ext>
                  </a:extLst>
                </a:gridCol>
                <a:gridCol w="1555721">
                  <a:extLst>
                    <a:ext uri="{9D8B030D-6E8A-4147-A177-3AD203B41FA5}">
                      <a16:colId xmlns:a16="http://schemas.microsoft.com/office/drawing/2014/main" val="2104535078"/>
                    </a:ext>
                  </a:extLst>
                </a:gridCol>
                <a:gridCol w="645145">
                  <a:extLst>
                    <a:ext uri="{9D8B030D-6E8A-4147-A177-3AD203B41FA5}">
                      <a16:colId xmlns:a16="http://schemas.microsoft.com/office/drawing/2014/main" val="1269578331"/>
                    </a:ext>
                  </a:extLst>
                </a:gridCol>
                <a:gridCol w="954620">
                  <a:extLst>
                    <a:ext uri="{9D8B030D-6E8A-4147-A177-3AD203B41FA5}">
                      <a16:colId xmlns:a16="http://schemas.microsoft.com/office/drawing/2014/main" val="23213562"/>
                    </a:ext>
                  </a:extLst>
                </a:gridCol>
                <a:gridCol w="954620">
                  <a:extLst>
                    <a:ext uri="{9D8B030D-6E8A-4147-A177-3AD203B41FA5}">
                      <a16:colId xmlns:a16="http://schemas.microsoft.com/office/drawing/2014/main" val="418396880"/>
                    </a:ext>
                  </a:extLst>
                </a:gridCol>
                <a:gridCol w="954620">
                  <a:extLst>
                    <a:ext uri="{9D8B030D-6E8A-4147-A177-3AD203B41FA5}">
                      <a16:colId xmlns:a16="http://schemas.microsoft.com/office/drawing/2014/main" val="4098580959"/>
                    </a:ext>
                  </a:extLst>
                </a:gridCol>
                <a:gridCol w="954620">
                  <a:extLst>
                    <a:ext uri="{9D8B030D-6E8A-4147-A177-3AD203B41FA5}">
                      <a16:colId xmlns:a16="http://schemas.microsoft.com/office/drawing/2014/main" val="323655158"/>
                    </a:ext>
                  </a:extLst>
                </a:gridCol>
              </a:tblGrid>
              <a:tr h="1062674">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年度</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予算</a:t>
                      </a: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千円</a:t>
                      </a: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決算</a:t>
                      </a: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千円</a:t>
                      </a: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回数</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受講者数</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修了者数</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委託外修了者数</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合計</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065901"/>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2016</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5,778</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4,461</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350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284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66</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350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138256"/>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2017</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19,240</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7,044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439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363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58</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421</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866117"/>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2018</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15,357</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6,974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167</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165</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27</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192</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127337"/>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2019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9,927</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4,394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30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119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118</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132</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03787"/>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2020</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8,352</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3,211</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193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193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16</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594579"/>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2021</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5,677</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2,640</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74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74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93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231595"/>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2022</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5,769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2,600</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24</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83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64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64</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055555"/>
                  </a:ext>
                </a:extLst>
              </a:tr>
              <a:tr h="354225">
                <a:tc>
                  <a:txBody>
                    <a:bodyPr/>
                    <a:lstStyle/>
                    <a:p>
                      <a:pPr algn="just"/>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2023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4,473</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422924"/>
                  </a:ext>
                </a:extLst>
              </a:tr>
              <a:tr h="354225">
                <a:tc>
                  <a:txBody>
                    <a:bodyPr/>
                    <a:lstStyle/>
                    <a:p>
                      <a:pPr algn="just"/>
                      <a:r>
                        <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合計</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49,555</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19,819</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192</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1,425</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ＭＳ ゴシック" panose="020B0609070205080204" pitchFamily="49" charset="-128"/>
                          <a:ea typeface="ＭＳ ゴシック" panose="020B0609070205080204" pitchFamily="49" charset="-128"/>
                          <a:cs typeface="Times New Roman" panose="02020603050405020304" pitchFamily="18" charset="0"/>
                        </a:rPr>
                        <a:t>1,261</a:t>
                      </a:r>
                      <a:endParaRPr lang="ja-JP" sz="20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200</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1,461</a:t>
                      </a:r>
                      <a:endPar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270133"/>
                  </a:ext>
                </a:extLst>
              </a:tr>
            </a:tbl>
          </a:graphicData>
        </a:graphic>
      </p:graphicFrame>
      <p:sp>
        <p:nvSpPr>
          <p:cNvPr id="5" name="テキスト ボックス 4">
            <a:extLst>
              <a:ext uri="{FF2B5EF4-FFF2-40B4-BE49-F238E27FC236}">
                <a16:creationId xmlns:a16="http://schemas.microsoft.com/office/drawing/2014/main" id="{C17BF6FC-CD7C-80C3-A026-0CB25CEE8B1D}"/>
              </a:ext>
            </a:extLst>
          </p:cNvPr>
          <p:cNvSpPr txBox="1"/>
          <p:nvPr/>
        </p:nvSpPr>
        <p:spPr>
          <a:xfrm>
            <a:off x="569589" y="5101314"/>
            <a:ext cx="8004820" cy="1508105"/>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研修終了者が実際に生活援助型サービスに従事した実績は？</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2022</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年</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10</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月　交渉　大阪市「把握していません」</a:t>
            </a:r>
            <a:endPar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2023</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年</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3</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月交渉　「研修終了者にアンケート調査します」</a:t>
            </a:r>
            <a:endPar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2023</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年</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7</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月</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21</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日交渉　　「アンケート結果は・・・ </a:t>
            </a:r>
            <a:r>
              <a:rPr kumimoji="1" lang="en-US" altLang="ja-JP"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3</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人従事</a:t>
            </a:r>
          </a:p>
        </p:txBody>
      </p:sp>
    </p:spTree>
    <p:extLst>
      <p:ext uri="{BB962C8B-B14F-4D97-AF65-F5344CB8AC3E}">
        <p14:creationId xmlns:p14="http://schemas.microsoft.com/office/powerpoint/2010/main" val="2491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E8323BD-01B7-5B77-2511-4444DC80D76F}"/>
              </a:ext>
            </a:extLst>
          </p:cNvPr>
          <p:cNvPicPr>
            <a:picLocks noChangeAspect="1"/>
          </p:cNvPicPr>
          <p:nvPr/>
        </p:nvPicPr>
        <p:blipFill>
          <a:blip r:embed="rId2"/>
          <a:stretch>
            <a:fillRect/>
          </a:stretch>
        </p:blipFill>
        <p:spPr>
          <a:xfrm>
            <a:off x="353139" y="1152207"/>
            <a:ext cx="7403384" cy="5204143"/>
          </a:xfrm>
          <a:prstGeom prst="rect">
            <a:avLst/>
          </a:prstGeom>
        </p:spPr>
      </p:pic>
      <p:sp>
        <p:nvSpPr>
          <p:cNvPr id="2" name="タイトル 1">
            <a:extLst>
              <a:ext uri="{FF2B5EF4-FFF2-40B4-BE49-F238E27FC236}">
                <a16:creationId xmlns:a16="http://schemas.microsoft.com/office/drawing/2014/main" id="{F96D8D3A-F92B-4C94-A602-1D60D9A6225A}"/>
              </a:ext>
            </a:extLst>
          </p:cNvPr>
          <p:cNvSpPr>
            <a:spLocks noGrp="1"/>
          </p:cNvSpPr>
          <p:nvPr>
            <p:ph type="title"/>
          </p:nvPr>
        </p:nvSpPr>
        <p:spPr>
          <a:xfrm>
            <a:off x="533400" y="274638"/>
            <a:ext cx="8153400" cy="611187"/>
          </a:xfrm>
        </p:spPr>
        <p:txBody>
          <a:bodyPr/>
          <a:lstStyle/>
          <a:p>
            <a:r>
              <a:rPr kumimoji="1" lang="ja-JP" altLang="en-US" dirty="0"/>
              <a:t>市民の要求は　特養ホーム整備</a:t>
            </a:r>
          </a:p>
        </p:txBody>
      </p:sp>
      <p:sp>
        <p:nvSpPr>
          <p:cNvPr id="4" name="スライド番号プレースホルダー 3">
            <a:extLst>
              <a:ext uri="{FF2B5EF4-FFF2-40B4-BE49-F238E27FC236}">
                <a16:creationId xmlns:a16="http://schemas.microsoft.com/office/drawing/2014/main" id="{7779DA66-C36A-452F-A641-E2F50BDAE7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四角形: 角を丸くする 4">
            <a:extLst>
              <a:ext uri="{FF2B5EF4-FFF2-40B4-BE49-F238E27FC236}">
                <a16:creationId xmlns:a16="http://schemas.microsoft.com/office/drawing/2014/main" id="{4581454E-BE58-416F-B8EF-AA73FF95BFEC}"/>
              </a:ext>
            </a:extLst>
          </p:cNvPr>
          <p:cNvSpPr/>
          <p:nvPr/>
        </p:nvSpPr>
        <p:spPr>
          <a:xfrm>
            <a:off x="533401" y="4169228"/>
            <a:ext cx="6890656" cy="511629"/>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EF774B36-B221-5028-2C31-4F1037B383B3}"/>
              </a:ext>
            </a:extLst>
          </p:cNvPr>
          <p:cNvSpPr txBox="1"/>
          <p:nvPr/>
        </p:nvSpPr>
        <p:spPr>
          <a:xfrm>
            <a:off x="2416629" y="6352143"/>
            <a:ext cx="4572000" cy="369332"/>
          </a:xfrm>
          <a:prstGeom prst="rect">
            <a:avLst/>
          </a:prstGeom>
          <a:noFill/>
        </p:spPr>
        <p:txBody>
          <a:bodyPr wrap="square">
            <a:spAutoFit/>
          </a:bodyPr>
          <a:lstStyle/>
          <a:p>
            <a:r>
              <a:rPr lang="zh-TW" altLang="en-US" dirty="0">
                <a:latin typeface="ＭＳ ゴシック" panose="020B0609070205080204" pitchFamily="49" charset="-128"/>
                <a:ea typeface="ＭＳ ゴシック" panose="020B0609070205080204" pitchFamily="49" charset="-128"/>
              </a:rPr>
              <a:t>令和</a:t>
            </a:r>
            <a:r>
              <a:rPr lang="en-US" altLang="zh-TW" dirty="0">
                <a:latin typeface="ＭＳ ゴシック" panose="020B0609070205080204" pitchFamily="49" charset="-128"/>
                <a:ea typeface="ＭＳ ゴシック" panose="020B0609070205080204" pitchFamily="49" charset="-128"/>
              </a:rPr>
              <a:t>4</a:t>
            </a:r>
            <a:r>
              <a:rPr lang="zh-TW" altLang="en-US" dirty="0">
                <a:latin typeface="ＭＳ ゴシック" panose="020B0609070205080204" pitchFamily="49" charset="-128"/>
                <a:ea typeface="ＭＳ ゴシック" panose="020B0609070205080204" pitchFamily="49" charset="-128"/>
              </a:rPr>
              <a:t>年度大阪市高齢者実態調査報告書</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95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52520" cy="634082"/>
          </a:xfrm>
          <a:solidFill>
            <a:schemeClr val="accent1">
              <a:lumMod val="40000"/>
              <a:lumOff val="60000"/>
            </a:schemeClr>
          </a:solidFill>
        </p:spPr>
        <p:txBody>
          <a:bodyPr>
            <a:normAutofit fontScale="90000"/>
          </a:bodyPr>
          <a:lstStyle/>
          <a:p>
            <a:r>
              <a:rPr lang="ja-JP" altLang="en-US" sz="4000" dirty="0">
                <a:solidFill>
                  <a:srgbClr val="FF0000"/>
                </a:solidFill>
                <a:latin typeface="ＭＳ ゴシック" panose="020B0609070205080204" pitchFamily="49" charset="-128"/>
                <a:ea typeface="ＭＳ ゴシック" panose="020B0609070205080204" pitchFamily="49" charset="-128"/>
              </a:rPr>
              <a:t>全国の市の中で一番</a:t>
            </a:r>
            <a:r>
              <a:rPr kumimoji="1" lang="ja-JP" altLang="en-US" sz="4000" dirty="0">
                <a:solidFill>
                  <a:srgbClr val="FF0000"/>
                </a:solidFill>
                <a:latin typeface="ＭＳ ゴシック" panose="020B0609070205080204" pitchFamily="49" charset="-128"/>
                <a:ea typeface="ＭＳ ゴシック" panose="020B0609070205080204" pitchFamily="49" charset="-128"/>
              </a:rPr>
              <a:t>高い大阪市介護保険料</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5" name="コンテンツ プレースホルダー 4">
            <a:extLst>
              <a:ext uri="{FF2B5EF4-FFF2-40B4-BE49-F238E27FC236}">
                <a16:creationId xmlns:a16="http://schemas.microsoft.com/office/drawing/2014/main" id="{3AFADE17-D716-4641-8593-518A6A18A0D2}"/>
              </a:ext>
            </a:extLst>
          </p:cNvPr>
          <p:cNvSpPr>
            <a:spLocks noGrp="1"/>
          </p:cNvSpPr>
          <p:nvPr>
            <p:ph idx="1"/>
          </p:nvPr>
        </p:nvSpPr>
        <p:spPr>
          <a:xfrm>
            <a:off x="323235" y="1363631"/>
            <a:ext cx="8604865" cy="1828800"/>
          </a:xfrm>
        </p:spPr>
        <p:txBody>
          <a:bodyPr/>
          <a:lstStyle/>
          <a:p>
            <a:pPr marL="0" indent="0">
              <a:buNone/>
            </a:pPr>
            <a:r>
              <a:rPr lang="ja-JP" altLang="en-US" dirty="0"/>
              <a:t>大阪市の</a:t>
            </a:r>
            <a:r>
              <a:rPr lang="en-US" altLang="ja-JP" dirty="0"/>
              <a:t>65</a:t>
            </a:r>
            <a:r>
              <a:rPr lang="ja-JP" altLang="en-US" dirty="0"/>
              <a:t>歳以上の人の介護保険料基準額</a:t>
            </a:r>
            <a:endParaRPr lang="en-US" altLang="ja-JP" dirty="0"/>
          </a:p>
          <a:p>
            <a:pPr marL="0" indent="0">
              <a:buNone/>
            </a:pPr>
            <a:r>
              <a:rPr lang="ja-JP" altLang="en-US" dirty="0"/>
              <a:t>　</a:t>
            </a:r>
            <a:r>
              <a:rPr lang="ja-JP" altLang="en-US" sz="4000" dirty="0"/>
              <a:t>　　　</a:t>
            </a:r>
            <a:r>
              <a:rPr lang="ja-JP" altLang="en-US" sz="5400" dirty="0"/>
              <a:t>　</a:t>
            </a:r>
            <a:r>
              <a:rPr lang="ja-JP" altLang="en-US" sz="4800" dirty="0"/>
              <a:t>月</a:t>
            </a:r>
            <a:r>
              <a:rPr lang="en-US" altLang="ja-JP" sz="4800" dirty="0"/>
              <a:t>8,094</a:t>
            </a:r>
            <a:r>
              <a:rPr lang="ja-JP" altLang="en-US" sz="4800" dirty="0"/>
              <a:t>円（年</a:t>
            </a:r>
            <a:r>
              <a:rPr lang="en-US" altLang="ja-JP" sz="4800" dirty="0"/>
              <a:t>97,128</a:t>
            </a:r>
            <a:r>
              <a:rPr lang="ja-JP" altLang="en-US" sz="4800" dirty="0"/>
              <a:t>円）</a:t>
            </a:r>
            <a:endParaRPr lang="ja-JP" altLang="en-US" dirty="0"/>
          </a:p>
        </p:txBody>
      </p:sp>
      <p:sp>
        <p:nvSpPr>
          <p:cNvPr id="8" name="テキスト ボックス 7">
            <a:extLst>
              <a:ext uri="{FF2B5EF4-FFF2-40B4-BE49-F238E27FC236}">
                <a16:creationId xmlns:a16="http://schemas.microsoft.com/office/drawing/2014/main" id="{3D1B26C1-EA16-44F1-9E2E-8BEB01E42E59}"/>
              </a:ext>
            </a:extLst>
          </p:cNvPr>
          <p:cNvSpPr txBox="1"/>
          <p:nvPr/>
        </p:nvSpPr>
        <p:spPr>
          <a:xfrm>
            <a:off x="735757" y="2935425"/>
            <a:ext cx="7327539" cy="31700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ja-JP"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大阪府平均　</a:t>
            </a:r>
            <a:endParaRPr kumimoji="1" lang="en-US" altLang="zh-CN"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zh-CN"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6,</a:t>
            </a:r>
            <a:r>
              <a:rPr kumimoji="1" lang="en-US" altLang="ja-JP"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826</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　　年</a:t>
            </a:r>
            <a:r>
              <a:rPr kumimoji="1" lang="en-US" altLang="ja-JP"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81,912</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全国平均　　</a:t>
            </a:r>
            <a:endParaRPr kumimoji="1" lang="en-US" altLang="zh-CN"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6,014</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　　年</a:t>
            </a:r>
            <a:r>
              <a:rPr kumimoji="1" lang="en-US" altLang="zh-CN"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7</a:t>
            </a:r>
            <a:r>
              <a:rPr kumimoji="1" lang="en-US" altLang="ja-JP" sz="4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2,168</a:t>
            </a:r>
            <a:r>
              <a:rPr kumimoji="1" lang="zh-CN"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7" name="オーディオ 6">
            <a:hlinkClick r:id="" action="ppaction://media"/>
            <a:extLst>
              <a:ext uri="{FF2B5EF4-FFF2-40B4-BE49-F238E27FC236}">
                <a16:creationId xmlns:a16="http://schemas.microsoft.com/office/drawing/2014/main" id="{83644728-8472-40B2-8B05-97BEB6A0E8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456762545"/>
      </p:ext>
    </p:extLst>
  </p:cSld>
  <p:clrMapOvr>
    <a:masterClrMapping/>
  </p:clrMapOvr>
  <mc:AlternateContent xmlns:mc="http://schemas.openxmlformats.org/markup-compatibility/2006" xmlns:p14="http://schemas.microsoft.com/office/powerpoint/2010/main">
    <mc:Choice Requires="p14">
      <p:transition spd="slow" p14:dur="2000" advTm="82851"/>
    </mc:Choice>
    <mc:Fallback xmlns="">
      <p:transition spd="slow" advTm="828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Vertical)">
                                      <p:cBhvr>
                                        <p:cTn id="16" dur="500"/>
                                        <p:tgtEl>
                                          <p:spTgt spid="8">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7"/>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B2CBC-9560-4140-BCE7-4EA9994973E1}"/>
              </a:ext>
            </a:extLst>
          </p:cNvPr>
          <p:cNvSpPr>
            <a:spLocks noGrp="1"/>
          </p:cNvSpPr>
          <p:nvPr>
            <p:ph type="title"/>
          </p:nvPr>
        </p:nvSpPr>
        <p:spPr>
          <a:xfrm>
            <a:off x="457199" y="0"/>
            <a:ext cx="8229600" cy="1143000"/>
          </a:xfrm>
          <a:solidFill>
            <a:srgbClr val="92D050"/>
          </a:solidFill>
        </p:spPr>
        <p:txBody>
          <a:bodyPr/>
          <a:lstStyle/>
          <a:p>
            <a:r>
              <a:rPr kumimoji="1" lang="ja-JP" altLang="en-US" dirty="0"/>
              <a:t>もたつく「住まい・居場所」の確保</a:t>
            </a:r>
            <a:br>
              <a:rPr kumimoji="1" lang="en-US" altLang="ja-JP" sz="3200" dirty="0"/>
            </a:br>
            <a:r>
              <a:rPr kumimoji="1" lang="ja-JP" altLang="en-US" sz="3200" dirty="0"/>
              <a:t>大阪市の施設整備の目標</a:t>
            </a:r>
          </a:p>
        </p:txBody>
      </p:sp>
      <p:sp>
        <p:nvSpPr>
          <p:cNvPr id="4" name="スライド番号プレースホルダー 3">
            <a:extLst>
              <a:ext uri="{FF2B5EF4-FFF2-40B4-BE49-F238E27FC236}">
                <a16:creationId xmlns:a16="http://schemas.microsoft.com/office/drawing/2014/main" id="{2FD115A7-1F24-42F8-B471-71FF791239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6" name="Rectangle 1">
            <a:extLst>
              <a:ext uri="{FF2B5EF4-FFF2-40B4-BE49-F238E27FC236}">
                <a16:creationId xmlns:a16="http://schemas.microsoft.com/office/drawing/2014/main" id="{BEED8615-1EC9-14FB-D63E-BC5F34FE8DC1}"/>
              </a:ext>
            </a:extLst>
          </p:cNvPr>
          <p:cNvSpPr>
            <a:spLocks noChangeArrowheads="1"/>
          </p:cNvSpPr>
          <p:nvPr/>
        </p:nvSpPr>
        <p:spPr bwMode="auto">
          <a:xfrm>
            <a:off x="337458" y="1235717"/>
            <a:ext cx="3428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400" b="1" dirty="0">
                <a:solidFill>
                  <a:srgbClr val="385623"/>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400" b="1" dirty="0">
                <a:solidFill>
                  <a:srgbClr val="385623"/>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altLang="ja-JP" sz="2400" b="1" dirty="0">
                <a:solidFill>
                  <a:srgbClr val="385623"/>
                </a:solidFill>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lang="ja-JP" altLang="en-US" sz="2400" b="1" dirty="0">
                <a:solidFill>
                  <a:srgbClr val="385623"/>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期計画素案　</a:t>
            </a:r>
            <a:r>
              <a:rPr lang="en-US" altLang="ja-JP" sz="2400" b="1" dirty="0">
                <a:solidFill>
                  <a:srgbClr val="385623"/>
                </a:solidFill>
                <a:latin typeface="HG丸ｺﾞｼｯｸM-PRO" panose="020F0600000000000000" pitchFamily="50" charset="-128"/>
                <a:ea typeface="HG丸ｺﾞｼｯｸM-PRO" panose="020F0600000000000000" pitchFamily="50" charset="-128"/>
                <a:cs typeface="Times New Roman" panose="02020603050405020304" pitchFamily="18" charset="0"/>
              </a:rPr>
              <a:t>29</a:t>
            </a:r>
            <a:r>
              <a:rPr lang="ja-JP" altLang="en-US" sz="2400" b="1" dirty="0">
                <a:solidFill>
                  <a:srgbClr val="385623"/>
                </a:solidFill>
                <a:latin typeface="HG丸ｺﾞｼｯｸM-PRO" panose="020F0600000000000000" pitchFamily="50" charset="-128"/>
                <a:ea typeface="HG丸ｺﾞｼｯｸM-PRO" panose="020F0600000000000000" pitchFamily="50" charset="-128"/>
                <a:cs typeface="Times New Roman" panose="02020603050405020304" pitchFamily="18" charset="0"/>
              </a:rPr>
              <a:t>頁</a:t>
            </a:r>
            <a:endParaRPr kumimoji="0" lang="ja-JP" altLang="ja-JP" sz="3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8" name="表 7">
            <a:extLst>
              <a:ext uri="{FF2B5EF4-FFF2-40B4-BE49-F238E27FC236}">
                <a16:creationId xmlns:a16="http://schemas.microsoft.com/office/drawing/2014/main" id="{DC2D57EE-ED77-399F-97DF-C49451ABE500}"/>
              </a:ext>
            </a:extLst>
          </p:cNvPr>
          <p:cNvGraphicFramePr>
            <a:graphicFrameLocks noGrp="1"/>
          </p:cNvGraphicFramePr>
          <p:nvPr>
            <p:extLst>
              <p:ext uri="{D42A27DB-BD31-4B8C-83A1-F6EECF244321}">
                <p14:modId xmlns:p14="http://schemas.microsoft.com/office/powerpoint/2010/main" val="3420556133"/>
              </p:ext>
            </p:extLst>
          </p:nvPr>
        </p:nvGraphicFramePr>
        <p:xfrm>
          <a:off x="228599" y="1697382"/>
          <a:ext cx="8686799" cy="5067900"/>
        </p:xfrm>
        <a:graphic>
          <a:graphicData uri="http://schemas.openxmlformats.org/drawingml/2006/table">
            <a:tbl>
              <a:tblPr firstRow="1" firstCol="1" bandRow="1"/>
              <a:tblGrid>
                <a:gridCol w="4239929">
                  <a:extLst>
                    <a:ext uri="{9D8B030D-6E8A-4147-A177-3AD203B41FA5}">
                      <a16:colId xmlns:a16="http://schemas.microsoft.com/office/drawing/2014/main" val="3873471424"/>
                    </a:ext>
                  </a:extLst>
                </a:gridCol>
                <a:gridCol w="1482290">
                  <a:extLst>
                    <a:ext uri="{9D8B030D-6E8A-4147-A177-3AD203B41FA5}">
                      <a16:colId xmlns:a16="http://schemas.microsoft.com/office/drawing/2014/main" val="211943976"/>
                    </a:ext>
                  </a:extLst>
                </a:gridCol>
                <a:gridCol w="1482290">
                  <a:extLst>
                    <a:ext uri="{9D8B030D-6E8A-4147-A177-3AD203B41FA5}">
                      <a16:colId xmlns:a16="http://schemas.microsoft.com/office/drawing/2014/main" val="2378798772"/>
                    </a:ext>
                  </a:extLst>
                </a:gridCol>
                <a:gridCol w="1482290">
                  <a:extLst>
                    <a:ext uri="{9D8B030D-6E8A-4147-A177-3AD203B41FA5}">
                      <a16:colId xmlns:a16="http://schemas.microsoft.com/office/drawing/2014/main" val="1114817011"/>
                    </a:ext>
                  </a:extLst>
                </a:gridCol>
              </a:tblGrid>
              <a:tr h="675117">
                <a:tc>
                  <a:txBody>
                    <a:bodyPr/>
                    <a:lstStyle/>
                    <a:p>
                      <a:pPr algn="just">
                        <a:lnSpc>
                          <a:spcPts val="1300"/>
                        </a:lnSpc>
                      </a:pPr>
                      <a:r>
                        <a:rPr lang="en-US" sz="2000" kern="100" dirty="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 </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CCFF"/>
                    </a:solidFill>
                  </a:tcPr>
                </a:tc>
                <a:tc>
                  <a:txBody>
                    <a:bodyPr/>
                    <a:lstStyle/>
                    <a:p>
                      <a:pPr algn="ctr">
                        <a:lnSpc>
                          <a:spcPct val="100000"/>
                        </a:lnSpc>
                      </a:pPr>
                      <a:r>
                        <a:rPr lang="en-US" sz="2000" kern="100" spc="-2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2024(</a:t>
                      </a:r>
                      <a:r>
                        <a:rPr lang="ja-JP" sz="2000" kern="100" spc="-2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令和６</a:t>
                      </a:r>
                      <a:r>
                        <a:rPr lang="en-US" sz="2000" kern="100" spc="-2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a:t>
                      </a:r>
                      <a:r>
                        <a:rPr lang="ja-JP" sz="2000" kern="100" spc="-2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年度</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CCFF"/>
                    </a:solidFill>
                  </a:tcPr>
                </a:tc>
                <a:tc>
                  <a:txBody>
                    <a:bodyPr/>
                    <a:lstStyle/>
                    <a:p>
                      <a:pPr algn="ctr">
                        <a:lnSpc>
                          <a:spcPct val="100000"/>
                        </a:lnSpc>
                      </a:pPr>
                      <a:r>
                        <a:rPr lang="en-US" sz="2000" kern="100" spc="-2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2025(</a:t>
                      </a:r>
                      <a:r>
                        <a:rPr lang="ja-JP" sz="2000" kern="100" spc="-2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令和７</a:t>
                      </a:r>
                      <a:r>
                        <a:rPr lang="en-US" sz="2000" kern="100" spc="-2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a:t>
                      </a:r>
                      <a:r>
                        <a:rPr lang="ja-JP" sz="2000" kern="100" spc="-2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年度</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CCFF"/>
                    </a:solidFill>
                  </a:tcPr>
                </a:tc>
                <a:tc>
                  <a:txBody>
                    <a:bodyPr/>
                    <a:lstStyle/>
                    <a:p>
                      <a:pPr algn="ctr">
                        <a:lnSpc>
                          <a:spcPct val="100000"/>
                        </a:lnSpc>
                      </a:pPr>
                      <a:r>
                        <a:rPr lang="en-US" sz="2000" kern="100" spc="-20" dirty="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2026(</a:t>
                      </a:r>
                      <a:r>
                        <a:rPr lang="ja-JP" sz="2000" kern="100" spc="-2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令和８</a:t>
                      </a:r>
                      <a:r>
                        <a:rPr lang="en-US" sz="2000" kern="100" spc="-2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a:t>
                      </a:r>
                      <a:r>
                        <a:rPr lang="ja-JP" sz="2000" kern="100" spc="-2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年度</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CCFF"/>
                    </a:solidFill>
                  </a:tcPr>
                </a:tc>
                <a:extLst>
                  <a:ext uri="{0D108BD9-81ED-4DB2-BD59-A6C34878D82A}">
                    <a16:rowId xmlns:a16="http://schemas.microsoft.com/office/drawing/2014/main" val="3958034892"/>
                  </a:ext>
                </a:extLst>
              </a:tr>
              <a:tr h="675117">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介護老人福祉施設（特別養護老人ホーム）</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14,800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dirty="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14,800</a:t>
                      </a:r>
                      <a:r>
                        <a:rPr lang="ja-JP" sz="24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14,900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4075262944"/>
                  </a:ext>
                </a:extLst>
              </a:tr>
              <a:tr h="591858">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　　うち地域密着型老人福祉施設</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523</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dirty="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523</a:t>
                      </a:r>
                      <a:r>
                        <a:rPr lang="ja-JP" sz="24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534</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3159877891"/>
                  </a:ext>
                </a:extLst>
              </a:tr>
              <a:tr h="591858">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介護老人保健施設</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8,065</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dirty="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8,065</a:t>
                      </a:r>
                      <a:r>
                        <a:rPr lang="ja-JP" sz="24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8,065</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3006263133"/>
                  </a:ext>
                </a:extLst>
              </a:tr>
              <a:tr h="591858">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介護医療院</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280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280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300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2682262811"/>
                  </a:ext>
                </a:extLst>
              </a:tr>
              <a:tr h="675117">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認知症対応型共同生活介護（グループホーム）</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5,070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5,185</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5,300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3237510520"/>
                  </a:ext>
                </a:extLst>
              </a:tr>
              <a:tr h="591858">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特定施設入居者生活介護</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11,000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11,200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11,400</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234323168"/>
                  </a:ext>
                </a:extLst>
              </a:tr>
              <a:tr h="675117">
                <a:tc>
                  <a:txBody>
                    <a:bodyPr/>
                    <a:lstStyle/>
                    <a:p>
                      <a:pPr algn="just">
                        <a:lnSpc>
                          <a:spcPct val="100000"/>
                        </a:lnSpc>
                      </a:pPr>
                      <a:r>
                        <a:rPr lang="ja-JP" sz="20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うち地域密着型特定施設入居者生活介護</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CFFCC"/>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213</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242</a:t>
                      </a:r>
                      <a:r>
                        <a:rPr lang="ja-JP" sz="2400" kern="10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tc>
                  <a:txBody>
                    <a:bodyPr/>
                    <a:lstStyle/>
                    <a:p>
                      <a:pPr algn="r">
                        <a:lnSpc>
                          <a:spcPts val="1100"/>
                        </a:lnSpc>
                      </a:pPr>
                      <a:r>
                        <a:rPr lang="en-US" sz="2400" kern="100" dirty="0">
                          <a:solidFill>
                            <a:srgbClr val="000000"/>
                          </a:solidFill>
                          <a:effectLst/>
                          <a:latin typeface="HGｺﾞｼｯｸM" panose="020B0609000000000000" pitchFamily="49" charset="-128"/>
                          <a:ea typeface="ＭＳ 明朝" panose="02020609040205080304" pitchFamily="17" charset="-128"/>
                          <a:cs typeface="Times New Roman" panose="02020603050405020304" pitchFamily="18" charset="0"/>
                        </a:rPr>
                        <a:t>300</a:t>
                      </a:r>
                      <a:r>
                        <a:rPr lang="ja-JP" sz="2400" kern="100" dirty="0">
                          <a:solidFill>
                            <a:srgbClr val="000000"/>
                          </a:solidFill>
                          <a:effectLst/>
                          <a:latin typeface="Century" panose="02040604050505020304" pitchFamily="18" charset="0"/>
                          <a:ea typeface="HGｺﾞｼｯｸM" panose="020B0609000000000000" pitchFamily="49" charset="-128"/>
                          <a:cs typeface="Times New Roman" panose="02020603050405020304" pitchFamily="18" charset="0"/>
                        </a:rPr>
                        <a:t>人</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FF"/>
                    </a:solidFill>
                  </a:tcPr>
                </a:tc>
                <a:extLst>
                  <a:ext uri="{0D108BD9-81ED-4DB2-BD59-A6C34878D82A}">
                    <a16:rowId xmlns:a16="http://schemas.microsoft.com/office/drawing/2014/main" val="2891956669"/>
                  </a:ext>
                </a:extLst>
              </a:tr>
            </a:tbl>
          </a:graphicData>
        </a:graphic>
      </p:graphicFrame>
    </p:spTree>
    <p:extLst>
      <p:ext uri="{BB962C8B-B14F-4D97-AF65-F5344CB8AC3E}">
        <p14:creationId xmlns:p14="http://schemas.microsoft.com/office/powerpoint/2010/main" val="96174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87A83-099F-4A14-99F2-AD07F4DA28DD}"/>
              </a:ext>
            </a:extLst>
          </p:cNvPr>
          <p:cNvSpPr>
            <a:spLocks noGrp="1"/>
          </p:cNvSpPr>
          <p:nvPr>
            <p:ph type="title"/>
          </p:nvPr>
        </p:nvSpPr>
        <p:spPr>
          <a:xfrm>
            <a:off x="457200" y="274638"/>
            <a:ext cx="8229600" cy="5440362"/>
          </a:xfrm>
        </p:spPr>
        <p:txBody>
          <a:bodyPr/>
          <a:lstStyle/>
          <a:p>
            <a:pPr marL="0" indent="0"/>
            <a:r>
              <a:rPr lang="ja-JP" altLang="en-US" sz="7200" dirty="0">
                <a:solidFill>
                  <a:srgbClr val="FF0000"/>
                </a:solidFill>
              </a:rPr>
              <a:t>考えてください　　</a:t>
            </a:r>
            <a:br>
              <a:rPr lang="en-US" altLang="ja-JP" sz="7200" dirty="0">
                <a:solidFill>
                  <a:srgbClr val="FF0000"/>
                </a:solidFill>
              </a:rPr>
            </a:br>
            <a:r>
              <a:rPr lang="ja-JP" altLang="en-US" sz="7200" dirty="0">
                <a:solidFill>
                  <a:srgbClr val="FF0000"/>
                </a:solidFill>
              </a:rPr>
              <a:t>　　大阪市のお金の使い方</a:t>
            </a:r>
            <a:br>
              <a:rPr lang="en-US" altLang="ja-JP" sz="4400" dirty="0">
                <a:solidFill>
                  <a:srgbClr val="FF0000"/>
                </a:solidFill>
              </a:rPr>
            </a:br>
            <a:endParaRPr kumimoji="1" lang="ja-JP" altLang="en-US" dirty="0"/>
          </a:p>
        </p:txBody>
      </p:sp>
      <p:sp>
        <p:nvSpPr>
          <p:cNvPr id="4" name="スライド番号プレースホルダー 3">
            <a:extLst>
              <a:ext uri="{FF2B5EF4-FFF2-40B4-BE49-F238E27FC236}">
                <a16:creationId xmlns:a16="http://schemas.microsoft.com/office/drawing/2014/main" id="{5925847D-0B05-4159-9E21-A286BB6794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1805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C058B22-5ED1-033D-D354-7619E8C0EE7D}"/>
              </a:ext>
            </a:extLst>
          </p:cNvPr>
          <p:cNvPicPr>
            <a:picLocks noChangeAspect="1"/>
          </p:cNvPicPr>
          <p:nvPr/>
        </p:nvPicPr>
        <p:blipFill>
          <a:blip r:embed="rId2"/>
          <a:stretch>
            <a:fillRect/>
          </a:stretch>
        </p:blipFill>
        <p:spPr>
          <a:xfrm>
            <a:off x="5297197" y="1979188"/>
            <a:ext cx="4362578" cy="3627380"/>
          </a:xfrm>
          <a:prstGeom prst="rect">
            <a:avLst/>
          </a:prstGeom>
        </p:spPr>
      </p:pic>
      <p:sp>
        <p:nvSpPr>
          <p:cNvPr id="2" name="タイトル 1">
            <a:extLst>
              <a:ext uri="{FF2B5EF4-FFF2-40B4-BE49-F238E27FC236}">
                <a16:creationId xmlns:a16="http://schemas.microsoft.com/office/drawing/2014/main" id="{113AFC94-E010-4F67-B0D3-1EC613279A85}"/>
              </a:ext>
            </a:extLst>
          </p:cNvPr>
          <p:cNvSpPr>
            <a:spLocks noGrp="1"/>
          </p:cNvSpPr>
          <p:nvPr>
            <p:ph type="title"/>
          </p:nvPr>
        </p:nvSpPr>
        <p:spPr>
          <a:xfrm>
            <a:off x="457200" y="274638"/>
            <a:ext cx="8229600" cy="773112"/>
          </a:xfrm>
        </p:spPr>
        <p:txBody>
          <a:bodyPr/>
          <a:lstStyle/>
          <a:p>
            <a:r>
              <a:rPr kumimoji="1" lang="en-US" altLang="ja-JP" dirty="0"/>
              <a:t>2022</a:t>
            </a:r>
            <a:r>
              <a:rPr kumimoji="1" lang="ja-JP" altLang="en-US" dirty="0"/>
              <a:t>年度大阪</a:t>
            </a:r>
            <a:r>
              <a:rPr lang="ja-JP" altLang="en-US" dirty="0"/>
              <a:t>市一般会計決算</a:t>
            </a:r>
            <a:endParaRPr kumimoji="1" lang="ja-JP" altLang="en-US" dirty="0"/>
          </a:p>
        </p:txBody>
      </p:sp>
      <p:sp>
        <p:nvSpPr>
          <p:cNvPr id="4" name="スライド番号プレースホルダー 3">
            <a:extLst>
              <a:ext uri="{FF2B5EF4-FFF2-40B4-BE49-F238E27FC236}">
                <a16:creationId xmlns:a16="http://schemas.microsoft.com/office/drawing/2014/main" id="{2ED0A5A7-A961-4F69-ADF7-ECD9C6AEF2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887613F9-AC3C-BEC6-944D-5CC6B1769599}"/>
              </a:ext>
            </a:extLst>
          </p:cNvPr>
          <p:cNvPicPr>
            <a:picLocks noChangeAspect="1"/>
          </p:cNvPicPr>
          <p:nvPr/>
        </p:nvPicPr>
        <p:blipFill>
          <a:blip r:embed="rId3"/>
          <a:stretch>
            <a:fillRect/>
          </a:stretch>
        </p:blipFill>
        <p:spPr>
          <a:xfrm>
            <a:off x="-141514" y="1669739"/>
            <a:ext cx="5751572" cy="4246278"/>
          </a:xfrm>
          <a:prstGeom prst="rect">
            <a:avLst/>
          </a:prstGeom>
        </p:spPr>
      </p:pic>
    </p:spTree>
    <p:extLst>
      <p:ext uri="{BB962C8B-B14F-4D97-AF65-F5344CB8AC3E}">
        <p14:creationId xmlns:p14="http://schemas.microsoft.com/office/powerpoint/2010/main" val="2291311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E8535-185C-41A7-BEE7-1A8DD4D600C0}"/>
              </a:ext>
            </a:extLst>
          </p:cNvPr>
          <p:cNvSpPr>
            <a:spLocks noGrp="1"/>
          </p:cNvSpPr>
          <p:nvPr>
            <p:ph type="title"/>
          </p:nvPr>
        </p:nvSpPr>
        <p:spPr>
          <a:xfrm>
            <a:off x="457200" y="274638"/>
            <a:ext cx="8229600" cy="467361"/>
          </a:xfrm>
        </p:spPr>
        <p:txBody>
          <a:bodyPr/>
          <a:lstStyle/>
          <a:p>
            <a:r>
              <a:rPr kumimoji="1" lang="ja-JP" altLang="en-US" sz="4000" dirty="0"/>
              <a:t>収支</a:t>
            </a:r>
            <a:r>
              <a:rPr lang="en-US" altLang="ja-JP" sz="4000" dirty="0"/>
              <a:t>310</a:t>
            </a:r>
            <a:r>
              <a:rPr kumimoji="1" lang="ja-JP" altLang="en-US" sz="4000" dirty="0"/>
              <a:t>億円、実質収支</a:t>
            </a:r>
            <a:r>
              <a:rPr lang="en-US" altLang="ja-JP" sz="4000" dirty="0"/>
              <a:t>257</a:t>
            </a:r>
            <a:r>
              <a:rPr kumimoji="1" lang="ja-JP" altLang="en-US" sz="4000" dirty="0"/>
              <a:t>億円黒字</a:t>
            </a:r>
          </a:p>
        </p:txBody>
      </p:sp>
      <p:sp>
        <p:nvSpPr>
          <p:cNvPr id="4" name="スライド番号プレースホルダー 3">
            <a:extLst>
              <a:ext uri="{FF2B5EF4-FFF2-40B4-BE49-F238E27FC236}">
                <a16:creationId xmlns:a16="http://schemas.microsoft.com/office/drawing/2014/main" id="{2F1BA7BA-9551-4217-B826-16C3FCDFA5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FE5A4F8F-6E62-4D82-B2E9-F0D1F1895C7A}"/>
              </a:ext>
            </a:extLst>
          </p:cNvPr>
          <p:cNvSpPr txBox="1"/>
          <p:nvPr/>
        </p:nvSpPr>
        <p:spPr>
          <a:xfrm>
            <a:off x="325211" y="1055037"/>
            <a:ext cx="8677275" cy="1077218"/>
          </a:xfrm>
          <a:prstGeom prst="rect">
            <a:avLst/>
          </a:prstGeom>
          <a:noFill/>
        </p:spPr>
        <p:txBody>
          <a:bodyPr wrap="square">
            <a:spAutoFit/>
          </a:bodyPr>
          <a:lstStyle/>
          <a:p>
            <a:pPr lvl="0"/>
            <a:r>
              <a:rPr lang="ja-JP" altLang="en-US" sz="3200" dirty="0">
                <a:solidFill>
                  <a:prstClr val="black"/>
                </a:solidFill>
              </a:rPr>
              <a:t>引き続き黒字基調を維持しており、平成元年度以降</a:t>
            </a:r>
            <a:r>
              <a:rPr lang="en-US" altLang="ja-JP" sz="3200" dirty="0">
                <a:solidFill>
                  <a:prstClr val="black"/>
                </a:solidFill>
              </a:rPr>
              <a:t>34</a:t>
            </a:r>
            <a:r>
              <a:rPr lang="ja-JP" altLang="en-US" sz="3200" dirty="0">
                <a:solidFill>
                  <a:prstClr val="black"/>
                </a:solidFill>
              </a:rPr>
              <a:t>年連続の黒字となっています。</a:t>
            </a:r>
            <a:endParaRPr kumimoji="0"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A5B5F07E-C9C2-6B30-81E8-2D840456B371}"/>
              </a:ext>
            </a:extLst>
          </p:cNvPr>
          <p:cNvGraphicFramePr>
            <a:graphicFrameLocks noGrp="1"/>
          </p:cNvGraphicFramePr>
          <p:nvPr/>
        </p:nvGraphicFramePr>
        <p:xfrm>
          <a:off x="457200" y="2174081"/>
          <a:ext cx="8229600" cy="3378200"/>
        </p:xfrm>
        <a:graphic>
          <a:graphicData uri="http://schemas.openxmlformats.org/drawingml/2006/table">
            <a:tbl>
              <a:tblPr/>
              <a:tblGrid>
                <a:gridCol w="1371600">
                  <a:extLst>
                    <a:ext uri="{9D8B030D-6E8A-4147-A177-3AD203B41FA5}">
                      <a16:colId xmlns:a16="http://schemas.microsoft.com/office/drawing/2014/main" val="1983115172"/>
                    </a:ext>
                  </a:extLst>
                </a:gridCol>
                <a:gridCol w="1371600">
                  <a:extLst>
                    <a:ext uri="{9D8B030D-6E8A-4147-A177-3AD203B41FA5}">
                      <a16:colId xmlns:a16="http://schemas.microsoft.com/office/drawing/2014/main" val="3785836831"/>
                    </a:ext>
                  </a:extLst>
                </a:gridCol>
                <a:gridCol w="1371600">
                  <a:extLst>
                    <a:ext uri="{9D8B030D-6E8A-4147-A177-3AD203B41FA5}">
                      <a16:colId xmlns:a16="http://schemas.microsoft.com/office/drawing/2014/main" val="3932423633"/>
                    </a:ext>
                  </a:extLst>
                </a:gridCol>
                <a:gridCol w="1371600">
                  <a:extLst>
                    <a:ext uri="{9D8B030D-6E8A-4147-A177-3AD203B41FA5}">
                      <a16:colId xmlns:a16="http://schemas.microsoft.com/office/drawing/2014/main" val="403891894"/>
                    </a:ext>
                  </a:extLst>
                </a:gridCol>
                <a:gridCol w="1371600">
                  <a:extLst>
                    <a:ext uri="{9D8B030D-6E8A-4147-A177-3AD203B41FA5}">
                      <a16:colId xmlns:a16="http://schemas.microsoft.com/office/drawing/2014/main" val="631315765"/>
                    </a:ext>
                  </a:extLst>
                </a:gridCol>
                <a:gridCol w="1371600">
                  <a:extLst>
                    <a:ext uri="{9D8B030D-6E8A-4147-A177-3AD203B41FA5}">
                      <a16:colId xmlns:a16="http://schemas.microsoft.com/office/drawing/2014/main" val="1551400890"/>
                    </a:ext>
                  </a:extLst>
                </a:gridCol>
              </a:tblGrid>
              <a:tr h="0">
                <a:tc gridSpan="6">
                  <a:txBody>
                    <a:bodyPr/>
                    <a:lstStyle/>
                    <a:p>
                      <a:r>
                        <a:rPr lang="ja-JP" altLang="en-US"/>
                        <a:t>実質収支</a:t>
                      </a:r>
                    </a:p>
                  </a:txBody>
                  <a:tcPr marL="0" marR="0" marT="0" marB="0" anchor="c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75744718"/>
                  </a:ext>
                </a:extLst>
              </a:tr>
              <a:tr h="0">
                <a:tc gridSpan="6">
                  <a:txBody>
                    <a:bodyPr/>
                    <a:lstStyle/>
                    <a:p>
                      <a:pPr algn="r" fontAlgn="ctr"/>
                      <a:r>
                        <a:rPr lang="ja-JP" altLang="en-US" b="1">
                          <a:effectLst/>
                        </a:rPr>
                        <a:t>（単位：百万円）</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8399869"/>
                  </a:ext>
                </a:extLst>
              </a:tr>
              <a:tr h="0">
                <a:tc>
                  <a:txBody>
                    <a:bodyPr/>
                    <a:lstStyle/>
                    <a:p>
                      <a:pPr algn="l" fontAlgn="ctr"/>
                      <a:r>
                        <a:rPr lang="ja-JP" altLang="en-US" b="1">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ctr" fontAlgn="ctr"/>
                      <a:r>
                        <a:rPr lang="ja-JP" altLang="en-US" b="1">
                          <a:effectLst/>
                        </a:rPr>
                        <a:t>（</a:t>
                      </a:r>
                      <a:r>
                        <a:rPr lang="en-US" altLang="ja-JP" b="1">
                          <a:effectLst/>
                        </a:rPr>
                        <a:t>1</a:t>
                      </a:r>
                      <a:r>
                        <a:rPr lang="ja-JP" altLang="en-US" b="1">
                          <a:effectLst/>
                        </a:rPr>
                        <a:t>）歳入額</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ctr" fontAlgn="ctr"/>
                      <a:r>
                        <a:rPr lang="ja-JP" altLang="en-US" b="1">
                          <a:effectLst/>
                        </a:rPr>
                        <a:t>（</a:t>
                      </a:r>
                      <a:r>
                        <a:rPr lang="en-US" altLang="ja-JP" b="1">
                          <a:effectLst/>
                        </a:rPr>
                        <a:t>2</a:t>
                      </a:r>
                      <a:r>
                        <a:rPr lang="ja-JP" altLang="en-US" b="1">
                          <a:effectLst/>
                        </a:rPr>
                        <a:t>）歳出額</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ctr" fontAlgn="ctr"/>
                      <a:r>
                        <a:rPr lang="ja-JP" altLang="en-US" b="1" dirty="0">
                          <a:effectLst/>
                        </a:rPr>
                        <a:t>（</a:t>
                      </a:r>
                      <a:r>
                        <a:rPr lang="en-US" altLang="ja-JP" b="1" dirty="0">
                          <a:effectLst/>
                        </a:rPr>
                        <a:t>3</a:t>
                      </a:r>
                      <a:r>
                        <a:rPr lang="ja-JP" altLang="en-US" b="1" dirty="0">
                          <a:effectLst/>
                        </a:rPr>
                        <a:t>）形式収支</a:t>
                      </a:r>
                      <a:br>
                        <a:rPr lang="ja-JP" altLang="en-US" b="1" dirty="0">
                          <a:effectLst/>
                        </a:rPr>
                      </a:br>
                      <a:r>
                        <a:rPr lang="en-US" altLang="ja-JP" b="1" dirty="0">
                          <a:effectLst/>
                        </a:rPr>
                        <a:t>【</a:t>
                      </a:r>
                      <a:r>
                        <a:rPr lang="ja-JP" altLang="en-US" b="1" dirty="0">
                          <a:effectLst/>
                        </a:rPr>
                        <a:t>（</a:t>
                      </a:r>
                      <a:r>
                        <a:rPr lang="en-US" altLang="ja-JP" b="1" dirty="0">
                          <a:effectLst/>
                        </a:rPr>
                        <a:t>1</a:t>
                      </a:r>
                      <a:r>
                        <a:rPr lang="ja-JP" altLang="en-US" b="1" dirty="0">
                          <a:effectLst/>
                        </a:rPr>
                        <a:t>）－（</a:t>
                      </a:r>
                      <a:r>
                        <a:rPr lang="en-US" altLang="ja-JP" b="1" dirty="0">
                          <a:effectLst/>
                        </a:rPr>
                        <a:t>2</a:t>
                      </a:r>
                      <a:r>
                        <a:rPr lang="ja-JP" altLang="en-US" b="1" dirty="0">
                          <a:effectLst/>
                        </a:rPr>
                        <a:t>）</a:t>
                      </a:r>
                      <a:r>
                        <a:rPr lang="en-US" altLang="ja-JP" b="1" dirty="0">
                          <a:effectLst/>
                        </a:rPr>
                        <a:t>】</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ctr" fontAlgn="ctr"/>
                      <a:r>
                        <a:rPr lang="ja-JP" altLang="en-US" b="1">
                          <a:effectLst/>
                        </a:rPr>
                        <a:t>（</a:t>
                      </a:r>
                      <a:r>
                        <a:rPr lang="en-US" altLang="ja-JP" b="1">
                          <a:effectLst/>
                        </a:rPr>
                        <a:t>4</a:t>
                      </a:r>
                      <a:r>
                        <a:rPr lang="ja-JP" altLang="en-US" b="1">
                          <a:effectLst/>
                        </a:rPr>
                        <a:t>）翌年度へ</a:t>
                      </a:r>
                      <a:br>
                        <a:rPr lang="ja-JP" altLang="en-US" b="1">
                          <a:effectLst/>
                        </a:rPr>
                      </a:br>
                      <a:r>
                        <a:rPr lang="ja-JP" altLang="en-US" b="1">
                          <a:effectLst/>
                        </a:rPr>
                        <a:t>繰り越すべき</a:t>
                      </a:r>
                      <a:br>
                        <a:rPr lang="ja-JP" altLang="en-US" b="1">
                          <a:effectLst/>
                        </a:rPr>
                      </a:br>
                      <a:r>
                        <a:rPr lang="ja-JP" altLang="en-US" b="1">
                          <a:effectLst/>
                        </a:rPr>
                        <a:t>財源</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ctr" fontAlgn="ctr"/>
                      <a:r>
                        <a:rPr lang="zh-TW" altLang="en-US" b="1">
                          <a:effectLst/>
                        </a:rPr>
                        <a:t>（</a:t>
                      </a:r>
                      <a:r>
                        <a:rPr lang="en-US" altLang="zh-TW" b="1">
                          <a:effectLst/>
                        </a:rPr>
                        <a:t>5</a:t>
                      </a:r>
                      <a:r>
                        <a:rPr lang="zh-TW" altLang="en-US" b="1">
                          <a:effectLst/>
                        </a:rPr>
                        <a:t>）実質収支</a:t>
                      </a:r>
                      <a:br>
                        <a:rPr lang="zh-TW" altLang="en-US" b="1">
                          <a:effectLst/>
                        </a:rPr>
                      </a:br>
                      <a:r>
                        <a:rPr lang="en-US" altLang="zh-TW" b="1">
                          <a:effectLst/>
                        </a:rPr>
                        <a:t>【</a:t>
                      </a:r>
                      <a:r>
                        <a:rPr lang="zh-TW" altLang="en-US" b="1">
                          <a:effectLst/>
                        </a:rPr>
                        <a:t>（</a:t>
                      </a:r>
                      <a:r>
                        <a:rPr lang="en-US" altLang="zh-TW" b="1">
                          <a:effectLst/>
                        </a:rPr>
                        <a:t>3</a:t>
                      </a:r>
                      <a:r>
                        <a:rPr lang="zh-TW" altLang="en-US" b="1">
                          <a:effectLst/>
                        </a:rPr>
                        <a:t>）－（</a:t>
                      </a:r>
                      <a:r>
                        <a:rPr lang="en-US" altLang="zh-TW" b="1">
                          <a:effectLst/>
                        </a:rPr>
                        <a:t>4</a:t>
                      </a:r>
                      <a:r>
                        <a:rPr lang="zh-TW" altLang="en-US" b="1">
                          <a:effectLst/>
                        </a:rPr>
                        <a:t>）</a:t>
                      </a:r>
                      <a:r>
                        <a:rPr lang="en-US" altLang="zh-TW" b="1">
                          <a:effectLst/>
                        </a:rPr>
                        <a:t>】</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1163409981"/>
                  </a:ext>
                </a:extLst>
              </a:tr>
              <a:tr h="0">
                <a:tc>
                  <a:txBody>
                    <a:bodyPr/>
                    <a:lstStyle/>
                    <a:p>
                      <a:pPr algn="l" fontAlgn="ctr"/>
                      <a:r>
                        <a:rPr lang="en-US" altLang="ja-JP" b="1">
                          <a:effectLst/>
                        </a:rPr>
                        <a:t>3</a:t>
                      </a:r>
                      <a:r>
                        <a:rPr lang="ja-JP" altLang="en-US" b="1">
                          <a:effectLst/>
                        </a:rPr>
                        <a:t>年度決算</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a:effectLst/>
                        </a:rPr>
                        <a:t>2,009,154</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1,968,220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40,934</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10,137</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30,796</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06757793"/>
                  </a:ext>
                </a:extLst>
              </a:tr>
              <a:tr h="0">
                <a:tc>
                  <a:txBody>
                    <a:bodyPr/>
                    <a:lstStyle/>
                    <a:p>
                      <a:pPr algn="l" fontAlgn="ctr"/>
                      <a:r>
                        <a:rPr lang="en-US" altLang="ja-JP" b="1">
                          <a:effectLst/>
                        </a:rPr>
                        <a:t>4</a:t>
                      </a:r>
                      <a:r>
                        <a:rPr lang="ja-JP" altLang="en-US" b="1">
                          <a:effectLst/>
                        </a:rPr>
                        <a:t>年度決算</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a:effectLst/>
                        </a:rPr>
                        <a:t>1,943,924</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1,912,828</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31,096</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5,323</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a:effectLst/>
                        </a:rPr>
                        <a:t>25,773</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7459685"/>
                  </a:ext>
                </a:extLst>
              </a:tr>
              <a:tr h="0">
                <a:tc>
                  <a:txBody>
                    <a:bodyPr/>
                    <a:lstStyle/>
                    <a:p>
                      <a:pPr algn="l" fontAlgn="ctr"/>
                      <a:r>
                        <a:rPr lang="ja-JP" altLang="en-US" b="1">
                          <a:effectLst/>
                        </a:rPr>
                        <a:t>増減</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ja-JP" altLang="en-US">
                          <a:effectLst/>
                        </a:rPr>
                        <a:t>－</a:t>
                      </a:r>
                      <a:r>
                        <a:rPr lang="en-US" altLang="ja-JP">
                          <a:effectLst/>
                        </a:rPr>
                        <a:t>65,230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a:effectLst/>
                        </a:rPr>
                        <a:t>－</a:t>
                      </a:r>
                      <a:r>
                        <a:rPr lang="en-US" altLang="ja-JP">
                          <a:effectLst/>
                        </a:rPr>
                        <a:t>55,392</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a:effectLst/>
                        </a:rPr>
                        <a:t>－</a:t>
                      </a:r>
                      <a:r>
                        <a:rPr lang="en-US" altLang="ja-JP">
                          <a:effectLst/>
                        </a:rPr>
                        <a:t>9,838</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a:effectLst/>
                        </a:rPr>
                        <a:t>－</a:t>
                      </a:r>
                      <a:r>
                        <a:rPr lang="en-US" altLang="ja-JP">
                          <a:effectLst/>
                        </a:rPr>
                        <a:t>4,814</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dirty="0">
                          <a:effectLst/>
                        </a:rPr>
                        <a:t>－</a:t>
                      </a:r>
                      <a:r>
                        <a:rPr lang="en-US" altLang="ja-JP" dirty="0">
                          <a:effectLst/>
                        </a:rPr>
                        <a:t>5,024</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67343598"/>
                  </a:ext>
                </a:extLst>
              </a:tr>
            </a:tbl>
          </a:graphicData>
        </a:graphic>
      </p:graphicFrame>
    </p:spTree>
    <p:extLst>
      <p:ext uri="{BB962C8B-B14F-4D97-AF65-F5344CB8AC3E}">
        <p14:creationId xmlns:p14="http://schemas.microsoft.com/office/powerpoint/2010/main" val="13145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0E18F-EF2E-48A0-93BF-FBE936135477}"/>
              </a:ext>
            </a:extLst>
          </p:cNvPr>
          <p:cNvSpPr>
            <a:spLocks noGrp="1"/>
          </p:cNvSpPr>
          <p:nvPr>
            <p:ph type="title"/>
          </p:nvPr>
        </p:nvSpPr>
        <p:spPr>
          <a:xfrm>
            <a:off x="400050" y="274638"/>
            <a:ext cx="8286750" cy="420687"/>
          </a:xfrm>
        </p:spPr>
        <p:txBody>
          <a:bodyPr/>
          <a:lstStyle/>
          <a:p>
            <a:r>
              <a:rPr kumimoji="1" lang="ja-JP" altLang="en-US" dirty="0"/>
              <a:t>市債残高は減少</a:t>
            </a:r>
          </a:p>
        </p:txBody>
      </p:sp>
      <p:sp>
        <p:nvSpPr>
          <p:cNvPr id="3" name="コンテンツ プレースホルダー 2">
            <a:extLst>
              <a:ext uri="{FF2B5EF4-FFF2-40B4-BE49-F238E27FC236}">
                <a16:creationId xmlns:a16="http://schemas.microsoft.com/office/drawing/2014/main" id="{A4D34271-E5B7-4C5C-BED7-A15687DCAAD0}"/>
              </a:ext>
            </a:extLst>
          </p:cNvPr>
          <p:cNvSpPr>
            <a:spLocks noGrp="1"/>
          </p:cNvSpPr>
          <p:nvPr>
            <p:ph idx="1"/>
          </p:nvPr>
        </p:nvSpPr>
        <p:spPr>
          <a:xfrm>
            <a:off x="88718" y="887979"/>
            <a:ext cx="9881235" cy="6997337"/>
          </a:xfrm>
        </p:spPr>
        <p:txBody>
          <a:bodyPr/>
          <a:lstStyle/>
          <a:p>
            <a:pPr marL="0" marR="143510" lvl="0" indent="0" algn="just">
              <a:spcAft>
                <a:spcPts val="0"/>
              </a:spcAft>
              <a:buNone/>
            </a:pPr>
            <a:endParaRPr lang="zh-TW" altLang="en-US" kern="100" dirty="0">
              <a:latin typeface="+mj-ea"/>
              <a:ea typeface="+mj-ea"/>
              <a:cs typeface="Times New Roman" panose="02020603050405020304" pitchFamily="18" charset="0"/>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C1C6138-3FAB-422E-A1E4-AC16106DAA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7170" name="Picture 2" descr="一般会計市債残高　">
            <a:extLst>
              <a:ext uri="{FF2B5EF4-FFF2-40B4-BE49-F238E27FC236}">
                <a16:creationId xmlns:a16="http://schemas.microsoft.com/office/drawing/2014/main" id="{8976C218-B484-3116-F5A1-87014D5A6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26" y="2170724"/>
            <a:ext cx="7814747" cy="443184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B8530D4-0B3F-8C6E-B824-341AEDA96667}"/>
              </a:ext>
            </a:extLst>
          </p:cNvPr>
          <p:cNvSpPr txBox="1"/>
          <p:nvPr/>
        </p:nvSpPr>
        <p:spPr>
          <a:xfrm>
            <a:off x="968828" y="1128489"/>
            <a:ext cx="7717971" cy="646331"/>
          </a:xfrm>
          <a:prstGeom prst="rect">
            <a:avLst/>
          </a:prstGeom>
          <a:noFill/>
        </p:spPr>
        <p:txBody>
          <a:bodyPr wrap="square">
            <a:spAutoFit/>
          </a:bodyPr>
          <a:lstStyle/>
          <a:p>
            <a:r>
              <a:rPr lang="ja-JP" altLang="en-US" dirty="0"/>
              <a:t>一般会計における市債残高は、前年度に比べ－</a:t>
            </a:r>
            <a:r>
              <a:rPr lang="en-US" altLang="ja-JP" dirty="0"/>
              <a:t>5.3</a:t>
            </a:r>
            <a:r>
              <a:rPr lang="ja-JP" altLang="en-US" dirty="0"/>
              <a:t>パーセント（－</a:t>
            </a:r>
            <a:r>
              <a:rPr lang="en-US" altLang="ja-JP" dirty="0"/>
              <a:t>1,256</a:t>
            </a:r>
            <a:r>
              <a:rPr lang="ja-JP" altLang="en-US" dirty="0"/>
              <a:t>億</a:t>
            </a:r>
            <a:r>
              <a:rPr lang="en-US" altLang="ja-JP" dirty="0"/>
              <a:t>2,000</a:t>
            </a:r>
            <a:r>
              <a:rPr lang="ja-JP" altLang="en-US" dirty="0"/>
              <a:t>万円）の</a:t>
            </a:r>
            <a:r>
              <a:rPr lang="en-US" altLang="ja-JP" dirty="0"/>
              <a:t>2</a:t>
            </a:r>
            <a:r>
              <a:rPr lang="ja-JP" altLang="en-US" dirty="0"/>
              <a:t>兆</a:t>
            </a:r>
            <a:r>
              <a:rPr lang="en-US" altLang="ja-JP" dirty="0"/>
              <a:t>2,331</a:t>
            </a:r>
            <a:r>
              <a:rPr lang="ja-JP" altLang="en-US" dirty="0"/>
              <a:t>億</a:t>
            </a:r>
            <a:r>
              <a:rPr lang="en-US" altLang="ja-JP" dirty="0"/>
              <a:t>3,200</a:t>
            </a:r>
            <a:r>
              <a:rPr lang="ja-JP" altLang="en-US" dirty="0"/>
              <a:t>万円となり、</a:t>
            </a:r>
            <a:r>
              <a:rPr lang="en-US" altLang="ja-JP" dirty="0"/>
              <a:t>9</a:t>
            </a:r>
            <a:r>
              <a:rPr lang="ja-JP" altLang="en-US" dirty="0"/>
              <a:t>年連続の減となりました。</a:t>
            </a:r>
          </a:p>
        </p:txBody>
      </p:sp>
    </p:spTree>
    <p:extLst>
      <p:ext uri="{BB962C8B-B14F-4D97-AF65-F5344CB8AC3E}">
        <p14:creationId xmlns:p14="http://schemas.microsoft.com/office/powerpoint/2010/main" val="33759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10679" y="1970432"/>
            <a:ext cx="8321761" cy="4986960"/>
          </a:xfrm>
          <a:prstGeom prst="rect">
            <a:avLst/>
          </a:prstGeom>
        </p:spPr>
      </p:pic>
      <p:sp>
        <p:nvSpPr>
          <p:cNvPr id="20" name="正方形/長方形 19"/>
          <p:cNvSpPr/>
          <p:nvPr/>
        </p:nvSpPr>
        <p:spPr bwMode="white">
          <a:xfrm>
            <a:off x="8893175" y="6308725"/>
            <a:ext cx="250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タイトル プレースホルダ 1"/>
          <p:cNvSpPr txBox="1">
            <a:spLocks/>
          </p:cNvSpPr>
          <p:nvPr/>
        </p:nvSpPr>
        <p:spPr bwMode="white">
          <a:xfrm>
            <a:off x="251520" y="0"/>
            <a:ext cx="7992888" cy="7647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通常収支の状況とその対応</a:t>
            </a:r>
            <a:endParaRPr kumimoji="1" lang="en-US" altLang="ja-JP" sz="32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91" name="正方形/長方形 90"/>
          <p:cNvSpPr/>
          <p:nvPr/>
        </p:nvSpPr>
        <p:spPr>
          <a:xfrm>
            <a:off x="323528" y="908720"/>
            <a:ext cx="3312368" cy="36004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通常収支の推移（一般会計）</a:t>
            </a:r>
          </a:p>
        </p:txBody>
      </p:sp>
      <p:sp>
        <p:nvSpPr>
          <p:cNvPr id="10" name="テキスト ボックス 9"/>
          <p:cNvSpPr txBox="1"/>
          <p:nvPr/>
        </p:nvSpPr>
        <p:spPr>
          <a:xfrm>
            <a:off x="8748464" y="6379973"/>
            <a:ext cx="3960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8C8C8C"/>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srgbClr val="8C8C8C"/>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4F7DF639-6282-43C3-AE87-6426D23A124C}"/>
              </a:ext>
            </a:extLst>
          </p:cNvPr>
          <p:cNvSpPr txBox="1"/>
          <p:nvPr/>
        </p:nvSpPr>
        <p:spPr>
          <a:xfrm>
            <a:off x="5580081" y="59616"/>
            <a:ext cx="3438506" cy="523220"/>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今後の財政収支概算</a:t>
            </a:r>
            <a:b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（粗い試算）</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月版 </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a:t>
            </a:r>
          </a:p>
        </p:txBody>
      </p:sp>
      <p:sp>
        <p:nvSpPr>
          <p:cNvPr id="8" name="四角形: 角を丸くする 7">
            <a:extLst>
              <a:ext uri="{FF2B5EF4-FFF2-40B4-BE49-F238E27FC236}">
                <a16:creationId xmlns:a16="http://schemas.microsoft.com/office/drawing/2014/main" id="{E3FE3C47-67F6-4926-9B50-5449172A9CB5}"/>
              </a:ext>
            </a:extLst>
          </p:cNvPr>
          <p:cNvSpPr/>
          <p:nvPr/>
        </p:nvSpPr>
        <p:spPr>
          <a:xfrm>
            <a:off x="2390776" y="3190876"/>
            <a:ext cx="685800" cy="3667124"/>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745868"/>
            <a:ext cx="8490875" cy="5112134"/>
          </a:xfrm>
          <a:prstGeom prst="rect">
            <a:avLst/>
          </a:prstGeom>
        </p:spPr>
      </p:pic>
      <p:sp>
        <p:nvSpPr>
          <p:cNvPr id="20" name="正方形/長方形 19"/>
          <p:cNvSpPr/>
          <p:nvPr/>
        </p:nvSpPr>
        <p:spPr bwMode="white">
          <a:xfrm>
            <a:off x="8893175" y="6308725"/>
            <a:ext cx="250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タイトル プレースホルダ 1"/>
          <p:cNvSpPr txBox="1">
            <a:spLocks/>
          </p:cNvSpPr>
          <p:nvPr/>
        </p:nvSpPr>
        <p:spPr bwMode="white">
          <a:xfrm>
            <a:off x="251520" y="0"/>
            <a:ext cx="7992888" cy="7647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通常収支の推移とその対応</a:t>
            </a:r>
            <a:endParaRPr kumimoji="1" lang="en-US" altLang="ja-JP" sz="32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endParaRPr>
          </a:p>
        </p:txBody>
      </p:sp>
      <p:sp>
        <p:nvSpPr>
          <p:cNvPr id="91" name="正方形/長方形 90"/>
          <p:cNvSpPr/>
          <p:nvPr/>
        </p:nvSpPr>
        <p:spPr>
          <a:xfrm>
            <a:off x="323528" y="908720"/>
            <a:ext cx="3744416" cy="57606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通常収支の推移（一般会計）</a:t>
            </a:r>
          </a:p>
        </p:txBody>
      </p:sp>
      <p:sp>
        <p:nvSpPr>
          <p:cNvPr id="10" name="テキスト ボックス 9"/>
          <p:cNvSpPr txBox="1"/>
          <p:nvPr/>
        </p:nvSpPr>
        <p:spPr>
          <a:xfrm>
            <a:off x="8748464" y="6379973"/>
            <a:ext cx="3960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srgbClr val="8C8C8C"/>
                </a:solidFill>
                <a:effectLst/>
                <a:uLnTx/>
                <a:uFillTx/>
                <a:latin typeface="メイリオ" panose="020B0604030504040204" pitchFamily="50" charset="-128"/>
                <a:ea typeface="メイリオ" panose="020B0604030504040204" pitchFamily="50" charset="-128"/>
                <a:cs typeface="+mn-cs"/>
              </a:rPr>
              <a:t>2</a:t>
            </a:r>
            <a:endParaRPr kumimoji="1" lang="ja-JP" altLang="en-US" sz="2200" b="0" i="0" u="none" strike="noStrike" kern="1200" cap="none" spc="0" normalizeH="0" baseline="0" noProof="0" dirty="0">
              <a:ln>
                <a:noFill/>
              </a:ln>
              <a:solidFill>
                <a:srgbClr val="8C8C8C"/>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4"/>
          <a:stretch>
            <a:fillRect/>
          </a:stretch>
        </p:blipFill>
        <p:spPr>
          <a:xfrm>
            <a:off x="5161664" y="766324"/>
            <a:ext cx="3944107" cy="2374644"/>
          </a:xfrm>
          <a:prstGeom prst="rect">
            <a:avLst/>
          </a:prstGeom>
        </p:spPr>
      </p:pic>
      <p:sp>
        <p:nvSpPr>
          <p:cNvPr id="92" name="正方形/長方形 91"/>
          <p:cNvSpPr/>
          <p:nvPr/>
        </p:nvSpPr>
        <p:spPr>
          <a:xfrm>
            <a:off x="6186619" y="777393"/>
            <a:ext cx="2304256" cy="36876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前回（</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月版）</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24000" y="520262"/>
            <a:ext cx="8496000" cy="4234220"/>
          </a:xfrm>
          <a:prstGeom prst="rect">
            <a:avLst/>
          </a:prstGeom>
          <a:noFill/>
          <a:ln>
            <a:noFill/>
          </a:ln>
        </p:spPr>
        <p:txBody>
          <a:bodyPr/>
          <a:lstStyle/>
          <a:p>
            <a:pPr marL="342900" marR="0" lvl="0" indent="-342900" algn="l" defTabSz="914400" rtl="0" eaLnBrk="1" fontAlgn="auto" latinLnBrk="0" hangingPunct="1">
              <a:lnSpc>
                <a:spcPts val="2100"/>
              </a:lnSpc>
              <a:spcBef>
                <a:spcPts val="800"/>
              </a:spcBef>
              <a:spcAft>
                <a:spcPts val="0"/>
              </a:spcAft>
              <a:buClrTx/>
              <a:buSzTx/>
              <a:buFont typeface="メイリオ" panose="020B0604030504040204" pitchFamily="50" charset="-128"/>
              <a:buChar char="○"/>
              <a:tabLst/>
              <a:defRPr/>
            </a:pP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前回版（</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2022</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（令和４）年２月版）に比べ、試算期間を通じ、税等一般財源は増となるものの、扶助費や人件費、金利上昇による公債費（利子）の増などにより、悪化。</a:t>
            </a: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
              </a:lnSpc>
              <a:spcBef>
                <a:spcPts val="800"/>
              </a:spcBef>
              <a:spcAft>
                <a:spcPts val="0"/>
              </a:spcAft>
              <a:buClrTx/>
              <a:buSzTx/>
              <a:buFontTx/>
              <a:buNone/>
              <a:tabLst/>
              <a:defRPr/>
            </a:pPr>
            <a:endParaRPr kumimoji="1" lang="en-US" altLang="ja-JP" sz="105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342900" marR="0" lvl="0" indent="-342900" algn="l" defTabSz="914400" rtl="0" eaLnBrk="1" fontAlgn="auto" latinLnBrk="0" hangingPunct="1">
              <a:lnSpc>
                <a:spcPts val="2100"/>
              </a:lnSpc>
              <a:spcBef>
                <a:spcPts val="800"/>
              </a:spcBef>
              <a:spcAft>
                <a:spcPts val="0"/>
              </a:spcAft>
              <a:buClrTx/>
              <a:buSzTx/>
              <a:buFont typeface="メイリオ" panose="020B0604030504040204" pitchFamily="50" charset="-128"/>
              <a:buChar char="○"/>
              <a:tabLst/>
              <a:defRPr/>
            </a:pP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一方、</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2022</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年度補正予算において、収支改善額を活用し今後の公債費負担の軽減を図ったほか、</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2023</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年度からの定年引上げによる退職手当の減が隔年（</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2025</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2027</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2029</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2031</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）で見込まれることから、おおむね前回版並みの基調となっている。</a:t>
            </a: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
              </a:lnSpc>
              <a:spcBef>
                <a:spcPts val="800"/>
              </a:spcBef>
              <a:spcAft>
                <a:spcPts val="0"/>
              </a:spcAft>
              <a:buClrTx/>
              <a:buSzTx/>
              <a:buFontTx/>
              <a:buNone/>
              <a:tabLst/>
              <a:defRPr/>
            </a:pP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342900" marR="0" lvl="0" indent="-342900" algn="l" defTabSz="914400" rtl="0" eaLnBrk="1" fontAlgn="auto" latinLnBrk="0" hangingPunct="1">
              <a:lnSpc>
                <a:spcPts val="2100"/>
              </a:lnSpc>
              <a:spcBef>
                <a:spcPts val="800"/>
              </a:spcBef>
              <a:spcAft>
                <a:spcPts val="0"/>
              </a:spcAft>
              <a:buClrTx/>
              <a:buSzTx/>
              <a:buFont typeface="メイリオ" panose="020B0604030504040204" pitchFamily="50" charset="-128"/>
              <a:buChar char="○"/>
              <a:tabLst/>
              <a:defRPr/>
            </a:pPr>
            <a:r>
              <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2024</a:t>
            </a: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年度は、万博関連経費の増等により、通常収支不足が生じる見込み。</a:t>
            </a: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
              </a:lnSpc>
              <a:spcBef>
                <a:spcPts val="800"/>
              </a:spcBef>
              <a:spcAft>
                <a:spcPts val="0"/>
              </a:spcAft>
              <a:buClrTx/>
              <a:buSzTx/>
              <a:buFontTx/>
              <a:buNone/>
              <a:tabLst/>
              <a:defRPr/>
            </a:pP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342900" marR="0" lvl="0" indent="-342900" algn="l" defTabSz="914400" rtl="0" eaLnBrk="1" fontAlgn="auto" latinLnBrk="0" hangingPunct="1">
              <a:lnSpc>
                <a:spcPts val="2100"/>
              </a:lnSpc>
              <a:spcBef>
                <a:spcPts val="800"/>
              </a:spcBef>
              <a:spcAft>
                <a:spcPts val="0"/>
              </a:spcAft>
              <a:buClrTx/>
              <a:buSzTx/>
              <a:buFont typeface="メイリオ" panose="020B0604030504040204" pitchFamily="50" charset="-128"/>
              <a:buChar char="○"/>
              <a:tabLst/>
              <a:defRPr/>
            </a:pPr>
            <a:r>
              <a:rPr kumimoji="1" lang="ja-JP" altLang="en-US"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また、期間終盤では、高齢化の進展や障がい福祉サービス利用者の増加等に伴う扶助費の増等により、通常収支不足が生じる見込み。</a:t>
            </a: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
              </a:lnSpc>
              <a:spcBef>
                <a:spcPts val="800"/>
              </a:spcBef>
              <a:spcAft>
                <a:spcPts val="0"/>
              </a:spcAft>
              <a:buClrTx/>
              <a:buSzTx/>
              <a:buFontTx/>
              <a:buNone/>
              <a:tabLst/>
              <a:defRPr/>
            </a:pPr>
            <a:endParaRPr kumimoji="1" lang="en-US" altLang="ja-JP" sz="1600" b="0" i="0" u="none" strike="noStrike" kern="1200" cap="none" spc="-8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342900" marR="0" lvl="0" indent="-342900" algn="l" defTabSz="914400" rtl="0" eaLnBrk="1" fontAlgn="auto" latinLnBrk="0" hangingPunct="1">
              <a:lnSpc>
                <a:spcPts val="2100"/>
              </a:lnSpc>
              <a:spcBef>
                <a:spcPts val="800"/>
              </a:spcBef>
              <a:spcAft>
                <a:spcPts val="0"/>
              </a:spcAft>
              <a:buClrTx/>
              <a:buSzTx/>
              <a:buFont typeface="メイリオ" panose="020B0604030504040204" pitchFamily="50" charset="-128"/>
              <a:buChar char="○"/>
              <a:tabLst/>
              <a:defRPr/>
            </a:pPr>
            <a:r>
              <a:rPr kumimoji="1" lang="ja-JP" altLang="en-US" sz="1600" b="0" i="0" u="none" strike="noStrike" kern="1200" cap="none" spc="-10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なお、この試算は現時点で見込むことができる条件を前提に推計したことから、多くの不確定要素（経済情勢の影響を大きく受ける税収や金利・物価動向など）があり、相当の幅をもって見る必要がある。</a:t>
            </a:r>
            <a:endParaRPr kumimoji="1" lang="en-US" altLang="ja-JP" sz="1600" b="0" i="0" u="none" strike="noStrike" kern="1200" cap="none" spc="-10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2" name="タイトル プレースホルダ 1"/>
          <p:cNvSpPr txBox="1">
            <a:spLocks/>
          </p:cNvSpPr>
          <p:nvPr/>
        </p:nvSpPr>
        <p:spPr bwMode="white">
          <a:xfrm>
            <a:off x="251520" y="0"/>
            <a:ext cx="7463680" cy="76470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mn-cs"/>
              </a:rPr>
              <a:t>まとめ</a:t>
            </a:r>
            <a:endParaRPr kumimoji="1" lang="ja-JP" altLang="en-US" sz="3200" b="0" i="0" u="none" strike="noStrike" kern="1200" cap="none" spc="0" normalizeH="0" baseline="0" noProof="0" dirty="0">
              <a:ln>
                <a:noFill/>
              </a:ln>
              <a:solidFill>
                <a:prstClr val="white"/>
              </a:solidFill>
              <a:effectLst/>
              <a:uLnTx/>
              <a:uFillTx/>
              <a:latin typeface="Calibri"/>
              <a:ea typeface="明朝" pitchFamily="17" charset="-128"/>
              <a:cs typeface="+mn-cs"/>
            </a:endParaRPr>
          </a:p>
        </p:txBody>
      </p:sp>
      <p:sp>
        <p:nvSpPr>
          <p:cNvPr id="11" name="正方形/長方形 10"/>
          <p:cNvSpPr/>
          <p:nvPr/>
        </p:nvSpPr>
        <p:spPr>
          <a:xfrm>
            <a:off x="324000" y="5229200"/>
            <a:ext cx="8496000" cy="1309557"/>
          </a:xfrm>
          <a:prstGeom prst="rect">
            <a:avLst/>
          </a:prstGeom>
          <a:ln>
            <a:noFill/>
          </a:ln>
        </p:spPr>
        <p:txBody>
          <a:bodyPr/>
          <a:lstStyle/>
          <a:p>
            <a:pPr marL="0" marR="0" lvl="0" indent="0" algn="l" defTabSz="914400" rtl="0" eaLnBrk="1" fontAlgn="auto" latinLnBrk="0" hangingPunct="1">
              <a:lnSpc>
                <a:spcPts val="2100"/>
              </a:lnSpc>
              <a:spcBef>
                <a:spcPts val="100"/>
              </a:spcBef>
              <a:spcAft>
                <a:spcPts val="0"/>
              </a:spcAft>
              <a:buClrTx/>
              <a:buSzTx/>
              <a:buFontTx/>
              <a:buNone/>
              <a:tabLst/>
              <a:defRPr/>
            </a:pPr>
            <a:r>
              <a:rPr kumimoji="1" lang="ja-JP" altLang="en-US" sz="1600" b="0" i="0" u="none" strike="noStrike" kern="1200" cap="none" spc="-10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en-US" altLang="ja-JP" sz="1600" b="0" i="0" u="none" strike="noStrike" kern="1200" cap="none" spc="-10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2023</a:t>
            </a:r>
            <a:r>
              <a:rPr kumimoji="1" lang="ja-JP" altLang="en-US" sz="1600" b="0" i="0" u="none" strike="noStrike" kern="1200" cap="none" spc="-10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当初予算は通常収支が均衡しているものの、今後の財政運営については、税収、金利・物価動向などの不確定要素が収支に大きな影響を与える可能性がある中で、財政状況を以前に後戻りさせないことを念頭に、急激な環境変化にも対応できるよう、引き続き市政改革に取り組み、持続可能な財政構造を構築する必要がある。</a:t>
            </a:r>
            <a:endParaRPr kumimoji="1" lang="en-US" altLang="ja-JP" sz="1600" b="0" i="0" u="none" strike="noStrike" kern="1200" cap="none" spc="-10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4" name="正方形/長方形 7"/>
          <p:cNvSpPr>
            <a:spLocks noChangeArrowheads="1"/>
          </p:cNvSpPr>
          <p:nvPr/>
        </p:nvSpPr>
        <p:spPr bwMode="auto">
          <a:xfrm>
            <a:off x="252000" y="405607"/>
            <a:ext cx="8640000" cy="4129679"/>
          </a:xfrm>
          <a:prstGeom prst="rect">
            <a:avLst/>
          </a:prstGeom>
          <a:noFill/>
          <a:ln w="9525">
            <a:solidFill>
              <a:schemeClr val="tx1"/>
            </a:solidFill>
            <a:miter lim="800000"/>
            <a:headEnd/>
            <a:tailEnd/>
          </a:ln>
        </p:spPr>
        <p:txBody>
          <a:bodyPr tIns="288000"/>
          <a:lstStyle/>
          <a:p>
            <a:pPr marL="0" marR="0" lvl="0" indent="0" algn="l" defTabSz="914400" rtl="0" eaLnBrk="1" fontAlgn="auto" latinLnBrk="0" hangingPunct="1">
              <a:lnSpc>
                <a:spcPts val="3300"/>
              </a:lnSpc>
              <a:spcBef>
                <a:spcPts val="24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a:t>
            </a:r>
            <a:endParaRPr kumimoji="1" lang="en-US" altLang="ja-JP" sz="2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a:t>
            </a:r>
            <a:endPar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5" name="テキスト ボックス 16"/>
          <p:cNvSpPr txBox="1">
            <a:spLocks noChangeArrowheads="1"/>
          </p:cNvSpPr>
          <p:nvPr/>
        </p:nvSpPr>
        <p:spPr bwMode="gray">
          <a:xfrm>
            <a:off x="179512" y="112581"/>
            <a:ext cx="1948329" cy="278435"/>
          </a:xfrm>
          <a:prstGeom prst="rect">
            <a:avLst/>
          </a:prstGeom>
          <a:solidFill>
            <a:schemeClr val="bg1"/>
          </a:solidFill>
          <a:ln w="12700">
            <a:noFill/>
            <a:miter lim="800000"/>
            <a:headEnd/>
            <a:tailEnd/>
          </a:ln>
        </p:spPr>
        <p:txBody>
          <a:bodyPr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主なポイント</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6" name="テキスト ボックス 16"/>
          <p:cNvSpPr txBox="1">
            <a:spLocks noChangeArrowheads="1"/>
          </p:cNvSpPr>
          <p:nvPr/>
        </p:nvSpPr>
        <p:spPr bwMode="gray">
          <a:xfrm>
            <a:off x="-40625" y="4787860"/>
            <a:ext cx="1948329" cy="369332"/>
          </a:xfrm>
          <a:prstGeom prst="rect">
            <a:avLst/>
          </a:prstGeom>
          <a:noFill/>
          <a:ln w="12700">
            <a:noFill/>
            <a:miter lim="800000"/>
            <a:headEnd/>
            <a:tailEnd/>
          </a:ln>
        </p:spPr>
        <p:txBody>
          <a:bodyPr lIns="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対　　応</a:t>
            </a:r>
            <a:r>
              <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7" name="正方形/長方形 7"/>
          <p:cNvSpPr>
            <a:spLocks noChangeArrowheads="1"/>
          </p:cNvSpPr>
          <p:nvPr/>
        </p:nvSpPr>
        <p:spPr bwMode="auto">
          <a:xfrm>
            <a:off x="252000" y="5127814"/>
            <a:ext cx="8640000" cy="1295905"/>
          </a:xfrm>
          <a:prstGeom prst="rect">
            <a:avLst/>
          </a:prstGeom>
          <a:noFill/>
          <a:ln w="9525">
            <a:solidFill>
              <a:schemeClr val="tx1"/>
            </a:solidFill>
            <a:miter lim="800000"/>
            <a:headEnd/>
            <a:tailEnd/>
          </a:ln>
        </p:spPr>
        <p:txBody>
          <a:bodyPr tIns="288000"/>
          <a:lstStyle/>
          <a:p>
            <a:pPr marL="0" marR="0" lvl="0" indent="0" algn="l" defTabSz="914400" rtl="0" eaLnBrk="1" fontAlgn="auto" latinLnBrk="0" hangingPunct="1">
              <a:lnSpc>
                <a:spcPts val="3300"/>
              </a:lnSpc>
              <a:spcBef>
                <a:spcPts val="24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a:t>
            </a:r>
            <a:endParaRPr kumimoji="1" lang="en-US" altLang="ja-JP" sz="2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　</a:t>
            </a:r>
            <a:endParaRPr kumimoji="1" lang="en-US" altLang="ja-JP"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endParaRPr>
          </a:p>
        </p:txBody>
      </p:sp>
      <p:sp>
        <p:nvSpPr>
          <p:cNvPr id="18" name="下矢印 17"/>
          <p:cNvSpPr/>
          <p:nvPr/>
        </p:nvSpPr>
        <p:spPr>
          <a:xfrm>
            <a:off x="4212020" y="4636672"/>
            <a:ext cx="719960" cy="304496"/>
          </a:xfrm>
          <a:prstGeom prst="down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8748464" y="6423719"/>
            <a:ext cx="3960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srgbClr val="8C8C8C"/>
                </a:solidFill>
                <a:effectLst/>
                <a:uLnTx/>
                <a:uFillTx/>
                <a:latin typeface="メイリオ" panose="020B0604030504040204" pitchFamily="50" charset="-128"/>
                <a:ea typeface="メイリオ" panose="020B0604030504040204" pitchFamily="50" charset="-128"/>
                <a:cs typeface="+mn-cs"/>
              </a:rPr>
              <a:t>3</a:t>
            </a:r>
            <a:endParaRPr kumimoji="1" lang="ja-JP" altLang="en-US" sz="2200" b="0" i="0" u="none" strike="noStrike" kern="1200" cap="none" spc="0" normalizeH="0" baseline="0" noProof="0" dirty="0">
              <a:ln>
                <a:noFill/>
              </a:ln>
              <a:solidFill>
                <a:srgbClr val="8C8C8C"/>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D7647A60-84AB-5085-B008-382AE33D35B4}"/>
              </a:ext>
            </a:extLst>
          </p:cNvPr>
          <p:cNvSpPr txBox="1"/>
          <p:nvPr/>
        </p:nvSpPr>
        <p:spPr>
          <a:xfrm>
            <a:off x="5580081" y="59616"/>
            <a:ext cx="3438506" cy="523220"/>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今後の財政収支概算</a:t>
            </a:r>
            <a:b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（粗い試算）</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2023</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lang="en-US" altLang="ja-JP" sz="1400" dirty="0">
                <a:solidFill>
                  <a:prstClr val="black"/>
                </a:solidFill>
                <a:latin typeface="Calibri"/>
                <a:ea typeface="ＭＳ Ｐゴシック" panose="020B0600070205080204" pitchFamily="50" charset="-128"/>
              </a:rPr>
              <a:t>5</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月版 </a:t>
            </a:r>
            <a:r>
              <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a:t>
            </a:r>
          </a:p>
        </p:txBody>
      </p:sp>
      <p:sp>
        <p:nvSpPr>
          <p:cNvPr id="3" name="四角形: 角を丸くする 2">
            <a:extLst>
              <a:ext uri="{FF2B5EF4-FFF2-40B4-BE49-F238E27FC236}">
                <a16:creationId xmlns:a16="http://schemas.microsoft.com/office/drawing/2014/main" id="{06A212F1-DCFB-52AE-72DB-95756ECDCA78}"/>
              </a:ext>
            </a:extLst>
          </p:cNvPr>
          <p:cNvSpPr/>
          <p:nvPr/>
        </p:nvSpPr>
        <p:spPr>
          <a:xfrm>
            <a:off x="434068" y="2355262"/>
            <a:ext cx="7953375" cy="33337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89901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6AADE-BEC7-4BC3-97BC-AEF70362E2CE}"/>
              </a:ext>
            </a:extLst>
          </p:cNvPr>
          <p:cNvSpPr>
            <a:spLocks noGrp="1"/>
          </p:cNvSpPr>
          <p:nvPr>
            <p:ph type="title"/>
          </p:nvPr>
        </p:nvSpPr>
        <p:spPr>
          <a:xfrm>
            <a:off x="457200" y="274638"/>
            <a:ext cx="8229600" cy="725487"/>
          </a:xfrm>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AF1D4F0-43AE-44FA-AD63-DEE08D0429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97B727BF-669F-4D5D-AAE9-744721800241}"/>
              </a:ext>
            </a:extLst>
          </p:cNvPr>
          <p:cNvPicPr>
            <a:picLocks noChangeAspect="1"/>
          </p:cNvPicPr>
          <p:nvPr/>
        </p:nvPicPr>
        <p:blipFill>
          <a:blip r:embed="rId2"/>
          <a:stretch>
            <a:fillRect/>
          </a:stretch>
        </p:blipFill>
        <p:spPr>
          <a:xfrm>
            <a:off x="457200" y="1169556"/>
            <a:ext cx="8683757" cy="3745343"/>
          </a:xfrm>
          <a:prstGeom prst="rect">
            <a:avLst/>
          </a:prstGeom>
        </p:spPr>
      </p:pic>
      <p:pic>
        <p:nvPicPr>
          <p:cNvPr id="8" name="図 7">
            <a:extLst>
              <a:ext uri="{FF2B5EF4-FFF2-40B4-BE49-F238E27FC236}">
                <a16:creationId xmlns:a16="http://schemas.microsoft.com/office/drawing/2014/main" id="{B3FF6C00-44DD-48DF-8174-6A974133E7F1}"/>
              </a:ext>
            </a:extLst>
          </p:cNvPr>
          <p:cNvPicPr>
            <a:picLocks noChangeAspect="1"/>
          </p:cNvPicPr>
          <p:nvPr/>
        </p:nvPicPr>
        <p:blipFill>
          <a:blip r:embed="rId3"/>
          <a:stretch>
            <a:fillRect/>
          </a:stretch>
        </p:blipFill>
        <p:spPr>
          <a:xfrm>
            <a:off x="2971801" y="950574"/>
            <a:ext cx="4905374" cy="5787931"/>
          </a:xfrm>
          <a:prstGeom prst="rect">
            <a:avLst/>
          </a:prstGeom>
        </p:spPr>
      </p:pic>
    </p:spTree>
    <p:extLst>
      <p:ext uri="{BB962C8B-B14F-4D97-AF65-F5344CB8AC3E}">
        <p14:creationId xmlns:p14="http://schemas.microsoft.com/office/powerpoint/2010/main" val="11214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98F70-EC40-4D06-9E76-C48A7FA5F095}"/>
              </a:ext>
            </a:extLst>
          </p:cNvPr>
          <p:cNvSpPr>
            <a:spLocks noGrp="1"/>
          </p:cNvSpPr>
          <p:nvPr>
            <p:ph type="title"/>
          </p:nvPr>
        </p:nvSpPr>
        <p:spPr/>
        <p:txBody>
          <a:bodyPr/>
          <a:lstStyle/>
          <a:p>
            <a:r>
              <a:rPr kumimoji="1" lang="ja-JP" altLang="en-US" dirty="0"/>
              <a:t>財政調整基金</a:t>
            </a:r>
            <a:r>
              <a:rPr lang="ja-JP" altLang="en-US" dirty="0"/>
              <a:t>３２１</a:t>
            </a:r>
            <a:r>
              <a:rPr kumimoji="1" lang="ja-JP" altLang="en-US" dirty="0"/>
              <a:t>億円増</a:t>
            </a:r>
          </a:p>
        </p:txBody>
      </p:sp>
      <p:sp>
        <p:nvSpPr>
          <p:cNvPr id="4" name="スライド番号プレースホルダー 3">
            <a:extLst>
              <a:ext uri="{FF2B5EF4-FFF2-40B4-BE49-F238E27FC236}">
                <a16:creationId xmlns:a16="http://schemas.microsoft.com/office/drawing/2014/main" id="{926AC16F-B190-41BF-BC37-4B2CF04900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7" name="表 6">
            <a:extLst>
              <a:ext uri="{FF2B5EF4-FFF2-40B4-BE49-F238E27FC236}">
                <a16:creationId xmlns:a16="http://schemas.microsoft.com/office/drawing/2014/main" id="{3ECF23D6-20D5-ED62-FB08-336797AD7EF2}"/>
              </a:ext>
            </a:extLst>
          </p:cNvPr>
          <p:cNvGraphicFramePr>
            <a:graphicFrameLocks noGrp="1"/>
          </p:cNvGraphicFramePr>
          <p:nvPr>
            <p:extLst>
              <p:ext uri="{D42A27DB-BD31-4B8C-83A1-F6EECF244321}">
                <p14:modId xmlns:p14="http://schemas.microsoft.com/office/powerpoint/2010/main" val="4184413614"/>
              </p:ext>
            </p:extLst>
          </p:nvPr>
        </p:nvGraphicFramePr>
        <p:xfrm>
          <a:off x="457200" y="3662521"/>
          <a:ext cx="8229600" cy="401320"/>
        </p:xfrm>
        <a:graphic>
          <a:graphicData uri="http://schemas.openxmlformats.org/drawingml/2006/table">
            <a:tbl>
              <a:tblPr/>
              <a:tblGrid>
                <a:gridCol w="2139696">
                  <a:extLst>
                    <a:ext uri="{9D8B030D-6E8A-4147-A177-3AD203B41FA5}">
                      <a16:colId xmlns:a16="http://schemas.microsoft.com/office/drawing/2014/main" val="4043448988"/>
                    </a:ext>
                  </a:extLst>
                </a:gridCol>
                <a:gridCol w="1563624">
                  <a:extLst>
                    <a:ext uri="{9D8B030D-6E8A-4147-A177-3AD203B41FA5}">
                      <a16:colId xmlns:a16="http://schemas.microsoft.com/office/drawing/2014/main" val="2210591557"/>
                    </a:ext>
                  </a:extLst>
                </a:gridCol>
                <a:gridCol w="1563624">
                  <a:extLst>
                    <a:ext uri="{9D8B030D-6E8A-4147-A177-3AD203B41FA5}">
                      <a16:colId xmlns:a16="http://schemas.microsoft.com/office/drawing/2014/main" val="1627502509"/>
                    </a:ext>
                  </a:extLst>
                </a:gridCol>
                <a:gridCol w="1481328">
                  <a:extLst>
                    <a:ext uri="{9D8B030D-6E8A-4147-A177-3AD203B41FA5}">
                      <a16:colId xmlns:a16="http://schemas.microsoft.com/office/drawing/2014/main" val="4151665658"/>
                    </a:ext>
                  </a:extLst>
                </a:gridCol>
                <a:gridCol w="1481328">
                  <a:extLst>
                    <a:ext uri="{9D8B030D-6E8A-4147-A177-3AD203B41FA5}">
                      <a16:colId xmlns:a16="http://schemas.microsoft.com/office/drawing/2014/main" val="727352838"/>
                    </a:ext>
                  </a:extLst>
                </a:gridCol>
              </a:tblGrid>
              <a:tr h="0">
                <a:tc>
                  <a:txBody>
                    <a:bodyPr/>
                    <a:lstStyle/>
                    <a:p>
                      <a:pPr algn="l" fontAlgn="ctr"/>
                      <a:r>
                        <a:rPr lang="zh-TW" altLang="en-US" b="1" dirty="0">
                          <a:effectLst/>
                          <a:latin typeface="ＭＳ ゴシック" panose="020B0609070205080204" pitchFamily="49" charset="-128"/>
                          <a:ea typeface="ＭＳ ゴシック" panose="020B0609070205080204" pitchFamily="49" charset="-128"/>
                        </a:rPr>
                        <a:t>財政調整基金残高</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dirty="0">
                          <a:effectLst/>
                          <a:latin typeface="ＭＳ ゴシック" panose="020B0609070205080204" pitchFamily="49" charset="-128"/>
                          <a:ea typeface="ＭＳ ゴシック" panose="020B0609070205080204" pitchFamily="49" charset="-128"/>
                        </a:rPr>
                        <a:t>245,229</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dirty="0">
                          <a:effectLst/>
                          <a:latin typeface="ＭＳ ゴシック" panose="020B0609070205080204" pitchFamily="49" charset="-128"/>
                          <a:ea typeface="ＭＳ ゴシック" panose="020B0609070205080204" pitchFamily="49" charset="-128"/>
                        </a:rPr>
                        <a:t>213,050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dirty="0">
                          <a:effectLst/>
                          <a:latin typeface="ＭＳ ゴシック" panose="020B0609070205080204" pitchFamily="49" charset="-128"/>
                          <a:ea typeface="ＭＳ ゴシック" panose="020B0609070205080204" pitchFamily="49" charset="-128"/>
                        </a:rPr>
                        <a:t>32,179</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dirty="0">
                          <a:effectLst/>
                          <a:latin typeface="ＭＳ ゴシック" panose="020B0609070205080204" pitchFamily="49" charset="-128"/>
                          <a:ea typeface="ＭＳ ゴシック" panose="020B0609070205080204" pitchFamily="49" charset="-128"/>
                        </a:rPr>
                        <a:t>15.1</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77756302"/>
                  </a:ext>
                </a:extLst>
              </a:tr>
            </a:tbl>
          </a:graphicData>
        </a:graphic>
      </p:graphicFrame>
      <p:graphicFrame>
        <p:nvGraphicFramePr>
          <p:cNvPr id="8" name="表 7">
            <a:extLst>
              <a:ext uri="{FF2B5EF4-FFF2-40B4-BE49-F238E27FC236}">
                <a16:creationId xmlns:a16="http://schemas.microsoft.com/office/drawing/2014/main" id="{78C81DA2-B657-924E-A413-37FE212C0B47}"/>
              </a:ext>
            </a:extLst>
          </p:cNvPr>
          <p:cNvGraphicFramePr>
            <a:graphicFrameLocks noGrp="1"/>
          </p:cNvGraphicFramePr>
          <p:nvPr>
            <p:extLst>
              <p:ext uri="{D42A27DB-BD31-4B8C-83A1-F6EECF244321}">
                <p14:modId xmlns:p14="http://schemas.microsoft.com/office/powerpoint/2010/main" val="3494492103"/>
              </p:ext>
            </p:extLst>
          </p:nvPr>
        </p:nvGraphicFramePr>
        <p:xfrm>
          <a:off x="457199" y="1560358"/>
          <a:ext cx="8686800" cy="871848"/>
        </p:xfrm>
        <a:graphic>
          <a:graphicData uri="http://schemas.openxmlformats.org/drawingml/2006/table">
            <a:tbl>
              <a:tblPr/>
              <a:tblGrid>
                <a:gridCol w="2258568">
                  <a:extLst>
                    <a:ext uri="{9D8B030D-6E8A-4147-A177-3AD203B41FA5}">
                      <a16:colId xmlns:a16="http://schemas.microsoft.com/office/drawing/2014/main" val="4274367690"/>
                    </a:ext>
                  </a:extLst>
                </a:gridCol>
                <a:gridCol w="1871922">
                  <a:extLst>
                    <a:ext uri="{9D8B030D-6E8A-4147-A177-3AD203B41FA5}">
                      <a16:colId xmlns:a16="http://schemas.microsoft.com/office/drawing/2014/main" val="1805697948"/>
                    </a:ext>
                  </a:extLst>
                </a:gridCol>
                <a:gridCol w="1429062">
                  <a:extLst>
                    <a:ext uri="{9D8B030D-6E8A-4147-A177-3AD203B41FA5}">
                      <a16:colId xmlns:a16="http://schemas.microsoft.com/office/drawing/2014/main" val="1076530096"/>
                    </a:ext>
                  </a:extLst>
                </a:gridCol>
                <a:gridCol w="1563624">
                  <a:extLst>
                    <a:ext uri="{9D8B030D-6E8A-4147-A177-3AD203B41FA5}">
                      <a16:colId xmlns:a16="http://schemas.microsoft.com/office/drawing/2014/main" val="1710927201"/>
                    </a:ext>
                  </a:extLst>
                </a:gridCol>
                <a:gridCol w="1563624">
                  <a:extLst>
                    <a:ext uri="{9D8B030D-6E8A-4147-A177-3AD203B41FA5}">
                      <a16:colId xmlns:a16="http://schemas.microsoft.com/office/drawing/2014/main" val="1358592689"/>
                    </a:ext>
                  </a:extLst>
                </a:gridCol>
              </a:tblGrid>
              <a:tr h="279486">
                <a:tc gridSpan="5">
                  <a:txBody>
                    <a:bodyPr/>
                    <a:lstStyle/>
                    <a:p>
                      <a:pPr algn="r" fontAlgn="ctr"/>
                      <a:r>
                        <a:rPr lang="ja-JP" altLang="en-US" b="1" dirty="0">
                          <a:effectLst/>
                        </a:rPr>
                        <a:t>（単位：百万円、パーセント）</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55270429"/>
                  </a:ext>
                </a:extLst>
              </a:tr>
              <a:tr h="470528">
                <a:tc>
                  <a:txBody>
                    <a:bodyPr/>
                    <a:lstStyle/>
                    <a:p>
                      <a:pPr algn="l" fontAlgn="ctr"/>
                      <a:r>
                        <a:rPr lang="ja-JP" altLang="en-US" b="1">
                          <a:effectLst/>
                        </a:rPr>
                        <a:t>区分</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ja-JP" altLang="en-US" b="1" dirty="0">
                          <a:effectLst/>
                        </a:rPr>
                        <a:t>　　　</a:t>
                      </a:r>
                      <a:r>
                        <a:rPr lang="en-US" altLang="ja-JP" b="1" dirty="0">
                          <a:effectLst/>
                        </a:rPr>
                        <a:t>4</a:t>
                      </a:r>
                      <a:r>
                        <a:rPr lang="ja-JP" altLang="en-US" b="1" dirty="0">
                          <a:effectLst/>
                        </a:rPr>
                        <a:t>年度決算</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en-US" altLang="ja-JP" b="1">
                          <a:effectLst/>
                        </a:rPr>
                        <a:t>3</a:t>
                      </a:r>
                      <a:r>
                        <a:rPr lang="ja-JP" altLang="en-US" b="1">
                          <a:effectLst/>
                        </a:rPr>
                        <a:t>年度決算</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ja-JP" altLang="en-US" b="1" dirty="0">
                          <a:effectLst/>
                        </a:rPr>
                        <a:t>　　　増減</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ja-JP" altLang="en-US" b="1" dirty="0">
                          <a:effectLst/>
                        </a:rPr>
                        <a:t>伸び率</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3189775591"/>
                  </a:ext>
                </a:extLst>
              </a:tr>
            </a:tbl>
          </a:graphicData>
        </a:graphic>
      </p:graphicFrame>
      <p:graphicFrame>
        <p:nvGraphicFramePr>
          <p:cNvPr id="9" name="表 8">
            <a:extLst>
              <a:ext uri="{FF2B5EF4-FFF2-40B4-BE49-F238E27FC236}">
                <a16:creationId xmlns:a16="http://schemas.microsoft.com/office/drawing/2014/main" id="{997E8C45-7371-1C28-B0CE-3E0D585079E3}"/>
              </a:ext>
            </a:extLst>
          </p:cNvPr>
          <p:cNvGraphicFramePr>
            <a:graphicFrameLocks noGrp="1"/>
          </p:cNvGraphicFramePr>
          <p:nvPr>
            <p:extLst>
              <p:ext uri="{D42A27DB-BD31-4B8C-83A1-F6EECF244321}">
                <p14:modId xmlns:p14="http://schemas.microsoft.com/office/powerpoint/2010/main" val="1417171797"/>
              </p:ext>
            </p:extLst>
          </p:nvPr>
        </p:nvGraphicFramePr>
        <p:xfrm>
          <a:off x="457199" y="2494598"/>
          <a:ext cx="8229601" cy="2865120"/>
        </p:xfrm>
        <a:graphic>
          <a:graphicData uri="http://schemas.openxmlformats.org/drawingml/2006/table">
            <a:tbl>
              <a:tblPr/>
              <a:tblGrid>
                <a:gridCol w="638503">
                  <a:extLst>
                    <a:ext uri="{9D8B030D-6E8A-4147-A177-3AD203B41FA5}">
                      <a16:colId xmlns:a16="http://schemas.microsoft.com/office/drawing/2014/main" val="1128708272"/>
                    </a:ext>
                  </a:extLst>
                </a:gridCol>
                <a:gridCol w="638503">
                  <a:extLst>
                    <a:ext uri="{9D8B030D-6E8A-4147-A177-3AD203B41FA5}">
                      <a16:colId xmlns:a16="http://schemas.microsoft.com/office/drawing/2014/main" val="3781795968"/>
                    </a:ext>
                  </a:extLst>
                </a:gridCol>
                <a:gridCol w="1702677">
                  <a:extLst>
                    <a:ext uri="{9D8B030D-6E8A-4147-A177-3AD203B41FA5}">
                      <a16:colId xmlns:a16="http://schemas.microsoft.com/office/drawing/2014/main" val="4263815567"/>
                    </a:ext>
                  </a:extLst>
                </a:gridCol>
                <a:gridCol w="1347952">
                  <a:extLst>
                    <a:ext uri="{9D8B030D-6E8A-4147-A177-3AD203B41FA5}">
                      <a16:colId xmlns:a16="http://schemas.microsoft.com/office/drawing/2014/main" val="3440901908"/>
                    </a:ext>
                  </a:extLst>
                </a:gridCol>
                <a:gridCol w="1347952">
                  <a:extLst>
                    <a:ext uri="{9D8B030D-6E8A-4147-A177-3AD203B41FA5}">
                      <a16:colId xmlns:a16="http://schemas.microsoft.com/office/drawing/2014/main" val="336588683"/>
                    </a:ext>
                  </a:extLst>
                </a:gridCol>
                <a:gridCol w="1277007">
                  <a:extLst>
                    <a:ext uri="{9D8B030D-6E8A-4147-A177-3AD203B41FA5}">
                      <a16:colId xmlns:a16="http://schemas.microsoft.com/office/drawing/2014/main" val="4086542281"/>
                    </a:ext>
                  </a:extLst>
                </a:gridCol>
                <a:gridCol w="319064">
                  <a:extLst>
                    <a:ext uri="{9D8B030D-6E8A-4147-A177-3AD203B41FA5}">
                      <a16:colId xmlns:a16="http://schemas.microsoft.com/office/drawing/2014/main" val="106786893"/>
                    </a:ext>
                  </a:extLst>
                </a:gridCol>
                <a:gridCol w="957943">
                  <a:extLst>
                    <a:ext uri="{9D8B030D-6E8A-4147-A177-3AD203B41FA5}">
                      <a16:colId xmlns:a16="http://schemas.microsoft.com/office/drawing/2014/main" val="947008603"/>
                    </a:ext>
                  </a:extLst>
                </a:gridCol>
              </a:tblGrid>
              <a:tr h="401320">
                <a:tc gridSpan="3">
                  <a:txBody>
                    <a:bodyPr/>
                    <a:lstStyle/>
                    <a:p>
                      <a:pPr algn="l" fontAlgn="ctr"/>
                      <a:r>
                        <a:rPr lang="ja-JP" altLang="en-US" sz="1800" b="1">
                          <a:effectLst/>
                        </a:rPr>
                        <a:t>市債残高</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a:txBody>
                    <a:bodyPr/>
                    <a:lstStyle/>
                    <a:p>
                      <a:pPr algn="r"/>
                      <a:r>
                        <a:rPr lang="ja-JP" altLang="en-US" sz="1800">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sz="1800">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r"/>
                      <a:r>
                        <a:rPr lang="ja-JP" altLang="en-US" sz="1800">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r"/>
                      <a:r>
                        <a:rPr lang="ja-JP" altLang="en-US" sz="1800">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sz="1800">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6160168"/>
                  </a:ext>
                </a:extLst>
              </a:tr>
              <a:tr h="401320">
                <a:tc rowSpan="3">
                  <a:txBody>
                    <a:bodyPr/>
                    <a:lstStyle/>
                    <a:p>
                      <a:pPr algn="l" fontAlgn="ctr"/>
                      <a:r>
                        <a:rPr lang="ja-JP" altLang="en-US" sz="2000" b="1">
                          <a:effectLst/>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gridSpan="2">
                  <a:txBody>
                    <a:bodyPr/>
                    <a:lstStyle/>
                    <a:p>
                      <a:pPr algn="l" fontAlgn="ctr"/>
                      <a:r>
                        <a:rPr lang="ja-JP" altLang="en-US" sz="2000" b="1">
                          <a:effectLst/>
                        </a:rPr>
                        <a:t>一般会計</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a:txBody>
                    <a:bodyPr/>
                    <a:lstStyle/>
                    <a:p>
                      <a:pPr algn="r"/>
                      <a:r>
                        <a:rPr lang="en-US" altLang="ja-JP" sz="2000" dirty="0">
                          <a:effectLst/>
                          <a:latin typeface="ＭＳ ゴシック" panose="020B0609070205080204" pitchFamily="49" charset="-128"/>
                          <a:ea typeface="ＭＳ ゴシック" panose="020B0609070205080204" pitchFamily="49" charset="-128"/>
                        </a:rPr>
                        <a:t>2,233,132</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2000">
                          <a:effectLst/>
                          <a:latin typeface="ＭＳ ゴシック" panose="020B0609070205080204" pitchFamily="49" charset="-128"/>
                          <a:ea typeface="ＭＳ ゴシック" panose="020B0609070205080204" pitchFamily="49" charset="-128"/>
                        </a:rPr>
                        <a:t>2,358,752</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125,620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5.3</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5.3</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32411344"/>
                  </a:ext>
                </a:extLst>
              </a:tr>
              <a:tr h="675640">
                <a:tc vMerge="1">
                  <a:txBody>
                    <a:bodyPr/>
                    <a:lstStyle/>
                    <a:p>
                      <a:endParaRPr kumimoji="1" lang="ja-JP" altLang="en-US"/>
                    </a:p>
                  </a:txBody>
                  <a:tcPr/>
                </a:tc>
                <a:tc>
                  <a:txBody>
                    <a:bodyPr/>
                    <a:lstStyle/>
                    <a:p>
                      <a:pPr algn="l" fontAlgn="ctr"/>
                      <a:endParaRPr lang="ja-JP" altLang="en-US" sz="2000" b="1">
                        <a:effectLst/>
                      </a:endParaRP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ja-JP" altLang="en-US" sz="2000" b="1">
                          <a:effectLst/>
                        </a:rPr>
                        <a:t>除く臨時財政対策債</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2000" dirty="0">
                          <a:effectLst/>
                          <a:latin typeface="ＭＳ ゴシック" panose="020B0609070205080204" pitchFamily="49" charset="-128"/>
                          <a:ea typeface="ＭＳ ゴシック" panose="020B0609070205080204" pitchFamily="49" charset="-128"/>
                        </a:rPr>
                        <a:t>1,417,203</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2000">
                          <a:effectLst/>
                          <a:latin typeface="ＭＳ ゴシック" panose="020B0609070205080204" pitchFamily="49" charset="-128"/>
                          <a:ea typeface="ＭＳ ゴシック" panose="020B0609070205080204" pitchFamily="49" charset="-128"/>
                        </a:rPr>
                        <a:t>1,492,572</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75,370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5.0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5.0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69475244"/>
                  </a:ext>
                </a:extLst>
              </a:tr>
              <a:tr h="401320">
                <a:tc vMerge="1">
                  <a:txBody>
                    <a:bodyPr/>
                    <a:lstStyle/>
                    <a:p>
                      <a:endParaRPr kumimoji="1" lang="ja-JP" altLang="en-US"/>
                    </a:p>
                  </a:txBody>
                  <a:tcPr/>
                </a:tc>
                <a:tc gridSpan="2">
                  <a:txBody>
                    <a:bodyPr/>
                    <a:lstStyle/>
                    <a:p>
                      <a:pPr algn="l" fontAlgn="ctr"/>
                      <a:r>
                        <a:rPr lang="ja-JP" altLang="en-US" sz="2000" b="1">
                          <a:effectLst/>
                        </a:rPr>
                        <a:t>全会計</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a:txBody>
                    <a:bodyPr/>
                    <a:lstStyle/>
                    <a:p>
                      <a:pPr algn="r"/>
                      <a:r>
                        <a:rPr lang="en-US" altLang="ja-JP" sz="2000" dirty="0">
                          <a:effectLst/>
                          <a:latin typeface="ＭＳ ゴシック" panose="020B0609070205080204" pitchFamily="49" charset="-128"/>
                          <a:ea typeface="ＭＳ ゴシック" panose="020B0609070205080204" pitchFamily="49" charset="-128"/>
                        </a:rPr>
                        <a:t>2,972,118</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2000">
                          <a:effectLst/>
                          <a:latin typeface="ＭＳ ゴシック" panose="020B0609070205080204" pitchFamily="49" charset="-128"/>
                          <a:ea typeface="ＭＳ ゴシック" panose="020B0609070205080204" pitchFamily="49" charset="-128"/>
                        </a:rPr>
                        <a:t>3,087,145</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115,028</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r"/>
                      <a:r>
                        <a:rPr lang="ja-JP" altLang="en-US" sz="2000">
                          <a:effectLst/>
                          <a:latin typeface="ＭＳ ゴシック" panose="020B0609070205080204" pitchFamily="49" charset="-128"/>
                          <a:ea typeface="ＭＳ ゴシック" panose="020B0609070205080204" pitchFamily="49" charset="-128"/>
                        </a:rPr>
                        <a:t>－</a:t>
                      </a:r>
                      <a:r>
                        <a:rPr lang="en-US" altLang="ja-JP" sz="2000">
                          <a:effectLst/>
                          <a:latin typeface="ＭＳ ゴシック" panose="020B0609070205080204" pitchFamily="49" charset="-128"/>
                          <a:ea typeface="ＭＳ ゴシック" panose="020B0609070205080204" pitchFamily="49" charset="-128"/>
                        </a:rPr>
                        <a:t>3.7</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ja-JP" altLang="en-US" sz="2000" dirty="0">
                          <a:effectLst/>
                          <a:latin typeface="ＭＳ ゴシック" panose="020B0609070205080204" pitchFamily="49" charset="-128"/>
                          <a:ea typeface="ＭＳ ゴシック" panose="020B0609070205080204" pitchFamily="49" charset="-128"/>
                        </a:rPr>
                        <a:t>－</a:t>
                      </a:r>
                      <a:r>
                        <a:rPr lang="en-US" altLang="ja-JP" sz="2000" dirty="0">
                          <a:effectLst/>
                          <a:latin typeface="ＭＳ ゴシック" panose="020B0609070205080204" pitchFamily="49" charset="-128"/>
                          <a:ea typeface="ＭＳ ゴシック" panose="020B0609070205080204" pitchFamily="49" charset="-128"/>
                        </a:rPr>
                        <a:t>3.7</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57126468"/>
                  </a:ext>
                </a:extLst>
              </a:tr>
              <a:tr h="401320">
                <a:tc gridSpan="8">
                  <a:txBody>
                    <a:bodyPr/>
                    <a:lstStyle/>
                    <a:p>
                      <a:pPr algn="l" fontAlgn="ctr"/>
                      <a:r>
                        <a:rPr lang="ja-JP" altLang="en-US" sz="2000" b="1" dirty="0">
                          <a:effectLst/>
                          <a:latin typeface="ＭＳ ゴシック" panose="020B0609070205080204" pitchFamily="49" charset="-128"/>
                          <a:ea typeface="ＭＳ ゴシック" panose="020B0609070205080204" pitchFamily="49" charset="-128"/>
                        </a:rPr>
                        <a:t>　</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2000" b="1" dirty="0">
                        <a:effectLst/>
                        <a:latin typeface="ＭＳ ゴシック" panose="020B0609070205080204" pitchFamily="49" charset="-128"/>
                        <a:ea typeface="ＭＳ ゴシック" panose="020B0609070205080204" pitchFamily="49" charset="-128"/>
                      </a:endParaRP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12834494"/>
                  </a:ext>
                </a:extLst>
              </a:tr>
              <a:tr h="401320">
                <a:tc gridSpan="3">
                  <a:txBody>
                    <a:bodyPr/>
                    <a:lstStyle/>
                    <a:p>
                      <a:pPr algn="l" fontAlgn="ctr"/>
                      <a:r>
                        <a:rPr lang="zh-TW" altLang="en-US" sz="2000" b="1" dirty="0">
                          <a:effectLst/>
                          <a:latin typeface="ＭＳ ゴシック" panose="020B0609070205080204" pitchFamily="49" charset="-128"/>
                          <a:ea typeface="ＭＳ ゴシック" panose="020B0609070205080204" pitchFamily="49" charset="-128"/>
                        </a:rPr>
                        <a:t>財政調整基金残高</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a:txBody>
                    <a:bodyPr/>
                    <a:lstStyle/>
                    <a:p>
                      <a:pPr algn="r"/>
                      <a:r>
                        <a:rPr lang="en-US" altLang="ja-JP" sz="2000" dirty="0">
                          <a:effectLst/>
                          <a:latin typeface="ＭＳ ゴシック" panose="020B0609070205080204" pitchFamily="49" charset="-128"/>
                          <a:ea typeface="ＭＳ ゴシック" panose="020B0609070205080204" pitchFamily="49" charset="-128"/>
                        </a:rPr>
                        <a:t>245,229</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2000" dirty="0">
                          <a:effectLst/>
                          <a:latin typeface="ＭＳ ゴシック" panose="020B0609070205080204" pitchFamily="49" charset="-128"/>
                          <a:ea typeface="ＭＳ ゴシック" panose="020B0609070205080204" pitchFamily="49" charset="-128"/>
                        </a:rPr>
                        <a:t>213,050</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2000" dirty="0">
                          <a:effectLst/>
                          <a:latin typeface="ＭＳ ゴシック" panose="020B0609070205080204" pitchFamily="49" charset="-128"/>
                          <a:ea typeface="ＭＳ ゴシック" panose="020B0609070205080204" pitchFamily="49" charset="-128"/>
                        </a:rPr>
                        <a:t>32,179</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r"/>
                      <a:r>
                        <a:rPr lang="en-US" altLang="ja-JP" sz="2000" dirty="0">
                          <a:effectLst/>
                          <a:latin typeface="ＭＳ ゴシック" panose="020B0609070205080204" pitchFamily="49" charset="-128"/>
                          <a:ea typeface="ＭＳ ゴシック" panose="020B0609070205080204" pitchFamily="49" charset="-128"/>
                        </a:rPr>
                        <a:t>15.1</a:t>
                      </a: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r"/>
                      <a:endParaRPr lang="en-US" altLang="ja-JP" sz="2000" dirty="0">
                        <a:effectLst/>
                        <a:latin typeface="ＭＳ ゴシック" panose="020B0609070205080204" pitchFamily="49" charset="-128"/>
                        <a:ea typeface="ＭＳ ゴシック" panose="020B0609070205080204" pitchFamily="49" charset="-128"/>
                      </a:endParaRPr>
                    </a:p>
                  </a:txBody>
                  <a:tcPr marL="101600" marR="101600" marT="50800" marB="762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80312705"/>
                  </a:ext>
                </a:extLst>
              </a:tr>
            </a:tbl>
          </a:graphicData>
        </a:graphic>
      </p:graphicFrame>
    </p:spTree>
    <p:extLst>
      <p:ext uri="{BB962C8B-B14F-4D97-AF65-F5344CB8AC3E}">
        <p14:creationId xmlns:p14="http://schemas.microsoft.com/office/powerpoint/2010/main" val="126580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10BFCE-F59D-405A-AFCF-522E03F3F140}"/>
              </a:ext>
            </a:extLst>
          </p:cNvPr>
          <p:cNvSpPr>
            <a:spLocks noGrp="1"/>
          </p:cNvSpPr>
          <p:nvPr>
            <p:ph type="title"/>
          </p:nvPr>
        </p:nvSpPr>
        <p:spPr>
          <a:xfrm>
            <a:off x="286246" y="136525"/>
            <a:ext cx="5390985" cy="1143000"/>
          </a:xfrm>
        </p:spPr>
        <p:txBody>
          <a:bodyPr/>
          <a:lstStyle/>
          <a:p>
            <a:r>
              <a:rPr lang="ja-JP" altLang="en-US" dirty="0"/>
              <a:t>高額保険料</a:t>
            </a:r>
            <a:r>
              <a:rPr kumimoji="1" lang="ja-JP" altLang="en-US" dirty="0"/>
              <a:t>市町村</a:t>
            </a:r>
          </a:p>
        </p:txBody>
      </p:sp>
      <p:sp>
        <p:nvSpPr>
          <p:cNvPr id="3" name="コンテンツ プレースホルダー 2">
            <a:extLst>
              <a:ext uri="{FF2B5EF4-FFF2-40B4-BE49-F238E27FC236}">
                <a16:creationId xmlns:a16="http://schemas.microsoft.com/office/drawing/2014/main" id="{564FBFB6-D322-4C01-9074-0E129F655A33}"/>
              </a:ext>
            </a:extLst>
          </p:cNvPr>
          <p:cNvSpPr>
            <a:spLocks noGrp="1"/>
          </p:cNvSpPr>
          <p:nvPr>
            <p:ph idx="1"/>
          </p:nvPr>
        </p:nvSpPr>
        <p:spPr>
          <a:xfrm>
            <a:off x="159026" y="1600200"/>
            <a:ext cx="5518205" cy="3297803"/>
          </a:xfrm>
        </p:spPr>
        <p:txBody>
          <a:bodyPr/>
          <a:lstStyle/>
          <a:p>
            <a:pPr marL="0" indent="0">
              <a:buNone/>
            </a:pPr>
            <a:r>
              <a:rPr kumimoji="1" lang="en-US" altLang="ja-JP" sz="2800" b="1" dirty="0"/>
              <a:t>1</a:t>
            </a:r>
            <a:r>
              <a:rPr kumimoji="1" lang="ja-JP" altLang="en-US" sz="2800" b="1" dirty="0"/>
              <a:t>位　東京都 青ヶ島村 　　</a:t>
            </a:r>
            <a:r>
              <a:rPr kumimoji="1" lang="en-US" altLang="ja-JP" sz="2800" b="1" dirty="0"/>
              <a:t>9,800</a:t>
            </a:r>
            <a:r>
              <a:rPr kumimoji="1" lang="ja-JP" altLang="en-US" sz="2800" b="1" dirty="0"/>
              <a:t>円</a:t>
            </a:r>
            <a:endParaRPr kumimoji="1" lang="en-US" altLang="ja-JP" sz="2800" b="1" dirty="0"/>
          </a:p>
          <a:p>
            <a:pPr marL="0" indent="0">
              <a:buNone/>
            </a:pPr>
            <a:r>
              <a:rPr lang="en-US" altLang="ja-JP" sz="2800" b="1" dirty="0"/>
              <a:t>2</a:t>
            </a:r>
            <a:r>
              <a:rPr lang="ja-JP" altLang="en-US" sz="2800" b="1" dirty="0"/>
              <a:t>位　秋田県 五城目町 　　</a:t>
            </a:r>
            <a:r>
              <a:rPr lang="en-US" altLang="ja-JP" sz="2800" b="1" dirty="0"/>
              <a:t>8,300</a:t>
            </a:r>
            <a:r>
              <a:rPr lang="ja-JP" altLang="en-US" sz="2800" b="1" dirty="0"/>
              <a:t>円</a:t>
            </a:r>
            <a:endParaRPr lang="en-US" altLang="ja-JP" sz="2800" b="1" dirty="0"/>
          </a:p>
          <a:p>
            <a:pPr marL="0" indent="0">
              <a:buNone/>
            </a:pPr>
            <a:r>
              <a:rPr kumimoji="1" lang="en-US" altLang="ja-JP" sz="2800" b="1" dirty="0"/>
              <a:t>3</a:t>
            </a:r>
            <a:r>
              <a:rPr kumimoji="1" lang="ja-JP" altLang="en-US" sz="2800" b="1" dirty="0"/>
              <a:t>位　</a:t>
            </a:r>
            <a:r>
              <a:rPr kumimoji="1" lang="zh-TW" altLang="en-US" sz="2800" b="1" dirty="0">
                <a:latin typeface="ＭＳ ゴシック" panose="020B0609070205080204" pitchFamily="49" charset="-128"/>
                <a:ea typeface="ＭＳ ゴシック" panose="020B0609070205080204" pitchFamily="49" charset="-128"/>
              </a:rPr>
              <a:t>福島県 葛尾村 </a:t>
            </a:r>
            <a:r>
              <a:rPr kumimoji="1" lang="ja-JP" altLang="en-US" sz="2800" b="1" dirty="0">
                <a:latin typeface="ＭＳ ゴシック" panose="020B0609070205080204" pitchFamily="49" charset="-128"/>
                <a:ea typeface="ＭＳ ゴシック" panose="020B0609070205080204" pitchFamily="49" charset="-128"/>
              </a:rPr>
              <a:t>　　</a:t>
            </a:r>
            <a:r>
              <a:rPr kumimoji="1" lang="en-US" altLang="zh-TW" sz="2800" b="1" dirty="0"/>
              <a:t>8,200</a:t>
            </a:r>
            <a:r>
              <a:rPr kumimoji="1" lang="ja-JP" altLang="en-US" sz="2800" b="1" dirty="0"/>
              <a:t>円</a:t>
            </a:r>
            <a:endParaRPr kumimoji="1" lang="en-US" altLang="ja-JP" sz="2800" b="1" dirty="0"/>
          </a:p>
          <a:p>
            <a:pPr marL="0" indent="0">
              <a:buNone/>
            </a:pPr>
            <a:r>
              <a:rPr lang="en-US" altLang="ja-JP" sz="2800" b="1" dirty="0"/>
              <a:t>4</a:t>
            </a:r>
            <a:r>
              <a:rPr lang="ja-JP" altLang="en-US" sz="2800" b="1" dirty="0"/>
              <a:t>位　</a:t>
            </a:r>
            <a:r>
              <a:rPr lang="zh-TW" altLang="en-US" sz="2800" b="1" dirty="0">
                <a:latin typeface="ＭＳ ゴシック" panose="020B0609070205080204" pitchFamily="49" charset="-128"/>
                <a:ea typeface="ＭＳ ゴシック" panose="020B0609070205080204" pitchFamily="49" charset="-128"/>
              </a:rPr>
              <a:t>岩手県 西和賀町 </a:t>
            </a:r>
            <a:r>
              <a:rPr lang="ja-JP" altLang="en-US" sz="2800" b="1" dirty="0">
                <a:latin typeface="ＭＳ ゴシック" panose="020B0609070205080204" pitchFamily="49" charset="-128"/>
                <a:ea typeface="ＭＳ ゴシック" panose="020B0609070205080204" pitchFamily="49" charset="-128"/>
              </a:rPr>
              <a:t>　</a:t>
            </a:r>
            <a:r>
              <a:rPr lang="en-US" altLang="ja-JP" sz="2800" b="1" dirty="0">
                <a:latin typeface="ＭＳ ゴシック" panose="020B0609070205080204" pitchFamily="49" charset="-128"/>
                <a:ea typeface="ＭＳ ゴシック" panose="020B0609070205080204" pitchFamily="49" charset="-128"/>
              </a:rPr>
              <a:t>8,100</a:t>
            </a:r>
            <a:r>
              <a:rPr lang="ja-JP" altLang="en-US" sz="2800" b="1" dirty="0">
                <a:latin typeface="ＭＳ ゴシック" panose="020B0609070205080204" pitchFamily="49" charset="-128"/>
                <a:ea typeface="ＭＳ ゴシック" panose="020B0609070205080204" pitchFamily="49" charset="-128"/>
              </a:rPr>
              <a:t>円</a:t>
            </a:r>
            <a:endParaRPr lang="en-US" altLang="ja-JP" sz="2800" b="1" dirty="0">
              <a:latin typeface="ＭＳ ゴシック" panose="020B0609070205080204" pitchFamily="49" charset="-128"/>
              <a:ea typeface="ＭＳ ゴシック" panose="020B0609070205080204" pitchFamily="49" charset="-128"/>
            </a:endParaRPr>
          </a:p>
          <a:p>
            <a:pPr marL="0" indent="0">
              <a:buNone/>
            </a:pPr>
            <a:r>
              <a:rPr kumimoji="1" lang="en-US" altLang="ja-JP" sz="2800" b="1" dirty="0">
                <a:solidFill>
                  <a:srgbClr val="FF0000"/>
                </a:solidFill>
                <a:latin typeface="ＭＳ ゴシック" panose="020B0609070205080204" pitchFamily="49" charset="-128"/>
                <a:ea typeface="ＭＳ ゴシック" panose="020B0609070205080204" pitchFamily="49" charset="-128"/>
              </a:rPr>
              <a:t>5</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位　大阪府　大阪市　</a:t>
            </a:r>
            <a:r>
              <a:rPr kumimoji="1" lang="en-US" altLang="ja-JP" sz="2800" b="1" dirty="0">
                <a:solidFill>
                  <a:srgbClr val="FF0000"/>
                </a:solidFill>
                <a:latin typeface="ＭＳ ゴシック" panose="020B0609070205080204" pitchFamily="49" charset="-128"/>
                <a:ea typeface="ＭＳ ゴシック" panose="020B0609070205080204" pitchFamily="49" charset="-128"/>
              </a:rPr>
              <a:t>8,094</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円</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a:p>
            <a:pPr marL="0" indent="0">
              <a:buNone/>
            </a:pPr>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A3514460-F4EF-45A9-A88B-62205435B2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F015C44C-1BD7-46B5-B973-F594765C1191}"/>
              </a:ext>
            </a:extLst>
          </p:cNvPr>
          <p:cNvPicPr>
            <a:picLocks noChangeAspect="1"/>
          </p:cNvPicPr>
          <p:nvPr/>
        </p:nvPicPr>
        <p:blipFill>
          <a:blip r:embed="rId2"/>
          <a:stretch>
            <a:fillRect/>
          </a:stretch>
        </p:blipFill>
        <p:spPr>
          <a:xfrm>
            <a:off x="5771439" y="681782"/>
            <a:ext cx="2467319" cy="6039693"/>
          </a:xfrm>
          <a:prstGeom prst="rect">
            <a:avLst/>
          </a:prstGeom>
        </p:spPr>
      </p:pic>
      <p:sp>
        <p:nvSpPr>
          <p:cNvPr id="8" name="テキスト ボックス 7">
            <a:extLst>
              <a:ext uri="{FF2B5EF4-FFF2-40B4-BE49-F238E27FC236}">
                <a16:creationId xmlns:a16="http://schemas.microsoft.com/office/drawing/2014/main" id="{A4602B57-E614-44A9-ACA6-826EA3401EE7}"/>
              </a:ext>
            </a:extLst>
          </p:cNvPr>
          <p:cNvSpPr txBox="1"/>
          <p:nvPr/>
        </p:nvSpPr>
        <p:spPr>
          <a:xfrm>
            <a:off x="144713" y="4773449"/>
            <a:ext cx="5698666" cy="1569660"/>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全国７９２「市」では</a:t>
            </a:r>
            <a:r>
              <a:rPr kumimoji="0" lang="en-US" altLang="ja-JP"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a:t>
            </a:r>
            <a:r>
              <a:rPr kumimoji="0" lang="ja-JP" altLang="en-US" sz="4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位。</a:t>
            </a:r>
          </a:p>
        </p:txBody>
      </p:sp>
      <p:sp>
        <p:nvSpPr>
          <p:cNvPr id="9" name="四角形: 角を丸くする 8">
            <a:extLst>
              <a:ext uri="{FF2B5EF4-FFF2-40B4-BE49-F238E27FC236}">
                <a16:creationId xmlns:a16="http://schemas.microsoft.com/office/drawing/2014/main" id="{41F915A1-B2D4-4E70-9D64-832EEC1B2C75}"/>
              </a:ext>
            </a:extLst>
          </p:cNvPr>
          <p:cNvSpPr/>
          <p:nvPr/>
        </p:nvSpPr>
        <p:spPr>
          <a:xfrm>
            <a:off x="5771439" y="2218413"/>
            <a:ext cx="2429214" cy="270345"/>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id="{45C3D9F3-DE44-47EF-8252-39C4F12B6946}"/>
              </a:ext>
            </a:extLst>
          </p:cNvPr>
          <p:cNvSpPr/>
          <p:nvPr/>
        </p:nvSpPr>
        <p:spPr>
          <a:xfrm>
            <a:off x="5771439" y="3809309"/>
            <a:ext cx="2467319" cy="270345"/>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32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F89AD-B8A2-60D0-98A9-76F1D0FD877C}"/>
              </a:ext>
            </a:extLst>
          </p:cNvPr>
          <p:cNvSpPr>
            <a:spLocks noGrp="1"/>
          </p:cNvSpPr>
          <p:nvPr>
            <p:ph type="title"/>
          </p:nvPr>
        </p:nvSpPr>
        <p:spPr>
          <a:xfrm>
            <a:off x="0" y="274638"/>
            <a:ext cx="8686800" cy="530905"/>
          </a:xfrm>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44A1C4B-078F-BE72-88E2-3EDEF1A86103}"/>
              </a:ext>
            </a:extLst>
          </p:cNvPr>
          <p:cNvSpPr>
            <a:spLocks noGrp="1"/>
          </p:cNvSpPr>
          <p:nvPr>
            <p:ph type="sldNum" sz="quarter" idx="12"/>
          </p:nvPr>
        </p:nvSpPr>
        <p:spPr/>
        <p:txBody>
          <a:bodyPr/>
          <a:lstStyle/>
          <a:p>
            <a:fld id="{3B706ECC-EBCD-43BE-A780-1013F51C6180}" type="slidenum">
              <a:rPr lang="ja-JP" altLang="en-US" smtClean="0"/>
              <a:pPr/>
              <a:t>60</a:t>
            </a:fld>
            <a:endParaRPr lang="ja-JP" altLang="en-US"/>
          </a:p>
        </p:txBody>
      </p:sp>
      <p:graphicFrame>
        <p:nvGraphicFramePr>
          <p:cNvPr id="5" name="表 4">
            <a:extLst>
              <a:ext uri="{FF2B5EF4-FFF2-40B4-BE49-F238E27FC236}">
                <a16:creationId xmlns:a16="http://schemas.microsoft.com/office/drawing/2014/main" id="{C167D419-D649-B3A0-EE28-3852FAC818DD}"/>
              </a:ext>
            </a:extLst>
          </p:cNvPr>
          <p:cNvGraphicFramePr>
            <a:graphicFrameLocks noGrp="1"/>
          </p:cNvGraphicFramePr>
          <p:nvPr>
            <p:extLst>
              <p:ext uri="{D42A27DB-BD31-4B8C-83A1-F6EECF244321}">
                <p14:modId xmlns:p14="http://schemas.microsoft.com/office/powerpoint/2010/main" val="4089407797"/>
              </p:ext>
            </p:extLst>
          </p:nvPr>
        </p:nvGraphicFramePr>
        <p:xfrm>
          <a:off x="315686" y="96521"/>
          <a:ext cx="8262256" cy="6664957"/>
        </p:xfrm>
        <a:graphic>
          <a:graphicData uri="http://schemas.openxmlformats.org/drawingml/2006/table">
            <a:tbl>
              <a:tblPr/>
              <a:tblGrid>
                <a:gridCol w="2331137">
                  <a:extLst>
                    <a:ext uri="{9D8B030D-6E8A-4147-A177-3AD203B41FA5}">
                      <a16:colId xmlns:a16="http://schemas.microsoft.com/office/drawing/2014/main" val="2746077941"/>
                    </a:ext>
                  </a:extLst>
                </a:gridCol>
                <a:gridCol w="1898352">
                  <a:extLst>
                    <a:ext uri="{9D8B030D-6E8A-4147-A177-3AD203B41FA5}">
                      <a16:colId xmlns:a16="http://schemas.microsoft.com/office/drawing/2014/main" val="1217877374"/>
                    </a:ext>
                  </a:extLst>
                </a:gridCol>
                <a:gridCol w="1878680">
                  <a:extLst>
                    <a:ext uri="{9D8B030D-6E8A-4147-A177-3AD203B41FA5}">
                      <a16:colId xmlns:a16="http://schemas.microsoft.com/office/drawing/2014/main" val="1581284359"/>
                    </a:ext>
                  </a:extLst>
                </a:gridCol>
                <a:gridCol w="2154087">
                  <a:extLst>
                    <a:ext uri="{9D8B030D-6E8A-4147-A177-3AD203B41FA5}">
                      <a16:colId xmlns:a16="http://schemas.microsoft.com/office/drawing/2014/main" val="1062028159"/>
                    </a:ext>
                  </a:extLst>
                </a:gridCol>
              </a:tblGrid>
              <a:tr h="270453">
                <a:tc gridSpan="4">
                  <a:txBody>
                    <a:bodyPr/>
                    <a:lstStyle/>
                    <a:p>
                      <a:r>
                        <a:rPr lang="zh-TW" altLang="en-US" sz="1800">
                          <a:latin typeface="ＭＳ ゴシック" panose="020B0609070205080204" pitchFamily="49" charset="-128"/>
                          <a:ea typeface="ＭＳ ゴシック" panose="020B0609070205080204" pitchFamily="49" charset="-128"/>
                        </a:rPr>
                        <a:t>令和</a:t>
                      </a:r>
                      <a:r>
                        <a:rPr lang="en-US" altLang="zh-TW" sz="1800">
                          <a:latin typeface="ＭＳ ゴシック" panose="020B0609070205080204" pitchFamily="49" charset="-128"/>
                          <a:ea typeface="ＭＳ ゴシック" panose="020B0609070205080204" pitchFamily="49" charset="-128"/>
                        </a:rPr>
                        <a:t>4</a:t>
                      </a:r>
                      <a:r>
                        <a:rPr lang="zh-TW" altLang="en-US" sz="1800">
                          <a:latin typeface="ＭＳ ゴシック" panose="020B0609070205080204" pitchFamily="49" charset="-128"/>
                          <a:ea typeface="ＭＳ ゴシック" panose="020B0609070205080204" pitchFamily="49" charset="-128"/>
                        </a:rPr>
                        <a:t>年度大阪市決算　</a:t>
                      </a:r>
                    </a:p>
                  </a:txBody>
                  <a:tcPr marL="0" marR="0" marT="0" marB="0" anchor="c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4109202"/>
                  </a:ext>
                </a:extLst>
              </a:tr>
              <a:tr h="341460">
                <a:tc gridSpan="4">
                  <a:txBody>
                    <a:bodyPr/>
                    <a:lstStyle/>
                    <a:p>
                      <a:pPr algn="r" fontAlgn="ctr"/>
                      <a:r>
                        <a:rPr lang="en-US" altLang="ja-JP" sz="1400" b="1" dirty="0">
                          <a:effectLst/>
                          <a:latin typeface="ＭＳ ゴシック" panose="020B0609070205080204" pitchFamily="49" charset="-128"/>
                          <a:ea typeface="ＭＳ ゴシック" panose="020B0609070205080204" pitchFamily="49" charset="-128"/>
                        </a:rPr>
                        <a:t>(</a:t>
                      </a:r>
                      <a:r>
                        <a:rPr lang="ja-JP" altLang="en-US" sz="1400" b="1" dirty="0">
                          <a:effectLst/>
                          <a:latin typeface="ＭＳ ゴシック" panose="020B0609070205080204" pitchFamily="49" charset="-128"/>
                          <a:ea typeface="ＭＳ ゴシック" panose="020B0609070205080204" pitchFamily="49" charset="-128"/>
                        </a:rPr>
                        <a:t>単位：円</a:t>
                      </a:r>
                      <a:r>
                        <a:rPr lang="en-US" altLang="ja-JP" sz="1400" b="1" dirty="0">
                          <a:effectLst/>
                          <a:latin typeface="ＭＳ ゴシック" panose="020B0609070205080204" pitchFamily="49" charset="-128"/>
                          <a:ea typeface="ＭＳ ゴシック" panose="020B0609070205080204" pitchFamily="49" charset="-128"/>
                        </a:rPr>
                        <a:t>)</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B w="6350" cap="flat" cmpd="sng" algn="ctr">
                      <a:solidFill>
                        <a:srgbClr val="DDDDDD"/>
                      </a:solidFill>
                      <a:prstDash val="solid"/>
                      <a:round/>
                      <a:headEnd type="none" w="med" len="med"/>
                      <a:tailEnd type="none" w="med" len="med"/>
                    </a:lnB>
                    <a:solidFill>
                      <a:srgbClr val="EFEFE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37448502"/>
                  </a:ext>
                </a:extLst>
              </a:tr>
              <a:tr h="462983">
                <a:tc>
                  <a:txBody>
                    <a:bodyPr/>
                    <a:lstStyle/>
                    <a:p>
                      <a:pPr algn="l" fontAlgn="ctr"/>
                      <a:r>
                        <a:rPr lang="ja-JP" altLang="en-US" sz="1400" b="1" dirty="0">
                          <a:effectLst/>
                          <a:latin typeface="ＭＳ ゴシック" panose="020B0609070205080204" pitchFamily="49" charset="-128"/>
                          <a:ea typeface="ＭＳ ゴシック" panose="020B0609070205080204" pitchFamily="49" charset="-128"/>
                        </a:rPr>
                        <a:t>会計名</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ja-JP" altLang="en-US" sz="1400" b="1">
                          <a:effectLst/>
                          <a:latin typeface="ＭＳ ゴシック" panose="020B0609070205080204" pitchFamily="49" charset="-128"/>
                          <a:ea typeface="ＭＳ ゴシック" panose="020B0609070205080204" pitchFamily="49" charset="-128"/>
                        </a:rPr>
                        <a:t>歳入</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ja-JP" altLang="en-US" sz="1400" b="1" dirty="0">
                          <a:effectLst/>
                          <a:latin typeface="ＭＳ ゴシック" panose="020B0609070205080204" pitchFamily="49" charset="-128"/>
                          <a:ea typeface="ＭＳ ゴシック" panose="020B0609070205080204" pitchFamily="49" charset="-128"/>
                        </a:rPr>
                        <a:t>歳出</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zh-TW" altLang="en-US" sz="1400" b="1">
                          <a:effectLst/>
                          <a:latin typeface="ＭＳ ゴシック" panose="020B0609070205080204" pitchFamily="49" charset="-128"/>
                          <a:ea typeface="ＭＳ ゴシック" panose="020B0609070205080204" pitchFamily="49" charset="-128"/>
                        </a:rPr>
                        <a:t>差引剰余額</a:t>
                      </a:r>
                      <a:br>
                        <a:rPr lang="zh-TW" altLang="en-US" sz="1400" b="1">
                          <a:effectLst/>
                          <a:latin typeface="ＭＳ ゴシック" panose="020B0609070205080204" pitchFamily="49" charset="-128"/>
                          <a:ea typeface="ＭＳ ゴシック" panose="020B0609070205080204" pitchFamily="49" charset="-128"/>
                        </a:rPr>
                      </a:br>
                      <a:r>
                        <a:rPr lang="zh-TW" altLang="en-US" sz="1400" b="1">
                          <a:effectLst/>
                          <a:latin typeface="ＭＳ ゴシック" panose="020B0609070205080204" pitchFamily="49" charset="-128"/>
                          <a:ea typeface="ＭＳ ゴシック" panose="020B0609070205080204" pitchFamily="49" charset="-128"/>
                        </a:rPr>
                        <a:t>（差引歳入不足額）</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2132540688"/>
                  </a:ext>
                </a:extLst>
              </a:tr>
              <a:tr h="611912">
                <a:tc>
                  <a:txBody>
                    <a:bodyPr/>
                    <a:lstStyle/>
                    <a:p>
                      <a:pPr algn="l" fontAlgn="ctr"/>
                      <a:r>
                        <a:rPr lang="ja-JP" altLang="en-US" sz="1400" b="1" dirty="0">
                          <a:effectLst/>
                          <a:latin typeface="ＭＳ ゴシック" panose="020B0609070205080204" pitchFamily="49" charset="-128"/>
                          <a:ea typeface="ＭＳ ゴシック" panose="020B0609070205080204" pitchFamily="49" charset="-128"/>
                        </a:rPr>
                        <a:t>一般会計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1,943,923,811,727</a:t>
                      </a:r>
                      <a:br>
                        <a:rPr lang="en-US" altLang="ja-JP" sz="1600" dirty="0">
                          <a:effectLst/>
                          <a:latin typeface="ＭＳ ゴシック" panose="020B0609070205080204" pitchFamily="49" charset="-128"/>
                          <a:ea typeface="ＭＳ ゴシック" panose="020B0609070205080204" pitchFamily="49" charset="-128"/>
                        </a:rPr>
                      </a:br>
                      <a:endParaRPr lang="en-US" altLang="ja-JP" sz="1600" dirty="0">
                        <a:effectLst/>
                        <a:latin typeface="ＭＳ ゴシック" panose="020B0609070205080204" pitchFamily="49" charset="-128"/>
                        <a:ea typeface="ＭＳ ゴシック" panose="020B0609070205080204" pitchFamily="49" charset="-128"/>
                      </a:endParaRP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1,912,827,883,499</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〔25,772,959,986〕</a:t>
                      </a:r>
                      <a:br>
                        <a:rPr lang="en-US" altLang="ja-JP" sz="1600">
                          <a:effectLst/>
                          <a:latin typeface="ＭＳ ゴシック" panose="020B0609070205080204" pitchFamily="49" charset="-128"/>
                          <a:ea typeface="ＭＳ ゴシック" panose="020B0609070205080204" pitchFamily="49" charset="-128"/>
                        </a:rPr>
                      </a:br>
                      <a:r>
                        <a:rPr lang="en-US" altLang="ja-JP" sz="1600">
                          <a:effectLst/>
                          <a:latin typeface="ＭＳ ゴシック" panose="020B0609070205080204" pitchFamily="49" charset="-128"/>
                          <a:ea typeface="ＭＳ ゴシック" panose="020B0609070205080204" pitchFamily="49" charset="-128"/>
                        </a:rPr>
                        <a:t>31,095,928,228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8804358"/>
                  </a:ext>
                </a:extLst>
              </a:tr>
              <a:tr h="611912">
                <a:tc>
                  <a:txBody>
                    <a:bodyPr/>
                    <a:lstStyle/>
                    <a:p>
                      <a:pPr algn="l" fontAlgn="ctr"/>
                      <a:r>
                        <a:rPr lang="zh-TW" altLang="en-US" sz="1400" b="1" dirty="0">
                          <a:effectLst/>
                          <a:latin typeface="ＭＳ ゴシック" panose="020B0609070205080204" pitchFamily="49" charset="-128"/>
                          <a:ea typeface="ＭＳ ゴシック" panose="020B0609070205080204" pitchFamily="49" charset="-128"/>
                        </a:rPr>
                        <a:t>食肉市場事業会計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8,091,371,868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8,091,371,868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〔0〕</a:t>
                      </a:r>
                      <a:br>
                        <a:rPr lang="en-US" altLang="ja-JP" sz="1600">
                          <a:effectLst/>
                          <a:latin typeface="ＭＳ ゴシック" panose="020B0609070205080204" pitchFamily="49" charset="-128"/>
                          <a:ea typeface="ＭＳ ゴシック" panose="020B0609070205080204" pitchFamily="49" charset="-128"/>
                        </a:rPr>
                      </a:br>
                      <a:r>
                        <a:rPr lang="en-US" altLang="ja-JP" sz="1600">
                          <a:effectLst/>
                          <a:latin typeface="ＭＳ ゴシック" panose="020B0609070205080204" pitchFamily="49" charset="-128"/>
                          <a:ea typeface="ＭＳ ゴシック" panose="020B0609070205080204" pitchFamily="49" charset="-128"/>
                        </a:rPr>
                        <a:t>0</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13020411"/>
                  </a:ext>
                </a:extLst>
              </a:tr>
              <a:tr h="611912">
                <a:tc>
                  <a:txBody>
                    <a:bodyPr/>
                    <a:lstStyle/>
                    <a:p>
                      <a:pPr algn="l" fontAlgn="ctr"/>
                      <a:r>
                        <a:rPr lang="zh-TW" altLang="en-US" sz="1400" b="1" dirty="0">
                          <a:effectLst/>
                          <a:latin typeface="ＭＳ ゴシック" panose="020B0609070205080204" pitchFamily="49" charset="-128"/>
                          <a:ea typeface="ＭＳ ゴシック" panose="020B0609070205080204" pitchFamily="49" charset="-128"/>
                        </a:rPr>
                        <a:t>駐車場事業会計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2,782,483,031</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2,540,286,938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〔53,593,093〕</a:t>
                      </a:r>
                      <a:br>
                        <a:rPr lang="en-US" altLang="ja-JP" sz="1600">
                          <a:effectLst/>
                          <a:latin typeface="ＭＳ ゴシック" panose="020B0609070205080204" pitchFamily="49" charset="-128"/>
                          <a:ea typeface="ＭＳ ゴシック" panose="020B0609070205080204" pitchFamily="49" charset="-128"/>
                        </a:rPr>
                      </a:br>
                      <a:r>
                        <a:rPr lang="en-US" altLang="ja-JP" sz="1600">
                          <a:effectLst/>
                          <a:latin typeface="ＭＳ ゴシック" panose="020B0609070205080204" pitchFamily="49" charset="-128"/>
                          <a:ea typeface="ＭＳ ゴシック" panose="020B0609070205080204" pitchFamily="49" charset="-128"/>
                        </a:rPr>
                        <a:t>242,196,093</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84422181"/>
                  </a:ext>
                </a:extLst>
              </a:tr>
              <a:tr h="633525">
                <a:tc>
                  <a:txBody>
                    <a:bodyPr/>
                    <a:lstStyle/>
                    <a:p>
                      <a:pPr algn="l" fontAlgn="ctr"/>
                      <a:r>
                        <a:rPr lang="zh-TW" altLang="en-US" sz="1400" b="1" dirty="0">
                          <a:effectLst/>
                          <a:latin typeface="ＭＳ ゴシック" panose="020B0609070205080204" pitchFamily="49" charset="-128"/>
                          <a:ea typeface="ＭＳ ゴシック" panose="020B0609070205080204" pitchFamily="49" charset="-128"/>
                        </a:rPr>
                        <a:t>母子父子寡婦福祉貸付資金会計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530,012,460</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127,893,839</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〔402,118,621〕</a:t>
                      </a:r>
                      <a:br>
                        <a:rPr lang="en-US" altLang="ja-JP" sz="1600">
                          <a:effectLst/>
                          <a:latin typeface="ＭＳ ゴシック" panose="020B0609070205080204" pitchFamily="49" charset="-128"/>
                          <a:ea typeface="ＭＳ ゴシック" panose="020B0609070205080204" pitchFamily="49" charset="-128"/>
                        </a:rPr>
                      </a:br>
                      <a:r>
                        <a:rPr lang="en-US" altLang="ja-JP" sz="1600">
                          <a:effectLst/>
                          <a:latin typeface="ＭＳ ゴシック" panose="020B0609070205080204" pitchFamily="49" charset="-128"/>
                          <a:ea typeface="ＭＳ ゴシック" panose="020B0609070205080204" pitchFamily="49" charset="-128"/>
                        </a:rPr>
                        <a:t>402,118,621</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6966846"/>
                  </a:ext>
                </a:extLst>
              </a:tr>
              <a:tr h="611912">
                <a:tc>
                  <a:txBody>
                    <a:bodyPr/>
                    <a:lstStyle/>
                    <a:p>
                      <a:pPr algn="l" fontAlgn="ctr"/>
                      <a:r>
                        <a:rPr lang="ja-JP" altLang="en-US" sz="1400" b="1">
                          <a:effectLst/>
                          <a:latin typeface="ＭＳ ゴシック" panose="020B0609070205080204" pitchFamily="49" charset="-128"/>
                          <a:ea typeface="ＭＳ ゴシック" panose="020B0609070205080204" pitchFamily="49" charset="-128"/>
                        </a:rPr>
                        <a:t>国民健康保険事業会計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297,704,184,595</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292,514,848,987</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〔5,189,335,608〕</a:t>
                      </a:r>
                      <a:br>
                        <a:rPr lang="en-US" altLang="ja-JP" sz="1600">
                          <a:effectLst/>
                          <a:latin typeface="ＭＳ ゴシック" panose="020B0609070205080204" pitchFamily="49" charset="-128"/>
                          <a:ea typeface="ＭＳ ゴシック" panose="020B0609070205080204" pitchFamily="49" charset="-128"/>
                        </a:rPr>
                      </a:br>
                      <a:r>
                        <a:rPr lang="en-US" altLang="ja-JP" sz="1600">
                          <a:effectLst/>
                          <a:latin typeface="ＭＳ ゴシック" panose="020B0609070205080204" pitchFamily="49" charset="-128"/>
                          <a:ea typeface="ＭＳ ゴシック" panose="020B0609070205080204" pitchFamily="49" charset="-128"/>
                        </a:rPr>
                        <a:t>5,189,335,608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7275469"/>
                  </a:ext>
                </a:extLst>
              </a:tr>
              <a:tr h="633525">
                <a:tc>
                  <a:txBody>
                    <a:bodyPr/>
                    <a:lstStyle/>
                    <a:p>
                      <a:pPr algn="l" fontAlgn="ctr"/>
                      <a:r>
                        <a:rPr lang="zh-TW" altLang="en-US" sz="1400" b="1">
                          <a:effectLst/>
                          <a:latin typeface="ＭＳ ゴシック" panose="020B0609070205080204" pitchFamily="49" charset="-128"/>
                          <a:ea typeface="ＭＳ ゴシック" panose="020B0609070205080204" pitchFamily="49" charset="-128"/>
                        </a:rPr>
                        <a:t>心身障害者扶養共済事業会計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522,577,649</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522,577,649</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〔0〕</a:t>
                      </a:r>
                      <a:br>
                        <a:rPr lang="en-US" altLang="ja-JP" sz="1600">
                          <a:effectLst/>
                          <a:latin typeface="ＭＳ ゴシック" panose="020B0609070205080204" pitchFamily="49" charset="-128"/>
                          <a:ea typeface="ＭＳ ゴシック" panose="020B0609070205080204" pitchFamily="49" charset="-128"/>
                        </a:rPr>
                      </a:br>
                      <a:r>
                        <a:rPr lang="en-US" altLang="ja-JP" sz="1600">
                          <a:effectLst/>
                          <a:latin typeface="ＭＳ ゴシック" panose="020B0609070205080204" pitchFamily="49" charset="-128"/>
                          <a:ea typeface="ＭＳ ゴシック" panose="020B0609070205080204" pitchFamily="49" charset="-128"/>
                        </a:rPr>
                        <a:t>0</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3500634"/>
                  </a:ext>
                </a:extLst>
              </a:tr>
              <a:tr h="611912">
                <a:tc>
                  <a:txBody>
                    <a:bodyPr/>
                    <a:lstStyle/>
                    <a:p>
                      <a:pPr algn="l" fontAlgn="ctr"/>
                      <a:r>
                        <a:rPr lang="zh-TW" altLang="en-US" sz="1400" b="1">
                          <a:effectLst/>
                          <a:latin typeface="ＭＳ ゴシック" panose="020B0609070205080204" pitchFamily="49" charset="-128"/>
                          <a:ea typeface="ＭＳ ゴシック" panose="020B0609070205080204" pitchFamily="49" charset="-128"/>
                        </a:rPr>
                        <a:t>介護保険事業会計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302,089,691,529</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301,544,300,522</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〔545,391,007〕</a:t>
                      </a:r>
                      <a:br>
                        <a:rPr lang="en-US" altLang="ja-JP" sz="1600" dirty="0">
                          <a:effectLst/>
                          <a:latin typeface="ＭＳ ゴシック" panose="020B0609070205080204" pitchFamily="49" charset="-128"/>
                          <a:ea typeface="ＭＳ ゴシック" panose="020B0609070205080204" pitchFamily="49" charset="-128"/>
                        </a:rPr>
                      </a:br>
                      <a:r>
                        <a:rPr lang="en-US" altLang="ja-JP" sz="1600" dirty="0">
                          <a:effectLst/>
                          <a:latin typeface="ＭＳ ゴシック" panose="020B0609070205080204" pitchFamily="49" charset="-128"/>
                          <a:ea typeface="ＭＳ ゴシック" panose="020B0609070205080204" pitchFamily="49" charset="-128"/>
                        </a:rPr>
                        <a:t>545,391,007</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15707999"/>
                  </a:ext>
                </a:extLst>
              </a:tr>
              <a:tr h="611912">
                <a:tc>
                  <a:txBody>
                    <a:bodyPr/>
                    <a:lstStyle/>
                    <a:p>
                      <a:pPr algn="l" fontAlgn="ctr"/>
                      <a:r>
                        <a:rPr lang="zh-TW" altLang="en-US" sz="1400" b="1">
                          <a:effectLst/>
                          <a:latin typeface="ＭＳ ゴシック" panose="020B0609070205080204" pitchFamily="49" charset="-128"/>
                          <a:ea typeface="ＭＳ ゴシック" panose="020B0609070205080204" pitchFamily="49" charset="-128"/>
                        </a:rPr>
                        <a:t>後期高齢者医療事業会計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38,219,936,318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a:effectLst/>
                          <a:latin typeface="ＭＳ ゴシック" panose="020B0609070205080204" pitchFamily="49" charset="-128"/>
                          <a:ea typeface="ＭＳ ゴシック" panose="020B0609070205080204" pitchFamily="49" charset="-128"/>
                        </a:rPr>
                        <a:t>35,520,518,858</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〔2,699,417,460〕</a:t>
                      </a:r>
                      <a:br>
                        <a:rPr lang="en-US" altLang="ja-JP" sz="1600" dirty="0">
                          <a:effectLst/>
                          <a:latin typeface="ＭＳ ゴシック" panose="020B0609070205080204" pitchFamily="49" charset="-128"/>
                          <a:ea typeface="ＭＳ ゴシック" panose="020B0609070205080204" pitchFamily="49" charset="-128"/>
                        </a:rPr>
                      </a:br>
                      <a:r>
                        <a:rPr lang="en-US" altLang="ja-JP" sz="1600" dirty="0">
                          <a:effectLst/>
                          <a:latin typeface="ＭＳ ゴシック" panose="020B0609070205080204" pitchFamily="49" charset="-128"/>
                          <a:ea typeface="ＭＳ ゴシック" panose="020B0609070205080204" pitchFamily="49" charset="-128"/>
                        </a:rPr>
                        <a:t>2,699,417,460</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87382242"/>
                  </a:ext>
                </a:extLst>
              </a:tr>
              <a:tr h="611912">
                <a:tc>
                  <a:txBody>
                    <a:bodyPr/>
                    <a:lstStyle/>
                    <a:p>
                      <a:pPr algn="l" fontAlgn="ctr"/>
                      <a:r>
                        <a:rPr lang="ja-JP" altLang="en-US" sz="1400" b="1">
                          <a:effectLst/>
                          <a:latin typeface="ＭＳ ゴシック" panose="020B0609070205080204" pitchFamily="49" charset="-128"/>
                          <a:ea typeface="ＭＳ ゴシック" panose="020B0609070205080204" pitchFamily="49" charset="-128"/>
                        </a:rPr>
                        <a:t>公債費会計</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629,845,683,355</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629,845,683,355</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a:r>
                        <a:rPr lang="en-US" altLang="ja-JP" sz="1600" dirty="0">
                          <a:effectLst/>
                          <a:latin typeface="ＭＳ ゴシック" panose="020B0609070205080204" pitchFamily="49" charset="-128"/>
                          <a:ea typeface="ＭＳ ゴシック" panose="020B0609070205080204" pitchFamily="49" charset="-128"/>
                        </a:rPr>
                        <a:t>〔0〕</a:t>
                      </a:r>
                      <a:br>
                        <a:rPr lang="en-US" altLang="ja-JP" sz="1600" dirty="0">
                          <a:effectLst/>
                          <a:latin typeface="ＭＳ ゴシック" panose="020B0609070205080204" pitchFamily="49" charset="-128"/>
                          <a:ea typeface="ＭＳ ゴシック" panose="020B0609070205080204" pitchFamily="49" charset="-128"/>
                        </a:rPr>
                      </a:br>
                      <a:r>
                        <a:rPr lang="en-US" altLang="ja-JP" sz="1600" dirty="0">
                          <a:effectLst/>
                          <a:latin typeface="ＭＳ ゴシック" panose="020B0609070205080204" pitchFamily="49" charset="-128"/>
                          <a:ea typeface="ＭＳ ゴシック" panose="020B0609070205080204" pitchFamily="49" charset="-128"/>
                        </a:rPr>
                        <a:t>0</a:t>
                      </a:r>
                    </a:p>
                  </a:txBody>
                  <a:tcPr marL="57619" marR="57619" marT="28809" marB="4321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57996732"/>
                  </a:ext>
                </a:extLst>
              </a:tr>
            </a:tbl>
          </a:graphicData>
        </a:graphic>
      </p:graphicFrame>
    </p:spTree>
    <p:extLst>
      <p:ext uri="{BB962C8B-B14F-4D97-AF65-F5344CB8AC3E}">
        <p14:creationId xmlns:p14="http://schemas.microsoft.com/office/powerpoint/2010/main" val="4103962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92A422-B61A-4243-9C55-ED3E12B9716E}"/>
              </a:ext>
            </a:extLst>
          </p:cNvPr>
          <p:cNvSpPr>
            <a:spLocks noGrp="1"/>
          </p:cNvSpPr>
          <p:nvPr>
            <p:ph type="title"/>
          </p:nvPr>
        </p:nvSpPr>
        <p:spPr>
          <a:xfrm>
            <a:off x="390525" y="274638"/>
            <a:ext cx="8296275" cy="6297612"/>
          </a:xfrm>
        </p:spPr>
        <p:txBody>
          <a:bodyPr/>
          <a:lstStyle/>
          <a:p>
            <a:r>
              <a:rPr kumimoji="1" lang="ja-JP" altLang="en-US" sz="8800" dirty="0">
                <a:solidFill>
                  <a:srgbClr val="FF0000"/>
                </a:solidFill>
              </a:rPr>
              <a:t>声をあげましょう　</a:t>
            </a:r>
            <a:br>
              <a:rPr kumimoji="1" lang="ja-JP" altLang="en-US" sz="6000" dirty="0">
                <a:solidFill>
                  <a:srgbClr val="FF0000"/>
                </a:solidFill>
              </a:rPr>
            </a:br>
            <a:r>
              <a:rPr kumimoji="1" lang="ja-JP" altLang="en-US" sz="6000" dirty="0">
                <a:solidFill>
                  <a:srgbClr val="FF0000"/>
                </a:solidFill>
              </a:rPr>
              <a:t>　下げられる介護保険料</a:t>
            </a:r>
            <a:br>
              <a:rPr kumimoji="1" lang="ja-JP" altLang="en-US" sz="6000" dirty="0">
                <a:solidFill>
                  <a:srgbClr val="FF0000"/>
                </a:solidFill>
              </a:rPr>
            </a:br>
            <a:r>
              <a:rPr kumimoji="1" lang="ja-JP" altLang="en-US" sz="6000" dirty="0">
                <a:solidFill>
                  <a:srgbClr val="FF0000"/>
                </a:solidFill>
              </a:rPr>
              <a:t>充実できる介護・福祉</a:t>
            </a:r>
            <a:br>
              <a:rPr kumimoji="1" lang="ja-JP" altLang="en-US" dirty="0"/>
            </a:br>
            <a:endParaRPr kumimoji="1" lang="ja-JP" altLang="en-US" dirty="0"/>
          </a:p>
        </p:txBody>
      </p:sp>
      <p:sp>
        <p:nvSpPr>
          <p:cNvPr id="4" name="スライド番号プレースホルダー 3">
            <a:extLst>
              <a:ext uri="{FF2B5EF4-FFF2-40B4-BE49-F238E27FC236}">
                <a16:creationId xmlns:a16="http://schemas.microsoft.com/office/drawing/2014/main" id="{52769DB7-A129-4B8A-8875-24D4F57981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48017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4025A-EAC1-DBCA-2E62-8AB5318347FD}"/>
              </a:ext>
            </a:extLst>
          </p:cNvPr>
          <p:cNvSpPr>
            <a:spLocks noGrp="1"/>
          </p:cNvSpPr>
          <p:nvPr>
            <p:ph type="title"/>
          </p:nvPr>
        </p:nvSpPr>
        <p:spPr>
          <a:xfrm>
            <a:off x="1151468" y="274638"/>
            <a:ext cx="7535332" cy="5962674"/>
          </a:xfrm>
        </p:spPr>
        <p:txBody>
          <a:bodyPr/>
          <a:lstStyle/>
          <a:p>
            <a:r>
              <a:rPr kumimoji="1" lang="ja-JP" altLang="en-US" sz="8000" dirty="0">
                <a:solidFill>
                  <a:srgbClr val="FF0000"/>
                </a:solidFill>
              </a:rPr>
              <a:t>ご清聴</a:t>
            </a:r>
            <a:br>
              <a:rPr kumimoji="1" lang="en-US" altLang="ja-JP" sz="8000" dirty="0">
                <a:solidFill>
                  <a:srgbClr val="FF0000"/>
                </a:solidFill>
              </a:rPr>
            </a:br>
            <a:r>
              <a:rPr kumimoji="1" lang="ja-JP" altLang="en-US" sz="8000" dirty="0">
                <a:solidFill>
                  <a:srgbClr val="FF0000"/>
                </a:solidFill>
              </a:rPr>
              <a:t>ありがとう</a:t>
            </a:r>
            <a:br>
              <a:rPr kumimoji="1" lang="en-US" altLang="ja-JP" sz="8000" dirty="0">
                <a:solidFill>
                  <a:srgbClr val="FF0000"/>
                </a:solidFill>
              </a:rPr>
            </a:br>
            <a:r>
              <a:rPr kumimoji="1" lang="ja-JP" altLang="en-US" sz="8000" dirty="0">
                <a:solidFill>
                  <a:srgbClr val="FF0000"/>
                </a:solidFill>
              </a:rPr>
              <a:t>ございました</a:t>
            </a:r>
          </a:p>
        </p:txBody>
      </p:sp>
      <p:pic>
        <p:nvPicPr>
          <p:cNvPr id="4" name="図 3">
            <a:extLst>
              <a:ext uri="{FF2B5EF4-FFF2-40B4-BE49-F238E27FC236}">
                <a16:creationId xmlns:a16="http://schemas.microsoft.com/office/drawing/2014/main" id="{185C7176-1A76-96EE-74BD-1208FD7FDB8B}"/>
              </a:ext>
            </a:extLst>
          </p:cNvPr>
          <p:cNvPicPr>
            <a:picLocks noChangeAspect="1"/>
          </p:cNvPicPr>
          <p:nvPr/>
        </p:nvPicPr>
        <p:blipFill>
          <a:blip r:embed="rId2"/>
          <a:stretch>
            <a:fillRect/>
          </a:stretch>
        </p:blipFill>
        <p:spPr>
          <a:xfrm>
            <a:off x="169332" y="-93133"/>
            <a:ext cx="4863379" cy="6858000"/>
          </a:xfrm>
          <a:prstGeom prst="rect">
            <a:avLst/>
          </a:prstGeom>
        </p:spPr>
      </p:pic>
    </p:spTree>
    <p:extLst>
      <p:ext uri="{BB962C8B-B14F-4D97-AF65-F5344CB8AC3E}">
        <p14:creationId xmlns:p14="http://schemas.microsoft.com/office/powerpoint/2010/main" val="36013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EE5B9-2F18-4741-88B1-6C178223349E}"/>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FC977B78-6D48-4BC8-B1A8-5B9DFE1C496B}"/>
              </a:ext>
            </a:extLst>
          </p:cNvPr>
          <p:cNvPicPr>
            <a:picLocks noGrp="1" noChangeAspect="1"/>
          </p:cNvPicPr>
          <p:nvPr>
            <p:ph idx="1"/>
          </p:nvPr>
        </p:nvPicPr>
        <p:blipFill>
          <a:blip r:embed="rId2"/>
          <a:stretch>
            <a:fillRect/>
          </a:stretch>
        </p:blipFill>
        <p:spPr>
          <a:xfrm>
            <a:off x="457200" y="274638"/>
            <a:ext cx="8229600" cy="5811790"/>
          </a:xfrm>
        </p:spPr>
      </p:pic>
      <p:sp>
        <p:nvSpPr>
          <p:cNvPr id="4" name="スライド番号プレースホルダー 3">
            <a:extLst>
              <a:ext uri="{FF2B5EF4-FFF2-40B4-BE49-F238E27FC236}">
                <a16:creationId xmlns:a16="http://schemas.microsoft.com/office/drawing/2014/main" id="{57298F93-D260-4848-AC94-8DA5257797F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4C76D70C-AD97-4175-97E1-81C03A4C6D0F}"/>
              </a:ext>
            </a:extLst>
          </p:cNvPr>
          <p:cNvSpPr/>
          <p:nvPr/>
        </p:nvSpPr>
        <p:spPr>
          <a:xfrm>
            <a:off x="7633252" y="4102873"/>
            <a:ext cx="739471" cy="1033670"/>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四角形: 角を丸くする 6">
            <a:extLst>
              <a:ext uri="{FF2B5EF4-FFF2-40B4-BE49-F238E27FC236}">
                <a16:creationId xmlns:a16="http://schemas.microsoft.com/office/drawing/2014/main" id="{8535EC14-C534-4417-B23A-7F41F4D244E8}"/>
              </a:ext>
            </a:extLst>
          </p:cNvPr>
          <p:cNvSpPr/>
          <p:nvPr/>
        </p:nvSpPr>
        <p:spPr>
          <a:xfrm>
            <a:off x="6368996" y="3967701"/>
            <a:ext cx="2156128" cy="1321242"/>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D0DD4749-8E1C-4841-8D70-621E4E52D9C1}"/>
              </a:ext>
            </a:extLst>
          </p:cNvPr>
          <p:cNvSpPr/>
          <p:nvPr/>
        </p:nvSpPr>
        <p:spPr>
          <a:xfrm>
            <a:off x="4977517" y="2353586"/>
            <a:ext cx="3547606" cy="2935357"/>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9739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F59AA-84D2-4B07-B437-2351809410DD}"/>
              </a:ext>
            </a:extLst>
          </p:cNvPr>
          <p:cNvSpPr>
            <a:spLocks noGrp="1"/>
          </p:cNvSpPr>
          <p:nvPr>
            <p:ph type="title"/>
          </p:nvPr>
        </p:nvSpPr>
        <p:spPr>
          <a:xfrm>
            <a:off x="457200" y="274638"/>
            <a:ext cx="8229600" cy="456882"/>
          </a:xfrm>
        </p:spPr>
        <p:txBody>
          <a:bodyPr/>
          <a:lstStyle/>
          <a:p>
            <a:r>
              <a:rPr kumimoji="1" lang="ja-JP" altLang="en-US" dirty="0"/>
              <a:t>政令指定都市でもダントツ</a:t>
            </a:r>
            <a:r>
              <a:rPr kumimoji="1" lang="en-US" altLang="ja-JP" dirty="0"/>
              <a:t>1</a:t>
            </a:r>
            <a:r>
              <a:rPr kumimoji="1" lang="ja-JP" altLang="en-US" dirty="0"/>
              <a:t>位</a:t>
            </a:r>
          </a:p>
        </p:txBody>
      </p:sp>
      <p:sp>
        <p:nvSpPr>
          <p:cNvPr id="4" name="スライド番号プレースホルダー 3">
            <a:extLst>
              <a:ext uri="{FF2B5EF4-FFF2-40B4-BE49-F238E27FC236}">
                <a16:creationId xmlns:a16="http://schemas.microsoft.com/office/drawing/2014/main" id="{23F39E3A-BAE5-49AF-B401-38834CF077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11C8AEB1-2482-4770-BE16-31D8F1199EDC}"/>
              </a:ext>
            </a:extLst>
          </p:cNvPr>
          <p:cNvGraphicFramePr>
            <a:graphicFrameLocks noGrp="1"/>
          </p:cNvGraphicFramePr>
          <p:nvPr/>
        </p:nvGraphicFramePr>
        <p:xfrm>
          <a:off x="0" y="902153"/>
          <a:ext cx="8891450" cy="1562964"/>
        </p:xfrm>
        <a:graphic>
          <a:graphicData uri="http://schemas.openxmlformats.org/drawingml/2006/table">
            <a:tbl>
              <a:tblPr>
                <a:tableStyleId>{5C22544A-7EE6-4342-B048-85BDC9FD1C3A}</a:tableStyleId>
              </a:tblPr>
              <a:tblGrid>
                <a:gridCol w="714103">
                  <a:extLst>
                    <a:ext uri="{9D8B030D-6E8A-4147-A177-3AD203B41FA5}">
                      <a16:colId xmlns:a16="http://schemas.microsoft.com/office/drawing/2014/main" val="3789515126"/>
                    </a:ext>
                  </a:extLst>
                </a:gridCol>
                <a:gridCol w="1933303">
                  <a:extLst>
                    <a:ext uri="{9D8B030D-6E8A-4147-A177-3AD203B41FA5}">
                      <a16:colId xmlns:a16="http://schemas.microsoft.com/office/drawing/2014/main" val="2012045024"/>
                    </a:ext>
                  </a:extLst>
                </a:gridCol>
                <a:gridCol w="1257765">
                  <a:extLst>
                    <a:ext uri="{9D8B030D-6E8A-4147-A177-3AD203B41FA5}">
                      <a16:colId xmlns:a16="http://schemas.microsoft.com/office/drawing/2014/main" val="2585058950"/>
                    </a:ext>
                  </a:extLst>
                </a:gridCol>
                <a:gridCol w="2025366">
                  <a:extLst>
                    <a:ext uri="{9D8B030D-6E8A-4147-A177-3AD203B41FA5}">
                      <a16:colId xmlns:a16="http://schemas.microsoft.com/office/drawing/2014/main" val="1019177746"/>
                    </a:ext>
                  </a:extLst>
                </a:gridCol>
                <a:gridCol w="1298820">
                  <a:extLst>
                    <a:ext uri="{9D8B030D-6E8A-4147-A177-3AD203B41FA5}">
                      <a16:colId xmlns:a16="http://schemas.microsoft.com/office/drawing/2014/main" val="3612151547"/>
                    </a:ext>
                  </a:extLst>
                </a:gridCol>
                <a:gridCol w="1662093">
                  <a:extLst>
                    <a:ext uri="{9D8B030D-6E8A-4147-A177-3AD203B41FA5}">
                      <a16:colId xmlns:a16="http://schemas.microsoft.com/office/drawing/2014/main" val="2925986876"/>
                    </a:ext>
                  </a:extLst>
                </a:gridCol>
              </a:tblGrid>
              <a:tr h="0">
                <a:tc>
                  <a:txBody>
                    <a:bodyPr/>
                    <a:lstStyle/>
                    <a:p>
                      <a:pPr algn="l" fontAlgn="ctr"/>
                      <a:r>
                        <a:rPr lang="ja-JP" altLang="en-US" sz="2400" u="none" strike="noStrike" dirty="0">
                          <a:effectLst/>
                          <a:latin typeface="+mj-ea"/>
                          <a:ea typeface="+mj-ea"/>
                        </a:rPr>
                        <a:t>順位</a:t>
                      </a:r>
                      <a:endParaRPr lang="ja-JP" altLang="en-US" sz="24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都市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600" b="0" i="0" u="none" strike="noStrike" dirty="0">
                          <a:solidFill>
                            <a:srgbClr val="000000"/>
                          </a:solidFill>
                          <a:effectLst/>
                          <a:latin typeface="+mj-ea"/>
                          <a:ea typeface="+mj-ea"/>
                        </a:rPr>
                        <a:t>第</a:t>
                      </a:r>
                      <a:r>
                        <a:rPr lang="en-US" altLang="ja-JP" sz="3600" b="0" i="0" u="none" strike="noStrike" dirty="0">
                          <a:solidFill>
                            <a:srgbClr val="000000"/>
                          </a:solidFill>
                          <a:effectLst/>
                          <a:latin typeface="+mj-ea"/>
                          <a:ea typeface="+mj-ea"/>
                        </a:rPr>
                        <a:t>7</a:t>
                      </a:r>
                      <a:r>
                        <a:rPr lang="ja-JP" altLang="en-US" sz="3600" b="0" i="0" u="none" strike="noStrike" dirty="0">
                          <a:solidFill>
                            <a:srgbClr val="000000"/>
                          </a:solidFill>
                          <a:effectLst/>
                          <a:latin typeface="+mj-ea"/>
                          <a:ea typeface="+mj-ea"/>
                        </a:rPr>
                        <a:t>期</a:t>
                      </a:r>
                      <a:endParaRPr lang="zh-TW" altLang="en-US"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4800" b="0" i="0" u="none" strike="noStrike" dirty="0">
                          <a:solidFill>
                            <a:srgbClr val="000000"/>
                          </a:solidFill>
                          <a:effectLst/>
                          <a:latin typeface="+mj-ea"/>
                          <a:ea typeface="+mj-ea"/>
                        </a:rPr>
                        <a:t>第</a:t>
                      </a:r>
                      <a:r>
                        <a:rPr lang="en-US" altLang="ja-JP" sz="4800" b="0" i="0" u="none" strike="noStrike" dirty="0">
                          <a:solidFill>
                            <a:srgbClr val="000000"/>
                          </a:solidFill>
                          <a:effectLst/>
                          <a:latin typeface="+mj-ea"/>
                          <a:ea typeface="+mj-ea"/>
                        </a:rPr>
                        <a:t>8</a:t>
                      </a:r>
                      <a:r>
                        <a:rPr lang="ja-JP" altLang="en-US" sz="4800" b="0" i="0" u="none" strike="noStrike" dirty="0">
                          <a:solidFill>
                            <a:srgbClr val="000000"/>
                          </a:solidFill>
                          <a:effectLst/>
                          <a:latin typeface="+mj-ea"/>
                          <a:ea typeface="+mj-ea"/>
                        </a:rPr>
                        <a:t>期</a:t>
                      </a:r>
                      <a:endParaRPr lang="zh-TW" altLang="en-US" sz="48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2800" u="none" strike="noStrike" dirty="0">
                          <a:effectLst/>
                          <a:latin typeface="+mj-ea"/>
                          <a:ea typeface="+mj-ea"/>
                        </a:rPr>
                        <a:t>伸び率</a:t>
                      </a:r>
                      <a:endParaRPr lang="ja-JP" altLang="en-US" sz="2800" b="0" i="0" u="none" strike="noStrike" dirty="0">
                        <a:solidFill>
                          <a:srgbClr val="000000"/>
                        </a:solidFill>
                        <a:effectLst/>
                        <a:latin typeface="+mj-ea"/>
                        <a:ea typeface="+mj-ea"/>
                      </a:endParaRPr>
                    </a:p>
                  </a:txBody>
                  <a:tcPr marL="4242" marR="4242" marT="4242" marB="0" anchor="ctr"/>
                </a:tc>
                <a:tc>
                  <a:txBody>
                    <a:bodyPr/>
                    <a:lstStyle/>
                    <a:p>
                      <a:pPr algn="ctr" fontAlgn="ctr"/>
                      <a:r>
                        <a:rPr lang="zh-TW" altLang="en-US" sz="2000" u="none" strike="noStrike" dirty="0">
                          <a:effectLst/>
                          <a:latin typeface="ＭＳ Ｐゴシック" panose="020B0600070205080204" pitchFamily="50" charset="-128"/>
                          <a:ea typeface="ＭＳ Ｐゴシック" panose="020B0600070205080204" pitchFamily="50" charset="-128"/>
                        </a:rPr>
                        <a:t>要介護認定率</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3139049173"/>
                  </a:ext>
                </a:extLst>
              </a:tr>
              <a:tr h="209967">
                <a:tc>
                  <a:txBody>
                    <a:bodyPr/>
                    <a:lstStyle/>
                    <a:p>
                      <a:pPr algn="ctr" fontAlgn="ctr"/>
                      <a:r>
                        <a:rPr lang="en-US" altLang="ja-JP" sz="3600" u="none" strike="noStrike" dirty="0">
                          <a:solidFill>
                            <a:srgbClr val="FF0000"/>
                          </a:solidFill>
                          <a:effectLst/>
                          <a:latin typeface="+mj-ea"/>
                          <a:ea typeface="+mj-ea"/>
                        </a:rPr>
                        <a:t>1</a:t>
                      </a:r>
                      <a:endParaRPr lang="en-US" altLang="ja-JP" sz="3600" b="0" i="0" u="none" strike="noStrike" dirty="0">
                        <a:solidFill>
                          <a:srgbClr val="FF0000"/>
                        </a:solidFill>
                        <a:effectLst/>
                        <a:latin typeface="+mj-ea"/>
                        <a:ea typeface="+mj-ea"/>
                      </a:endParaRPr>
                    </a:p>
                  </a:txBody>
                  <a:tcPr marL="4242" marR="4242" marT="4242" marB="0" anchor="ctr"/>
                </a:tc>
                <a:tc>
                  <a:txBody>
                    <a:bodyPr/>
                    <a:lstStyle/>
                    <a:p>
                      <a:pPr algn="ctr" fontAlgn="ctr"/>
                      <a:r>
                        <a:rPr lang="ja-JP" altLang="en-US" sz="3200" u="none" strike="noStrike" dirty="0">
                          <a:solidFill>
                            <a:srgbClr val="FF0000"/>
                          </a:solidFill>
                          <a:effectLst/>
                          <a:latin typeface="+mj-ea"/>
                          <a:ea typeface="+mj-ea"/>
                        </a:rPr>
                        <a:t>大阪市</a:t>
                      </a:r>
                      <a:endParaRPr lang="ja-JP" altLang="en-US" sz="32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3200" u="none" strike="noStrike" dirty="0">
                          <a:solidFill>
                            <a:srgbClr val="FF0000"/>
                          </a:solidFill>
                          <a:effectLst/>
                          <a:latin typeface="+mj-ea"/>
                          <a:ea typeface="+mj-ea"/>
                        </a:rPr>
                        <a:t>7,927 </a:t>
                      </a:r>
                      <a:endParaRPr lang="en-US" altLang="ja-JP" sz="32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5400" u="none" strike="noStrike" dirty="0">
                          <a:solidFill>
                            <a:srgbClr val="FF0000"/>
                          </a:solidFill>
                          <a:effectLst/>
                          <a:latin typeface="+mj-ea"/>
                          <a:ea typeface="+mj-ea"/>
                        </a:rPr>
                        <a:t>8,094</a:t>
                      </a:r>
                      <a:endParaRPr lang="en-US" altLang="ja-JP" sz="54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3600" u="none" strike="noStrike" dirty="0">
                          <a:solidFill>
                            <a:srgbClr val="FF0000"/>
                          </a:solidFill>
                          <a:effectLst/>
                          <a:latin typeface="+mj-ea"/>
                          <a:ea typeface="+mj-ea"/>
                        </a:rPr>
                        <a:t>2.1%</a:t>
                      </a:r>
                      <a:endParaRPr lang="en-US" altLang="ja-JP" sz="36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3600" u="none" strike="noStrike" dirty="0">
                          <a:solidFill>
                            <a:srgbClr val="FF0000"/>
                          </a:solidFill>
                          <a:effectLst/>
                          <a:latin typeface="+mj-ea"/>
                          <a:ea typeface="+mj-ea"/>
                        </a:rPr>
                        <a:t>26.2%</a:t>
                      </a:r>
                      <a:endParaRPr lang="en-US" altLang="ja-JP" sz="3600" b="0" i="0" u="none" strike="noStrike" dirty="0">
                        <a:solidFill>
                          <a:srgbClr val="FF0000"/>
                        </a:solidFill>
                        <a:effectLst/>
                        <a:latin typeface="+mj-ea"/>
                        <a:ea typeface="+mj-ea"/>
                      </a:endParaRPr>
                    </a:p>
                  </a:txBody>
                  <a:tcPr marL="4242" marR="4242" marT="4242" marB="0" anchor="ctr"/>
                </a:tc>
                <a:extLst>
                  <a:ext uri="{0D108BD9-81ED-4DB2-BD59-A6C34878D82A}">
                    <a16:rowId xmlns:a16="http://schemas.microsoft.com/office/drawing/2014/main" val="1607284287"/>
                  </a:ext>
                </a:extLst>
              </a:tr>
            </a:tbl>
          </a:graphicData>
        </a:graphic>
      </p:graphicFrame>
      <p:graphicFrame>
        <p:nvGraphicFramePr>
          <p:cNvPr id="3" name="表 2">
            <a:extLst>
              <a:ext uri="{FF2B5EF4-FFF2-40B4-BE49-F238E27FC236}">
                <a16:creationId xmlns:a16="http://schemas.microsoft.com/office/drawing/2014/main" id="{96404DF4-8A2F-4798-82A4-C331D0316B83}"/>
              </a:ext>
            </a:extLst>
          </p:cNvPr>
          <p:cNvGraphicFramePr>
            <a:graphicFrameLocks noGrp="1"/>
          </p:cNvGraphicFramePr>
          <p:nvPr/>
        </p:nvGraphicFramePr>
        <p:xfrm>
          <a:off x="0" y="2635750"/>
          <a:ext cx="8891450" cy="2943048"/>
        </p:xfrm>
        <a:graphic>
          <a:graphicData uri="http://schemas.openxmlformats.org/drawingml/2006/table">
            <a:tbl>
              <a:tblPr>
                <a:tableStyleId>{5C22544A-7EE6-4342-B048-85BDC9FD1C3A}</a:tableStyleId>
              </a:tblPr>
              <a:tblGrid>
                <a:gridCol w="714103">
                  <a:extLst>
                    <a:ext uri="{9D8B030D-6E8A-4147-A177-3AD203B41FA5}">
                      <a16:colId xmlns:a16="http://schemas.microsoft.com/office/drawing/2014/main" val="3697912958"/>
                    </a:ext>
                  </a:extLst>
                </a:gridCol>
                <a:gridCol w="1933303">
                  <a:extLst>
                    <a:ext uri="{9D8B030D-6E8A-4147-A177-3AD203B41FA5}">
                      <a16:colId xmlns:a16="http://schemas.microsoft.com/office/drawing/2014/main" val="669076634"/>
                    </a:ext>
                  </a:extLst>
                </a:gridCol>
                <a:gridCol w="1257765">
                  <a:extLst>
                    <a:ext uri="{9D8B030D-6E8A-4147-A177-3AD203B41FA5}">
                      <a16:colId xmlns:a16="http://schemas.microsoft.com/office/drawing/2014/main" val="2243798048"/>
                    </a:ext>
                  </a:extLst>
                </a:gridCol>
                <a:gridCol w="2025366">
                  <a:extLst>
                    <a:ext uri="{9D8B030D-6E8A-4147-A177-3AD203B41FA5}">
                      <a16:colId xmlns:a16="http://schemas.microsoft.com/office/drawing/2014/main" val="1629906688"/>
                    </a:ext>
                  </a:extLst>
                </a:gridCol>
                <a:gridCol w="1298820">
                  <a:extLst>
                    <a:ext uri="{9D8B030D-6E8A-4147-A177-3AD203B41FA5}">
                      <a16:colId xmlns:a16="http://schemas.microsoft.com/office/drawing/2014/main" val="2931070430"/>
                    </a:ext>
                  </a:extLst>
                </a:gridCol>
                <a:gridCol w="1662093">
                  <a:extLst>
                    <a:ext uri="{9D8B030D-6E8A-4147-A177-3AD203B41FA5}">
                      <a16:colId xmlns:a16="http://schemas.microsoft.com/office/drawing/2014/main" val="1045187469"/>
                    </a:ext>
                  </a:extLst>
                </a:gridCol>
              </a:tblGrid>
              <a:tr h="209967">
                <a:tc>
                  <a:txBody>
                    <a:bodyPr/>
                    <a:lstStyle/>
                    <a:p>
                      <a:pPr algn="ctr" fontAlgn="ctr"/>
                      <a:r>
                        <a:rPr lang="en-US" altLang="ja-JP" sz="3600" u="none" strike="noStrike" dirty="0">
                          <a:effectLst/>
                          <a:latin typeface="+mj-ea"/>
                          <a:ea typeface="+mj-ea"/>
                        </a:rPr>
                        <a:t>2</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京都市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200" u="none" strike="noStrike" dirty="0">
                          <a:effectLst/>
                          <a:latin typeface="+mj-ea"/>
                          <a:ea typeface="+mj-ea"/>
                        </a:rPr>
                        <a:t>6,600 </a:t>
                      </a:r>
                      <a:endParaRPr lang="en-US" altLang="ja-JP"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4800" u="none" strike="noStrike" dirty="0">
                          <a:effectLst/>
                          <a:latin typeface="+mj-ea"/>
                          <a:ea typeface="+mj-ea"/>
                        </a:rPr>
                        <a:t>6,800</a:t>
                      </a:r>
                      <a:endParaRPr lang="en-US" altLang="ja-JP" sz="48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3.0%</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23.2%</a:t>
                      </a:r>
                      <a:endParaRPr lang="en-US" altLang="ja-JP" sz="3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1113326541"/>
                  </a:ext>
                </a:extLst>
              </a:tr>
              <a:tr h="209967">
                <a:tc>
                  <a:txBody>
                    <a:bodyPr/>
                    <a:lstStyle/>
                    <a:p>
                      <a:pPr algn="ctr" fontAlgn="ctr"/>
                      <a:r>
                        <a:rPr lang="en-US" altLang="ja-JP" sz="3600" u="none" strike="noStrike" dirty="0">
                          <a:effectLst/>
                          <a:latin typeface="+mj-ea"/>
                          <a:ea typeface="+mj-ea"/>
                        </a:rPr>
                        <a:t>3</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堺市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200" u="none" strike="noStrike" dirty="0">
                          <a:effectLst/>
                          <a:latin typeface="+mj-ea"/>
                          <a:ea typeface="+mj-ea"/>
                        </a:rPr>
                        <a:t>6,623 </a:t>
                      </a:r>
                      <a:endParaRPr lang="en-US" altLang="ja-JP"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4800" u="none" strike="noStrike" dirty="0">
                          <a:effectLst/>
                          <a:latin typeface="+mj-ea"/>
                          <a:ea typeface="+mj-ea"/>
                        </a:rPr>
                        <a:t>6,790</a:t>
                      </a:r>
                      <a:endParaRPr lang="en-US" altLang="ja-JP" sz="48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a:effectLst/>
                          <a:latin typeface="+mj-ea"/>
                          <a:ea typeface="+mj-ea"/>
                        </a:rPr>
                        <a:t>2.5%</a:t>
                      </a:r>
                      <a:endParaRPr lang="en-US" altLang="ja-JP" sz="3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a:effectLst/>
                          <a:latin typeface="+mj-ea"/>
                          <a:ea typeface="+mj-ea"/>
                        </a:rPr>
                        <a:t>23.9%</a:t>
                      </a:r>
                      <a:endParaRPr lang="en-US" altLang="ja-JP" sz="3600" b="0" i="0" u="none" strike="noStrike">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867651173"/>
                  </a:ext>
                </a:extLst>
              </a:tr>
              <a:tr h="209967">
                <a:tc>
                  <a:txBody>
                    <a:bodyPr/>
                    <a:lstStyle/>
                    <a:p>
                      <a:pPr algn="ctr" fontAlgn="ctr"/>
                      <a:r>
                        <a:rPr lang="en-US" altLang="ja-JP" sz="3600" u="none" strike="noStrike" dirty="0">
                          <a:solidFill>
                            <a:schemeClr val="tx1"/>
                          </a:solidFill>
                          <a:effectLst/>
                          <a:latin typeface="+mj-ea"/>
                          <a:ea typeface="+mj-ea"/>
                        </a:rPr>
                        <a:t>4</a:t>
                      </a:r>
                      <a:endParaRPr lang="en-US" altLang="ja-JP" sz="3600" b="0" i="0" u="none" strike="noStrike" dirty="0">
                        <a:solidFill>
                          <a:schemeClr val="tx1"/>
                        </a:solidFill>
                        <a:effectLst/>
                        <a:latin typeface="+mj-ea"/>
                        <a:ea typeface="+mj-ea"/>
                      </a:endParaRPr>
                    </a:p>
                  </a:txBody>
                  <a:tcPr marL="4242" marR="4242" marT="4242" marB="0" anchor="ctr"/>
                </a:tc>
                <a:tc>
                  <a:txBody>
                    <a:bodyPr/>
                    <a:lstStyle/>
                    <a:p>
                      <a:pPr algn="ctr" fontAlgn="ctr"/>
                      <a:r>
                        <a:rPr lang="ja-JP" altLang="en-US" sz="3600" u="none" strike="noStrike" dirty="0">
                          <a:solidFill>
                            <a:schemeClr val="tx1"/>
                          </a:solidFill>
                          <a:effectLst/>
                          <a:latin typeface="+mj-ea"/>
                          <a:ea typeface="+mj-ea"/>
                        </a:rPr>
                        <a:t>名古屋市</a:t>
                      </a:r>
                      <a:endParaRPr lang="ja-JP" altLang="en-US" sz="36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3600" u="none" strike="noStrike" dirty="0">
                          <a:solidFill>
                            <a:schemeClr val="tx1"/>
                          </a:solidFill>
                          <a:effectLst/>
                          <a:latin typeface="+mj-ea"/>
                          <a:ea typeface="+mj-ea"/>
                        </a:rPr>
                        <a:t>6,391 </a:t>
                      </a:r>
                      <a:endParaRPr lang="en-US" altLang="ja-JP" sz="36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4800" u="none" strike="noStrike" dirty="0">
                          <a:solidFill>
                            <a:schemeClr val="tx1"/>
                          </a:solidFill>
                          <a:effectLst/>
                          <a:latin typeface="+mj-ea"/>
                          <a:ea typeface="+mj-ea"/>
                        </a:rPr>
                        <a:t>6,642</a:t>
                      </a:r>
                      <a:endParaRPr lang="en-US" altLang="ja-JP" sz="48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3600" u="none" strike="noStrike" dirty="0">
                          <a:solidFill>
                            <a:schemeClr val="tx1"/>
                          </a:solidFill>
                          <a:effectLst/>
                          <a:latin typeface="+mj-ea"/>
                          <a:ea typeface="+mj-ea"/>
                        </a:rPr>
                        <a:t>3.9%</a:t>
                      </a:r>
                      <a:endParaRPr lang="en-US" altLang="ja-JP" sz="36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3600" u="none" strike="noStrike" dirty="0">
                          <a:solidFill>
                            <a:schemeClr val="tx1"/>
                          </a:solidFill>
                          <a:effectLst/>
                          <a:latin typeface="+mj-ea"/>
                          <a:ea typeface="+mj-ea"/>
                        </a:rPr>
                        <a:t>19.9%</a:t>
                      </a:r>
                      <a:endParaRPr lang="en-US" altLang="ja-JP" sz="3600" b="0" i="0" u="none" strike="noStrike" dirty="0">
                        <a:solidFill>
                          <a:schemeClr val="tx1"/>
                        </a:solidFill>
                        <a:effectLst/>
                        <a:latin typeface="+mj-ea"/>
                        <a:ea typeface="+mj-ea"/>
                      </a:endParaRPr>
                    </a:p>
                  </a:txBody>
                  <a:tcPr marL="4242" marR="4242" marT="4242" marB="0" anchor="ctr"/>
                </a:tc>
                <a:extLst>
                  <a:ext uri="{0D108BD9-81ED-4DB2-BD59-A6C34878D82A}">
                    <a16:rowId xmlns:a16="http://schemas.microsoft.com/office/drawing/2014/main" val="632073289"/>
                  </a:ext>
                </a:extLst>
              </a:tr>
              <a:tr h="209967">
                <a:tc>
                  <a:txBody>
                    <a:bodyPr/>
                    <a:lstStyle/>
                    <a:p>
                      <a:pPr algn="ctr" fontAlgn="ctr"/>
                      <a:r>
                        <a:rPr lang="en-US" altLang="ja-JP" sz="3600" u="none" strike="noStrike" dirty="0">
                          <a:effectLst/>
                          <a:latin typeface="+mj-ea"/>
                          <a:ea typeface="+mj-ea"/>
                        </a:rPr>
                        <a:t>5</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新潟市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200" u="none" strike="noStrike" dirty="0">
                          <a:effectLst/>
                          <a:latin typeface="+mj-ea"/>
                          <a:ea typeface="+mj-ea"/>
                        </a:rPr>
                        <a:t>6,353 </a:t>
                      </a:r>
                      <a:endParaRPr lang="en-US" altLang="ja-JP"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4800" u="none" strike="noStrike" dirty="0">
                          <a:effectLst/>
                          <a:latin typeface="+mj-ea"/>
                          <a:ea typeface="+mj-ea"/>
                        </a:rPr>
                        <a:t>6,641</a:t>
                      </a:r>
                      <a:endParaRPr lang="en-US" altLang="ja-JP" sz="48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4.5%</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19.1%</a:t>
                      </a:r>
                      <a:endParaRPr lang="en-US" altLang="ja-JP" sz="3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1204192819"/>
                  </a:ext>
                </a:extLst>
              </a:tr>
            </a:tbl>
          </a:graphicData>
        </a:graphic>
      </p:graphicFrame>
    </p:spTree>
    <p:extLst>
      <p:ext uri="{BB962C8B-B14F-4D97-AF65-F5344CB8AC3E}">
        <p14:creationId xmlns:p14="http://schemas.microsoft.com/office/powerpoint/2010/main" val="6653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F59AA-84D2-4B07-B437-2351809410DD}"/>
              </a:ext>
            </a:extLst>
          </p:cNvPr>
          <p:cNvSpPr>
            <a:spLocks noGrp="1"/>
          </p:cNvSpPr>
          <p:nvPr>
            <p:ph type="title"/>
          </p:nvPr>
        </p:nvSpPr>
        <p:spPr>
          <a:xfrm>
            <a:off x="502920" y="136525"/>
            <a:ext cx="8229600" cy="456882"/>
          </a:xfrm>
        </p:spPr>
        <p:txBody>
          <a:bodyPr/>
          <a:lstStyle/>
          <a:p>
            <a:r>
              <a:rPr kumimoji="1" lang="ja-JP" altLang="en-US" dirty="0"/>
              <a:t>政令指定都市　</a:t>
            </a:r>
            <a:r>
              <a:rPr kumimoji="1" lang="en-US" altLang="ja-JP" dirty="0"/>
              <a:t>6</a:t>
            </a:r>
            <a:r>
              <a:rPr kumimoji="1" lang="ja-JP" altLang="en-US" dirty="0"/>
              <a:t>位～</a:t>
            </a:r>
            <a:r>
              <a:rPr kumimoji="1" lang="en-US" altLang="ja-JP" dirty="0"/>
              <a:t>20</a:t>
            </a:r>
            <a:r>
              <a:rPr kumimoji="1" lang="ja-JP" altLang="en-US" dirty="0"/>
              <a:t>位</a:t>
            </a:r>
          </a:p>
        </p:txBody>
      </p:sp>
      <p:sp>
        <p:nvSpPr>
          <p:cNvPr id="4" name="スライド番号プレースホルダー 3">
            <a:extLst>
              <a:ext uri="{FF2B5EF4-FFF2-40B4-BE49-F238E27FC236}">
                <a16:creationId xmlns:a16="http://schemas.microsoft.com/office/drawing/2014/main" id="{23F39E3A-BAE5-49AF-B401-38834CF077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11C8AEB1-2482-4770-BE16-31D8F1199EDC}"/>
              </a:ext>
            </a:extLst>
          </p:cNvPr>
          <p:cNvGraphicFramePr>
            <a:graphicFrameLocks noGrp="1"/>
          </p:cNvGraphicFramePr>
          <p:nvPr/>
        </p:nvGraphicFramePr>
        <p:xfrm>
          <a:off x="548640" y="801443"/>
          <a:ext cx="8138160" cy="5920032"/>
        </p:xfrm>
        <a:graphic>
          <a:graphicData uri="http://schemas.openxmlformats.org/drawingml/2006/table">
            <a:tbl>
              <a:tblPr>
                <a:tableStyleId>{5C22544A-7EE6-4342-B048-85BDC9FD1C3A}</a:tableStyleId>
              </a:tblPr>
              <a:tblGrid>
                <a:gridCol w="722345">
                  <a:extLst>
                    <a:ext uri="{9D8B030D-6E8A-4147-A177-3AD203B41FA5}">
                      <a16:colId xmlns:a16="http://schemas.microsoft.com/office/drawing/2014/main" val="3789515126"/>
                    </a:ext>
                  </a:extLst>
                </a:gridCol>
                <a:gridCol w="1707346">
                  <a:extLst>
                    <a:ext uri="{9D8B030D-6E8A-4147-A177-3AD203B41FA5}">
                      <a16:colId xmlns:a16="http://schemas.microsoft.com/office/drawing/2014/main" val="2012045024"/>
                    </a:ext>
                  </a:extLst>
                </a:gridCol>
                <a:gridCol w="1258980">
                  <a:extLst>
                    <a:ext uri="{9D8B030D-6E8A-4147-A177-3AD203B41FA5}">
                      <a16:colId xmlns:a16="http://schemas.microsoft.com/office/drawing/2014/main" val="2585058950"/>
                    </a:ext>
                  </a:extLst>
                </a:gridCol>
                <a:gridCol w="1693226">
                  <a:extLst>
                    <a:ext uri="{9D8B030D-6E8A-4147-A177-3AD203B41FA5}">
                      <a16:colId xmlns:a16="http://schemas.microsoft.com/office/drawing/2014/main" val="1019177746"/>
                    </a:ext>
                  </a:extLst>
                </a:gridCol>
                <a:gridCol w="1273100">
                  <a:extLst>
                    <a:ext uri="{9D8B030D-6E8A-4147-A177-3AD203B41FA5}">
                      <a16:colId xmlns:a16="http://schemas.microsoft.com/office/drawing/2014/main" val="3612151547"/>
                    </a:ext>
                  </a:extLst>
                </a:gridCol>
                <a:gridCol w="1483163">
                  <a:extLst>
                    <a:ext uri="{9D8B030D-6E8A-4147-A177-3AD203B41FA5}">
                      <a16:colId xmlns:a16="http://schemas.microsoft.com/office/drawing/2014/main" val="2925986876"/>
                    </a:ext>
                  </a:extLst>
                </a:gridCol>
              </a:tblGrid>
              <a:tr h="326616">
                <a:tc>
                  <a:txBody>
                    <a:bodyPr/>
                    <a:lstStyle/>
                    <a:p>
                      <a:pPr algn="l" fontAlgn="ctr"/>
                      <a:r>
                        <a:rPr lang="ja-JP" altLang="en-US" sz="1600" u="none" strike="noStrike" dirty="0">
                          <a:effectLst/>
                          <a:latin typeface="+mj-ea"/>
                          <a:ea typeface="+mj-ea"/>
                        </a:rPr>
                        <a:t>順位</a:t>
                      </a:r>
                      <a:endParaRPr lang="ja-JP" altLang="en-US"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dirty="0">
                          <a:effectLst/>
                          <a:latin typeface="+mj-ea"/>
                          <a:ea typeface="+mj-ea"/>
                        </a:rPr>
                        <a:t>都市</a:t>
                      </a:r>
                      <a:endParaRPr lang="ja-JP" altLang="en-US" sz="1400" b="0" i="0" u="none" strike="noStrike" dirty="0">
                        <a:solidFill>
                          <a:srgbClr val="000000"/>
                        </a:solidFill>
                        <a:effectLst/>
                        <a:latin typeface="+mj-ea"/>
                        <a:ea typeface="+mj-ea"/>
                      </a:endParaRPr>
                    </a:p>
                  </a:txBody>
                  <a:tcPr marL="4242" marR="4242" marT="4242" marB="0" anchor="ctr"/>
                </a:tc>
                <a:tc>
                  <a:txBody>
                    <a:bodyPr/>
                    <a:lstStyle/>
                    <a:p>
                      <a:pPr algn="ctr" fontAlgn="ctr"/>
                      <a:r>
                        <a:rPr lang="zh-TW" altLang="en-US" sz="1600" u="none" strike="noStrike" dirty="0">
                          <a:effectLst/>
                          <a:latin typeface="ＭＳ Ｐゴシック" panose="020B0600070205080204" pitchFamily="50" charset="-128"/>
                          <a:ea typeface="ＭＳ Ｐゴシック" panose="020B0600070205080204" pitchFamily="50" charset="-128"/>
                        </a:rPr>
                        <a:t>第７期</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ja-JP" altLang="en-US" sz="2400" b="0" i="0" u="none" strike="noStrike" dirty="0">
                          <a:solidFill>
                            <a:srgbClr val="000000"/>
                          </a:solidFill>
                          <a:effectLst/>
                          <a:latin typeface="+mj-ea"/>
                          <a:ea typeface="+mj-ea"/>
                        </a:rPr>
                        <a:t>第</a:t>
                      </a:r>
                      <a:r>
                        <a:rPr lang="en-US" altLang="ja-JP" sz="2400" b="0" i="0" u="none" strike="noStrike" dirty="0">
                          <a:solidFill>
                            <a:srgbClr val="000000"/>
                          </a:solidFill>
                          <a:effectLst/>
                          <a:latin typeface="+mj-ea"/>
                          <a:ea typeface="+mj-ea"/>
                        </a:rPr>
                        <a:t>8</a:t>
                      </a:r>
                      <a:r>
                        <a:rPr lang="ja-JP" altLang="en-US" sz="2400" b="0" i="0" u="none" strike="noStrike" dirty="0">
                          <a:solidFill>
                            <a:srgbClr val="000000"/>
                          </a:solidFill>
                          <a:effectLst/>
                          <a:latin typeface="+mj-ea"/>
                          <a:ea typeface="+mj-ea"/>
                        </a:rPr>
                        <a:t>期</a:t>
                      </a:r>
                      <a:endParaRPr lang="zh-TW" altLang="en-US" sz="24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600" u="none" strike="noStrike" dirty="0">
                          <a:effectLst/>
                          <a:latin typeface="+mj-ea"/>
                          <a:ea typeface="+mj-ea"/>
                        </a:rPr>
                        <a:t>伸び率</a:t>
                      </a:r>
                      <a:endParaRPr lang="ja-JP" altLang="en-US" sz="1600" b="0" i="0" u="none" strike="noStrike" dirty="0">
                        <a:solidFill>
                          <a:srgbClr val="000000"/>
                        </a:solidFill>
                        <a:effectLst/>
                        <a:latin typeface="+mj-ea"/>
                        <a:ea typeface="+mj-ea"/>
                      </a:endParaRPr>
                    </a:p>
                  </a:txBody>
                  <a:tcPr marL="4242" marR="4242" marT="4242" marB="0" anchor="ctr"/>
                </a:tc>
                <a:tc>
                  <a:txBody>
                    <a:bodyPr/>
                    <a:lstStyle/>
                    <a:p>
                      <a:pPr algn="ctr" fontAlgn="ctr"/>
                      <a:r>
                        <a:rPr lang="zh-TW" altLang="en-US" sz="1600" u="none" strike="noStrike" dirty="0">
                          <a:effectLst/>
                          <a:latin typeface="+mj-ea"/>
                          <a:ea typeface="+mj-ea"/>
                        </a:rPr>
                        <a:t>要介護認定率</a:t>
                      </a:r>
                      <a:endParaRPr lang="zh-TW" altLang="en-US"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3139049173"/>
                  </a:ext>
                </a:extLst>
              </a:tr>
              <a:tr h="209967">
                <a:tc>
                  <a:txBody>
                    <a:bodyPr/>
                    <a:lstStyle/>
                    <a:p>
                      <a:pPr algn="r" fontAlgn="ctr"/>
                      <a:r>
                        <a:rPr lang="en-US" altLang="ja-JP" sz="1600" u="none" strike="noStrike" dirty="0">
                          <a:effectLst/>
                          <a:latin typeface="+mj-ea"/>
                          <a:ea typeface="+mj-ea"/>
                        </a:rPr>
                        <a:t>6</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dirty="0">
                          <a:effectLst/>
                          <a:latin typeface="+mj-ea"/>
                          <a:ea typeface="+mj-ea"/>
                        </a:rPr>
                        <a:t>岡山市</a:t>
                      </a:r>
                      <a:endParaRPr lang="ja-JP" altLang="en-US"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6,160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6,640</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7.8%</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21.4%</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115917930"/>
                  </a:ext>
                </a:extLst>
              </a:tr>
              <a:tr h="209967">
                <a:tc>
                  <a:txBody>
                    <a:bodyPr/>
                    <a:lstStyle/>
                    <a:p>
                      <a:pPr algn="r" fontAlgn="ctr"/>
                      <a:r>
                        <a:rPr lang="en-US" altLang="ja-JP" sz="1600" u="none" strike="noStrike" dirty="0">
                          <a:effectLst/>
                          <a:latin typeface="+mj-ea"/>
                          <a:ea typeface="+mj-ea"/>
                        </a:rPr>
                        <a:t>7</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dirty="0">
                          <a:effectLst/>
                          <a:latin typeface="+mj-ea"/>
                          <a:ea typeface="+mj-ea"/>
                        </a:rPr>
                        <a:t>北九州市</a:t>
                      </a:r>
                      <a:endParaRPr lang="ja-JP" altLang="en-US"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6,090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6,540</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7.4%</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22.5%</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1562208881"/>
                  </a:ext>
                </a:extLst>
              </a:tr>
              <a:tr h="209967">
                <a:tc>
                  <a:txBody>
                    <a:bodyPr/>
                    <a:lstStyle/>
                    <a:p>
                      <a:pPr algn="r" fontAlgn="ctr"/>
                      <a:r>
                        <a:rPr lang="en-US" altLang="ja-JP" sz="1600" u="none" strike="noStrike" dirty="0">
                          <a:effectLst/>
                          <a:latin typeface="+mj-ea"/>
                          <a:ea typeface="+mj-ea"/>
                        </a:rPr>
                        <a:t>8</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横浜市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6,200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6,500</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4.8%</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18.5%</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3793154616"/>
                  </a:ext>
                </a:extLst>
              </a:tr>
              <a:tr h="209967">
                <a:tc>
                  <a:txBody>
                    <a:bodyPr/>
                    <a:lstStyle/>
                    <a:p>
                      <a:pPr algn="r" fontAlgn="ctr"/>
                      <a:r>
                        <a:rPr lang="en-US" altLang="ja-JP" sz="1600" u="none" strike="noStrike" dirty="0">
                          <a:effectLst/>
                          <a:latin typeface="+mj-ea"/>
                          <a:ea typeface="+mj-ea"/>
                        </a:rPr>
                        <a:t>9</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神戸市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6,260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6,400</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2.2%</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20.9%</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4022249223"/>
                  </a:ext>
                </a:extLst>
              </a:tr>
              <a:tr h="209967">
                <a:tc>
                  <a:txBody>
                    <a:bodyPr/>
                    <a:lstStyle/>
                    <a:p>
                      <a:pPr algn="r" fontAlgn="ctr"/>
                      <a:r>
                        <a:rPr lang="en-US" altLang="ja-JP" sz="1600" u="none" strike="noStrike" dirty="0">
                          <a:effectLst/>
                          <a:latin typeface="+mj-ea"/>
                          <a:ea typeface="+mj-ea"/>
                        </a:rPr>
                        <a:t>10</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熊本市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6,760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6,400</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-5.3%</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21.3%</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4078606430"/>
                  </a:ext>
                </a:extLst>
              </a:tr>
              <a:tr h="209967">
                <a:tc>
                  <a:txBody>
                    <a:bodyPr/>
                    <a:lstStyle/>
                    <a:p>
                      <a:pPr algn="r" fontAlgn="ctr"/>
                      <a:r>
                        <a:rPr lang="en-US" altLang="ja-JP" sz="1600" u="none" strike="noStrike" dirty="0">
                          <a:effectLst/>
                          <a:latin typeface="+mj-ea"/>
                          <a:ea typeface="+mj-ea"/>
                        </a:rPr>
                        <a:t>11</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静岡市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5,492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6,325</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15.2%</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18.7%</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3458694957"/>
                  </a:ext>
                </a:extLst>
              </a:tr>
              <a:tr h="209967">
                <a:tc>
                  <a:txBody>
                    <a:bodyPr/>
                    <a:lstStyle/>
                    <a:p>
                      <a:pPr algn="r" fontAlgn="ctr"/>
                      <a:r>
                        <a:rPr lang="en-US" altLang="ja-JP" sz="1600" u="none" strike="noStrike" dirty="0">
                          <a:effectLst/>
                          <a:latin typeface="+mj-ea"/>
                          <a:ea typeface="+mj-ea"/>
                        </a:rPr>
                        <a:t>12</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川崎市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5,825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6,315</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8.4%</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19.2%</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929067275"/>
                  </a:ext>
                </a:extLst>
              </a:tr>
              <a:tr h="209967">
                <a:tc>
                  <a:txBody>
                    <a:bodyPr/>
                    <a:lstStyle/>
                    <a:p>
                      <a:pPr algn="r" fontAlgn="ctr"/>
                      <a:r>
                        <a:rPr lang="en-US" altLang="ja-JP" sz="1600" u="none" strike="noStrike" dirty="0">
                          <a:effectLst/>
                          <a:latin typeface="+mj-ea"/>
                          <a:ea typeface="+mj-ea"/>
                        </a:rPr>
                        <a:t>13</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広島市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6,170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6,250</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a:effectLst/>
                          <a:latin typeface="+mj-ea"/>
                          <a:ea typeface="+mj-ea"/>
                        </a:rPr>
                        <a:t>1.3%</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19.0%</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2444839862"/>
                  </a:ext>
                </a:extLst>
              </a:tr>
              <a:tr h="209967">
                <a:tc>
                  <a:txBody>
                    <a:bodyPr/>
                    <a:lstStyle/>
                    <a:p>
                      <a:pPr algn="r" fontAlgn="ctr"/>
                      <a:r>
                        <a:rPr lang="en-US" altLang="ja-JP" sz="1600" u="none" strike="noStrike">
                          <a:effectLst/>
                          <a:latin typeface="+mj-ea"/>
                          <a:ea typeface="+mj-ea"/>
                        </a:rPr>
                        <a:t>14</a:t>
                      </a:r>
                      <a:endParaRPr lang="en-US" altLang="ja-JP" sz="1600" b="0" i="0" u="none" strike="noStrike">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福岡市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6,078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6,225</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2.4%</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19.9%</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587455442"/>
                  </a:ext>
                </a:extLst>
              </a:tr>
              <a:tr h="209967">
                <a:tc>
                  <a:txBody>
                    <a:bodyPr/>
                    <a:lstStyle/>
                    <a:p>
                      <a:pPr algn="r" fontAlgn="ctr"/>
                      <a:r>
                        <a:rPr lang="en-US" altLang="ja-JP" sz="1600" u="none" strike="noStrike" dirty="0">
                          <a:effectLst/>
                          <a:latin typeface="+mj-ea"/>
                          <a:ea typeface="+mj-ea"/>
                        </a:rPr>
                        <a:t>15</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1400" u="none" strike="noStrike">
                          <a:effectLst/>
                          <a:latin typeface="+mj-ea"/>
                          <a:ea typeface="+mj-ea"/>
                        </a:rPr>
                        <a:t>さいたま市</a:t>
                      </a:r>
                      <a:endParaRPr lang="ja-JP" altLang="en-US" sz="14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1400" u="none" strike="noStrike" dirty="0">
                          <a:effectLst/>
                          <a:latin typeface="+mj-ea"/>
                          <a:ea typeface="+mj-ea"/>
                        </a:rPr>
                        <a:t>5,421 </a:t>
                      </a:r>
                      <a:endParaRPr lang="en-US" altLang="ja-JP" sz="1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2400" u="none" strike="noStrike" dirty="0">
                          <a:effectLst/>
                          <a:latin typeface="+mj-ea"/>
                          <a:ea typeface="+mj-ea"/>
                        </a:rPr>
                        <a:t>6,034</a:t>
                      </a:r>
                      <a:endParaRPr lang="en-US" altLang="ja-JP" sz="24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11.3%</a:t>
                      </a:r>
                      <a:endParaRPr lang="en-US" altLang="ja-JP" sz="1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1600" u="none" strike="noStrike" dirty="0">
                          <a:effectLst/>
                          <a:latin typeface="+mj-ea"/>
                          <a:ea typeface="+mj-ea"/>
                        </a:rPr>
                        <a:t>17.6%</a:t>
                      </a:r>
                      <a:endParaRPr lang="en-US" altLang="ja-JP" sz="1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4253403291"/>
                  </a:ext>
                </a:extLst>
              </a:tr>
              <a:tr h="209967">
                <a:tc>
                  <a:txBody>
                    <a:bodyPr/>
                    <a:lstStyle/>
                    <a:p>
                      <a:pPr algn="r" fontAlgn="ctr"/>
                      <a:r>
                        <a:rPr lang="en-US" altLang="ja-JP" sz="1600" u="none" strike="noStrike" dirty="0">
                          <a:effectLst/>
                        </a:rPr>
                        <a:t>16</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ja-JP" altLang="en-US" sz="1400" u="none" strike="noStrike">
                          <a:effectLst/>
                        </a:rPr>
                        <a:t>仙台市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400" u="none" strike="noStrike" dirty="0">
                          <a:effectLst/>
                        </a:rPr>
                        <a:t>5,893 </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2400" u="none" strike="noStrike" dirty="0">
                          <a:effectLst/>
                        </a:rPr>
                        <a:t>6,001</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1.8%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a:effectLst/>
                        </a:rPr>
                        <a:t>18.2%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54144480"/>
                  </a:ext>
                </a:extLst>
              </a:tr>
              <a:tr h="209967">
                <a:tc>
                  <a:txBody>
                    <a:bodyPr/>
                    <a:lstStyle/>
                    <a:p>
                      <a:pPr algn="r" fontAlgn="ctr"/>
                      <a:r>
                        <a:rPr lang="en-US" altLang="ja-JP" sz="1600" u="none" strike="noStrike" dirty="0">
                          <a:effectLst/>
                        </a:rPr>
                        <a:t>17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ja-JP" altLang="en-US" sz="1400" u="none" strike="noStrike">
                          <a:effectLst/>
                        </a:rPr>
                        <a:t>相模原市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400" u="none" strike="noStrike" dirty="0">
                          <a:effectLst/>
                        </a:rPr>
                        <a:t>5,800 </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2400" u="none" strike="noStrike" dirty="0">
                          <a:effectLst/>
                        </a:rPr>
                        <a:t>6,000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3.4%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a:effectLst/>
                        </a:rPr>
                        <a:t>17.6%</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3703942971"/>
                  </a:ext>
                </a:extLst>
              </a:tr>
              <a:tr h="209967">
                <a:tc>
                  <a:txBody>
                    <a:bodyPr/>
                    <a:lstStyle/>
                    <a:p>
                      <a:pPr algn="r" fontAlgn="ctr"/>
                      <a:r>
                        <a:rPr lang="en-US" altLang="ja-JP" sz="1600" u="none" strike="noStrike" dirty="0">
                          <a:effectLst/>
                        </a:rPr>
                        <a:t>18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ja-JP" altLang="en-US" sz="1400" u="none" strike="noStrike">
                          <a:effectLst/>
                        </a:rPr>
                        <a:t>浜松市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400" u="none" strike="noStrike">
                          <a:effectLst/>
                        </a:rPr>
                        <a:t>5,534 </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2400" u="none" strike="noStrike" dirty="0">
                          <a:effectLst/>
                        </a:rPr>
                        <a:t>5,859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5.9%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17.6%</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1404193377"/>
                  </a:ext>
                </a:extLst>
              </a:tr>
              <a:tr h="209967">
                <a:tc>
                  <a:txBody>
                    <a:bodyPr/>
                    <a:lstStyle/>
                    <a:p>
                      <a:pPr algn="r" fontAlgn="ctr"/>
                      <a:r>
                        <a:rPr lang="en-US" altLang="ja-JP" sz="1600" u="none" strike="noStrike" dirty="0">
                          <a:effectLst/>
                        </a:rPr>
                        <a:t>19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ja-JP" altLang="en-US" sz="1400" u="none" strike="noStrike">
                          <a:effectLst/>
                        </a:rPr>
                        <a:t>札幌市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400" u="none" strike="noStrike">
                          <a:effectLst/>
                        </a:rPr>
                        <a:t>5,773 </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2400" u="none" strike="noStrike" dirty="0">
                          <a:effectLst/>
                        </a:rPr>
                        <a:t>5,773</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21.0%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2965886343"/>
                  </a:ext>
                </a:extLst>
              </a:tr>
              <a:tr h="209967">
                <a:tc>
                  <a:txBody>
                    <a:bodyPr/>
                    <a:lstStyle/>
                    <a:p>
                      <a:pPr algn="r" fontAlgn="ctr"/>
                      <a:r>
                        <a:rPr lang="en-US" altLang="ja-JP" sz="1600" u="none" strike="noStrike" dirty="0">
                          <a:effectLst/>
                        </a:rPr>
                        <a:t>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ja-JP" altLang="en-US" sz="1400" u="none" strike="noStrike">
                          <a:effectLst/>
                        </a:rPr>
                        <a:t>千葉市</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400" u="none" strike="noStrike">
                          <a:effectLst/>
                        </a:rPr>
                        <a:t>5,300 </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2400" u="none" strike="noStrike" dirty="0">
                          <a:effectLst/>
                        </a:rPr>
                        <a:t>5,400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1.9%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tc>
                  <a:txBody>
                    <a:bodyPr/>
                    <a:lstStyle/>
                    <a:p>
                      <a:pPr algn="ctr" fontAlgn="ctr"/>
                      <a:r>
                        <a:rPr lang="en-US" altLang="ja-JP" sz="1600" u="none" strike="noStrike" dirty="0">
                          <a:effectLst/>
                        </a:rPr>
                        <a:t>17.4%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1269858530"/>
                  </a:ext>
                </a:extLst>
              </a:tr>
            </a:tbl>
          </a:graphicData>
        </a:graphic>
      </p:graphicFrame>
    </p:spTree>
    <p:extLst>
      <p:ext uri="{BB962C8B-B14F-4D97-AF65-F5344CB8AC3E}">
        <p14:creationId xmlns:p14="http://schemas.microsoft.com/office/powerpoint/2010/main" val="771090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14.7|10.8|6.2|2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1950</TotalTime>
  <Words>4534</Words>
  <Application>Microsoft Office PowerPoint</Application>
  <PresentationFormat>画面に合わせる (4:3)</PresentationFormat>
  <Paragraphs>978</Paragraphs>
  <Slides>62</Slides>
  <Notes>8</Notes>
  <HiddenSlides>0</HiddenSlides>
  <MMClips>1</MMClips>
  <ScaleCrop>false</ScaleCrop>
  <HeadingPairs>
    <vt:vector size="6" baseType="variant">
      <vt:variant>
        <vt:lpstr>使用されているフォント</vt:lpstr>
      </vt:variant>
      <vt:variant>
        <vt:i4>14</vt:i4>
      </vt:variant>
      <vt:variant>
        <vt:lpstr>テーマ</vt:lpstr>
      </vt:variant>
      <vt:variant>
        <vt:i4>5</vt:i4>
      </vt:variant>
      <vt:variant>
        <vt:lpstr>スライド タイトル</vt:lpstr>
      </vt:variant>
      <vt:variant>
        <vt:i4>62</vt:i4>
      </vt:variant>
    </vt:vector>
  </HeadingPairs>
  <TitlesOfParts>
    <vt:vector size="81" baseType="lpstr">
      <vt:lpstr>HGP教科書体</vt:lpstr>
      <vt:lpstr>HGｺﾞｼｯｸM</vt:lpstr>
      <vt:lpstr>HG丸ｺﾞｼｯｸM-PRO</vt:lpstr>
      <vt:lpstr>ＭＳ Ｐゴシック</vt:lpstr>
      <vt:lpstr>ＭＳ Ｐ明朝</vt:lpstr>
      <vt:lpstr>ＭＳ ゴシック</vt:lpstr>
      <vt:lpstr>メイリオ</vt:lpstr>
      <vt:lpstr>游ゴシック</vt:lpstr>
      <vt:lpstr>游明朝</vt:lpstr>
      <vt:lpstr>Arial</vt:lpstr>
      <vt:lpstr>Calibri</vt:lpstr>
      <vt:lpstr>Calibri Light</vt:lpstr>
      <vt:lpstr>Century</vt:lpstr>
      <vt:lpstr>MS Outlook</vt:lpstr>
      <vt:lpstr>Office テーマ</vt:lpstr>
      <vt:lpstr>1_Office テーマ</vt:lpstr>
      <vt:lpstr>7_Office テーマ</vt:lpstr>
      <vt:lpstr>2_Office テーマ</vt:lpstr>
      <vt:lpstr>3_Office テーマ</vt:lpstr>
      <vt:lpstr>PowerPoint プレゼンテーション</vt:lpstr>
      <vt:lpstr>大阪市第9期介護保険事業計画案　パブコメ書き込み学習会 　　　　　本日のスケジュール</vt:lpstr>
      <vt:lpstr>PowerPoint プレゼンテーション</vt:lpstr>
      <vt:lpstr>知ってください こんなに高い 介護保険料 </vt:lpstr>
      <vt:lpstr>全国の市の中で一番高い大阪市介護保険料</vt:lpstr>
      <vt:lpstr>高額保険料市町村</vt:lpstr>
      <vt:lpstr>PowerPoint プレゼンテーション</vt:lpstr>
      <vt:lpstr>政令指定都市でもダントツ1位</vt:lpstr>
      <vt:lpstr>政令指定都市　6位～20位</vt:lpstr>
      <vt:lpstr>PowerPoint プレゼンテーション</vt:lpstr>
      <vt:lpstr>PowerPoint プレゼンテーション</vt:lpstr>
      <vt:lpstr>大阪市介護保険料</vt:lpstr>
      <vt:lpstr>神戸市介護保険料</vt:lpstr>
      <vt:lpstr>PowerPoint プレゼンテーション</vt:lpstr>
      <vt:lpstr>京都市介護保険料</vt:lpstr>
      <vt:lpstr>PowerPoint プレゼンテーション</vt:lpstr>
      <vt:lpstr>たったこれだけの年金から</vt:lpstr>
      <vt:lpstr>たったこれだけの年金から</vt:lpstr>
      <vt:lpstr>20年間下がりっぱなしの年金</vt:lpstr>
      <vt:lpstr>21年で2.4倍　大阪市の介護保険料</vt:lpstr>
      <vt:lpstr>介護保険 事業計画 とは？　</vt:lpstr>
      <vt:lpstr>市町村介護保険事業計画</vt:lpstr>
      <vt:lpstr>介護保険料の決定の３原則</vt:lpstr>
      <vt:lpstr> 第1 号被保険者の介護保険料</vt:lpstr>
      <vt:lpstr>「給付と負担の連動」</vt:lpstr>
      <vt:lpstr>介護費用の２３％を全高齢者で負担</vt:lpstr>
      <vt:lpstr>大阪市の介護保険料が高い理由</vt:lpstr>
      <vt:lpstr>大阪市の説明：給付費の状況</vt:lpstr>
      <vt:lpstr>PowerPoint プレゼンテーション</vt:lpstr>
      <vt:lpstr>大阪市の説明：認定率が高いことについて</vt:lpstr>
      <vt:lpstr>大阪市の説明：認定率が高いことについて</vt:lpstr>
      <vt:lpstr>10数年後には全国が大阪市の状況</vt:lpstr>
      <vt:lpstr>介護保険制度の限界</vt:lpstr>
      <vt:lpstr>パブリックコメント（意見募集）</vt:lpstr>
      <vt:lpstr>パブリック・コメント手続について</vt:lpstr>
      <vt:lpstr>ご意見の応募方法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前回　第8期事業計画への意見結果</vt:lpstr>
      <vt:lpstr>PowerPoint プレゼンテーション</vt:lpstr>
      <vt:lpstr>意見の例</vt:lpstr>
      <vt:lpstr>PowerPoint プレゼンテーション</vt:lpstr>
      <vt:lpstr>大阪市の総合事業のサービス種別</vt:lpstr>
      <vt:lpstr>PowerPoint プレゼンテーション</vt:lpstr>
      <vt:lpstr>大阪市生活援助サービス従事者養成研修実績</vt:lpstr>
      <vt:lpstr>市民の要求は　特養ホーム整備</vt:lpstr>
      <vt:lpstr>もたつく「住まい・居場所」の確保 大阪市の施設整備の目標</vt:lpstr>
      <vt:lpstr>考えてください　　 　　大阪市のお金の使い方 </vt:lpstr>
      <vt:lpstr>2022年度大阪市一般会計決算</vt:lpstr>
      <vt:lpstr>収支310億円、実質収支257億円黒字</vt:lpstr>
      <vt:lpstr>市債残高は減少</vt:lpstr>
      <vt:lpstr>PowerPoint プレゼンテーション</vt:lpstr>
      <vt:lpstr>PowerPoint プレゼンテーション</vt:lpstr>
      <vt:lpstr>PowerPoint プレゼンテーション</vt:lpstr>
      <vt:lpstr>PowerPoint プレゼンテーション</vt:lpstr>
      <vt:lpstr>財政調整基金３２１億円増</vt:lpstr>
      <vt:lpstr>PowerPoint プレゼンテーション</vt:lpstr>
      <vt:lpstr>声をあげましょう　 　下げられる介護保険料 充実できる介護・福祉 </vt:lpstr>
      <vt:lpstr>ご清聴 ありがとう 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介護保険の 基本的問題と 自治体での課題 コロナ危機のもとで介護の役割と課題を考える～</dc:title>
  <dc:creator>ksbma1956@outlook.jp</dc:creator>
  <cp:lastModifiedBy>雅喜 日下部</cp:lastModifiedBy>
  <cp:revision>24</cp:revision>
  <cp:lastPrinted>2024-01-19T23:20:23Z</cp:lastPrinted>
  <dcterms:created xsi:type="dcterms:W3CDTF">2021-12-23T09:48:41Z</dcterms:created>
  <dcterms:modified xsi:type="dcterms:W3CDTF">2024-01-19T23:28:13Z</dcterms:modified>
</cp:coreProperties>
</file>