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96" r:id="rId6"/>
    <p:sldId id="260" r:id="rId7"/>
    <p:sldId id="261" r:id="rId8"/>
    <p:sldId id="263" r:id="rId9"/>
    <p:sldId id="262" r:id="rId10"/>
    <p:sldId id="277" r:id="rId11"/>
    <p:sldId id="304" r:id="rId12"/>
    <p:sldId id="278" r:id="rId13"/>
    <p:sldId id="297" r:id="rId14"/>
    <p:sldId id="279" r:id="rId15"/>
    <p:sldId id="282" r:id="rId16"/>
    <p:sldId id="283" r:id="rId17"/>
    <p:sldId id="284" r:id="rId18"/>
    <p:sldId id="285" r:id="rId19"/>
    <p:sldId id="286" r:id="rId20"/>
    <p:sldId id="287" r:id="rId21"/>
    <p:sldId id="288" r:id="rId22"/>
    <p:sldId id="289" r:id="rId23"/>
    <p:sldId id="311" r:id="rId24"/>
    <p:sldId id="305" r:id="rId25"/>
    <p:sldId id="306" r:id="rId26"/>
    <p:sldId id="307" r:id="rId27"/>
    <p:sldId id="308" r:id="rId28"/>
    <p:sldId id="309" r:id="rId29"/>
    <p:sldId id="310" r:id="rId30"/>
    <p:sldId id="299" r:id="rId31"/>
    <p:sldId id="300" r:id="rId32"/>
    <p:sldId id="266" r:id="rId33"/>
    <p:sldId id="267" r:id="rId34"/>
    <p:sldId id="268" r:id="rId35"/>
    <p:sldId id="269" r:id="rId36"/>
    <p:sldId id="270" r:id="rId37"/>
    <p:sldId id="271" r:id="rId38"/>
    <p:sldId id="273" r:id="rId39"/>
    <p:sldId id="298" r:id="rId40"/>
    <p:sldId id="274" r:id="rId41"/>
    <p:sldId id="275" r:id="rId42"/>
    <p:sldId id="276" r:id="rId43"/>
    <p:sldId id="272" r:id="rId44"/>
    <p:sldId id="293" r:id="rId45"/>
    <p:sldId id="301" r:id="rId46"/>
    <p:sldId id="319" r:id="rId47"/>
    <p:sldId id="290" r:id="rId48"/>
    <p:sldId id="295" r:id="rId49"/>
    <p:sldId id="314" r:id="rId50"/>
    <p:sldId id="302" r:id="rId51"/>
    <p:sldId id="317" r:id="rId52"/>
    <p:sldId id="315" r:id="rId53"/>
    <p:sldId id="316" r:id="rId54"/>
    <p:sldId id="318" r:id="rId55"/>
    <p:sldId id="313" r:id="rId56"/>
    <p:sldId id="303" r:id="rId57"/>
    <p:sldId id="29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順子" initials="順子" lastIdx="1" clrIdx="0">
    <p:extLst>
      <p:ext uri="{19B8F6BF-5375-455C-9EA6-DF929625EA0E}">
        <p15:presenceInfo xmlns:p15="http://schemas.microsoft.com/office/powerpoint/2012/main" userId="順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4" autoAdjust="0"/>
  </p:normalViewPr>
  <p:slideViewPr>
    <p:cSldViewPr snapToGrid="0">
      <p:cViewPr varScale="1">
        <p:scale>
          <a:sx n="108" d="100"/>
          <a:sy n="108" d="100"/>
        </p:scale>
        <p:origin x="714" y="78"/>
      </p:cViewPr>
      <p:guideLst/>
    </p:cSldViewPr>
  </p:slideViewPr>
  <p:outlineViewPr>
    <p:cViewPr>
      <p:scale>
        <a:sx n="33" d="100"/>
        <a:sy n="33" d="100"/>
      </p:scale>
      <p:origin x="0" y="-225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9/8/2022</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5BA285-9698-1B45-8319-D90A8C63F150}" type="datetimeFigureOut">
              <a:rPr lang="en-US" dirty="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34695" y="2824269"/>
            <a:ext cx="4608576"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54792" y="2821491"/>
            <a:ext cx="4608576"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9/8/2022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9/8/2022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9/8/2022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CFCDFD-B4CF-A241-8D71-E814B10BEAF4}" type="datetimeFigureOut">
              <a:rPr lang="en-US" dirty="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9/8/2022</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9/8/2022</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5CAD5-48FD-47AD-A81A-DE814C138551}"/>
              </a:ext>
            </a:extLst>
          </p:cNvPr>
          <p:cNvSpPr>
            <a:spLocks noGrp="1"/>
          </p:cNvSpPr>
          <p:nvPr>
            <p:ph type="ctrTitle"/>
          </p:nvPr>
        </p:nvSpPr>
        <p:spPr>
          <a:xfrm>
            <a:off x="2638879" y="99933"/>
            <a:ext cx="8561747" cy="2541431"/>
          </a:xfrm>
        </p:spPr>
        <p:txBody>
          <a:bodyPr/>
          <a:lstStyle/>
          <a:p>
            <a:r>
              <a:rPr kumimoji="1" lang="ja-JP" altLang="en-US" b="1" dirty="0">
                <a:solidFill>
                  <a:srgbClr val="FF0000"/>
                </a:solidFill>
                <a:latin typeface="BIZ UDゴシック" panose="020B0400000000000000" pitchFamily="49" charset="-128"/>
                <a:ea typeface="BIZ UDゴシック" panose="020B0400000000000000" pitchFamily="49" charset="-128"/>
              </a:rPr>
              <a:t>基礎</a:t>
            </a:r>
            <a:r>
              <a:rPr kumimoji="1" lang="ja-JP" altLang="en-US" b="1" dirty="0">
                <a:latin typeface="BIZ UDゴシック" panose="020B0400000000000000" pitchFamily="49" charset="-128"/>
                <a:ea typeface="BIZ UDゴシック" panose="020B0400000000000000" pitchFamily="49" charset="-128"/>
              </a:rPr>
              <a:t>から学ぶ</a:t>
            </a:r>
            <a:r>
              <a:rPr kumimoji="1" lang="ja-JP" altLang="en-US" b="1" dirty="0">
                <a:solidFill>
                  <a:srgbClr val="0070C0"/>
                </a:solidFill>
                <a:latin typeface="BIZ UDゴシック" panose="020B0400000000000000" pitchFamily="49" charset="-128"/>
                <a:ea typeface="BIZ UDゴシック" panose="020B0400000000000000" pitchFamily="49" charset="-128"/>
              </a:rPr>
              <a:t>国保</a:t>
            </a:r>
          </a:p>
        </p:txBody>
      </p:sp>
      <p:sp>
        <p:nvSpPr>
          <p:cNvPr id="3" name="字幕 2">
            <a:extLst>
              <a:ext uri="{FF2B5EF4-FFF2-40B4-BE49-F238E27FC236}">
                <a16:creationId xmlns:a16="http://schemas.microsoft.com/office/drawing/2014/main" id="{8FB7249C-605A-4CEF-9A08-E8E9DDCD45A3}"/>
              </a:ext>
            </a:extLst>
          </p:cNvPr>
          <p:cNvSpPr>
            <a:spLocks noGrp="1"/>
          </p:cNvSpPr>
          <p:nvPr>
            <p:ph type="subTitle" idx="1"/>
          </p:nvPr>
        </p:nvSpPr>
        <p:spPr/>
        <p:txBody>
          <a:bodyPr>
            <a:no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　</a:t>
            </a:r>
            <a:r>
              <a:rPr kumimoji="1" lang="en-US" altLang="ja-JP" sz="2800" dirty="0">
                <a:latin typeface="UD デジタル 教科書体 NP-B" panose="02020700000000000000" pitchFamily="18" charset="-128"/>
                <a:ea typeface="UD デジタル 教科書体 NP-B" panose="02020700000000000000" pitchFamily="18" charset="-128"/>
              </a:rPr>
              <a:t>2022.9.10</a:t>
            </a:r>
            <a:r>
              <a:rPr kumimoji="1" lang="ja-JP" altLang="en-US" sz="2800" dirty="0">
                <a:latin typeface="UD デジタル 教科書体 NP-B" panose="02020700000000000000" pitchFamily="18" charset="-128"/>
                <a:ea typeface="UD デジタル 教科書体 NP-B" panose="02020700000000000000" pitchFamily="18" charset="-128"/>
              </a:rPr>
              <a:t>　　大阪社保協国保</a:t>
            </a:r>
            <a:r>
              <a:rPr kumimoji="1" lang="en-US" altLang="ja-JP" sz="2800">
                <a:latin typeface="UD デジタル 教科書体 NP-B" panose="02020700000000000000" pitchFamily="18" charset="-128"/>
                <a:ea typeface="UD デジタル 教科書体 NP-B" panose="02020700000000000000" pitchFamily="18" charset="-128"/>
              </a:rPr>
              <a:t>Zoom</a:t>
            </a:r>
            <a:r>
              <a:rPr kumimoji="1" lang="ja-JP" altLang="en-US" sz="2800">
                <a:latin typeface="UD デジタル 教科書体 NP-B" panose="02020700000000000000" pitchFamily="18" charset="-128"/>
                <a:ea typeface="UD デジタル 教科書体 NP-B" panose="02020700000000000000" pitchFamily="18" charset="-128"/>
              </a:rPr>
              <a:t>学習会</a:t>
            </a:r>
            <a:endParaRPr kumimoji="1" lang="ja-JP" altLang="en-US"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　大阪社会保障推進協議会　事務局長　寺内順子</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0340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CB66C9-288D-4986-9462-BF1387045D30}"/>
              </a:ext>
            </a:extLst>
          </p:cNvPr>
          <p:cNvSpPr>
            <a:spLocks noGrp="1"/>
          </p:cNvSpPr>
          <p:nvPr>
            <p:ph type="title"/>
          </p:nvPr>
        </p:nvSpPr>
        <p:spPr>
          <a:xfrm>
            <a:off x="1434034" y="1467128"/>
            <a:ext cx="9520158" cy="1049235"/>
          </a:xfrm>
        </p:spPr>
        <p:txBody>
          <a:bodyPr>
            <a:normAutofit fontScale="90000"/>
          </a:bodyPr>
          <a:lstStyle/>
          <a:p>
            <a:r>
              <a:rPr lang="ja-JP" altLang="ja-JP" sz="18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参考文献　</a:t>
            </a:r>
            <a:br>
              <a:rPr lang="en-US" altLang="ja-JP" sz="18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br>
            <a:br>
              <a:rPr lang="en-US" altLang="ja-JP" sz="18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br>
            <a:r>
              <a:rPr lang="ja-JP" altLang="ja-JP" sz="4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農村がどのようにして国保を再建したのか～岩手の自治体の記録から</a:t>
            </a:r>
            <a:br>
              <a:rPr lang="ja-JP" altLang="ja-JP" sz="44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b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E7BB59BC-B062-41EA-91AB-591D6998268B}"/>
              </a:ext>
            </a:extLst>
          </p:cNvPr>
          <p:cNvSpPr>
            <a:spLocks noGrp="1"/>
          </p:cNvSpPr>
          <p:nvPr>
            <p:ph idx="1"/>
          </p:nvPr>
        </p:nvSpPr>
        <p:spPr>
          <a:xfrm>
            <a:off x="1237808" y="2516363"/>
            <a:ext cx="9716384" cy="3929093"/>
          </a:xfrm>
        </p:spPr>
        <p:txBody>
          <a:bodyPr/>
          <a:lstStyle/>
          <a:p>
            <a:pPr marL="0" indent="0">
              <a:buNone/>
            </a:pPr>
            <a:r>
              <a:rPr kumimoji="1" lang="ja-JP" altLang="en-US" sz="2800" dirty="0">
                <a:latin typeface="BIZ UDゴシック" panose="020B0400000000000000" pitchFamily="49" charset="-128"/>
                <a:ea typeface="BIZ UDゴシック" panose="020B0400000000000000" pitchFamily="49" charset="-128"/>
              </a:rPr>
              <a:t>＊「</a:t>
            </a:r>
            <a:r>
              <a:rPr kumimoji="1" lang="ja-JP" altLang="en-US" sz="2800" dirty="0">
                <a:solidFill>
                  <a:srgbClr val="FF0000"/>
                </a:solidFill>
                <a:latin typeface="BIZ UDゴシック" panose="020B0400000000000000" pitchFamily="49" charset="-128"/>
                <a:ea typeface="BIZ UDゴシック" panose="020B0400000000000000" pitchFamily="49" charset="-128"/>
              </a:rPr>
              <a:t>岩手の保健</a:t>
            </a:r>
            <a:r>
              <a:rPr kumimoji="1" lang="ja-JP" altLang="en-US" sz="2800" dirty="0">
                <a:latin typeface="BIZ UDゴシック" panose="020B0400000000000000" pitchFamily="49" charset="-128"/>
                <a:ea typeface="BIZ UDゴシック" panose="020B0400000000000000" pitchFamily="49" charset="-128"/>
              </a:rPr>
              <a:t>」</a:t>
            </a:r>
            <a:r>
              <a:rPr kumimoji="1" lang="en-US" altLang="ja-JP" sz="2800" dirty="0">
                <a:latin typeface="BIZ UDゴシック" panose="020B0400000000000000" pitchFamily="49" charset="-128"/>
                <a:ea typeface="BIZ UDゴシック" panose="020B0400000000000000" pitchFamily="49" charset="-128"/>
              </a:rPr>
              <a:t>(1947</a:t>
            </a:r>
            <a:r>
              <a:rPr kumimoji="1" lang="ja-JP" altLang="en-US" sz="2800" dirty="0">
                <a:latin typeface="BIZ UDゴシック" panose="020B0400000000000000" pitchFamily="49" charset="-128"/>
                <a:ea typeface="BIZ UDゴシック" panose="020B0400000000000000" pitchFamily="49" charset="-128"/>
              </a:rPr>
              <a:t>年</a:t>
            </a:r>
            <a:r>
              <a:rPr kumimoji="1" lang="en-US" altLang="ja-JP" sz="2800" dirty="0">
                <a:latin typeface="BIZ UDゴシック" panose="020B0400000000000000" pitchFamily="49" charset="-128"/>
                <a:ea typeface="BIZ UDゴシック" panose="020B0400000000000000" pitchFamily="49" charset="-128"/>
              </a:rPr>
              <a:t>8</a:t>
            </a:r>
            <a:r>
              <a:rPr kumimoji="1" lang="ja-JP" altLang="en-US" sz="2800" dirty="0">
                <a:latin typeface="BIZ UDゴシック" panose="020B0400000000000000" pitchFamily="49" charset="-128"/>
                <a:ea typeface="BIZ UDゴシック" panose="020B0400000000000000" pitchFamily="49" charset="-128"/>
              </a:rPr>
              <a:t>月</a:t>
            </a:r>
            <a:r>
              <a:rPr kumimoji="1" lang="en-US" altLang="ja-JP" sz="2800" dirty="0">
                <a:latin typeface="BIZ UDゴシック" panose="020B0400000000000000" pitchFamily="49" charset="-128"/>
                <a:ea typeface="BIZ UDゴシック" panose="020B0400000000000000" pitchFamily="49" charset="-128"/>
              </a:rPr>
              <a:t>15</a:t>
            </a:r>
            <a:r>
              <a:rPr kumimoji="1" lang="ja-JP" altLang="en-US" sz="2800" dirty="0">
                <a:latin typeface="BIZ UDゴシック" panose="020B0400000000000000" pitchFamily="49" charset="-128"/>
                <a:ea typeface="BIZ UDゴシック" panose="020B0400000000000000" pitchFamily="49" charset="-128"/>
              </a:rPr>
              <a:t>日創刊　岩手県国民健康保険国保連合会編</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　</a:t>
            </a:r>
            <a:r>
              <a:rPr kumimoji="1" lang="en-US" altLang="ja-JP" sz="2800" dirty="0">
                <a:latin typeface="BIZ UDゴシック" panose="020B0400000000000000" pitchFamily="49" charset="-128"/>
                <a:ea typeface="BIZ UDゴシック" panose="020B0400000000000000" pitchFamily="49" charset="-128"/>
              </a:rPr>
              <a:t>37</a:t>
            </a:r>
            <a:r>
              <a:rPr kumimoji="1" lang="ja-JP" altLang="en-US" sz="2800" dirty="0">
                <a:latin typeface="BIZ UDゴシック" panose="020B0400000000000000" pitchFamily="49" charset="-128"/>
                <a:ea typeface="BIZ UDゴシック" panose="020B0400000000000000" pitchFamily="49" charset="-128"/>
              </a:rPr>
              <a:t>号</a:t>
            </a:r>
            <a:r>
              <a:rPr kumimoji="1" lang="en-US" altLang="ja-JP" sz="2800" dirty="0">
                <a:latin typeface="BIZ UDゴシック" panose="020B0400000000000000" pitchFamily="49" charset="-128"/>
                <a:ea typeface="BIZ UDゴシック" panose="020B0400000000000000" pitchFamily="49" charset="-128"/>
              </a:rPr>
              <a:t>(</a:t>
            </a:r>
            <a:r>
              <a:rPr kumimoji="1" lang="en-US" altLang="ja-JP" sz="2800" dirty="0">
                <a:solidFill>
                  <a:srgbClr val="FF0000"/>
                </a:solidFill>
                <a:latin typeface="BIZ UDゴシック" panose="020B0400000000000000" pitchFamily="49" charset="-128"/>
                <a:ea typeface="BIZ UDゴシック" panose="020B0400000000000000" pitchFamily="49" charset="-128"/>
              </a:rPr>
              <a:t>1954</a:t>
            </a:r>
            <a:r>
              <a:rPr kumimoji="1" lang="ja-JP" altLang="en-US" sz="2800" dirty="0">
                <a:latin typeface="BIZ UDゴシック" panose="020B0400000000000000" pitchFamily="49" charset="-128"/>
                <a:ea typeface="BIZ UDゴシック" panose="020B0400000000000000" pitchFamily="49" charset="-128"/>
              </a:rPr>
              <a:t>年</a:t>
            </a:r>
            <a:r>
              <a:rPr kumimoji="1" lang="en-US" altLang="ja-JP" sz="2800" dirty="0">
                <a:latin typeface="BIZ UDゴシック" panose="020B0400000000000000" pitchFamily="49" charset="-128"/>
                <a:ea typeface="BIZ UDゴシック" panose="020B0400000000000000" pitchFamily="49" charset="-128"/>
              </a:rPr>
              <a:t>7</a:t>
            </a:r>
            <a:r>
              <a:rPr kumimoji="1" lang="ja-JP" altLang="en-US" sz="2800" dirty="0">
                <a:latin typeface="BIZ UDゴシック" panose="020B0400000000000000" pitchFamily="49" charset="-128"/>
                <a:ea typeface="BIZ UDゴシック" panose="020B0400000000000000" pitchFamily="49" charset="-128"/>
              </a:rPr>
              <a:t>月号より</a:t>
            </a:r>
            <a:r>
              <a:rPr kumimoji="1" lang="en-US" altLang="ja-JP" sz="2800" dirty="0">
                <a:latin typeface="BIZ UDゴシック" panose="020B0400000000000000" pitchFamily="49" charset="-128"/>
                <a:ea typeface="BIZ UDゴシック" panose="020B0400000000000000" pitchFamily="49" charset="-128"/>
              </a:rPr>
              <a:t>)</a:t>
            </a:r>
          </a:p>
          <a:p>
            <a:pPr marL="0" indent="0">
              <a:buNone/>
            </a:pPr>
            <a:r>
              <a:rPr kumimoji="1" lang="ja-JP" altLang="en-US" sz="2800" dirty="0">
                <a:latin typeface="BIZ UDゴシック" panose="020B0400000000000000" pitchFamily="49" charset="-128"/>
                <a:ea typeface="BIZ UDゴシック" panose="020B0400000000000000" pitchFamily="49" charset="-128"/>
              </a:rPr>
              <a:t>＊読みやすくするために旧かなづかいを現在のものに変え、句読点もいれています。</a:t>
            </a:r>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寺内記</a:t>
            </a:r>
            <a:r>
              <a:rPr kumimoji="1" lang="en-US" altLang="ja-JP" sz="2800" dirty="0">
                <a:latin typeface="BIZ UDゴシック" panose="020B0400000000000000" pitchFamily="49" charset="-128"/>
                <a:ea typeface="BIZ UDゴシック" panose="020B0400000000000000" pitchFamily="49" charset="-128"/>
              </a:rPr>
              <a:t>)</a:t>
            </a:r>
          </a:p>
          <a:p>
            <a:endParaRPr kumimoji="1" lang="ja-JP" altLang="en-US" dirty="0"/>
          </a:p>
        </p:txBody>
      </p:sp>
    </p:spTree>
    <p:extLst>
      <p:ext uri="{BB962C8B-B14F-4D97-AF65-F5344CB8AC3E}">
        <p14:creationId xmlns:p14="http://schemas.microsoft.com/office/powerpoint/2010/main" val="7964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1E526F-B1C5-CF1C-D5D5-DDF87ED7B4A5}"/>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141841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DC8DEB-9838-4B41-9FC9-F8B1D2A71DB0}"/>
              </a:ext>
            </a:extLst>
          </p:cNvPr>
          <p:cNvSpPr>
            <a:spLocks noGrp="1"/>
          </p:cNvSpPr>
          <p:nvPr>
            <p:ph type="title"/>
          </p:nvPr>
        </p:nvSpPr>
        <p:spPr/>
        <p:txBody>
          <a:bodyPr>
            <a:normAutofit fontScale="90000"/>
          </a:bodyPr>
          <a:lstStyle/>
          <a:p>
            <a:r>
              <a:rPr kumimoji="1" lang="ja-JP" altLang="en-US" dirty="0">
                <a:latin typeface="UD デジタル 教科書体 NP-B" panose="02020700000000000000" pitchFamily="18" charset="-128"/>
                <a:ea typeface="UD デジタル 教科書体 NP-B" panose="02020700000000000000" pitchFamily="18" charset="-128"/>
              </a:rPr>
              <a:t>吾が村の国保　　　</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二戸郡石切所村の巻</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　　目時定一</a:t>
            </a:r>
            <a:br>
              <a:rPr kumimoji="1" lang="ja-JP" altLang="en-US"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232926DF-80AB-4D8F-B2C4-CC017D7A9629}"/>
              </a:ext>
            </a:extLst>
          </p:cNvPr>
          <p:cNvSpPr>
            <a:spLocks noGrp="1"/>
          </p:cNvSpPr>
          <p:nvPr>
            <p:ph idx="1"/>
          </p:nvPr>
        </p:nvSpPr>
        <p:spPr>
          <a:xfrm>
            <a:off x="622852" y="1853754"/>
            <a:ext cx="10946295" cy="3862832"/>
          </a:xfrm>
        </p:spPr>
        <p:txBody>
          <a:bodyPr>
            <a:normAutofit fontScale="85000" lnSpcReduction="10000"/>
          </a:bodyPr>
          <a:lstStyle/>
          <a:p>
            <a:r>
              <a:rPr kumimoji="1" lang="ja-JP" altLang="en-US" dirty="0"/>
              <a:t>　</a:t>
            </a:r>
            <a:r>
              <a:rPr kumimoji="1"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岩手県</a:t>
            </a:r>
            <a:r>
              <a:rPr kumimoji="1"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202</a:t>
            </a:r>
            <a:r>
              <a:rPr kumimoji="1"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市町村の中で国保未実施の市町村は現在</a:t>
            </a:r>
            <a:r>
              <a:rPr kumimoji="1" lang="en-US" altLang="ja-JP" sz="2800" dirty="0">
                <a:solidFill>
                  <a:srgbClr val="FF0000"/>
                </a:solidFill>
                <a:latin typeface="UD デジタル 教科書体 NP-B" panose="02020700000000000000" pitchFamily="18" charset="-128"/>
                <a:ea typeface="UD デジタル 教科書体 NP-B" panose="02020700000000000000" pitchFamily="18" charset="-128"/>
              </a:rPr>
              <a:t>13</a:t>
            </a:r>
            <a:r>
              <a:rPr kumimoji="1"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市町村</a:t>
            </a:r>
            <a:r>
              <a:rPr kumimoji="1" lang="ja-JP" altLang="en-US" sz="2800" dirty="0">
                <a:latin typeface="UD デジタル 教科書体 NP-B" panose="02020700000000000000" pitchFamily="18" charset="-128"/>
                <a:ea typeface="UD デジタル 教科書体 NP-B" panose="02020700000000000000" pitchFamily="18" charset="-128"/>
              </a:rPr>
              <a:t>のみとなった。その中で二戸郡は未だに</a:t>
            </a:r>
            <a:r>
              <a:rPr kumimoji="1" lang="en-US" altLang="ja-JP" sz="2800" dirty="0">
                <a:latin typeface="UD デジタル 教科書体 NP-B" panose="02020700000000000000" pitchFamily="18" charset="-128"/>
                <a:ea typeface="UD デジタル 教科書体 NP-B" panose="02020700000000000000" pitchFamily="18" charset="-128"/>
              </a:rPr>
              <a:t>1</a:t>
            </a:r>
            <a:r>
              <a:rPr kumimoji="1" lang="ja-JP" altLang="en-US" sz="2800" dirty="0">
                <a:latin typeface="UD デジタル 教科書体 NP-B" panose="02020700000000000000" pitchFamily="18" charset="-128"/>
                <a:ea typeface="UD デジタル 教科書体 NP-B" panose="02020700000000000000" pitchFamily="18" charset="-128"/>
              </a:rPr>
              <a:t>町</a:t>
            </a:r>
            <a:r>
              <a:rPr kumimoji="1" lang="en-US" altLang="ja-JP" sz="2800" dirty="0">
                <a:latin typeface="UD デジタル 教科書体 NP-B" panose="02020700000000000000" pitchFamily="18" charset="-128"/>
                <a:ea typeface="UD デジタル 教科書体 NP-B" panose="02020700000000000000" pitchFamily="18" charset="-128"/>
              </a:rPr>
              <a:t>4</a:t>
            </a:r>
            <a:r>
              <a:rPr kumimoji="1" lang="ja-JP" altLang="en-US" sz="2800" dirty="0">
                <a:latin typeface="UD デジタル 教科書体 NP-B" panose="02020700000000000000" pitchFamily="18" charset="-128"/>
                <a:ea typeface="UD デジタル 教科書体 NP-B" panose="02020700000000000000" pitchFamily="18" charset="-128"/>
              </a:rPr>
              <a:t>か町の国保のない村を擁している。その中の</a:t>
            </a:r>
            <a:r>
              <a:rPr kumimoji="1" lang="en-US" altLang="ja-JP" sz="2800" dirty="0">
                <a:latin typeface="UD デジタル 教科書体 NP-B" panose="02020700000000000000" pitchFamily="18" charset="-128"/>
                <a:ea typeface="UD デジタル 教科書体 NP-B" panose="02020700000000000000" pitchFamily="18" charset="-128"/>
              </a:rPr>
              <a:t>1</a:t>
            </a:r>
            <a:r>
              <a:rPr kumimoji="1" lang="ja-JP" altLang="en-US" sz="2800" dirty="0">
                <a:latin typeface="UD デジタル 教科書体 NP-B" panose="02020700000000000000" pitchFamily="18" charset="-128"/>
                <a:ea typeface="UD デジタル 教科書体 NP-B" panose="02020700000000000000" pitchFamily="18" charset="-128"/>
              </a:rPr>
              <a:t>つ一戸町で先般国保実施の準備会が持たれたとき編集部の一人である阿部作郎氏も出席、この席で目時石切所村長の発言～国保開始までの苦心、その後の悩み多かった運営の経緯、又それだけに軌道にのりかけて来た現在の満足感、村長としてこれだけ楽しい仕事はない・・・は全く感慨深いものだった・・・とその時の概況を話された。編集部ではその際の発言を再現していただくように特にお願いしてご執筆いただいた。</a:t>
            </a:r>
          </a:p>
          <a:p>
            <a:r>
              <a:rPr kumimoji="1" lang="ja-JP" altLang="en-US" sz="2800" dirty="0">
                <a:latin typeface="UD デジタル 教科書体 NP-B" panose="02020700000000000000" pitchFamily="18" charset="-128"/>
                <a:ea typeface="UD デジタル 教科書体 NP-B" panose="02020700000000000000" pitchFamily="18" charset="-128"/>
              </a:rPr>
              <a:t>　編集部</a:t>
            </a:r>
          </a:p>
          <a:p>
            <a:endParaRPr kumimoji="1" lang="ja-JP" altLang="en-US" dirty="0"/>
          </a:p>
        </p:txBody>
      </p:sp>
    </p:spTree>
    <p:extLst>
      <p:ext uri="{BB962C8B-B14F-4D97-AF65-F5344CB8AC3E}">
        <p14:creationId xmlns:p14="http://schemas.microsoft.com/office/powerpoint/2010/main" val="321159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8D07E2A0-A4B8-B6BC-F238-3B1768BEFDD4}"/>
              </a:ext>
            </a:extLst>
          </p:cNvPr>
          <p:cNvPicPr>
            <a:picLocks noGrp="1" noChangeAspect="1"/>
          </p:cNvPicPr>
          <p:nvPr>
            <p:ph idx="4294967295"/>
          </p:nvPr>
        </p:nvPicPr>
        <p:blipFill>
          <a:blip r:embed="rId2"/>
          <a:stretch>
            <a:fillRect/>
          </a:stretch>
        </p:blipFill>
        <p:spPr>
          <a:xfrm>
            <a:off x="7153275" y="177800"/>
            <a:ext cx="4243233" cy="6451600"/>
          </a:xfrm>
        </p:spPr>
      </p:pic>
      <p:pic>
        <p:nvPicPr>
          <p:cNvPr id="11" name="図 10">
            <a:extLst>
              <a:ext uri="{FF2B5EF4-FFF2-40B4-BE49-F238E27FC236}">
                <a16:creationId xmlns:a16="http://schemas.microsoft.com/office/drawing/2014/main" id="{7C230E2B-49D5-8995-4B12-3090DD1A8C7C}"/>
              </a:ext>
            </a:extLst>
          </p:cNvPr>
          <p:cNvPicPr>
            <a:picLocks noChangeAspect="1"/>
          </p:cNvPicPr>
          <p:nvPr/>
        </p:nvPicPr>
        <p:blipFill>
          <a:blip r:embed="rId3"/>
          <a:stretch>
            <a:fillRect/>
          </a:stretch>
        </p:blipFill>
        <p:spPr>
          <a:xfrm>
            <a:off x="182562" y="0"/>
            <a:ext cx="6379234" cy="6629400"/>
          </a:xfrm>
          <a:prstGeom prst="rect">
            <a:avLst/>
          </a:prstGeom>
        </p:spPr>
      </p:pic>
    </p:spTree>
    <p:extLst>
      <p:ext uri="{BB962C8B-B14F-4D97-AF65-F5344CB8AC3E}">
        <p14:creationId xmlns:p14="http://schemas.microsoft.com/office/powerpoint/2010/main" val="412453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1F30B-7F2B-4643-A0A2-971173862C41}"/>
              </a:ext>
            </a:extLst>
          </p:cNvPr>
          <p:cNvSpPr>
            <a:spLocks noGrp="1"/>
          </p:cNvSpPr>
          <p:nvPr>
            <p:ph type="title"/>
          </p:nvPr>
        </p:nvSpPr>
        <p:spPr>
          <a:xfrm>
            <a:off x="1011243" y="57322"/>
            <a:ext cx="9520158" cy="1049235"/>
          </a:xfrm>
        </p:spPr>
        <p:txBody>
          <a:bodyPr>
            <a:normAutofit/>
          </a:bodyPr>
          <a:lstStyle/>
          <a:p>
            <a:r>
              <a:rPr kumimoji="1" lang="en-US" altLang="ja-JP" sz="2400" dirty="0">
                <a:latin typeface="UD デジタル 教科書体 NP-B" panose="02020700000000000000" pitchFamily="18" charset="-128"/>
                <a:ea typeface="UD デジタル 教科書体 NP-B" panose="02020700000000000000" pitchFamily="18" charset="-128"/>
              </a:rPr>
              <a:t>1.</a:t>
            </a:r>
            <a:r>
              <a:rPr kumimoji="1" lang="ja-JP" altLang="en-US" sz="2400" dirty="0">
                <a:latin typeface="UD デジタル 教科書体 NP-B" panose="02020700000000000000" pitchFamily="18" charset="-128"/>
                <a:ea typeface="UD デジタル 教科書体 NP-B" panose="02020700000000000000" pitchFamily="18" charset="-128"/>
              </a:rPr>
              <a:t>　村の姿</a:t>
            </a:r>
          </a:p>
        </p:txBody>
      </p:sp>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1"/>
          </p:nvPr>
        </p:nvSpPr>
        <p:spPr>
          <a:xfrm>
            <a:off x="616225" y="1363423"/>
            <a:ext cx="11310731" cy="4388020"/>
          </a:xfrm>
        </p:spPr>
        <p:txBody>
          <a:bodyPr>
            <a:normAutofit lnSpcReduction="10000"/>
          </a:bodyPr>
          <a:lstStyle/>
          <a:p>
            <a:r>
              <a:rPr kumimoji="1" lang="ja-JP" altLang="en-US" sz="2200" dirty="0">
                <a:latin typeface="UD デジタル 教科書体 NP-B" panose="02020700000000000000" pitchFamily="18" charset="-128"/>
                <a:ea typeface="UD デジタル 教科書体 NP-B" panose="02020700000000000000" pitchFamily="18" charset="-128"/>
              </a:rPr>
              <a:t>県都盛岡市から東北本線を北に走ること二時間半、北福岡駅に下車すれば吾が住む村の石切所である。</a:t>
            </a:r>
          </a:p>
          <a:p>
            <a:r>
              <a:rPr kumimoji="1" lang="ja-JP" altLang="en-US" sz="2200" dirty="0">
                <a:latin typeface="UD デジタル 教科書体 NP-B" panose="02020700000000000000" pitchFamily="18" charset="-128"/>
                <a:ea typeface="UD デジタル 教科書体 NP-B" panose="02020700000000000000" pitchFamily="18" charset="-128"/>
              </a:rPr>
              <a:t>石切所といえばどこの県の村かと不審そうに問い返される程世間に知られない村ではあるが、「末の松山浪越さじとは」の古歌に知られた浪打峠の所在地で而も名勝馬仙峡の景に富む景勝の地であり、県北の都である福岡町の玄関口を占め二戸九戸への陸上交通の起点の関係上北福岡駅を中心として市街地をなし、周囲が部落で一団地をなしたこじんまりとした村で、遠い部落でも徒歩</a:t>
            </a:r>
            <a:r>
              <a:rPr kumimoji="1" lang="en-US" altLang="ja-JP" sz="2200" dirty="0">
                <a:latin typeface="UD デジタル 教科書体 NP-B" panose="02020700000000000000" pitchFamily="18" charset="-128"/>
                <a:ea typeface="UD デジタル 教科書体 NP-B" panose="02020700000000000000" pitchFamily="18" charset="-128"/>
              </a:rPr>
              <a:t>30</a:t>
            </a:r>
            <a:r>
              <a:rPr kumimoji="1" lang="ja-JP" altLang="en-US" sz="2200" dirty="0">
                <a:latin typeface="UD デジタル 教科書体 NP-B" panose="02020700000000000000" pitchFamily="18" charset="-128"/>
                <a:ea typeface="UD デジタル 教科書体 NP-B" panose="02020700000000000000" pitchFamily="18" charset="-128"/>
              </a:rPr>
              <a:t>分で村役場に連絡が楽につく。中心部には駅を中心として国鉄北福岡営業所日通、丸運などの事業所が多く、片倉製糸工場や柏屋製油工場はては二戸製酪工場等に煙突の数も相当に多く、方一里の小面積に五千の人口が半農半商とうろついてはいるが、福岡町に接近しているために開業医はなく</a:t>
            </a:r>
            <a:r>
              <a:rPr kumimoji="1" lang="ja-JP" altLang="en-US" sz="2200" dirty="0">
                <a:solidFill>
                  <a:srgbClr val="FF0000"/>
                </a:solidFill>
                <a:latin typeface="UD デジタル 教科書体 NP-B" panose="02020700000000000000" pitchFamily="18" charset="-128"/>
                <a:ea typeface="UD デジタル 教科書体 NP-B" panose="02020700000000000000" pitchFamily="18" charset="-128"/>
              </a:rPr>
              <a:t>今年まで無医村の名のもとに打ちひしがれてきた村</a:t>
            </a:r>
            <a:r>
              <a:rPr kumimoji="1" lang="ja-JP" altLang="en-US" sz="2200" dirty="0">
                <a:latin typeface="UD デジタル 教科書体 NP-B" panose="02020700000000000000" pitchFamily="18" charset="-128"/>
                <a:ea typeface="UD デジタル 教科書体 NP-B" panose="02020700000000000000" pitchFamily="18" charset="-128"/>
              </a:rPr>
              <a:t>である。</a:t>
            </a:r>
          </a:p>
          <a:p>
            <a:endParaRPr kumimoji="1" lang="ja-JP" altLang="en-US" dirty="0"/>
          </a:p>
        </p:txBody>
      </p:sp>
    </p:spTree>
    <p:extLst>
      <p:ext uri="{BB962C8B-B14F-4D97-AF65-F5344CB8AC3E}">
        <p14:creationId xmlns:p14="http://schemas.microsoft.com/office/powerpoint/2010/main" val="303246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1F30B-7F2B-4643-A0A2-971173862C41}"/>
              </a:ext>
            </a:extLst>
          </p:cNvPr>
          <p:cNvSpPr>
            <a:spLocks noGrp="1"/>
          </p:cNvSpPr>
          <p:nvPr>
            <p:ph type="title" idx="4294967295"/>
          </p:nvPr>
        </p:nvSpPr>
        <p:spPr>
          <a:xfrm>
            <a:off x="881063" y="0"/>
            <a:ext cx="9518650" cy="1049337"/>
          </a:xfrm>
        </p:spPr>
        <p:txBody>
          <a:bodyPr>
            <a:normAutofit/>
          </a:bodyPr>
          <a:lstStyle/>
          <a:p>
            <a:r>
              <a:rPr lang="en-US" altLang="ja-JP" sz="2400" dirty="0">
                <a:latin typeface="UD デジタル 教科書体 NP-B" panose="02020700000000000000" pitchFamily="18" charset="-128"/>
                <a:ea typeface="UD デジタル 教科書体 NP-B" panose="02020700000000000000" pitchFamily="18" charset="-128"/>
              </a:rPr>
              <a:t>2</a:t>
            </a:r>
            <a:r>
              <a:rPr kumimoji="1" lang="en-US" altLang="ja-JP"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　生まれいずる悩み</a:t>
            </a:r>
          </a:p>
        </p:txBody>
      </p:sp>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4294967295"/>
          </p:nvPr>
        </p:nvSpPr>
        <p:spPr>
          <a:xfrm>
            <a:off x="881064" y="1325217"/>
            <a:ext cx="10767598" cy="4426296"/>
          </a:xfrm>
        </p:spPr>
        <p:txBody>
          <a:bodyPr>
            <a:normAutofit/>
          </a:bodyPr>
          <a:lstStyle/>
          <a:p>
            <a:pPr marL="0" indent="0">
              <a:buNone/>
            </a:pPr>
            <a:r>
              <a:rPr kumimoji="1" lang="en-US" altLang="ja-JP" sz="2400" dirty="0">
                <a:latin typeface="UD デジタル 教科書体 NP-B" panose="02020700000000000000" pitchFamily="18" charset="-128"/>
                <a:ea typeface="UD デジタル 教科書体 NP-B" panose="02020700000000000000" pitchFamily="18" charset="-128"/>
              </a:rPr>
              <a:t>1)	</a:t>
            </a:r>
            <a:r>
              <a:rPr kumimoji="1" lang="ja-JP" altLang="en-US" sz="2400" dirty="0">
                <a:latin typeface="UD デジタル 教科書体 NP-B" panose="02020700000000000000" pitchFamily="18" charset="-128"/>
                <a:ea typeface="UD デジタル 教科書体 NP-B" panose="02020700000000000000" pitchFamily="18" charset="-128"/>
              </a:rPr>
              <a:t>指導者の立場から</a:t>
            </a:r>
          </a:p>
          <a:p>
            <a:r>
              <a:rPr kumimoji="1" lang="ja-JP" altLang="en-US" sz="2400" dirty="0">
                <a:latin typeface="UD デジタル 教科書体 NP-B" panose="02020700000000000000" pitchFamily="18" charset="-128"/>
                <a:ea typeface="UD デジタル 教科書体 NP-B" panose="02020700000000000000" pitchFamily="18" charset="-128"/>
              </a:rPr>
              <a:t>終戦を迎えて間もない昭和</a:t>
            </a:r>
            <a:r>
              <a:rPr kumimoji="1" lang="en-US" altLang="ja-JP" sz="2400" dirty="0">
                <a:latin typeface="UD デジタル 教科書体 NP-B" panose="02020700000000000000" pitchFamily="18" charset="-128"/>
                <a:ea typeface="UD デジタル 教科書体 NP-B" panose="02020700000000000000" pitchFamily="18" charset="-128"/>
              </a:rPr>
              <a:t>22</a:t>
            </a:r>
            <a:r>
              <a:rPr kumimoji="1" lang="ja-JP" altLang="en-US" sz="2400" dirty="0">
                <a:latin typeface="UD デジタル 教科書体 NP-B" panose="02020700000000000000" pitchFamily="18" charset="-128"/>
                <a:ea typeface="UD デジタル 教科書体 NP-B" panose="02020700000000000000" pitchFamily="18" charset="-128"/>
              </a:rPr>
              <a:t>年、押されるままに</a:t>
            </a:r>
            <a:r>
              <a:rPr kumimoji="1" lang="en-US" altLang="ja-JP" sz="2400" dirty="0">
                <a:latin typeface="UD デジタル 教科書体 NP-B" panose="02020700000000000000" pitchFamily="18" charset="-128"/>
                <a:ea typeface="UD デジタル 教科書体 NP-B" panose="02020700000000000000" pitchFamily="18" charset="-128"/>
              </a:rPr>
              <a:t>20</a:t>
            </a:r>
            <a:r>
              <a:rPr kumimoji="1" lang="ja-JP" altLang="en-US" sz="2400" dirty="0">
                <a:latin typeface="UD デジタル 教科書体 NP-B" panose="02020700000000000000" pitchFamily="18" charset="-128"/>
                <a:ea typeface="UD デジタル 教科書体 NP-B" panose="02020700000000000000" pitchFamily="18" charset="-128"/>
              </a:rPr>
              <a:t>年間の教員生活から村長と言う未知の世界に身を移したが、役場の窓から目に映る村人の姿は疲れ切って不健康そのものの感じで心は痛かった。思うことは民生の安定であり健康で明るい村の建設であってみればその根底をなすと思わるる住民の保健衛生対策こそは焦眉の急と青年団、婦人会と連絡し消防団の協力も得て、その手始めに全村の清掃運動を展開し健康診断と予防治療の徹底に努力した、かくてその筋からはモデル衛星指定村などとおだてられて見ればなくてはならぬものは国保であり持ちたいものは直診施設となってきた。</a:t>
            </a:r>
          </a:p>
          <a:p>
            <a:endParaRPr kumimoji="1" lang="ja-JP" altLang="en-US" dirty="0"/>
          </a:p>
        </p:txBody>
      </p:sp>
    </p:spTree>
    <p:extLst>
      <p:ext uri="{BB962C8B-B14F-4D97-AF65-F5344CB8AC3E}">
        <p14:creationId xmlns:p14="http://schemas.microsoft.com/office/powerpoint/2010/main" val="239802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4294967295"/>
          </p:nvPr>
        </p:nvSpPr>
        <p:spPr>
          <a:xfrm>
            <a:off x="318052" y="198783"/>
            <a:ext cx="11542644" cy="6467060"/>
          </a:xfrm>
        </p:spPr>
        <p:txBody>
          <a:bodyPr>
            <a:normAutofit fontScale="85000" lnSpcReduction="20000"/>
          </a:bodyPr>
          <a:lstStyle/>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2)	</a:t>
            </a:r>
            <a:r>
              <a:rPr kumimoji="1" lang="ja-JP" altLang="en-US" sz="2600" dirty="0">
                <a:latin typeface="UD デジタル 教科書体 NP-B" panose="02020700000000000000" pitchFamily="18" charset="-128"/>
                <a:ea typeface="UD デジタル 教科書体 NP-B" panose="02020700000000000000" pitchFamily="18" charset="-128"/>
              </a:rPr>
              <a:t>四圍の状況</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　当村の国保事業の始まりは昭和</a:t>
            </a:r>
            <a:r>
              <a:rPr kumimoji="1" lang="en-US" altLang="ja-JP" sz="2600" dirty="0">
                <a:latin typeface="UD デジタル 教科書体 NP-B" panose="02020700000000000000" pitchFamily="18" charset="-128"/>
                <a:ea typeface="UD デジタル 教科書体 NP-B" panose="02020700000000000000" pitchFamily="18" charset="-128"/>
              </a:rPr>
              <a:t>17</a:t>
            </a:r>
            <a:r>
              <a:rPr kumimoji="1" lang="ja-JP" altLang="en-US" sz="2600" dirty="0">
                <a:latin typeface="UD デジタル 教科書体 NP-B" panose="02020700000000000000" pitchFamily="18" charset="-128"/>
                <a:ea typeface="UD デジタル 教科書体 NP-B" panose="02020700000000000000" pitchFamily="18" charset="-128"/>
              </a:rPr>
              <a:t>年、当時の農業会が代行して事業開始以来</a:t>
            </a:r>
            <a:r>
              <a:rPr kumimoji="1" lang="en-US" altLang="ja-JP" sz="2600" dirty="0">
                <a:latin typeface="UD デジタル 教科書体 NP-B" panose="02020700000000000000" pitchFamily="18" charset="-128"/>
                <a:ea typeface="UD デジタル 教科書体 NP-B" panose="02020700000000000000" pitchFamily="18" charset="-128"/>
              </a:rPr>
              <a:t>5</a:t>
            </a:r>
            <a:r>
              <a:rPr kumimoji="1" lang="ja-JP" altLang="en-US" sz="2600" dirty="0">
                <a:latin typeface="UD デジタル 教科書体 NP-B" panose="02020700000000000000" pitchFamily="18" charset="-128"/>
                <a:ea typeface="UD デジタル 教科書体 NP-B" panose="02020700000000000000" pitchFamily="18" charset="-128"/>
              </a:rPr>
              <a:t>カ年、終戦日の経済界の混乱にあい、県下何れの農業会に見られたと同様、統制経済の転換と共にその事業が極度に不振となり代行事業の国保はおろか自らの経営も困難に陥った。</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民心は長期生活設計への希望を失い、貯蓄心は低下し、相互扶助の精神により国保事業への関心は極度に薄れ、相当職員の熱心な再建努力にもかかわらず、保険料の滞納額が増加する一方で、運営は全く停頓し医療費の支払いが全く不能となった。</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国保に理解を持つ一部村民も、正常な国保の利用が不可能になるにつれて、昭和</a:t>
            </a:r>
            <a:r>
              <a:rPr kumimoji="1" lang="en-US" altLang="ja-JP" sz="2600" dirty="0">
                <a:latin typeface="UD デジタル 教科書体 NP-B" panose="02020700000000000000" pitchFamily="18" charset="-128"/>
                <a:ea typeface="UD デジタル 教科書体 NP-B" panose="02020700000000000000" pitchFamily="18" charset="-128"/>
              </a:rPr>
              <a:t>21</a:t>
            </a:r>
            <a:r>
              <a:rPr kumimoji="1" lang="ja-JP" altLang="en-US" sz="2600" dirty="0">
                <a:latin typeface="UD デジタル 教科書体 NP-B" panose="02020700000000000000" pitchFamily="18" charset="-128"/>
                <a:ea typeface="UD デジタル 教科書体 NP-B" panose="02020700000000000000" pitchFamily="18" charset="-128"/>
              </a:rPr>
              <a:t>年には不幸にも多額の滞納未整理のまま自然停止となった。</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かかる国保事業の崩壊の村民に与えた影響は「正直者は馬鹿を見た」と言う結果となり、国保へのよき協力者は、保険料も納めずに頑張り通した良識なき人々の嘲笑を買う結果となった。これが村民の心奥に焦げ付いて事業再開の大きな障害となった。</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而るに光陰は流れて昭和２４年、その筋からの勧奨当のあって機の熟した観もあったので、種々資料を調査して国保事業の再開を立案し、村議会に提案して度々検討を重ねたが、事業の再開実施を切実に感じながらも、農業会代行当時のような不始末を再び繰り返すまいとする警戒心のあまり、その決断がつかず気息奄々爾来吾村の国保事業は持久戦的様相を呈して日々を費やすこと丸三年その間、当事者としてのじれったさは知る人ぞ知る。</a:t>
            </a:r>
          </a:p>
          <a:p>
            <a:pPr marL="0" indent="0">
              <a:buNone/>
            </a:pPr>
            <a:endParaRPr kumimoji="1" lang="ja-JP" altLang="en-US" sz="2600" dirty="0">
              <a:latin typeface="UD デジタル 教科書体 NP-B" panose="02020700000000000000" pitchFamily="18" charset="-128"/>
              <a:ea typeface="UD デジタル 教科書体 NP-B" panose="02020700000000000000" pitchFamily="18" charset="-128"/>
            </a:endParaRPr>
          </a:p>
          <a:p>
            <a:endParaRPr kumimoji="1" lang="ja-JP" altLang="en-US" dirty="0"/>
          </a:p>
        </p:txBody>
      </p:sp>
    </p:spTree>
    <p:extLst>
      <p:ext uri="{BB962C8B-B14F-4D97-AF65-F5344CB8AC3E}">
        <p14:creationId xmlns:p14="http://schemas.microsoft.com/office/powerpoint/2010/main" val="110572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4294967295"/>
          </p:nvPr>
        </p:nvSpPr>
        <p:spPr>
          <a:xfrm>
            <a:off x="324678" y="390940"/>
            <a:ext cx="11542644" cy="6467060"/>
          </a:xfrm>
        </p:spPr>
        <p:txBody>
          <a:bodyPr>
            <a:normAutofit/>
          </a:bodyPr>
          <a:lstStyle/>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3.	</a:t>
            </a:r>
            <a:r>
              <a:rPr kumimoji="1" lang="ja-JP" altLang="en-US" sz="2600" dirty="0">
                <a:latin typeface="UD デジタル 教科書体 NP-B" panose="02020700000000000000" pitchFamily="18" charset="-128"/>
                <a:ea typeface="UD デジタル 教科書体 NP-B" panose="02020700000000000000" pitchFamily="18" charset="-128"/>
              </a:rPr>
              <a:t>案ずるより生むが安し</a:t>
            </a:r>
          </a:p>
          <a:p>
            <a:pPr marL="0" indent="0">
              <a:buNone/>
            </a:pPr>
            <a:r>
              <a:rPr kumimoji="1" lang="en-US" altLang="ja-JP" sz="2400" dirty="0">
                <a:latin typeface="UD デジタル 教科書体 NP-B" panose="02020700000000000000" pitchFamily="18" charset="-128"/>
                <a:ea typeface="UD デジタル 教科書体 NP-B" panose="02020700000000000000" pitchFamily="18" charset="-128"/>
              </a:rPr>
              <a:t>1) </a:t>
            </a:r>
            <a:r>
              <a:rPr kumimoji="1" lang="ja-JP" altLang="en-US" sz="2400" dirty="0">
                <a:latin typeface="UD デジタル 教科書体 NP-B" panose="02020700000000000000" pitchFamily="18" charset="-128"/>
                <a:ea typeface="UD デジタル 教科書体 NP-B" panose="02020700000000000000" pitchFamily="18" charset="-128"/>
              </a:rPr>
              <a:t>声なき民の声</a:t>
            </a:r>
          </a:p>
          <a:p>
            <a:pPr marL="0" indent="0">
              <a:buNone/>
            </a:pPr>
            <a:r>
              <a:rPr kumimoji="1" lang="ja-JP" altLang="en-US" sz="2400" dirty="0">
                <a:latin typeface="UD デジタル 教科書体 NP-B" panose="02020700000000000000" pitchFamily="18" charset="-128"/>
                <a:ea typeface="UD デジタル 教科書体 NP-B" panose="02020700000000000000" pitchFamily="18" charset="-128"/>
              </a:rPr>
              <a:t>　国保にとっては陰鬱な北の国には漸く春の萠</a:t>
            </a:r>
            <a:r>
              <a:rPr kumimoji="1" lang="en-US" altLang="ja-JP"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きざし</a:t>
            </a:r>
            <a:r>
              <a:rPr kumimoji="1" lang="en-US" altLang="ja-JP"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が見えてきた。</a:t>
            </a:r>
          </a:p>
          <a:p>
            <a:pPr marL="0" indent="0">
              <a:buNone/>
            </a:pPr>
            <a:r>
              <a:rPr kumimoji="1" lang="ja-JP" altLang="en-US" sz="2400" dirty="0">
                <a:latin typeface="UD デジタル 教科書体 NP-B" panose="02020700000000000000" pitchFamily="18" charset="-128"/>
                <a:ea typeface="UD デジタル 教科書体 NP-B" panose="02020700000000000000" pitchFamily="18" charset="-128"/>
              </a:rPr>
              <a:t>この間隣接する町村に国保が開始されるとその被保険者に与える恩恵の程がよく判り、村民のうちには国保必要論もぼつぼつ持ちあがってきた。「何故当村には国保はないのか」と質問を役場の窓にまで持ち込んでくるものも現れた。また入院患者等は特に国保設置町村の患者を羨望し、国保開始を切実感を持って叫ぶ声なき民の声が鬱勃として巷に満ちるの感があった。</a:t>
            </a:r>
            <a:r>
              <a:rPr kumimoji="1" lang="en-US" altLang="ja-JP"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而しこれとは対照的に再開後の経営難を心配し躊躇するものの数も多かったことと唯理由もなく反対を唱えるものの若干あったことはやむを得ないことであった</a:t>
            </a:r>
            <a:r>
              <a:rPr kumimoji="1" lang="en-US" altLang="ja-JP" sz="2400" dirty="0">
                <a:latin typeface="UD デジタル 教科書体 NP-B" panose="02020700000000000000" pitchFamily="18" charset="-128"/>
                <a:ea typeface="UD デジタル 教科書体 NP-B" panose="02020700000000000000" pitchFamily="18" charset="-128"/>
              </a:rPr>
              <a:t>)</a:t>
            </a:r>
          </a:p>
          <a:p>
            <a:pPr marL="0" indent="0">
              <a:buNone/>
            </a:pPr>
            <a:endParaRPr kumimoji="1" lang="ja-JP" altLang="en-US" dirty="0"/>
          </a:p>
        </p:txBody>
      </p:sp>
    </p:spTree>
    <p:extLst>
      <p:ext uri="{BB962C8B-B14F-4D97-AF65-F5344CB8AC3E}">
        <p14:creationId xmlns:p14="http://schemas.microsoft.com/office/powerpoint/2010/main" val="3184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4294967295"/>
          </p:nvPr>
        </p:nvSpPr>
        <p:spPr>
          <a:xfrm>
            <a:off x="324678" y="390940"/>
            <a:ext cx="11542644" cy="6467060"/>
          </a:xfrm>
        </p:spPr>
        <p:txBody>
          <a:bodyPr>
            <a:normAutofit/>
          </a:bodyPr>
          <a:lstStyle/>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2)</a:t>
            </a:r>
            <a:r>
              <a:rPr kumimoji="1" lang="ja-JP" altLang="en-US" sz="2600" dirty="0">
                <a:latin typeface="UD デジタル 教科書体 NP-B" panose="02020700000000000000" pitchFamily="18" charset="-128"/>
                <a:ea typeface="UD デジタル 教科書体 NP-B" panose="02020700000000000000" pitchFamily="18" charset="-128"/>
              </a:rPr>
              <a:t>生まれ出づるもの</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　</a:t>
            </a:r>
            <a:r>
              <a:rPr kumimoji="1" lang="ja-JP" altLang="en-US" sz="2600" dirty="0">
                <a:solidFill>
                  <a:srgbClr val="FF0000"/>
                </a:solidFill>
                <a:latin typeface="UD デジタル 教科書体 NP-B" panose="02020700000000000000" pitchFamily="18" charset="-128"/>
                <a:ea typeface="UD デジタル 教科書体 NP-B" panose="02020700000000000000" pitchFamily="18" charset="-128"/>
              </a:rPr>
              <a:t>昭和</a:t>
            </a:r>
            <a:r>
              <a:rPr kumimoji="1" lang="en-US" altLang="ja-JP" sz="2600" dirty="0">
                <a:solidFill>
                  <a:srgbClr val="FF0000"/>
                </a:solidFill>
                <a:latin typeface="UD デジタル 教科書体 NP-B" panose="02020700000000000000" pitchFamily="18" charset="-128"/>
                <a:ea typeface="UD デジタル 教科書体 NP-B" panose="02020700000000000000" pitchFamily="18" charset="-128"/>
              </a:rPr>
              <a:t>28</a:t>
            </a:r>
            <a:r>
              <a:rPr kumimoji="1" lang="ja-JP" altLang="en-US" sz="2600" dirty="0">
                <a:solidFill>
                  <a:srgbClr val="FF0000"/>
                </a:solidFill>
                <a:latin typeface="UD デジタル 教科書体 NP-B" panose="02020700000000000000" pitchFamily="18" charset="-128"/>
                <a:ea typeface="UD デジタル 教科書体 NP-B" panose="02020700000000000000" pitchFamily="18" charset="-128"/>
              </a:rPr>
              <a:t>年</a:t>
            </a:r>
            <a:r>
              <a:rPr kumimoji="1" lang="ja-JP" altLang="en-US" sz="2600" dirty="0">
                <a:latin typeface="UD デジタル 教科書体 NP-B" panose="02020700000000000000" pitchFamily="18" charset="-128"/>
                <a:ea typeface="UD デジタル 教科書体 NP-B" panose="02020700000000000000" pitchFamily="18" charset="-128"/>
              </a:rPr>
              <a:t>早々年度内開始を目標に計画は樹立された。事業円滑化のために直診設置を併進せしめる事とした。無医村である当村としては直診施設の設置は村民多年の願望でもあつた。急患への往診も意の如くならず、お願いしても</a:t>
            </a:r>
            <a:r>
              <a:rPr kumimoji="1" lang="en-US" altLang="ja-JP" sz="2600" dirty="0">
                <a:latin typeface="UD デジタル 教科書体 NP-B" panose="02020700000000000000" pitchFamily="18" charset="-128"/>
                <a:ea typeface="UD デジタル 教科書体 NP-B" panose="02020700000000000000" pitchFamily="18" charset="-128"/>
              </a:rPr>
              <a:t>2.3</a:t>
            </a:r>
            <a:r>
              <a:rPr kumimoji="1" lang="ja-JP" altLang="en-US" sz="2600" dirty="0">
                <a:latin typeface="UD デジタル 教科書体 NP-B" panose="02020700000000000000" pitchFamily="18" charset="-128"/>
                <a:ea typeface="UD デジタル 教科書体 NP-B" panose="02020700000000000000" pitchFamily="18" charset="-128"/>
              </a:rPr>
              <a:t>時間は早い方で甚しい時には朝に頼めば夕方までも待たされて夜に至っては引込んだ部落など往診は殆ど見込薄の不便を開闢</a:t>
            </a:r>
            <a:r>
              <a:rPr kumimoji="1" lang="en-US" altLang="ja-JP" sz="2600" dirty="0">
                <a:latin typeface="UD デジタル 教科書体 NP-B" panose="02020700000000000000" pitchFamily="18" charset="-128"/>
                <a:ea typeface="UD デジタル 教科書体 NP-B" panose="02020700000000000000" pitchFamily="18" charset="-128"/>
              </a:rPr>
              <a:t>(</a:t>
            </a:r>
            <a:r>
              <a:rPr kumimoji="1" lang="ja-JP" altLang="en-US" sz="2600" dirty="0">
                <a:latin typeface="UD デジタル 教科書体 NP-B" panose="02020700000000000000" pitchFamily="18" charset="-128"/>
                <a:ea typeface="UD デジタル 教科書体 NP-B" panose="02020700000000000000" pitchFamily="18" charset="-128"/>
              </a:rPr>
              <a:t>かいびゃく</a:t>
            </a:r>
            <a:r>
              <a:rPr kumimoji="1" lang="en-US" altLang="ja-JP" sz="2600" dirty="0">
                <a:latin typeface="UD デジタル 教科書体 NP-B" panose="02020700000000000000" pitchFamily="18" charset="-128"/>
                <a:ea typeface="UD デジタル 教科書体 NP-B" panose="02020700000000000000" pitchFamily="18" charset="-128"/>
              </a:rPr>
              <a:t>)</a:t>
            </a:r>
            <a:r>
              <a:rPr kumimoji="1" lang="ja-JP" altLang="en-US" sz="2600" dirty="0">
                <a:latin typeface="UD デジタル 教科書体 NP-B" panose="02020700000000000000" pitchFamily="18" charset="-128"/>
                <a:ea typeface="UD デジタル 教科書体 NP-B" panose="02020700000000000000" pitchFamily="18" charset="-128"/>
              </a:rPr>
              <a:t>以来忍んできた事であれば議会側もこの計画には全面的に賛意を評された。</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かくて陣痛長きにわたった当村の国保事業は</a:t>
            </a:r>
            <a:r>
              <a:rPr kumimoji="1" lang="en-US" altLang="ja-JP" sz="2600" dirty="0">
                <a:solidFill>
                  <a:srgbClr val="FF0000"/>
                </a:solidFill>
                <a:latin typeface="UD デジタル 教科書体 NP-B" panose="02020700000000000000" pitchFamily="18" charset="-128"/>
                <a:ea typeface="UD デジタル 教科書体 NP-B" panose="02020700000000000000" pitchFamily="18" charset="-128"/>
              </a:rPr>
              <a:t>29</a:t>
            </a:r>
            <a:r>
              <a:rPr kumimoji="1" lang="ja-JP" altLang="en-US" sz="2600" dirty="0">
                <a:solidFill>
                  <a:srgbClr val="FF0000"/>
                </a:solidFill>
                <a:latin typeface="UD デジタル 教科書体 NP-B" panose="02020700000000000000" pitchFamily="18" charset="-128"/>
                <a:ea typeface="UD デジタル 教科書体 NP-B" panose="02020700000000000000" pitchFamily="18" charset="-128"/>
              </a:rPr>
              <a:t>年</a:t>
            </a:r>
            <a:r>
              <a:rPr kumimoji="1" lang="en-US" altLang="ja-JP" sz="2600" dirty="0">
                <a:solidFill>
                  <a:srgbClr val="FF0000"/>
                </a:solidFill>
                <a:latin typeface="UD デジタル 教科書体 NP-B" panose="02020700000000000000" pitchFamily="18" charset="-128"/>
                <a:ea typeface="UD デジタル 教科書体 NP-B" panose="02020700000000000000" pitchFamily="18" charset="-128"/>
              </a:rPr>
              <a:t>3</a:t>
            </a:r>
            <a:r>
              <a:rPr kumimoji="1" lang="ja-JP" altLang="en-US" sz="2600" dirty="0">
                <a:solidFill>
                  <a:srgbClr val="FF0000"/>
                </a:solidFill>
                <a:latin typeface="UD デジタル 教科書体 NP-B" panose="02020700000000000000" pitchFamily="18" charset="-128"/>
                <a:ea typeface="UD デジタル 教科書体 NP-B" panose="02020700000000000000" pitchFamily="18" charset="-128"/>
              </a:rPr>
              <a:t>月</a:t>
            </a:r>
            <a:r>
              <a:rPr kumimoji="1" lang="ja-JP" altLang="en-US" sz="2600" dirty="0">
                <a:latin typeface="UD デジタル 教科書体 NP-B" panose="02020700000000000000" pitchFamily="18" charset="-128"/>
                <a:ea typeface="UD デジタル 教科書体 NP-B" panose="02020700000000000000" pitchFamily="18" charset="-128"/>
              </a:rPr>
              <a:t>、満場一致を以て村議会を通過し、</a:t>
            </a:r>
            <a:r>
              <a:rPr kumimoji="1" lang="en-US" altLang="ja-JP" sz="2600" dirty="0">
                <a:latin typeface="UD デジタル 教科書体 NP-B" panose="02020700000000000000" pitchFamily="18" charset="-128"/>
                <a:ea typeface="UD デジタル 教科書体 NP-B" panose="02020700000000000000" pitchFamily="18" charset="-128"/>
              </a:rPr>
              <a:t>6</a:t>
            </a:r>
            <a:r>
              <a:rPr kumimoji="1" lang="ja-JP" altLang="en-US" sz="2600" dirty="0">
                <a:latin typeface="UD デジタル 教科書体 NP-B" panose="02020700000000000000" pitchFamily="18" charset="-128"/>
                <a:ea typeface="UD デジタル 教科書体 NP-B" panose="02020700000000000000" pitchFamily="18" charset="-128"/>
              </a:rPr>
              <a:t>月</a:t>
            </a:r>
            <a:r>
              <a:rPr kumimoji="1" lang="en-US" altLang="ja-JP" sz="2600" dirty="0">
                <a:latin typeface="UD デジタル 教科書体 NP-B" panose="02020700000000000000" pitchFamily="18" charset="-128"/>
                <a:ea typeface="UD デジタル 教科書体 NP-B" panose="02020700000000000000" pitchFamily="18" charset="-128"/>
              </a:rPr>
              <a:t>1</a:t>
            </a:r>
            <a:r>
              <a:rPr kumimoji="1" lang="ja-JP" altLang="en-US" sz="2600" dirty="0">
                <a:latin typeface="UD デジタル 教科書体 NP-B" panose="02020700000000000000" pitchFamily="18" charset="-128"/>
                <a:ea typeface="UD デジタル 教科書体 NP-B" panose="02020700000000000000" pitchFamily="18" charset="-128"/>
              </a:rPr>
              <a:t>日を以て</a:t>
            </a:r>
            <a:r>
              <a:rPr kumimoji="1" lang="en-US" altLang="ja-JP" sz="2600" dirty="0">
                <a:latin typeface="UD デジタル 教科書体 NP-B" panose="02020700000000000000" pitchFamily="18" charset="-128"/>
                <a:ea typeface="UD デジタル 教科書体 NP-B" panose="02020700000000000000" pitchFamily="18" charset="-128"/>
              </a:rPr>
              <a:t>5</a:t>
            </a:r>
            <a:r>
              <a:rPr kumimoji="1" lang="ja-JP" altLang="en-US" sz="2600" dirty="0">
                <a:latin typeface="UD デジタル 教科書体 NP-B" panose="02020700000000000000" pitchFamily="18" charset="-128"/>
                <a:ea typeface="UD デジタル 教科書体 NP-B" panose="02020700000000000000" pitchFamily="18" charset="-128"/>
              </a:rPr>
              <a:t>割給付の運命の子が呱々</a:t>
            </a:r>
            <a:r>
              <a:rPr kumimoji="1" lang="en-US" altLang="ja-JP" sz="2600" dirty="0">
                <a:latin typeface="UD デジタル 教科書体 NP-B" panose="02020700000000000000" pitchFamily="18" charset="-128"/>
                <a:ea typeface="UD デジタル 教科書体 NP-B" panose="02020700000000000000" pitchFamily="18" charset="-128"/>
              </a:rPr>
              <a:t>(</a:t>
            </a:r>
            <a:r>
              <a:rPr kumimoji="1" lang="ja-JP" altLang="en-US" sz="2600" dirty="0">
                <a:latin typeface="UD デジタル 教科書体 NP-B" panose="02020700000000000000" pitchFamily="18" charset="-128"/>
                <a:ea typeface="UD デジタル 教科書体 NP-B" panose="02020700000000000000" pitchFamily="18" charset="-128"/>
              </a:rPr>
              <a:t>こくこく</a:t>
            </a:r>
            <a:r>
              <a:rPr kumimoji="1" lang="en-US" altLang="ja-JP" sz="2600" dirty="0">
                <a:latin typeface="UD デジタル 教科書体 NP-B" panose="02020700000000000000" pitchFamily="18" charset="-128"/>
                <a:ea typeface="UD デジタル 教科書体 NP-B" panose="02020700000000000000" pitchFamily="18" charset="-128"/>
              </a:rPr>
              <a:t>)</a:t>
            </a:r>
            <a:r>
              <a:rPr kumimoji="1" lang="ja-JP" altLang="en-US" sz="2600" dirty="0">
                <a:latin typeface="UD デジタル 教科書体 NP-B" panose="02020700000000000000" pitchFamily="18" charset="-128"/>
                <a:ea typeface="UD デジタル 教科書体 NP-B" panose="02020700000000000000" pitchFamily="18" charset="-128"/>
              </a:rPr>
              <a:t>の声をあげたのである。</a:t>
            </a:r>
          </a:p>
          <a:p>
            <a:pPr marL="0" indent="0">
              <a:buNone/>
            </a:pPr>
            <a:endParaRPr kumimoji="1" lang="ja-JP" altLang="en-US" dirty="0"/>
          </a:p>
        </p:txBody>
      </p:sp>
    </p:spTree>
    <p:extLst>
      <p:ext uri="{BB962C8B-B14F-4D97-AF65-F5344CB8AC3E}">
        <p14:creationId xmlns:p14="http://schemas.microsoft.com/office/powerpoint/2010/main" val="2023487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4294967295"/>
          </p:nvPr>
        </p:nvSpPr>
        <p:spPr>
          <a:xfrm>
            <a:off x="318052" y="198783"/>
            <a:ext cx="11542644" cy="6467060"/>
          </a:xfrm>
        </p:spPr>
        <p:txBody>
          <a:bodyPr>
            <a:normAutofit fontScale="92500" lnSpcReduction="20000"/>
          </a:bodyPr>
          <a:lstStyle/>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4.</a:t>
            </a:r>
            <a:r>
              <a:rPr kumimoji="1" lang="ja-JP" altLang="en-US" sz="2600" dirty="0">
                <a:latin typeface="UD デジタル 教科書体 NP-B" panose="02020700000000000000" pitchFamily="18" charset="-128"/>
                <a:ea typeface="UD デジタル 教科書体 NP-B" panose="02020700000000000000" pitchFamily="18" charset="-128"/>
              </a:rPr>
              <a:t>　苦楽同行</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　議会議決から開始までの準備期間は</a:t>
            </a:r>
            <a:r>
              <a:rPr kumimoji="1" lang="en-US" altLang="ja-JP" sz="2600" dirty="0">
                <a:latin typeface="UD デジタル 教科書体 NP-B" panose="02020700000000000000" pitchFamily="18" charset="-128"/>
                <a:ea typeface="UD デジタル 教科書体 NP-B" panose="02020700000000000000" pitchFamily="18" charset="-128"/>
              </a:rPr>
              <a:t>2</a:t>
            </a:r>
            <a:r>
              <a:rPr kumimoji="1" lang="ja-JP" altLang="en-US" sz="2600" dirty="0">
                <a:latin typeface="UD デジタル 教科書体 NP-B" panose="02020700000000000000" pitchFamily="18" charset="-128"/>
                <a:ea typeface="UD デジタル 教科書体 NP-B" panose="02020700000000000000" pitchFamily="18" charset="-128"/>
              </a:rPr>
              <a:t>カ月余り、啓蒙宣伝に、事務的な準備に、多忙な仕事が始まった。啓蒙宣伝のためには部落座談会を計画し、幻燈機持参で毎晩行脚がつづく、帰りは何時も</a:t>
            </a:r>
            <a:r>
              <a:rPr kumimoji="1" lang="en-US" altLang="ja-JP" sz="2600" dirty="0">
                <a:latin typeface="UD デジタル 教科書体 NP-B" panose="02020700000000000000" pitchFamily="18" charset="-128"/>
                <a:ea typeface="UD デジタル 教科書体 NP-B" panose="02020700000000000000" pitchFamily="18" charset="-128"/>
              </a:rPr>
              <a:t>12</a:t>
            </a:r>
            <a:r>
              <a:rPr kumimoji="1" lang="ja-JP" altLang="en-US" sz="2600" dirty="0">
                <a:latin typeface="UD デジタル 教科書体 NP-B" panose="02020700000000000000" pitchFamily="18" charset="-128"/>
                <a:ea typeface="UD デジタル 教科書体 NP-B" panose="02020700000000000000" pitchFamily="18" charset="-128"/>
              </a:rPr>
              <a:t>時を過ぎる。職員の苦労は並大抵ではなかった。</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　しかし、</a:t>
            </a:r>
            <a:r>
              <a:rPr kumimoji="1" lang="ja-JP" altLang="en-US" sz="2600" dirty="0">
                <a:solidFill>
                  <a:srgbClr val="FF0000"/>
                </a:solidFill>
                <a:latin typeface="UD デジタル 教科書体 NP-B" panose="02020700000000000000" pitchFamily="18" charset="-128"/>
                <a:ea typeface="UD デジタル 教科書体 NP-B" panose="02020700000000000000" pitchFamily="18" charset="-128"/>
              </a:rPr>
              <a:t>この苦労も五〇〇〇人住民の高福祉のためであると思えば勇気は百倍</a:t>
            </a:r>
            <a:r>
              <a:rPr kumimoji="1" lang="ja-JP" altLang="en-US" sz="2600" dirty="0">
                <a:latin typeface="UD デジタル 教科書体 NP-B" panose="02020700000000000000" pitchFamily="18" charset="-128"/>
                <a:ea typeface="UD デジタル 教科書体 NP-B" panose="02020700000000000000" pitchFamily="18" charset="-128"/>
              </a:rPr>
              <a:t>した。座談会からひろった国保に対する希望及び疑念等は次のようなものであった。</a:t>
            </a:r>
          </a:p>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1.</a:t>
            </a:r>
            <a:r>
              <a:rPr kumimoji="1" lang="ja-JP" altLang="en-US" sz="2600" dirty="0">
                <a:latin typeface="UD デジタル 教科書体 NP-B" panose="02020700000000000000" pitchFamily="18" charset="-128"/>
                <a:ea typeface="UD デジタル 教科書体 NP-B" panose="02020700000000000000" pitchFamily="18" charset="-128"/>
              </a:rPr>
              <a:t>往診には即応してもらいたい。</a:t>
            </a:r>
          </a:p>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2.</a:t>
            </a:r>
            <a:r>
              <a:rPr kumimoji="1" lang="ja-JP" altLang="en-US" sz="2600" dirty="0">
                <a:latin typeface="UD デジタル 教科書体 NP-B" panose="02020700000000000000" pitchFamily="18" charset="-128"/>
                <a:ea typeface="UD デジタル 教科書体 NP-B" panose="02020700000000000000" pitchFamily="18" charset="-128"/>
              </a:rPr>
              <a:t>経済豊かな家庭は農業会当時のように国保を利用しないのではないか。又保険税も納めないのではないか。</a:t>
            </a:r>
          </a:p>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3.</a:t>
            </a:r>
            <a:r>
              <a:rPr kumimoji="1" lang="ja-JP" altLang="en-US" sz="2600" dirty="0">
                <a:latin typeface="UD デジタル 教科書体 NP-B" panose="02020700000000000000" pitchFamily="18" charset="-128"/>
                <a:ea typeface="UD デジタル 教科書体 NP-B" panose="02020700000000000000" pitchFamily="18" charset="-128"/>
              </a:rPr>
              <a:t>被保険者患者は一般患者と差別されるのではないか。</a:t>
            </a:r>
          </a:p>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4.</a:t>
            </a:r>
            <a:r>
              <a:rPr kumimoji="1" lang="ja-JP" altLang="en-US" sz="2600" dirty="0">
                <a:latin typeface="UD デジタル 教科書体 NP-B" panose="02020700000000000000" pitchFamily="18" charset="-128"/>
                <a:ea typeface="UD デジタル 教科書体 NP-B" panose="02020700000000000000" pitchFamily="18" charset="-128"/>
              </a:rPr>
              <a:t>国保加入を阻んで保険税をおさめないものは農業会当時と同様そのままになってしまうのではないか。</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等々であり、経営者としてはこの声の発するところを十分吟味して堅く期するところがなければならないと感じたことである。</a:t>
            </a:r>
            <a:endParaRPr kumimoji="1" lang="ja-JP" altLang="en-US" dirty="0"/>
          </a:p>
        </p:txBody>
      </p:sp>
    </p:spTree>
    <p:extLst>
      <p:ext uri="{BB962C8B-B14F-4D97-AF65-F5344CB8AC3E}">
        <p14:creationId xmlns:p14="http://schemas.microsoft.com/office/powerpoint/2010/main" val="14316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173C29A-86EB-4A3B-B5D0-B9689157ADBA}"/>
              </a:ext>
            </a:extLst>
          </p:cNvPr>
          <p:cNvSpPr>
            <a:spLocks noGrp="1"/>
          </p:cNvSpPr>
          <p:nvPr>
            <p:ph type="title"/>
          </p:nvPr>
        </p:nvSpPr>
        <p:spPr>
          <a:xfrm>
            <a:off x="1534696" y="342420"/>
            <a:ext cx="9520158" cy="1049235"/>
          </a:xfrm>
        </p:spPr>
        <p:txBody>
          <a:bodyPr>
            <a:normAutofit/>
          </a:bodyPr>
          <a:lstStyle/>
          <a:p>
            <a:r>
              <a:rPr lang="ja-JP" altLang="en-US" sz="4000" dirty="0">
                <a:latin typeface="UD デジタル 教科書体 NP-B" panose="02020700000000000000" pitchFamily="18" charset="-128"/>
                <a:ea typeface="UD デジタル 教科書体 NP-B" panose="02020700000000000000" pitchFamily="18" charset="-128"/>
              </a:rPr>
              <a:t>国保</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国民健康保険</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ってそもそもなに</a:t>
            </a:r>
            <a:r>
              <a:rPr lang="en-US" altLang="ja-JP" sz="4000" dirty="0">
                <a:latin typeface="UD デジタル 教科書体 NP-B" panose="02020700000000000000" pitchFamily="18" charset="-128"/>
                <a:ea typeface="UD デジタル 教科書体 NP-B" panose="02020700000000000000" pitchFamily="18" charset="-128"/>
              </a:rPr>
              <a:t>?</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コンテンツ プレースホルダー 4">
            <a:extLst>
              <a:ext uri="{FF2B5EF4-FFF2-40B4-BE49-F238E27FC236}">
                <a16:creationId xmlns:a16="http://schemas.microsoft.com/office/drawing/2014/main" id="{70A74275-2320-4BAF-88B7-D052E9F62812}"/>
              </a:ext>
            </a:extLst>
          </p:cNvPr>
          <p:cNvSpPr>
            <a:spLocks noGrp="1"/>
          </p:cNvSpPr>
          <p:nvPr>
            <p:ph idx="1"/>
          </p:nvPr>
        </p:nvSpPr>
        <p:spPr>
          <a:xfrm>
            <a:off x="914400" y="1749288"/>
            <a:ext cx="10140454" cy="3717058"/>
          </a:xfrm>
        </p:spPr>
        <p:txBody>
          <a:bodyPr>
            <a:normAutofit lnSpcReduction="10000"/>
          </a:bodyPr>
          <a:lstStyle/>
          <a:p>
            <a:pPr marL="0" indent="0">
              <a:buNone/>
            </a:pPr>
            <a:r>
              <a:rPr lang="ja-JP" altLang="en-US" sz="2400" dirty="0">
                <a:latin typeface="BIZ UDゴシック" panose="020B0400000000000000" pitchFamily="49" charset="-128"/>
                <a:ea typeface="BIZ UDゴシック" panose="020B0400000000000000" pitchFamily="49" charset="-128"/>
              </a:rPr>
              <a:t>○公的医療保険の一つです。</a:t>
            </a:r>
          </a:p>
          <a:p>
            <a:pPr marL="0" indent="0">
              <a:buNone/>
            </a:pPr>
            <a:r>
              <a:rPr lang="ja-JP" altLang="en-US" sz="2400" dirty="0">
                <a:latin typeface="BIZ UDゴシック" panose="020B0400000000000000" pitchFamily="49" charset="-128"/>
                <a:ea typeface="BIZ UDゴシック" panose="020B0400000000000000" pitchFamily="49" charset="-128"/>
              </a:rPr>
              <a:t>○日本の公的医療保険は</a:t>
            </a:r>
          </a:p>
          <a:p>
            <a:pPr marL="0" indent="0">
              <a:buNone/>
            </a:pPr>
            <a:r>
              <a:rPr lang="ja-JP" altLang="en-US" sz="2400" dirty="0">
                <a:latin typeface="BIZ UDゴシック" panose="020B0400000000000000" pitchFamily="49" charset="-128"/>
                <a:ea typeface="BIZ UDゴシック" panose="020B0400000000000000" pitchFamily="49" charset="-128"/>
              </a:rPr>
              <a:t>　①大企業の労働者が加入する</a:t>
            </a:r>
            <a:r>
              <a:rPr lang="ja-JP" altLang="en-US" sz="2400" dirty="0">
                <a:solidFill>
                  <a:srgbClr val="00B0F0"/>
                </a:solidFill>
                <a:latin typeface="BIZ UDゴシック" panose="020B0400000000000000" pitchFamily="49" charset="-128"/>
                <a:ea typeface="BIZ UDゴシック" panose="020B0400000000000000" pitchFamily="49" charset="-128"/>
              </a:rPr>
              <a:t>組合健保</a:t>
            </a:r>
          </a:p>
          <a:p>
            <a:pPr marL="0" indent="0">
              <a:buNone/>
            </a:pPr>
            <a:r>
              <a:rPr lang="ja-JP" altLang="en-US" sz="2400" dirty="0">
                <a:latin typeface="BIZ UDゴシック" panose="020B0400000000000000" pitchFamily="49" charset="-128"/>
                <a:ea typeface="BIZ UDゴシック" panose="020B0400000000000000" pitchFamily="49" charset="-128"/>
              </a:rPr>
              <a:t>　②公務員が加入する</a:t>
            </a:r>
            <a:r>
              <a:rPr lang="ja-JP" altLang="en-US" sz="2400" dirty="0">
                <a:solidFill>
                  <a:srgbClr val="00B0F0"/>
                </a:solidFill>
                <a:latin typeface="BIZ UDゴシック" panose="020B0400000000000000" pitchFamily="49" charset="-128"/>
                <a:ea typeface="BIZ UDゴシック" panose="020B0400000000000000" pitchFamily="49" charset="-128"/>
              </a:rPr>
              <a:t>共済組合</a:t>
            </a:r>
          </a:p>
          <a:p>
            <a:pPr marL="0" indent="0">
              <a:buNone/>
            </a:pPr>
            <a:r>
              <a:rPr lang="ja-JP" altLang="en-US" sz="2400" dirty="0">
                <a:latin typeface="BIZ UDゴシック" panose="020B0400000000000000" pitchFamily="49" charset="-128"/>
                <a:ea typeface="BIZ UDゴシック" panose="020B0400000000000000" pitchFamily="49" charset="-128"/>
              </a:rPr>
              <a:t>　③中小企業の労働者が加入する</a:t>
            </a:r>
            <a:r>
              <a:rPr lang="ja-JP" altLang="en-US" sz="2400" dirty="0">
                <a:solidFill>
                  <a:srgbClr val="00B0F0"/>
                </a:solidFill>
                <a:latin typeface="BIZ UDゴシック" panose="020B0400000000000000" pitchFamily="49" charset="-128"/>
                <a:ea typeface="BIZ UDゴシック" panose="020B0400000000000000" pitchFamily="49" charset="-128"/>
              </a:rPr>
              <a:t>協会けんぽ</a:t>
            </a:r>
          </a:p>
          <a:p>
            <a:pPr marL="0" indent="0">
              <a:buNone/>
            </a:pPr>
            <a:r>
              <a:rPr lang="ja-JP" altLang="en-US" sz="2400" dirty="0">
                <a:latin typeface="BIZ UDゴシック" panose="020B0400000000000000" pitchFamily="49" charset="-128"/>
                <a:ea typeface="BIZ UDゴシック" panose="020B0400000000000000" pitchFamily="49" charset="-128"/>
              </a:rPr>
              <a:t>　④①～③以外の</a:t>
            </a:r>
            <a:r>
              <a:rPr lang="en-US" altLang="ja-JP" sz="2400" dirty="0">
                <a:latin typeface="BIZ UDゴシック" panose="020B0400000000000000" pitchFamily="49" charset="-128"/>
                <a:ea typeface="BIZ UDゴシック" panose="020B0400000000000000" pitchFamily="49" charset="-128"/>
              </a:rPr>
              <a:t>74</a:t>
            </a:r>
            <a:r>
              <a:rPr lang="ja-JP" altLang="en-US" sz="2400" dirty="0">
                <a:latin typeface="BIZ UDゴシック" panose="020B0400000000000000" pitchFamily="49" charset="-128"/>
                <a:ea typeface="BIZ UDゴシック" panose="020B0400000000000000" pitchFamily="49" charset="-128"/>
              </a:rPr>
              <a:t>歳までの方が加入する</a:t>
            </a:r>
            <a:r>
              <a:rPr lang="ja-JP" altLang="en-US" sz="2400" dirty="0">
                <a:solidFill>
                  <a:srgbClr val="C00000"/>
                </a:solidFill>
                <a:latin typeface="BIZ UDゴシック" panose="020B0400000000000000" pitchFamily="49" charset="-128"/>
                <a:ea typeface="BIZ UDゴシック" panose="020B0400000000000000" pitchFamily="49" charset="-128"/>
              </a:rPr>
              <a:t>国保</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市町村国保・国保組合</a:t>
            </a:r>
            <a:r>
              <a:rPr lang="en-US" altLang="ja-JP" sz="2400" dirty="0">
                <a:latin typeface="BIZ UDゴシック" panose="020B0400000000000000" pitchFamily="49" charset="-128"/>
                <a:ea typeface="BIZ UDゴシック" panose="020B0400000000000000" pitchFamily="49" charset="-128"/>
              </a:rPr>
              <a:t>)</a:t>
            </a:r>
            <a:endParaRPr lang="ja-JP" altLang="en-US" sz="2400" dirty="0">
              <a:latin typeface="BIZ UDゴシック" panose="020B0400000000000000" pitchFamily="49" charset="-128"/>
              <a:ea typeface="BIZ UDゴシック" panose="020B0400000000000000" pitchFamily="49" charset="-128"/>
            </a:endParaRPr>
          </a:p>
          <a:p>
            <a:pPr marL="0" indent="0">
              <a:buNone/>
            </a:pPr>
            <a:r>
              <a:rPr lang="ja-JP" altLang="en-US" sz="2400" dirty="0">
                <a:latin typeface="BIZ UDゴシック" panose="020B0400000000000000" pitchFamily="49" charset="-128"/>
                <a:ea typeface="BIZ UDゴシック" panose="020B0400000000000000" pitchFamily="49" charset="-128"/>
              </a:rPr>
              <a:t>　　</a:t>
            </a:r>
            <a:r>
              <a:rPr lang="en-US" altLang="ja-JP" sz="2400" dirty="0">
                <a:latin typeface="BIZ UDゴシック" panose="020B0400000000000000" pitchFamily="49" charset="-128"/>
                <a:ea typeface="BIZ UDゴシック" panose="020B0400000000000000" pitchFamily="49" charset="-128"/>
              </a:rPr>
              <a:t>※75</a:t>
            </a:r>
            <a:r>
              <a:rPr lang="ja-JP" altLang="en-US" sz="2400" dirty="0">
                <a:latin typeface="BIZ UDゴシック" panose="020B0400000000000000" pitchFamily="49" charset="-128"/>
                <a:ea typeface="BIZ UDゴシック" panose="020B0400000000000000" pitchFamily="49" charset="-128"/>
              </a:rPr>
              <a:t>歳以上の方はすべて後期高齢者医療制度に強制加入</a:t>
            </a:r>
          </a:p>
          <a:p>
            <a:pPr marL="0" indent="0">
              <a:buNone/>
            </a:pPr>
            <a:endParaRPr lang="en-US" altLang="ja-JP" dirty="0"/>
          </a:p>
        </p:txBody>
      </p:sp>
    </p:spTree>
    <p:extLst>
      <p:ext uri="{BB962C8B-B14F-4D97-AF65-F5344CB8AC3E}">
        <p14:creationId xmlns:p14="http://schemas.microsoft.com/office/powerpoint/2010/main" val="3239526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4294967295"/>
          </p:nvPr>
        </p:nvSpPr>
        <p:spPr>
          <a:xfrm>
            <a:off x="324678" y="390940"/>
            <a:ext cx="11542644" cy="6467060"/>
          </a:xfrm>
        </p:spPr>
        <p:txBody>
          <a:bodyPr>
            <a:normAutofit/>
          </a:bodyPr>
          <a:lstStyle/>
          <a:p>
            <a:pPr marL="0" indent="0">
              <a:buNone/>
            </a:pPr>
            <a:r>
              <a:rPr lang="ja-JP" altLang="en-US" sz="2600" dirty="0">
                <a:latin typeface="UD デジタル 教科書体 NP-B" panose="02020700000000000000" pitchFamily="18" charset="-128"/>
                <a:ea typeface="UD デジタル 教科書体 NP-B" panose="02020700000000000000" pitchFamily="18" charset="-128"/>
              </a:rPr>
              <a:t>　</a:t>
            </a:r>
            <a:r>
              <a:rPr kumimoji="1" lang="ja-JP" altLang="en-US" sz="2600" dirty="0">
                <a:latin typeface="UD デジタル 教科書体 NP-B" panose="02020700000000000000" pitchFamily="18" charset="-128"/>
                <a:ea typeface="UD デジタル 教科書体 NP-B" panose="02020700000000000000" pitchFamily="18" charset="-128"/>
              </a:rPr>
              <a:t>県下優秀の国保を経営したいと希望していても、いよいよ事業を開始してみると事務は不慣れ、村民の質問苦情の応対にも戸惑うこと幾度か、辛うじて先輩諸氏の指導を受けながら辿る棘の道はまだ遠い。多忙の中に</a:t>
            </a:r>
            <a:r>
              <a:rPr kumimoji="1" lang="en-US" altLang="ja-JP" sz="2600" dirty="0">
                <a:latin typeface="UD デジタル 教科書体 NP-B" panose="02020700000000000000" pitchFamily="18" charset="-128"/>
                <a:ea typeface="UD デジタル 教科書体 NP-B" panose="02020700000000000000" pitchFamily="18" charset="-128"/>
              </a:rPr>
              <a:t>3</a:t>
            </a:r>
            <a:r>
              <a:rPr kumimoji="1" lang="ja-JP" altLang="en-US" sz="2600" dirty="0">
                <a:latin typeface="UD デジタル 教科書体 NP-B" panose="02020700000000000000" pitchFamily="18" charset="-128"/>
                <a:ea typeface="UD デジタル 教科書体 NP-B" panose="02020700000000000000" pitchFamily="18" charset="-128"/>
              </a:rPr>
              <a:t>月は過ぎて</a:t>
            </a:r>
            <a:r>
              <a:rPr kumimoji="1" lang="en-US" altLang="ja-JP" sz="2600" dirty="0">
                <a:latin typeface="UD デジタル 教科書体 NP-B" panose="02020700000000000000" pitchFamily="18" charset="-128"/>
                <a:ea typeface="UD デジタル 教科書体 NP-B" panose="02020700000000000000" pitchFamily="18" charset="-128"/>
              </a:rPr>
              <a:t>9</a:t>
            </a:r>
            <a:r>
              <a:rPr kumimoji="1" lang="ja-JP" altLang="en-US" sz="2600" dirty="0">
                <a:latin typeface="UD デジタル 教科書体 NP-B" panose="02020700000000000000" pitchFamily="18" charset="-128"/>
                <a:ea typeface="UD デジタル 教科書体 NP-B" panose="02020700000000000000" pitchFamily="18" charset="-128"/>
              </a:rPr>
              <a:t>月待望の診療所建設に着工した。規模は厚生省の模範設計によった、時たまたま物価の高騰甚だしく、計画された予算では到底竣工の見通しなく、工事中止の危機に追い込まれた時、県立二戸公共職業補導所の職員生徒全員の出勤協力を得て、危機を脱し村民の目をみはるようなモダン診療所が完工したことは誠にありがたい仕合せであった。医療器械の設備もととのい新年早々診療は開始された。医師は岩手医大付属病院小児科より阿部良司先生を迎えた。看護婦</a:t>
            </a:r>
            <a:r>
              <a:rPr kumimoji="1" lang="en-US" altLang="ja-JP" sz="2600" dirty="0">
                <a:latin typeface="UD デジタル 教科書体 NP-B" panose="02020700000000000000" pitchFamily="18" charset="-128"/>
                <a:ea typeface="UD デジタル 教科書体 NP-B" panose="02020700000000000000" pitchFamily="18" charset="-128"/>
              </a:rPr>
              <a:t>2</a:t>
            </a:r>
            <a:r>
              <a:rPr kumimoji="1" lang="ja-JP" altLang="en-US" sz="2600" dirty="0">
                <a:latin typeface="UD デジタル 教科書体 NP-B" panose="02020700000000000000" pitchFamily="18" charset="-128"/>
                <a:ea typeface="UD デジタル 教科書体 NP-B" panose="02020700000000000000" pitchFamily="18" charset="-128"/>
              </a:rPr>
              <a:t>名の募集も終わり事務吏員</a:t>
            </a:r>
            <a:r>
              <a:rPr kumimoji="1" lang="en-US" altLang="ja-JP" sz="2600" dirty="0">
                <a:latin typeface="UD デジタル 教科書体 NP-B" panose="02020700000000000000" pitchFamily="18" charset="-128"/>
                <a:ea typeface="UD デジタル 教科書体 NP-B" panose="02020700000000000000" pitchFamily="18" charset="-128"/>
              </a:rPr>
              <a:t>3</a:t>
            </a:r>
            <a:r>
              <a:rPr kumimoji="1" lang="ja-JP" altLang="en-US" sz="2600" dirty="0">
                <a:latin typeface="UD デジタル 教科書体 NP-B" panose="02020700000000000000" pitchFamily="18" charset="-128"/>
                <a:ea typeface="UD デジタル 教科書体 NP-B" panose="02020700000000000000" pitchFamily="18" charset="-128"/>
              </a:rPr>
              <a:t>名と共に木の香も新しい近代的な診療所は村の中央に位置を占めて温かい息吹きを吹き上げた。</a:t>
            </a:r>
            <a:endParaRPr kumimoji="1" lang="ja-JP" altLang="en-US" dirty="0"/>
          </a:p>
        </p:txBody>
      </p:sp>
    </p:spTree>
    <p:extLst>
      <p:ext uri="{BB962C8B-B14F-4D97-AF65-F5344CB8AC3E}">
        <p14:creationId xmlns:p14="http://schemas.microsoft.com/office/powerpoint/2010/main" val="4077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4294967295"/>
          </p:nvPr>
        </p:nvSpPr>
        <p:spPr>
          <a:xfrm>
            <a:off x="318052" y="198783"/>
            <a:ext cx="11542644" cy="6467060"/>
          </a:xfrm>
        </p:spPr>
        <p:txBody>
          <a:bodyPr>
            <a:normAutofit lnSpcReduction="10000"/>
          </a:bodyPr>
          <a:lstStyle/>
          <a:p>
            <a:pPr marL="0" indent="0">
              <a:buNone/>
            </a:pPr>
            <a:r>
              <a:rPr lang="ja-JP" altLang="en-US" sz="2600" dirty="0">
                <a:latin typeface="UD デジタル 教科書体 NP-B" panose="02020700000000000000" pitchFamily="18" charset="-128"/>
                <a:ea typeface="UD デジタル 教科書体 NP-B" panose="02020700000000000000" pitchFamily="18" charset="-128"/>
              </a:rPr>
              <a:t>　</a:t>
            </a:r>
            <a:r>
              <a:rPr kumimoji="1" lang="ja-JP" altLang="en-US" sz="2600" dirty="0">
                <a:latin typeface="UD デジタル 教科書体 NP-B" panose="02020700000000000000" pitchFamily="18" charset="-128"/>
                <a:ea typeface="UD デジタル 教科書体 NP-B" panose="02020700000000000000" pitchFamily="18" charset="-128"/>
              </a:rPr>
              <a:t>結び</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　</a:t>
            </a:r>
            <a:r>
              <a:rPr kumimoji="1" lang="en-US" altLang="ja-JP" sz="2600" dirty="0">
                <a:latin typeface="UD デジタル 教科書体 NP-B" panose="02020700000000000000" pitchFamily="18" charset="-128"/>
                <a:ea typeface="UD デジタル 教科書体 NP-B" panose="02020700000000000000" pitchFamily="18" charset="-128"/>
              </a:rPr>
              <a:t>1</a:t>
            </a:r>
            <a:r>
              <a:rPr kumimoji="1" lang="ja-JP" altLang="en-US" sz="2600" dirty="0">
                <a:latin typeface="UD デジタル 教科書体 NP-B" panose="02020700000000000000" pitchFamily="18" charset="-128"/>
                <a:ea typeface="UD デジタル 教科書体 NP-B" panose="02020700000000000000" pitchFamily="18" charset="-128"/>
              </a:rPr>
              <a:t>月</a:t>
            </a:r>
            <a:r>
              <a:rPr kumimoji="1" lang="en-US" altLang="ja-JP" sz="2600" dirty="0">
                <a:latin typeface="UD デジタル 教科書体 NP-B" panose="02020700000000000000" pitchFamily="18" charset="-128"/>
                <a:ea typeface="UD デジタル 教科書体 NP-B" panose="02020700000000000000" pitchFamily="18" charset="-128"/>
              </a:rPr>
              <a:t>10</a:t>
            </a:r>
            <a:r>
              <a:rPr kumimoji="1" lang="ja-JP" altLang="en-US" sz="2600" dirty="0">
                <a:latin typeface="UD デジタル 教科書体 NP-B" panose="02020700000000000000" pitchFamily="18" charset="-128"/>
                <a:ea typeface="UD デジタル 教科書体 NP-B" panose="02020700000000000000" pitchFamily="18" charset="-128"/>
              </a:rPr>
              <a:t>日、</a:t>
            </a:r>
            <a:r>
              <a:rPr kumimoji="1" lang="en-US" altLang="ja-JP" sz="2600" dirty="0">
                <a:latin typeface="UD デジタル 教科書体 NP-B" panose="02020700000000000000" pitchFamily="18" charset="-128"/>
                <a:ea typeface="UD デジタル 教科書体 NP-B" panose="02020700000000000000" pitchFamily="18" charset="-128"/>
              </a:rPr>
              <a:t>8</a:t>
            </a:r>
            <a:r>
              <a:rPr kumimoji="1" lang="ja-JP" altLang="en-US" sz="2600" dirty="0">
                <a:latin typeface="UD デジタル 教科書体 NP-B" panose="02020700000000000000" pitchFamily="18" charset="-128"/>
                <a:ea typeface="UD デジタル 教科書体 NP-B" panose="02020700000000000000" pitchFamily="18" charset="-128"/>
              </a:rPr>
              <a:t>名の患者を診療したことから発足した国保診療所はその後ますます繁盛で現在までの</a:t>
            </a:r>
            <a:r>
              <a:rPr kumimoji="1" lang="en-US" altLang="ja-JP" sz="2600" dirty="0">
                <a:latin typeface="UD デジタル 教科書体 NP-B" panose="02020700000000000000" pitchFamily="18" charset="-128"/>
                <a:ea typeface="UD デジタル 教科書体 NP-B" panose="02020700000000000000" pitchFamily="18" charset="-128"/>
              </a:rPr>
              <a:t>1</a:t>
            </a:r>
            <a:r>
              <a:rPr kumimoji="1" lang="ja-JP" altLang="en-US" sz="2600" dirty="0">
                <a:latin typeface="UD デジタル 教科書体 NP-B" panose="02020700000000000000" pitchFamily="18" charset="-128"/>
                <a:ea typeface="UD デジタル 教科書体 NP-B" panose="02020700000000000000" pitchFamily="18" charset="-128"/>
              </a:rPr>
              <a:t>日の来患最高</a:t>
            </a:r>
            <a:r>
              <a:rPr kumimoji="1" lang="en-US" altLang="ja-JP" sz="2600" dirty="0">
                <a:latin typeface="UD デジタル 教科書体 NP-B" panose="02020700000000000000" pitchFamily="18" charset="-128"/>
                <a:ea typeface="UD デジタル 教科書体 NP-B" panose="02020700000000000000" pitchFamily="18" charset="-128"/>
              </a:rPr>
              <a:t>85</a:t>
            </a:r>
            <a:r>
              <a:rPr kumimoji="1" lang="ja-JP" altLang="en-US" sz="2600" dirty="0">
                <a:latin typeface="UD デジタル 教科書体 NP-B" panose="02020700000000000000" pitchFamily="18" charset="-128"/>
                <a:ea typeface="UD デジタル 教科書体 NP-B" panose="02020700000000000000" pitchFamily="18" charset="-128"/>
              </a:rPr>
              <a:t>名を数え、</a:t>
            </a:r>
            <a:r>
              <a:rPr kumimoji="1" lang="en-US" altLang="ja-JP" sz="2600" dirty="0">
                <a:latin typeface="UD デジタル 教科書体 NP-B" panose="02020700000000000000" pitchFamily="18" charset="-128"/>
                <a:ea typeface="UD デジタル 教科書体 NP-B" panose="02020700000000000000" pitchFamily="18" charset="-128"/>
              </a:rPr>
              <a:t>1</a:t>
            </a:r>
            <a:r>
              <a:rPr kumimoji="1" lang="ja-JP" altLang="en-US" sz="2600" dirty="0">
                <a:latin typeface="UD デジタル 教科書体 NP-B" panose="02020700000000000000" pitchFamily="18" charset="-128"/>
                <a:ea typeface="UD デジタル 教科書体 NP-B" panose="02020700000000000000" pitchFamily="18" charset="-128"/>
              </a:rPr>
              <a:t>日平均</a:t>
            </a:r>
            <a:r>
              <a:rPr kumimoji="1" lang="en-US" altLang="ja-JP" sz="2600" dirty="0">
                <a:latin typeface="UD デジタル 教科書体 NP-B" panose="02020700000000000000" pitchFamily="18" charset="-128"/>
                <a:ea typeface="UD デジタル 教科書体 NP-B" panose="02020700000000000000" pitchFamily="18" charset="-128"/>
              </a:rPr>
              <a:t>50</a:t>
            </a:r>
            <a:r>
              <a:rPr kumimoji="1" lang="ja-JP" altLang="en-US" sz="2600" dirty="0">
                <a:latin typeface="UD デジタル 教科書体 NP-B" panose="02020700000000000000" pitchFamily="18" charset="-128"/>
                <a:ea typeface="UD デジタル 教科書体 NP-B" panose="02020700000000000000" pitchFamily="18" charset="-128"/>
              </a:rPr>
              <a:t>名を記録し、患者の多い日などは昼食抜きの多忙さである。すぐ目の前の福岡町には県立福岡病院を始め、各科の開業医も多数おることで、当村の直診利用者は極くカンタンな処置程度のもののみの利用を予想して計画したのであったが、開所と同時に予想をうら切られて、開所早々から全く嬉しい悲鳴を上げざるを得ない状況である。</a:t>
            </a: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　かくて心配された保険税の徴収も日を追うて徴収率が向上し、診療所経営と相俟って予想以上の成績を収めていることは、住民の福祉のため喜びにたえないところである。この上はますます給付内容を充実し、診療施設の拡充を図り以て名実ともに健康の村、石切所に努力したいと願ってやまない次第である。</a:t>
            </a:r>
          </a:p>
          <a:p>
            <a:pPr marL="0" indent="0">
              <a:buNone/>
            </a:pPr>
            <a:endParaRPr kumimoji="1" lang="ja-JP" altLang="en-US" dirty="0"/>
          </a:p>
        </p:txBody>
      </p:sp>
    </p:spTree>
    <p:extLst>
      <p:ext uri="{BB962C8B-B14F-4D97-AF65-F5344CB8AC3E}">
        <p14:creationId xmlns:p14="http://schemas.microsoft.com/office/powerpoint/2010/main" val="307806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677CA25-9ED9-42DE-B533-0FEC576A4600}"/>
              </a:ext>
            </a:extLst>
          </p:cNvPr>
          <p:cNvSpPr>
            <a:spLocks noGrp="1"/>
          </p:cNvSpPr>
          <p:nvPr>
            <p:ph idx="4294967295"/>
          </p:nvPr>
        </p:nvSpPr>
        <p:spPr>
          <a:xfrm>
            <a:off x="324678" y="522633"/>
            <a:ext cx="11542644" cy="6467060"/>
          </a:xfrm>
        </p:spPr>
        <p:txBody>
          <a:bodyPr>
            <a:normAutofit/>
          </a:bodyPr>
          <a:lstStyle/>
          <a:p>
            <a:pPr marL="0" indent="0">
              <a:buNone/>
            </a:pPr>
            <a:r>
              <a:rPr lang="ja-JP" altLang="en-US" sz="2600" dirty="0">
                <a:latin typeface="UD デジタル 教科書体 NP-B" panose="02020700000000000000" pitchFamily="18" charset="-128"/>
                <a:ea typeface="UD デジタル 教科書体 NP-B" panose="02020700000000000000" pitchFamily="18" charset="-128"/>
              </a:rPr>
              <a:t>　</a:t>
            </a:r>
            <a:r>
              <a:rPr kumimoji="1" lang="ja-JP" altLang="en-US" sz="2600" dirty="0">
                <a:latin typeface="UD デジタル 教科書体 NP-B" panose="02020700000000000000" pitchFamily="18" charset="-128"/>
                <a:ea typeface="UD デジタル 教科書体 NP-B" panose="02020700000000000000" pitchFamily="18" charset="-128"/>
              </a:rPr>
              <a:t>筆をおくに当たって一言付け加えさして頂きたいことは、開始の時期は諸種の事情があったとは言いおそきに失したと悔ゆさせられることがあり、それにしてもよく当村国保の現在をあらしむるまでご指導賜った県国保連並びに県保険課の皆さまの絶大なる御後援に対して心から感謝の意を表し度いと存じます。</a:t>
            </a:r>
          </a:p>
          <a:p>
            <a:pPr marL="0" indent="0">
              <a:buNone/>
            </a:pPr>
            <a:r>
              <a:rPr kumimoji="1" lang="en-US" altLang="ja-JP" sz="2600" dirty="0">
                <a:latin typeface="UD デジタル 教科書体 NP-B" panose="02020700000000000000" pitchFamily="18" charset="-128"/>
                <a:ea typeface="UD デジタル 教科書体 NP-B" panose="02020700000000000000" pitchFamily="18" charset="-128"/>
              </a:rPr>
              <a:t>(</a:t>
            </a:r>
            <a:r>
              <a:rPr kumimoji="1" lang="en-US" altLang="ja-JP" sz="2600" dirty="0">
                <a:solidFill>
                  <a:srgbClr val="FF0000"/>
                </a:solidFill>
                <a:latin typeface="UD デジタル 教科書体 NP-B" panose="02020700000000000000" pitchFamily="18" charset="-128"/>
                <a:ea typeface="UD デジタル 教科書体 NP-B" panose="02020700000000000000" pitchFamily="18" charset="-128"/>
              </a:rPr>
              <a:t>1954</a:t>
            </a:r>
            <a:r>
              <a:rPr kumimoji="1" lang="en-US" altLang="ja-JP" sz="2600" dirty="0">
                <a:latin typeface="UD デジタル 教科書体 NP-B" panose="02020700000000000000" pitchFamily="18" charset="-128"/>
                <a:ea typeface="UD デジタル 教科書体 NP-B" panose="02020700000000000000" pitchFamily="18" charset="-128"/>
              </a:rPr>
              <a:t>.6.20</a:t>
            </a:r>
            <a:r>
              <a:rPr kumimoji="1" lang="ja-JP" altLang="en-US" sz="2600" dirty="0">
                <a:latin typeface="UD デジタル 教科書体 NP-B" panose="02020700000000000000" pitchFamily="18" charset="-128"/>
                <a:ea typeface="UD デジタル 教科書体 NP-B" panose="02020700000000000000" pitchFamily="18" charset="-128"/>
              </a:rPr>
              <a:t>記</a:t>
            </a:r>
            <a:r>
              <a:rPr kumimoji="1" lang="en-US" altLang="ja-JP" sz="2600" dirty="0">
                <a:latin typeface="UD デジタル 教科書体 NP-B" panose="02020700000000000000" pitchFamily="18" charset="-128"/>
                <a:ea typeface="UD デジタル 教科書体 NP-B" panose="02020700000000000000" pitchFamily="18" charset="-128"/>
              </a:rPr>
              <a:t>)</a:t>
            </a:r>
            <a:r>
              <a:rPr kumimoji="1" lang="ja-JP" altLang="en-US" sz="2600" dirty="0">
                <a:latin typeface="UD デジタル 教科書体 NP-B" panose="02020700000000000000" pitchFamily="18" charset="-128"/>
                <a:ea typeface="UD デジタル 教科書体 NP-B" panose="02020700000000000000" pitchFamily="18" charset="-128"/>
              </a:rPr>
              <a:t>　　　　　　　　　　　　　　　　　　　　　　　　　　　　　　　　　</a:t>
            </a:r>
            <a:r>
              <a:rPr kumimoji="1" lang="en-US" altLang="ja-JP" sz="2600" dirty="0">
                <a:latin typeface="UD デジタル 教科書体 NP-B" panose="02020700000000000000" pitchFamily="18" charset="-128"/>
                <a:ea typeface="UD デジタル 教科書体 NP-B" panose="02020700000000000000" pitchFamily="18" charset="-128"/>
              </a:rPr>
              <a:t>《</a:t>
            </a:r>
            <a:r>
              <a:rPr kumimoji="1" lang="ja-JP" altLang="en-US" sz="2600" dirty="0">
                <a:latin typeface="UD デジタル 教科書体 NP-B" panose="02020700000000000000" pitchFamily="18" charset="-128"/>
                <a:ea typeface="UD デジタル 教科書体 NP-B" panose="02020700000000000000" pitchFamily="18" charset="-128"/>
              </a:rPr>
              <a:t>筆者　二戸郡石切所村村長</a:t>
            </a:r>
            <a:r>
              <a:rPr kumimoji="1" lang="en-US" altLang="ja-JP" sz="2600" dirty="0">
                <a:latin typeface="UD デジタル 教科書体 NP-B" panose="02020700000000000000" pitchFamily="18" charset="-128"/>
                <a:ea typeface="UD デジタル 教科書体 NP-B" panose="02020700000000000000" pitchFamily="18" charset="-128"/>
              </a:rPr>
              <a:t>》</a:t>
            </a:r>
          </a:p>
          <a:p>
            <a:pPr marL="0" indent="0">
              <a:buNone/>
            </a:pPr>
            <a:endParaRPr kumimoji="1" lang="ja-JP" altLang="en-US" sz="2600" dirty="0">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sz="2600" dirty="0">
                <a:latin typeface="UD デジタル 教科書体 NP-B" panose="02020700000000000000" pitchFamily="18" charset="-128"/>
                <a:ea typeface="UD デジタル 教科書体 NP-B" panose="02020700000000000000" pitchFamily="18" charset="-128"/>
              </a:rPr>
              <a:t>　</a:t>
            </a:r>
            <a:endParaRPr kumimoji="1" lang="ja-JP" altLang="en-US" dirty="0"/>
          </a:p>
        </p:txBody>
      </p:sp>
    </p:spTree>
    <p:extLst>
      <p:ext uri="{BB962C8B-B14F-4D97-AF65-F5344CB8AC3E}">
        <p14:creationId xmlns:p14="http://schemas.microsoft.com/office/powerpoint/2010/main" val="4131614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9FD675A-8C10-797B-9B12-F298CAC4DE65}"/>
              </a:ext>
            </a:extLst>
          </p:cNvPr>
          <p:cNvPicPr>
            <a:picLocks noChangeAspect="1"/>
          </p:cNvPicPr>
          <p:nvPr/>
        </p:nvPicPr>
        <p:blipFill>
          <a:blip r:embed="rId2"/>
          <a:stretch>
            <a:fillRect/>
          </a:stretch>
        </p:blipFill>
        <p:spPr>
          <a:xfrm>
            <a:off x="1476844" y="262277"/>
            <a:ext cx="4444369" cy="6102625"/>
          </a:xfrm>
          <a:prstGeom prst="rect">
            <a:avLst/>
          </a:prstGeom>
        </p:spPr>
      </p:pic>
      <p:pic>
        <p:nvPicPr>
          <p:cNvPr id="3" name="図 2">
            <a:extLst>
              <a:ext uri="{FF2B5EF4-FFF2-40B4-BE49-F238E27FC236}">
                <a16:creationId xmlns:a16="http://schemas.microsoft.com/office/drawing/2014/main" id="{37BC0E6B-F39F-DA71-7FAA-7DE49AF35D7F}"/>
              </a:ext>
            </a:extLst>
          </p:cNvPr>
          <p:cNvPicPr>
            <a:picLocks noChangeAspect="1"/>
          </p:cNvPicPr>
          <p:nvPr/>
        </p:nvPicPr>
        <p:blipFill>
          <a:blip r:embed="rId3"/>
          <a:stretch>
            <a:fillRect/>
          </a:stretch>
        </p:blipFill>
        <p:spPr>
          <a:xfrm>
            <a:off x="6465876" y="511607"/>
            <a:ext cx="4249280" cy="6456224"/>
          </a:xfrm>
          <a:prstGeom prst="rect">
            <a:avLst/>
          </a:prstGeom>
        </p:spPr>
      </p:pic>
    </p:spTree>
    <p:extLst>
      <p:ext uri="{BB962C8B-B14F-4D97-AF65-F5344CB8AC3E}">
        <p14:creationId xmlns:p14="http://schemas.microsoft.com/office/powerpoint/2010/main" val="307472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CA0B092-1AB0-3BB3-C8B9-C11D500FFCA5}"/>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81028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20887AA-3B25-6CDA-D7CB-AD37332920BF}"/>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91210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32BE68-29C0-B7B1-AC78-9DFF1968D398}"/>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477353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51863E9-E0EA-54F4-E622-C6EB2BF85FEF}"/>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3473348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2C0FA8F-80A5-BE7D-394D-9E3B74C589E1}"/>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82458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22C9C1-7C6F-AC67-651A-CEE1413558C9}"/>
              </a:ext>
            </a:extLst>
          </p:cNvPr>
          <p:cNvPicPr>
            <a:picLocks noChangeAspect="1"/>
          </p:cNvPicPr>
          <p:nvPr/>
        </p:nvPicPr>
        <p:blipFill>
          <a:blip r:embed="rId2"/>
          <a:stretch>
            <a:fillRect/>
          </a:stretch>
        </p:blipFill>
        <p:spPr>
          <a:xfrm>
            <a:off x="3697063" y="0"/>
            <a:ext cx="4772233" cy="6767292"/>
          </a:xfrm>
          <a:prstGeom prst="rect">
            <a:avLst/>
          </a:prstGeom>
        </p:spPr>
      </p:pic>
    </p:spTree>
    <p:extLst>
      <p:ext uri="{BB962C8B-B14F-4D97-AF65-F5344CB8AC3E}">
        <p14:creationId xmlns:p14="http://schemas.microsoft.com/office/powerpoint/2010/main" val="194525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C21972E-5D93-4864-AEFC-2F7A79B7B6CC}"/>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77077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8914FA-70EC-799D-0D39-602F5FF03C1F}"/>
              </a:ext>
            </a:extLst>
          </p:cNvPr>
          <p:cNvSpPr>
            <a:spLocks noGrp="1"/>
          </p:cNvSpPr>
          <p:nvPr>
            <p:ph type="title"/>
          </p:nvPr>
        </p:nvSpPr>
        <p:spPr/>
        <p:txBody>
          <a:bodyPr>
            <a:normAutofit/>
          </a:bodyPr>
          <a:lstStyle/>
          <a:p>
            <a:r>
              <a:rPr lang="ja-JP" altLang="en-US" sz="4000" dirty="0">
                <a:latin typeface="BIZ UDPゴシック" panose="020B0400000000000000" pitchFamily="50" charset="-128"/>
                <a:ea typeface="BIZ UDPゴシック" panose="020B0400000000000000" pitchFamily="50" charset="-128"/>
              </a:rPr>
              <a:t>保険者の規模別にみた世帯数の構成割合</a:t>
            </a:r>
            <a:br>
              <a:rPr lang="ja-JP" altLang="en-US" dirty="0"/>
            </a:br>
            <a:r>
              <a:rPr lang="en-US" altLang="ja-JP" sz="2200" dirty="0"/>
              <a:t>(</a:t>
            </a:r>
            <a:r>
              <a:rPr lang="ja-JP" altLang="en-US" sz="2200" dirty="0"/>
              <a:t>令和</a:t>
            </a:r>
            <a:r>
              <a:rPr lang="en-US" altLang="ja-JP" sz="2200" dirty="0"/>
              <a:t>2</a:t>
            </a:r>
            <a:r>
              <a:rPr lang="ja-JP" altLang="en-US" sz="2200" dirty="0"/>
              <a:t>年国民健康保険実態調査から</a:t>
            </a:r>
            <a:r>
              <a:rPr lang="en-US" altLang="ja-JP" sz="2200" dirty="0"/>
              <a:t>)</a:t>
            </a:r>
            <a:r>
              <a:rPr lang="ja-JP" altLang="en-US" sz="2200" dirty="0"/>
              <a:t>　</a:t>
            </a:r>
            <a:endParaRPr kumimoji="1" lang="ja-JP" altLang="en-US" sz="2200" dirty="0"/>
          </a:p>
        </p:txBody>
      </p:sp>
      <p:graphicFrame>
        <p:nvGraphicFramePr>
          <p:cNvPr id="4" name="表 4">
            <a:extLst>
              <a:ext uri="{FF2B5EF4-FFF2-40B4-BE49-F238E27FC236}">
                <a16:creationId xmlns:a16="http://schemas.microsoft.com/office/drawing/2014/main" id="{A9463467-2824-7AC7-B423-04252DBE114B}"/>
              </a:ext>
            </a:extLst>
          </p:cNvPr>
          <p:cNvGraphicFramePr>
            <a:graphicFrameLocks noGrp="1"/>
          </p:cNvGraphicFramePr>
          <p:nvPr>
            <p:ph idx="1"/>
            <p:extLst>
              <p:ext uri="{D42A27DB-BD31-4B8C-83A1-F6EECF244321}">
                <p14:modId xmlns:p14="http://schemas.microsoft.com/office/powerpoint/2010/main" val="4037315193"/>
              </p:ext>
            </p:extLst>
          </p:nvPr>
        </p:nvGraphicFramePr>
        <p:xfrm>
          <a:off x="1006679" y="2016125"/>
          <a:ext cx="10048665" cy="3840480"/>
        </p:xfrm>
        <a:graphic>
          <a:graphicData uri="http://schemas.openxmlformats.org/drawingml/2006/table">
            <a:tbl>
              <a:tblPr firstRow="1" bandRow="1">
                <a:tableStyleId>{5C22544A-7EE6-4342-B048-85BDC9FD1C3A}</a:tableStyleId>
              </a:tblPr>
              <a:tblGrid>
                <a:gridCol w="1888467">
                  <a:extLst>
                    <a:ext uri="{9D8B030D-6E8A-4147-A177-3AD203B41FA5}">
                      <a16:colId xmlns:a16="http://schemas.microsoft.com/office/drawing/2014/main" val="2825641049"/>
                    </a:ext>
                  </a:extLst>
                </a:gridCol>
                <a:gridCol w="1360033">
                  <a:extLst>
                    <a:ext uri="{9D8B030D-6E8A-4147-A177-3AD203B41FA5}">
                      <a16:colId xmlns:a16="http://schemas.microsoft.com/office/drawing/2014/main" val="4218084464"/>
                    </a:ext>
                  </a:extLst>
                </a:gridCol>
                <a:gridCol w="1360033">
                  <a:extLst>
                    <a:ext uri="{9D8B030D-6E8A-4147-A177-3AD203B41FA5}">
                      <a16:colId xmlns:a16="http://schemas.microsoft.com/office/drawing/2014/main" val="630299576"/>
                    </a:ext>
                  </a:extLst>
                </a:gridCol>
                <a:gridCol w="1360033">
                  <a:extLst>
                    <a:ext uri="{9D8B030D-6E8A-4147-A177-3AD203B41FA5}">
                      <a16:colId xmlns:a16="http://schemas.microsoft.com/office/drawing/2014/main" val="392621201"/>
                    </a:ext>
                  </a:extLst>
                </a:gridCol>
                <a:gridCol w="1360033">
                  <a:extLst>
                    <a:ext uri="{9D8B030D-6E8A-4147-A177-3AD203B41FA5}">
                      <a16:colId xmlns:a16="http://schemas.microsoft.com/office/drawing/2014/main" val="3302093344"/>
                    </a:ext>
                  </a:extLst>
                </a:gridCol>
                <a:gridCol w="1360033">
                  <a:extLst>
                    <a:ext uri="{9D8B030D-6E8A-4147-A177-3AD203B41FA5}">
                      <a16:colId xmlns:a16="http://schemas.microsoft.com/office/drawing/2014/main" val="2527802615"/>
                    </a:ext>
                  </a:extLst>
                </a:gridCol>
                <a:gridCol w="1360033">
                  <a:extLst>
                    <a:ext uri="{9D8B030D-6E8A-4147-A177-3AD203B41FA5}">
                      <a16:colId xmlns:a16="http://schemas.microsoft.com/office/drawing/2014/main" val="1419706808"/>
                    </a:ext>
                  </a:extLst>
                </a:gridCol>
              </a:tblGrid>
              <a:tr h="370840">
                <a:tc>
                  <a:txBody>
                    <a:bodyPr/>
                    <a:lstStyle/>
                    <a:p>
                      <a:endParaRPr kumimoji="1" lang="ja-JP" altLang="en-US" dirty="0"/>
                    </a:p>
                  </a:txBody>
                  <a:tcPr/>
                </a:tc>
                <a:tc>
                  <a:txBody>
                    <a:bodyPr/>
                    <a:lstStyle/>
                    <a:p>
                      <a:r>
                        <a:rPr kumimoji="1" lang="ja-JP" altLang="en-US" dirty="0"/>
                        <a:t>総数</a:t>
                      </a:r>
                    </a:p>
                  </a:txBody>
                  <a:tcPr/>
                </a:tc>
                <a:tc>
                  <a:txBody>
                    <a:bodyPr/>
                    <a:lstStyle/>
                    <a:p>
                      <a:r>
                        <a:rPr kumimoji="1" lang="en-US" altLang="ja-JP" dirty="0"/>
                        <a:t>1</a:t>
                      </a:r>
                      <a:r>
                        <a:rPr kumimoji="1" lang="ja-JP" altLang="en-US" dirty="0"/>
                        <a:t>万人未満</a:t>
                      </a:r>
                    </a:p>
                  </a:txBody>
                  <a:tcPr/>
                </a:tc>
                <a:tc>
                  <a:txBody>
                    <a:bodyPr/>
                    <a:lstStyle/>
                    <a:p>
                      <a:r>
                        <a:rPr kumimoji="1" lang="en-US" altLang="ja-JP" dirty="0"/>
                        <a:t>1</a:t>
                      </a:r>
                      <a:r>
                        <a:rPr kumimoji="1" lang="ja-JP" altLang="en-US" dirty="0"/>
                        <a:t>万人以上　</a:t>
                      </a:r>
                      <a:r>
                        <a:rPr kumimoji="1" lang="en-US" altLang="ja-JP" dirty="0"/>
                        <a:t>5</a:t>
                      </a:r>
                      <a:r>
                        <a:rPr kumimoji="1" lang="ja-JP" altLang="en-US" dirty="0"/>
                        <a:t>万人未満</a:t>
                      </a:r>
                    </a:p>
                  </a:txBody>
                  <a:tcPr/>
                </a:tc>
                <a:tc>
                  <a:txBody>
                    <a:bodyPr/>
                    <a:lstStyle/>
                    <a:p>
                      <a:r>
                        <a:rPr kumimoji="1" lang="en-US" altLang="ja-JP" dirty="0"/>
                        <a:t>5</a:t>
                      </a:r>
                      <a:r>
                        <a:rPr kumimoji="1" lang="ja-JP" altLang="en-US" dirty="0"/>
                        <a:t>万人以上　</a:t>
                      </a:r>
                      <a:r>
                        <a:rPr kumimoji="1" lang="en-US" altLang="ja-JP" dirty="0"/>
                        <a:t>10</a:t>
                      </a:r>
                      <a:r>
                        <a:rPr kumimoji="1" lang="ja-JP" altLang="en-US" dirty="0"/>
                        <a:t>万人未満</a:t>
                      </a:r>
                    </a:p>
                  </a:txBody>
                  <a:tcPr/>
                </a:tc>
                <a:tc>
                  <a:txBody>
                    <a:bodyPr/>
                    <a:lstStyle/>
                    <a:p>
                      <a:r>
                        <a:rPr kumimoji="1" lang="en-US" altLang="ja-JP" dirty="0"/>
                        <a:t>10</a:t>
                      </a:r>
                      <a:r>
                        <a:rPr kumimoji="1" lang="ja-JP" altLang="en-US" dirty="0"/>
                        <a:t>万人以上　</a:t>
                      </a:r>
                      <a:r>
                        <a:rPr kumimoji="1" lang="en-US" altLang="ja-JP" dirty="0"/>
                        <a:t>20</a:t>
                      </a:r>
                      <a:r>
                        <a:rPr kumimoji="1" lang="ja-JP" altLang="en-US" dirty="0"/>
                        <a:t>万人未満</a:t>
                      </a:r>
                    </a:p>
                  </a:txBody>
                  <a:tcPr/>
                </a:tc>
                <a:tc>
                  <a:txBody>
                    <a:bodyPr/>
                    <a:lstStyle/>
                    <a:p>
                      <a:r>
                        <a:rPr kumimoji="1" lang="en-US" altLang="ja-JP" dirty="0"/>
                        <a:t>20</a:t>
                      </a:r>
                      <a:r>
                        <a:rPr kumimoji="1" lang="ja-JP" altLang="en-US" dirty="0"/>
                        <a:t>万人以上</a:t>
                      </a:r>
                    </a:p>
                  </a:txBody>
                  <a:tcPr/>
                </a:tc>
                <a:extLst>
                  <a:ext uri="{0D108BD9-81ED-4DB2-BD59-A6C34878D82A}">
                    <a16:rowId xmlns:a16="http://schemas.microsoft.com/office/drawing/2014/main" val="2083285884"/>
                  </a:ext>
                </a:extLst>
              </a:tr>
              <a:tr h="370840">
                <a:tc>
                  <a:txBody>
                    <a:bodyPr/>
                    <a:lstStyle/>
                    <a:p>
                      <a:endParaRPr kumimoji="1" lang="ja-JP" altLang="en-US"/>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53839114"/>
                  </a:ext>
                </a:extLst>
              </a:tr>
              <a:tr h="370840">
                <a:tc>
                  <a:txBody>
                    <a:bodyPr/>
                    <a:lstStyle/>
                    <a:p>
                      <a:r>
                        <a:rPr kumimoji="1" lang="ja-JP" altLang="en-US" dirty="0"/>
                        <a:t>総数</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a:t>
                      </a:r>
                      <a:r>
                        <a:rPr kumimoji="1" lang="ja-JP" altLang="en-US" sz="2400" dirty="0">
                          <a:latin typeface="BIZ UDPゴシック" panose="020B0400000000000000" pitchFamily="50" charset="-128"/>
                          <a:ea typeface="BIZ UDPゴシック" panose="020B0400000000000000" pitchFamily="50" charset="-128"/>
                        </a:rPr>
                        <a:t>０</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668524464"/>
                  </a:ext>
                </a:extLst>
              </a:tr>
              <a:tr h="370840">
                <a:tc>
                  <a:txBody>
                    <a:bodyPr/>
                    <a:lstStyle/>
                    <a:p>
                      <a:r>
                        <a:rPr kumimoji="1" lang="ja-JP" altLang="en-US" dirty="0"/>
                        <a:t>農林水産業</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2.3</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7.4</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0.9</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0.8</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0.0</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77747396"/>
                  </a:ext>
                </a:extLst>
              </a:tr>
              <a:tr h="370840">
                <a:tc>
                  <a:txBody>
                    <a:bodyPr/>
                    <a:lstStyle/>
                    <a:p>
                      <a:r>
                        <a:rPr kumimoji="1" lang="ja-JP" altLang="en-US" dirty="0"/>
                        <a:t>その他自営業者</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16.6</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15.5</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15.9</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16.7</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16.1</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18.5</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93518159"/>
                  </a:ext>
                </a:extLst>
              </a:tr>
              <a:tr h="370840">
                <a:tc>
                  <a:txBody>
                    <a:bodyPr/>
                    <a:lstStyle/>
                    <a:p>
                      <a:r>
                        <a:rPr kumimoji="1" lang="ja-JP" altLang="en-US" dirty="0"/>
                        <a:t>被用者</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33.2</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30.9</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32.3</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32.2</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33.5</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37.5</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56831788"/>
                  </a:ext>
                </a:extLst>
              </a:tr>
              <a:tr h="370840">
                <a:tc>
                  <a:txBody>
                    <a:bodyPr/>
                    <a:lstStyle/>
                    <a:p>
                      <a:r>
                        <a:rPr kumimoji="1" lang="ja-JP" altLang="en-US" dirty="0"/>
                        <a:t>その他の職業</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4.3</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4.2</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3.8</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6.4</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4.2</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8122614"/>
                  </a:ext>
                </a:extLst>
              </a:tr>
              <a:tr h="370840">
                <a:tc>
                  <a:txBody>
                    <a:bodyPr/>
                    <a:lstStyle/>
                    <a:p>
                      <a:r>
                        <a:rPr kumimoji="1" lang="ja-JP" altLang="en-US" dirty="0"/>
                        <a:t>無職</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43.5</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43.1</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44.9</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46.5</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43.2</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39.8</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80837062"/>
                  </a:ext>
                </a:extLst>
              </a:tr>
            </a:tbl>
          </a:graphicData>
        </a:graphic>
      </p:graphicFrame>
    </p:spTree>
    <p:extLst>
      <p:ext uri="{BB962C8B-B14F-4D97-AF65-F5344CB8AC3E}">
        <p14:creationId xmlns:p14="http://schemas.microsoft.com/office/powerpoint/2010/main" val="403376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CAADC-5127-67A5-FC34-993093F35078}"/>
              </a:ext>
            </a:extLst>
          </p:cNvPr>
          <p:cNvSpPr>
            <a:spLocks noGrp="1"/>
          </p:cNvSpPr>
          <p:nvPr>
            <p:ph type="title"/>
          </p:nvPr>
        </p:nvSpPr>
        <p:spPr>
          <a:xfrm>
            <a:off x="1094477" y="0"/>
            <a:ext cx="10671286" cy="1326989"/>
          </a:xfrm>
        </p:spPr>
        <p:txBody>
          <a:bodyPr>
            <a:normAutofit/>
          </a:bodyPr>
          <a:lstStyle/>
          <a:p>
            <a:r>
              <a:rPr kumimoji="1" lang="ja-JP" altLang="en-US" sz="4000" dirty="0">
                <a:latin typeface="BIZ UDPゴシック" panose="020B0400000000000000" pitchFamily="50" charset="-128"/>
                <a:ea typeface="BIZ UDPゴシック" panose="020B0400000000000000" pitchFamily="50" charset="-128"/>
              </a:rPr>
              <a:t>国保加入者の平均所得及び保険料・税と調定額年次推移</a:t>
            </a:r>
            <a:r>
              <a:rPr lang="en-US" altLang="ja-JP" sz="2000" dirty="0"/>
              <a:t>(</a:t>
            </a:r>
            <a:r>
              <a:rPr lang="ja-JP" altLang="en-US" sz="2000" dirty="0"/>
              <a:t>令和</a:t>
            </a:r>
            <a:r>
              <a:rPr lang="en-US" altLang="ja-JP" sz="2000" dirty="0"/>
              <a:t>2</a:t>
            </a:r>
            <a:r>
              <a:rPr lang="ja-JP" altLang="en-US" sz="2000" dirty="0"/>
              <a:t>年国民健康保険実態調査から</a:t>
            </a:r>
            <a:r>
              <a:rPr lang="en-US" altLang="ja-JP" sz="2000" dirty="0"/>
              <a:t>)</a:t>
            </a:r>
            <a:r>
              <a:rPr lang="ja-JP" altLang="en-US" sz="2000" dirty="0"/>
              <a:t>　</a:t>
            </a:r>
            <a:endParaRPr kumimoji="1" lang="ja-JP" altLang="en-US" sz="2000" dirty="0">
              <a:latin typeface="BIZ UDPゴシック" panose="020B0400000000000000" pitchFamily="50" charset="-128"/>
              <a:ea typeface="BIZ UDPゴシック" panose="020B0400000000000000" pitchFamily="50" charset="-128"/>
            </a:endParaRPr>
          </a:p>
        </p:txBody>
      </p:sp>
      <p:graphicFrame>
        <p:nvGraphicFramePr>
          <p:cNvPr id="4" name="表 4">
            <a:extLst>
              <a:ext uri="{FF2B5EF4-FFF2-40B4-BE49-F238E27FC236}">
                <a16:creationId xmlns:a16="http://schemas.microsoft.com/office/drawing/2014/main" id="{568101E3-8F66-770C-1106-E809AF5D208A}"/>
              </a:ext>
            </a:extLst>
          </p:cNvPr>
          <p:cNvGraphicFramePr>
            <a:graphicFrameLocks noGrp="1"/>
          </p:cNvGraphicFramePr>
          <p:nvPr>
            <p:ph idx="1"/>
            <p:extLst>
              <p:ext uri="{D42A27DB-BD31-4B8C-83A1-F6EECF244321}">
                <p14:modId xmlns:p14="http://schemas.microsoft.com/office/powerpoint/2010/main" val="3692638120"/>
              </p:ext>
            </p:extLst>
          </p:nvPr>
        </p:nvGraphicFramePr>
        <p:xfrm>
          <a:off x="560696" y="1366716"/>
          <a:ext cx="11433035" cy="5005955"/>
        </p:xfrm>
        <a:graphic>
          <a:graphicData uri="http://schemas.openxmlformats.org/drawingml/2006/table">
            <a:tbl>
              <a:tblPr firstRow="1" bandRow="1">
                <a:tableStyleId>{5C22544A-7EE6-4342-B048-85BDC9FD1C3A}</a:tableStyleId>
              </a:tblPr>
              <a:tblGrid>
                <a:gridCol w="1143303">
                  <a:extLst>
                    <a:ext uri="{9D8B030D-6E8A-4147-A177-3AD203B41FA5}">
                      <a16:colId xmlns:a16="http://schemas.microsoft.com/office/drawing/2014/main" val="3989336475"/>
                    </a:ext>
                  </a:extLst>
                </a:gridCol>
                <a:gridCol w="1143303">
                  <a:extLst>
                    <a:ext uri="{9D8B030D-6E8A-4147-A177-3AD203B41FA5}">
                      <a16:colId xmlns:a16="http://schemas.microsoft.com/office/drawing/2014/main" val="1606154344"/>
                    </a:ext>
                  </a:extLst>
                </a:gridCol>
                <a:gridCol w="920740">
                  <a:extLst>
                    <a:ext uri="{9D8B030D-6E8A-4147-A177-3AD203B41FA5}">
                      <a16:colId xmlns:a16="http://schemas.microsoft.com/office/drawing/2014/main" val="1209483074"/>
                    </a:ext>
                  </a:extLst>
                </a:gridCol>
                <a:gridCol w="917610">
                  <a:extLst>
                    <a:ext uri="{9D8B030D-6E8A-4147-A177-3AD203B41FA5}">
                      <a16:colId xmlns:a16="http://schemas.microsoft.com/office/drawing/2014/main" val="263041294"/>
                    </a:ext>
                  </a:extLst>
                </a:gridCol>
                <a:gridCol w="986216">
                  <a:extLst>
                    <a:ext uri="{9D8B030D-6E8A-4147-A177-3AD203B41FA5}">
                      <a16:colId xmlns:a16="http://schemas.microsoft.com/office/drawing/2014/main" val="1127692386"/>
                    </a:ext>
                  </a:extLst>
                </a:gridCol>
                <a:gridCol w="1748648">
                  <a:extLst>
                    <a:ext uri="{9D8B030D-6E8A-4147-A177-3AD203B41FA5}">
                      <a16:colId xmlns:a16="http://schemas.microsoft.com/office/drawing/2014/main" val="793644728"/>
                    </a:ext>
                  </a:extLst>
                </a:gridCol>
                <a:gridCol w="806938">
                  <a:extLst>
                    <a:ext uri="{9D8B030D-6E8A-4147-A177-3AD203B41FA5}">
                      <a16:colId xmlns:a16="http://schemas.microsoft.com/office/drawing/2014/main" val="4046808487"/>
                    </a:ext>
                  </a:extLst>
                </a:gridCol>
                <a:gridCol w="1479669">
                  <a:extLst>
                    <a:ext uri="{9D8B030D-6E8A-4147-A177-3AD203B41FA5}">
                      <a16:colId xmlns:a16="http://schemas.microsoft.com/office/drawing/2014/main" val="358396875"/>
                    </a:ext>
                  </a:extLst>
                </a:gridCol>
                <a:gridCol w="808713">
                  <a:extLst>
                    <a:ext uri="{9D8B030D-6E8A-4147-A177-3AD203B41FA5}">
                      <a16:colId xmlns:a16="http://schemas.microsoft.com/office/drawing/2014/main" val="3564793928"/>
                    </a:ext>
                  </a:extLst>
                </a:gridCol>
                <a:gridCol w="1477895">
                  <a:extLst>
                    <a:ext uri="{9D8B030D-6E8A-4147-A177-3AD203B41FA5}">
                      <a16:colId xmlns:a16="http://schemas.microsoft.com/office/drawing/2014/main" val="3682491881"/>
                    </a:ext>
                  </a:extLst>
                </a:gridCol>
              </a:tblGrid>
              <a:tr h="410300">
                <a:tc rowSpan="3">
                  <a:txBody>
                    <a:bodyPr/>
                    <a:lstStyle/>
                    <a:p>
                      <a:endParaRPr kumimoji="1" lang="ja-JP" altLang="en-US" dirty="0"/>
                    </a:p>
                  </a:txBody>
                  <a:tcPr/>
                </a:tc>
                <a:tc gridSpan="4">
                  <a:txBody>
                    <a:bodyPr/>
                    <a:lstStyle/>
                    <a:p>
                      <a:pPr algn="ctr"/>
                      <a:r>
                        <a:rPr kumimoji="1" lang="ja-JP" altLang="en-US" dirty="0"/>
                        <a:t>平均所得</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4">
                  <a:txBody>
                    <a:bodyPr/>
                    <a:lstStyle/>
                    <a:p>
                      <a:pPr algn="ctr"/>
                      <a:r>
                        <a:rPr kumimoji="1" lang="ja-JP" altLang="en-US" dirty="0"/>
                        <a:t>平均保険料・税調定額</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rowSpan="3">
                  <a:txBody>
                    <a:bodyPr/>
                    <a:lstStyle/>
                    <a:p>
                      <a:r>
                        <a:rPr kumimoji="1" lang="ja-JP" altLang="en-US" dirty="0"/>
                        <a:t>所得に対する調定額の割合</a:t>
                      </a:r>
                    </a:p>
                  </a:txBody>
                  <a:tcPr/>
                </a:tc>
                <a:extLst>
                  <a:ext uri="{0D108BD9-81ED-4DB2-BD59-A6C34878D82A}">
                    <a16:rowId xmlns:a16="http://schemas.microsoft.com/office/drawing/2014/main" val="2867952226"/>
                  </a:ext>
                </a:extLst>
              </a:tr>
              <a:tr h="352174">
                <a:tc vMerge="1">
                  <a:txBody>
                    <a:bodyPr/>
                    <a:lstStyle/>
                    <a:p>
                      <a:endParaRPr kumimoji="1" lang="ja-JP" altLang="en-US" dirty="0"/>
                    </a:p>
                  </a:txBody>
                  <a:tcPr/>
                </a:tc>
                <a:tc gridSpan="2">
                  <a:txBody>
                    <a:bodyPr/>
                    <a:lstStyle/>
                    <a:p>
                      <a:pPr algn="ctr"/>
                      <a:r>
                        <a:rPr kumimoji="1" lang="ja-JP" altLang="en-US" dirty="0"/>
                        <a:t>世帯当</a:t>
                      </a:r>
                    </a:p>
                  </a:txBody>
                  <a:tcPr/>
                </a:tc>
                <a:tc hMerge="1">
                  <a:txBody>
                    <a:bodyPr/>
                    <a:lstStyle/>
                    <a:p>
                      <a:endParaRPr kumimoji="1" lang="ja-JP" altLang="en-US" dirty="0"/>
                    </a:p>
                  </a:txBody>
                  <a:tcPr/>
                </a:tc>
                <a:tc gridSpan="2">
                  <a:txBody>
                    <a:bodyPr/>
                    <a:lstStyle/>
                    <a:p>
                      <a:pPr algn="ctr"/>
                      <a:r>
                        <a:rPr kumimoji="1" lang="ja-JP" altLang="en-US" dirty="0"/>
                        <a:t>一人当</a:t>
                      </a:r>
                    </a:p>
                  </a:txBody>
                  <a:tcPr/>
                </a:tc>
                <a:tc hMerge="1">
                  <a:txBody>
                    <a:bodyPr/>
                    <a:lstStyle/>
                    <a:p>
                      <a:endParaRPr kumimoji="1" lang="ja-JP" altLang="en-US" dirty="0"/>
                    </a:p>
                  </a:txBody>
                  <a:tcPr/>
                </a:tc>
                <a:tc gridSpan="2">
                  <a:txBody>
                    <a:bodyPr/>
                    <a:lstStyle/>
                    <a:p>
                      <a:pPr algn="ctr"/>
                      <a:r>
                        <a:rPr kumimoji="1" lang="ja-JP" altLang="en-US" dirty="0"/>
                        <a:t>世帯当</a:t>
                      </a:r>
                    </a:p>
                  </a:txBody>
                  <a:tcPr/>
                </a:tc>
                <a:tc hMerge="1">
                  <a:txBody>
                    <a:bodyPr/>
                    <a:lstStyle/>
                    <a:p>
                      <a:endParaRPr kumimoji="1" lang="ja-JP" altLang="en-US" dirty="0"/>
                    </a:p>
                  </a:txBody>
                  <a:tcPr/>
                </a:tc>
                <a:tc gridSpan="2">
                  <a:txBody>
                    <a:bodyPr/>
                    <a:lstStyle/>
                    <a:p>
                      <a:pPr algn="ctr"/>
                      <a:r>
                        <a:rPr kumimoji="1" lang="ja-JP" altLang="en-US" dirty="0"/>
                        <a:t>一人当</a:t>
                      </a:r>
                    </a:p>
                  </a:txBody>
                  <a:tcPr/>
                </a:tc>
                <a:tc h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2955500624"/>
                  </a:ext>
                </a:extLst>
              </a:tr>
              <a:tr h="880433">
                <a:tc vMerge="1">
                  <a:txBody>
                    <a:bodyPr/>
                    <a:lstStyle/>
                    <a:p>
                      <a:endParaRPr kumimoji="1" lang="ja-JP" altLang="en-US" dirty="0"/>
                    </a:p>
                  </a:txBody>
                  <a:tcPr/>
                </a:tc>
                <a:tc>
                  <a:txBody>
                    <a:bodyPr/>
                    <a:lstStyle/>
                    <a:p>
                      <a:pPr algn="ctr"/>
                      <a:r>
                        <a:rPr kumimoji="1" lang="ja-JP" altLang="en-US" dirty="0"/>
                        <a:t>金額</a:t>
                      </a:r>
                    </a:p>
                    <a:p>
                      <a:pPr algn="ctr"/>
                      <a:r>
                        <a:rPr kumimoji="1" lang="ja-JP" altLang="en-US" dirty="0"/>
                        <a:t>千円</a:t>
                      </a:r>
                    </a:p>
                  </a:txBody>
                  <a:tcPr/>
                </a:tc>
                <a:tc>
                  <a:txBody>
                    <a:bodyPr/>
                    <a:lstStyle/>
                    <a:p>
                      <a:pPr algn="ctr"/>
                      <a:r>
                        <a:rPr kumimoji="1" lang="ja-JP" altLang="en-US" dirty="0"/>
                        <a:t>対前年比</a:t>
                      </a:r>
                      <a:endParaRPr kumimoji="1" lang="en-US" altLang="ja-JP" dirty="0"/>
                    </a:p>
                    <a:p>
                      <a:pPr algn="ctr"/>
                      <a:r>
                        <a:rPr kumimoji="1" lang="en-US" altLang="ja-JP" dirty="0"/>
                        <a:t>%</a:t>
                      </a:r>
                      <a:endParaRPr kumimoji="1" lang="ja-JP" altLang="en-US" dirty="0"/>
                    </a:p>
                  </a:txBody>
                  <a:tcPr/>
                </a:tc>
                <a:tc>
                  <a:txBody>
                    <a:bodyPr/>
                    <a:lstStyle/>
                    <a:p>
                      <a:pPr algn="ctr"/>
                      <a:r>
                        <a:rPr kumimoji="1" lang="ja-JP" altLang="en-US" dirty="0"/>
                        <a:t>金額</a:t>
                      </a:r>
                    </a:p>
                    <a:p>
                      <a:pPr algn="ctr"/>
                      <a:r>
                        <a:rPr kumimoji="1" lang="ja-JP" altLang="en-US" dirty="0"/>
                        <a:t>千円</a:t>
                      </a:r>
                    </a:p>
                    <a:p>
                      <a:pPr algn="ctr"/>
                      <a:endParaRPr kumimoji="1" lang="ja-JP" altLang="en-US" dirty="0"/>
                    </a:p>
                  </a:txBody>
                  <a:tcPr/>
                </a:tc>
                <a:tc>
                  <a:txBody>
                    <a:bodyPr/>
                    <a:lstStyle/>
                    <a:p>
                      <a:pPr algn="ctr"/>
                      <a:r>
                        <a:rPr kumimoji="1" lang="ja-JP" altLang="en-US" dirty="0"/>
                        <a:t>対前年比</a:t>
                      </a:r>
                      <a:endParaRPr kumimoji="1" lang="en-US" altLang="ja-JP" dirty="0"/>
                    </a:p>
                    <a:p>
                      <a:pPr algn="ctr"/>
                      <a:r>
                        <a:rPr kumimoji="1" lang="en-US" altLang="ja-JP" dirty="0"/>
                        <a:t>%</a:t>
                      </a:r>
                      <a:endParaRPr kumimoji="1" lang="ja-JP" altLang="en-US" dirty="0"/>
                    </a:p>
                  </a:txBody>
                  <a:tcPr/>
                </a:tc>
                <a:tc>
                  <a:txBody>
                    <a:bodyPr/>
                    <a:lstStyle/>
                    <a:p>
                      <a:pPr algn="ctr"/>
                      <a:r>
                        <a:rPr kumimoji="1" lang="ja-JP" altLang="en-US" dirty="0"/>
                        <a:t>金額</a:t>
                      </a:r>
                    </a:p>
                    <a:p>
                      <a:pPr algn="ctr"/>
                      <a:r>
                        <a:rPr kumimoji="1" lang="ja-JP" altLang="en-US" dirty="0"/>
                        <a:t>円</a:t>
                      </a:r>
                    </a:p>
                    <a:p>
                      <a:pPr algn="ctr"/>
                      <a:endParaRPr kumimoji="1" lang="ja-JP" altLang="en-US" dirty="0"/>
                    </a:p>
                  </a:txBody>
                  <a:tcPr/>
                </a:tc>
                <a:tc>
                  <a:txBody>
                    <a:bodyPr/>
                    <a:lstStyle/>
                    <a:p>
                      <a:pPr algn="ctr"/>
                      <a:r>
                        <a:rPr kumimoji="1" lang="ja-JP" altLang="en-US" dirty="0"/>
                        <a:t>対前年比</a:t>
                      </a:r>
                      <a:endParaRPr kumimoji="1" lang="en-US" altLang="ja-JP" dirty="0"/>
                    </a:p>
                    <a:p>
                      <a:pPr algn="ctr"/>
                      <a:r>
                        <a:rPr kumimoji="1" lang="en-US" altLang="ja-JP" dirty="0"/>
                        <a:t>%</a:t>
                      </a:r>
                      <a:endParaRPr kumimoji="1" lang="ja-JP" altLang="en-US" dirty="0"/>
                    </a:p>
                  </a:txBody>
                  <a:tcPr/>
                </a:tc>
                <a:tc>
                  <a:txBody>
                    <a:bodyPr/>
                    <a:lstStyle/>
                    <a:p>
                      <a:pPr algn="ctr"/>
                      <a:r>
                        <a:rPr kumimoji="1" lang="ja-JP" altLang="en-US" dirty="0"/>
                        <a:t>金額</a:t>
                      </a:r>
                    </a:p>
                    <a:p>
                      <a:pPr algn="ctr"/>
                      <a:r>
                        <a:rPr kumimoji="1" lang="ja-JP" altLang="en-US" dirty="0"/>
                        <a:t>円</a:t>
                      </a:r>
                    </a:p>
                    <a:p>
                      <a:pPr algn="ctr"/>
                      <a:endParaRPr kumimoji="1" lang="ja-JP" altLang="en-US" dirty="0"/>
                    </a:p>
                  </a:txBody>
                  <a:tcPr/>
                </a:tc>
                <a:tc>
                  <a:txBody>
                    <a:bodyPr/>
                    <a:lstStyle/>
                    <a:p>
                      <a:pPr algn="ctr"/>
                      <a:r>
                        <a:rPr kumimoji="1" lang="ja-JP" altLang="en-US" dirty="0"/>
                        <a:t>対前年比</a:t>
                      </a:r>
                      <a:endParaRPr kumimoji="1" lang="en-US" altLang="ja-JP" dirty="0"/>
                    </a:p>
                    <a:p>
                      <a:pPr algn="ctr"/>
                      <a:r>
                        <a:rPr kumimoji="1" lang="en-US" altLang="ja-JP" dirty="0"/>
                        <a:t>%</a:t>
                      </a:r>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710778748"/>
                  </a:ext>
                </a:extLst>
              </a:tr>
              <a:tr h="663099">
                <a:tc>
                  <a:txBody>
                    <a:bodyPr/>
                    <a:lstStyle/>
                    <a:p>
                      <a:r>
                        <a:rPr kumimoji="1" lang="ja-JP" altLang="en-US" dirty="0"/>
                        <a:t>平成</a:t>
                      </a:r>
                      <a:r>
                        <a:rPr kumimoji="1" lang="en-US" altLang="ja-JP" dirty="0"/>
                        <a:t>28</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1,388</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-0.6</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856</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1.4</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142,908</a:t>
                      </a:r>
                      <a:r>
                        <a:rPr kumimoji="1" lang="ja-JP" altLang="en-US" sz="2000" dirty="0">
                          <a:latin typeface="BIZ UDPゴシック" panose="020B0400000000000000" pitchFamily="50" charset="-128"/>
                          <a:ea typeface="BIZ UDPゴシック" panose="020B0400000000000000" pitchFamily="50" charset="-128"/>
                        </a:rPr>
                        <a:t>　　</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0.6</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88,178</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10.3</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6222509"/>
                  </a:ext>
                </a:extLst>
              </a:tr>
              <a:tr h="663099">
                <a:tc>
                  <a:txBody>
                    <a:bodyPr/>
                    <a:lstStyle/>
                    <a:p>
                      <a:r>
                        <a:rPr kumimoji="1" lang="ja-JP" altLang="en-US" dirty="0"/>
                        <a:t>平成</a:t>
                      </a:r>
                      <a:r>
                        <a:rPr kumimoji="1" lang="en-US" altLang="ja-JP" dirty="0"/>
                        <a:t>29</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1,361</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858</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0.2</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142,287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-0.4</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89,709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10.5</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26595992"/>
                  </a:ext>
                </a:extLst>
              </a:tr>
              <a:tr h="663099">
                <a:tc>
                  <a:txBody>
                    <a:bodyPr/>
                    <a:lstStyle/>
                    <a:p>
                      <a:r>
                        <a:rPr kumimoji="1" lang="ja-JP" altLang="en-US" dirty="0"/>
                        <a:t>平成</a:t>
                      </a:r>
                      <a:r>
                        <a:rPr kumimoji="1" lang="en-US" altLang="ja-JP" dirty="0"/>
                        <a:t>30</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1,367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0.4</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877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2.2</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139,583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89,563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-0.2</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10.2</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49007728"/>
                  </a:ext>
                </a:extLst>
              </a:tr>
              <a:tr h="663099">
                <a:tc>
                  <a:txBody>
                    <a:bodyPr/>
                    <a:lstStyle/>
                    <a:p>
                      <a:r>
                        <a:rPr kumimoji="1" lang="ja-JP" altLang="en-US" dirty="0"/>
                        <a:t>令和</a:t>
                      </a:r>
                      <a:r>
                        <a:rPr kumimoji="1" lang="en-US" altLang="ja-JP" dirty="0"/>
                        <a:t>1</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1,335</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864</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-1.5</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139,449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-0.1</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90,283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0.8</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10.4</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2891515"/>
                  </a:ext>
                </a:extLst>
              </a:tr>
              <a:tr h="663099">
                <a:tc>
                  <a:txBody>
                    <a:bodyPr/>
                    <a:lstStyle/>
                    <a:p>
                      <a:r>
                        <a:rPr kumimoji="1" lang="ja-JP" altLang="en-US" dirty="0"/>
                        <a:t>令和</a:t>
                      </a:r>
                      <a:r>
                        <a:rPr kumimoji="1" lang="en-US" altLang="ja-JP" dirty="0"/>
                        <a:t>2</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1,360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890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139,213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-0.2</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91,150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10.2</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73344686"/>
                  </a:ext>
                </a:extLst>
              </a:tr>
            </a:tbl>
          </a:graphicData>
        </a:graphic>
      </p:graphicFrame>
    </p:spTree>
    <p:extLst>
      <p:ext uri="{BB962C8B-B14F-4D97-AF65-F5344CB8AC3E}">
        <p14:creationId xmlns:p14="http://schemas.microsoft.com/office/powerpoint/2010/main" val="163787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国民健康保険の加入者</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平成</a:t>
            </a:r>
            <a:r>
              <a:rPr kumimoji="1" lang="en-US" altLang="ja-JP" sz="1400" dirty="0">
                <a:latin typeface="UD デジタル 教科書体 NP-B" panose="02020700000000000000" pitchFamily="18" charset="-128"/>
                <a:ea typeface="UD デジタル 教科書体 NP-B" panose="02020700000000000000" pitchFamily="18" charset="-128"/>
              </a:rPr>
              <a:t>28</a:t>
            </a:r>
            <a:r>
              <a:rPr kumimoji="1" lang="ja-JP" altLang="en-US" sz="1400" dirty="0">
                <a:latin typeface="UD デジタル 教科書体 NP-B" panose="02020700000000000000" pitchFamily="18" charset="-128"/>
                <a:ea typeface="UD デジタル 教科書体 NP-B" panose="02020700000000000000" pitchFamily="18" charset="-128"/>
              </a:rPr>
              <a:t>年国民健康保険実態調査データから</a:t>
            </a:r>
            <a:r>
              <a:rPr kumimoji="1" lang="en-US" altLang="ja-JP" sz="1400" dirty="0">
                <a:latin typeface="UD デジタル 教科書体 NP-B" panose="02020700000000000000" pitchFamily="18" charset="-128"/>
                <a:ea typeface="UD デジタル 教科書体 NP-B" panose="02020700000000000000" pitchFamily="18" charset="-128"/>
              </a:rPr>
              <a:t>)</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pic>
        <p:nvPicPr>
          <p:cNvPr id="5" name="コンテンツ プレースホルダー 4">
            <a:extLst>
              <a:ext uri="{FF2B5EF4-FFF2-40B4-BE49-F238E27FC236}">
                <a16:creationId xmlns:a16="http://schemas.microsoft.com/office/drawing/2014/main" id="{032BADB6-25CC-410D-A961-B6670A301994}"/>
              </a:ext>
            </a:extLst>
          </p:cNvPr>
          <p:cNvPicPr>
            <a:picLocks noGrp="1" noChangeAspect="1"/>
          </p:cNvPicPr>
          <p:nvPr>
            <p:ph idx="1"/>
          </p:nvPr>
        </p:nvPicPr>
        <p:blipFill>
          <a:blip r:embed="rId2"/>
          <a:stretch>
            <a:fillRect/>
          </a:stretch>
        </p:blipFill>
        <p:spPr>
          <a:xfrm>
            <a:off x="658956" y="1363423"/>
            <a:ext cx="11201740" cy="4725172"/>
          </a:xfrm>
          <a:prstGeom prst="rect">
            <a:avLst/>
          </a:prstGeom>
        </p:spPr>
      </p:pic>
    </p:spTree>
    <p:extLst>
      <p:ext uri="{BB962C8B-B14F-4D97-AF65-F5344CB8AC3E}">
        <p14:creationId xmlns:p14="http://schemas.microsoft.com/office/powerpoint/2010/main" val="1561405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967409" y="1842052"/>
            <a:ext cx="10087445" cy="3624293"/>
          </a:xfrm>
        </p:spPr>
        <p:txBody>
          <a:bodyPr>
            <a:normAutofit fontScale="92500" lnSpcReduction="10000"/>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保険者</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・・・国民健康保険を運営する主体。</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2017</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年度まで</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は市町村、</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2018</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年度からは都道府県と市町村</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都道府県単位化による</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被保険者</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・・・国保加入者</a:t>
            </a:r>
          </a:p>
          <a:p>
            <a:pPr marL="133350"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a:t>
            </a:r>
            <a:r>
              <a:rPr lang="ja-JP" altLang="ja-JP"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料</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と国保</a:t>
            </a:r>
            <a:r>
              <a:rPr lang="ja-JP" altLang="ja-JP"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税</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・・・国保法上は国保料。税の方が集めやすいということで町村は税が多い。違いは料の時効は２年、税は５年。国保税の改定は条例に定められるが、料は定められない。</a:t>
            </a:r>
          </a:p>
          <a:p>
            <a:endParaRPr lang="ja-JP" altLang="en-US" dirty="0"/>
          </a:p>
        </p:txBody>
      </p:sp>
    </p:spTree>
    <p:extLst>
      <p:ext uri="{BB962C8B-B14F-4D97-AF65-F5344CB8AC3E}">
        <p14:creationId xmlns:p14="http://schemas.microsoft.com/office/powerpoint/2010/main" val="2924307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808383" y="1722783"/>
            <a:ext cx="10840278" cy="3743563"/>
          </a:xfrm>
        </p:spPr>
        <p:txBody>
          <a:bodyPr>
            <a:normAutofit fontScale="85000" lnSpcReduction="20000"/>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応能負担</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・・・能力に応じた負担のこと。国保では、</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所得割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や</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資産割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のこと。資産割はもともと農民の健康保険であったことのなごり</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応益負担</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・・・能力に関係なく一定の負担をさせる部分。国保では均等割・平等割のこと。</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所得割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・・・所得</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収入</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必要経費</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から基礎控除</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４３万円</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をひいた金額に料率をかける。</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均等割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・・・被保険者一人当の保険料</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平等割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・・・被保険者１世帯当の保険料</a:t>
            </a:r>
          </a:p>
          <a:p>
            <a:pPr indent="0" algn="just">
              <a:buNone/>
            </a:pPr>
            <a:endParaRPr lang="ja-JP" altLang="en-US" dirty="0"/>
          </a:p>
        </p:txBody>
      </p:sp>
    </p:spTree>
    <p:extLst>
      <p:ext uri="{BB962C8B-B14F-4D97-AF65-F5344CB8AC3E}">
        <p14:creationId xmlns:p14="http://schemas.microsoft.com/office/powerpoint/2010/main" val="1972041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940903" y="1868557"/>
            <a:ext cx="10376453" cy="3597788"/>
          </a:xfrm>
        </p:spPr>
        <p:txBody>
          <a:bodyPr>
            <a:normAutofit/>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医療分</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・・・医療費で計算する保険料</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介護分</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歳から</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64</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歳までの被保険者に対して賦課される介護保険料</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支援金分</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・・・被保険者全員が後期高齢者医療制度に対して支払う保険料</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後期高齢者支援金</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indent="0" algn="just">
              <a:buNone/>
            </a:pPr>
            <a:endParaRPr lang="ja-JP" altLang="en-US" dirty="0"/>
          </a:p>
        </p:txBody>
      </p:sp>
    </p:spTree>
    <p:extLst>
      <p:ext uri="{BB962C8B-B14F-4D97-AF65-F5344CB8AC3E}">
        <p14:creationId xmlns:p14="http://schemas.microsoft.com/office/powerpoint/2010/main" val="2423221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96349" y="1537252"/>
            <a:ext cx="10972800" cy="3929093"/>
          </a:xfrm>
        </p:spPr>
        <p:txBody>
          <a:bodyPr>
            <a:normAutofit/>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賦課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・・・保険料をかけること</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賦課限度額</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・・・その年の保険料の最高額。</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2022</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年度医療分</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65</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万円、後期高齢者医療支援金分</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万円、介護分</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17</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万円　　</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合計　</a:t>
            </a:r>
            <a:r>
              <a:rPr lang="en-US" altLang="ja-JP"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102</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万円</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賦課総額</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・・・その年の自治体の一年間で集めるべき保険料の総額</a:t>
            </a:r>
          </a:p>
          <a:p>
            <a:pPr indent="0" algn="just">
              <a:buNone/>
            </a:pPr>
            <a:endParaRPr lang="ja-JP" altLang="en-US" dirty="0"/>
          </a:p>
        </p:txBody>
      </p:sp>
    </p:spTree>
    <p:extLst>
      <p:ext uri="{BB962C8B-B14F-4D97-AF65-F5344CB8AC3E}">
        <p14:creationId xmlns:p14="http://schemas.microsoft.com/office/powerpoint/2010/main" val="4066392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728869" y="1484242"/>
            <a:ext cx="10734261" cy="3544781"/>
          </a:xfrm>
        </p:spPr>
        <p:txBody>
          <a:bodyPr>
            <a:normAutofit/>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政令軽減　</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政令で定められた全国共通の低所得者に対する保険料軽減制度。</a:t>
            </a:r>
            <a:r>
              <a:rPr lang="ja-JP" altLang="en-US" sz="24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申請は不要</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で、応益部分に対して、</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割、</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割、</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割減額される。</a:t>
            </a:r>
          </a:p>
          <a:p>
            <a:pPr indent="0" algn="just">
              <a:buNone/>
            </a:pP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dirty="0"/>
          </a:p>
        </p:txBody>
      </p:sp>
      <p:graphicFrame>
        <p:nvGraphicFramePr>
          <p:cNvPr id="5" name="表 4">
            <a:extLst>
              <a:ext uri="{FF2B5EF4-FFF2-40B4-BE49-F238E27FC236}">
                <a16:creationId xmlns:a16="http://schemas.microsoft.com/office/drawing/2014/main" id="{907F9D20-97B6-0644-5830-C82561E040A8}"/>
              </a:ext>
            </a:extLst>
          </p:cNvPr>
          <p:cNvGraphicFramePr>
            <a:graphicFrameLocks noGrp="1"/>
          </p:cNvGraphicFramePr>
          <p:nvPr>
            <p:extLst>
              <p:ext uri="{D42A27DB-BD31-4B8C-83A1-F6EECF244321}">
                <p14:modId xmlns:p14="http://schemas.microsoft.com/office/powerpoint/2010/main" val="2128256494"/>
              </p:ext>
            </p:extLst>
          </p:nvPr>
        </p:nvGraphicFramePr>
        <p:xfrm>
          <a:off x="1114425" y="2587512"/>
          <a:ext cx="9790906" cy="2942765"/>
        </p:xfrm>
        <a:graphic>
          <a:graphicData uri="http://schemas.openxmlformats.org/drawingml/2006/table">
            <a:tbl>
              <a:tblPr/>
              <a:tblGrid>
                <a:gridCol w="1504950">
                  <a:extLst>
                    <a:ext uri="{9D8B030D-6E8A-4147-A177-3AD203B41FA5}">
                      <a16:colId xmlns:a16="http://schemas.microsoft.com/office/drawing/2014/main" val="1692181982"/>
                    </a:ext>
                  </a:extLst>
                </a:gridCol>
                <a:gridCol w="2228056">
                  <a:extLst>
                    <a:ext uri="{9D8B030D-6E8A-4147-A177-3AD203B41FA5}">
                      <a16:colId xmlns:a16="http://schemas.microsoft.com/office/drawing/2014/main" val="2857971551"/>
                    </a:ext>
                  </a:extLst>
                </a:gridCol>
                <a:gridCol w="1790700">
                  <a:extLst>
                    <a:ext uri="{9D8B030D-6E8A-4147-A177-3AD203B41FA5}">
                      <a16:colId xmlns:a16="http://schemas.microsoft.com/office/drawing/2014/main" val="368125045"/>
                    </a:ext>
                  </a:extLst>
                </a:gridCol>
                <a:gridCol w="2201069">
                  <a:extLst>
                    <a:ext uri="{9D8B030D-6E8A-4147-A177-3AD203B41FA5}">
                      <a16:colId xmlns:a16="http://schemas.microsoft.com/office/drawing/2014/main" val="3614619059"/>
                    </a:ext>
                  </a:extLst>
                </a:gridCol>
                <a:gridCol w="2066131">
                  <a:extLst>
                    <a:ext uri="{9D8B030D-6E8A-4147-A177-3AD203B41FA5}">
                      <a16:colId xmlns:a16="http://schemas.microsoft.com/office/drawing/2014/main" val="3249151031"/>
                    </a:ext>
                  </a:extLst>
                </a:gridCol>
              </a:tblGrid>
              <a:tr h="420395">
                <a:tc>
                  <a:txBody>
                    <a:bodyPr/>
                    <a:lstStyle/>
                    <a:p>
                      <a:pPr algn="ctr"/>
                      <a:r>
                        <a:rPr lang="ja-JP" altLang="en-US" sz="2000" dirty="0">
                          <a:effectLst/>
                          <a:latin typeface="BIZ UDPゴシック" panose="020B0400000000000000" pitchFamily="50" charset="-128"/>
                          <a:ea typeface="BIZ UDPゴシック" panose="020B0400000000000000" pitchFamily="50" charset="-128"/>
                        </a:rPr>
                        <a:t>加入者数</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tc>
                  <a:txBody>
                    <a:bodyPr/>
                    <a:lstStyle/>
                    <a:p>
                      <a:pPr algn="ctr"/>
                      <a:r>
                        <a:rPr lang="ja-JP" altLang="en-US" sz="2000">
                          <a:effectLst/>
                          <a:latin typeface="BIZ UDPゴシック" panose="020B0400000000000000" pitchFamily="50" charset="-128"/>
                          <a:ea typeface="BIZ UDPゴシック" panose="020B0400000000000000" pitchFamily="50" charset="-128"/>
                        </a:rPr>
                        <a:t>給与所得者等の数</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7</a:t>
                      </a:r>
                      <a:r>
                        <a:rPr lang="ja-JP" altLang="en-US" sz="2000">
                          <a:effectLst/>
                          <a:latin typeface="BIZ UDPゴシック" panose="020B0400000000000000" pitchFamily="50" charset="-128"/>
                          <a:ea typeface="BIZ UDPゴシック" panose="020B0400000000000000" pitchFamily="50" charset="-128"/>
                        </a:rPr>
                        <a:t>割軽減額</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5</a:t>
                      </a:r>
                      <a:r>
                        <a:rPr lang="ja-JP" altLang="en-US" sz="2000">
                          <a:effectLst/>
                          <a:latin typeface="BIZ UDPゴシック" panose="020B0400000000000000" pitchFamily="50" charset="-128"/>
                          <a:ea typeface="BIZ UDPゴシック" panose="020B0400000000000000" pitchFamily="50" charset="-128"/>
                        </a:rPr>
                        <a:t>割軽減額</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2</a:t>
                      </a:r>
                      <a:r>
                        <a:rPr lang="ja-JP" altLang="en-US" sz="2000">
                          <a:effectLst/>
                          <a:latin typeface="BIZ UDPゴシック" panose="020B0400000000000000" pitchFamily="50" charset="-128"/>
                          <a:ea typeface="BIZ UDPゴシック" panose="020B0400000000000000" pitchFamily="50" charset="-128"/>
                        </a:rPr>
                        <a:t>割軽減額</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extLst>
                  <a:ext uri="{0D108BD9-81ED-4DB2-BD59-A6C34878D82A}">
                    <a16:rowId xmlns:a16="http://schemas.microsoft.com/office/drawing/2014/main" val="3110584697"/>
                  </a:ext>
                </a:extLst>
              </a:tr>
              <a:tr h="420395">
                <a:tc rowSpan="2">
                  <a:txBody>
                    <a:bodyPr/>
                    <a:lstStyle/>
                    <a:p>
                      <a:pPr algn="ctr"/>
                      <a:r>
                        <a:rPr lang="en-US" altLang="ja-JP" sz="2000" dirty="0">
                          <a:effectLst/>
                          <a:latin typeface="BIZ UDPゴシック" panose="020B0400000000000000" pitchFamily="50" charset="-128"/>
                          <a:ea typeface="BIZ UDPゴシック" panose="020B0400000000000000" pitchFamily="50" charset="-128"/>
                        </a:rPr>
                        <a:t>1</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0</a:t>
                      </a:r>
                      <a:r>
                        <a:rPr lang="ja-JP" altLang="en-US" sz="2000" dirty="0">
                          <a:effectLst/>
                          <a:latin typeface="BIZ UDPゴシック" panose="020B0400000000000000" pitchFamily="50" charset="-128"/>
                          <a:ea typeface="BIZ UDPゴシック" panose="020B0400000000000000" pitchFamily="50" charset="-128"/>
                        </a:rPr>
                        <a:t>～</a:t>
                      </a:r>
                      <a:r>
                        <a:rPr lang="en-US" altLang="ja-JP" sz="2000" dirty="0">
                          <a:effectLst/>
                          <a:latin typeface="BIZ UDPゴシック" panose="020B0400000000000000" pitchFamily="50" charset="-128"/>
                          <a:ea typeface="BIZ UDPゴシック" panose="020B0400000000000000" pitchFamily="50" charset="-128"/>
                        </a:rPr>
                        <a:t>1</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43</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71.5</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95</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1706034807"/>
                  </a:ext>
                </a:extLst>
              </a:tr>
              <a:tr h="420395">
                <a:tc vMerge="1">
                  <a:txBody>
                    <a:bodyPr/>
                    <a:lstStyle/>
                    <a:p>
                      <a:endParaRPr kumimoji="1" lang="ja-JP" altLang="en-US"/>
                    </a:p>
                  </a:txBody>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2</a:t>
                      </a:r>
                      <a:r>
                        <a:rPr lang="ja-JP" altLang="en-US" sz="200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53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81.5</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105</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3535261761"/>
                  </a:ext>
                </a:extLst>
              </a:tr>
              <a:tr h="420395">
                <a:tc rowSpan="2">
                  <a:txBody>
                    <a:bodyPr/>
                    <a:lstStyle/>
                    <a:p>
                      <a:pPr algn="ctr"/>
                      <a:r>
                        <a:rPr lang="en-US" altLang="ja-JP" sz="2000" dirty="0">
                          <a:effectLst/>
                          <a:latin typeface="BIZ UDPゴシック" panose="020B0400000000000000" pitchFamily="50" charset="-128"/>
                          <a:ea typeface="BIZ UDPゴシック" panose="020B0400000000000000" pitchFamily="50" charset="-128"/>
                        </a:rPr>
                        <a:t>2</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0</a:t>
                      </a:r>
                      <a:r>
                        <a:rPr lang="ja-JP" altLang="en-US" sz="2000" dirty="0">
                          <a:effectLst/>
                          <a:latin typeface="BIZ UDPゴシック" panose="020B0400000000000000" pitchFamily="50" charset="-128"/>
                          <a:ea typeface="BIZ UDPゴシック" panose="020B0400000000000000" pitchFamily="50" charset="-128"/>
                        </a:rPr>
                        <a:t>～</a:t>
                      </a:r>
                      <a:r>
                        <a:rPr lang="en-US" altLang="ja-JP" sz="2000" dirty="0">
                          <a:effectLst/>
                          <a:latin typeface="BIZ UDPゴシック" panose="020B0400000000000000" pitchFamily="50" charset="-128"/>
                          <a:ea typeface="BIZ UDPゴシック" panose="020B0400000000000000" pitchFamily="50" charset="-128"/>
                        </a:rPr>
                        <a:t>1</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43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100</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147</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1360225353"/>
                  </a:ext>
                </a:extLst>
              </a:tr>
              <a:tr h="420395">
                <a:tc vMerge="1">
                  <a:txBody>
                    <a:bodyPr/>
                    <a:lstStyle/>
                    <a:p>
                      <a:endParaRPr kumimoji="1" lang="ja-JP" altLang="en-US"/>
                    </a:p>
                  </a:txBody>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2</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53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110</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157</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942076516"/>
                  </a:ext>
                </a:extLst>
              </a:tr>
              <a:tr h="420395">
                <a:tc rowSpan="2">
                  <a:txBody>
                    <a:bodyPr/>
                    <a:lstStyle/>
                    <a:p>
                      <a:pPr algn="ctr"/>
                      <a:r>
                        <a:rPr lang="en-US" altLang="ja-JP" sz="2000">
                          <a:effectLst/>
                          <a:latin typeface="BIZ UDPゴシック" panose="020B0400000000000000" pitchFamily="50" charset="-128"/>
                          <a:ea typeface="BIZ UDPゴシック" panose="020B0400000000000000" pitchFamily="50" charset="-128"/>
                        </a:rPr>
                        <a:t>3</a:t>
                      </a:r>
                      <a:r>
                        <a:rPr lang="ja-JP" altLang="en-US" sz="200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0</a:t>
                      </a:r>
                      <a:r>
                        <a:rPr lang="ja-JP" altLang="en-US" sz="2000" dirty="0">
                          <a:effectLst/>
                          <a:latin typeface="BIZ UDPゴシック" panose="020B0400000000000000" pitchFamily="50" charset="-128"/>
                          <a:ea typeface="BIZ UDPゴシック" panose="020B0400000000000000" pitchFamily="50" charset="-128"/>
                        </a:rPr>
                        <a:t>～</a:t>
                      </a:r>
                      <a:r>
                        <a:rPr lang="en-US" altLang="ja-JP" sz="2000" dirty="0">
                          <a:effectLst/>
                          <a:latin typeface="BIZ UDPゴシック" panose="020B0400000000000000" pitchFamily="50" charset="-128"/>
                          <a:ea typeface="BIZ UDPゴシック" panose="020B0400000000000000" pitchFamily="50" charset="-128"/>
                        </a:rPr>
                        <a:t>1</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43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128.5</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199</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2281300818"/>
                  </a:ext>
                </a:extLst>
              </a:tr>
              <a:tr h="420395">
                <a:tc vMerge="1">
                  <a:txBody>
                    <a:bodyPr/>
                    <a:lstStyle/>
                    <a:p>
                      <a:endParaRPr kumimoji="1" lang="ja-JP" altLang="en-US"/>
                    </a:p>
                  </a:txBody>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2</a:t>
                      </a:r>
                      <a:r>
                        <a:rPr lang="ja-JP" altLang="en-US" sz="200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53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138.5</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209</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1101371378"/>
                  </a:ext>
                </a:extLst>
              </a:tr>
            </a:tbl>
          </a:graphicData>
        </a:graphic>
      </p:graphicFrame>
    </p:spTree>
    <p:extLst>
      <p:ext uri="{BB962C8B-B14F-4D97-AF65-F5344CB8AC3E}">
        <p14:creationId xmlns:p14="http://schemas.microsoft.com/office/powerpoint/2010/main" val="1929665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56591" y="1524000"/>
            <a:ext cx="11118574" cy="4240696"/>
          </a:xfrm>
        </p:spPr>
        <p:txBody>
          <a:bodyPr>
            <a:normAutofit lnSpcReduction="10000"/>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条例減免</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・・・自治体が条例に基づき保険料を減免する制度。基本は申請主義だが、申請しなくても適用される場合もある</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市町村の裁量次第</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dirty="0">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宮城県仙台市　</a:t>
            </a:r>
            <a:r>
              <a:rPr lang="ja-JP" altLang="en-US" dirty="0">
                <a:latin typeface="BIZ UDゴシック" panose="020B0400000000000000" pitchFamily="49" charset="-128"/>
                <a:ea typeface="BIZ UDゴシック" panose="020B0400000000000000" pitchFamily="49" charset="-128"/>
              </a:rPr>
              <a:t>子育て世帯の減免（申請不要）</a:t>
            </a:r>
          </a:p>
          <a:p>
            <a:pPr indent="0" algn="just">
              <a:buNone/>
            </a:pPr>
            <a:r>
              <a:rPr lang="en-US" altLang="ja-JP" dirty="0">
                <a:latin typeface="BIZ UDゴシック" panose="020B0400000000000000" pitchFamily="49" charset="-128"/>
                <a:ea typeface="BIZ UDゴシック" panose="020B0400000000000000" pitchFamily="49" charset="-128"/>
              </a:rPr>
              <a:t>4</a:t>
            </a:r>
            <a:r>
              <a:rPr lang="ja-JP" altLang="en-US" dirty="0">
                <a:latin typeface="BIZ UDゴシック" panose="020B0400000000000000" pitchFamily="49" charset="-128"/>
                <a:ea typeface="BIZ UDゴシック" panose="020B0400000000000000" pitchFamily="49" charset="-128"/>
              </a:rPr>
              <a:t>月</a:t>
            </a:r>
            <a:r>
              <a:rPr lang="en-US" altLang="ja-JP" dirty="0">
                <a:latin typeface="BIZ UDゴシック" panose="020B0400000000000000" pitchFamily="49" charset="-128"/>
                <a:ea typeface="BIZ UDゴシック" panose="020B0400000000000000" pitchFamily="49" charset="-128"/>
              </a:rPr>
              <a:t>1</a:t>
            </a:r>
            <a:r>
              <a:rPr lang="ja-JP" altLang="en-US" dirty="0">
                <a:latin typeface="BIZ UDゴシック" panose="020B0400000000000000" pitchFamily="49" charset="-128"/>
                <a:ea typeface="BIZ UDゴシック" panose="020B0400000000000000" pitchFamily="49" charset="-128"/>
              </a:rPr>
              <a:t>日時点で</a:t>
            </a:r>
            <a:r>
              <a:rPr lang="en-US" altLang="ja-JP" dirty="0">
                <a:latin typeface="BIZ UDゴシック" panose="020B0400000000000000" pitchFamily="49" charset="-128"/>
                <a:ea typeface="BIZ UDゴシック" panose="020B0400000000000000" pitchFamily="49" charset="-128"/>
              </a:rPr>
              <a:t>18</a:t>
            </a:r>
            <a:r>
              <a:rPr lang="ja-JP" altLang="en-US" dirty="0">
                <a:latin typeface="BIZ UDゴシック" panose="020B0400000000000000" pitchFamily="49" charset="-128"/>
                <a:ea typeface="BIZ UDゴシック" panose="020B0400000000000000" pitchFamily="49" charset="-128"/>
              </a:rPr>
              <a:t>歳未満の被保険者または</a:t>
            </a:r>
            <a:r>
              <a:rPr lang="en-US" altLang="ja-JP" dirty="0">
                <a:latin typeface="BIZ UDゴシック" panose="020B0400000000000000" pitchFamily="49" charset="-128"/>
                <a:ea typeface="BIZ UDゴシック" panose="020B0400000000000000" pitchFamily="49" charset="-128"/>
              </a:rPr>
              <a:t>4</a:t>
            </a:r>
            <a:r>
              <a:rPr lang="ja-JP" altLang="en-US" dirty="0">
                <a:latin typeface="BIZ UDゴシック" panose="020B0400000000000000" pitchFamily="49" charset="-128"/>
                <a:ea typeface="BIZ UDゴシック" panose="020B0400000000000000" pitchFamily="49" charset="-128"/>
              </a:rPr>
              <a:t>月</a:t>
            </a:r>
            <a:r>
              <a:rPr lang="en-US" altLang="ja-JP" dirty="0">
                <a:latin typeface="BIZ UDゴシック" panose="020B0400000000000000" pitchFamily="49" charset="-128"/>
                <a:ea typeface="BIZ UDゴシック" panose="020B0400000000000000" pitchFamily="49" charset="-128"/>
              </a:rPr>
              <a:t>2</a:t>
            </a:r>
            <a:r>
              <a:rPr lang="ja-JP" altLang="en-US" dirty="0">
                <a:latin typeface="BIZ UDゴシック" panose="020B0400000000000000" pitchFamily="49" charset="-128"/>
                <a:ea typeface="BIZ UDゴシック" panose="020B0400000000000000" pitchFamily="49" charset="-128"/>
              </a:rPr>
              <a:t>日以降に出生した被保険者が世帯にいる場合は、その被保険者の均等割額の</a:t>
            </a:r>
            <a:r>
              <a:rPr lang="en-US" altLang="ja-JP" dirty="0">
                <a:latin typeface="BIZ UDゴシック" panose="020B0400000000000000" pitchFamily="49" charset="-128"/>
                <a:ea typeface="BIZ UDゴシック" panose="020B0400000000000000" pitchFamily="49" charset="-128"/>
              </a:rPr>
              <a:t>3</a:t>
            </a:r>
            <a:r>
              <a:rPr lang="ja-JP" altLang="en-US" dirty="0">
                <a:latin typeface="BIZ UDゴシック" panose="020B0400000000000000" pitchFamily="49" charset="-128"/>
                <a:ea typeface="BIZ UDゴシック" panose="020B0400000000000000" pitchFamily="49" charset="-128"/>
              </a:rPr>
              <a:t>割相当分が減免される。</a:t>
            </a:r>
          </a:p>
          <a:p>
            <a:pPr indent="0" algn="just">
              <a:buNone/>
            </a:pPr>
            <a:r>
              <a:rPr lang="ja-JP" altLang="en-US" dirty="0">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大阪府高槻市　</a:t>
            </a:r>
            <a:r>
              <a:rPr lang="ja-JP" altLang="en-US" dirty="0">
                <a:latin typeface="BIZ UDゴシック" panose="020B0400000000000000" pitchFamily="49" charset="-128"/>
                <a:ea typeface="BIZ UDゴシック" panose="020B0400000000000000" pitchFamily="49" charset="-128"/>
              </a:rPr>
              <a:t>低所得世帯減免（申請不要）</a:t>
            </a:r>
          </a:p>
          <a:p>
            <a:pPr indent="0" algn="just">
              <a:buNone/>
            </a:pPr>
            <a:r>
              <a:rPr lang="ja-JP" altLang="en-US" dirty="0">
                <a:latin typeface="BIZ UDゴシック" panose="020B0400000000000000" pitchFamily="49" charset="-128"/>
                <a:ea typeface="BIZ UDゴシック" panose="020B0400000000000000" pitchFamily="49" charset="-128"/>
              </a:rPr>
              <a:t>国民健康保険料が被保険者の前年の総所得金額等の合計の</a:t>
            </a:r>
            <a:r>
              <a:rPr lang="en-US" altLang="ja-JP" dirty="0">
                <a:latin typeface="BIZ UDゴシック" panose="020B0400000000000000" pitchFamily="49" charset="-128"/>
                <a:ea typeface="BIZ UDゴシック" panose="020B0400000000000000" pitchFamily="49" charset="-128"/>
              </a:rPr>
              <a:t>16</a:t>
            </a:r>
            <a:r>
              <a:rPr lang="ja-JP" altLang="en-US" dirty="0">
                <a:latin typeface="BIZ UDゴシック" panose="020B0400000000000000" pitchFamily="49" charset="-128"/>
                <a:ea typeface="BIZ UDゴシック" panose="020B0400000000000000" pitchFamily="49" charset="-128"/>
              </a:rPr>
              <a:t>％を超えている世帯は、</a:t>
            </a:r>
            <a:r>
              <a:rPr lang="en-US" altLang="ja-JP" dirty="0">
                <a:latin typeface="BIZ UDゴシック" panose="020B0400000000000000" pitchFamily="49" charset="-128"/>
                <a:ea typeface="BIZ UDゴシック" panose="020B0400000000000000" pitchFamily="49" charset="-128"/>
              </a:rPr>
              <a:t>16</a:t>
            </a:r>
            <a:r>
              <a:rPr lang="ja-JP" altLang="en-US" dirty="0">
                <a:latin typeface="BIZ UDゴシック" panose="020B0400000000000000" pitchFamily="49" charset="-128"/>
                <a:ea typeface="BIZ UDゴシック" panose="020B0400000000000000" pitchFamily="49" charset="-128"/>
              </a:rPr>
              <a:t>％を超えた分を減免対象額（ただし、減免対象額は所得割額が上限）とし、令和</a:t>
            </a:r>
            <a:r>
              <a:rPr lang="en-US" altLang="ja-JP" dirty="0">
                <a:latin typeface="BIZ UDゴシック" panose="020B0400000000000000" pitchFamily="49" charset="-128"/>
                <a:ea typeface="BIZ UDゴシック" panose="020B0400000000000000" pitchFamily="49" charset="-128"/>
              </a:rPr>
              <a:t>3</a:t>
            </a:r>
            <a:r>
              <a:rPr lang="ja-JP" altLang="en-US" dirty="0">
                <a:latin typeface="BIZ UDゴシック" panose="020B0400000000000000" pitchFamily="49" charset="-128"/>
                <a:ea typeface="BIZ UDゴシック" panose="020B0400000000000000" pitchFamily="49" charset="-128"/>
              </a:rPr>
              <a:t>年度は減免対象額の</a:t>
            </a:r>
            <a:r>
              <a:rPr lang="en-US" altLang="ja-JP" dirty="0">
                <a:latin typeface="BIZ UDゴシック" panose="020B0400000000000000" pitchFamily="49" charset="-128"/>
                <a:ea typeface="BIZ UDゴシック" panose="020B0400000000000000" pitchFamily="49" charset="-128"/>
              </a:rPr>
              <a:t>45</a:t>
            </a:r>
            <a:r>
              <a:rPr lang="ja-JP" altLang="en-US" dirty="0">
                <a:latin typeface="BIZ UDゴシック" panose="020B0400000000000000" pitchFamily="49" charset="-128"/>
                <a:ea typeface="BIZ UDゴシック" panose="020B0400000000000000" pitchFamily="49" charset="-128"/>
              </a:rPr>
              <a:t>％分を減額。保険料決定時に自動的に減免判定を行い該当世帯にはあらかじめ減免額を差し引いた保険料を通知。</a:t>
            </a:r>
          </a:p>
          <a:p>
            <a:pPr indent="0" algn="just">
              <a:buNone/>
            </a:pPr>
            <a:endParaRPr lang="ja-JP" altLang="en-US" dirty="0"/>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1960972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56591" y="1524000"/>
            <a:ext cx="11118574" cy="4240696"/>
          </a:xfrm>
        </p:spPr>
        <p:txBody>
          <a:bodyPr>
            <a:normAutofit lnSpcReduction="10000"/>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条例減免</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・・・自治体が条例に基づき保険料を減免する制度。基本は申請主義だが、申請しなくても適用される場合もある。</a:t>
            </a: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dirty="0">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愛知県名古屋市　</a:t>
            </a:r>
            <a:r>
              <a:rPr lang="ja-JP" altLang="en-US" dirty="0">
                <a:latin typeface="BIZ UDゴシック" panose="020B0400000000000000" pitchFamily="49" charset="-128"/>
                <a:ea typeface="BIZ UDゴシック" panose="020B0400000000000000" pitchFamily="49" charset="-128"/>
              </a:rPr>
              <a:t>扶養家族・ひとり親・障がい者控除（申請不要）</a:t>
            </a:r>
          </a:p>
          <a:p>
            <a:pPr indent="0" algn="just">
              <a:buNone/>
            </a:pPr>
            <a:r>
              <a:rPr lang="ja-JP" altLang="en-US" dirty="0">
                <a:latin typeface="BIZ UDゴシック" panose="020B0400000000000000" pitchFamily="49" charset="-128"/>
                <a:ea typeface="BIZ UDゴシック" panose="020B0400000000000000" pitchFamily="49" charset="-128"/>
              </a:rPr>
              <a:t>　扶養家族がいる世帯は一人につき</a:t>
            </a:r>
            <a:r>
              <a:rPr lang="en-US" altLang="ja-JP" dirty="0">
                <a:latin typeface="BIZ UDゴシック" panose="020B0400000000000000" pitchFamily="49" charset="-128"/>
                <a:ea typeface="BIZ UDゴシック" panose="020B0400000000000000" pitchFamily="49" charset="-128"/>
              </a:rPr>
              <a:t>33</a:t>
            </a:r>
            <a:r>
              <a:rPr lang="ja-JP" altLang="en-US" dirty="0">
                <a:latin typeface="BIZ UDゴシック" panose="020B0400000000000000" pitchFamily="49" charset="-128"/>
                <a:ea typeface="BIZ UDゴシック" panose="020B0400000000000000" pitchFamily="49" charset="-128"/>
              </a:rPr>
              <a:t>万円、障害者控除対象の扶養家族が場合は一人につき</a:t>
            </a:r>
            <a:r>
              <a:rPr lang="en-US" altLang="ja-JP" dirty="0">
                <a:latin typeface="BIZ UDゴシック" panose="020B0400000000000000" pitchFamily="49" charset="-128"/>
                <a:ea typeface="BIZ UDゴシック" panose="020B0400000000000000" pitchFamily="49" charset="-128"/>
              </a:rPr>
              <a:t>86</a:t>
            </a:r>
            <a:r>
              <a:rPr lang="ja-JP" altLang="en-US" dirty="0">
                <a:latin typeface="BIZ UDゴシック" panose="020B0400000000000000" pitchFamily="49" charset="-128"/>
                <a:ea typeface="BIZ UDゴシック" panose="020B0400000000000000" pitchFamily="49" charset="-128"/>
              </a:rPr>
              <a:t>万円、本人が障害者控除対象者である場合や寡婦控除、ひとり親控除がある場合は</a:t>
            </a:r>
            <a:r>
              <a:rPr lang="en-US" altLang="ja-JP" dirty="0">
                <a:latin typeface="BIZ UDゴシック" panose="020B0400000000000000" pitchFamily="49" charset="-128"/>
                <a:ea typeface="BIZ UDゴシック" panose="020B0400000000000000" pitchFamily="49" charset="-128"/>
              </a:rPr>
              <a:t>1</a:t>
            </a:r>
            <a:r>
              <a:rPr lang="ja-JP" altLang="en-US" dirty="0">
                <a:latin typeface="BIZ UDゴシック" panose="020B0400000000000000" pitchFamily="49" charset="-128"/>
                <a:ea typeface="BIZ UDゴシック" panose="020B0400000000000000" pitchFamily="49" charset="-128"/>
              </a:rPr>
              <a:t>世帯にあたり</a:t>
            </a:r>
            <a:r>
              <a:rPr lang="en-US" altLang="ja-JP" dirty="0">
                <a:latin typeface="BIZ UDゴシック" panose="020B0400000000000000" pitchFamily="49" charset="-128"/>
                <a:ea typeface="BIZ UDゴシック" panose="020B0400000000000000" pitchFamily="49" charset="-128"/>
              </a:rPr>
              <a:t>92</a:t>
            </a:r>
            <a:r>
              <a:rPr lang="ja-JP" altLang="en-US" dirty="0">
                <a:latin typeface="BIZ UDゴシック" panose="020B0400000000000000" pitchFamily="49" charset="-128"/>
                <a:ea typeface="BIZ UDゴシック" panose="020B0400000000000000" pitchFamily="49" charset="-128"/>
              </a:rPr>
              <a:t>万円が控除。</a:t>
            </a:r>
          </a:p>
          <a:p>
            <a:pPr indent="0" algn="just">
              <a:buNone/>
            </a:pPr>
            <a:r>
              <a:rPr lang="ja-JP" altLang="en-US" dirty="0">
                <a:latin typeface="BIZ UDゴシック" panose="020B0400000000000000" pitchFamily="49" charset="-128"/>
                <a:ea typeface="BIZ UDゴシック" panose="020B0400000000000000" pitchFamily="49" charset="-128"/>
              </a:rPr>
              <a:t>　例えばひとり親で子どもが二人いる場合は</a:t>
            </a:r>
            <a:r>
              <a:rPr lang="en-US" altLang="ja-JP" dirty="0">
                <a:latin typeface="BIZ UDゴシック" panose="020B0400000000000000" pitchFamily="49" charset="-128"/>
                <a:ea typeface="BIZ UDゴシック" panose="020B0400000000000000" pitchFamily="49" charset="-128"/>
              </a:rPr>
              <a:t>92</a:t>
            </a:r>
            <a:r>
              <a:rPr lang="ja-JP" altLang="en-US" dirty="0">
                <a:latin typeface="BIZ UDゴシック" panose="020B0400000000000000" pitchFamily="49" charset="-128"/>
                <a:ea typeface="BIZ UDゴシック" panose="020B0400000000000000" pitchFamily="49" charset="-128"/>
              </a:rPr>
              <a:t>万円＋</a:t>
            </a:r>
            <a:r>
              <a:rPr lang="en-US" altLang="ja-JP" dirty="0">
                <a:latin typeface="BIZ UDゴシック" panose="020B0400000000000000" pitchFamily="49" charset="-128"/>
                <a:ea typeface="BIZ UDゴシック" panose="020B0400000000000000" pitchFamily="49" charset="-128"/>
              </a:rPr>
              <a:t>33</a:t>
            </a:r>
            <a:r>
              <a:rPr lang="ja-JP" altLang="en-US" dirty="0">
                <a:latin typeface="BIZ UDゴシック" panose="020B0400000000000000" pitchFamily="49" charset="-128"/>
                <a:ea typeface="BIZ UDゴシック" panose="020B0400000000000000" pitchFamily="49" charset="-128"/>
              </a:rPr>
              <a:t>万＋</a:t>
            </a:r>
            <a:r>
              <a:rPr lang="en-US" altLang="ja-JP" dirty="0">
                <a:latin typeface="BIZ UDゴシック" panose="020B0400000000000000" pitchFamily="49" charset="-128"/>
                <a:ea typeface="BIZ UDゴシック" panose="020B0400000000000000" pitchFamily="49" charset="-128"/>
              </a:rPr>
              <a:t>33</a:t>
            </a:r>
            <a:r>
              <a:rPr lang="ja-JP" altLang="en-US" dirty="0">
                <a:latin typeface="BIZ UDゴシック" panose="020B0400000000000000" pitchFamily="49" charset="-128"/>
                <a:ea typeface="BIZ UDゴシック" panose="020B0400000000000000" pitchFamily="49" charset="-128"/>
              </a:rPr>
              <a:t>万円＝</a:t>
            </a:r>
            <a:r>
              <a:rPr lang="en-US" altLang="ja-JP" dirty="0">
                <a:latin typeface="BIZ UDゴシック" panose="020B0400000000000000" pitchFamily="49" charset="-128"/>
                <a:ea typeface="BIZ UDゴシック" panose="020B0400000000000000" pitchFamily="49" charset="-128"/>
              </a:rPr>
              <a:t>158</a:t>
            </a:r>
            <a:r>
              <a:rPr lang="ja-JP" altLang="en-US" dirty="0">
                <a:latin typeface="BIZ UDゴシック" panose="020B0400000000000000" pitchFamily="49" charset="-128"/>
                <a:ea typeface="BIZ UDゴシック" panose="020B0400000000000000" pitchFamily="49" charset="-128"/>
              </a:rPr>
              <a:t>万円の控除となり、</a:t>
            </a:r>
            <a:r>
              <a:rPr lang="en-US" altLang="ja-JP" dirty="0">
                <a:latin typeface="BIZ UDゴシック" panose="020B0400000000000000" pitchFamily="49" charset="-128"/>
                <a:ea typeface="BIZ UDゴシック" panose="020B0400000000000000" pitchFamily="49" charset="-128"/>
              </a:rPr>
              <a:t>43</a:t>
            </a:r>
            <a:r>
              <a:rPr lang="ja-JP" altLang="en-US" dirty="0">
                <a:latin typeface="BIZ UDゴシック" panose="020B0400000000000000" pitchFamily="49" charset="-128"/>
                <a:ea typeface="BIZ UDゴシック" panose="020B0400000000000000" pitchFamily="49" charset="-128"/>
              </a:rPr>
              <a:t>万円</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基礎控除</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158</a:t>
            </a:r>
            <a:r>
              <a:rPr lang="ja-JP" altLang="en-US" dirty="0">
                <a:latin typeface="BIZ UDゴシック" panose="020B0400000000000000" pitchFamily="49" charset="-128"/>
                <a:ea typeface="BIZ UDゴシック" panose="020B0400000000000000" pitchFamily="49" charset="-128"/>
              </a:rPr>
              <a:t>万円＝</a:t>
            </a:r>
            <a:r>
              <a:rPr lang="en-US" altLang="ja-JP" dirty="0">
                <a:latin typeface="BIZ UDゴシック" panose="020B0400000000000000" pitchFamily="49" charset="-128"/>
                <a:ea typeface="BIZ UDゴシック" panose="020B0400000000000000" pitchFamily="49" charset="-128"/>
              </a:rPr>
              <a:t>201</a:t>
            </a:r>
            <a:r>
              <a:rPr lang="ja-JP" altLang="en-US" dirty="0">
                <a:latin typeface="BIZ UDゴシック" panose="020B0400000000000000" pitchFamily="49" charset="-128"/>
                <a:ea typeface="BIZ UDゴシック" panose="020B0400000000000000" pitchFamily="49" charset="-128"/>
              </a:rPr>
              <a:t>万円まで所得割はゼロ円。</a:t>
            </a:r>
          </a:p>
          <a:p>
            <a:pPr indent="0" algn="just">
              <a:buNone/>
            </a:pPr>
            <a:r>
              <a:rPr lang="ja-JP" altLang="en-US" dirty="0">
                <a:latin typeface="BIZ UDゴシック" panose="020B0400000000000000" pitchFamily="49" charset="-128"/>
                <a:ea typeface="BIZ UDゴシック" panose="020B0400000000000000" pitchFamily="49" charset="-128"/>
              </a:rPr>
              <a:t>　障がい者のひとり親で子どもが二人いる場合は</a:t>
            </a:r>
            <a:r>
              <a:rPr lang="en-US" altLang="ja-JP" dirty="0">
                <a:latin typeface="BIZ UDゴシック" panose="020B0400000000000000" pitchFamily="49" charset="-128"/>
                <a:ea typeface="BIZ UDゴシック" panose="020B0400000000000000" pitchFamily="49" charset="-128"/>
              </a:rPr>
              <a:t>250</a:t>
            </a:r>
            <a:r>
              <a:rPr lang="ja-JP" altLang="en-US" dirty="0">
                <a:latin typeface="BIZ UDゴシック" panose="020B0400000000000000" pitchFamily="49" charset="-128"/>
                <a:ea typeface="BIZ UDゴシック" panose="020B0400000000000000" pitchFamily="49" charset="-128"/>
              </a:rPr>
              <a:t>万円の控除となり、</a:t>
            </a:r>
            <a:r>
              <a:rPr lang="en-US" altLang="ja-JP" dirty="0">
                <a:latin typeface="BIZ UDゴシック" panose="020B0400000000000000" pitchFamily="49" charset="-128"/>
                <a:ea typeface="BIZ UDゴシック" panose="020B0400000000000000" pitchFamily="49" charset="-128"/>
              </a:rPr>
              <a:t>43</a:t>
            </a:r>
            <a:r>
              <a:rPr lang="ja-JP" altLang="en-US" dirty="0">
                <a:latin typeface="BIZ UDゴシック" panose="020B0400000000000000" pitchFamily="49" charset="-128"/>
                <a:ea typeface="BIZ UDゴシック" panose="020B0400000000000000" pitchFamily="49" charset="-128"/>
              </a:rPr>
              <a:t>万円＋</a:t>
            </a:r>
            <a:r>
              <a:rPr lang="en-US" altLang="ja-JP" dirty="0">
                <a:latin typeface="BIZ UDゴシック" panose="020B0400000000000000" pitchFamily="49" charset="-128"/>
                <a:ea typeface="BIZ UDゴシック" panose="020B0400000000000000" pitchFamily="49" charset="-128"/>
              </a:rPr>
              <a:t>250</a:t>
            </a:r>
            <a:r>
              <a:rPr lang="ja-JP" altLang="en-US" dirty="0">
                <a:latin typeface="BIZ UDゴシック" panose="020B0400000000000000" pitchFamily="49" charset="-128"/>
                <a:ea typeface="BIZ UDゴシック" panose="020B0400000000000000" pitchFamily="49" charset="-128"/>
              </a:rPr>
              <a:t>万円＝</a:t>
            </a:r>
            <a:r>
              <a:rPr lang="en-US" altLang="ja-JP" dirty="0">
                <a:latin typeface="BIZ UDゴシック" panose="020B0400000000000000" pitchFamily="49" charset="-128"/>
                <a:ea typeface="BIZ UDゴシック" panose="020B0400000000000000" pitchFamily="49" charset="-128"/>
              </a:rPr>
              <a:t>293</a:t>
            </a:r>
            <a:r>
              <a:rPr lang="ja-JP" altLang="en-US" dirty="0">
                <a:latin typeface="BIZ UDゴシック" panose="020B0400000000000000" pitchFamily="49" charset="-128"/>
                <a:ea typeface="BIZ UDゴシック" panose="020B0400000000000000" pitchFamily="49" charset="-128"/>
              </a:rPr>
              <a:t>万円まで所得割はゼロ円。</a:t>
            </a:r>
            <a:endParaRPr lang="ja-JP" altLang="en-US" dirty="0"/>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337517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CD0D3C-66A6-4A8A-BBBA-049B335578E0}"/>
              </a:ext>
            </a:extLst>
          </p:cNvPr>
          <p:cNvSpPr>
            <a:spLocks noGrp="1"/>
          </p:cNvSpPr>
          <p:nvPr>
            <p:ph idx="1"/>
          </p:nvPr>
        </p:nvSpPr>
        <p:spPr>
          <a:xfrm>
            <a:off x="1452627" y="1551906"/>
            <a:ext cx="9520158" cy="3450613"/>
          </a:xfrm>
        </p:spPr>
        <p:txBody>
          <a:bodyPr>
            <a:normAutofit fontScale="92500" lnSpcReduction="10000"/>
          </a:bodyPr>
          <a:lstStyle/>
          <a:p>
            <a:pPr marL="0" indent="0">
              <a:buNone/>
            </a:pPr>
            <a:r>
              <a:rPr lang="ja-JP" altLang="en-US" sz="2800" dirty="0">
                <a:latin typeface="BIZ UDゴシック" panose="020B0400000000000000" pitchFamily="49" charset="-128"/>
                <a:ea typeface="BIZ UDゴシック" panose="020B0400000000000000" pitchFamily="49" charset="-128"/>
              </a:rPr>
              <a:t>「なぜ、国保の歴史を勉強するのか」と聞かれたら「しっかりとした歴史認識を持たないと、政治や行政にいいようにあしらわれてしまうから」と答えるべきでしょう。</a:t>
            </a:r>
            <a:endParaRPr lang="en-US" altLang="ja-JP" sz="2800" dirty="0">
              <a:latin typeface="BIZ UDゴシック" panose="020B0400000000000000" pitchFamily="49" charset="-128"/>
              <a:ea typeface="BIZ UDゴシック" panose="020B0400000000000000" pitchFamily="49" charset="-128"/>
            </a:endParaRPr>
          </a:p>
          <a:p>
            <a:pPr marL="0" indent="0">
              <a:buNone/>
            </a:pPr>
            <a:r>
              <a:rPr lang="ja-JP" altLang="en-US" sz="2800" dirty="0">
                <a:latin typeface="BIZ UDゴシック" panose="020B0400000000000000" pitchFamily="49" charset="-128"/>
                <a:ea typeface="BIZ UDゴシック" panose="020B0400000000000000" pitchFamily="49" charset="-128"/>
              </a:rPr>
              <a:t>　住民の共同の努力の成果の官僚的取り込み、企業的利用など、運動と支配のダイナミックスのなかで、自らの立ち位置をはっきりさせるためには歴史の勉強が必要です。</a:t>
            </a:r>
          </a:p>
          <a:p>
            <a:pPr marL="0" indent="0">
              <a:buNone/>
            </a:pPr>
            <a:r>
              <a:rPr kumimoji="1" lang="ja-JP" altLang="en-US" sz="2800" dirty="0"/>
              <a:t>　　　　　　　　　　　　野村拓「</a:t>
            </a:r>
            <a:r>
              <a:rPr lang="ja-JP" altLang="en-US" sz="2800" dirty="0"/>
              <a:t>新・国保読本」から</a:t>
            </a:r>
            <a:endParaRPr kumimoji="1" lang="ja-JP" altLang="en-US" sz="2800" dirty="0"/>
          </a:p>
        </p:txBody>
      </p:sp>
      <p:sp>
        <p:nvSpPr>
          <p:cNvPr id="2" name="タイトル 1">
            <a:extLst>
              <a:ext uri="{FF2B5EF4-FFF2-40B4-BE49-F238E27FC236}">
                <a16:creationId xmlns:a16="http://schemas.microsoft.com/office/drawing/2014/main" id="{67D2A584-F9F5-444A-BC8E-206EE0F2D576}"/>
              </a:ext>
            </a:extLst>
          </p:cNvPr>
          <p:cNvSpPr>
            <a:spLocks noGrp="1"/>
          </p:cNvSpPr>
          <p:nvPr>
            <p:ph type="title"/>
          </p:nvPr>
        </p:nvSpPr>
        <p:spPr>
          <a:xfrm>
            <a:off x="1534696" y="342420"/>
            <a:ext cx="9520158" cy="1049235"/>
          </a:xfrm>
        </p:spPr>
        <p:txBody>
          <a:bodyPr>
            <a:normAutofit/>
          </a:bodyPr>
          <a:lstStyle/>
          <a:p>
            <a:r>
              <a:rPr lang="ja-JP" altLang="en-US" sz="4000" dirty="0">
                <a:latin typeface="UD デジタル 教科書体 NP-B" panose="02020700000000000000" pitchFamily="18" charset="-128"/>
                <a:ea typeface="UD デジタル 教科書体 NP-B" panose="02020700000000000000" pitchFamily="18" charset="-128"/>
              </a:rPr>
              <a:t>国保の歴史を学ぼう</a:t>
            </a:r>
            <a:endParaRPr kumimoji="1" lang="ja-JP" altLang="en-US" sz="4000" dirty="0"/>
          </a:p>
        </p:txBody>
      </p:sp>
    </p:spTree>
    <p:extLst>
      <p:ext uri="{BB962C8B-B14F-4D97-AF65-F5344CB8AC3E}">
        <p14:creationId xmlns:p14="http://schemas.microsoft.com/office/powerpoint/2010/main" val="1971298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66624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なぜこんなに</a:t>
            </a:r>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国保料が高い</a:t>
            </a:r>
            <a:r>
              <a:rPr kumimoji="1" lang="ja-JP" altLang="en-US" sz="4400" dirty="0">
                <a:latin typeface="UD デジタル 教科書体 NP-B" panose="02020700000000000000" pitchFamily="18" charset="-128"/>
                <a:ea typeface="UD デジタル 教科書体 NP-B" panose="02020700000000000000" pitchFamily="18" charset="-128"/>
              </a:rPr>
              <a:t>のか</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56591" y="1524000"/>
            <a:ext cx="11118574" cy="4240696"/>
          </a:xfrm>
        </p:spPr>
        <p:txBody>
          <a:bodyPr>
            <a:normAutofit/>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そもそも国保加入者の特徴とは</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①高齢者が多い</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医療を必要としている人が多い</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②無職者</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年金生活者・病気などで働けない人</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医療を必要としている人</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が　　</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多い</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③低所得者</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無年金・低年金・ワーキングプア</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高い保険料だと払えない人</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が多い</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400"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困難を抱えている人が加入する医療保険</a:t>
            </a:r>
            <a:endParaRPr lang="ja-JP" altLang="en-US" dirty="0">
              <a:solidFill>
                <a:srgbClr val="0070C0"/>
              </a:solidFill>
            </a:endParaRPr>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1829411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なぜこんなに</a:t>
            </a:r>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国保料が高い</a:t>
            </a:r>
            <a:r>
              <a:rPr kumimoji="1" lang="ja-JP" altLang="en-US" sz="4400" dirty="0">
                <a:latin typeface="UD デジタル 教科書体 NP-B" panose="02020700000000000000" pitchFamily="18" charset="-128"/>
                <a:ea typeface="UD デジタル 教科書体 NP-B" panose="02020700000000000000" pitchFamily="18" charset="-128"/>
              </a:rPr>
              <a:t>のか</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56590" y="1523999"/>
            <a:ext cx="11317357" cy="4227443"/>
          </a:xfrm>
        </p:spPr>
        <p:txBody>
          <a:bodyPr>
            <a:normAutofit fontScale="25000" lnSpcReduction="20000"/>
          </a:bodyPr>
          <a:lstStyle/>
          <a:p>
            <a:pPr indent="0" algn="just">
              <a:buNone/>
            </a:pPr>
            <a:r>
              <a:rPr lang="ja-JP" altLang="ja-JP" sz="1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国保料の計算の仕方を簡単に説明すると・・・・</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①一年間の医療給付費</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簡単に言うと医療費</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予想総額から</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②収入</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国庫支出金・都道府県支出金・前期高齢者交付金・市町村支出金等</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見込みをひいて</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③保険料賦課総額を出し、半分を応能分、半分を応益分とし</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④応能分は加入者数の総所得で割り、応益分は加入者の人数と世帯数で割り、計算したのが国保料。</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つまり、医療費総額が少なく、加入者の所得が高く、加入人数・世帯数が多いと安くなり、その反対は高くなる。</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endPar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2331938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097831" y="0"/>
            <a:ext cx="10232778" cy="1049235"/>
          </a:xfrm>
        </p:spPr>
        <p:txBody>
          <a:bodyPr>
            <a:normAutofit fontScale="90000"/>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大都市国保は</a:t>
            </a:r>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保険料が高くなる宿命</a:t>
            </a:r>
            <a:r>
              <a:rPr kumimoji="1" lang="ja-JP" altLang="en-US" sz="4400" dirty="0">
                <a:latin typeface="UD デジタル 教科書体 NP-B" panose="02020700000000000000" pitchFamily="18" charset="-128"/>
                <a:ea typeface="UD デジタル 教科書体 NP-B" panose="02020700000000000000" pitchFamily="18" charset="-128"/>
              </a:rPr>
              <a:t>を持つ</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318052" y="863705"/>
            <a:ext cx="11608905" cy="5550347"/>
          </a:xfrm>
        </p:spPr>
        <p:txBody>
          <a:bodyPr>
            <a:normAutofit fontScale="25000" lnSpcReduction="20000"/>
          </a:bodyPr>
          <a:lstStyle/>
          <a:p>
            <a:pPr indent="0" algn="just">
              <a:buNone/>
            </a:pPr>
            <a:endPar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9600" kern="100" dirty="0">
                <a:solidFill>
                  <a:srgbClr val="00B0F0"/>
                </a:solidFill>
                <a:latin typeface="BIZ UDゴシック" panose="020B0400000000000000" pitchFamily="49" charset="-128"/>
                <a:ea typeface="BIZ UDゴシック" panose="020B0400000000000000" pitchFamily="49" charset="-128"/>
                <a:cs typeface="Times New Roman" panose="02020603050405020304" pitchFamily="18" charset="0"/>
              </a:rPr>
              <a:t>宿命①</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高度医療を提供する大病院など第三次・第二次医療機関が集中する。アクセスがいい＝医療機関にかかりやすい。</a:t>
            </a:r>
          </a:p>
          <a:p>
            <a:pPr indent="0" algn="just">
              <a:buNone/>
            </a:pPr>
            <a:r>
              <a:rPr lang="ja-JP" altLang="en-US" sz="9600" kern="100" dirty="0">
                <a:solidFill>
                  <a:srgbClr val="00B0F0"/>
                </a:solidFill>
                <a:latin typeface="BIZ UDゴシック" panose="020B0400000000000000" pitchFamily="49" charset="-128"/>
                <a:ea typeface="BIZ UDゴシック" panose="020B0400000000000000" pitchFamily="49" charset="-128"/>
                <a:cs typeface="Times New Roman" panose="02020603050405020304" pitchFamily="18" charset="0"/>
              </a:rPr>
              <a:t>宿命②</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労働者が多いため、病気になる人が多い。労働強化による病気は必然であり、自己責任ではない。他の医療保険であっても病気で退職すれば国保に。　</a:t>
            </a:r>
          </a:p>
          <a:p>
            <a:pPr indent="0" algn="just">
              <a:buNone/>
            </a:pPr>
            <a:r>
              <a:rPr lang="ja-JP" altLang="en-US" sz="9600" kern="100" dirty="0">
                <a:solidFill>
                  <a:srgbClr val="00B0F0"/>
                </a:solidFill>
                <a:latin typeface="BIZ UDゴシック" panose="020B0400000000000000" pitchFamily="49" charset="-128"/>
                <a:ea typeface="BIZ UDゴシック" panose="020B0400000000000000" pitchFamily="49" charset="-128"/>
                <a:cs typeface="Times New Roman" panose="02020603050405020304" pitchFamily="18" charset="0"/>
              </a:rPr>
              <a:t>宿命③</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国保の被保険者＝ワーキングプアは最低賃金の時給・日給で働いているため特定健診やがん検診のために休むことができない＝早期発見早期治療ができない。</a:t>
            </a:r>
          </a:p>
          <a:p>
            <a:pPr indent="0" algn="just">
              <a:buNone/>
            </a:pPr>
            <a:r>
              <a:rPr lang="ja-JP" altLang="en-US" sz="9600" kern="100" dirty="0">
                <a:solidFill>
                  <a:srgbClr val="00B0F0"/>
                </a:solidFill>
                <a:latin typeface="BIZ UDゴシック" panose="020B0400000000000000" pitchFamily="49" charset="-128"/>
                <a:ea typeface="BIZ UDゴシック" panose="020B0400000000000000" pitchFamily="49" charset="-128"/>
                <a:cs typeface="Times New Roman" panose="02020603050405020304" pitchFamily="18" charset="0"/>
              </a:rPr>
              <a:t>宿命④</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大都市には所得の低い人が多い。所得が低ければ保険料は集めにくく、そのために必要保険料より多い目の保険料を計算する必要がある。</a:t>
            </a:r>
          </a:p>
          <a:p>
            <a:pPr indent="0" algn="just">
              <a:buNone/>
            </a:pPr>
            <a:r>
              <a:rPr lang="ja-JP" altLang="en-US"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⇒宿命であり、そこに住む住人に責任があるわけではない。だから自治体が本来保険料</a:t>
            </a:r>
            <a:r>
              <a:rPr lang="en-US" altLang="ja-JP"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国が言う</a:t>
            </a:r>
            <a:r>
              <a:rPr lang="en-US" altLang="ja-JP"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」より安くするために一般会計法定外繰入をするのは当然。</a:t>
            </a:r>
          </a:p>
          <a:p>
            <a:pPr indent="0" algn="just">
              <a:buNone/>
            </a:pPr>
            <a:endParaRPr lang="ja-JP" altLang="en-US"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sz="8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endPar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3616899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609599" y="1363423"/>
            <a:ext cx="11065565" cy="5180389"/>
          </a:xfrm>
        </p:spPr>
        <p:txBody>
          <a:bodyPr>
            <a:normAutofit/>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B0F0"/>
                </a:solidFill>
                <a:effectLst/>
                <a:latin typeface="BIZ UDゴシック" panose="020B0400000000000000" pitchFamily="49" charset="-128"/>
                <a:ea typeface="BIZ UDゴシック" panose="020B0400000000000000" pitchFamily="49" charset="-128"/>
                <a:cs typeface="Times New Roman" panose="02020603050405020304" pitchFamily="18" charset="0"/>
              </a:rPr>
              <a:t>都道府県単位化　</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2018</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年度から国保の運営を都道府県と市町村が行う。都道府県は財政を握り市町村を支配する。市町村は賦課や給付の権限を持つが、</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年に一度策定される「都道府県国保運営方針」に縛られる。市町村は都道他県が示す「事業費納付金」をどんなことがあっても年度内に納付しないといけない</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＝年貢</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□都道府県単位化の目的は</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国の医療負担の削減</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□国保は医療費の支払い側。医療の供給については、都道府県が策定する「地域医療計画」や公的公立病院廃止・統合で縛っていく。</a:t>
            </a:r>
          </a:p>
          <a:p>
            <a:pPr indent="0" algn="just">
              <a:buNone/>
            </a:pPr>
            <a:endParaRPr lang="ja-JP" altLang="en-US" dirty="0"/>
          </a:p>
        </p:txBody>
      </p:sp>
    </p:spTree>
    <p:extLst>
      <p:ext uri="{BB962C8B-B14F-4D97-AF65-F5344CB8AC3E}">
        <p14:creationId xmlns:p14="http://schemas.microsoft.com/office/powerpoint/2010/main" val="3867124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D8F45494-1C47-4806-93DB-0FA9F7292AA2}"/>
              </a:ext>
            </a:extLst>
          </p:cNvPr>
          <p:cNvPicPr>
            <a:picLocks noGrp="1" noChangeAspect="1"/>
          </p:cNvPicPr>
          <p:nvPr>
            <p:ph idx="4294967295"/>
          </p:nvPr>
        </p:nvPicPr>
        <p:blipFill>
          <a:blip r:embed="rId2"/>
          <a:stretch>
            <a:fillRect/>
          </a:stretch>
        </p:blipFill>
        <p:spPr>
          <a:xfrm>
            <a:off x="428625" y="-171450"/>
            <a:ext cx="11763375" cy="5764213"/>
          </a:xfrm>
          <a:prstGeom prst="rect">
            <a:avLst/>
          </a:prstGeom>
        </p:spPr>
      </p:pic>
    </p:spTree>
    <p:extLst>
      <p:ext uri="{BB962C8B-B14F-4D97-AF65-F5344CB8AC3E}">
        <p14:creationId xmlns:p14="http://schemas.microsoft.com/office/powerpoint/2010/main" val="739672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65586-5E1F-22F8-44E3-8167AADB3FDF}"/>
              </a:ext>
            </a:extLst>
          </p:cNvPr>
          <p:cNvSpPr>
            <a:spLocks noGrp="1"/>
          </p:cNvSpPr>
          <p:nvPr>
            <p:ph type="title"/>
          </p:nvPr>
        </p:nvSpPr>
        <p:spPr>
          <a:xfrm>
            <a:off x="1499186" y="0"/>
            <a:ext cx="9520158" cy="1049235"/>
          </a:xfrm>
        </p:spPr>
        <p:txBody>
          <a:bodyPr>
            <a:normAutofit/>
          </a:bodyPr>
          <a:lstStyle/>
          <a:p>
            <a:r>
              <a:rPr kumimoji="1" lang="en-US" altLang="ja-JP" sz="3600" dirty="0">
                <a:solidFill>
                  <a:srgbClr val="FF0000"/>
                </a:solidFill>
                <a:latin typeface="BIZ UDPゴシック" panose="020B0400000000000000" pitchFamily="50" charset="-128"/>
                <a:ea typeface="BIZ UDPゴシック" panose="020B0400000000000000" pitchFamily="50" charset="-128"/>
              </a:rPr>
              <a:t>2020</a:t>
            </a:r>
            <a:r>
              <a:rPr kumimoji="1" lang="ja-JP" altLang="en-US" sz="3600" dirty="0">
                <a:solidFill>
                  <a:srgbClr val="FF0000"/>
                </a:solidFill>
                <a:latin typeface="BIZ UDPゴシック" panose="020B0400000000000000" pitchFamily="50" charset="-128"/>
                <a:ea typeface="BIZ UDPゴシック" panose="020B0400000000000000" pitchFamily="50" charset="-128"/>
              </a:rPr>
              <a:t>年度社会保障費はどうなった</a:t>
            </a:r>
            <a:r>
              <a:rPr kumimoji="1" lang="en-US" altLang="ja-JP" sz="3600" dirty="0">
                <a:solidFill>
                  <a:srgbClr val="FF0000"/>
                </a:solidFill>
                <a:latin typeface="BIZ UDPゴシック" panose="020B0400000000000000" pitchFamily="50" charset="-128"/>
                <a:ea typeface="BIZ UDPゴシック" panose="020B0400000000000000" pitchFamily="50" charset="-128"/>
              </a:rPr>
              <a:t>?</a:t>
            </a:r>
            <a:endParaRPr kumimoji="1" lang="ja-JP" altLang="en-US" sz="3600" dirty="0">
              <a:solidFill>
                <a:srgbClr val="FF0000"/>
              </a:solidFill>
              <a:latin typeface="BIZ UDPゴシック" panose="020B0400000000000000" pitchFamily="50" charset="-128"/>
              <a:ea typeface="BIZ UDPゴシック" panose="020B0400000000000000" pitchFamily="50" charset="-128"/>
            </a:endParaRPr>
          </a:p>
        </p:txBody>
      </p:sp>
      <p:pic>
        <p:nvPicPr>
          <p:cNvPr id="1025" name="Picture 1">
            <a:extLst>
              <a:ext uri="{FF2B5EF4-FFF2-40B4-BE49-F238E27FC236}">
                <a16:creationId xmlns:a16="http://schemas.microsoft.com/office/drawing/2014/main" id="{D6090814-720F-FA20-54CD-AF4E9AE5C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299" y="524617"/>
            <a:ext cx="11216659" cy="611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4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9542B-5412-8810-1296-F70EFB6CFEFB}"/>
              </a:ext>
            </a:extLst>
          </p:cNvPr>
          <p:cNvSpPr>
            <a:spLocks noGrp="1"/>
          </p:cNvSpPr>
          <p:nvPr>
            <p:ph type="title"/>
          </p:nvPr>
        </p:nvSpPr>
        <p:spPr/>
        <p:txBody>
          <a:bodyPr/>
          <a:lstStyle/>
          <a:p>
            <a:endParaRPr kumimoji="1" lang="ja-JP" altLang="en-US"/>
          </a:p>
        </p:txBody>
      </p:sp>
      <p:pic>
        <p:nvPicPr>
          <p:cNvPr id="4" name="コンテンツ プレースホルダー 4">
            <a:extLst>
              <a:ext uri="{FF2B5EF4-FFF2-40B4-BE49-F238E27FC236}">
                <a16:creationId xmlns:a16="http://schemas.microsoft.com/office/drawing/2014/main" id="{03A03B63-78DE-4360-C5DA-9BB3E5BF57C3}"/>
              </a:ext>
            </a:extLst>
          </p:cNvPr>
          <p:cNvPicPr>
            <a:picLocks noGrp="1" noChangeAspect="1"/>
          </p:cNvPicPr>
          <p:nvPr>
            <p:ph idx="1"/>
          </p:nvPr>
        </p:nvPicPr>
        <p:blipFill>
          <a:blip r:embed="rId2"/>
          <a:stretch>
            <a:fillRect/>
          </a:stretch>
        </p:blipFill>
        <p:spPr>
          <a:xfrm>
            <a:off x="1305017" y="-1717"/>
            <a:ext cx="9259410" cy="6944558"/>
          </a:xfrm>
        </p:spPr>
      </p:pic>
    </p:spTree>
    <p:extLst>
      <p:ext uri="{BB962C8B-B14F-4D97-AF65-F5344CB8AC3E}">
        <p14:creationId xmlns:p14="http://schemas.microsoft.com/office/powerpoint/2010/main" val="1253897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455639" y="0"/>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そもそも国保財政は危機なのか</a:t>
            </a:r>
            <a:r>
              <a:rPr kumimoji="1" lang="en-US" altLang="ja-JP" sz="4400" dirty="0">
                <a:latin typeface="UD デジタル 教科書体 NP-B" panose="02020700000000000000" pitchFamily="18" charset="-128"/>
                <a:ea typeface="UD デジタル 教科書体 NP-B" panose="02020700000000000000" pitchFamily="18" charset="-128"/>
              </a:rPr>
              <a:t>?</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63217" y="1164640"/>
            <a:ext cx="11065565" cy="5180389"/>
          </a:xfrm>
        </p:spPr>
        <p:txBody>
          <a:bodyPr>
            <a:normAutofit/>
          </a:bodyPr>
          <a:lstStyle/>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エクセルデータをご覧ください。これは政府統計</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e-stat</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データを用いて寺内が作成・蓄積しているものです</a:t>
            </a: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ja-JP"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全国ベース国保会計</a:t>
            </a:r>
          </a:p>
          <a:p>
            <a:pPr indent="0" algn="just">
              <a:buNone/>
            </a:pP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年度市町村国保会計決算・市町村・都道府県一般会計法定　</a:t>
            </a:r>
          </a:p>
          <a:p>
            <a:pPr indent="0" algn="just">
              <a:buNone/>
            </a:pP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外繰入・基金残高</a:t>
            </a:r>
          </a:p>
          <a:p>
            <a:pPr indent="0" algn="just">
              <a:buNone/>
            </a:pP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年度全国市町村一人当所得・全国順位</a:t>
            </a:r>
            <a:endParaRPr lang="en-US" altLang="ja-JP"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096476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224820" y="640022"/>
            <a:ext cx="9520158" cy="1049235"/>
          </a:xfrm>
        </p:spPr>
        <p:txBody>
          <a:bodyPr>
            <a:normAutofit fontScale="90000"/>
          </a:bodyPr>
          <a:lstStyle/>
          <a:p>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結論～市町村国保財政は危機ではない。でも被保険者はたいへんな危機</a:t>
            </a:r>
            <a:r>
              <a:rPr kumimoji="1"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452116" y="1708677"/>
            <a:ext cx="11065565" cy="5180389"/>
          </a:xfrm>
        </p:spPr>
        <p:txBody>
          <a:bodyPr>
            <a:normAutofit/>
          </a:bodyPr>
          <a:lstStyle/>
          <a:p>
            <a:pPr indent="0" algn="just">
              <a:buNone/>
            </a:pPr>
            <a:endPar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全国ベース国保会計</a:t>
            </a:r>
            <a:endPar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7748</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億円の黒字＋基金残高</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5719</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億円</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年度市町村国保会計決算⇒みなさんの自治体の決算は</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年度全国市町村一人当基金残高順位</a:t>
            </a:r>
            <a:endParaRPr lang="ja-JP" altLang="en-US" dirty="0"/>
          </a:p>
        </p:txBody>
      </p:sp>
    </p:spTree>
    <p:extLst>
      <p:ext uri="{BB962C8B-B14F-4D97-AF65-F5344CB8AC3E}">
        <p14:creationId xmlns:p14="http://schemas.microsoft.com/office/powerpoint/2010/main" val="2958325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8AE7B-CEAF-4810-93AC-921B464BC113}"/>
              </a:ext>
            </a:extLst>
          </p:cNvPr>
          <p:cNvSpPr>
            <a:spLocks noGrp="1"/>
          </p:cNvSpPr>
          <p:nvPr>
            <p:ph type="title"/>
          </p:nvPr>
        </p:nvSpPr>
        <p:spPr>
          <a:xfrm>
            <a:off x="1335921" y="165326"/>
            <a:ext cx="9520158" cy="1049235"/>
          </a:xfrm>
        </p:spPr>
        <p:txBody>
          <a:bodyPr>
            <a:norm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国保改善運動がいまなぜ重要なのか</a:t>
            </a:r>
            <a:endParaRPr kumimoji="1" lang="ja-JP" altLang="en-US" sz="4000" dirty="0"/>
          </a:p>
        </p:txBody>
      </p:sp>
      <p:sp>
        <p:nvSpPr>
          <p:cNvPr id="3" name="コンテンツ プレースホルダー 2">
            <a:extLst>
              <a:ext uri="{FF2B5EF4-FFF2-40B4-BE49-F238E27FC236}">
                <a16:creationId xmlns:a16="http://schemas.microsoft.com/office/drawing/2014/main" id="{DE0AC059-63DD-53CE-16C9-C9E486E77C61}"/>
              </a:ext>
            </a:extLst>
          </p:cNvPr>
          <p:cNvSpPr>
            <a:spLocks noGrp="1"/>
          </p:cNvSpPr>
          <p:nvPr>
            <p:ph idx="1"/>
          </p:nvPr>
        </p:nvSpPr>
        <p:spPr>
          <a:xfrm>
            <a:off x="993159" y="1332152"/>
            <a:ext cx="10601078" cy="4447211"/>
          </a:xfrm>
        </p:spPr>
        <p:txBody>
          <a:bodyPr>
            <a:normAutofit/>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国保加入者</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被保険者</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の半分が自営業・フリーランス・非正規雇用労働者とその家族</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□コロナ禍の影響を最も受けている人たち</a:t>
            </a:r>
          </a:p>
          <a:p>
            <a:pPr indent="0" algn="just">
              <a:buNone/>
            </a:pP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□国保料そのものを安くすることがコロナ対策としても最も有効</a:t>
            </a:r>
            <a:endPar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□国保料は税・社会保険料で最も高いため、免除等されると結果的に実質賃金・可処分所得が増えることとなる。</a:t>
            </a:r>
          </a:p>
          <a:p>
            <a:pPr indent="0" algn="just">
              <a:buNone/>
            </a:pP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例</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年度所得</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200</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万円　</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40</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歳代母</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こども</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人の国保料は</a:t>
            </a:r>
          </a:p>
          <a:p>
            <a:pPr indent="0" algn="just">
              <a:buNone/>
            </a:pP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東大阪市</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40</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万</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3728</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円　大阪市</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37</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万</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1585</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円　枚方市</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37</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万</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8700</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2400" dirty="0">
              <a:solidFill>
                <a:srgbClr val="FF0000"/>
              </a:solidFill>
            </a:endParaRPr>
          </a:p>
          <a:p>
            <a:endParaRPr kumimoji="1" lang="ja-JP" altLang="en-US" dirty="0"/>
          </a:p>
        </p:txBody>
      </p:sp>
    </p:spTree>
    <p:extLst>
      <p:ext uri="{BB962C8B-B14F-4D97-AF65-F5344CB8AC3E}">
        <p14:creationId xmlns:p14="http://schemas.microsoft.com/office/powerpoint/2010/main" val="393071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D066622-3042-8689-7774-9B829A993A13}"/>
              </a:ext>
            </a:extLst>
          </p:cNvPr>
          <p:cNvPicPr>
            <a:picLocks noChangeAspect="1"/>
          </p:cNvPicPr>
          <p:nvPr/>
        </p:nvPicPr>
        <p:blipFill>
          <a:blip r:embed="rId2"/>
          <a:stretch>
            <a:fillRect/>
          </a:stretch>
        </p:blipFill>
        <p:spPr>
          <a:xfrm>
            <a:off x="3550785" y="48062"/>
            <a:ext cx="4393065" cy="6761876"/>
          </a:xfrm>
          <a:prstGeom prst="rect">
            <a:avLst/>
          </a:prstGeom>
        </p:spPr>
      </p:pic>
    </p:spTree>
    <p:extLst>
      <p:ext uri="{BB962C8B-B14F-4D97-AF65-F5344CB8AC3E}">
        <p14:creationId xmlns:p14="http://schemas.microsoft.com/office/powerpoint/2010/main" val="2692340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C632F9-8642-5F91-ED28-106172693CA2}"/>
              </a:ext>
            </a:extLst>
          </p:cNvPr>
          <p:cNvSpPr>
            <a:spLocks noGrp="1"/>
          </p:cNvSpPr>
          <p:nvPr>
            <p:ph type="title"/>
          </p:nvPr>
        </p:nvSpPr>
        <p:spPr>
          <a:xfrm>
            <a:off x="1587962" y="0"/>
            <a:ext cx="9520158" cy="1049235"/>
          </a:xfrm>
        </p:spPr>
        <p:txBody>
          <a:bodyPr>
            <a:normAutofit fontScale="90000"/>
          </a:bodyPr>
          <a:lstStyle/>
          <a:p>
            <a:pPr algn="ct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国保が貧困を作り出す～京都府のシンママさんの悲鳴</a:t>
            </a:r>
            <a:endParaRPr kumimoji="1" lang="ja-JP" altLang="en-US" sz="36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7140E77B-DACB-10E3-D5A3-D378EDFA6EE3}"/>
              </a:ext>
            </a:extLst>
          </p:cNvPr>
          <p:cNvSpPr>
            <a:spLocks noGrp="1"/>
          </p:cNvSpPr>
          <p:nvPr>
            <p:ph idx="1"/>
          </p:nvPr>
        </p:nvSpPr>
        <p:spPr>
          <a:xfrm>
            <a:off x="514904" y="1049235"/>
            <a:ext cx="11363417" cy="4742354"/>
          </a:xfrm>
        </p:spPr>
        <p:txBody>
          <a:bodyPr>
            <a:noAutofit/>
          </a:bodyPr>
          <a:lstStyle/>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この夏、電気代が恐ろしくて、一度もクーラーを入れることができず、うちわで過ごしたので、苦しかったです。電気代約</a:t>
            </a:r>
            <a:r>
              <a:rPr kumimoji="1" lang="en-US" altLang="ja-JP" sz="1800" dirty="0">
                <a:latin typeface="UD デジタル 教科書体 NK-B" panose="02020700000000000000" pitchFamily="18" charset="-128"/>
                <a:ea typeface="UD デジタル 教科書体 NK-B" panose="02020700000000000000" pitchFamily="18" charset="-128"/>
              </a:rPr>
              <a:t>4800</a:t>
            </a:r>
            <a:r>
              <a:rPr kumimoji="1" lang="ja-JP" altLang="en-US" sz="1800" dirty="0">
                <a:latin typeface="UD デジタル 教科書体 NK-B" panose="02020700000000000000" pitchFamily="18" charset="-128"/>
                <a:ea typeface="UD デジタル 教科書体 NK-B" panose="02020700000000000000" pitchFamily="18" charset="-128"/>
              </a:rPr>
              <a:t>円、ガス代約</a:t>
            </a:r>
            <a:r>
              <a:rPr kumimoji="1" lang="en-US" altLang="ja-JP" sz="1800" dirty="0">
                <a:latin typeface="UD デジタル 教科書体 NK-B" panose="02020700000000000000" pitchFamily="18" charset="-128"/>
                <a:ea typeface="UD デジタル 教科書体 NK-B" panose="02020700000000000000" pitchFamily="18" charset="-128"/>
              </a:rPr>
              <a:t>4600</a:t>
            </a:r>
            <a:r>
              <a:rPr kumimoji="1" lang="ja-JP" altLang="en-US" sz="1800" dirty="0">
                <a:latin typeface="UD デジタル 教科書体 NK-B" panose="02020700000000000000" pitchFamily="18" charset="-128"/>
                <a:ea typeface="UD デジタル 教科書体 NK-B" panose="02020700000000000000" pitchFamily="18" charset="-128"/>
              </a:rPr>
              <a:t>円、水道代約</a:t>
            </a:r>
            <a:r>
              <a:rPr kumimoji="1" lang="en-US" altLang="ja-JP" sz="1800" dirty="0">
                <a:latin typeface="UD デジタル 教科書体 NK-B" panose="02020700000000000000" pitchFamily="18" charset="-128"/>
                <a:ea typeface="UD デジタル 教科書体 NK-B" panose="02020700000000000000" pitchFamily="18" charset="-128"/>
              </a:rPr>
              <a:t>4300</a:t>
            </a:r>
            <a:r>
              <a:rPr kumimoji="1" lang="ja-JP" altLang="en-US" sz="1800" dirty="0">
                <a:latin typeface="UD デジタル 教科書体 NK-B" panose="02020700000000000000" pitchFamily="18" charset="-128"/>
                <a:ea typeface="UD デジタル 教科書体 NK-B" panose="02020700000000000000" pitchFamily="18" charset="-128"/>
              </a:rPr>
              <a:t>円。息をしているだけなのに、死にそうですね。どんなに節約しても、トイレは、</a:t>
            </a:r>
            <a:r>
              <a:rPr kumimoji="1" lang="en-US" altLang="ja-JP" sz="1800" dirty="0">
                <a:latin typeface="UD デジタル 教科書体 NK-B" panose="02020700000000000000" pitchFamily="18" charset="-128"/>
                <a:ea typeface="UD デジタル 教科書体 NK-B" panose="02020700000000000000" pitchFamily="18" charset="-128"/>
              </a:rPr>
              <a:t>1</a:t>
            </a:r>
            <a:r>
              <a:rPr kumimoji="1" lang="ja-JP" altLang="en-US" sz="1800" dirty="0">
                <a:latin typeface="UD デジタル 教科書体 NK-B" panose="02020700000000000000" pitchFamily="18" charset="-128"/>
                <a:ea typeface="UD デジタル 教科書体 NK-B" panose="02020700000000000000" pitchFamily="18" charset="-128"/>
              </a:rPr>
              <a:t>日</a:t>
            </a:r>
            <a:r>
              <a:rPr kumimoji="1" lang="en-US" altLang="ja-JP" sz="1800" dirty="0">
                <a:latin typeface="UD デジタル 教科書体 NK-B" panose="02020700000000000000" pitchFamily="18" charset="-128"/>
                <a:ea typeface="UD デジタル 教科書体 NK-B" panose="02020700000000000000" pitchFamily="18" charset="-128"/>
              </a:rPr>
              <a:t>1</a:t>
            </a:r>
            <a:r>
              <a:rPr kumimoji="1" lang="ja-JP" altLang="en-US" sz="1800" dirty="0">
                <a:latin typeface="UD デジタル 教科書体 NK-B" panose="02020700000000000000" pitchFamily="18" charset="-128"/>
                <a:ea typeface="UD デジタル 教科書体 NK-B" panose="02020700000000000000" pitchFamily="18" charset="-128"/>
              </a:rPr>
              <a:t>回しか水を流さないようにしても、お風呂は</a:t>
            </a:r>
            <a:r>
              <a:rPr kumimoji="1" lang="en-US" altLang="ja-JP" sz="1800" dirty="0">
                <a:latin typeface="UD デジタル 教科書体 NK-B" panose="02020700000000000000" pitchFamily="18" charset="-128"/>
                <a:ea typeface="UD デジタル 教科書体 NK-B" panose="02020700000000000000" pitchFamily="18" charset="-128"/>
              </a:rPr>
              <a:t>1</a:t>
            </a:r>
            <a:r>
              <a:rPr kumimoji="1" lang="ja-JP" altLang="en-US" sz="1800" dirty="0">
                <a:latin typeface="UD デジタル 教科書体 NK-B" panose="02020700000000000000" pitchFamily="18" charset="-128"/>
                <a:ea typeface="UD デジタル 教科書体 NK-B" panose="02020700000000000000" pitchFamily="18" charset="-128"/>
              </a:rPr>
              <a:t>週間以上</a:t>
            </a:r>
            <a:r>
              <a:rPr kumimoji="1" lang="en-US" altLang="ja-JP" sz="1800" dirty="0">
                <a:latin typeface="UD デジタル 教科書体 NK-B" panose="02020700000000000000" pitchFamily="18" charset="-128"/>
                <a:ea typeface="UD デジタル 教科書体 NK-B" panose="02020700000000000000" pitchFamily="18" charset="-128"/>
              </a:rPr>
              <a:t>10.</a:t>
            </a:r>
            <a:r>
              <a:rPr kumimoji="1" lang="ja-JP" altLang="en-US" sz="1800" dirty="0">
                <a:latin typeface="UD デジタル 教科書体 NK-B" panose="02020700000000000000" pitchFamily="18" charset="-128"/>
                <a:ea typeface="UD デジタル 教科書体 NK-B" panose="02020700000000000000" pitchFamily="18" charset="-128"/>
              </a:rPr>
              <a:t>日までで一回だけの交換、にしても、これだけかかります。おかしいです。前はこんなことなかった、、、気がします。節約を、これ以上は、どうすればいいのかわかりません。</a:t>
            </a:r>
          </a:p>
          <a:p>
            <a:pPr marL="0" indent="0">
              <a:buNone/>
            </a:pPr>
            <a:r>
              <a:rPr kumimoji="1" lang="en-US" altLang="ja-JP" sz="1800" dirty="0">
                <a:latin typeface="UD デジタル 教科書体 NK-B" panose="02020700000000000000" pitchFamily="18" charset="-128"/>
                <a:ea typeface="UD デジタル 教科書体 NK-B" panose="02020700000000000000" pitchFamily="18" charset="-128"/>
              </a:rPr>
              <a:t>5</a:t>
            </a:r>
            <a:r>
              <a:rPr kumimoji="1" lang="ja-JP" altLang="en-US" sz="1800" dirty="0">
                <a:latin typeface="UD デジタル 教科書体 NK-B" panose="02020700000000000000" pitchFamily="18" charset="-128"/>
                <a:ea typeface="UD デジタル 教科書体 NK-B" panose="02020700000000000000" pitchFamily="18" charset="-128"/>
              </a:rPr>
              <a:t>月に仕事を辞めなくてはならなくなり、</a:t>
            </a:r>
            <a:r>
              <a:rPr kumimoji="1" lang="en-US" altLang="ja-JP" sz="1800" dirty="0">
                <a:latin typeface="UD デジタル 教科書体 NK-B" panose="02020700000000000000" pitchFamily="18" charset="-128"/>
                <a:ea typeface="UD デジタル 教科書体 NK-B" panose="02020700000000000000" pitchFamily="18" charset="-128"/>
              </a:rPr>
              <a:t>3</a:t>
            </a:r>
            <a:r>
              <a:rPr kumimoji="1" lang="ja-JP" altLang="en-US" sz="1800" dirty="0">
                <a:latin typeface="UD デジタル 教科書体 NK-B" panose="02020700000000000000" pitchFamily="18" charset="-128"/>
                <a:ea typeface="UD デジタル 教科書体 NK-B" panose="02020700000000000000" pitchFamily="18" charset="-128"/>
              </a:rPr>
              <a:t>ヶ月が過ぎました。めんつゆが、本当にありがたいです。　ご飯さえあれば、そうめんがなくなっても、つゆをかけて頂けます。かぼちゃがうれしいです。　それからラーメンは、ものすごくありがたいです。　タオルに、ナプキンも、必ず必要なので本当に助かります。　雨漏りがあるので、タオルはありがたいです。靴のサイズは</a:t>
            </a:r>
            <a:r>
              <a:rPr kumimoji="1" lang="en-US" altLang="ja-JP" sz="1800" dirty="0">
                <a:latin typeface="UD デジタル 教科書体 NK-B" panose="02020700000000000000" pitchFamily="18" charset="-128"/>
                <a:ea typeface="UD デジタル 教科書体 NK-B" panose="02020700000000000000" pitchFamily="18" charset="-128"/>
              </a:rPr>
              <a:t>23 </a:t>
            </a:r>
            <a:r>
              <a:rPr kumimoji="1" lang="ja-JP" altLang="en-US" sz="1800" dirty="0">
                <a:latin typeface="UD デジタル 教科書体 NK-B" panose="02020700000000000000" pitchFamily="18" charset="-128"/>
                <a:ea typeface="UD デジタル 教科書体 NK-B" panose="02020700000000000000" pitchFamily="18" charset="-128"/>
              </a:rPr>
              <a:t>身長は</a:t>
            </a:r>
            <a:r>
              <a:rPr kumimoji="1" lang="en-US" altLang="ja-JP" sz="1800" dirty="0">
                <a:latin typeface="UD デジタル 教科書体 NK-B" panose="02020700000000000000" pitchFamily="18" charset="-128"/>
                <a:ea typeface="UD デジタル 教科書体 NK-B" panose="02020700000000000000" pitchFamily="18" charset="-128"/>
              </a:rPr>
              <a:t>160</a:t>
            </a:r>
            <a:r>
              <a:rPr kumimoji="1" lang="ja-JP" altLang="en-US" sz="1800" dirty="0">
                <a:latin typeface="UD デジタル 教科書体 NK-B" panose="02020700000000000000" pitchFamily="18" charset="-128"/>
                <a:ea typeface="UD デジタル 教科書体 NK-B" panose="02020700000000000000" pitchFamily="18" charset="-128"/>
              </a:rPr>
              <a:t>です。お洋服と靴が欲しいです。体操服や、スポーツジャージや、半パン</a:t>
            </a:r>
            <a:r>
              <a:rPr kumimoji="1" lang="en-US" altLang="ja-JP" sz="1800" dirty="0">
                <a:latin typeface="UD デジタル 教科書体 NK-B" panose="02020700000000000000" pitchFamily="18" charset="-128"/>
                <a:ea typeface="UD デジタル 教科書体 NK-B" panose="02020700000000000000" pitchFamily="18" charset="-128"/>
              </a:rPr>
              <a:t>T</a:t>
            </a:r>
            <a:r>
              <a:rPr kumimoji="1" lang="ja-JP" altLang="en-US" sz="1800" dirty="0">
                <a:latin typeface="UD デジタル 教科書体 NK-B" panose="02020700000000000000" pitchFamily="18" charset="-128"/>
                <a:ea typeface="UD デジタル 教科書体 NK-B" panose="02020700000000000000" pitchFamily="18" charset="-128"/>
              </a:rPr>
              <a:t>シャツ（学校で陸上をしています）があれば、お古でもかまいませんのでできれば、お願いしたいです。</a:t>
            </a:r>
            <a:r>
              <a:rPr kumimoji="1" lang="en-US" altLang="ja-JP" sz="1800" dirty="0">
                <a:latin typeface="UD デジタル 教科書体 NK-B" panose="02020700000000000000" pitchFamily="18" charset="-128"/>
                <a:ea typeface="UD デジタル 教科書体 NK-B" panose="02020700000000000000" pitchFamily="18" charset="-128"/>
              </a:rPr>
              <a:t>70A</a:t>
            </a:r>
            <a:r>
              <a:rPr kumimoji="1" lang="ja-JP" altLang="en-US" sz="1800" dirty="0">
                <a:latin typeface="UD デジタル 教科書体 NK-B" panose="02020700000000000000" pitchFamily="18" charset="-128"/>
                <a:ea typeface="UD デジタル 教科書体 NK-B" panose="02020700000000000000" pitchFamily="18" charset="-128"/>
              </a:rPr>
              <a:t>か、</a:t>
            </a:r>
            <a:r>
              <a:rPr kumimoji="1" lang="en-US" altLang="ja-JP" sz="1800" dirty="0">
                <a:latin typeface="UD デジタル 教科書体 NK-B" panose="02020700000000000000" pitchFamily="18" charset="-128"/>
                <a:ea typeface="UD デジタル 教科書体 NK-B" panose="02020700000000000000" pitchFamily="18" charset="-128"/>
              </a:rPr>
              <a:t>65A</a:t>
            </a:r>
            <a:r>
              <a:rPr kumimoji="1" lang="ja-JP" altLang="en-US" sz="1800" dirty="0">
                <a:latin typeface="UD デジタル 教科書体 NK-B" panose="02020700000000000000" pitchFamily="18" charset="-128"/>
                <a:ea typeface="UD デジタル 教科書体 NK-B" panose="02020700000000000000" pitchFamily="18" charset="-128"/>
              </a:rPr>
              <a:t>のスポーツブラと、パンツがほしいです。髪をくくるゴムがあれば欲しいです。どんどん大きくなり、どうにもなりません。よろしくお願い致します。　</a:t>
            </a:r>
          </a:p>
          <a:p>
            <a:pPr marL="0" indent="0">
              <a:buNone/>
            </a:pPr>
            <a:r>
              <a:rPr kumimoji="1"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このママさんの国民健康保険料は年額</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43009</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円</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10</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回納付だと</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4300</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円。米</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5</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キロ</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1800</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円　月額保険料は米</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12</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キロ分</a:t>
            </a:r>
            <a:endParaRPr kumimoji="1" lang="ja-JP" altLang="en-US" sz="18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43824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C8A4B-D9D7-65F9-764D-CA1D407A9D93}"/>
              </a:ext>
            </a:extLst>
          </p:cNvPr>
          <p:cNvSpPr>
            <a:spLocks noGrp="1"/>
          </p:cNvSpPr>
          <p:nvPr>
            <p:ph type="title"/>
          </p:nvPr>
        </p:nvSpPr>
        <p:spPr>
          <a:xfrm>
            <a:off x="1437042" y="259863"/>
            <a:ext cx="9520158" cy="1049235"/>
          </a:xfrm>
        </p:spPr>
        <p:txBody>
          <a:bodyPr>
            <a:normAutofit/>
          </a:bodyPr>
          <a:lstStyle/>
          <a:p>
            <a:pPr algn="ctr"/>
            <a:r>
              <a:rPr kumimoji="1" lang="en-US" altLang="ja-JP" sz="4000" dirty="0">
                <a:solidFill>
                  <a:srgbClr val="C00000"/>
                </a:solidFill>
                <a:latin typeface="UD デジタル 教科書体 NP-B" panose="02020700000000000000" pitchFamily="18" charset="-128"/>
                <a:ea typeface="UD デジタル 教科書体 NP-B" panose="02020700000000000000" pitchFamily="18" charset="-128"/>
              </a:rPr>
              <a:t>2020</a:t>
            </a:r>
            <a:r>
              <a:rPr kumimoji="1"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年実施されたコロナ減免</a:t>
            </a:r>
            <a:endParaRPr kumimoji="1" lang="ja-JP" altLang="en-US" sz="4000" dirty="0">
              <a:solidFill>
                <a:srgbClr val="C00000"/>
              </a:solidFill>
            </a:endParaRPr>
          </a:p>
        </p:txBody>
      </p:sp>
      <p:sp>
        <p:nvSpPr>
          <p:cNvPr id="3" name="コンテンツ プレースホルダー 2">
            <a:extLst>
              <a:ext uri="{FF2B5EF4-FFF2-40B4-BE49-F238E27FC236}">
                <a16:creationId xmlns:a16="http://schemas.microsoft.com/office/drawing/2014/main" id="{A081D583-2C75-6CA5-4F62-5296385F8AC1}"/>
              </a:ext>
            </a:extLst>
          </p:cNvPr>
          <p:cNvSpPr>
            <a:spLocks noGrp="1"/>
          </p:cNvSpPr>
          <p:nvPr>
            <p:ph idx="1"/>
          </p:nvPr>
        </p:nvSpPr>
        <p:spPr>
          <a:xfrm>
            <a:off x="1437042" y="1394294"/>
            <a:ext cx="9520158" cy="3450613"/>
          </a:xfrm>
        </p:spPr>
        <p:txBody>
          <a:bodyPr/>
          <a:lstStyle/>
          <a:p>
            <a:pPr indent="0" algn="just">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減免対象　　　　　　　　　　　　　　　　　　　　　　　　　　</a:t>
            </a:r>
          </a:p>
          <a:p>
            <a:pPr indent="0" algn="just">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①主たる生計維持者が死亡または重篤な傷病を負ったとき。　</a:t>
            </a:r>
          </a:p>
          <a:p>
            <a:pPr indent="0" algn="just">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②主たる生計維持者の収入が、</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2019</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年に比べ</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年が</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％以上減少</a:t>
            </a:r>
            <a:endParaRPr lang="ja-JP" altLang="en-US" dirty="0"/>
          </a:p>
          <a:p>
            <a:endParaRPr kumimoji="1" lang="ja-JP" altLang="en-US" dirty="0"/>
          </a:p>
        </p:txBody>
      </p:sp>
      <p:pic>
        <p:nvPicPr>
          <p:cNvPr id="4" name="図 3">
            <a:extLst>
              <a:ext uri="{FF2B5EF4-FFF2-40B4-BE49-F238E27FC236}">
                <a16:creationId xmlns:a16="http://schemas.microsoft.com/office/drawing/2014/main" id="{37D68612-9594-6942-E7A0-35CC0D8DD8A6}"/>
              </a:ext>
            </a:extLst>
          </p:cNvPr>
          <p:cNvPicPr>
            <a:picLocks noChangeAspect="1"/>
          </p:cNvPicPr>
          <p:nvPr/>
        </p:nvPicPr>
        <p:blipFill>
          <a:blip r:embed="rId2"/>
          <a:stretch>
            <a:fillRect/>
          </a:stretch>
        </p:blipFill>
        <p:spPr>
          <a:xfrm>
            <a:off x="736846" y="3254391"/>
            <a:ext cx="11317619" cy="2545461"/>
          </a:xfrm>
          <a:prstGeom prst="rect">
            <a:avLst/>
          </a:prstGeom>
        </p:spPr>
      </p:pic>
    </p:spTree>
    <p:extLst>
      <p:ext uri="{BB962C8B-B14F-4D97-AF65-F5344CB8AC3E}">
        <p14:creationId xmlns:p14="http://schemas.microsoft.com/office/powerpoint/2010/main" val="1102191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51563C-F9C3-1A55-D5CF-395C49619E86}"/>
              </a:ext>
            </a:extLst>
          </p:cNvPr>
          <p:cNvSpPr>
            <a:spLocks noGrp="1"/>
          </p:cNvSpPr>
          <p:nvPr>
            <p:ph type="title"/>
          </p:nvPr>
        </p:nvSpPr>
        <p:spPr>
          <a:xfrm>
            <a:off x="1508063" y="227470"/>
            <a:ext cx="9520158" cy="1049235"/>
          </a:xfrm>
        </p:spPr>
        <p:txBody>
          <a:bodyPr/>
          <a:lstStyle/>
          <a:p>
            <a:r>
              <a:rPr kumimoji="1" lang="en-US" altLang="ja-JP" sz="3200" dirty="0">
                <a:solidFill>
                  <a:srgbClr val="C00000"/>
                </a:solidFill>
                <a:latin typeface="UD デジタル 教科書体 NP-B" panose="02020700000000000000" pitchFamily="18" charset="-128"/>
                <a:ea typeface="UD デジタル 教科書体 NP-B" panose="02020700000000000000" pitchFamily="18" charset="-128"/>
              </a:rPr>
              <a:t>2021</a:t>
            </a:r>
            <a:r>
              <a:rPr kumimoji="1" lang="ja-JP" altLang="en-US" sz="3200" dirty="0">
                <a:solidFill>
                  <a:srgbClr val="C00000"/>
                </a:solidFill>
                <a:latin typeface="UD デジタル 教科書体 NP-B" panose="02020700000000000000" pitchFamily="18" charset="-128"/>
                <a:ea typeface="UD デジタル 教科書体 NP-B" panose="02020700000000000000" pitchFamily="18" charset="-128"/>
              </a:rPr>
              <a:t>年・</a:t>
            </a:r>
            <a:r>
              <a:rPr kumimoji="1" lang="en-US" altLang="ja-JP" sz="3200" dirty="0">
                <a:solidFill>
                  <a:srgbClr val="C00000"/>
                </a:solidFill>
                <a:latin typeface="UD デジタル 教科書体 NP-B" panose="02020700000000000000" pitchFamily="18" charset="-128"/>
                <a:ea typeface="UD デジタル 教科書体 NP-B" panose="02020700000000000000" pitchFamily="18" charset="-128"/>
              </a:rPr>
              <a:t>2022</a:t>
            </a:r>
            <a:r>
              <a:rPr kumimoji="1" lang="ja-JP" altLang="en-US" sz="3200" dirty="0">
                <a:solidFill>
                  <a:srgbClr val="C00000"/>
                </a:solidFill>
                <a:latin typeface="UD デジタル 教科書体 NP-B" panose="02020700000000000000" pitchFamily="18" charset="-128"/>
                <a:ea typeface="UD デジタル 教科書体 NP-B" panose="02020700000000000000" pitchFamily="18" charset="-128"/>
              </a:rPr>
              <a:t>年もコロナ減免は実施されたが</a:t>
            </a:r>
            <a:endParaRPr kumimoji="1" lang="ja-JP" altLang="en-US" dirty="0">
              <a:solidFill>
                <a:srgbClr val="C00000"/>
              </a:solidFill>
            </a:endParaRPr>
          </a:p>
        </p:txBody>
      </p:sp>
      <p:sp>
        <p:nvSpPr>
          <p:cNvPr id="3" name="コンテンツ プレースホルダー 2">
            <a:extLst>
              <a:ext uri="{FF2B5EF4-FFF2-40B4-BE49-F238E27FC236}">
                <a16:creationId xmlns:a16="http://schemas.microsoft.com/office/drawing/2014/main" id="{657024E2-0042-ED09-9A62-ED8F647D5C90}"/>
              </a:ext>
            </a:extLst>
          </p:cNvPr>
          <p:cNvSpPr>
            <a:spLocks noGrp="1"/>
          </p:cNvSpPr>
          <p:nvPr>
            <p:ph idx="1"/>
          </p:nvPr>
        </p:nvSpPr>
        <p:spPr>
          <a:xfrm>
            <a:off x="673561" y="1447560"/>
            <a:ext cx="10965064" cy="4322925"/>
          </a:xfrm>
        </p:spPr>
        <p:txBody>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減免対象　　　　　　　　　　　　　　　　　　　　　　　　　　</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①主たる生計維持者が死亡または重篤な傷病を負ったとき。　</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②主たる生計維持者の収入が、</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2022</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％以上減少</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⇒となると前年より収入</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割以上減はあるが、さらに割減となると失業くらいしかない。</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□ほぼ使えない制度に。</a:t>
            </a:r>
          </a:p>
          <a:p>
            <a:endParaRPr kumimoji="1" lang="ja-JP" altLang="en-US" dirty="0"/>
          </a:p>
        </p:txBody>
      </p:sp>
    </p:spTree>
    <p:extLst>
      <p:ext uri="{BB962C8B-B14F-4D97-AF65-F5344CB8AC3E}">
        <p14:creationId xmlns:p14="http://schemas.microsoft.com/office/powerpoint/2010/main" val="4293823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3244A-CEFF-7408-EFC7-FF197C9B716A}"/>
              </a:ext>
            </a:extLst>
          </p:cNvPr>
          <p:cNvSpPr>
            <a:spLocks noGrp="1"/>
          </p:cNvSpPr>
          <p:nvPr>
            <p:ph type="title"/>
          </p:nvPr>
        </p:nvSpPr>
        <p:spPr>
          <a:xfrm>
            <a:off x="1454797" y="209715"/>
            <a:ext cx="9520158" cy="1049235"/>
          </a:xfrm>
        </p:spPr>
        <p:txBody>
          <a:bodyPr>
            <a:normAutofit/>
          </a:bodyPr>
          <a:lstStyle/>
          <a:p>
            <a:pPr algn="ctr"/>
            <a:r>
              <a:rPr kumimoji="1"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コロナ対応傷病手当</a:t>
            </a:r>
            <a:endParaRPr kumimoji="1" lang="ja-JP" altLang="en-US" sz="4000" dirty="0">
              <a:solidFill>
                <a:srgbClr val="C00000"/>
              </a:solidFill>
            </a:endParaRPr>
          </a:p>
        </p:txBody>
      </p:sp>
      <p:sp>
        <p:nvSpPr>
          <p:cNvPr id="3" name="コンテンツ プレースホルダー 2">
            <a:extLst>
              <a:ext uri="{FF2B5EF4-FFF2-40B4-BE49-F238E27FC236}">
                <a16:creationId xmlns:a16="http://schemas.microsoft.com/office/drawing/2014/main" id="{BD8EBA98-475E-0827-E280-97BDA0F54263}"/>
              </a:ext>
            </a:extLst>
          </p:cNvPr>
          <p:cNvSpPr>
            <a:spLocks noGrp="1"/>
          </p:cNvSpPr>
          <p:nvPr>
            <p:ph idx="1"/>
          </p:nvPr>
        </p:nvSpPr>
        <p:spPr>
          <a:xfrm>
            <a:off x="1028669" y="1258950"/>
            <a:ext cx="10565568" cy="4786743"/>
          </a:xfrm>
        </p:spPr>
        <p:txBody>
          <a:bodyPr/>
          <a:lstStyle/>
          <a:p>
            <a:pPr indent="0" algn="just">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国民健康保険法第</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58</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条第</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では「条例又は規約の定めるところにより、傷病手当金の支給その他の保険給付を行うことができる」と規定しているが、厚生労働省は「国民健康保険の財政運営に支障がない場合に実施する」ものとし市町村・国保組合の財政負担による実施を求め、事実上、全国で実施する市町村は無かった。</a:t>
            </a:r>
          </a:p>
          <a:p>
            <a:pPr indent="0" algn="just">
              <a:buNone/>
            </a:pPr>
            <a:b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□新型コロナウイルス感染症拡大のもと、国民健康保険の被保険者の中に多い、短時間・非正規雇用労働者の所得補償対策として、協会けんぽ等との均衡から傷病手当金の創設が国において検討され、</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24</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日の国事務連絡で、傷病手当金に対する財政支援を行うことを通知し、市町村・国保組合の判断により、条例・規約を改正し傷病手当金の支給が行われることとなった</a:t>
            </a:r>
            <a:endPar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b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endPar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242936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B83E11-226D-EF48-011E-F0FB1335F1AB}"/>
              </a:ext>
            </a:extLst>
          </p:cNvPr>
          <p:cNvSpPr>
            <a:spLocks noGrp="1"/>
          </p:cNvSpPr>
          <p:nvPr>
            <p:ph type="title"/>
          </p:nvPr>
        </p:nvSpPr>
        <p:spPr>
          <a:xfrm>
            <a:off x="1534696" y="342420"/>
            <a:ext cx="9520158" cy="1049235"/>
          </a:xfrm>
        </p:spPr>
        <p:txBody>
          <a:bodyPr>
            <a:normAutofit/>
          </a:bodyPr>
          <a:lstStyle/>
          <a:p>
            <a:pPr algn="ctr"/>
            <a:r>
              <a:rPr kumimoji="1"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コロナ対応傷病手当</a:t>
            </a:r>
            <a:endParaRPr kumimoji="1" lang="ja-JP" altLang="en-US" sz="4000" dirty="0">
              <a:solidFill>
                <a:srgbClr val="C00000"/>
              </a:solidFill>
            </a:endParaRPr>
          </a:p>
        </p:txBody>
      </p:sp>
      <p:sp>
        <p:nvSpPr>
          <p:cNvPr id="3" name="コンテンツ プレースホルダー 2">
            <a:extLst>
              <a:ext uri="{FF2B5EF4-FFF2-40B4-BE49-F238E27FC236}">
                <a16:creationId xmlns:a16="http://schemas.microsoft.com/office/drawing/2014/main" id="{99A84AB9-87E9-7CBD-3CE2-B4F80B084FA2}"/>
              </a:ext>
            </a:extLst>
          </p:cNvPr>
          <p:cNvSpPr>
            <a:spLocks noGrp="1"/>
          </p:cNvSpPr>
          <p:nvPr>
            <p:ph idx="1"/>
          </p:nvPr>
        </p:nvSpPr>
        <p:spPr>
          <a:xfrm>
            <a:off x="745725" y="1595841"/>
            <a:ext cx="10440140" cy="4503118"/>
          </a:xfrm>
        </p:spPr>
        <p:txBody>
          <a:bodyPr>
            <a:normAutofit fontScale="47500" lnSpcReduction="20000"/>
          </a:bodyPr>
          <a:lstStyle/>
          <a:p>
            <a:pPr indent="0" algn="just">
              <a:buNone/>
            </a:pP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支給対象</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4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２０２２年９月末まで</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の支給開始日（疾患）が対象。（</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月国事務連絡）</a:t>
            </a:r>
          </a:p>
          <a:p>
            <a:pPr indent="0" algn="just">
              <a:buNone/>
            </a:pP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●給与等（所得税法（昭和</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43</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法律第</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33</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号）第</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28</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条第</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項規定）、賞与（健康保険法（大正</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年法律第</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70</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号）第</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条第</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規）を除く。以下同じ。）の支払いを受けている被保険者が療養のため労務に服することができないとき（新型コロナウイルス感染症に感染したとき又は発熱等の症状があり当該感染症の感染が疑われるときに限る）</a:t>
            </a:r>
            <a:endPar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b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●その労務に服することができなくなった日から起算して</a:t>
            </a:r>
            <a:r>
              <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日を経過した日から労務に服することができない期間のうち労務に就くことを予定していた日について、傷病手当金を支給する</a:t>
            </a:r>
            <a:endParaRPr lang="en-US" altLang="ja-JP"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b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endPar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066042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02C92-47F8-2454-EAE5-BBC0764575BD}"/>
              </a:ext>
            </a:extLst>
          </p:cNvPr>
          <p:cNvSpPr>
            <a:spLocks noGrp="1"/>
          </p:cNvSpPr>
          <p:nvPr>
            <p:ph type="title"/>
          </p:nvPr>
        </p:nvSpPr>
        <p:spPr>
          <a:xfrm>
            <a:off x="1525818" y="349832"/>
            <a:ext cx="9520158" cy="1049235"/>
          </a:xfrm>
        </p:spPr>
        <p:txBody>
          <a:bodyPr>
            <a:norm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国保は</a:t>
            </a:r>
            <a:r>
              <a:rPr lang="ja-JP" altLang="en-US" sz="4400" dirty="0">
                <a:solidFill>
                  <a:srgbClr val="92D050"/>
                </a:solidFill>
                <a:latin typeface="UD デジタル 教科書体 NP-B" panose="02020700000000000000" pitchFamily="18" charset="-128"/>
                <a:ea typeface="UD デジタル 教科書体 NP-B" panose="02020700000000000000" pitchFamily="18" charset="-128"/>
              </a:rPr>
              <a:t>共助</a:t>
            </a:r>
            <a:r>
              <a:rPr lang="ja-JP" altLang="en-US" sz="4400" dirty="0">
                <a:latin typeface="UD デジタル 教科書体 NP-B" panose="02020700000000000000" pitchFamily="18" charset="-128"/>
                <a:ea typeface="UD デジタル 教科書体 NP-B" panose="02020700000000000000" pitchFamily="18" charset="-128"/>
              </a:rPr>
              <a:t>でも</a:t>
            </a:r>
            <a:r>
              <a:rPr lang="ja-JP" altLang="en-US" sz="4400" dirty="0">
                <a:solidFill>
                  <a:srgbClr val="00B0F0"/>
                </a:solidFill>
                <a:latin typeface="UD デジタル 教科書体 NP-B" panose="02020700000000000000" pitchFamily="18" charset="-128"/>
                <a:ea typeface="UD デジタル 教科書体 NP-B" panose="02020700000000000000" pitchFamily="18" charset="-128"/>
              </a:rPr>
              <a:t>公助</a:t>
            </a:r>
            <a:r>
              <a:rPr lang="ja-JP" altLang="en-US" sz="4400" dirty="0">
                <a:latin typeface="UD デジタル 教科書体 NP-B" panose="02020700000000000000" pitchFamily="18" charset="-128"/>
                <a:ea typeface="UD デジタル 教科書体 NP-B" panose="02020700000000000000" pitchFamily="18" charset="-128"/>
              </a:rPr>
              <a:t>でもない</a:t>
            </a:r>
            <a:endParaRPr kumimoji="1" lang="ja-JP" altLang="en-US" sz="4400" dirty="0"/>
          </a:p>
        </p:txBody>
      </p:sp>
      <p:sp>
        <p:nvSpPr>
          <p:cNvPr id="3" name="コンテンツ プレースホルダー 2">
            <a:extLst>
              <a:ext uri="{FF2B5EF4-FFF2-40B4-BE49-F238E27FC236}">
                <a16:creationId xmlns:a16="http://schemas.microsoft.com/office/drawing/2014/main" id="{5D38EF30-C267-679E-C77B-1E0D89CC5BD0}"/>
              </a:ext>
            </a:extLst>
          </p:cNvPr>
          <p:cNvSpPr>
            <a:spLocks noGrp="1"/>
          </p:cNvSpPr>
          <p:nvPr>
            <p:ph idx="1"/>
          </p:nvPr>
        </p:nvSpPr>
        <p:spPr>
          <a:xfrm>
            <a:off x="728475" y="1399067"/>
            <a:ext cx="11114843" cy="4129796"/>
          </a:xfrm>
        </p:spPr>
        <p:txBody>
          <a:bodyPr/>
          <a:lstStyle/>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◇国保は法に「</a:t>
            </a: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社会保障制度</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」であることが明記されている。</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◇なぜならばこの国で最も困難な人たちが加入する医療保険だから。</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◇困難とは、低所得・無収入・病気・障がい・ひとり親など</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◇だからこそ、条例に基づき以下が可能。</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44</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　一部負担金を減免</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77</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条　保険料減免・徴収猶予</a:t>
            </a:r>
          </a:p>
          <a:p>
            <a:endParaRPr kumimoji="1" lang="ja-JP" altLang="en-US" dirty="0"/>
          </a:p>
        </p:txBody>
      </p:sp>
    </p:spTree>
    <p:extLst>
      <p:ext uri="{BB962C8B-B14F-4D97-AF65-F5344CB8AC3E}">
        <p14:creationId xmlns:p14="http://schemas.microsoft.com/office/powerpoint/2010/main" val="4046333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E9FC52-8EC8-1CEA-D489-732140E96BF4}"/>
              </a:ext>
            </a:extLst>
          </p:cNvPr>
          <p:cNvSpPr>
            <a:spLocks noGrp="1"/>
          </p:cNvSpPr>
          <p:nvPr>
            <p:ph type="title"/>
          </p:nvPr>
        </p:nvSpPr>
        <p:spPr>
          <a:xfrm>
            <a:off x="1508063" y="155989"/>
            <a:ext cx="9520158" cy="1049235"/>
          </a:xfrm>
        </p:spPr>
        <p:txBody>
          <a:bodyPr>
            <a:normAutofit/>
          </a:bodyPr>
          <a:lstStyle/>
          <a:p>
            <a:r>
              <a:rPr kumimoji="1"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最後に・・・</a:t>
            </a:r>
          </a:p>
        </p:txBody>
      </p:sp>
      <p:sp>
        <p:nvSpPr>
          <p:cNvPr id="3" name="コンテンツ プレースホルダー 2">
            <a:extLst>
              <a:ext uri="{FF2B5EF4-FFF2-40B4-BE49-F238E27FC236}">
                <a16:creationId xmlns:a16="http://schemas.microsoft.com/office/drawing/2014/main" id="{1B7FB7D9-55FF-F48A-9778-E458F27F69C4}"/>
              </a:ext>
            </a:extLst>
          </p:cNvPr>
          <p:cNvSpPr>
            <a:spLocks noGrp="1"/>
          </p:cNvSpPr>
          <p:nvPr>
            <p:ph idx="1"/>
          </p:nvPr>
        </p:nvSpPr>
        <p:spPr>
          <a:xfrm>
            <a:off x="1428163" y="1490629"/>
            <a:ext cx="9520158" cy="3450613"/>
          </a:xfrm>
        </p:spPr>
        <p:txBody>
          <a:bodyPr>
            <a:noAutofit/>
          </a:bodyPr>
          <a:lstStyle/>
          <a:p>
            <a:pPr marL="0" indent="0">
              <a:buNone/>
            </a:pPr>
            <a:r>
              <a:rPr lang="ja-JP" altLang="en-US" sz="3200" dirty="0">
                <a:latin typeface="BIZ UDPゴシック" panose="020B0400000000000000" pitchFamily="50" charset="-128"/>
                <a:ea typeface="BIZ UDPゴシック" panose="020B0400000000000000" pitchFamily="50" charset="-128"/>
              </a:rPr>
              <a:t>〇</a:t>
            </a:r>
            <a:r>
              <a:rPr lang="en-US" altLang="ja-JP" sz="3200" dirty="0">
                <a:latin typeface="BIZ UDPゴシック" panose="020B0400000000000000" pitchFamily="50" charset="-128"/>
                <a:ea typeface="BIZ UDPゴシック" panose="020B0400000000000000" pitchFamily="50" charset="-128"/>
              </a:rPr>
              <a:t>11</a:t>
            </a:r>
            <a:r>
              <a:rPr lang="ja-JP" altLang="en-US" sz="3200" dirty="0">
                <a:latin typeface="BIZ UDPゴシック" panose="020B0400000000000000" pitchFamily="50" charset="-128"/>
                <a:ea typeface="BIZ UDPゴシック" panose="020B0400000000000000" pitchFamily="50" charset="-128"/>
              </a:rPr>
              <a:t>月ころ来年度納付金・標準保険料率仮算定</a:t>
            </a:r>
          </a:p>
          <a:p>
            <a:pPr marL="0" indent="0">
              <a:buNone/>
            </a:pPr>
            <a:r>
              <a:rPr kumimoji="1" lang="ja-JP" altLang="en-US" sz="3200" dirty="0">
                <a:latin typeface="BIZ UDPゴシック" panose="020B0400000000000000" pitchFamily="50" charset="-128"/>
                <a:ea typeface="BIZ UDPゴシック" panose="020B0400000000000000" pitchFamily="50" charset="-128"/>
              </a:rPr>
              <a:t>〇来年</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月納付金・標準保険料率本算定</a:t>
            </a:r>
          </a:p>
          <a:p>
            <a:pPr marL="0" indent="0">
              <a:buNone/>
            </a:pPr>
            <a:r>
              <a:rPr lang="ja-JP" altLang="en-US" sz="3200" dirty="0">
                <a:latin typeface="BIZ UDPゴシック" panose="020B0400000000000000" pitchFamily="50" charset="-128"/>
                <a:ea typeface="BIZ UDPゴシック" panose="020B0400000000000000" pitchFamily="50" charset="-128"/>
              </a:rPr>
              <a:t>〇来年</a:t>
            </a:r>
            <a:r>
              <a:rPr lang="en-US" altLang="ja-JP" sz="3200" dirty="0">
                <a:latin typeface="BIZ UDPゴシック" panose="020B0400000000000000" pitchFamily="50" charset="-128"/>
                <a:ea typeface="BIZ UDPゴシック" panose="020B0400000000000000" pitchFamily="50" charset="-128"/>
              </a:rPr>
              <a:t>4</a:t>
            </a:r>
            <a:r>
              <a:rPr lang="ja-JP" altLang="en-US" sz="3200" dirty="0">
                <a:latin typeface="BIZ UDPゴシック" panose="020B0400000000000000" pitchFamily="50" charset="-128"/>
                <a:ea typeface="BIZ UDPゴシック" panose="020B0400000000000000" pitchFamily="50" charset="-128"/>
              </a:rPr>
              <a:t>月　統一地方選挙</a:t>
            </a:r>
          </a:p>
          <a:p>
            <a:pPr marL="0" indent="0">
              <a:buNone/>
            </a:pPr>
            <a:r>
              <a:rPr kumimoji="1" lang="ja-JP" altLang="en-US" sz="3200" dirty="0">
                <a:latin typeface="BIZ UDPゴシック" panose="020B0400000000000000" pitchFamily="50" charset="-128"/>
                <a:ea typeface="BIZ UDPゴシック" panose="020B0400000000000000" pitchFamily="50" charset="-128"/>
              </a:rPr>
              <a:t>　国保の問題をいかに争点化できるかは、住民運動と</a:t>
            </a:r>
            <a:r>
              <a:rPr kumimoji="1" lang="en-US" altLang="ja-JP" sz="3200" dirty="0">
                <a:latin typeface="BIZ UDPゴシック" panose="020B0400000000000000" pitchFamily="50" charset="-128"/>
                <a:ea typeface="BIZ UDPゴシック" panose="020B0400000000000000" pitchFamily="50" charset="-128"/>
              </a:rPr>
              <a:t>2.3</a:t>
            </a:r>
            <a:r>
              <a:rPr kumimoji="1" lang="ja-JP" altLang="en-US" sz="3200" dirty="0">
                <a:latin typeface="BIZ UDPゴシック" panose="020B0400000000000000" pitchFamily="50" charset="-128"/>
                <a:ea typeface="BIZ UDPゴシック" panose="020B0400000000000000" pitchFamily="50" charset="-128"/>
              </a:rPr>
              <a:t>月議会にかかっている</a:t>
            </a:r>
          </a:p>
          <a:p>
            <a:pPr marL="0" indent="0">
              <a:buNone/>
            </a:pPr>
            <a:r>
              <a:rPr lang="ja-JP" altLang="en-US" sz="3200" dirty="0">
                <a:latin typeface="BIZ UDPゴシック" panose="020B0400000000000000" pitchFamily="50" charset="-128"/>
                <a:ea typeface="BIZ UDPゴシック" panose="020B0400000000000000" pitchFamily="50" charset="-128"/>
              </a:rPr>
              <a:t>　</a:t>
            </a:r>
            <a:r>
              <a:rPr lang="ja-JP" altLang="en-US" sz="3200" dirty="0">
                <a:solidFill>
                  <a:srgbClr val="FF0000"/>
                </a:solidFill>
                <a:latin typeface="BIZ UDPゴシック" panose="020B0400000000000000" pitchFamily="50" charset="-128"/>
                <a:ea typeface="BIZ UDPゴシック" panose="020B0400000000000000" pitchFamily="50" charset="-128"/>
              </a:rPr>
              <a:t>いのち</a:t>
            </a:r>
            <a:r>
              <a:rPr lang="ja-JP" altLang="en-US" sz="3200" dirty="0">
                <a:latin typeface="BIZ UDPゴシック" panose="020B0400000000000000" pitchFamily="50" charset="-128"/>
                <a:ea typeface="BIZ UDPゴシック" panose="020B0400000000000000" pitchFamily="50" charset="-128"/>
              </a:rPr>
              <a:t>と</a:t>
            </a:r>
            <a:r>
              <a:rPr lang="ja-JP" altLang="en-US" sz="3200" dirty="0">
                <a:solidFill>
                  <a:srgbClr val="FF0000"/>
                </a:solidFill>
                <a:latin typeface="BIZ UDPゴシック" panose="020B0400000000000000" pitchFamily="50" charset="-128"/>
                <a:ea typeface="BIZ UDPゴシック" panose="020B0400000000000000" pitchFamily="50" charset="-128"/>
              </a:rPr>
              <a:t>くらし</a:t>
            </a:r>
            <a:r>
              <a:rPr lang="ja-JP" altLang="en-US" sz="3200" dirty="0">
                <a:latin typeface="BIZ UDPゴシック" panose="020B0400000000000000" pitchFamily="50" charset="-128"/>
                <a:ea typeface="BIZ UDPゴシック" panose="020B0400000000000000" pitchFamily="50" charset="-128"/>
              </a:rPr>
              <a:t>をまもるための各地での大運動を</a:t>
            </a:r>
            <a:r>
              <a:rPr lang="en-US" altLang="ja-JP" sz="3200" dirty="0">
                <a:latin typeface="BIZ UDPゴシック" panose="020B0400000000000000" pitchFamily="50" charset="-128"/>
                <a:ea typeface="BIZ UDPゴシック" panose="020B0400000000000000" pitchFamily="50" charset="-128"/>
              </a:rPr>
              <a:t>!</a:t>
            </a:r>
            <a:endParaRPr kumimoji="1" lang="ja-JP" altLang="en-US"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1871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13379B-DD6B-49D1-AC1D-B312F82560FE}"/>
              </a:ext>
            </a:extLst>
          </p:cNvPr>
          <p:cNvSpPr>
            <a:spLocks noGrp="1"/>
          </p:cNvSpPr>
          <p:nvPr>
            <p:ph type="title"/>
          </p:nvPr>
        </p:nvSpPr>
        <p:spPr>
          <a:xfrm>
            <a:off x="457091" y="0"/>
            <a:ext cx="9520158" cy="1049235"/>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参考文献　</a:t>
            </a:r>
            <a:r>
              <a:rPr lang="en-US" altLang="ja-JP" dirty="0">
                <a:latin typeface="UD デジタル 教科書体 NK-B" panose="02020700000000000000" pitchFamily="18" charset="-128"/>
                <a:ea typeface="UD デジタル 教科書体 NK-B" panose="02020700000000000000" pitchFamily="18" charset="-128"/>
              </a:rPr>
              <a:t>Amazon</a:t>
            </a:r>
            <a:r>
              <a:rPr lang="ja-JP" altLang="en-US" dirty="0">
                <a:latin typeface="UD デジタル 教科書体 NK-B" panose="02020700000000000000" pitchFamily="18" charset="-128"/>
                <a:ea typeface="UD デジタル 教科書体 NK-B" panose="02020700000000000000" pitchFamily="18" charset="-128"/>
              </a:rPr>
              <a:t>で買えます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7" name="コンテンツ プレースホルダー 6">
            <a:extLst>
              <a:ext uri="{FF2B5EF4-FFF2-40B4-BE49-F238E27FC236}">
                <a16:creationId xmlns:a16="http://schemas.microsoft.com/office/drawing/2014/main" id="{520D5689-1F2F-4044-BCE3-0C8D9C1896C0}"/>
              </a:ext>
            </a:extLst>
          </p:cNvPr>
          <p:cNvPicPr>
            <a:picLocks noGrp="1" noChangeAspect="1"/>
          </p:cNvPicPr>
          <p:nvPr>
            <p:ph idx="1"/>
          </p:nvPr>
        </p:nvPicPr>
        <p:blipFill>
          <a:blip r:embed="rId2"/>
          <a:stretch>
            <a:fillRect/>
          </a:stretch>
        </p:blipFill>
        <p:spPr>
          <a:xfrm>
            <a:off x="4476580" y="1015639"/>
            <a:ext cx="3456328" cy="4893916"/>
          </a:xfrm>
        </p:spPr>
      </p:pic>
      <p:pic>
        <p:nvPicPr>
          <p:cNvPr id="9" name="図 8">
            <a:extLst>
              <a:ext uri="{FF2B5EF4-FFF2-40B4-BE49-F238E27FC236}">
                <a16:creationId xmlns:a16="http://schemas.microsoft.com/office/drawing/2014/main" id="{25F307EF-85F2-4F27-9729-36C189DC74C5}"/>
              </a:ext>
            </a:extLst>
          </p:cNvPr>
          <p:cNvPicPr>
            <a:picLocks noChangeAspect="1"/>
          </p:cNvPicPr>
          <p:nvPr/>
        </p:nvPicPr>
        <p:blipFill>
          <a:blip r:embed="rId3"/>
          <a:stretch>
            <a:fillRect/>
          </a:stretch>
        </p:blipFill>
        <p:spPr>
          <a:xfrm>
            <a:off x="771137" y="1015639"/>
            <a:ext cx="3410447" cy="4893915"/>
          </a:xfrm>
          <a:prstGeom prst="rect">
            <a:avLst/>
          </a:prstGeom>
        </p:spPr>
      </p:pic>
      <p:pic>
        <p:nvPicPr>
          <p:cNvPr id="3" name="図 2">
            <a:extLst>
              <a:ext uri="{FF2B5EF4-FFF2-40B4-BE49-F238E27FC236}">
                <a16:creationId xmlns:a16="http://schemas.microsoft.com/office/drawing/2014/main" id="{762492AE-5F6A-03A2-4A3A-E257E625CE32}"/>
              </a:ext>
            </a:extLst>
          </p:cNvPr>
          <p:cNvPicPr>
            <a:picLocks noChangeAspect="1"/>
          </p:cNvPicPr>
          <p:nvPr/>
        </p:nvPicPr>
        <p:blipFill>
          <a:blip r:embed="rId4"/>
          <a:stretch>
            <a:fillRect/>
          </a:stretch>
        </p:blipFill>
        <p:spPr>
          <a:xfrm>
            <a:off x="8173544" y="1015639"/>
            <a:ext cx="3442413" cy="4893915"/>
          </a:xfrm>
          <a:prstGeom prst="rect">
            <a:avLst/>
          </a:prstGeom>
        </p:spPr>
      </p:pic>
    </p:spTree>
    <p:extLst>
      <p:ext uri="{BB962C8B-B14F-4D97-AF65-F5344CB8AC3E}">
        <p14:creationId xmlns:p14="http://schemas.microsoft.com/office/powerpoint/2010/main" val="292038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502DE-95F9-48DF-B95D-4BFF9497BD7D}"/>
              </a:ext>
            </a:extLst>
          </p:cNvPr>
          <p:cNvSpPr>
            <a:spLocks noGrp="1"/>
          </p:cNvSpPr>
          <p:nvPr>
            <p:ph type="title"/>
          </p:nvPr>
        </p:nvSpPr>
        <p:spPr/>
        <p:txBody>
          <a:bodyPr>
            <a:noAutofit/>
          </a:bodyPr>
          <a:lstStyle/>
          <a:p>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戦前の国保～</a:t>
            </a:r>
            <a:r>
              <a:rPr lang="ja-JP" altLang="ja-JP" sz="4000" kern="100" dirty="0">
                <a:solidFill>
                  <a:srgbClr val="FF000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健兵調達・戦力培養</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のため</a:t>
            </a:r>
            <a:b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b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F64EFF0-C237-40EE-A132-E768C714FBC2}"/>
              </a:ext>
            </a:extLst>
          </p:cNvPr>
          <p:cNvSpPr>
            <a:spLocks noGrp="1"/>
          </p:cNvSpPr>
          <p:nvPr>
            <p:ph idx="1"/>
          </p:nvPr>
        </p:nvSpPr>
        <p:spPr>
          <a:xfrm>
            <a:off x="1534695" y="1703693"/>
            <a:ext cx="9835669" cy="3848968"/>
          </a:xfrm>
        </p:spPr>
        <p:txBody>
          <a:bodyPr>
            <a:normAutofit lnSpcReduction="10000"/>
          </a:bodyPr>
          <a:lstStyle/>
          <a:p>
            <a:pPr marL="0" indent="0" algn="just">
              <a:buNone/>
            </a:pP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1937</a:t>
            </a: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旧国民健康保険法施行</a:t>
            </a:r>
          </a:p>
          <a:p>
            <a:pPr marL="38100"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　国民健康保険ハ相扶共済ノ精神ニ則リ疾病、負傷、分娩又ハ死亡ニ関シ保険給付ヲナスヲ目的トスルモノトス」</a:t>
            </a:r>
          </a:p>
          <a:p>
            <a:pPr marL="0"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・国の位置付けは「健兵調達」「戦力培養」のため、つまり戦争のた</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めの国民健康保険</a:t>
            </a:r>
          </a:p>
          <a:p>
            <a:pPr marL="0"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・主に農民の為の健康保険。自治体が農業会</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農協の前身</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に委託し運営。公費はなく保険税で賄うが、戦争の中で国民は疲弊、保険料どころでなく、国保は崩壊</a:t>
            </a:r>
          </a:p>
          <a:p>
            <a:endParaRPr kumimoji="1" lang="ja-JP" altLang="en-US" dirty="0"/>
          </a:p>
        </p:txBody>
      </p:sp>
    </p:spTree>
    <p:extLst>
      <p:ext uri="{BB962C8B-B14F-4D97-AF65-F5344CB8AC3E}">
        <p14:creationId xmlns:p14="http://schemas.microsoft.com/office/powerpoint/2010/main" val="339710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19B84-24F3-4C43-9609-EB4D8ECFA791}"/>
              </a:ext>
            </a:extLst>
          </p:cNvPr>
          <p:cNvSpPr>
            <a:spLocks noGrp="1"/>
          </p:cNvSpPr>
          <p:nvPr>
            <p:ph type="title"/>
          </p:nvPr>
        </p:nvSpPr>
        <p:spPr>
          <a:xfrm>
            <a:off x="1534696" y="1096067"/>
            <a:ext cx="9520158" cy="1049235"/>
          </a:xfrm>
        </p:spPr>
        <p:txBody>
          <a:bodyPr>
            <a:noAutofit/>
          </a:bodyPr>
          <a:lstStyle/>
          <a:p>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戦後～</a:t>
            </a:r>
            <a:r>
              <a:rPr lang="ja-JP" altLang="ja-JP" sz="4000" kern="100" dirty="0">
                <a:solidFill>
                  <a:srgbClr val="FF000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経済成長</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のため</a:t>
            </a:r>
            <a:r>
              <a:rPr lang="ja-JP" altLang="en-US"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の国保</a:t>
            </a:r>
            <a:b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b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B8D20E0E-AE66-473F-A961-26E27131F647}"/>
              </a:ext>
            </a:extLst>
          </p:cNvPr>
          <p:cNvSpPr>
            <a:spLocks noGrp="1"/>
          </p:cNvSpPr>
          <p:nvPr>
            <p:ph idx="1"/>
          </p:nvPr>
        </p:nvSpPr>
        <p:spPr/>
        <p:txBody>
          <a:bodyPr>
            <a:normAutofit fontScale="92500" lnSpcReduction="10000"/>
          </a:bodyPr>
          <a:lstStyle/>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1947</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憲法施行</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1950</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社会保障制度審議会「社会保障制度に関する勧告」</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1956</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同「医療保障に関する勧告」</a:t>
            </a:r>
          </a:p>
          <a:p>
            <a:pPr indent="609600" algn="just"/>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経済白書「もはや戦後ではない」</a:t>
            </a:r>
          </a:p>
          <a:p>
            <a:pPr marL="1638300" indent="-1371600" algn="just"/>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厚生白書「医療保険の適用を受けていない国民は約</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2900</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万人、総人口の</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32%</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に及ぶ」</a:t>
            </a:r>
          </a:p>
          <a:p>
            <a:endParaRPr kumimoji="1" lang="ja-JP" altLang="en-US" dirty="0"/>
          </a:p>
        </p:txBody>
      </p:sp>
    </p:spTree>
    <p:extLst>
      <p:ext uri="{BB962C8B-B14F-4D97-AF65-F5344CB8AC3E}">
        <p14:creationId xmlns:p14="http://schemas.microsoft.com/office/powerpoint/2010/main" val="409686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19B84-24F3-4C43-9609-EB4D8ECFA791}"/>
              </a:ext>
            </a:extLst>
          </p:cNvPr>
          <p:cNvSpPr>
            <a:spLocks noGrp="1"/>
          </p:cNvSpPr>
          <p:nvPr>
            <p:ph type="title"/>
          </p:nvPr>
        </p:nvSpPr>
        <p:spPr>
          <a:xfrm>
            <a:off x="1534696" y="1096067"/>
            <a:ext cx="9520158" cy="1049235"/>
          </a:xfrm>
        </p:spPr>
        <p:txBody>
          <a:bodyPr>
            <a:noAutofit/>
          </a:bodyPr>
          <a:lstStyle/>
          <a:p>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戦後～</a:t>
            </a:r>
            <a:r>
              <a:rPr lang="ja-JP" altLang="ja-JP" sz="4000" kern="100" dirty="0">
                <a:solidFill>
                  <a:srgbClr val="FF000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経済成長</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のため</a:t>
            </a:r>
            <a:r>
              <a:rPr lang="ja-JP" altLang="en-US"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の国保</a:t>
            </a:r>
            <a:b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b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B8D20E0E-AE66-473F-A961-26E27131F647}"/>
              </a:ext>
            </a:extLst>
          </p:cNvPr>
          <p:cNvSpPr>
            <a:spLocks noGrp="1"/>
          </p:cNvSpPr>
          <p:nvPr>
            <p:ph idx="1"/>
          </p:nvPr>
        </p:nvSpPr>
        <p:spPr/>
        <p:txBody>
          <a:bodyPr>
            <a:normAutofit fontScale="85000" lnSpcReduction="20000"/>
          </a:bodyPr>
          <a:lstStyle/>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1957</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国民皆保健</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カ年計画スタート</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全ての国民が健康保険に加入するためには、地域保険であった　　国保を再編成し、そこに農民や自営業者を加入させる必要があった。</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1959</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新国保法施行「第</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　この法律は、国民健康保険事業の健全な運営を確保し、もつて社会保障及び国民保健の向上に寄与することを目的とする」</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1961</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国民皆保険スタート</a:t>
            </a:r>
          </a:p>
          <a:p>
            <a:pPr indent="0" algn="just">
              <a:buNone/>
            </a:pPr>
            <a:endParaRPr kumimoji="1" lang="ja-JP" altLang="en-US" dirty="0"/>
          </a:p>
        </p:txBody>
      </p:sp>
    </p:spTree>
    <p:extLst>
      <p:ext uri="{BB962C8B-B14F-4D97-AF65-F5344CB8AC3E}">
        <p14:creationId xmlns:p14="http://schemas.microsoft.com/office/powerpoint/2010/main" val="257680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2D4AD8-BFD5-4D15-A335-A3F4EF8030BD}"/>
              </a:ext>
            </a:extLst>
          </p:cNvPr>
          <p:cNvSpPr>
            <a:spLocks noGrp="1"/>
          </p:cNvSpPr>
          <p:nvPr>
            <p:ph type="title"/>
          </p:nvPr>
        </p:nvSpPr>
        <p:spPr/>
        <p:txBody>
          <a:bodyPr>
            <a:normAutofit fontScale="90000"/>
          </a:bodyPr>
          <a:lstStyle/>
          <a:p>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そもそも国保は</a:t>
            </a:r>
            <a:r>
              <a:rPr lang="ja-JP" altLang="ja-JP" sz="4000" kern="100" dirty="0">
                <a:solidFill>
                  <a:srgbClr val="FF000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農民のための</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医療保障制度</a:t>
            </a:r>
            <a:b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E1ED893B-8239-4E5F-BA3C-76E6B11269AE}"/>
              </a:ext>
            </a:extLst>
          </p:cNvPr>
          <p:cNvSpPr>
            <a:spLocks noGrp="1"/>
          </p:cNvSpPr>
          <p:nvPr>
            <p:ph idx="1"/>
          </p:nvPr>
        </p:nvSpPr>
        <p:spPr>
          <a:xfrm>
            <a:off x="463826" y="1948070"/>
            <a:ext cx="11198087" cy="3617843"/>
          </a:xfrm>
        </p:spPr>
        <p:txBody>
          <a:bodyPr>
            <a:normAutofit fontScale="77500" lnSpcReduction="20000"/>
          </a:bodyPr>
          <a:lstStyle/>
          <a:p>
            <a:pPr marL="497205"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・岩手県では、</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1955</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年にはすでに県内全ての自治体で国民健康保険設立が達成されていた。</a:t>
            </a:r>
          </a:p>
          <a:p>
            <a:pPr marL="497205"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・平成</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年度版厚生労働省「労働経済の分析」のよると全産業の中で｢農林漁業｣従事者は</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1950</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48.5%</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1955</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41%</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1970</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19.3%</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2010</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4.2%</a:t>
            </a:r>
            <a:endPar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497205"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・東北は全国平均よりも農林水産従事者</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多かったため、国民健康保険こそが医療保険の中心であり、自治体や国保連が住民とともに国民健康保険と医療機関を作りだす必要があった。</a:t>
            </a:r>
            <a:endPar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497205"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・岩手県は全国で県立病院が最も多く、現在</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病院・</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地域診療センターがあり、さらに国保診療所が</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カ所あり、</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西和賀さわうち病院</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もその一つ。</a:t>
            </a:r>
            <a:endPar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593413311"/>
      </p:ext>
    </p:extLst>
  </p:cSld>
  <p:clrMapOvr>
    <a:masterClrMapping/>
  </p:clrMapOvr>
</p:sld>
</file>

<file path=ppt/theme/theme1.xml><?xml version="1.0" encoding="utf-8"?>
<a:theme xmlns:a="http://schemas.openxmlformats.org/drawingml/2006/main" name="ギャラリー">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TM10001114[[fn=ギャラリー]]</Template>
  <TotalTime>982</TotalTime>
  <Words>5652</Words>
  <Application>Microsoft Office PowerPoint</Application>
  <PresentationFormat>ワイド画面</PresentationFormat>
  <Paragraphs>366</Paragraphs>
  <Slides>57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57</vt:i4>
      </vt:variant>
    </vt:vector>
  </HeadingPairs>
  <TitlesOfParts>
    <vt:vector size="65" baseType="lpstr">
      <vt:lpstr>BIZ UDPゴシック</vt:lpstr>
      <vt:lpstr>BIZ UDゴシック</vt:lpstr>
      <vt:lpstr>UD デジタル 教科書体 NK-B</vt:lpstr>
      <vt:lpstr>UD デジタル 教科書体 NP-B</vt:lpstr>
      <vt:lpstr>Arial</vt:lpstr>
      <vt:lpstr>Century</vt:lpstr>
      <vt:lpstr>Palatino Linotype</vt:lpstr>
      <vt:lpstr>ギャラリー</vt:lpstr>
      <vt:lpstr>基礎から学ぶ国保</vt:lpstr>
      <vt:lpstr>国保(国民健康保険)ってそもそもなに?</vt:lpstr>
      <vt:lpstr>PowerPoint プレゼンテーション</vt:lpstr>
      <vt:lpstr>国保の歴史を学ぼう</vt:lpstr>
      <vt:lpstr>PowerPoint プレゼンテーション</vt:lpstr>
      <vt:lpstr>戦前の国保～健兵調達・戦力培養のため </vt:lpstr>
      <vt:lpstr>戦後～経済成長のための国保 </vt:lpstr>
      <vt:lpstr>戦後～経済成長のための国保 </vt:lpstr>
      <vt:lpstr>そもそも国保は農民のための医療保障制度 </vt:lpstr>
      <vt:lpstr>参考文献　  農村がどのようにして国保を再建したのか～岩手の自治体の記録から </vt:lpstr>
      <vt:lpstr>PowerPoint プレゼンテーション</vt:lpstr>
      <vt:lpstr>吾が村の国保　　　(二戸郡石切所村の巻)　　目時定一 </vt:lpstr>
      <vt:lpstr>PowerPoint プレゼンテーション</vt:lpstr>
      <vt:lpstr>1.　村の姿</vt:lpstr>
      <vt:lpstr>2.　生まれいずる悩み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保険者の規模別にみた世帯数の構成割合 (令和2年国民健康保険実態調査から)　</vt:lpstr>
      <vt:lpstr>国保加入者の平均所得及び保険料・税と調定額年次推移(令和2年国民健康保険実態調査から)　</vt:lpstr>
      <vt:lpstr>国民健康保険の加入者(平成28年国民健康保険実態調査データから)</vt:lpstr>
      <vt:lpstr>国保用語のイロハ</vt:lpstr>
      <vt:lpstr>国保用語のイロハ</vt:lpstr>
      <vt:lpstr>国保用語のイロハ</vt:lpstr>
      <vt:lpstr>国保用語のイロハ</vt:lpstr>
      <vt:lpstr>国保用語のイロハ</vt:lpstr>
      <vt:lpstr>国保用語のイロハ</vt:lpstr>
      <vt:lpstr>国保用語のイロハ</vt:lpstr>
      <vt:lpstr>なぜこんなに国保料が高いのか</vt:lpstr>
      <vt:lpstr>なぜこんなに国保料が高いのか</vt:lpstr>
      <vt:lpstr>大都市国保は保険料が高くなる宿命を持つ</vt:lpstr>
      <vt:lpstr>国保用語のイロハ</vt:lpstr>
      <vt:lpstr>PowerPoint プレゼンテーション</vt:lpstr>
      <vt:lpstr>2020年度社会保障費はどうなった?</vt:lpstr>
      <vt:lpstr>PowerPoint プレゼンテーション</vt:lpstr>
      <vt:lpstr>そもそも国保財政は危機なのか?</vt:lpstr>
      <vt:lpstr>結論～市町村国保財政は危機ではない。でも被保険者はたいへんな危機!?</vt:lpstr>
      <vt:lpstr>国保改善運動がいまなぜ重要なのか</vt:lpstr>
      <vt:lpstr>国保が貧困を作り出す～京都府のシンママさんの悲鳴</vt:lpstr>
      <vt:lpstr>2020年実施されたコロナ減免</vt:lpstr>
      <vt:lpstr>2021年・2022年もコロナ減免は実施されたが</vt:lpstr>
      <vt:lpstr>コロナ対応傷病手当</vt:lpstr>
      <vt:lpstr>コロナ対応傷病手当</vt:lpstr>
      <vt:lpstr>国保は共助でも公助でもない</vt:lpstr>
      <vt:lpstr>最後に・・・</vt:lpstr>
      <vt:lpstr>参考文献　Amazonで買えます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基礎から学ぶ国保</dc:title>
  <dc:creator>寺内順子</dc:creator>
  <cp:lastModifiedBy>osakasha</cp:lastModifiedBy>
  <cp:revision>50</cp:revision>
  <dcterms:created xsi:type="dcterms:W3CDTF">2022-01-10T19:18:19Z</dcterms:created>
  <dcterms:modified xsi:type="dcterms:W3CDTF">2022-09-08T03:19:29Z</dcterms:modified>
</cp:coreProperties>
</file>