
<file path=[Content_Types].xml><?xml version="1.0" encoding="utf-8"?>
<Types xmlns="http://schemas.openxmlformats.org/package/2006/content-types">
  <Default Extension="jpeg" ContentType="image/jpeg"/>
  <Default Extension="m4a" ContentType="audio/mp4"/>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1.xml" ContentType="application/vnd.openxmlformats-officedocument.presentationml.tags+xml"/>
  <Override PartName="/ppt/notesSlides/notesSlide6.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1.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50" r:id="rId3"/>
    <p:sldMasterId id="2147483817" r:id="rId4"/>
  </p:sldMasterIdLst>
  <p:notesMasterIdLst>
    <p:notesMasterId r:id="rId75"/>
  </p:notesMasterIdLst>
  <p:sldIdLst>
    <p:sldId id="3492" r:id="rId5"/>
    <p:sldId id="3639" r:id="rId6"/>
    <p:sldId id="4170" r:id="rId7"/>
    <p:sldId id="4171" r:id="rId8"/>
    <p:sldId id="4172" r:id="rId9"/>
    <p:sldId id="4173" r:id="rId10"/>
    <p:sldId id="4174" r:id="rId11"/>
    <p:sldId id="4175" r:id="rId12"/>
    <p:sldId id="4176" r:id="rId13"/>
    <p:sldId id="424" r:id="rId14"/>
    <p:sldId id="3790" r:id="rId15"/>
    <p:sldId id="3599" r:id="rId16"/>
    <p:sldId id="3600" r:id="rId17"/>
    <p:sldId id="4188" r:id="rId18"/>
    <p:sldId id="4169" r:id="rId19"/>
    <p:sldId id="4189" r:id="rId20"/>
    <p:sldId id="4199" r:id="rId21"/>
    <p:sldId id="4200" r:id="rId22"/>
    <p:sldId id="4190" r:id="rId23"/>
    <p:sldId id="1993" r:id="rId24"/>
    <p:sldId id="3618" r:id="rId25"/>
    <p:sldId id="3657" r:id="rId26"/>
    <p:sldId id="3725" r:id="rId27"/>
    <p:sldId id="3726" r:id="rId28"/>
    <p:sldId id="3727" r:id="rId29"/>
    <p:sldId id="3723" r:id="rId30"/>
    <p:sldId id="3724" r:id="rId31"/>
    <p:sldId id="4191" r:id="rId32"/>
    <p:sldId id="4192" r:id="rId33"/>
    <p:sldId id="3550" r:id="rId34"/>
    <p:sldId id="4177" r:id="rId35"/>
    <p:sldId id="4178" r:id="rId36"/>
    <p:sldId id="4179" r:id="rId37"/>
    <p:sldId id="3400" r:id="rId38"/>
    <p:sldId id="4180" r:id="rId39"/>
    <p:sldId id="4181" r:id="rId40"/>
    <p:sldId id="4182" r:id="rId41"/>
    <p:sldId id="4183" r:id="rId42"/>
    <p:sldId id="4184" r:id="rId43"/>
    <p:sldId id="4136" r:id="rId44"/>
    <p:sldId id="4185" r:id="rId45"/>
    <p:sldId id="4186" r:id="rId46"/>
    <p:sldId id="4162" r:id="rId47"/>
    <p:sldId id="4163" r:id="rId48"/>
    <p:sldId id="4198" r:id="rId49"/>
    <p:sldId id="3602" r:id="rId50"/>
    <p:sldId id="4193" r:id="rId51"/>
    <p:sldId id="4194" r:id="rId52"/>
    <p:sldId id="4195" r:id="rId53"/>
    <p:sldId id="4196" r:id="rId54"/>
    <p:sldId id="3651" r:id="rId55"/>
    <p:sldId id="3580" r:id="rId56"/>
    <p:sldId id="3581" r:id="rId57"/>
    <p:sldId id="3589" r:id="rId58"/>
    <p:sldId id="4197" r:id="rId59"/>
    <p:sldId id="4151" r:id="rId60"/>
    <p:sldId id="4109" r:id="rId61"/>
    <p:sldId id="4076" r:id="rId62"/>
    <p:sldId id="4027" r:id="rId63"/>
    <p:sldId id="4075" r:id="rId64"/>
    <p:sldId id="4110" r:id="rId65"/>
    <p:sldId id="4093" r:id="rId66"/>
    <p:sldId id="4168" r:id="rId67"/>
    <p:sldId id="4092" r:id="rId68"/>
    <p:sldId id="4129" r:id="rId69"/>
    <p:sldId id="4120" r:id="rId70"/>
    <p:sldId id="4123" r:id="rId71"/>
    <p:sldId id="3668" r:id="rId72"/>
    <p:sldId id="3667" r:id="rId73"/>
    <p:sldId id="3760" r:id="rId74"/>
  </p:sldIdLst>
  <p:sldSz cx="9144000" cy="6858000" type="screen4x3"/>
  <p:notesSz cx="6858000" cy="994568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726" autoAdjust="0"/>
    <p:restoredTop sz="94689" autoAdjust="0"/>
  </p:normalViewPr>
  <p:slideViewPr>
    <p:cSldViewPr snapToGrid="0">
      <p:cViewPr varScale="1">
        <p:scale>
          <a:sx n="63" d="100"/>
          <a:sy n="63" d="100"/>
        </p:scale>
        <p:origin x="1236"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tableStyles" Target="tableStyle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dirty="0"/>
              <a:t>年金平均受給月額の推移</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4118260901608931"/>
          <c:y val="0.13158018506804497"/>
          <c:w val="0.80382757087186907"/>
          <c:h val="0.77799832215912301"/>
        </c:manualLayout>
      </c:layout>
      <c:scatterChart>
        <c:scatterStyle val="line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Sheet1!$A$2:$A$14</c:f>
              <c:numCache>
                <c:formatCode>General</c:formatCode>
                <c:ptCount val="13"/>
                <c:pt idx="0">
                  <c:v>1995</c:v>
                </c:pt>
                <c:pt idx="1">
                  <c:v>2000</c:v>
                </c:pt>
                <c:pt idx="2">
                  <c:v>2005</c:v>
                </c:pt>
                <c:pt idx="3">
                  <c:v>2010</c:v>
                </c:pt>
                <c:pt idx="4">
                  <c:v>2011</c:v>
                </c:pt>
                <c:pt idx="5">
                  <c:v>2012</c:v>
                </c:pt>
                <c:pt idx="6">
                  <c:v>2013</c:v>
                </c:pt>
                <c:pt idx="7">
                  <c:v>2014</c:v>
                </c:pt>
                <c:pt idx="8">
                  <c:v>2015</c:v>
                </c:pt>
                <c:pt idx="9">
                  <c:v>2016</c:v>
                </c:pt>
                <c:pt idx="10">
                  <c:v>2017</c:v>
                </c:pt>
                <c:pt idx="11">
                  <c:v>2018</c:v>
                </c:pt>
                <c:pt idx="12">
                  <c:v>2019</c:v>
                </c:pt>
              </c:numCache>
            </c:numRef>
          </c:xVal>
          <c:yVal>
            <c:numRef>
              <c:f>Sheet1!$B$2:$B$14</c:f>
              <c:numCache>
                <c:formatCode>#,##0</c:formatCode>
                <c:ptCount val="13"/>
                <c:pt idx="0">
                  <c:v>171478</c:v>
                </c:pt>
                <c:pt idx="1">
                  <c:v>175865</c:v>
                </c:pt>
                <c:pt idx="2">
                  <c:v>165083</c:v>
                </c:pt>
                <c:pt idx="3">
                  <c:v>150406</c:v>
                </c:pt>
                <c:pt idx="4">
                  <c:v>149687</c:v>
                </c:pt>
                <c:pt idx="5">
                  <c:v>148422</c:v>
                </c:pt>
                <c:pt idx="6">
                  <c:v>145596</c:v>
                </c:pt>
                <c:pt idx="7">
                  <c:v>144886</c:v>
                </c:pt>
                <c:pt idx="8">
                  <c:v>145305</c:v>
                </c:pt>
                <c:pt idx="9">
                  <c:v>145638</c:v>
                </c:pt>
                <c:pt idx="10">
                  <c:v>144903</c:v>
                </c:pt>
                <c:pt idx="11">
                  <c:v>143761</c:v>
                </c:pt>
                <c:pt idx="12">
                  <c:v>144268</c:v>
                </c:pt>
              </c:numCache>
            </c:numRef>
          </c:yVal>
          <c:smooth val="0"/>
          <c:extLst>
            <c:ext xmlns:c16="http://schemas.microsoft.com/office/drawing/2014/chart" uri="{C3380CC4-5D6E-409C-BE32-E72D297353CC}">
              <c16:uniqueId val="{00000000-F252-481C-9FBE-6743FA34470E}"/>
            </c:ext>
          </c:extLst>
        </c:ser>
        <c:dLbls>
          <c:showLegendKey val="0"/>
          <c:showVal val="0"/>
          <c:showCatName val="0"/>
          <c:showSerName val="0"/>
          <c:showPercent val="0"/>
          <c:showBubbleSize val="0"/>
        </c:dLbls>
        <c:axId val="214765824"/>
        <c:axId val="214766240"/>
      </c:scatterChart>
      <c:valAx>
        <c:axId val="21476582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ea"/>
                <a:ea typeface="+mj-ea"/>
                <a:cs typeface="+mn-cs"/>
              </a:defRPr>
            </a:pPr>
            <a:endParaRPr lang="ja-JP"/>
          </a:p>
        </c:txPr>
        <c:crossAx val="214766240"/>
        <c:crosses val="autoZero"/>
        <c:crossBetween val="midCat"/>
      </c:valAx>
      <c:valAx>
        <c:axId val="21476624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j-ea"/>
                <a:ea typeface="+mj-ea"/>
                <a:cs typeface="+mn-cs"/>
              </a:defRPr>
            </a:pPr>
            <a:endParaRPr lang="ja-JP"/>
          </a:p>
        </c:txPr>
        <c:crossAx val="214765824"/>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dirty="0">
                <a:solidFill>
                  <a:schemeClr val="tx1"/>
                </a:solidFill>
              </a:rPr>
              <a:t>うなぎ上りの大阪市の介護保険料基準月額</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5.8422913076348927E-2"/>
          <c:y val="0.12878958744924565"/>
          <c:w val="0.92338925386790893"/>
          <c:h val="0.84471049743774085"/>
        </c:manualLayout>
      </c:layout>
      <c:lineChart>
        <c:grouping val="standard"/>
        <c:varyColors val="0"/>
        <c:ser>
          <c:idx val="0"/>
          <c:order val="0"/>
          <c:tx>
            <c:strRef>
              <c:f>Sheet2!$D$6</c:f>
              <c:strCache>
                <c:ptCount val="1"/>
                <c:pt idx="0">
                  <c:v>大阪市</c:v>
                </c:pt>
              </c:strCache>
            </c:strRef>
          </c:tx>
          <c:spPr>
            <a:ln w="28575" cap="rnd">
              <a:solidFill>
                <a:schemeClr val="accent1"/>
              </a:solidFill>
              <a:round/>
            </a:ln>
            <a:effectLst/>
          </c:spPr>
          <c:marker>
            <c:symbol val="none"/>
          </c:marker>
          <c:cat>
            <c:strRef>
              <c:f>Sheet2!$E$5:$L$5</c:f>
              <c:strCache>
                <c:ptCount val="8"/>
                <c:pt idx="0">
                  <c:v>第１期</c:v>
                </c:pt>
                <c:pt idx="1">
                  <c:v>第２期</c:v>
                </c:pt>
                <c:pt idx="2">
                  <c:v>第３期</c:v>
                </c:pt>
                <c:pt idx="3">
                  <c:v>第４期</c:v>
                </c:pt>
                <c:pt idx="4">
                  <c:v>第５期</c:v>
                </c:pt>
                <c:pt idx="5">
                  <c:v>第６期</c:v>
                </c:pt>
                <c:pt idx="6">
                  <c:v>第７期</c:v>
                </c:pt>
                <c:pt idx="7">
                  <c:v>第８期</c:v>
                </c:pt>
              </c:strCache>
            </c:strRef>
          </c:cat>
          <c:val>
            <c:numRef>
              <c:f>Sheet2!$E$6:$L$6</c:f>
              <c:numCache>
                <c:formatCode>#,##0</c:formatCode>
                <c:ptCount val="8"/>
                <c:pt idx="0">
                  <c:v>3381</c:v>
                </c:pt>
                <c:pt idx="1">
                  <c:v>3580</c:v>
                </c:pt>
                <c:pt idx="2">
                  <c:v>4780</c:v>
                </c:pt>
                <c:pt idx="3">
                  <c:v>4780</c:v>
                </c:pt>
                <c:pt idx="4">
                  <c:v>5897</c:v>
                </c:pt>
                <c:pt idx="5">
                  <c:v>6758</c:v>
                </c:pt>
                <c:pt idx="6">
                  <c:v>7927</c:v>
                </c:pt>
                <c:pt idx="7">
                  <c:v>8094</c:v>
                </c:pt>
              </c:numCache>
            </c:numRef>
          </c:val>
          <c:smooth val="0"/>
          <c:extLst>
            <c:ext xmlns:c16="http://schemas.microsoft.com/office/drawing/2014/chart" uri="{C3380CC4-5D6E-409C-BE32-E72D297353CC}">
              <c16:uniqueId val="{00000000-D95D-4078-B4B3-986164119A79}"/>
            </c:ext>
          </c:extLst>
        </c:ser>
        <c:dLbls>
          <c:showLegendKey val="0"/>
          <c:showVal val="0"/>
          <c:showCatName val="0"/>
          <c:showSerName val="0"/>
          <c:showPercent val="0"/>
          <c:showBubbleSize val="0"/>
        </c:dLbls>
        <c:smooth val="0"/>
        <c:axId val="1328729888"/>
        <c:axId val="1328716160"/>
      </c:lineChart>
      <c:catAx>
        <c:axId val="1328729888"/>
        <c:scaling>
          <c:orientation val="minMax"/>
        </c:scaling>
        <c:delete val="1"/>
        <c:axPos val="b"/>
        <c:numFmt formatCode="General" sourceLinked="1"/>
        <c:majorTickMark val="none"/>
        <c:minorTickMark val="none"/>
        <c:tickLblPos val="nextTo"/>
        <c:crossAx val="1328716160"/>
        <c:crosses val="autoZero"/>
        <c:auto val="1"/>
        <c:lblAlgn val="ctr"/>
        <c:lblOffset val="100"/>
        <c:noMultiLvlLbl val="0"/>
      </c:catAx>
      <c:valAx>
        <c:axId val="13287161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1328729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ja-JP"/>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ja-JP" altLang="en-US" sz="2000" dirty="0">
                <a:latin typeface="+mj-ea"/>
                <a:ea typeface="+mj-ea"/>
              </a:rPr>
              <a:t>基金残高 の推移</a:t>
            </a:r>
            <a:endParaRPr lang="en-US" altLang="ja-JP" sz="2000" dirty="0">
              <a:latin typeface="+mj-ea"/>
              <a:ea typeface="+mj-ea"/>
            </a:endParaRPr>
          </a:p>
          <a:p>
            <a:pPr>
              <a:defRPr/>
            </a:pPr>
            <a:r>
              <a:rPr lang="ja-JP" altLang="en-US" sz="2000" dirty="0">
                <a:latin typeface="+mj-ea"/>
                <a:ea typeface="+mj-ea"/>
              </a:rPr>
              <a:t>第５期末（</a:t>
            </a:r>
            <a:r>
              <a:rPr lang="en-US" altLang="ja-JP" sz="2000" dirty="0">
                <a:latin typeface="+mj-ea"/>
                <a:ea typeface="+mj-ea"/>
              </a:rPr>
              <a:t>2014</a:t>
            </a:r>
            <a:r>
              <a:rPr lang="ja-JP" altLang="en-US" sz="2000" dirty="0">
                <a:latin typeface="+mj-ea"/>
                <a:ea typeface="+mj-ea"/>
              </a:rPr>
              <a:t>年度）から第７期末（</a:t>
            </a:r>
            <a:r>
              <a:rPr lang="en-US" altLang="ja-JP" sz="2000" dirty="0">
                <a:latin typeface="+mj-ea"/>
                <a:ea typeface="+mj-ea"/>
              </a:rPr>
              <a:t>2020</a:t>
            </a:r>
            <a:r>
              <a:rPr lang="ja-JP" altLang="en-US" sz="2000" dirty="0">
                <a:latin typeface="+mj-ea"/>
                <a:ea typeface="+mj-ea"/>
              </a:rPr>
              <a:t>年度）</a:t>
            </a:r>
            <a:r>
              <a:rPr lang="en-US" altLang="ja-JP" sz="2000" dirty="0">
                <a:latin typeface="+mj-ea"/>
                <a:ea typeface="+mj-ea"/>
              </a:rPr>
              <a:t>6</a:t>
            </a:r>
            <a:r>
              <a:rPr lang="ja-JP" altLang="en-US" sz="2000" dirty="0">
                <a:latin typeface="+mj-ea"/>
                <a:ea typeface="+mj-ea"/>
              </a:rPr>
              <a:t>年間で</a:t>
            </a:r>
            <a:r>
              <a:rPr lang="en-US" altLang="ja-JP" sz="2000" dirty="0">
                <a:latin typeface="+mj-ea"/>
                <a:ea typeface="+mj-ea"/>
              </a:rPr>
              <a:t>9.8</a:t>
            </a:r>
            <a:r>
              <a:rPr lang="ja-JP" altLang="en-US" sz="2000" dirty="0">
                <a:latin typeface="+mj-ea"/>
                <a:ea typeface="+mj-ea"/>
              </a:rPr>
              <a:t>倍</a:t>
            </a:r>
            <a:endParaRPr lang="en-US" altLang="ja-JP" sz="2000" dirty="0">
              <a:latin typeface="+mj-ea"/>
              <a:ea typeface="+mj-ea"/>
            </a:endParaRPr>
          </a:p>
          <a:p>
            <a:pPr>
              <a:defRPr/>
            </a:pPr>
            <a:r>
              <a:rPr lang="en-US" altLang="ja-JP" sz="4000" dirty="0">
                <a:solidFill>
                  <a:srgbClr val="FF0000"/>
                </a:solidFill>
                <a:latin typeface="+mj-ea"/>
                <a:ea typeface="+mj-ea"/>
              </a:rPr>
              <a:t>1.88</a:t>
            </a:r>
            <a:r>
              <a:rPr lang="ja-JP" altLang="en-US" sz="4000" dirty="0">
                <a:solidFill>
                  <a:srgbClr val="FF0000"/>
                </a:solidFill>
                <a:latin typeface="+mj-ea"/>
                <a:ea typeface="+mj-ea"/>
              </a:rPr>
              <a:t>億円⇒</a:t>
            </a:r>
            <a:r>
              <a:rPr lang="en-US" altLang="ja-JP" sz="4000" dirty="0">
                <a:solidFill>
                  <a:srgbClr val="FF0000"/>
                </a:solidFill>
                <a:latin typeface="+mj-ea"/>
                <a:ea typeface="+mj-ea"/>
              </a:rPr>
              <a:t>18.54</a:t>
            </a:r>
            <a:r>
              <a:rPr lang="ja-JP" altLang="en-US" sz="4000" dirty="0">
                <a:solidFill>
                  <a:srgbClr val="FF0000"/>
                </a:solidFill>
                <a:latin typeface="+mj-ea"/>
                <a:ea typeface="+mj-ea"/>
              </a:rPr>
              <a:t>億円</a:t>
            </a:r>
            <a:endParaRPr lang="en-US" altLang="ja-JP" sz="4000" dirty="0">
              <a:solidFill>
                <a:srgbClr val="FF0000"/>
              </a:solidFill>
              <a:latin typeface="+mj-ea"/>
              <a:ea typeface="+mj-ea"/>
            </a:endParaRPr>
          </a:p>
          <a:p>
            <a:pPr>
              <a:defRPr/>
            </a:pPr>
            <a:endParaRPr lang="ja-JP" alt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ja-JP"/>
        </a:p>
      </c:txPr>
    </c:title>
    <c:autoTitleDeleted val="0"/>
    <c:plotArea>
      <c:layout>
        <c:manualLayout>
          <c:layoutTarget val="inner"/>
          <c:xMode val="edge"/>
          <c:yMode val="edge"/>
          <c:x val="0.18662292213473319"/>
          <c:y val="0.19643518518518518"/>
          <c:w val="0.78282152230971125"/>
          <c:h val="0.56175233304170313"/>
        </c:manualLayout>
      </c:layout>
      <c:barChart>
        <c:barDir val="col"/>
        <c:grouping val="clustered"/>
        <c:varyColors val="0"/>
        <c:ser>
          <c:idx val="0"/>
          <c:order val="0"/>
          <c:tx>
            <c:strRef>
              <c:f>Sheet4!$E$2</c:f>
              <c:strCache>
                <c:ptCount val="1"/>
                <c:pt idx="0">
                  <c:v>基金残高</c:v>
                </c:pt>
              </c:strCache>
            </c:strRef>
          </c:tx>
          <c:spPr>
            <a:solidFill>
              <a:schemeClr val="accent1"/>
            </a:solidFill>
            <a:ln>
              <a:noFill/>
            </a:ln>
            <a:effectLst/>
          </c:spPr>
          <c:invertIfNegative val="0"/>
          <c:cat>
            <c:multiLvlStrRef>
              <c:f>Sheet4!$C$3:$D$23</c:f>
              <c:multiLvlStrCache>
                <c:ptCount val="21"/>
                <c:lvl>
                  <c:pt idx="0">
                    <c:v>2000</c:v>
                  </c:pt>
                  <c:pt idx="1">
                    <c:v>2001</c:v>
                  </c:pt>
                  <c:pt idx="2">
                    <c:v>2002</c:v>
                  </c:pt>
                  <c:pt idx="3">
                    <c:v>2003</c:v>
                  </c:pt>
                  <c:pt idx="4">
                    <c:v>2004</c:v>
                  </c:pt>
                  <c:pt idx="5">
                    <c:v>2005</c:v>
                  </c:pt>
                  <c:pt idx="6">
                    <c:v>2006</c:v>
                  </c:pt>
                  <c:pt idx="7">
                    <c:v>2007</c:v>
                  </c:pt>
                  <c:pt idx="8">
                    <c:v>2008</c:v>
                  </c:pt>
                  <c:pt idx="9">
                    <c:v>2009</c:v>
                  </c:pt>
                  <c:pt idx="10">
                    <c:v>2010</c:v>
                  </c:pt>
                  <c:pt idx="11">
                    <c:v>2011</c:v>
                  </c:pt>
                  <c:pt idx="12">
                    <c:v>2012</c:v>
                  </c:pt>
                  <c:pt idx="13">
                    <c:v>2013</c:v>
                  </c:pt>
                  <c:pt idx="14">
                    <c:v>2014</c:v>
                  </c:pt>
                  <c:pt idx="15">
                    <c:v>2015</c:v>
                  </c:pt>
                  <c:pt idx="16">
                    <c:v>2016</c:v>
                  </c:pt>
                  <c:pt idx="17">
                    <c:v>2017</c:v>
                  </c:pt>
                  <c:pt idx="18">
                    <c:v>2018</c:v>
                  </c:pt>
                  <c:pt idx="19">
                    <c:v>2019</c:v>
                  </c:pt>
                  <c:pt idx="20">
                    <c:v>2020</c:v>
                  </c:pt>
                </c:lvl>
                <c:lvl>
                  <c:pt idx="0">
                    <c:v>第1期</c:v>
                  </c:pt>
                  <c:pt idx="3">
                    <c:v>第2期</c:v>
                  </c:pt>
                  <c:pt idx="6">
                    <c:v>第3期</c:v>
                  </c:pt>
                  <c:pt idx="9">
                    <c:v>第4期</c:v>
                  </c:pt>
                  <c:pt idx="12">
                    <c:v>第5期</c:v>
                  </c:pt>
                  <c:pt idx="15">
                    <c:v>第6期</c:v>
                  </c:pt>
                  <c:pt idx="18">
                    <c:v>第7期</c:v>
                  </c:pt>
                </c:lvl>
              </c:multiLvlStrCache>
            </c:multiLvlStrRef>
          </c:cat>
          <c:val>
            <c:numRef>
              <c:f>Sheet4!$E$3:$E$23</c:f>
              <c:numCache>
                <c:formatCode>#,##0</c:formatCode>
                <c:ptCount val="21"/>
                <c:pt idx="0">
                  <c:v>0</c:v>
                </c:pt>
                <c:pt idx="1">
                  <c:v>202503520</c:v>
                </c:pt>
                <c:pt idx="2">
                  <c:v>155922708</c:v>
                </c:pt>
                <c:pt idx="3">
                  <c:v>104918001</c:v>
                </c:pt>
                <c:pt idx="4">
                  <c:v>64302336</c:v>
                </c:pt>
                <c:pt idx="5">
                  <c:v>33511803</c:v>
                </c:pt>
                <c:pt idx="6">
                  <c:v>0</c:v>
                </c:pt>
                <c:pt idx="7">
                  <c:v>70347353</c:v>
                </c:pt>
                <c:pt idx="8">
                  <c:v>173515908</c:v>
                </c:pt>
                <c:pt idx="9">
                  <c:v>289513804</c:v>
                </c:pt>
                <c:pt idx="10">
                  <c:v>309984817</c:v>
                </c:pt>
                <c:pt idx="11">
                  <c:v>203928769</c:v>
                </c:pt>
                <c:pt idx="12">
                  <c:v>255602179</c:v>
                </c:pt>
                <c:pt idx="13">
                  <c:v>208277649</c:v>
                </c:pt>
                <c:pt idx="14">
                  <c:v>188417714</c:v>
                </c:pt>
                <c:pt idx="15">
                  <c:v>273837542</c:v>
                </c:pt>
                <c:pt idx="16">
                  <c:v>470177053</c:v>
                </c:pt>
                <c:pt idx="17">
                  <c:v>745159603</c:v>
                </c:pt>
                <c:pt idx="18">
                  <c:v>1077631959</c:v>
                </c:pt>
                <c:pt idx="19">
                  <c:v>1349187612</c:v>
                </c:pt>
                <c:pt idx="20">
                  <c:v>1854379000</c:v>
                </c:pt>
              </c:numCache>
            </c:numRef>
          </c:val>
          <c:extLst>
            <c:ext xmlns:c16="http://schemas.microsoft.com/office/drawing/2014/chart" uri="{C3380CC4-5D6E-409C-BE32-E72D297353CC}">
              <c16:uniqueId val="{00000000-E9FE-42BE-9907-787B3697AE4E}"/>
            </c:ext>
          </c:extLst>
        </c:ser>
        <c:dLbls>
          <c:showLegendKey val="0"/>
          <c:showVal val="0"/>
          <c:showCatName val="0"/>
          <c:showSerName val="0"/>
          <c:showPercent val="0"/>
          <c:showBubbleSize val="0"/>
        </c:dLbls>
        <c:gapWidth val="219"/>
        <c:overlap val="-27"/>
        <c:axId val="218710959"/>
        <c:axId val="218712623"/>
      </c:barChart>
      <c:catAx>
        <c:axId val="21871095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8712623"/>
        <c:crosses val="autoZero"/>
        <c:auto val="1"/>
        <c:lblAlgn val="ctr"/>
        <c:lblOffset val="100"/>
        <c:noMultiLvlLbl val="0"/>
      </c:catAx>
      <c:valAx>
        <c:axId val="21871262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ja-JP"/>
          </a:p>
        </c:txPr>
        <c:crossAx val="218710959"/>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ja-JP"/>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0.7069</cdr:x>
      <cdr:y>0.21519</cdr:y>
    </cdr:from>
    <cdr:to>
      <cdr:x>1</cdr:x>
      <cdr:y>0.82278</cdr:y>
    </cdr:to>
    <cdr:sp macro="" textlink="">
      <cdr:nvSpPr>
        <cdr:cNvPr id="2" name="四角形: 角を丸くする 1">
          <a:extLst xmlns:a="http://schemas.openxmlformats.org/drawingml/2006/main">
            <a:ext uri="{FF2B5EF4-FFF2-40B4-BE49-F238E27FC236}">
              <a16:creationId xmlns:a16="http://schemas.microsoft.com/office/drawing/2014/main" id="{76D42E1D-72FD-4096-BF15-6EA72EFDB47A}"/>
            </a:ext>
          </a:extLst>
        </cdr:cNvPr>
        <cdr:cNvSpPr/>
      </cdr:nvSpPr>
      <cdr:spPr>
        <a:xfrm xmlns:a="http://schemas.openxmlformats.org/drawingml/2006/main">
          <a:off x="6013773" y="1224137"/>
          <a:ext cx="2493515" cy="3456384"/>
        </a:xfrm>
        <a:prstGeom xmlns:a="http://schemas.openxmlformats.org/drawingml/2006/main" prst="roundRect">
          <a:avLst/>
        </a:prstGeom>
        <a:noFill xmlns:a="http://schemas.openxmlformats.org/drawingml/2006/main"/>
        <a:ln xmlns:a="http://schemas.openxmlformats.org/drawingml/2006/main" w="57150">
          <a:solidFill>
            <a:srgbClr val="FF0000"/>
          </a:solidFill>
        </a:ln>
      </cdr:spPr>
      <cdr:style>
        <a:lnRef xmlns:a="http://schemas.openxmlformats.org/drawingml/2006/main" idx="2">
          <a:schemeClr val="accent6"/>
        </a:lnRef>
        <a:fillRef xmlns:a="http://schemas.openxmlformats.org/drawingml/2006/main" idx="1">
          <a:schemeClr val="lt1"/>
        </a:fillRef>
        <a:effectRef xmlns:a="http://schemas.openxmlformats.org/drawingml/2006/main" idx="0">
          <a:schemeClr val="accent6"/>
        </a:effectRef>
        <a:fontRef xmlns:a="http://schemas.openxmlformats.org/drawingml/2006/main" idx="minor">
          <a:schemeClr val="dk1"/>
        </a:fontRef>
      </cdr:style>
      <cdr:txBody>
        <a:bodyPr xmlns:a="http://schemas.openxmlformats.org/drawingml/2006/main" vertOverflow="clip"/>
        <a:lstStyle xmlns:a="http://schemas.openxmlformats.org/drawingml/2006/main"/>
        <a:p xmlns:a="http://schemas.openxmlformats.org/drawingml/2006/main">
          <a:endParaRPr lang="ja-JP"/>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99012"/>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99012"/>
          </a:xfrm>
          <a:prstGeom prst="rect">
            <a:avLst/>
          </a:prstGeom>
        </p:spPr>
        <p:txBody>
          <a:bodyPr vert="horz" lIns="91440" tIns="45720" rIns="91440" bIns="45720" rtlCol="0"/>
          <a:lstStyle>
            <a:lvl1pPr algn="r">
              <a:defRPr sz="1200"/>
            </a:lvl1pPr>
          </a:lstStyle>
          <a:p>
            <a:fld id="{28D65A8C-F1DD-4FBF-AEFA-F287D1BE45F1}" type="datetimeFigureOut">
              <a:rPr kumimoji="1" lang="ja-JP" altLang="en-US" smtClean="0"/>
              <a:t>2023/11/30</a:t>
            </a:fld>
            <a:endParaRPr kumimoji="1" lang="ja-JP" altLang="en-US"/>
          </a:p>
        </p:txBody>
      </p:sp>
      <p:sp>
        <p:nvSpPr>
          <p:cNvPr id="4" name="スライド イメージ プレースホルダー 3"/>
          <p:cNvSpPr>
            <a:spLocks noGrp="1" noRot="1" noChangeAspect="1"/>
          </p:cNvSpPr>
          <p:nvPr>
            <p:ph type="sldImg" idx="2"/>
          </p:nvPr>
        </p:nvSpPr>
        <p:spPr>
          <a:xfrm>
            <a:off x="1190625" y="1243013"/>
            <a:ext cx="4476750" cy="3357562"/>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786362"/>
            <a:ext cx="5486400" cy="3916115"/>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6679"/>
            <a:ext cx="2971800" cy="499011"/>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9446679"/>
            <a:ext cx="2971800" cy="499011"/>
          </a:xfrm>
          <a:prstGeom prst="rect">
            <a:avLst/>
          </a:prstGeom>
        </p:spPr>
        <p:txBody>
          <a:bodyPr vert="horz" lIns="91440" tIns="45720" rIns="91440" bIns="45720" rtlCol="0" anchor="b"/>
          <a:lstStyle>
            <a:lvl1pPr algn="r">
              <a:defRPr sz="1200"/>
            </a:lvl1pPr>
          </a:lstStyle>
          <a:p>
            <a:fld id="{724BF1A7-2FF3-4519-AF57-5E6C7A0F2E3E}" type="slidenum">
              <a:rPr kumimoji="1" lang="ja-JP" altLang="en-US" smtClean="0"/>
              <a:t>‹#›</a:t>
            </a:fld>
            <a:endParaRPr kumimoji="1" lang="ja-JP" altLang="en-US"/>
          </a:p>
        </p:txBody>
      </p:sp>
    </p:spTree>
    <p:extLst>
      <p:ext uri="{BB962C8B-B14F-4D97-AF65-F5344CB8AC3E}">
        <p14:creationId xmlns:p14="http://schemas.microsoft.com/office/powerpoint/2010/main" val="1828103393"/>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スライド イメージ プレースホルダ 1"/>
          <p:cNvSpPr>
            <a:spLocks noGrp="1" noRot="1" noChangeAspect="1" noTextEdit="1"/>
          </p:cNvSpPr>
          <p:nvPr>
            <p:ph type="sldImg"/>
          </p:nvPr>
        </p:nvSpPr>
        <p:spPr>
          <a:ln/>
        </p:spPr>
      </p:sp>
      <p:sp>
        <p:nvSpPr>
          <p:cNvPr id="80899" name="ノート プレースホルダ 2"/>
          <p:cNvSpPr txBox="1">
            <a:spLocks noGrp="1"/>
          </p:cNvSpPr>
          <p:nvPr>
            <p:ph type="body" idx="1"/>
          </p:nvPr>
        </p:nvSpPr>
        <p:spPr bwMode="auto">
          <a:noFill/>
        </p:spPr>
        <p:txBody>
          <a:bodyPr numCol="1">
            <a:prstTxWarp prst="textNoShape">
              <a:avLst/>
            </a:prstTxWarp>
          </a:bodyPr>
          <a:lstStyle/>
          <a:p>
            <a:endParaRPr kumimoji="1" altLang="en-US" dirty="0">
              <a:latin typeface="Calibri" pitchFamily="34" charset="0"/>
              <a:ea typeface="ＭＳ Ｐゴシック" charset="-128"/>
            </a:endParaRPr>
          </a:p>
        </p:txBody>
      </p:sp>
      <p:sp>
        <p:nvSpPr>
          <p:cNvPr id="80900"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60D8C70-11AD-4BE7-B6B7-F8F33793BF74}"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4587417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C7FDC7-F0F3-433F-8831-3862C013294A}"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34</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568921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4771616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24BF1A7-2FF3-4519-AF57-5E6C7A0F2E3E}" type="slidenum">
              <a:rPr kumimoji="1" lang="ja-JP" altLang="en-US" smtClean="0"/>
              <a:t>55</a:t>
            </a:fld>
            <a:endParaRPr kumimoji="1" lang="ja-JP" altLang="en-US"/>
          </a:p>
        </p:txBody>
      </p:sp>
    </p:spTree>
    <p:extLst>
      <p:ext uri="{BB962C8B-B14F-4D97-AF65-F5344CB8AC3E}">
        <p14:creationId xmlns:p14="http://schemas.microsoft.com/office/powerpoint/2010/main" val="21392590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58</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7470829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858676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1EC23D-09A2-4CB2-B05E-6B9724E8F4A2}"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1" lang="ja-JP" altLang="en-US" sz="1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5385128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スライド イメージ プレースホルダ 1"/>
          <p:cNvSpPr>
            <a:spLocks noGrp="1" noRot="1" noChangeAspect="1" noTextEdit="1"/>
          </p:cNvSpPr>
          <p:nvPr>
            <p:ph type="sldImg"/>
          </p:nvPr>
        </p:nvSpPr>
        <p:spPr>
          <a:ln/>
        </p:spPr>
      </p:sp>
      <p:sp>
        <p:nvSpPr>
          <p:cNvPr id="82947" name="ノート プレースホルダ 2"/>
          <p:cNvSpPr txBox="1">
            <a:spLocks noGrp="1"/>
          </p:cNvSpPr>
          <p:nvPr>
            <p:ph type="body" idx="1"/>
          </p:nvPr>
        </p:nvSpPr>
        <p:spPr bwMode="auto">
          <a:noFill/>
        </p:spPr>
        <p:txBody>
          <a:bodyPr numCol="1">
            <a:prstTxWarp prst="textNoShape">
              <a:avLst/>
            </a:prstTxWarp>
          </a:bodyPr>
          <a:lstStyle/>
          <a:p>
            <a:endParaRPr kumimoji="1" altLang="en-US" dirty="0">
              <a:latin typeface="Calibri" pitchFamily="34" charset="0"/>
              <a:ea typeface="ＭＳ Ｐゴシック" charset="-128"/>
            </a:endParaRPr>
          </a:p>
        </p:txBody>
      </p:sp>
      <p:sp>
        <p:nvSpPr>
          <p:cNvPr id="82948" name="スライド番号プレースホルダ 3"/>
          <p:cNvSpPr>
            <a:spLocks noGrp="1"/>
          </p:cNvSpPr>
          <p:nvPr>
            <p:ph type="sldNum" sz="quarter" idx="5"/>
          </p:nvPr>
        </p:nvSpPr>
        <p:spPr bwMode="auto">
          <a:noFill/>
          <a:ln>
            <a:miter lim="800000"/>
            <a:headEnd/>
            <a:tailEnd/>
          </a:ln>
        </p:spPr>
        <p:txBody>
          <a:bodyPr numCol="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FDFD2AA6-A834-446F-8DC8-039B3BC56659}" type="slidenum">
              <a:rPr kumimoji="1" altLang="ja-JP" sz="1200" b="0" i="0" u="none" strike="noStrike" kern="1200" cap="none" spc="0" normalizeH="0" baseline="0" noProof="0" smtClean="0">
                <a:ln>
                  <a:noFill/>
                </a:ln>
                <a:solidFill>
                  <a:prstClr val="black"/>
                </a:solidFill>
                <a:effectLst/>
                <a:uLnTx/>
                <a:uFillTx/>
                <a:latin typeface="Calibri" pitchFamily="34" charset="0"/>
                <a:ea typeface="ＭＳ Ｐゴシック"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1" altLang="ja-JP" sz="1200" b="0" i="0" u="none" strike="noStrike" kern="1200" cap="none" spc="0" normalizeH="0" baseline="0" noProof="0">
              <a:ln>
                <a:noFill/>
              </a:ln>
              <a:solidFill>
                <a:prstClr val="black"/>
              </a:solidFill>
              <a:effectLst/>
              <a:uLnTx/>
              <a:uFillTx/>
              <a:latin typeface="Calibri" pitchFamily="34" charset="0"/>
              <a:ea typeface="ＭＳ Ｐゴシック" charset="-128"/>
              <a:cs typeface="+mn-cs"/>
            </a:endParaRPr>
          </a:p>
        </p:txBody>
      </p:sp>
    </p:spTree>
    <p:extLst>
      <p:ext uri="{BB962C8B-B14F-4D97-AF65-F5344CB8AC3E}">
        <p14:creationId xmlns:p14="http://schemas.microsoft.com/office/powerpoint/2010/main" val="29448001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スライド イメージ プレースホルダ 1">
            <a:extLst>
              <a:ext uri="{FF2B5EF4-FFF2-40B4-BE49-F238E27FC236}">
                <a16:creationId xmlns:a16="http://schemas.microsoft.com/office/drawing/2014/main" id="{60014F33-0703-42E5-9569-F28C8BEF8C1A}"/>
              </a:ext>
            </a:extLst>
          </p:cNvPr>
          <p:cNvSpPr>
            <a:spLocks noGrp="1" noRot="1" noChangeAspect="1" noTextEdit="1"/>
          </p:cNvSpPr>
          <p:nvPr>
            <p:ph type="sldImg"/>
          </p:nvPr>
        </p:nvSpPr>
        <p:spPr>
          <a:ln/>
        </p:spPr>
      </p:sp>
      <p:sp>
        <p:nvSpPr>
          <p:cNvPr id="138243" name="ノート プレースホルダ 2">
            <a:extLst>
              <a:ext uri="{FF2B5EF4-FFF2-40B4-BE49-F238E27FC236}">
                <a16:creationId xmlns:a16="http://schemas.microsoft.com/office/drawing/2014/main" id="{F7221B0D-5A43-45F2-983D-0CC0B31F182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ja-JP" altLang="en-US">
              <a:latin typeface="Arial" panose="020B0604020202020204" pitchFamily="34" charset="0"/>
            </a:endParaRPr>
          </a:p>
        </p:txBody>
      </p:sp>
      <p:sp>
        <p:nvSpPr>
          <p:cNvPr id="138244" name="スライド番号プレースホルダ 3">
            <a:extLst>
              <a:ext uri="{FF2B5EF4-FFF2-40B4-BE49-F238E27FC236}">
                <a16:creationId xmlns:a16="http://schemas.microsoft.com/office/drawing/2014/main" id="{083514F3-2E65-49C3-862B-5C75250AD2FE}"/>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3CD41B2-95F3-4706-B86A-10EAC6794276}"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10</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5342211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931917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normAutofit/>
          </a:bodyPr>
          <a:lstStyle/>
          <a:p>
            <a:pPr algn="just"/>
            <a:endParaRPr lang="ja-JP" alt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endParaRPr kumimoji="1" lang="ja-JP" altLang="en-US" dirty="0"/>
          </a:p>
        </p:txBody>
      </p:sp>
      <p:sp>
        <p:nvSpPr>
          <p:cNvPr id="4" name="スライド番号プレースホルダー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C153856-B5ED-423B-AE97-DD38B5AA091A}" type="slidenum">
              <a:rPr kumimoji="1" lang="ja-JP" altLang="en-US"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23215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スライド イメージ プレースホルダ 1">
            <a:extLst>
              <a:ext uri="{FF2B5EF4-FFF2-40B4-BE49-F238E27FC236}">
                <a16:creationId xmlns:a16="http://schemas.microsoft.com/office/drawing/2014/main" id="{4EC9D2E0-7C21-4CB9-BC68-F3B1CD3ED3D3}"/>
              </a:ext>
            </a:extLst>
          </p:cNvPr>
          <p:cNvSpPr>
            <a:spLocks noGrp="1" noRot="1" noChangeAspect="1" noTextEdit="1"/>
          </p:cNvSpPr>
          <p:nvPr>
            <p:ph type="sldImg"/>
          </p:nvPr>
        </p:nvSpPr>
        <p:spPr>
          <a:ln/>
        </p:spPr>
      </p:sp>
      <p:sp>
        <p:nvSpPr>
          <p:cNvPr id="98307" name="ノート プレースホルダ 2">
            <a:extLst>
              <a:ext uri="{FF2B5EF4-FFF2-40B4-BE49-F238E27FC236}">
                <a16:creationId xmlns:a16="http://schemas.microsoft.com/office/drawing/2014/main" id="{A2ACF4B4-7EFC-457E-B296-F7CB316F2762}"/>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en-US">
              <a:latin typeface="Arial" panose="020B0604020202020204" pitchFamily="34" charset="0"/>
            </a:endParaRPr>
          </a:p>
        </p:txBody>
      </p:sp>
      <p:sp>
        <p:nvSpPr>
          <p:cNvPr id="98308" name="スライド番号プレースホルダ 3">
            <a:extLst>
              <a:ext uri="{FF2B5EF4-FFF2-40B4-BE49-F238E27FC236}">
                <a16:creationId xmlns:a16="http://schemas.microsoft.com/office/drawing/2014/main" id="{DCBF86F1-57A5-4C56-A47C-85B16AE848E5}"/>
              </a:ext>
            </a:extLst>
          </p:cNvPr>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DC7C7FFF-E156-480B-A1A9-F3FB070FDC24}" type="slidenum">
              <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31</a:t>
            </a:fld>
            <a:endParaRPr kumimoji="1" lang="en-US" altLang="ja-JP" sz="1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Tree>
    <p:extLst>
      <p:ext uri="{BB962C8B-B14F-4D97-AF65-F5344CB8AC3E}">
        <p14:creationId xmlns:p14="http://schemas.microsoft.com/office/powerpoint/2010/main" val="41028855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C7FDC7-F0F3-433F-8831-3862C013294A}"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11514785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6C7FDC7-F0F3-433F-8831-3862C013294A}" type="slidenum">
              <a:rPr kumimoji="1" lang="en-US" altLang="ja-JP" sz="1200" b="0" i="0" u="none" strike="noStrike" kern="1200" cap="none" spc="0" normalizeH="0" baseline="0" noProof="0" smtClean="0">
                <a:ln>
                  <a:noFill/>
                </a:ln>
                <a:solidFill>
                  <a:prstClr val="black"/>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1" lang="en-US" altLang="ja-JP" sz="12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4183438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412045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9968620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1380282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54AF0115-D426-4267-AB96-7E2DAA29831A}" type="datetime1">
              <a:rPr lang="ja-JP" altLang="en-US" smtClean="0"/>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730939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4942455C-886E-4ED2-A85F-927945F511BA}" type="datetime1">
              <a:rPr lang="ja-JP" altLang="en-US" smtClean="0"/>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401341161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4312C8FA-E663-4042-BAA7-7B6959954C40}" type="datetime1">
              <a:rPr lang="ja-JP" altLang="en-US" smtClean="0"/>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32995028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21936CA5-8A5A-4C7A-9FE9-078D2902E957}" type="datetime1">
              <a:rPr lang="ja-JP" altLang="en-US" smtClean="0"/>
              <a:pPr>
                <a:defRPr/>
              </a:pPr>
              <a:t>2023/11/30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16166780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00A107E8-B35F-4BAE-89CF-8DA214DD10B7}" type="datetime1">
              <a:rPr lang="ja-JP" altLang="en-US" smtClean="0"/>
              <a:pPr>
                <a:defRPr/>
              </a:pPr>
              <a:t>2023/11/30</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2006854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879102B1-DC5F-4A33-AB80-9ADB0CA12D85}" type="datetime1">
              <a:rPr lang="ja-JP" altLang="en-US" smtClean="0"/>
              <a:pPr>
                <a:defRPr/>
              </a:pPr>
              <a:t>2023/11/30</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8283664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9CCC75DE-7EAE-4169-B341-E9D16D543E10}" type="datetime1">
              <a:rPr lang="ja-JP" altLang="en-US" smtClean="0"/>
              <a:pPr>
                <a:defRPr/>
              </a:pPr>
              <a:t>2023/11/30</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214576582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680CDE05-A068-4768-81CC-C27D26C07BB7}" type="datetime1">
              <a:rPr lang="ja-JP" altLang="en-US" smtClean="0"/>
              <a:pPr>
                <a:defRPr/>
              </a:pPr>
              <a:t>2023/11/30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1555282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5799456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20C4565-CCC7-4C9B-8B69-03586CCFDFCD}" type="datetime1">
              <a:rPr lang="ja-JP" altLang="en-US" smtClean="0"/>
              <a:pPr>
                <a:defRPr/>
              </a:pPr>
              <a:t>2023/11/30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218275029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2DAEA47F-C867-472A-B878-90387A4F6E73}" type="datetime1">
              <a:rPr lang="ja-JP" altLang="en-US" smtClean="0"/>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26695825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1FE79B07-ED5D-4B6F-A983-31F183F0AFD0}" type="datetime1">
              <a:rPr lang="ja-JP" altLang="en-US" smtClean="0"/>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318912086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Obj">
  <p:cSld name="タイトル、テキスト、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p>
            <a:r>
              <a:rPr lang="ja-JP" altLang="en-US"/>
              <a:t>マスタ タイトルの書式設定</a:t>
            </a:r>
          </a:p>
        </p:txBody>
      </p:sp>
      <p:sp>
        <p:nvSpPr>
          <p:cNvPr id="3" name="テキスト プレースホルダ 2"/>
          <p:cNvSpPr>
            <a:spLocks noGrp="1"/>
          </p:cNvSpPr>
          <p:nvPr>
            <p:ph type="body" sz="half" idx="1"/>
          </p:nvPr>
        </p:nvSpPr>
        <p:spPr>
          <a:xfrm>
            <a:off x="457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4"/>
          <p:cNvSpPr>
            <a:spLocks noGrp="1"/>
          </p:cNvSpPr>
          <p:nvPr>
            <p:ph type="dt" sz="half" idx="10"/>
          </p:nvPr>
        </p:nvSpPr>
        <p:spPr>
          <a:xfrm>
            <a:off x="457200" y="6245225"/>
            <a:ext cx="2133600" cy="476250"/>
          </a:xfrm>
        </p:spPr>
        <p:txBody>
          <a:bodyPr/>
          <a:lstStyle>
            <a:lvl1pPr>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 5"/>
          <p:cNvSpPr>
            <a:spLocks noGrp="1"/>
          </p:cNvSpPr>
          <p:nvPr>
            <p:ph type="ftr" sz="quarter" idx="11"/>
          </p:nvPr>
        </p:nvSpPr>
        <p:spPr>
          <a:xfrm>
            <a:off x="3124200" y="6245225"/>
            <a:ext cx="2895600" cy="476250"/>
          </a:xfrm>
        </p:spPr>
        <p:txBody>
          <a:bodyPr/>
          <a:lstStyle>
            <a:lvl1pPr>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1" lang="en-US" altLang="ja-JP"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 6"/>
          <p:cNvSpPr>
            <a:spLocks noGrp="1"/>
          </p:cNvSpPr>
          <p:nvPr>
            <p:ph type="sldNum" sz="quarter" idx="12"/>
          </p:nvPr>
        </p:nvSpPr>
        <p:spPr>
          <a:xfrm>
            <a:off x="6553200" y="6245225"/>
            <a:ext cx="2133600" cy="476250"/>
          </a:xfrm>
        </p:spPr>
        <p:txBody>
          <a:bodyPr/>
          <a:lstStyle>
            <a:lvl1pPr>
              <a:defRPr/>
            </a:lvl1pPr>
          </a:lstStyle>
          <a:p>
            <a:pPr marL="0" marR="0" lvl="0" indent="0" algn="r" defTabSz="914400" rtl="0" eaLnBrk="1" fontAlgn="base" latinLnBrk="0" hangingPunct="1">
              <a:lnSpc>
                <a:spcPct val="100000"/>
              </a:lnSpc>
              <a:spcBef>
                <a:spcPct val="0"/>
              </a:spcBef>
              <a:spcAft>
                <a:spcPct val="0"/>
              </a:spcAft>
              <a:buClrTx/>
              <a:buSzTx/>
              <a:buFontTx/>
              <a:buNone/>
              <a:tabLst/>
              <a:defRPr/>
            </a:pPr>
            <a:fld id="{47343B91-5E67-40EF-A17B-D1C4929F1255}" type="slidenum">
              <a:rPr kumimoji="1" lang="en-US" altLang="ja-JP"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a:t>
            </a:fld>
            <a:endParaRPr kumimoji="1" lang="en-US" altLang="ja-JP"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58399665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05798547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52437507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24286030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41402824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31103306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9336484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92110711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26687491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22377736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61992721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7093468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00BA4B99-0C7C-479F-A932-D07BF9EC103D}" type="datetimeFigureOut">
              <a:rPr kumimoji="1" lang="ja-JP" altLang="en-US" smtClean="0"/>
              <a:t>2023/11/30</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16950402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bl">
  <p:cSld name="タイトルと表">
    <p:spTree>
      <p:nvGrpSpPr>
        <p:cNvPr id="1" name=""/>
        <p:cNvGrpSpPr/>
        <p:nvPr/>
      </p:nvGrpSpPr>
      <p:grpSpPr>
        <a:xfrm>
          <a:off x="0" y="0"/>
          <a:ext cx="0" cy="0"/>
          <a:chOff x="0" y="0"/>
          <a:chExt cx="0" cy="0"/>
        </a:xfrm>
      </p:grpSpPr>
      <p:sp>
        <p:nvSpPr>
          <p:cNvPr id="2" name="タイトル 1"/>
          <p:cNvSpPr txBox="1">
            <a:spLocks noGrp="1"/>
          </p:cNvSpPr>
          <p:nvPr>
            <p:ph type="title"/>
          </p:nvPr>
        </p:nvSpPr>
        <p:spPr/>
        <p:txBody>
          <a:bodyPr/>
          <a:lstStyle>
            <a:lvl1pPr>
              <a:defRPr/>
            </a:lvl1pPr>
          </a:lstStyle>
          <a:p>
            <a:pPr lvl="0"/>
            <a:r>
              <a:rPr lang="ja-JP"/>
              <a:t>マスタ タイトルの書式設定</a:t>
            </a:r>
            <a:endParaRPr lang="en-US"/>
          </a:p>
        </p:txBody>
      </p:sp>
      <p:sp>
        <p:nvSpPr>
          <p:cNvPr id="3" name="表プレースホルダ 2"/>
          <p:cNvSpPr txBox="1">
            <a:spLocks noGrp="1"/>
          </p:cNvSpPr>
          <p:nvPr>
            <p:ph type="tbl" idx="1"/>
          </p:nvPr>
        </p:nvSpPr>
        <p:spPr>
          <a:xfrm>
            <a:off x="457200" y="1600200"/>
            <a:ext cx="8229600" cy="4530723"/>
          </a:xfrm>
        </p:spPr>
        <p:txBody>
          <a:bodyPr/>
          <a:lstStyle>
            <a:lvl1pPr>
              <a:defRPr lang="en-US"/>
            </a:lvl1pPr>
          </a:lstStyle>
          <a:p>
            <a:pPr lvl="0"/>
            <a:endParaRPr lang="en-US" noProof="0" dirty="0"/>
          </a:p>
        </p:txBody>
      </p:sp>
      <p:sp>
        <p:nvSpPr>
          <p:cNvPr id="4" name="日付プレースホルダ 3"/>
          <p:cNvSpPr txBox="1">
            <a:spLocks noGrp="1"/>
          </p:cNvSpPr>
          <p:nvPr>
            <p:ph type="dt" sz="half" idx="10"/>
          </p:nvPr>
        </p:nvSpPr>
        <p:spPr>
          <a:xfrm>
            <a:off x="457200" y="6248400"/>
            <a:ext cx="2133600" cy="457200"/>
          </a:xfrm>
        </p:spPr>
        <p:txBody>
          <a:bodyPr/>
          <a:lstStyle>
            <a:lvl1pPr>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5" name="フッター プレースホルダ 4"/>
          <p:cNvSpPr txBox="1">
            <a:spLocks noGrp="1"/>
          </p:cNvSpPr>
          <p:nvPr>
            <p:ph type="ftr" sz="quarter" idx="11"/>
          </p:nvPr>
        </p:nvSpPr>
        <p:spPr>
          <a:xfrm>
            <a:off x="3124200" y="6248400"/>
            <a:ext cx="2895600" cy="457200"/>
          </a:xfrm>
        </p:spPr>
        <p:txBody>
          <a:bodyPr/>
          <a:lstStyle>
            <a:lvl1pPr>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6" name="スライド番号プレースホルダ 5"/>
          <p:cNvSpPr txBox="1">
            <a:spLocks noGrp="1"/>
          </p:cNvSpPr>
          <p:nvPr>
            <p:ph type="sldNum" sz="quarter" idx="12"/>
          </p:nvPr>
        </p:nvSpPr>
        <p:spPr>
          <a:xfrm>
            <a:off x="6553200" y="6248400"/>
            <a:ext cx="2133600" cy="457200"/>
          </a:xfrm>
        </p:spPr>
        <p:txBody>
          <a:bodyPr/>
          <a:lstStyle>
            <a:lvl1pPr>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E0CCA062-7C69-4289-99A1-4642DD3B6E0E}" type="slidenum">
              <a:rPr kumimoji="0"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0"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497240"/>
      </p:ext>
    </p:extLst>
  </p:cSld>
  <p:clrMapOvr>
    <a:masterClrMapping/>
  </p:clrMapOvr>
  <p:transition/>
  <p:hf sldNum="0" hdr="0" ftr="0" dt="0"/>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ja-JP" altLang="en-US"/>
              <a:t>マスタ サブタイトルの書式設定</a:t>
            </a:r>
          </a:p>
        </p:txBody>
      </p:sp>
      <p:sp>
        <p:nvSpPr>
          <p:cNvPr id="4" name="日付プレースホルダ 3"/>
          <p:cNvSpPr>
            <a:spLocks noGrp="1"/>
          </p:cNvSpPr>
          <p:nvPr>
            <p:ph type="dt" sz="half" idx="10"/>
          </p:nvPr>
        </p:nvSpPr>
        <p:spPr/>
        <p:txBody>
          <a:bodyPr/>
          <a:lstStyle>
            <a:lvl1pPr>
              <a:defRPr/>
            </a:lvl1pPr>
          </a:lstStyle>
          <a:p>
            <a:pPr>
              <a:defRPr/>
            </a:pPr>
            <a:fld id="{1ACB8077-3B2F-4F59-8639-28F8E746CB9B}" type="datetimeFigureOut">
              <a:rPr lang="ja-JP" altLang="en-US"/>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C22B6739-EE59-4F17-AB18-5F721B9E61A2}" type="slidenum">
              <a:rPr lang="ja-JP" altLang="en-US"/>
              <a:pPr/>
              <a:t>‹#›</a:t>
            </a:fld>
            <a:endParaRPr lang="ja-JP" altLang="en-US"/>
          </a:p>
        </p:txBody>
      </p:sp>
    </p:spTree>
    <p:extLst>
      <p:ext uri="{BB962C8B-B14F-4D97-AF65-F5344CB8AC3E}">
        <p14:creationId xmlns:p14="http://schemas.microsoft.com/office/powerpoint/2010/main" val="41480209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B7CB9C05-81A2-43AE-B0BD-439CB80262FE}" type="datetimeFigureOut">
              <a:rPr lang="ja-JP" altLang="en-US"/>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3B706ECC-EBCD-43BE-A780-1013F51C6180}" type="slidenum">
              <a:rPr lang="ja-JP" altLang="en-US"/>
              <a:pPr/>
              <a:t>‹#›</a:t>
            </a:fld>
            <a:endParaRPr lang="ja-JP" altLang="en-US"/>
          </a:p>
        </p:txBody>
      </p:sp>
    </p:spTree>
    <p:extLst>
      <p:ext uri="{BB962C8B-B14F-4D97-AF65-F5344CB8AC3E}">
        <p14:creationId xmlns:p14="http://schemas.microsoft.com/office/powerpoint/2010/main" val="7025310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 テキストの書式設定</a:t>
            </a:r>
          </a:p>
        </p:txBody>
      </p:sp>
      <p:sp>
        <p:nvSpPr>
          <p:cNvPr id="4" name="日付プレースホルダ 3"/>
          <p:cNvSpPr>
            <a:spLocks noGrp="1"/>
          </p:cNvSpPr>
          <p:nvPr>
            <p:ph type="dt" sz="half" idx="10"/>
          </p:nvPr>
        </p:nvSpPr>
        <p:spPr/>
        <p:txBody>
          <a:bodyPr/>
          <a:lstStyle>
            <a:lvl1pPr>
              <a:defRPr/>
            </a:lvl1pPr>
          </a:lstStyle>
          <a:p>
            <a:pPr>
              <a:defRPr/>
            </a:pPr>
            <a:fld id="{D6A7E10A-8A3E-4139-89C3-5FC081BCF122}" type="datetimeFigureOut">
              <a:rPr lang="ja-JP" altLang="en-US"/>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2E507A80-C117-4430-87BB-D45F37183FF3}" type="slidenum">
              <a:rPr lang="ja-JP" altLang="en-US"/>
              <a:pPr/>
              <a:t>‹#›</a:t>
            </a:fld>
            <a:endParaRPr lang="ja-JP" altLang="en-US"/>
          </a:p>
        </p:txBody>
      </p:sp>
    </p:spTree>
    <p:extLst>
      <p:ext uri="{BB962C8B-B14F-4D97-AF65-F5344CB8AC3E}">
        <p14:creationId xmlns:p14="http://schemas.microsoft.com/office/powerpoint/2010/main" val="42758238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日付プレースホルダ 3"/>
          <p:cNvSpPr>
            <a:spLocks noGrp="1"/>
          </p:cNvSpPr>
          <p:nvPr>
            <p:ph type="dt" sz="half" idx="10"/>
          </p:nvPr>
        </p:nvSpPr>
        <p:spPr/>
        <p:txBody>
          <a:bodyPr/>
          <a:lstStyle>
            <a:lvl1pPr>
              <a:defRPr/>
            </a:lvl1pPr>
          </a:lstStyle>
          <a:p>
            <a:pPr>
              <a:defRPr/>
            </a:pPr>
            <a:fld id="{E8DE0F72-612F-4F07-91B0-EF2DF70A3752}" type="datetimeFigureOut">
              <a:rPr lang="ja-JP" altLang="en-US"/>
              <a:pPr>
                <a:defRPr/>
              </a:pPr>
              <a:t>2023/11/30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4D9448B5-83BD-4B63-86BD-00A81CE04BA4}" type="slidenum">
              <a:rPr lang="ja-JP" altLang="en-US"/>
              <a:pPr/>
              <a:t>‹#›</a:t>
            </a:fld>
            <a:endParaRPr lang="ja-JP" altLang="en-US"/>
          </a:p>
        </p:txBody>
      </p:sp>
    </p:spTree>
    <p:extLst>
      <p:ext uri="{BB962C8B-B14F-4D97-AF65-F5344CB8AC3E}">
        <p14:creationId xmlns:p14="http://schemas.microsoft.com/office/powerpoint/2010/main" val="2989738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2756306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日付プレースホルダ 3"/>
          <p:cNvSpPr>
            <a:spLocks noGrp="1"/>
          </p:cNvSpPr>
          <p:nvPr>
            <p:ph type="dt" sz="half" idx="10"/>
          </p:nvPr>
        </p:nvSpPr>
        <p:spPr/>
        <p:txBody>
          <a:bodyPr/>
          <a:lstStyle>
            <a:lvl1pPr>
              <a:defRPr/>
            </a:lvl1pPr>
          </a:lstStyle>
          <a:p>
            <a:pPr>
              <a:defRPr/>
            </a:pPr>
            <a:fld id="{A7710B78-E085-4857-92CA-D3B956C0EC9E}" type="datetimeFigureOut">
              <a:rPr lang="ja-JP" altLang="en-US"/>
              <a:pPr>
                <a:defRPr/>
              </a:pPr>
              <a:t>2023/11/30</a:t>
            </a:fld>
            <a:endParaRPr lang="ja-JP" altLang="en-US" dirty="0"/>
          </a:p>
        </p:txBody>
      </p:sp>
      <p:sp>
        <p:nvSpPr>
          <p:cNvPr id="8"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9" name="スライド番号プレースホルダ 5"/>
          <p:cNvSpPr>
            <a:spLocks noGrp="1"/>
          </p:cNvSpPr>
          <p:nvPr>
            <p:ph type="sldNum" sz="quarter" idx="12"/>
          </p:nvPr>
        </p:nvSpPr>
        <p:spPr/>
        <p:txBody>
          <a:bodyPr/>
          <a:lstStyle>
            <a:lvl1pPr>
              <a:defRPr/>
            </a:lvl1pPr>
          </a:lstStyle>
          <a:p>
            <a:fld id="{BCDE7348-8A12-4D02-A34D-FD4743C128CE}" type="slidenum">
              <a:rPr lang="ja-JP" altLang="en-US"/>
              <a:pPr/>
              <a:t>‹#›</a:t>
            </a:fld>
            <a:endParaRPr lang="ja-JP" altLang="en-US"/>
          </a:p>
        </p:txBody>
      </p:sp>
    </p:spTree>
    <p:extLst>
      <p:ext uri="{BB962C8B-B14F-4D97-AF65-F5344CB8AC3E}">
        <p14:creationId xmlns:p14="http://schemas.microsoft.com/office/powerpoint/2010/main" val="262237386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日付プレースホルダ 3"/>
          <p:cNvSpPr>
            <a:spLocks noGrp="1"/>
          </p:cNvSpPr>
          <p:nvPr>
            <p:ph type="dt" sz="half" idx="10"/>
          </p:nvPr>
        </p:nvSpPr>
        <p:spPr/>
        <p:txBody>
          <a:bodyPr/>
          <a:lstStyle>
            <a:lvl1pPr>
              <a:defRPr/>
            </a:lvl1pPr>
          </a:lstStyle>
          <a:p>
            <a:pPr>
              <a:defRPr/>
            </a:pPr>
            <a:fld id="{90437458-D003-4813-9E0B-01F1A9CDA995}" type="datetimeFigureOut">
              <a:rPr lang="ja-JP" altLang="en-US"/>
              <a:pPr>
                <a:defRPr/>
              </a:pPr>
              <a:t>2023/11/30</a:t>
            </a:fld>
            <a:endParaRPr lang="ja-JP" altLang="en-US" dirty="0"/>
          </a:p>
        </p:txBody>
      </p:sp>
      <p:sp>
        <p:nvSpPr>
          <p:cNvPr id="4"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5" name="スライド番号プレースホルダ 5"/>
          <p:cNvSpPr>
            <a:spLocks noGrp="1"/>
          </p:cNvSpPr>
          <p:nvPr>
            <p:ph type="sldNum" sz="quarter" idx="12"/>
          </p:nvPr>
        </p:nvSpPr>
        <p:spPr/>
        <p:txBody>
          <a:bodyPr/>
          <a:lstStyle>
            <a:lvl1pPr>
              <a:defRPr/>
            </a:lvl1pPr>
          </a:lstStyle>
          <a:p>
            <a:fld id="{1BB747B0-4210-4F7D-9EE3-95A88A184A21}" type="slidenum">
              <a:rPr lang="ja-JP" altLang="en-US"/>
              <a:pPr/>
              <a:t>‹#›</a:t>
            </a:fld>
            <a:endParaRPr lang="ja-JP" altLang="en-US"/>
          </a:p>
        </p:txBody>
      </p:sp>
    </p:spTree>
    <p:extLst>
      <p:ext uri="{BB962C8B-B14F-4D97-AF65-F5344CB8AC3E}">
        <p14:creationId xmlns:p14="http://schemas.microsoft.com/office/powerpoint/2010/main" val="387466779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3"/>
          <p:cNvSpPr>
            <a:spLocks noGrp="1"/>
          </p:cNvSpPr>
          <p:nvPr>
            <p:ph type="dt" sz="half" idx="10"/>
          </p:nvPr>
        </p:nvSpPr>
        <p:spPr/>
        <p:txBody>
          <a:bodyPr/>
          <a:lstStyle>
            <a:lvl1pPr>
              <a:defRPr/>
            </a:lvl1pPr>
          </a:lstStyle>
          <a:p>
            <a:pPr>
              <a:defRPr/>
            </a:pPr>
            <a:fld id="{3FECFCFC-6D15-4DFC-8B73-E8E1611F813F}" type="datetimeFigureOut">
              <a:rPr lang="ja-JP" altLang="en-US"/>
              <a:pPr>
                <a:defRPr/>
              </a:pPr>
              <a:t>2023/11/30</a:t>
            </a:fld>
            <a:endParaRPr lang="ja-JP" altLang="en-US" dirty="0"/>
          </a:p>
        </p:txBody>
      </p:sp>
      <p:sp>
        <p:nvSpPr>
          <p:cNvPr id="3"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4" name="スライド番号プレースホルダ 5"/>
          <p:cNvSpPr>
            <a:spLocks noGrp="1"/>
          </p:cNvSpPr>
          <p:nvPr>
            <p:ph type="sldNum" sz="quarter" idx="12"/>
          </p:nvPr>
        </p:nvSpPr>
        <p:spPr/>
        <p:txBody>
          <a:bodyPr/>
          <a:lstStyle>
            <a:lvl1pPr>
              <a:defRPr/>
            </a:lvl1pPr>
          </a:lstStyle>
          <a:p>
            <a:fld id="{811F59CE-DCC7-4C2E-9B7D-BFBAEA93457C}" type="slidenum">
              <a:rPr lang="ja-JP" altLang="en-US"/>
              <a:pPr/>
              <a:t>‹#›</a:t>
            </a:fld>
            <a:endParaRPr lang="ja-JP" altLang="en-US"/>
          </a:p>
        </p:txBody>
      </p:sp>
    </p:spTree>
    <p:extLst>
      <p:ext uri="{BB962C8B-B14F-4D97-AF65-F5344CB8AC3E}">
        <p14:creationId xmlns:p14="http://schemas.microsoft.com/office/powerpoint/2010/main" val="414139159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8455C250-53F6-4D67-9CA7-BB0D4BFE7020}" type="datetimeFigureOut">
              <a:rPr lang="ja-JP" altLang="en-US"/>
              <a:pPr>
                <a:defRPr/>
              </a:pPr>
              <a:t>2023/11/30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B0B67166-C513-4252-A0C6-23519ECEB220}" type="slidenum">
              <a:rPr lang="ja-JP" altLang="en-US"/>
              <a:pPr/>
              <a:t>‹#›</a:t>
            </a:fld>
            <a:endParaRPr lang="ja-JP" altLang="en-US"/>
          </a:p>
        </p:txBody>
      </p:sp>
    </p:spTree>
    <p:extLst>
      <p:ext uri="{BB962C8B-B14F-4D97-AF65-F5344CB8AC3E}">
        <p14:creationId xmlns:p14="http://schemas.microsoft.com/office/powerpoint/2010/main" val="354937082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日付プレースホルダ 3"/>
          <p:cNvSpPr>
            <a:spLocks noGrp="1"/>
          </p:cNvSpPr>
          <p:nvPr>
            <p:ph type="dt" sz="half" idx="10"/>
          </p:nvPr>
        </p:nvSpPr>
        <p:spPr/>
        <p:txBody>
          <a:bodyPr/>
          <a:lstStyle>
            <a:lvl1pPr>
              <a:defRPr/>
            </a:lvl1pPr>
          </a:lstStyle>
          <a:p>
            <a:pPr>
              <a:defRPr/>
            </a:pPr>
            <a:fld id="{4CCDE234-2CB0-4934-B141-0499C057DA14}" type="datetimeFigureOut">
              <a:rPr lang="ja-JP" altLang="en-US"/>
              <a:pPr>
                <a:defRPr/>
              </a:pPr>
              <a:t>2023/11/30</a:t>
            </a:fld>
            <a:endParaRPr lang="ja-JP" altLang="en-US" dirty="0"/>
          </a:p>
        </p:txBody>
      </p:sp>
      <p:sp>
        <p:nvSpPr>
          <p:cNvPr id="6"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7" name="スライド番号プレースホルダ 5"/>
          <p:cNvSpPr>
            <a:spLocks noGrp="1"/>
          </p:cNvSpPr>
          <p:nvPr>
            <p:ph type="sldNum" sz="quarter" idx="12"/>
          </p:nvPr>
        </p:nvSpPr>
        <p:spPr/>
        <p:txBody>
          <a:bodyPr/>
          <a:lstStyle>
            <a:lvl1pPr>
              <a:defRPr/>
            </a:lvl1pPr>
          </a:lstStyle>
          <a:p>
            <a:fld id="{34B3CB64-B3F1-4CFB-9C9F-3986A8923F4F}" type="slidenum">
              <a:rPr lang="ja-JP" altLang="en-US"/>
              <a:pPr/>
              <a:t>‹#›</a:t>
            </a:fld>
            <a:endParaRPr lang="ja-JP" altLang="en-US"/>
          </a:p>
        </p:txBody>
      </p:sp>
    </p:spTree>
    <p:extLst>
      <p:ext uri="{BB962C8B-B14F-4D97-AF65-F5344CB8AC3E}">
        <p14:creationId xmlns:p14="http://schemas.microsoft.com/office/powerpoint/2010/main" val="241253470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72B2F968-51DE-48B1-937A-F683AF8702F7}" type="datetimeFigureOut">
              <a:rPr lang="ja-JP" altLang="en-US"/>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FD66B687-4C7E-405B-BD23-88A2CC54F2FB}" type="slidenum">
              <a:rPr lang="ja-JP" altLang="en-US"/>
              <a:pPr/>
              <a:t>‹#›</a:t>
            </a:fld>
            <a:endParaRPr lang="ja-JP" altLang="en-US"/>
          </a:p>
        </p:txBody>
      </p:sp>
    </p:spTree>
    <p:extLst>
      <p:ext uri="{BB962C8B-B14F-4D97-AF65-F5344CB8AC3E}">
        <p14:creationId xmlns:p14="http://schemas.microsoft.com/office/powerpoint/2010/main" val="236545424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457200" y="274638"/>
            <a:ext cx="6019800" cy="5851525"/>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10"/>
          </p:nvPr>
        </p:nvSpPr>
        <p:spPr/>
        <p:txBody>
          <a:bodyPr/>
          <a:lstStyle>
            <a:lvl1pPr>
              <a:defRPr/>
            </a:lvl1pPr>
          </a:lstStyle>
          <a:p>
            <a:pPr>
              <a:defRPr/>
            </a:pPr>
            <a:fld id="{95FB2DD1-7487-4AF8-AA62-1CFDCDF7453C}" type="datetimeFigureOut">
              <a:rPr lang="ja-JP" altLang="en-US"/>
              <a:pPr>
                <a:defRPr/>
              </a:pPr>
              <a:t>2023/11/30</a:t>
            </a:fld>
            <a:endParaRPr lang="ja-JP" altLang="en-US" dirty="0"/>
          </a:p>
        </p:txBody>
      </p:sp>
      <p:sp>
        <p:nvSpPr>
          <p:cNvPr id="5" name="フッター プレースホルダ 4"/>
          <p:cNvSpPr>
            <a:spLocks noGrp="1"/>
          </p:cNvSpPr>
          <p:nvPr>
            <p:ph type="ftr" sz="quarter" idx="11"/>
          </p:nvPr>
        </p:nvSpPr>
        <p:spPr/>
        <p:txBody>
          <a:bodyPr/>
          <a:lstStyle>
            <a:lvl1pPr>
              <a:defRPr/>
            </a:lvl1pPr>
          </a:lstStyle>
          <a:p>
            <a:pPr>
              <a:defRPr/>
            </a:pPr>
            <a:endParaRPr lang="ja-JP" altLang="en-US"/>
          </a:p>
        </p:txBody>
      </p:sp>
      <p:sp>
        <p:nvSpPr>
          <p:cNvPr id="6" name="スライド番号プレースホルダ 5"/>
          <p:cNvSpPr>
            <a:spLocks noGrp="1"/>
          </p:cNvSpPr>
          <p:nvPr>
            <p:ph type="sldNum" sz="quarter" idx="12"/>
          </p:nvPr>
        </p:nvSpPr>
        <p:spPr/>
        <p:txBody>
          <a:bodyPr/>
          <a:lstStyle>
            <a:lvl1pPr>
              <a:defRPr/>
            </a:lvl1pPr>
          </a:lstStyle>
          <a:p>
            <a:fld id="{8B522352-38F6-41EB-81E5-B23DD3076A50}" type="slidenum">
              <a:rPr lang="ja-JP" altLang="en-US"/>
              <a:pPr/>
              <a:t>‹#›</a:t>
            </a:fld>
            <a:endParaRPr lang="ja-JP" altLang="en-US"/>
          </a:p>
        </p:txBody>
      </p:sp>
    </p:spTree>
    <p:extLst>
      <p:ext uri="{BB962C8B-B14F-4D97-AF65-F5344CB8AC3E}">
        <p14:creationId xmlns:p14="http://schemas.microsoft.com/office/powerpoint/2010/main" val="34072390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13394405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582881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28049871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39960413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18C39534-4D03-49E8-8516-7008C7D98666}" type="datetimeFigureOut">
              <a:rPr kumimoji="1" lang="ja-JP" altLang="en-US" smtClean="0"/>
              <a:t>2023/11/30</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37967265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theme" Target="../theme/theme4.xml"/><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0" Type="http://schemas.openxmlformats.org/officeDocument/2006/relationships/slideLayout" Target="../slideLayouts/slideLayout45.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C39534-4D03-49E8-8516-7008C7D98666}" type="datetimeFigureOut">
              <a:rPr kumimoji="1" lang="ja-JP" altLang="en-US" smtClean="0"/>
              <a:t>2023/11/30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0C6690B-1F96-4DF6-AC32-6D2DFD0214F5}" type="slidenum">
              <a:rPr kumimoji="1" lang="ja-JP" altLang="en-US" smtClean="0"/>
              <a:t>‹#›</a:t>
            </a:fld>
            <a:endParaRPr kumimoji="1" lang="ja-JP" altLang="en-US"/>
          </a:p>
        </p:txBody>
      </p:sp>
    </p:spTree>
    <p:extLst>
      <p:ext uri="{BB962C8B-B14F-4D97-AF65-F5344CB8AC3E}">
        <p14:creationId xmlns:p14="http://schemas.microsoft.com/office/powerpoint/2010/main" val="3233475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4853110-D4B2-4135-92AB-2B217E024BBB}" type="datetime1">
              <a:rPr lang="ja-JP" altLang="en-US" smtClean="0"/>
              <a:pPr>
                <a:defRPr/>
              </a:pPr>
              <a:t>2023/11/30</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717576023"/>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5" r:id="rId12"/>
  </p:sldLayoutIdLst>
  <p:hf hdr="0" ftr="0" dt="0"/>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BA4B99-0C7C-479F-A932-D07BF9EC103D}" type="datetimeFigureOut">
              <a:rPr kumimoji="1" lang="ja-JP" altLang="en-US" smtClean="0"/>
              <a:t>2023/11/30</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D0F82B-07E9-4D05-88EC-03F736A1867A}" type="slidenum">
              <a:rPr kumimoji="1" lang="ja-JP" altLang="en-US" smtClean="0"/>
              <a:t>‹#›</a:t>
            </a:fld>
            <a:endParaRPr kumimoji="1" lang="ja-JP" altLang="en-US"/>
          </a:p>
        </p:txBody>
      </p:sp>
    </p:spTree>
    <p:extLst>
      <p:ext uri="{BB962C8B-B14F-4D97-AF65-F5344CB8AC3E}">
        <p14:creationId xmlns:p14="http://schemas.microsoft.com/office/powerpoint/2010/main" val="3086557091"/>
      </p:ext>
    </p:extLst>
  </p:cSld>
  <p:clrMap bg1="lt1" tx1="dk1" bg2="lt2" tx2="dk2" accent1="accent1" accent2="accent2" accent3="accent3" accent4="accent4" accent5="accent5" accent6="accent6" hlink="hlink" folHlink="folHlink"/>
  <p:sldLayoutIdLst>
    <p:sldLayoutId id="214748375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 id="2147483761" r:id="rId11"/>
    <p:sldLayoutId id="2147483762"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タイトル プレースホルダ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テキスト プレースホルダ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日付プレースホルダ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D16E3458-91C4-4DC6-81D3-5ECF04EDE43C}" type="datetimeFigureOut">
              <a:rPr lang="ja-JP" altLang="en-US"/>
              <a:pPr>
                <a:defRPr/>
              </a:pPr>
              <a:t>2023/11/30</a:t>
            </a:fld>
            <a:endParaRPr lang="ja-JP" altLang="en-US" dirty="0"/>
          </a:p>
        </p:txBody>
      </p:sp>
      <p:sp>
        <p:nvSpPr>
          <p:cNvPr id="5" name="フッター プレースホルダ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ja-JP" altLang="en-US"/>
          </a:p>
        </p:txBody>
      </p:sp>
      <p:sp>
        <p:nvSpPr>
          <p:cNvPr id="6" name="スライド番号プレースホルダ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B495056E-4E96-413E-A1DB-3BF19E9146D6}" type="slidenum">
              <a:rPr lang="ja-JP" altLang="en-US"/>
              <a:pPr/>
              <a:t>‹#›</a:t>
            </a:fld>
            <a:endParaRPr lang="ja-JP" altLang="en-US"/>
          </a:p>
        </p:txBody>
      </p:sp>
    </p:spTree>
    <p:extLst>
      <p:ext uri="{BB962C8B-B14F-4D97-AF65-F5344CB8AC3E}">
        <p14:creationId xmlns:p14="http://schemas.microsoft.com/office/powerpoint/2010/main" val="29281651"/>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Font typeface="Arial" pitchFamily="34" charset="0"/>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20.xml.rels><?xml version="1.0" encoding="UTF-8" standalone="yes"?>
<Relationships xmlns="http://schemas.openxmlformats.org/package/2006/relationships"><Relationship Id="rId3" Type="http://schemas.openxmlformats.org/officeDocument/2006/relationships/audio" Target="../media/media1.m4a"/><Relationship Id="rId2" Type="http://schemas.microsoft.com/office/2007/relationships/media" Target="../media/media1.m4a"/><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notesSlide" Target="../notesSlides/notesSlide6.xml"/><Relationship Id="rId4"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3.xml"/><Relationship Id="rId4" Type="http://schemas.openxmlformats.org/officeDocument/2006/relationships/image" Target="../media/image10.png"/></Relationships>
</file>

<file path=ppt/slides/_rels/slide48.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3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1">
            <a:extLst>
              <a:ext uri="{FF2B5EF4-FFF2-40B4-BE49-F238E27FC236}">
                <a16:creationId xmlns:a16="http://schemas.microsoft.com/office/drawing/2014/main" id="{34DF1CA3-0767-4D80-A98D-54FE69622ACE}"/>
              </a:ext>
            </a:extLst>
          </p:cNvPr>
          <p:cNvSpPr>
            <a:spLocks noChangeArrowheads="1"/>
          </p:cNvSpPr>
          <p:nvPr/>
        </p:nvSpPr>
        <p:spPr bwMode="auto">
          <a:xfrm>
            <a:off x="0" y="102773"/>
            <a:ext cx="9144000" cy="707886"/>
          </a:xfrm>
          <a:prstGeom prst="rect">
            <a:avLst/>
          </a:prstGeom>
          <a:solidFill>
            <a:srgbClr val="FFFF00"/>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　大阪社保協　第９期介護保険料・統一国保料問題緊急学習決起集会</a:t>
            </a:r>
            <a:endParaRPr kumimoji="1"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　　　　　　　　　　　　</a:t>
            </a:r>
            <a:r>
              <a:rPr kumimoji="1" lang="en-US" altLang="ja-JP" sz="2000" b="1" dirty="0">
                <a:solidFill>
                  <a:prstClr val="black"/>
                </a:solidFill>
                <a:latin typeface="Calibri" panose="020F0502020204030204"/>
                <a:ea typeface="ＭＳ Ｐゴシック" pitchFamily="50" charset="-128"/>
              </a:rPr>
              <a:t>2023</a:t>
            </a:r>
            <a:r>
              <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年</a:t>
            </a:r>
            <a:r>
              <a:rPr kumimoji="1" lang="en-US"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12</a:t>
            </a:r>
            <a:r>
              <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月</a:t>
            </a:r>
            <a:r>
              <a:rPr kumimoji="1" lang="en-US" altLang="ja-JP" sz="2000" b="1" dirty="0">
                <a:latin typeface="Calibri" panose="020F0502020204030204"/>
                <a:ea typeface="ＭＳ Ｐゴシック" pitchFamily="50" charset="-128"/>
              </a:rPr>
              <a:t>1</a:t>
            </a:r>
            <a:r>
              <a:rPr kumimoji="1" lang="ja-JP" altLang="ja-JP"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日</a:t>
            </a:r>
            <a:r>
              <a:rPr kumimoji="1" lang="ja-JP" altLang="en-US" sz="2000" b="1" i="0" u="none" strike="noStrike" kern="1200" cap="none" spc="0" normalizeH="0" baseline="0" noProof="0" dirty="0">
                <a:ln>
                  <a:noFill/>
                </a:ln>
                <a:solidFill>
                  <a:prstClr val="black"/>
                </a:solidFill>
                <a:effectLst/>
                <a:uLnTx/>
                <a:uFillTx/>
                <a:latin typeface="Calibri" panose="020F0502020204030204"/>
                <a:ea typeface="ＭＳ Ｐゴシック" pitchFamily="50" charset="-128"/>
                <a:cs typeface="+mn-cs"/>
              </a:rPr>
              <a:t>　　</a:t>
            </a:r>
            <a:r>
              <a:rPr kumimoji="1" lang="ja-JP" altLang="en-US" sz="2000" b="1" dirty="0">
                <a:solidFill>
                  <a:prstClr val="black"/>
                </a:solidFill>
                <a:latin typeface="Calibri" panose="020F0502020204030204"/>
                <a:ea typeface="ＭＳ Ｐゴシック" pitchFamily="50" charset="-128"/>
              </a:rPr>
              <a:t>大阪府保険医協会５階会議室＋オンライン</a:t>
            </a:r>
            <a:endParaRPr kumimoji="1" lang="ja-JP" altLang="en-US" sz="2000" b="1" i="0" u="none" strike="noStrike" kern="1200" cap="none" spc="0" normalizeH="0" baseline="0" noProof="0" dirty="0">
              <a:ln>
                <a:noFill/>
              </a:ln>
              <a:solidFill>
                <a:prstClr val="black"/>
              </a:solidFill>
              <a:effectLst/>
              <a:uLnTx/>
              <a:uFillTx/>
              <a:latin typeface="Arial" pitchFamily="34" charset="0"/>
              <a:ea typeface="ＭＳ Ｐゴシック" pitchFamily="50" charset="-128"/>
              <a:cs typeface="ＭＳ Ｐゴシック" pitchFamily="50" charset="-128"/>
            </a:endParaRPr>
          </a:p>
        </p:txBody>
      </p:sp>
      <p:sp>
        <p:nvSpPr>
          <p:cNvPr id="5" name="サブタイトル 2">
            <a:extLst>
              <a:ext uri="{FF2B5EF4-FFF2-40B4-BE49-F238E27FC236}">
                <a16:creationId xmlns:a16="http://schemas.microsoft.com/office/drawing/2014/main" id="{0262326A-8E0C-4897-860B-E3E4F5F26457}"/>
              </a:ext>
            </a:extLst>
          </p:cNvPr>
          <p:cNvSpPr>
            <a:spLocks noGrp="1"/>
          </p:cNvSpPr>
          <p:nvPr>
            <p:ph type="subTitle" idx="1"/>
          </p:nvPr>
        </p:nvSpPr>
        <p:spPr>
          <a:xfrm>
            <a:off x="395536" y="5733256"/>
            <a:ext cx="8568952" cy="1124744"/>
          </a:xfrm>
        </p:spPr>
        <p:txBody>
          <a:bodyPr>
            <a:normAutofit fontScale="92500" lnSpcReduction="10000"/>
          </a:bodyPr>
          <a:lstStyle/>
          <a:p>
            <a:r>
              <a:rPr lang="ja-JP" altLang="en-US" sz="2800" b="1" dirty="0">
                <a:solidFill>
                  <a:schemeClr val="tx1"/>
                </a:solidFill>
              </a:rPr>
              <a:t>大阪社保協　介護保険対策委員会</a:t>
            </a:r>
            <a:endParaRPr lang="en-US" altLang="ja-JP" sz="2800" b="1" dirty="0">
              <a:solidFill>
                <a:schemeClr val="tx1"/>
              </a:solidFill>
            </a:endParaRPr>
          </a:p>
          <a:p>
            <a:r>
              <a:rPr lang="ja-JP" altLang="en-US" sz="4400" b="1" dirty="0">
                <a:solidFill>
                  <a:schemeClr val="tx1"/>
                </a:solidFill>
              </a:rPr>
              <a:t>日下部　雅喜</a:t>
            </a:r>
            <a:endParaRPr lang="ja-JP" altLang="ja-JP" sz="4400" dirty="0">
              <a:solidFill>
                <a:schemeClr val="tx1"/>
              </a:solidFill>
            </a:endParaRPr>
          </a:p>
          <a:p>
            <a:endParaRPr kumimoji="1" lang="ja-JP" altLang="en-US" dirty="0"/>
          </a:p>
        </p:txBody>
      </p:sp>
      <p:sp>
        <p:nvSpPr>
          <p:cNvPr id="7" name="テキスト ボックス 6">
            <a:extLst>
              <a:ext uri="{FF2B5EF4-FFF2-40B4-BE49-F238E27FC236}">
                <a16:creationId xmlns:a16="http://schemas.microsoft.com/office/drawing/2014/main" id="{CC158F97-5A48-46BC-8AF5-32E94052B015}"/>
              </a:ext>
            </a:extLst>
          </p:cNvPr>
          <p:cNvSpPr txBox="1"/>
          <p:nvPr/>
        </p:nvSpPr>
        <p:spPr>
          <a:xfrm>
            <a:off x="567477" y="1383578"/>
            <a:ext cx="7776469" cy="2339102"/>
          </a:xfrm>
          <a:prstGeom prst="rect">
            <a:avLst/>
          </a:prstGeom>
          <a:noFill/>
        </p:spPr>
        <p:txBody>
          <a:bodyPr wrap="square" rtlCol="0">
            <a:spAutoFit/>
          </a:bodyPr>
          <a:lstStyle/>
          <a:p>
            <a:pPr algn="ctr" defTabSz="914400" eaLnBrk="0" fontAlgn="base" hangingPunct="0">
              <a:spcBef>
                <a:spcPct val="0"/>
              </a:spcBef>
              <a:spcAft>
                <a:spcPct val="0"/>
              </a:spcAft>
            </a:pPr>
            <a:r>
              <a:rPr kumimoji="1" lang="ja-JP" altLang="en-US" sz="6600" dirty="0">
                <a:solidFill>
                  <a:srgbClr val="FF0000"/>
                </a:solidFill>
                <a:latin typeface="ＭＳ ゴシック" panose="020B0609070205080204" pitchFamily="49" charset="-128"/>
                <a:ea typeface="ＭＳ ゴシック" panose="020B0609070205080204" pitchFamily="49" charset="-128"/>
              </a:rPr>
              <a:t>全国一高い大阪の</a:t>
            </a:r>
            <a:endParaRPr kumimoji="1" lang="en-US" altLang="ja-JP" sz="6600" dirty="0">
              <a:solidFill>
                <a:srgbClr val="FF0000"/>
              </a:solidFill>
              <a:latin typeface="ＭＳ ゴシック" panose="020B0609070205080204" pitchFamily="49" charset="-128"/>
              <a:ea typeface="ＭＳ ゴシック" panose="020B0609070205080204" pitchFamily="49" charset="-128"/>
            </a:endParaRPr>
          </a:p>
          <a:p>
            <a:pPr algn="ctr" defTabSz="914400" eaLnBrk="0" fontAlgn="base" hangingPunct="0">
              <a:spcBef>
                <a:spcPct val="0"/>
              </a:spcBef>
              <a:spcAft>
                <a:spcPct val="0"/>
              </a:spcAft>
            </a:pPr>
            <a:r>
              <a:rPr kumimoji="1" lang="ja-JP" altLang="en-US" sz="8000" dirty="0">
                <a:solidFill>
                  <a:srgbClr val="FF0000"/>
                </a:solidFill>
                <a:latin typeface="ＭＳ ゴシック" panose="020B0609070205080204" pitchFamily="49" charset="-128"/>
                <a:ea typeface="ＭＳ ゴシック" panose="020B0609070205080204" pitchFamily="49" charset="-128"/>
              </a:rPr>
              <a:t>介護保険料</a:t>
            </a:r>
            <a:endParaRPr kumimoji="1" lang="en-US" altLang="ja-JP" sz="8000" dirty="0">
              <a:solidFill>
                <a:srgbClr val="FF0000"/>
              </a:solidFill>
              <a:latin typeface="ＭＳ ゴシック" panose="020B0609070205080204" pitchFamily="49" charset="-128"/>
              <a:ea typeface="ＭＳ ゴシック" panose="020B0609070205080204" pitchFamily="49" charset="-128"/>
            </a:endParaRPr>
          </a:p>
        </p:txBody>
      </p:sp>
      <p:sp>
        <p:nvSpPr>
          <p:cNvPr id="8" name="テキスト ボックス 7">
            <a:extLst>
              <a:ext uri="{FF2B5EF4-FFF2-40B4-BE49-F238E27FC236}">
                <a16:creationId xmlns:a16="http://schemas.microsoft.com/office/drawing/2014/main" id="{E0A92F27-7B6F-DBCD-E9DE-C1FF0CC63DE1}"/>
              </a:ext>
            </a:extLst>
          </p:cNvPr>
          <p:cNvSpPr txBox="1"/>
          <p:nvPr/>
        </p:nvSpPr>
        <p:spPr>
          <a:xfrm>
            <a:off x="290176" y="3776387"/>
            <a:ext cx="8779671" cy="707886"/>
          </a:xfrm>
          <a:prstGeom prst="rect">
            <a:avLst/>
          </a:prstGeom>
          <a:noFill/>
        </p:spPr>
        <p:txBody>
          <a:bodyPr wrap="square" rtlCol="0">
            <a:spAutoFit/>
          </a:bodyPr>
          <a:lstStyle/>
          <a:p>
            <a:pPr algn="ctr" defTabSz="914400" eaLnBrk="0" fontAlgn="base" hangingPunct="0">
              <a:spcBef>
                <a:spcPct val="0"/>
              </a:spcBef>
              <a:spcAft>
                <a:spcPct val="0"/>
              </a:spcAft>
            </a:pPr>
            <a:r>
              <a:rPr kumimoji="1" lang="ja-JP" altLang="en-US" sz="4000" b="1" u="sng" dirty="0">
                <a:solidFill>
                  <a:srgbClr val="FF0000"/>
                </a:solidFill>
                <a:ea typeface="ＭＳ Ｐゴシック" pitchFamily="50" charset="-128"/>
              </a:rPr>
              <a:t>引き上げを許さず、下げるために　</a:t>
            </a:r>
            <a:endParaRPr kumimoji="1" lang="ja-JP" altLang="en-US" sz="4800" b="1" u="sng" dirty="0">
              <a:solidFill>
                <a:srgbClr val="FF0000"/>
              </a:solidFill>
              <a:ea typeface="ＭＳ Ｐゴシック" pitchFamily="50" charset="-128"/>
            </a:endParaRPr>
          </a:p>
        </p:txBody>
      </p:sp>
    </p:spTree>
    <p:extLst>
      <p:ext uri="{BB962C8B-B14F-4D97-AF65-F5344CB8AC3E}">
        <p14:creationId xmlns:p14="http://schemas.microsoft.com/office/powerpoint/2010/main" val="405676081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タイトル 1">
            <a:extLst>
              <a:ext uri="{FF2B5EF4-FFF2-40B4-BE49-F238E27FC236}">
                <a16:creationId xmlns:a16="http://schemas.microsoft.com/office/drawing/2014/main" id="{EF1B66C6-3D71-449B-882D-E94F00B5F711}"/>
              </a:ext>
            </a:extLst>
          </p:cNvPr>
          <p:cNvSpPr>
            <a:spLocks noGrp="1"/>
          </p:cNvSpPr>
          <p:nvPr>
            <p:ph type="title"/>
          </p:nvPr>
        </p:nvSpPr>
        <p:spPr>
          <a:xfrm>
            <a:off x="357188" y="62617"/>
            <a:ext cx="8043863" cy="725487"/>
          </a:xfrm>
          <a:solidFill>
            <a:srgbClr val="92D050"/>
          </a:solidFill>
        </p:spPr>
        <p:txBody>
          <a:bodyPr/>
          <a:lstStyle/>
          <a:p>
            <a:r>
              <a:rPr lang="ja-JP" altLang="en-US" dirty="0"/>
              <a:t>年金収奪国家・日本</a:t>
            </a:r>
          </a:p>
        </p:txBody>
      </p:sp>
      <p:sp>
        <p:nvSpPr>
          <p:cNvPr id="67587" name="コンテンツ プレースホルダ 2">
            <a:extLst>
              <a:ext uri="{FF2B5EF4-FFF2-40B4-BE49-F238E27FC236}">
                <a16:creationId xmlns:a16="http://schemas.microsoft.com/office/drawing/2014/main" id="{52836E3B-9EF5-4AD2-9B07-DA46691C0120}"/>
              </a:ext>
            </a:extLst>
          </p:cNvPr>
          <p:cNvSpPr>
            <a:spLocks noGrp="1"/>
          </p:cNvSpPr>
          <p:nvPr>
            <p:ph idx="1"/>
          </p:nvPr>
        </p:nvSpPr>
        <p:spPr>
          <a:xfrm>
            <a:off x="357188" y="788105"/>
            <a:ext cx="8329612" cy="4724422"/>
          </a:xfrm>
        </p:spPr>
        <p:txBody>
          <a:bodyPr/>
          <a:lstStyle/>
          <a:p>
            <a:pPr>
              <a:buFontTx/>
              <a:buNone/>
            </a:pPr>
            <a:r>
              <a:rPr lang="ja-JP" altLang="en-US" sz="2400" dirty="0"/>
              <a:t>２０００（平成１２）年１０月　介護保険料の年金天引き開始</a:t>
            </a:r>
          </a:p>
          <a:p>
            <a:pPr>
              <a:buFontTx/>
              <a:buNone/>
            </a:pPr>
            <a:r>
              <a:rPr lang="ja-JP" altLang="en-US" sz="2400" dirty="0"/>
              <a:t>０４（平成１６）年　年金改悪（「</a:t>
            </a:r>
            <a:r>
              <a:rPr lang="en-US" altLang="ja-JP" sz="2400" dirty="0"/>
              <a:t>100</a:t>
            </a:r>
            <a:r>
              <a:rPr lang="ja-JP" altLang="en-US" sz="2400" dirty="0"/>
              <a:t>年安心」「現役の５０％保障」）</a:t>
            </a:r>
          </a:p>
          <a:p>
            <a:pPr>
              <a:buFontTx/>
              <a:buNone/>
            </a:pPr>
            <a:r>
              <a:rPr lang="ja-JP" altLang="en-US" sz="2400" dirty="0"/>
              <a:t>０５（平成１７）年　　税制改悪（老年者控除廃止、公的年金控除　　　の縮小）　　介護保険法改悪</a:t>
            </a:r>
          </a:p>
          <a:p>
            <a:pPr>
              <a:buFontTx/>
              <a:buNone/>
            </a:pPr>
            <a:r>
              <a:rPr lang="ja-JP" altLang="en-US" sz="2400" dirty="0"/>
              <a:t>０６（平成１８）年　　税制改悪（住民税の高齢者非課税措置の廃止）実施</a:t>
            </a:r>
          </a:p>
          <a:p>
            <a:pPr>
              <a:buFontTx/>
              <a:buNone/>
            </a:pPr>
            <a:r>
              <a:rPr lang="ja-JP" altLang="en-US" sz="2400" dirty="0"/>
              <a:t>　　　　　</a:t>
            </a:r>
            <a:r>
              <a:rPr lang="ja-JP" altLang="en-US" sz="2400" dirty="0">
                <a:solidFill>
                  <a:srgbClr val="FF0000"/>
                </a:solidFill>
              </a:rPr>
              <a:t>介護保険料の天引き対象を障害年金・遺族年金へ拡大</a:t>
            </a:r>
            <a:r>
              <a:rPr lang="ja-JP" altLang="en-US" sz="2400" dirty="0"/>
              <a:t>　　　　　　　　　　　　　　　　　　　　　　　　　　　　　　　　　　　　　　　　　　　　　　　　　　　　　　</a:t>
            </a:r>
            <a:endParaRPr lang="en-US" altLang="ja-JP" sz="2400" dirty="0"/>
          </a:p>
          <a:p>
            <a:pPr>
              <a:buFontTx/>
              <a:buNone/>
            </a:pPr>
            <a:r>
              <a:rPr lang="ja-JP" altLang="en-US" sz="2400" dirty="0"/>
              <a:t>０８（平成２０）年　　　後期高齢者医療制度実施（後期高齢者医療保険料の年金天引き）・国民健康保険料の年金天引き</a:t>
            </a:r>
            <a:endParaRPr lang="en-US" altLang="ja-JP" sz="2400" dirty="0"/>
          </a:p>
          <a:p>
            <a:pPr>
              <a:buFontTx/>
              <a:buNone/>
            </a:pPr>
            <a:r>
              <a:rPr lang="ja-JP" altLang="en-US" sz="2400" dirty="0"/>
              <a:t>０９年（平成２１）年　住民税の年金天引き</a:t>
            </a:r>
          </a:p>
          <a:p>
            <a:endParaRPr lang="ja-JP" altLang="en-US" dirty="0"/>
          </a:p>
        </p:txBody>
      </p:sp>
      <p:sp>
        <p:nvSpPr>
          <p:cNvPr id="5" name="テキスト ボックス 4">
            <a:extLst>
              <a:ext uri="{FF2B5EF4-FFF2-40B4-BE49-F238E27FC236}">
                <a16:creationId xmlns:a16="http://schemas.microsoft.com/office/drawing/2014/main" id="{2E498768-573E-4B1B-BAA8-0EE80A33E8CE}"/>
              </a:ext>
            </a:extLst>
          </p:cNvPr>
          <p:cNvSpPr txBox="1"/>
          <p:nvPr/>
        </p:nvSpPr>
        <p:spPr>
          <a:xfrm>
            <a:off x="357188" y="5348833"/>
            <a:ext cx="8503920" cy="1446550"/>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社会保障給付（年金）から</a:t>
            </a:r>
            <a:endParaRPr kumimoji="0" lang="en-US" altLang="ja-JP"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4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社会保障費用（介護費用）を回収</a:t>
            </a:r>
          </a:p>
        </p:txBody>
      </p:sp>
    </p:spTree>
    <p:extLst>
      <p:ext uri="{BB962C8B-B14F-4D97-AF65-F5344CB8AC3E}">
        <p14:creationId xmlns:p14="http://schemas.microsoft.com/office/powerpoint/2010/main" val="1937845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animEffect transition="in" filter="barn(inVertical)">
                                      <p:cBhvr>
                                        <p:cTn id="7" dur="500"/>
                                        <p:tgtEl>
                                          <p:spTgt spid="675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7587">
                                            <p:txEl>
                                              <p:pRg st="1" end="1"/>
                                            </p:txEl>
                                          </p:spTgt>
                                        </p:tgtEl>
                                        <p:attrNameLst>
                                          <p:attrName>style.visibility</p:attrName>
                                        </p:attrNameLst>
                                      </p:cBhvr>
                                      <p:to>
                                        <p:strVal val="visible"/>
                                      </p:to>
                                    </p:set>
                                    <p:animEffect transition="in" filter="barn(inVertical)">
                                      <p:cBhvr>
                                        <p:cTn id="12" dur="500"/>
                                        <p:tgtEl>
                                          <p:spTgt spid="675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7587">
                                            <p:txEl>
                                              <p:pRg st="2" end="2"/>
                                            </p:txEl>
                                          </p:spTgt>
                                        </p:tgtEl>
                                        <p:attrNameLst>
                                          <p:attrName>style.visibility</p:attrName>
                                        </p:attrNameLst>
                                      </p:cBhvr>
                                      <p:to>
                                        <p:strVal val="visible"/>
                                      </p:to>
                                    </p:set>
                                    <p:animEffect transition="in" filter="barn(inVertical)">
                                      <p:cBhvr>
                                        <p:cTn id="17" dur="500"/>
                                        <p:tgtEl>
                                          <p:spTgt spid="675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7587">
                                            <p:txEl>
                                              <p:pRg st="3" end="3"/>
                                            </p:txEl>
                                          </p:spTgt>
                                        </p:tgtEl>
                                        <p:attrNameLst>
                                          <p:attrName>style.visibility</p:attrName>
                                        </p:attrNameLst>
                                      </p:cBhvr>
                                      <p:to>
                                        <p:strVal val="visible"/>
                                      </p:to>
                                    </p:set>
                                    <p:animEffect transition="in" filter="barn(inVertical)">
                                      <p:cBhvr>
                                        <p:cTn id="22" dur="500"/>
                                        <p:tgtEl>
                                          <p:spTgt spid="675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7587">
                                            <p:txEl>
                                              <p:pRg st="4" end="4"/>
                                            </p:txEl>
                                          </p:spTgt>
                                        </p:tgtEl>
                                        <p:attrNameLst>
                                          <p:attrName>style.visibility</p:attrName>
                                        </p:attrNameLst>
                                      </p:cBhvr>
                                      <p:to>
                                        <p:strVal val="visible"/>
                                      </p:to>
                                    </p:set>
                                    <p:animEffect transition="in" filter="barn(inVertical)">
                                      <p:cBhvr>
                                        <p:cTn id="27" dur="500"/>
                                        <p:tgtEl>
                                          <p:spTgt spid="675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67587">
                                            <p:txEl>
                                              <p:pRg st="5" end="5"/>
                                            </p:txEl>
                                          </p:spTgt>
                                        </p:tgtEl>
                                        <p:attrNameLst>
                                          <p:attrName>style.visibility</p:attrName>
                                        </p:attrNameLst>
                                      </p:cBhvr>
                                      <p:to>
                                        <p:strVal val="visible"/>
                                      </p:to>
                                    </p:set>
                                    <p:animEffect transition="in" filter="barn(inVertical)">
                                      <p:cBhvr>
                                        <p:cTn id="32" dur="500"/>
                                        <p:tgtEl>
                                          <p:spTgt spid="675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7587">
                                            <p:txEl>
                                              <p:pRg st="6" end="6"/>
                                            </p:txEl>
                                          </p:spTgt>
                                        </p:tgtEl>
                                        <p:attrNameLst>
                                          <p:attrName>style.visibility</p:attrName>
                                        </p:attrNameLst>
                                      </p:cBhvr>
                                      <p:to>
                                        <p:strVal val="visible"/>
                                      </p:to>
                                    </p:set>
                                    <p:animEffect transition="in" filter="barn(inVertical)">
                                      <p:cBhvr>
                                        <p:cTn id="37" dur="500"/>
                                        <p:tgtEl>
                                          <p:spTgt spid="675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barn(inVertical)">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74018" y="43760"/>
            <a:ext cx="8229600" cy="497205"/>
          </a:xfrm>
          <a:solidFill>
            <a:srgbClr val="FFFF00"/>
          </a:solidFill>
        </p:spPr>
        <p:txBody>
          <a:bodyPr/>
          <a:lstStyle/>
          <a:p>
            <a:r>
              <a:rPr kumimoji="1" lang="ja-JP" altLang="en-US" sz="2800" dirty="0"/>
              <a:t>各都道府県別</a:t>
            </a:r>
            <a:r>
              <a:rPr lang="ja-JP" altLang="en-US" sz="2800" dirty="0"/>
              <a:t>加重平均基準月額高い順）</a:t>
            </a:r>
            <a:endParaRPr kumimoji="1" lang="ja-JP" altLang="en-US" sz="2800" dirty="0"/>
          </a:p>
        </p:txBody>
      </p:sp>
      <p:graphicFrame>
        <p:nvGraphicFramePr>
          <p:cNvPr id="5" name="コンテンツ プレースホルダー 4"/>
          <p:cNvGraphicFramePr>
            <a:graphicFrameLocks noGrp="1"/>
          </p:cNvGraphicFramePr>
          <p:nvPr>
            <p:ph idx="1"/>
            <p:extLst>
              <p:ext uri="{D42A27DB-BD31-4B8C-83A1-F6EECF244321}">
                <p14:modId xmlns:p14="http://schemas.microsoft.com/office/powerpoint/2010/main" val="791883420"/>
              </p:ext>
            </p:extLst>
          </p:nvPr>
        </p:nvGraphicFramePr>
        <p:xfrm>
          <a:off x="1198880" y="540965"/>
          <a:ext cx="6631812" cy="3089801"/>
        </p:xfrm>
        <a:graphic>
          <a:graphicData uri="http://schemas.openxmlformats.org/drawingml/2006/table">
            <a:tbl>
              <a:tblPr>
                <a:tableStyleId>{5C22544A-7EE6-4342-B048-85BDC9FD1C3A}</a:tableStyleId>
              </a:tblPr>
              <a:tblGrid>
                <a:gridCol w="579751">
                  <a:extLst>
                    <a:ext uri="{9D8B030D-6E8A-4147-A177-3AD203B41FA5}">
                      <a16:colId xmlns:a16="http://schemas.microsoft.com/office/drawing/2014/main" val="20000"/>
                    </a:ext>
                  </a:extLst>
                </a:gridCol>
                <a:gridCol w="3356811">
                  <a:extLst>
                    <a:ext uri="{9D8B030D-6E8A-4147-A177-3AD203B41FA5}">
                      <a16:colId xmlns:a16="http://schemas.microsoft.com/office/drawing/2014/main" val="20001"/>
                    </a:ext>
                  </a:extLst>
                </a:gridCol>
                <a:gridCol w="2695250">
                  <a:extLst>
                    <a:ext uri="{9D8B030D-6E8A-4147-A177-3AD203B41FA5}">
                      <a16:colId xmlns:a16="http://schemas.microsoft.com/office/drawing/2014/main" val="20002"/>
                    </a:ext>
                  </a:extLst>
                </a:gridCol>
              </a:tblGrid>
              <a:tr h="463963">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１</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3200" b="0" i="0" u="none" strike="noStrike" dirty="0">
                          <a:solidFill>
                            <a:srgbClr val="FF0000"/>
                          </a:solidFill>
                          <a:effectLst/>
                          <a:latin typeface="+mn-lt"/>
                          <a:ea typeface="+mn-ea"/>
                        </a:rPr>
                        <a:t>大阪府</a:t>
                      </a:r>
                      <a:endParaRPr lang="en-US" altLang="ja-JP" sz="3200" b="0" i="0" u="none" strike="noStrike" dirty="0">
                        <a:solidFill>
                          <a:srgbClr val="FF0000"/>
                        </a:solidFill>
                        <a:effectLst/>
                        <a:latin typeface="+mn-lt"/>
                        <a:ea typeface="+mn-ea"/>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3200" u="none" strike="noStrike" dirty="0">
                          <a:solidFill>
                            <a:srgbClr val="FF0000"/>
                          </a:solidFill>
                          <a:effectLst/>
                        </a:rPr>
                        <a:t>沖縄県</a:t>
                      </a:r>
                      <a:endParaRPr lang="ja-JP" altLang="en-US" sz="3200" b="0" i="0" u="none" strike="noStrike" dirty="0">
                        <a:solidFill>
                          <a:srgbClr val="FF0000"/>
                        </a:solidFill>
                        <a:effectLst/>
                        <a:latin typeface="ＭＳ Ｐゴシック" panose="020B0600070205080204" pitchFamily="50" charset="-128"/>
                        <a:ea typeface="+mn-ea"/>
                      </a:endParaRPr>
                    </a:p>
                  </a:txBody>
                  <a:tcPr marL="9525" marR="9525" marT="9525" marB="0" anchor="ctr"/>
                </a:tc>
                <a:tc>
                  <a:txBody>
                    <a:bodyPr/>
                    <a:lstStyle/>
                    <a:p>
                      <a:pPr algn="r" fontAlgn="ctr"/>
                      <a:r>
                        <a:rPr lang="en-US" altLang="ja-JP" sz="4000" u="none" strike="noStrike" dirty="0">
                          <a:solidFill>
                            <a:srgbClr val="FF0000"/>
                          </a:solidFill>
                          <a:effectLst/>
                        </a:rPr>
                        <a:t>6,826 </a:t>
                      </a:r>
                      <a:endParaRPr lang="en-US" altLang="ja-JP" sz="40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0"/>
                  </a:ext>
                </a:extLst>
              </a:tr>
              <a:tr h="577731">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３</a:t>
                      </a: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2400" u="none" strike="noStrike" dirty="0">
                          <a:effectLst/>
                        </a:rPr>
                        <a:t>青森県</a:t>
                      </a:r>
                      <a:endParaRPr lang="ja-JP" altLang="en-US" sz="2400" b="0" i="0" u="none" strike="noStrike" dirty="0">
                        <a:solidFill>
                          <a:srgbClr val="000000"/>
                        </a:solidFill>
                        <a:effectLst/>
                        <a:latin typeface="ＭＳ Ｐゴシック" panose="020B0600070205080204" pitchFamily="50" charset="-128"/>
                        <a:ea typeface="+mn-ea"/>
                      </a:endParaRPr>
                    </a:p>
                  </a:txBody>
                  <a:tcPr marL="9525" marR="9525" marT="9525" marB="0" anchor="ctr"/>
                </a:tc>
                <a:tc>
                  <a:txBody>
                    <a:bodyPr/>
                    <a:lstStyle/>
                    <a:p>
                      <a:pPr algn="r" fontAlgn="ctr"/>
                      <a:r>
                        <a:rPr lang="en-US" altLang="ja-JP" sz="3200" u="none" strike="noStrike" dirty="0">
                          <a:solidFill>
                            <a:schemeClr val="tx1"/>
                          </a:solidFill>
                          <a:effectLst/>
                        </a:rPr>
                        <a:t>6,672 </a:t>
                      </a:r>
                      <a:endParaRPr lang="en-US" altLang="ja-JP" sz="3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1"/>
                  </a:ext>
                </a:extLst>
              </a:tr>
              <a:tr h="463963">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４</a:t>
                      </a:r>
                      <a:endPar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ja-JP" altLang="en-US" sz="2400" u="none" strike="noStrike" dirty="0">
                          <a:solidFill>
                            <a:schemeClr val="tx1"/>
                          </a:solidFill>
                          <a:effectLst/>
                        </a:rPr>
                        <a:t>和歌山県</a:t>
                      </a:r>
                      <a:endParaRPr lang="ja-JP" altLang="en-US" sz="2400" b="0" i="0" u="none" strike="noStrike" dirty="0">
                        <a:solidFill>
                          <a:schemeClr val="tx1"/>
                        </a:solidFill>
                        <a:effectLst/>
                        <a:latin typeface="ＭＳ Ｐゴシック" panose="020B0600070205080204" pitchFamily="50" charset="-128"/>
                        <a:ea typeface="+mn-ea"/>
                      </a:endParaRPr>
                    </a:p>
                  </a:txBody>
                  <a:tcPr marL="9525" marR="9525" marT="9525" marB="0" anchor="ctr"/>
                </a:tc>
                <a:tc>
                  <a:txBody>
                    <a:bodyPr/>
                    <a:lstStyle/>
                    <a:p>
                      <a:pPr algn="r" fontAlgn="ctr"/>
                      <a:r>
                        <a:rPr lang="en-US" altLang="ja-JP" sz="3200" u="none" strike="noStrike" dirty="0">
                          <a:solidFill>
                            <a:schemeClr val="tx1"/>
                          </a:solidFill>
                          <a:effectLst/>
                        </a:rPr>
                        <a:t>6,541 </a:t>
                      </a:r>
                      <a:endParaRPr lang="en-US" altLang="ja-JP" sz="3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2"/>
                  </a:ext>
                </a:extLst>
              </a:tr>
              <a:tr h="463963">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５</a:t>
                      </a:r>
                    </a:p>
                  </a:txBody>
                  <a:tcPr marL="9525" marR="9525" marT="9525" marB="0" anchor="ctr"/>
                </a:tc>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秋田県</a:t>
                      </a:r>
                    </a:p>
                  </a:txBody>
                  <a:tcPr marL="9525" marR="9525" marT="9525" marB="0" anchor="ctr"/>
                </a:tc>
                <a:tc>
                  <a:txBody>
                    <a:bodyPr/>
                    <a:lstStyle/>
                    <a:p>
                      <a:pPr algn="r" fontAlgn="ctr"/>
                      <a:r>
                        <a:rPr lang="en-US" altLang="ja-JP" sz="3200" u="none" strike="noStrike" dirty="0">
                          <a:solidFill>
                            <a:schemeClr val="tx1"/>
                          </a:solidFill>
                          <a:effectLst/>
                        </a:rPr>
                        <a:t>6,487 </a:t>
                      </a:r>
                      <a:endParaRPr lang="en-US" altLang="ja-JP" sz="3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3"/>
                  </a:ext>
                </a:extLst>
              </a:tr>
              <a:tr h="532775">
                <a:tc>
                  <a:txBody>
                    <a:bodyPr/>
                    <a:lstStyle/>
                    <a:p>
                      <a:pPr algn="l" fontAlgn="ctr"/>
                      <a:r>
                        <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rPr>
                        <a:t>６</a:t>
                      </a:r>
                    </a:p>
                  </a:txBody>
                  <a:tcPr marL="9525" marR="9525" marT="9525" marB="0" anchor="ctr"/>
                </a:tc>
                <a:tc>
                  <a:txBody>
                    <a:bodyPr/>
                    <a:lstStyle/>
                    <a:p>
                      <a:pPr algn="l" fontAlgn="ctr"/>
                      <a:r>
                        <a:rPr lang="ja-JP" altLang="en-US" sz="2400" u="none" strike="noStrike" dirty="0">
                          <a:effectLst/>
                        </a:rPr>
                        <a:t>徳島県</a:t>
                      </a:r>
                      <a:endParaRPr lang="ja-JP" altLang="en-US" sz="24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3200" u="none" strike="noStrike" dirty="0">
                          <a:effectLst/>
                        </a:rPr>
                        <a:t>6,477 </a:t>
                      </a:r>
                      <a:endParaRPr lang="en-US" altLang="ja-JP" sz="3200" b="0" i="0" u="none" strike="noStrike" dirty="0">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0004"/>
                  </a:ext>
                </a:extLst>
              </a:tr>
            </a:tbl>
          </a:graphicData>
        </a:graphic>
      </p:graphicFrame>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graphicFrame>
        <p:nvGraphicFramePr>
          <p:cNvPr id="3" name="表 2"/>
          <p:cNvGraphicFramePr>
            <a:graphicFrameLocks noGrp="1"/>
          </p:cNvGraphicFramePr>
          <p:nvPr/>
        </p:nvGraphicFramePr>
        <p:xfrm>
          <a:off x="1115614" y="3713891"/>
          <a:ext cx="6696744" cy="497205"/>
        </p:xfrm>
        <a:graphic>
          <a:graphicData uri="http://schemas.openxmlformats.org/drawingml/2006/table">
            <a:tbl>
              <a:tblPr>
                <a:tableStyleId>{5C22544A-7EE6-4342-B048-85BDC9FD1C3A}</a:tableStyleId>
              </a:tblPr>
              <a:tblGrid>
                <a:gridCol w="644683">
                  <a:extLst>
                    <a:ext uri="{9D8B030D-6E8A-4147-A177-3AD203B41FA5}">
                      <a16:colId xmlns:a16="http://schemas.microsoft.com/office/drawing/2014/main" val="3520631225"/>
                    </a:ext>
                  </a:extLst>
                </a:gridCol>
                <a:gridCol w="3356811">
                  <a:extLst>
                    <a:ext uri="{9D8B030D-6E8A-4147-A177-3AD203B41FA5}">
                      <a16:colId xmlns:a16="http://schemas.microsoft.com/office/drawing/2014/main" val="3478088386"/>
                    </a:ext>
                  </a:extLst>
                </a:gridCol>
                <a:gridCol w="2695250">
                  <a:extLst>
                    <a:ext uri="{9D8B030D-6E8A-4147-A177-3AD203B41FA5}">
                      <a16:colId xmlns:a16="http://schemas.microsoft.com/office/drawing/2014/main" val="3131673881"/>
                    </a:ext>
                  </a:extLst>
                </a:gridCol>
              </a:tblGrid>
              <a:tr h="403542">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７</a:t>
                      </a:r>
                    </a:p>
                  </a:txBody>
                  <a:tcPr marL="9525" marR="9525" marT="9525" marB="0" anchor="ctr"/>
                </a:tc>
                <a:tc>
                  <a:txBody>
                    <a:bodyPr/>
                    <a:lstStyle/>
                    <a:p>
                      <a:pPr algn="l" fontAlgn="ctr"/>
                      <a:r>
                        <a:rPr lang="ja-JP" altLang="en-US" sz="2400" b="0" i="0" u="none" strike="noStrike" dirty="0">
                          <a:solidFill>
                            <a:schemeClr val="tx1"/>
                          </a:solidFill>
                          <a:effectLst/>
                          <a:latin typeface="+mn-lt"/>
                          <a:ea typeface="+mn-ea"/>
                        </a:rPr>
                        <a:t>愛媛県</a:t>
                      </a:r>
                      <a:endPar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r" fontAlgn="ctr"/>
                      <a:r>
                        <a:rPr lang="en-US" altLang="ja-JP" sz="3200" u="none" strike="noStrike" dirty="0">
                          <a:solidFill>
                            <a:schemeClr val="tx1"/>
                          </a:solidFill>
                          <a:effectLst/>
                        </a:rPr>
                        <a:t>6,409</a:t>
                      </a:r>
                      <a:r>
                        <a:rPr lang="en-US" altLang="ja-JP" sz="3200" u="none" strike="noStrike" dirty="0">
                          <a:solidFill>
                            <a:srgbClr val="FF0000"/>
                          </a:solidFill>
                          <a:effectLst/>
                        </a:rPr>
                        <a:t> </a:t>
                      </a:r>
                      <a:endParaRPr lang="en-US" altLang="ja-JP" sz="32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79708344"/>
                  </a:ext>
                </a:extLst>
              </a:tr>
            </a:tbl>
          </a:graphicData>
        </a:graphic>
      </p:graphicFrame>
      <p:graphicFrame>
        <p:nvGraphicFramePr>
          <p:cNvPr id="6" name="表 5"/>
          <p:cNvGraphicFramePr>
            <a:graphicFrameLocks noGrp="1"/>
          </p:cNvGraphicFramePr>
          <p:nvPr/>
        </p:nvGraphicFramePr>
        <p:xfrm>
          <a:off x="1103464" y="4247256"/>
          <a:ext cx="6696744" cy="497205"/>
        </p:xfrm>
        <a:graphic>
          <a:graphicData uri="http://schemas.openxmlformats.org/drawingml/2006/table">
            <a:tbl>
              <a:tblPr>
                <a:tableStyleId>{5C22544A-7EE6-4342-B048-85BDC9FD1C3A}</a:tableStyleId>
              </a:tblPr>
              <a:tblGrid>
                <a:gridCol w="644683">
                  <a:extLst>
                    <a:ext uri="{9D8B030D-6E8A-4147-A177-3AD203B41FA5}">
                      <a16:colId xmlns:a16="http://schemas.microsoft.com/office/drawing/2014/main" val="3520631225"/>
                    </a:ext>
                  </a:extLst>
                </a:gridCol>
                <a:gridCol w="3356811">
                  <a:extLst>
                    <a:ext uri="{9D8B030D-6E8A-4147-A177-3AD203B41FA5}">
                      <a16:colId xmlns:a16="http://schemas.microsoft.com/office/drawing/2014/main" val="3478088386"/>
                    </a:ext>
                  </a:extLst>
                </a:gridCol>
                <a:gridCol w="2695250">
                  <a:extLst>
                    <a:ext uri="{9D8B030D-6E8A-4147-A177-3AD203B41FA5}">
                      <a16:colId xmlns:a16="http://schemas.microsoft.com/office/drawing/2014/main" val="3131673881"/>
                    </a:ext>
                  </a:extLst>
                </a:gridCol>
              </a:tblGrid>
              <a:tr h="416938">
                <a:tc>
                  <a:txBody>
                    <a:bodyPr/>
                    <a:lstStyle/>
                    <a:p>
                      <a:pPr algn="l"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20</a:t>
                      </a:r>
                      <a:endPar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三重県</a:t>
                      </a:r>
                    </a:p>
                  </a:txBody>
                  <a:tcPr marL="9525" marR="9525" marT="9525" marB="0" anchor="ctr"/>
                </a:tc>
                <a:tc>
                  <a:txBody>
                    <a:bodyPr/>
                    <a:lstStyle/>
                    <a:p>
                      <a:pPr algn="r" fontAlgn="ctr"/>
                      <a:r>
                        <a:rPr lang="en-US" altLang="ja-JP" sz="3200" u="none" strike="noStrike" dirty="0">
                          <a:solidFill>
                            <a:schemeClr val="tx1"/>
                          </a:solidFill>
                          <a:effectLst/>
                        </a:rPr>
                        <a:t>6,174 </a:t>
                      </a:r>
                      <a:endParaRPr lang="en-US" altLang="ja-JP" sz="3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79708344"/>
                  </a:ext>
                </a:extLst>
              </a:tr>
            </a:tbl>
          </a:graphicData>
        </a:graphic>
      </p:graphicFrame>
      <p:graphicFrame>
        <p:nvGraphicFramePr>
          <p:cNvPr id="7" name="表 6"/>
          <p:cNvGraphicFramePr>
            <a:graphicFrameLocks noGrp="1"/>
          </p:cNvGraphicFramePr>
          <p:nvPr/>
        </p:nvGraphicFramePr>
        <p:xfrm>
          <a:off x="1103464" y="4834825"/>
          <a:ext cx="6696744" cy="497205"/>
        </p:xfrm>
        <a:graphic>
          <a:graphicData uri="http://schemas.openxmlformats.org/drawingml/2006/table">
            <a:tbl>
              <a:tblPr>
                <a:tableStyleId>{5C22544A-7EE6-4342-B048-85BDC9FD1C3A}</a:tableStyleId>
              </a:tblPr>
              <a:tblGrid>
                <a:gridCol w="644683">
                  <a:extLst>
                    <a:ext uri="{9D8B030D-6E8A-4147-A177-3AD203B41FA5}">
                      <a16:colId xmlns:a16="http://schemas.microsoft.com/office/drawing/2014/main" val="3520631225"/>
                    </a:ext>
                  </a:extLst>
                </a:gridCol>
                <a:gridCol w="3356811">
                  <a:extLst>
                    <a:ext uri="{9D8B030D-6E8A-4147-A177-3AD203B41FA5}">
                      <a16:colId xmlns:a16="http://schemas.microsoft.com/office/drawing/2014/main" val="3478088386"/>
                    </a:ext>
                  </a:extLst>
                </a:gridCol>
                <a:gridCol w="2695250">
                  <a:extLst>
                    <a:ext uri="{9D8B030D-6E8A-4147-A177-3AD203B41FA5}">
                      <a16:colId xmlns:a16="http://schemas.microsoft.com/office/drawing/2014/main" val="3131673881"/>
                    </a:ext>
                  </a:extLst>
                </a:gridCol>
              </a:tblGrid>
              <a:tr h="385269">
                <a:tc>
                  <a:txBody>
                    <a:bodyPr/>
                    <a:lstStyle/>
                    <a:p>
                      <a:pPr algn="l" fontAlgn="ctr"/>
                      <a:r>
                        <a:rPr lang="en-US" altLang="ja-JP" sz="2400" b="0" i="0" u="none" strike="noStrike" dirty="0">
                          <a:solidFill>
                            <a:schemeClr val="tx1"/>
                          </a:solidFill>
                          <a:effectLst/>
                          <a:latin typeface="ＭＳ Ｐゴシック" panose="020B0600070205080204" pitchFamily="50" charset="-128"/>
                          <a:ea typeface="ＭＳ Ｐゴシック" panose="020B0600070205080204" pitchFamily="50" charset="-128"/>
                        </a:rPr>
                        <a:t>28</a:t>
                      </a:r>
                      <a:endPar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tc>
                  <a:txBody>
                    <a:bodyPr/>
                    <a:lstStyle/>
                    <a:p>
                      <a:pPr algn="l" fontAlgn="ctr"/>
                      <a:r>
                        <a:rPr lang="ja-JP" altLang="en-US" sz="2400" b="0" i="0" u="none" strike="noStrike" dirty="0">
                          <a:solidFill>
                            <a:schemeClr val="tx1"/>
                          </a:solidFill>
                          <a:effectLst/>
                          <a:latin typeface="ＭＳ Ｐゴシック" panose="020B0600070205080204" pitchFamily="50" charset="-128"/>
                          <a:ea typeface="ＭＳ Ｐゴシック" panose="020B0600070205080204" pitchFamily="50" charset="-128"/>
                        </a:rPr>
                        <a:t>神奈川県</a:t>
                      </a:r>
                    </a:p>
                  </a:txBody>
                  <a:tcPr marL="9525" marR="9525" marT="9525" marB="0" anchor="ctr"/>
                </a:tc>
                <a:tc>
                  <a:txBody>
                    <a:bodyPr/>
                    <a:lstStyle/>
                    <a:p>
                      <a:pPr algn="r" fontAlgn="ctr"/>
                      <a:r>
                        <a:rPr lang="en-US" altLang="ja-JP" sz="3200" u="none" strike="noStrike" dirty="0">
                          <a:solidFill>
                            <a:schemeClr val="tx1"/>
                          </a:solidFill>
                          <a:effectLst/>
                        </a:rPr>
                        <a:t>6,028 </a:t>
                      </a:r>
                      <a:endParaRPr lang="en-US" altLang="ja-JP" sz="3200" b="0" i="0" u="none" strike="noStrike" dirty="0">
                        <a:solidFill>
                          <a:schemeClr val="tx1"/>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79708344"/>
                  </a:ext>
                </a:extLst>
              </a:tr>
            </a:tbl>
          </a:graphicData>
        </a:graphic>
      </p:graphicFrame>
      <p:sp>
        <p:nvSpPr>
          <p:cNvPr id="9" name="正方形/長方形 8"/>
          <p:cNvSpPr/>
          <p:nvPr/>
        </p:nvSpPr>
        <p:spPr>
          <a:xfrm>
            <a:off x="1079610" y="6273225"/>
            <a:ext cx="6768752" cy="523220"/>
          </a:xfrm>
          <a:prstGeom prst="rect">
            <a:avLst/>
          </a:prstGeom>
          <a:solidFill>
            <a:schemeClr val="accent1">
              <a:lumMod val="20000"/>
              <a:lumOff val="80000"/>
            </a:schemeClr>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47</a:t>
            </a:r>
            <a:r>
              <a:rPr kumimoji="1" lang="ja-JP" altLang="en-US" sz="2800" b="0"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　千葉県</a:t>
            </a: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　</a:t>
            </a:r>
            <a:r>
              <a:rPr kumimoji="1" lang="en-US" altLang="ja-JP" sz="2800" b="1" i="0" u="none" strike="noStrike" kern="120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mn-cs"/>
              </a:rPr>
              <a:t>5,385</a:t>
            </a:r>
            <a:endParaRPr kumimoji="1" lang="ja-JP" altLang="en-US" sz="2800" b="1"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graphicFrame>
        <p:nvGraphicFramePr>
          <p:cNvPr id="10" name="表 9">
            <a:extLst>
              <a:ext uri="{FF2B5EF4-FFF2-40B4-BE49-F238E27FC236}">
                <a16:creationId xmlns:a16="http://schemas.microsoft.com/office/drawing/2014/main" id="{AC1666C3-F214-46D4-A2E2-65A9F3227DB9}"/>
              </a:ext>
            </a:extLst>
          </p:cNvPr>
          <p:cNvGraphicFramePr>
            <a:graphicFrameLocks noGrp="1"/>
          </p:cNvGraphicFramePr>
          <p:nvPr/>
        </p:nvGraphicFramePr>
        <p:xfrm>
          <a:off x="1069891" y="5394415"/>
          <a:ext cx="6696744" cy="558165"/>
        </p:xfrm>
        <a:graphic>
          <a:graphicData uri="http://schemas.openxmlformats.org/drawingml/2006/table">
            <a:tbl>
              <a:tblPr>
                <a:tableStyleId>{5C22544A-7EE6-4342-B048-85BDC9FD1C3A}</a:tableStyleId>
              </a:tblPr>
              <a:tblGrid>
                <a:gridCol w="4001494">
                  <a:extLst>
                    <a:ext uri="{9D8B030D-6E8A-4147-A177-3AD203B41FA5}">
                      <a16:colId xmlns:a16="http://schemas.microsoft.com/office/drawing/2014/main" val="3520631225"/>
                    </a:ext>
                  </a:extLst>
                </a:gridCol>
                <a:gridCol w="2695250">
                  <a:extLst>
                    <a:ext uri="{9D8B030D-6E8A-4147-A177-3AD203B41FA5}">
                      <a16:colId xmlns:a16="http://schemas.microsoft.com/office/drawing/2014/main" val="3131673881"/>
                    </a:ext>
                  </a:extLst>
                </a:gridCol>
              </a:tblGrid>
              <a:tr h="385269">
                <a:tc>
                  <a:txBody>
                    <a:bodyPr/>
                    <a:lstStyle/>
                    <a:p>
                      <a:pPr algn="l" fontAlgn="ctr"/>
                      <a:r>
                        <a:rPr lang="ja-JP" altLang="en-US" sz="2800" b="0" i="0" u="none" strike="noStrike" dirty="0">
                          <a:solidFill>
                            <a:srgbClr val="FF0000"/>
                          </a:solidFill>
                          <a:effectLst/>
                          <a:latin typeface="ＭＳ Ｐゴシック" panose="020B0600070205080204" pitchFamily="50" charset="-128"/>
                          <a:ea typeface="ＭＳ Ｐゴシック" panose="020B0600070205080204" pitchFamily="50" charset="-128"/>
                        </a:rPr>
                        <a:t>　全国平均</a:t>
                      </a:r>
                    </a:p>
                  </a:txBody>
                  <a:tcPr marL="9525" marR="9525" marT="9525" marB="0" anchor="ctr"/>
                </a:tc>
                <a:tc>
                  <a:txBody>
                    <a:bodyPr/>
                    <a:lstStyle/>
                    <a:p>
                      <a:pPr algn="r" fontAlgn="ctr"/>
                      <a:r>
                        <a:rPr lang="en-US" altLang="ja-JP" sz="3600" u="none" strike="noStrike" dirty="0">
                          <a:solidFill>
                            <a:srgbClr val="FF0000"/>
                          </a:solidFill>
                          <a:effectLst/>
                        </a:rPr>
                        <a:t>6,014 </a:t>
                      </a:r>
                      <a:endParaRPr lang="en-US" altLang="ja-JP" sz="36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9525" marR="9525" marT="9525" marB="0" anchor="ctr"/>
                </a:tc>
                <a:extLst>
                  <a:ext uri="{0D108BD9-81ED-4DB2-BD59-A6C34878D82A}">
                    <a16:rowId xmlns:a16="http://schemas.microsoft.com/office/drawing/2014/main" val="1679708344"/>
                  </a:ext>
                </a:extLst>
              </a:tr>
            </a:tbl>
          </a:graphicData>
        </a:graphic>
      </p:graphicFrame>
    </p:spTree>
    <p:extLst>
      <p:ext uri="{BB962C8B-B14F-4D97-AF65-F5344CB8AC3E}">
        <p14:creationId xmlns:p14="http://schemas.microsoft.com/office/powerpoint/2010/main" val="133930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barn(inVertical)">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4D5EADA-A651-45AD-AC2A-849D50F3CD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4BCD34AF-147E-4419-B598-080371AE8EA3}"/>
              </a:ext>
            </a:extLst>
          </p:cNvPr>
          <p:cNvGraphicFramePr>
            <a:graphicFrameLocks noGrp="1"/>
          </p:cNvGraphicFramePr>
          <p:nvPr>
            <p:extLst>
              <p:ext uri="{D42A27DB-BD31-4B8C-83A1-F6EECF244321}">
                <p14:modId xmlns:p14="http://schemas.microsoft.com/office/powerpoint/2010/main" val="1908238867"/>
              </p:ext>
            </p:extLst>
          </p:nvPr>
        </p:nvGraphicFramePr>
        <p:xfrm>
          <a:off x="234564" y="714292"/>
          <a:ext cx="8356821" cy="6035040"/>
        </p:xfrm>
        <a:graphic>
          <a:graphicData uri="http://schemas.openxmlformats.org/drawingml/2006/table">
            <a:tbl>
              <a:tblPr firstRow="1" firstCol="1" bandRow="1"/>
              <a:tblGrid>
                <a:gridCol w="500932">
                  <a:extLst>
                    <a:ext uri="{9D8B030D-6E8A-4147-A177-3AD203B41FA5}">
                      <a16:colId xmlns:a16="http://schemas.microsoft.com/office/drawing/2014/main" val="184257943"/>
                    </a:ext>
                  </a:extLst>
                </a:gridCol>
                <a:gridCol w="2108465">
                  <a:extLst>
                    <a:ext uri="{9D8B030D-6E8A-4147-A177-3AD203B41FA5}">
                      <a16:colId xmlns:a16="http://schemas.microsoft.com/office/drawing/2014/main" val="2352261643"/>
                    </a:ext>
                  </a:extLst>
                </a:gridCol>
                <a:gridCol w="1942725">
                  <a:extLst>
                    <a:ext uri="{9D8B030D-6E8A-4147-A177-3AD203B41FA5}">
                      <a16:colId xmlns:a16="http://schemas.microsoft.com/office/drawing/2014/main" val="3258541530"/>
                    </a:ext>
                  </a:extLst>
                </a:gridCol>
                <a:gridCol w="1757238">
                  <a:extLst>
                    <a:ext uri="{9D8B030D-6E8A-4147-A177-3AD203B41FA5}">
                      <a16:colId xmlns:a16="http://schemas.microsoft.com/office/drawing/2014/main" val="3283693746"/>
                    </a:ext>
                  </a:extLst>
                </a:gridCol>
                <a:gridCol w="898498">
                  <a:extLst>
                    <a:ext uri="{9D8B030D-6E8A-4147-A177-3AD203B41FA5}">
                      <a16:colId xmlns:a16="http://schemas.microsoft.com/office/drawing/2014/main" val="139364854"/>
                    </a:ext>
                  </a:extLst>
                </a:gridCol>
                <a:gridCol w="1148963">
                  <a:extLst>
                    <a:ext uri="{9D8B030D-6E8A-4147-A177-3AD203B41FA5}">
                      <a16:colId xmlns:a16="http://schemas.microsoft.com/office/drawing/2014/main" val="3421006251"/>
                    </a:ext>
                  </a:extLst>
                </a:gridCol>
              </a:tblGrid>
              <a:tr h="330848">
                <a:tc>
                  <a:txBody>
                    <a:bodyPr/>
                    <a:lstStyle/>
                    <a:p>
                      <a:pPr algn="l"/>
                      <a:r>
                        <a:rPr lang="ja-JP"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順位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市町村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800" b="1" kern="100" dirty="0">
                          <a:effectLst/>
                          <a:latin typeface="游明朝" panose="02020400000000000000" pitchFamily="18" charset="-128"/>
                          <a:ea typeface="HG丸ｺﾞｼｯｸM-PRO" panose="020F0600000000000000" pitchFamily="50" charset="-128"/>
                          <a:cs typeface="Courier New" panose="02070309020205020404" pitchFamily="49" charset="0"/>
                        </a:rPr>
                        <a:t>第</a:t>
                      </a:r>
                      <a:r>
                        <a:rPr lang="ja-JP" altLang="en-US" sz="1800" b="1" kern="100" dirty="0">
                          <a:effectLst/>
                          <a:latin typeface="游明朝" panose="02020400000000000000" pitchFamily="18" charset="-128"/>
                          <a:ea typeface="HG丸ｺﾞｼｯｸM-PRO" panose="020F0600000000000000" pitchFamily="50" charset="-128"/>
                          <a:cs typeface="Courier New" panose="02070309020205020404" pitchFamily="49" charset="0"/>
                        </a:rPr>
                        <a:t>８</a:t>
                      </a:r>
                      <a:r>
                        <a:rPr lang="ja-JP" sz="1800" b="1" kern="100" dirty="0">
                          <a:effectLst/>
                          <a:latin typeface="游明朝" panose="02020400000000000000" pitchFamily="18" charset="-128"/>
                          <a:ea typeface="HG丸ｺﾞｼｯｸM-PRO" panose="020F0600000000000000" pitchFamily="50" charset="-128"/>
                          <a:cs typeface="Courier New" panose="02070309020205020404" pitchFamily="49" charset="0"/>
                        </a:rPr>
                        <a:t>期</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2021</a:t>
                      </a:r>
                      <a:r>
                        <a:rPr lang="ja-JP" alt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a:t>
                      </a:r>
                      <a:r>
                        <a:rPr lang="en-US" altLang="ja-JP"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23</a:t>
                      </a:r>
                      <a:r>
                        <a:rPr lang="ja-JP" sz="1800" b="1" kern="100" dirty="0">
                          <a:effectLst/>
                          <a:latin typeface="游明朝" panose="02020400000000000000" pitchFamily="18" charset="-128"/>
                          <a:ea typeface="HG丸ｺﾞｼｯｸM-PRO" panose="020F0600000000000000" pitchFamily="50" charset="-128"/>
                          <a:cs typeface="Courier New" panose="02070309020205020404" pitchFamily="49" charset="0"/>
                        </a:rPr>
                        <a:t>年度</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第</a:t>
                      </a:r>
                      <a:r>
                        <a:rPr lang="ja-JP" altLang="en-US"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７</a:t>
                      </a: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期</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1200" kern="100" dirty="0">
                          <a:effectLst/>
                          <a:latin typeface="HG丸ｺﾞｼｯｸM-PRO" panose="020F0600000000000000" pitchFamily="50" charset="-128"/>
                          <a:ea typeface="游明朝" panose="02020400000000000000" pitchFamily="18" charset="-128"/>
                          <a:cs typeface="Courier New" panose="02070309020205020404" pitchFamily="49" charset="0"/>
                        </a:rPr>
                        <a:t>2018</a:t>
                      </a:r>
                      <a:r>
                        <a:rPr lang="ja-JP" altLang="en-US"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～２０</a:t>
                      </a:r>
                      <a:r>
                        <a:rPr lang="ja-JP"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年度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増減</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率</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556330"/>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大阪市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8,094</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7,927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167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3609925"/>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東大阪市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7,029</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6,594</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435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37393975"/>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堺市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6,790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6,623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167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5725893"/>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4</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田尻町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6,750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6,750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16827702"/>
                  </a:ext>
                </a:extLst>
              </a:tr>
              <a:tr h="123525">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5</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くすのき広域連合</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6,748</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6,748</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7631636"/>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6</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富田林市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6,730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6,715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96734323"/>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7</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泉佐野市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6,650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6,500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150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73880415"/>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8</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八尾市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6,556</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6,092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464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7.6%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06537644"/>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9</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松原市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6,550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6,040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510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8.4%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64764329"/>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10</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太子町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6,480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6,150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330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4315983"/>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大東市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6,420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6,380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8986091"/>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12</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忠岡町</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6,410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6,557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-147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588940"/>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13</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寝屋川市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6,390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6,210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180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2.9%</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2189946"/>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14</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岸和田市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6,375</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6,183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192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548975"/>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15</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豊中市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6,367</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6,208</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159</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9164332"/>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16</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熊取町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6,321</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6,057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264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6727428"/>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17</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摂津市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6,280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5,790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490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8.5%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19030764"/>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18</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泉南市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6,250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6,070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180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3.0%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5751456"/>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19</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阪南市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6,200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5,900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96605234"/>
                  </a:ext>
                </a:extLst>
              </a:tr>
              <a:tr h="136984">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20</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大阪狭山市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6,190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6,211</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-21</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-0.3%</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04250251"/>
                  </a:ext>
                </a:extLst>
              </a:tr>
            </a:tbl>
          </a:graphicData>
        </a:graphic>
      </p:graphicFrame>
      <p:sp>
        <p:nvSpPr>
          <p:cNvPr id="7" name="テキスト ボックス 6">
            <a:extLst>
              <a:ext uri="{FF2B5EF4-FFF2-40B4-BE49-F238E27FC236}">
                <a16:creationId xmlns:a16="http://schemas.microsoft.com/office/drawing/2014/main" id="{A25546F6-F3FE-483D-A12D-D39FD5AFF9FC}"/>
              </a:ext>
            </a:extLst>
          </p:cNvPr>
          <p:cNvSpPr txBox="1"/>
          <p:nvPr/>
        </p:nvSpPr>
        <p:spPr>
          <a:xfrm>
            <a:off x="711642" y="165191"/>
            <a:ext cx="4572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大阪府内の現在の介護保険料基準月額</a:t>
            </a:r>
          </a:p>
        </p:txBody>
      </p:sp>
    </p:spTree>
    <p:extLst>
      <p:ext uri="{BB962C8B-B14F-4D97-AF65-F5344CB8AC3E}">
        <p14:creationId xmlns:p14="http://schemas.microsoft.com/office/powerpoint/2010/main" val="22654848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4D5EADA-A651-45AD-AC2A-849D50F3CD9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4BCD34AF-147E-4419-B598-080371AE8EA3}"/>
              </a:ext>
            </a:extLst>
          </p:cNvPr>
          <p:cNvGraphicFramePr>
            <a:graphicFrameLocks noGrp="1"/>
          </p:cNvGraphicFramePr>
          <p:nvPr>
            <p:extLst>
              <p:ext uri="{D42A27DB-BD31-4B8C-83A1-F6EECF244321}">
                <p14:modId xmlns:p14="http://schemas.microsoft.com/office/powerpoint/2010/main" val="999509843"/>
              </p:ext>
            </p:extLst>
          </p:nvPr>
        </p:nvGraphicFramePr>
        <p:xfrm>
          <a:off x="365760" y="213359"/>
          <a:ext cx="8321040" cy="6583680"/>
        </p:xfrm>
        <a:graphic>
          <a:graphicData uri="http://schemas.openxmlformats.org/drawingml/2006/table">
            <a:tbl>
              <a:tblPr firstRow="1" firstCol="1" bandRow="1"/>
              <a:tblGrid>
                <a:gridCol w="498787">
                  <a:extLst>
                    <a:ext uri="{9D8B030D-6E8A-4147-A177-3AD203B41FA5}">
                      <a16:colId xmlns:a16="http://schemas.microsoft.com/office/drawing/2014/main" val="184257943"/>
                    </a:ext>
                  </a:extLst>
                </a:gridCol>
                <a:gridCol w="2099437">
                  <a:extLst>
                    <a:ext uri="{9D8B030D-6E8A-4147-A177-3AD203B41FA5}">
                      <a16:colId xmlns:a16="http://schemas.microsoft.com/office/drawing/2014/main" val="2352261643"/>
                    </a:ext>
                  </a:extLst>
                </a:gridCol>
                <a:gridCol w="1934407">
                  <a:extLst>
                    <a:ext uri="{9D8B030D-6E8A-4147-A177-3AD203B41FA5}">
                      <a16:colId xmlns:a16="http://schemas.microsoft.com/office/drawing/2014/main" val="3258541530"/>
                    </a:ext>
                  </a:extLst>
                </a:gridCol>
                <a:gridCol w="1749714">
                  <a:extLst>
                    <a:ext uri="{9D8B030D-6E8A-4147-A177-3AD203B41FA5}">
                      <a16:colId xmlns:a16="http://schemas.microsoft.com/office/drawing/2014/main" val="3283693746"/>
                    </a:ext>
                  </a:extLst>
                </a:gridCol>
                <a:gridCol w="894651">
                  <a:extLst>
                    <a:ext uri="{9D8B030D-6E8A-4147-A177-3AD203B41FA5}">
                      <a16:colId xmlns:a16="http://schemas.microsoft.com/office/drawing/2014/main" val="139364854"/>
                    </a:ext>
                  </a:extLst>
                </a:gridCol>
                <a:gridCol w="1144044">
                  <a:extLst>
                    <a:ext uri="{9D8B030D-6E8A-4147-A177-3AD203B41FA5}">
                      <a16:colId xmlns:a16="http://schemas.microsoft.com/office/drawing/2014/main" val="3421006251"/>
                    </a:ext>
                  </a:extLst>
                </a:gridCol>
              </a:tblGrid>
              <a:tr h="408254">
                <a:tc>
                  <a:txBody>
                    <a:bodyPr/>
                    <a:lstStyle/>
                    <a:p>
                      <a:pPr algn="l"/>
                      <a:r>
                        <a:rPr lang="ja-JP"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順位</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市町村</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800" b="1" kern="100" dirty="0">
                          <a:effectLst/>
                          <a:latin typeface="游明朝" panose="02020400000000000000" pitchFamily="18" charset="-128"/>
                          <a:ea typeface="HG丸ｺﾞｼｯｸM-PRO" panose="020F0600000000000000" pitchFamily="50" charset="-128"/>
                          <a:cs typeface="Courier New" panose="02070309020205020404" pitchFamily="49" charset="0"/>
                        </a:rPr>
                        <a:t>第</a:t>
                      </a:r>
                      <a:r>
                        <a:rPr lang="ja-JP" altLang="en-US" sz="1800" b="1" kern="100" dirty="0">
                          <a:effectLst/>
                          <a:latin typeface="游明朝" panose="02020400000000000000" pitchFamily="18" charset="-128"/>
                          <a:ea typeface="HG丸ｺﾞｼｯｸM-PRO" panose="020F0600000000000000" pitchFamily="50" charset="-128"/>
                          <a:cs typeface="Courier New" panose="02070309020205020404" pitchFamily="49" charset="0"/>
                        </a:rPr>
                        <a:t>８</a:t>
                      </a:r>
                      <a:r>
                        <a:rPr lang="ja-JP" sz="1800" b="1" kern="100" dirty="0">
                          <a:effectLst/>
                          <a:latin typeface="游明朝" panose="02020400000000000000" pitchFamily="18" charset="-128"/>
                          <a:ea typeface="HG丸ｺﾞｼｯｸM-PRO" panose="020F0600000000000000" pitchFamily="50" charset="-128"/>
                          <a:cs typeface="Courier New" panose="02070309020205020404" pitchFamily="49" charset="0"/>
                        </a:rPr>
                        <a:t>期</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altLang="ja-JP"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2021</a:t>
                      </a:r>
                      <a:r>
                        <a:rPr lang="ja-JP" alt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a:t>
                      </a:r>
                      <a:r>
                        <a:rPr lang="en-US" altLang="ja-JP"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23</a:t>
                      </a:r>
                      <a:r>
                        <a:rPr lang="ja-JP" sz="1800" b="1" kern="100" dirty="0">
                          <a:effectLst/>
                          <a:latin typeface="游明朝" panose="02020400000000000000" pitchFamily="18" charset="-128"/>
                          <a:ea typeface="HG丸ｺﾞｼｯｸM-PRO" panose="020F0600000000000000" pitchFamily="50" charset="-128"/>
                          <a:cs typeface="Courier New" panose="02070309020205020404" pitchFamily="49" charset="0"/>
                        </a:rPr>
                        <a:t>年度</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第</a:t>
                      </a:r>
                      <a:r>
                        <a:rPr lang="ja-JP" altLang="en-US"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７</a:t>
                      </a: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期</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ctr"/>
                      <a:r>
                        <a:rPr lang="en-US" sz="1200" kern="100" dirty="0">
                          <a:effectLst/>
                          <a:latin typeface="HG丸ｺﾞｼｯｸM-PRO" panose="020F0600000000000000" pitchFamily="50" charset="-128"/>
                          <a:ea typeface="游明朝" panose="02020400000000000000" pitchFamily="18" charset="-128"/>
                          <a:cs typeface="Courier New" panose="02070309020205020404" pitchFamily="49" charset="0"/>
                        </a:rPr>
                        <a:t>2018</a:t>
                      </a:r>
                      <a:r>
                        <a:rPr lang="ja-JP" altLang="en-US"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～２０</a:t>
                      </a:r>
                      <a:r>
                        <a:rPr lang="ja-JP" sz="1200" kern="100" dirty="0">
                          <a:effectLst/>
                          <a:latin typeface="游明朝" panose="02020400000000000000" pitchFamily="18" charset="-128"/>
                          <a:ea typeface="HG丸ｺﾞｼｯｸM-PRO" panose="020F0600000000000000" pitchFamily="50" charset="-128"/>
                          <a:cs typeface="Courier New" panose="02070309020205020404" pitchFamily="49" charset="0"/>
                        </a:rPr>
                        <a:t>年度</a:t>
                      </a:r>
                      <a:endParaRPr lang="ja-JP" sz="12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増減</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率</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1055633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貝塚市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6,169</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6,169</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61972935"/>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22</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dirty="0">
                          <a:effectLst/>
                          <a:latin typeface="游明朝" panose="02020400000000000000" pitchFamily="18" charset="-128"/>
                          <a:ea typeface="HG丸ｺﾞｼｯｸM-PRO" panose="020F0600000000000000" pitchFamily="50" charset="-128"/>
                          <a:cs typeface="Courier New" panose="02070309020205020404" pitchFamily="49" charset="0"/>
                        </a:rPr>
                        <a:t>和泉市</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6,159</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5,743</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416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7.2%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434136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23</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高石市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6,137</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6,333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-196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8624"/>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24</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羽曳野市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6,123</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6,158</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85144263"/>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25</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柏原市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6,102</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6,407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-305</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-4.8%</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84805767"/>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26</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河南町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6,070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5,795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275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4.7%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1707405"/>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27</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藤井寺市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6,000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6,200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-200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9008113"/>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28</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岬町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6,000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6,000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579444"/>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29</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茨木市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5,990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5,300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690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13.0%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44928533"/>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30</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吹田市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5,980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5,900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80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15870735"/>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池田市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5,960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5,950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10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23865868"/>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32</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能勢町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5,938</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5,938</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60576892"/>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33</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枚方市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5,902</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5,610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292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7449099"/>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34</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島本町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5,900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5,450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450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8.3%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4824591"/>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35</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泉大津市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5,876</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5,700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176</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3.1%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844986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36</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河内長野市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5,840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5,800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40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0.7%</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655830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37</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高槻市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5,600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5,083</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517</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10.2%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9095630"/>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38</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豊能町</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5,550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5,412</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138</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2.5%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5225265"/>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39</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箕面市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5,400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5,700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-300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-5.3%</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30170802"/>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40</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交野市</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5,360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5,360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0.0%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83906316"/>
                  </a:ext>
                </a:extLst>
              </a:tr>
              <a:tr h="262449">
                <a:tc>
                  <a:txBody>
                    <a:bodyPr/>
                    <a:lstStyle/>
                    <a:p>
                      <a:pPr algn="l"/>
                      <a:r>
                        <a:rPr lang="en-US" sz="1200" kern="100">
                          <a:effectLst/>
                          <a:latin typeface="HG丸ｺﾞｼｯｸM-PRO" panose="020F0600000000000000" pitchFamily="50" charset="-128"/>
                          <a:ea typeface="游明朝" panose="02020400000000000000" pitchFamily="18" charset="-128"/>
                          <a:cs typeface="Courier New" panose="02070309020205020404" pitchFamily="49" charset="0"/>
                        </a:rPr>
                        <a:t>41</a:t>
                      </a:r>
                      <a:endParaRPr lang="ja-JP" sz="12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400" kern="100">
                          <a:effectLst/>
                          <a:latin typeface="游明朝" panose="02020400000000000000" pitchFamily="18" charset="-128"/>
                          <a:ea typeface="HG丸ｺﾞｼｯｸM-PRO" panose="020F0600000000000000" pitchFamily="50" charset="-128"/>
                          <a:cs typeface="Courier New" panose="02070309020205020404" pitchFamily="49" charset="0"/>
                        </a:rPr>
                        <a:t>千早赤阪村</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4,390</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5,811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a:effectLst/>
                          <a:latin typeface="HG丸ｺﾞｼｯｸM-PRO" panose="020F0600000000000000" pitchFamily="50" charset="-128"/>
                          <a:ea typeface="游明朝" panose="02020400000000000000" pitchFamily="18" charset="-128"/>
                          <a:cs typeface="Courier New" panose="02070309020205020404" pitchFamily="49" charset="0"/>
                        </a:rPr>
                        <a:t>-1,421</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400" kern="100" dirty="0">
                          <a:effectLst/>
                          <a:latin typeface="HG丸ｺﾞｼｯｸM-PRO" panose="020F0600000000000000" pitchFamily="50" charset="-128"/>
                          <a:ea typeface="游明朝" panose="02020400000000000000" pitchFamily="18" charset="-128"/>
                          <a:cs typeface="Courier New" panose="02070309020205020404" pitchFamily="49" charset="0"/>
                        </a:rPr>
                        <a:t>-24.5%</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7653713"/>
                  </a:ext>
                </a:extLst>
              </a:tr>
              <a:tr h="262449">
                <a:tc gridSpan="2">
                  <a:txBody>
                    <a:bodyPr/>
                    <a:lstStyle/>
                    <a:p>
                      <a:pPr indent="177800" algn="l"/>
                      <a:r>
                        <a:rPr lang="ja-JP" sz="1600" kern="100">
                          <a:effectLst/>
                          <a:latin typeface="游明朝" panose="02020400000000000000" pitchFamily="18" charset="-128"/>
                          <a:ea typeface="HG丸ｺﾞｼｯｸM-PRO" panose="020F0600000000000000" pitchFamily="50" charset="-128"/>
                          <a:cs typeface="Courier New" panose="02070309020205020404" pitchFamily="49" charset="0"/>
                        </a:rPr>
                        <a:t>加重平均</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a:r>
                        <a:rPr lang="en-US" sz="1800" b="1" kern="100" dirty="0">
                          <a:effectLst/>
                          <a:latin typeface="HG丸ｺﾞｼｯｸM-PRO" panose="020F0600000000000000" pitchFamily="50" charset="-128"/>
                          <a:ea typeface="游明朝" panose="02020400000000000000" pitchFamily="18" charset="-128"/>
                          <a:cs typeface="Courier New" panose="02070309020205020404" pitchFamily="49" charset="0"/>
                        </a:rPr>
                        <a:t>6,826</a:t>
                      </a:r>
                      <a:endParaRPr lang="ja-JP" sz="1800" b="1"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HG丸ｺﾞｼｯｸM-PRO" panose="020F0600000000000000" pitchFamily="50" charset="-128"/>
                          <a:ea typeface="游明朝" panose="02020400000000000000" pitchFamily="18" charset="-128"/>
                          <a:cs typeface="Courier New" panose="02070309020205020404" pitchFamily="49" charset="0"/>
                        </a:rPr>
                        <a:t>6,636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HG丸ｺﾞｼｯｸM-PRO" panose="020F0600000000000000" pitchFamily="50" charset="-128"/>
                          <a:ea typeface="游明朝" panose="02020400000000000000" pitchFamily="18" charset="-128"/>
                          <a:cs typeface="Courier New" panose="02070309020205020404" pitchFamily="49" charset="0"/>
                        </a:rPr>
                        <a:t>190</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HG丸ｺﾞｼｯｸM-PRO" panose="020F0600000000000000" pitchFamily="50" charset="-128"/>
                          <a:ea typeface="游明朝" panose="02020400000000000000" pitchFamily="18" charset="-128"/>
                          <a:cs typeface="Courier New" panose="02070309020205020404" pitchFamily="49" charset="0"/>
                        </a:rPr>
                        <a:t>2.9%</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30421" marR="304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5891920"/>
                  </a:ext>
                </a:extLst>
              </a:tr>
            </a:tbl>
          </a:graphicData>
        </a:graphic>
      </p:graphicFrame>
    </p:spTree>
    <p:extLst>
      <p:ext uri="{BB962C8B-B14F-4D97-AF65-F5344CB8AC3E}">
        <p14:creationId xmlns:p14="http://schemas.microsoft.com/office/powerpoint/2010/main" val="3775281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C79F4DC-059C-ADEA-7BD4-FE246EB372F9}"/>
              </a:ext>
            </a:extLst>
          </p:cNvPr>
          <p:cNvSpPr>
            <a:spLocks noGrp="1"/>
          </p:cNvSpPr>
          <p:nvPr>
            <p:ph type="title"/>
          </p:nvPr>
        </p:nvSpPr>
        <p:spPr/>
        <p:txBody>
          <a:bodyPr/>
          <a:lstStyle/>
          <a:p>
            <a:endParaRPr kumimoji="1" lang="ja-JP" altLang="en-US" dirty="0">
              <a:latin typeface="ＭＳ ゴシック" panose="020B0609070205080204" pitchFamily="49" charset="-128"/>
              <a:ea typeface="ＭＳ ゴシック" panose="020B0609070205080204" pitchFamily="49" charset="-128"/>
            </a:endParaRPr>
          </a:p>
        </p:txBody>
      </p:sp>
      <p:sp>
        <p:nvSpPr>
          <p:cNvPr id="3" name="表プレースホルダー 2">
            <a:extLst>
              <a:ext uri="{FF2B5EF4-FFF2-40B4-BE49-F238E27FC236}">
                <a16:creationId xmlns:a16="http://schemas.microsoft.com/office/drawing/2014/main" id="{48A40745-23BB-5DD7-0E07-25CACDFD924A}"/>
              </a:ext>
            </a:extLst>
          </p:cNvPr>
          <p:cNvSpPr>
            <a:spLocks noGrp="1"/>
          </p:cNvSpPr>
          <p:nvPr>
            <p:ph type="tbl" idx="1"/>
          </p:nvPr>
        </p:nvSpPr>
        <p:spPr/>
        <p:txBody>
          <a:bodyPr/>
          <a:lstStyle/>
          <a:p>
            <a:pPr marL="0" indent="0">
              <a:buNone/>
            </a:pPr>
            <a:endParaRPr lang="ja-JP" altLang="en-US" dirty="0">
              <a:latin typeface="ＭＳ ゴシック" panose="020B0609070205080204" pitchFamily="49" charset="-128"/>
              <a:ea typeface="ＭＳ ゴシック" panose="020B0609070205080204" pitchFamily="49" charset="-128"/>
            </a:endParaRPr>
          </a:p>
        </p:txBody>
      </p:sp>
      <p:pic>
        <p:nvPicPr>
          <p:cNvPr id="5" name="図 4">
            <a:extLst>
              <a:ext uri="{FF2B5EF4-FFF2-40B4-BE49-F238E27FC236}">
                <a16:creationId xmlns:a16="http://schemas.microsoft.com/office/drawing/2014/main" id="{280F225B-7533-46EA-8901-81B5FC5D52B3}"/>
              </a:ext>
            </a:extLst>
          </p:cNvPr>
          <p:cNvPicPr>
            <a:picLocks noChangeAspect="1"/>
          </p:cNvPicPr>
          <p:nvPr/>
        </p:nvPicPr>
        <p:blipFill>
          <a:blip r:embed="rId2"/>
          <a:stretch>
            <a:fillRect/>
          </a:stretch>
        </p:blipFill>
        <p:spPr>
          <a:xfrm>
            <a:off x="0" y="392523"/>
            <a:ext cx="8690068" cy="6465477"/>
          </a:xfrm>
          <a:prstGeom prst="rect">
            <a:avLst/>
          </a:prstGeom>
        </p:spPr>
      </p:pic>
      <p:sp>
        <p:nvSpPr>
          <p:cNvPr id="4" name="テキスト ボックス 3">
            <a:extLst>
              <a:ext uri="{FF2B5EF4-FFF2-40B4-BE49-F238E27FC236}">
                <a16:creationId xmlns:a16="http://schemas.microsoft.com/office/drawing/2014/main" id="{B072AC7B-9BD9-B8D5-C1E7-52B6A553D27A}"/>
              </a:ext>
            </a:extLst>
          </p:cNvPr>
          <p:cNvSpPr txBox="1"/>
          <p:nvPr/>
        </p:nvSpPr>
        <p:spPr>
          <a:xfrm>
            <a:off x="4411134" y="57348"/>
            <a:ext cx="4572000" cy="307777"/>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全国介護保険担当課長会議　資料　</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2023</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7</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31</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日 </a:t>
            </a:r>
          </a:p>
        </p:txBody>
      </p:sp>
      <p:sp>
        <p:nvSpPr>
          <p:cNvPr id="6" name="四角形: 角を丸くする 5">
            <a:extLst>
              <a:ext uri="{FF2B5EF4-FFF2-40B4-BE49-F238E27FC236}">
                <a16:creationId xmlns:a16="http://schemas.microsoft.com/office/drawing/2014/main" id="{BD52B9F1-07C8-7147-385F-EC73099DC6CF}"/>
              </a:ext>
            </a:extLst>
          </p:cNvPr>
          <p:cNvSpPr/>
          <p:nvPr/>
        </p:nvSpPr>
        <p:spPr>
          <a:xfrm>
            <a:off x="182880" y="1998466"/>
            <a:ext cx="8503920" cy="1100334"/>
          </a:xfrm>
          <a:prstGeom prst="roundRect">
            <a:avLst/>
          </a:prstGeom>
          <a:noFill/>
          <a:ln w="5715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algn="ctr"/>
            <a:endParaRPr kumimoji="1" lang="ja-JP" altLang="en-US"/>
          </a:p>
        </p:txBody>
      </p:sp>
    </p:spTree>
    <p:extLst>
      <p:ext uri="{BB962C8B-B14F-4D97-AF65-F5344CB8AC3E}">
        <p14:creationId xmlns:p14="http://schemas.microsoft.com/office/powerpoint/2010/main" val="70162559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D783F8-0475-3885-420C-7A0E69FABB97}"/>
              </a:ext>
            </a:extLst>
          </p:cNvPr>
          <p:cNvSpPr txBox="1"/>
          <p:nvPr/>
        </p:nvSpPr>
        <p:spPr>
          <a:xfrm>
            <a:off x="132080" y="189915"/>
            <a:ext cx="8646160" cy="461665"/>
          </a:xfrm>
          <a:prstGeom prst="rect">
            <a:avLst/>
          </a:prstGeom>
          <a:noFill/>
        </p:spPr>
        <p:txBody>
          <a:bodyPr wrap="square">
            <a:spAutoFit/>
          </a:bodyPr>
          <a:lstStyle/>
          <a:p>
            <a:r>
              <a:rPr lang="zh-TW" altLang="en-US" sz="2400" dirty="0">
                <a:latin typeface="ＭＳ ゴシック" panose="020B0609070205080204" pitchFamily="49" charset="-128"/>
                <a:ea typeface="ＭＳ ゴシック" panose="020B0609070205080204" pitchFamily="49" charset="-128"/>
              </a:rPr>
              <a:t>第９期介護保険料試算額（基準月額</a:t>
            </a:r>
            <a:r>
              <a:rPr lang="zh-TW" altLang="en-US" dirty="0">
                <a:latin typeface="ＭＳ ゴシック" panose="020B0609070205080204" pitchFamily="49" charset="-128"/>
                <a:ea typeface="ＭＳ ゴシック" panose="020B0609070205080204" pitchFamily="49" charset="-128"/>
              </a:rPr>
              <a:t>）　</a:t>
            </a:r>
            <a:r>
              <a:rPr lang="en-US" altLang="zh-TW" dirty="0">
                <a:latin typeface="ＭＳ ゴシック" panose="020B0609070205080204" pitchFamily="49" charset="-128"/>
                <a:ea typeface="ＭＳ ゴシック" panose="020B0609070205080204" pitchFamily="49" charset="-128"/>
              </a:rPr>
              <a:t>2023</a:t>
            </a:r>
            <a:r>
              <a:rPr lang="zh-TW" altLang="en-US" dirty="0">
                <a:latin typeface="ＭＳ ゴシック" panose="020B0609070205080204" pitchFamily="49" charset="-128"/>
                <a:ea typeface="ＭＳ ゴシック" panose="020B0609070205080204" pitchFamily="49" charset="-128"/>
              </a:rPr>
              <a:t>年</a:t>
            </a:r>
            <a:r>
              <a:rPr lang="en-US" altLang="zh-TW" dirty="0">
                <a:latin typeface="ＭＳ ゴシック" panose="020B0609070205080204" pitchFamily="49" charset="-128"/>
                <a:ea typeface="ＭＳ ゴシック" panose="020B0609070205080204" pitchFamily="49" charset="-128"/>
              </a:rPr>
              <a:t>10</a:t>
            </a:r>
            <a:r>
              <a:rPr lang="zh-TW" altLang="en-US" dirty="0">
                <a:latin typeface="ＭＳ ゴシック" panose="020B0609070205080204" pitchFamily="49" charset="-128"/>
                <a:ea typeface="ＭＳ ゴシック" panose="020B0609070205080204" pitchFamily="49" charset="-128"/>
              </a:rPr>
              <a:t>月時点（単位：円）</a:t>
            </a:r>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3F0FBE66-92E3-B5D4-1E99-787760654DA8}"/>
              </a:ext>
            </a:extLst>
          </p:cNvPr>
          <p:cNvGraphicFramePr>
            <a:graphicFrameLocks noGrp="1"/>
          </p:cNvGraphicFramePr>
          <p:nvPr>
            <p:extLst>
              <p:ext uri="{D42A27DB-BD31-4B8C-83A1-F6EECF244321}">
                <p14:modId xmlns:p14="http://schemas.microsoft.com/office/powerpoint/2010/main" val="1957326871"/>
              </p:ext>
            </p:extLst>
          </p:nvPr>
        </p:nvGraphicFramePr>
        <p:xfrm>
          <a:off x="345441" y="778146"/>
          <a:ext cx="8432799" cy="6043192"/>
        </p:xfrm>
        <a:graphic>
          <a:graphicData uri="http://schemas.openxmlformats.org/drawingml/2006/table">
            <a:tbl>
              <a:tblPr firstRow="1" firstCol="1" bandRow="1"/>
              <a:tblGrid>
                <a:gridCol w="1198880">
                  <a:extLst>
                    <a:ext uri="{9D8B030D-6E8A-4147-A177-3AD203B41FA5}">
                      <a16:colId xmlns:a16="http://schemas.microsoft.com/office/drawing/2014/main" val="1436854540"/>
                    </a:ext>
                  </a:extLst>
                </a:gridCol>
                <a:gridCol w="1229359">
                  <a:extLst>
                    <a:ext uri="{9D8B030D-6E8A-4147-A177-3AD203B41FA5}">
                      <a16:colId xmlns:a16="http://schemas.microsoft.com/office/drawing/2014/main" val="3043836778"/>
                    </a:ext>
                  </a:extLst>
                </a:gridCol>
                <a:gridCol w="1270000">
                  <a:extLst>
                    <a:ext uri="{9D8B030D-6E8A-4147-A177-3AD203B41FA5}">
                      <a16:colId xmlns:a16="http://schemas.microsoft.com/office/drawing/2014/main" val="1051361509"/>
                    </a:ext>
                  </a:extLst>
                </a:gridCol>
                <a:gridCol w="873760">
                  <a:extLst>
                    <a:ext uri="{9D8B030D-6E8A-4147-A177-3AD203B41FA5}">
                      <a16:colId xmlns:a16="http://schemas.microsoft.com/office/drawing/2014/main" val="3851199919"/>
                    </a:ext>
                  </a:extLst>
                </a:gridCol>
                <a:gridCol w="701040">
                  <a:extLst>
                    <a:ext uri="{9D8B030D-6E8A-4147-A177-3AD203B41FA5}">
                      <a16:colId xmlns:a16="http://schemas.microsoft.com/office/drawing/2014/main" val="2013496666"/>
                    </a:ext>
                  </a:extLst>
                </a:gridCol>
                <a:gridCol w="1727200">
                  <a:extLst>
                    <a:ext uri="{9D8B030D-6E8A-4147-A177-3AD203B41FA5}">
                      <a16:colId xmlns:a16="http://schemas.microsoft.com/office/drawing/2014/main" val="2901409453"/>
                    </a:ext>
                  </a:extLst>
                </a:gridCol>
                <a:gridCol w="1432560">
                  <a:extLst>
                    <a:ext uri="{9D8B030D-6E8A-4147-A177-3AD203B41FA5}">
                      <a16:colId xmlns:a16="http://schemas.microsoft.com/office/drawing/2014/main" val="1539506213"/>
                    </a:ext>
                  </a:extLst>
                </a:gridCol>
              </a:tblGrid>
              <a:tr h="278494">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第</a:t>
                      </a:r>
                      <a:r>
                        <a:rPr lang="en-US" sz="1600" kern="100" dirty="0">
                          <a:effectLst/>
                          <a:latin typeface="Century" panose="02040604050505020304" pitchFamily="18" charset="0"/>
                          <a:ea typeface="ＭＳ ゴシック" panose="020B0609070205080204" pitchFamily="49" charset="-128"/>
                          <a:cs typeface="Courier New" panose="02070309020205020404" pitchFamily="49" charset="0"/>
                        </a:rPr>
                        <a:t>8</a:t>
                      </a: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期保険料</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第</a:t>
                      </a:r>
                      <a:r>
                        <a:rPr lang="en-US" sz="1600" kern="100" dirty="0">
                          <a:effectLst/>
                          <a:latin typeface="Century" panose="02040604050505020304" pitchFamily="18" charset="0"/>
                          <a:ea typeface="ＭＳ ゴシック" panose="020B0609070205080204" pitchFamily="49" charset="-128"/>
                          <a:cs typeface="Courier New" panose="02070309020205020404" pitchFamily="49" charset="0"/>
                        </a:rPr>
                        <a:t>9</a:t>
                      </a: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期試算額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増減額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増減率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基金の取り扱い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準備基金額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477348"/>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大阪市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8,094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9,230</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1,136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14.0%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8,013,519,000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4781201"/>
                  </a:ext>
                </a:extLst>
              </a:tr>
              <a:tr h="2385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堺市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6,790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7,855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1,065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15.7%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3,200,000,000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51222676"/>
                  </a:ext>
                </a:extLst>
              </a:tr>
              <a:tr h="282468">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岸和田市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6,375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6,645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270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4.2%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2,286,608,245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75724336"/>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豊中市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6,367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6,795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428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基金８２％取崩し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2,020,000,000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2665153"/>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池田市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5,960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6,681</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721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基金７０％取崩し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1,070,756,352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47650316"/>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吹田市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5,980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6,069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基金８３％取崩し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3,000,000,000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7160823"/>
                  </a:ext>
                </a:extLst>
              </a:tr>
              <a:tr h="2500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泉大津市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5,876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7,219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1,343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22.9%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400,000,000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64840614"/>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高槻市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5,600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5,753</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153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2,560,810,000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53616281"/>
                  </a:ext>
                </a:extLst>
              </a:tr>
              <a:tr h="2385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貝塚市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6,169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6,585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416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722,866,414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491877273"/>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守口市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6,748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7,444</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696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10.3%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5858120"/>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枚方市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5,902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a:effectLst/>
                          <a:latin typeface="ＭＳ ゴシック" panose="020B0609070205080204" pitchFamily="49" charset="-128"/>
                          <a:ea typeface="ＭＳ 明朝" panose="02020609040205080304" pitchFamily="17" charset="-128"/>
                          <a:cs typeface="Courier New" panose="02070309020205020404" pitchFamily="49" charset="0"/>
                        </a:rPr>
                        <a:t>5,928</a:t>
                      </a:r>
                      <a:endParaRPr lang="ja-JP" sz="1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0.4%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2,064,976,887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05826065"/>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茨木市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5,990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6,216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226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8828017"/>
                  </a:ext>
                </a:extLst>
              </a:tr>
              <a:tr h="2385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八尾市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6,556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7,639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1,083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16.5%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380,000,000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55290964"/>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泉佐野市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6,650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6,446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-204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基金９１％取崩し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437,981,578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20758704"/>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富田林市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6,730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a:effectLst/>
                          <a:latin typeface="ＭＳ ゴシック" panose="020B0609070205080204" pitchFamily="49" charset="-128"/>
                          <a:ea typeface="ＭＳ 明朝" panose="02020609040205080304" pitchFamily="17" charset="-128"/>
                          <a:cs typeface="Courier New" panose="02070309020205020404" pitchFamily="49" charset="0"/>
                        </a:rPr>
                        <a:t>6,557</a:t>
                      </a:r>
                      <a:endParaRPr lang="ja-JP" sz="17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-173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846,044,000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7546579"/>
                  </a:ext>
                </a:extLst>
              </a:tr>
              <a:tr h="252141">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寝屋川市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6,390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7,039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649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10.2%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02333730"/>
                  </a:ext>
                </a:extLst>
              </a:tr>
              <a:tr h="30063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河内長野市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5,840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5,895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0.9%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1,314,385,621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14690904"/>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松原市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6,550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7,407</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857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13.1%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8821674"/>
                  </a:ext>
                </a:extLst>
              </a:tr>
              <a:tr h="238567">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大東市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6,420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7,158</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738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11.5%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1,468,580,212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6799648"/>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和泉市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6,159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6,255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96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548,397,000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11291945"/>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箕面市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5,400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5,736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336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820,806,408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3035511"/>
                  </a:ext>
                </a:extLst>
              </a:tr>
              <a:tr h="238567">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柏原市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6,102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6,424</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322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基金６９％取崩し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572,099,345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92382619"/>
                  </a:ext>
                </a:extLst>
              </a:tr>
            </a:tbl>
          </a:graphicData>
        </a:graphic>
      </p:graphicFrame>
    </p:spTree>
    <p:extLst>
      <p:ext uri="{BB962C8B-B14F-4D97-AF65-F5344CB8AC3E}">
        <p14:creationId xmlns:p14="http://schemas.microsoft.com/office/powerpoint/2010/main" val="61280217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テキスト ボックス 4">
            <a:extLst>
              <a:ext uri="{FF2B5EF4-FFF2-40B4-BE49-F238E27FC236}">
                <a16:creationId xmlns:a16="http://schemas.microsoft.com/office/drawing/2014/main" id="{8DD783F8-0475-3885-420C-7A0E69FABB97}"/>
              </a:ext>
            </a:extLst>
          </p:cNvPr>
          <p:cNvSpPr txBox="1"/>
          <p:nvPr/>
        </p:nvSpPr>
        <p:spPr>
          <a:xfrm>
            <a:off x="132080" y="189915"/>
            <a:ext cx="8646160" cy="461665"/>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第９期介護保険料試算額（基準月額</a:t>
            </a: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r>
              <a:rPr kumimoji="0" lang="en-US" altLang="zh-TW"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2023</a:t>
            </a: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年</a:t>
            </a:r>
            <a:r>
              <a:rPr kumimoji="0" lang="en-US" altLang="zh-TW"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10</a:t>
            </a: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月時点（単位：円）</a:t>
            </a:r>
            <a:endPar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graphicFrame>
        <p:nvGraphicFramePr>
          <p:cNvPr id="6" name="表 5">
            <a:extLst>
              <a:ext uri="{FF2B5EF4-FFF2-40B4-BE49-F238E27FC236}">
                <a16:creationId xmlns:a16="http://schemas.microsoft.com/office/drawing/2014/main" id="{3F0FBE66-92E3-B5D4-1E99-787760654DA8}"/>
              </a:ext>
            </a:extLst>
          </p:cNvPr>
          <p:cNvGraphicFramePr>
            <a:graphicFrameLocks noGrp="1"/>
          </p:cNvGraphicFramePr>
          <p:nvPr>
            <p:extLst>
              <p:ext uri="{D42A27DB-BD31-4B8C-83A1-F6EECF244321}">
                <p14:modId xmlns:p14="http://schemas.microsoft.com/office/powerpoint/2010/main" val="3564046052"/>
              </p:ext>
            </p:extLst>
          </p:nvPr>
        </p:nvGraphicFramePr>
        <p:xfrm>
          <a:off x="284480" y="741680"/>
          <a:ext cx="8503919" cy="6068276"/>
        </p:xfrm>
        <a:graphic>
          <a:graphicData uri="http://schemas.openxmlformats.org/drawingml/2006/table">
            <a:tbl>
              <a:tblPr firstRow="1" firstCol="1" bandRow="1"/>
              <a:tblGrid>
                <a:gridCol w="1208991">
                  <a:extLst>
                    <a:ext uri="{9D8B030D-6E8A-4147-A177-3AD203B41FA5}">
                      <a16:colId xmlns:a16="http://schemas.microsoft.com/office/drawing/2014/main" val="1436854540"/>
                    </a:ext>
                  </a:extLst>
                </a:gridCol>
                <a:gridCol w="1219249">
                  <a:extLst>
                    <a:ext uri="{9D8B030D-6E8A-4147-A177-3AD203B41FA5}">
                      <a16:colId xmlns:a16="http://schemas.microsoft.com/office/drawing/2014/main" val="3043836778"/>
                    </a:ext>
                  </a:extLst>
                </a:gridCol>
                <a:gridCol w="1229360">
                  <a:extLst>
                    <a:ext uri="{9D8B030D-6E8A-4147-A177-3AD203B41FA5}">
                      <a16:colId xmlns:a16="http://schemas.microsoft.com/office/drawing/2014/main" val="1051361509"/>
                    </a:ext>
                  </a:extLst>
                </a:gridCol>
                <a:gridCol w="802640">
                  <a:extLst>
                    <a:ext uri="{9D8B030D-6E8A-4147-A177-3AD203B41FA5}">
                      <a16:colId xmlns:a16="http://schemas.microsoft.com/office/drawing/2014/main" val="3851199919"/>
                    </a:ext>
                  </a:extLst>
                </a:gridCol>
                <a:gridCol w="822960">
                  <a:extLst>
                    <a:ext uri="{9D8B030D-6E8A-4147-A177-3AD203B41FA5}">
                      <a16:colId xmlns:a16="http://schemas.microsoft.com/office/drawing/2014/main" val="2013496666"/>
                    </a:ext>
                  </a:extLst>
                </a:gridCol>
                <a:gridCol w="1737360">
                  <a:extLst>
                    <a:ext uri="{9D8B030D-6E8A-4147-A177-3AD203B41FA5}">
                      <a16:colId xmlns:a16="http://schemas.microsoft.com/office/drawing/2014/main" val="2901409453"/>
                    </a:ext>
                  </a:extLst>
                </a:gridCol>
                <a:gridCol w="1483359">
                  <a:extLst>
                    <a:ext uri="{9D8B030D-6E8A-4147-A177-3AD203B41FA5}">
                      <a16:colId xmlns:a16="http://schemas.microsoft.com/office/drawing/2014/main" val="1539506213"/>
                    </a:ext>
                  </a:extLst>
                </a:gridCol>
              </a:tblGrid>
              <a:tr h="264160">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第</a:t>
                      </a:r>
                      <a:r>
                        <a:rPr lang="en-US" sz="1600" kern="100" dirty="0">
                          <a:effectLst/>
                          <a:latin typeface="Century" panose="02040604050505020304" pitchFamily="18" charset="0"/>
                          <a:ea typeface="ＭＳ ゴシック" panose="020B0609070205080204" pitchFamily="49" charset="-128"/>
                          <a:cs typeface="Courier New" panose="02070309020205020404" pitchFamily="49" charset="0"/>
                        </a:rPr>
                        <a:t>8</a:t>
                      </a: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期保険料</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第</a:t>
                      </a:r>
                      <a:r>
                        <a:rPr lang="en-US" sz="1600" kern="100" dirty="0">
                          <a:effectLst/>
                          <a:latin typeface="Century" panose="02040604050505020304" pitchFamily="18" charset="0"/>
                          <a:ea typeface="ＭＳ ゴシック" panose="020B0609070205080204" pitchFamily="49" charset="-128"/>
                          <a:cs typeface="Courier New" panose="02070309020205020404" pitchFamily="49" charset="0"/>
                        </a:rPr>
                        <a:t>9</a:t>
                      </a: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期試算額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増減額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増減率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基金の取り扱い</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準備基金額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5477348"/>
                  </a:ext>
                </a:extLst>
              </a:tr>
              <a:tr h="305349">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羽曳野市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6,123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6,763</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640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10.5%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1,157,651,357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985663298"/>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門真市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6,748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7,587</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839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12.4%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03541626"/>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摂津市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6,280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6,352</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72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465,271,209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2402293"/>
                  </a:ext>
                </a:extLst>
              </a:tr>
              <a:tr h="251990">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高石市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6,137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6,319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182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3.0%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814,132,395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26496421"/>
                  </a:ext>
                </a:extLst>
              </a:tr>
              <a:tr h="28658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藤井寺市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7,142</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1,142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19.0%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409,827,616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59522923"/>
                  </a:ext>
                </a:extLst>
              </a:tr>
              <a:tr h="260569">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東大阪市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7,029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7,659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630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9.0%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89875578"/>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泉南市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6,250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6,803</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553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基金４８％取崩し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834,597,372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789218"/>
                  </a:ext>
                </a:extLst>
              </a:tr>
              <a:tr h="251990">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四條畷市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6,748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6,836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6068496"/>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交野市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5,360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5,192</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-168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-3.1%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基金６８％取崩し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1,021,838,515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20929111"/>
                  </a:ext>
                </a:extLst>
              </a:tr>
              <a:tr h="315902">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大阪狭山市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6,190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6,340</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150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665,000,000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6283278"/>
                  </a:ext>
                </a:extLst>
              </a:tr>
              <a:tr h="251990">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阪南市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6,200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6,708</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508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8.2%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503,940,225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805503235"/>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島本町</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5,900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6,321</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421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7.1%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基金７２％取崩し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372,527,273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94332814"/>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豊能町</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5,550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5,501</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-49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-0.9%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83472993"/>
                  </a:ext>
                </a:extLst>
              </a:tr>
              <a:tr h="251990">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能勢町</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5,938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7,791</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1,853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31.2%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120,000,000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88415828"/>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忠岡町</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6,410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6,151</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-259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-4.0%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73,078,065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120556"/>
                  </a:ext>
                </a:extLst>
              </a:tr>
              <a:tr h="251990">
                <a:tc>
                  <a:txBody>
                    <a:bodyPr/>
                    <a:lstStyle/>
                    <a:p>
                      <a:pPr algn="l"/>
                      <a:r>
                        <a:rPr lang="ja-JP" sz="1600" kern="100" dirty="0">
                          <a:effectLst/>
                          <a:latin typeface="Century" panose="02040604050505020304" pitchFamily="18" charset="0"/>
                          <a:ea typeface="ＭＳ ゴシック" panose="020B0609070205080204" pitchFamily="49" charset="-128"/>
                          <a:cs typeface="Courier New" panose="02070309020205020404" pitchFamily="49" charset="0"/>
                        </a:rPr>
                        <a:t>熊取町</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6,321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6,440</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119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ja-JP" sz="1600" kern="100" dirty="0">
                          <a:solidFill>
                            <a:srgbClr val="FF0000"/>
                          </a:solidFill>
                          <a:effectLst/>
                          <a:latin typeface="Century" panose="02040604050505020304" pitchFamily="18" charset="0"/>
                          <a:ea typeface="ＭＳ ゴシック" panose="020B0609070205080204" pitchFamily="49" charset="-128"/>
                          <a:cs typeface="Courier New" panose="02070309020205020404" pitchFamily="49" charset="0"/>
                        </a:rPr>
                        <a:t>※基金取崩さず</a:t>
                      </a:r>
                      <a:endParaRPr lang="ja-JP" sz="16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475,819,609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84719838"/>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田尻町</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6,750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6,906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156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58,377,065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20986538"/>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岬町</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6,000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5,759</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-241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-4.0%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189,626,062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307338"/>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太子町</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6,480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6,645</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165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基金の記載無し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21606315"/>
                  </a:ext>
                </a:extLst>
              </a:tr>
              <a:tr h="251990">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河南町</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6,070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6,196</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126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2.1%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基金全額取崩し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77,228,502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85147830"/>
                  </a:ext>
                </a:extLst>
              </a:tr>
              <a:tr h="490436">
                <a:tc>
                  <a:txBody>
                    <a:bodyPr/>
                    <a:lstStyle/>
                    <a:p>
                      <a:pPr algn="l"/>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千早赤阪村</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4,390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700" b="1" kern="100" dirty="0">
                          <a:effectLst/>
                          <a:latin typeface="ＭＳ ゴシック" panose="020B0609070205080204" pitchFamily="49" charset="-128"/>
                          <a:ea typeface="ＭＳ 明朝" panose="02020609040205080304" pitchFamily="17" charset="-128"/>
                          <a:cs typeface="Courier New" panose="02070309020205020404" pitchFamily="49" charset="0"/>
                        </a:rPr>
                        <a:t>4,757</a:t>
                      </a:r>
                      <a:endParaRPr lang="ja-JP" sz="17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effectLst/>
                          <a:latin typeface="ＭＳ ゴシック" panose="020B0609070205080204" pitchFamily="49" charset="-128"/>
                          <a:ea typeface="ＭＳ 明朝" panose="02020609040205080304" pitchFamily="17" charset="-128"/>
                          <a:cs typeface="Courier New" panose="02070309020205020404" pitchFamily="49" charset="0"/>
                        </a:rPr>
                        <a:t>367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a:effectLst/>
                          <a:latin typeface="ＭＳ ゴシック" panose="020B0609070205080204" pitchFamily="49" charset="-128"/>
                          <a:ea typeface="ＭＳ 明朝" panose="02020609040205080304" pitchFamily="17" charset="-128"/>
                          <a:cs typeface="Courier New" panose="02070309020205020404" pitchFamily="49" charset="0"/>
                        </a:rPr>
                        <a:t>8.4%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ja-JP" sz="1600" kern="100">
                          <a:effectLst/>
                          <a:latin typeface="Century" panose="02040604050505020304" pitchFamily="18" charset="0"/>
                          <a:ea typeface="ＭＳ ゴシック" panose="020B0609070205080204" pitchFamily="49" charset="-128"/>
                          <a:cs typeface="Courier New" panose="02070309020205020404" pitchFamily="49" charset="0"/>
                        </a:rPr>
                        <a:t>基金５４％取崩し</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600" kern="100" dirty="0">
                          <a:solidFill>
                            <a:srgbClr val="000000"/>
                          </a:solidFill>
                          <a:effectLst/>
                          <a:latin typeface="ＭＳ ゴシック" panose="020B0609070205080204" pitchFamily="49" charset="-128"/>
                          <a:ea typeface="ＭＳ 明朝" panose="02020609040205080304" pitchFamily="17" charset="-128"/>
                          <a:cs typeface="Times New Roman" panose="02020603050405020304" pitchFamily="18" charset="0"/>
                        </a:rPr>
                        <a:t>154,930,703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16924" marR="16924"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7307564"/>
                  </a:ext>
                </a:extLst>
              </a:tr>
            </a:tbl>
          </a:graphicData>
        </a:graphic>
      </p:graphicFrame>
    </p:spTree>
    <p:extLst>
      <p:ext uri="{BB962C8B-B14F-4D97-AF65-F5344CB8AC3E}">
        <p14:creationId xmlns:p14="http://schemas.microsoft.com/office/powerpoint/2010/main" val="1134848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D4F9AC4-8060-43B9-7DFE-4FCF08A8EF01}"/>
              </a:ext>
            </a:extLst>
          </p:cNvPr>
          <p:cNvGraphicFramePr>
            <a:graphicFrameLocks noGrp="1"/>
          </p:cNvGraphicFramePr>
          <p:nvPr>
            <p:extLst>
              <p:ext uri="{D42A27DB-BD31-4B8C-83A1-F6EECF244321}">
                <p14:modId xmlns:p14="http://schemas.microsoft.com/office/powerpoint/2010/main" val="211377971"/>
              </p:ext>
            </p:extLst>
          </p:nvPr>
        </p:nvGraphicFramePr>
        <p:xfrm>
          <a:off x="203200" y="487680"/>
          <a:ext cx="8503921" cy="6339840"/>
        </p:xfrm>
        <a:graphic>
          <a:graphicData uri="http://schemas.openxmlformats.org/drawingml/2006/table">
            <a:tbl>
              <a:tblPr>
                <a:tableStyleId>{5C22544A-7EE6-4342-B048-85BDC9FD1C3A}</a:tableStyleId>
              </a:tblPr>
              <a:tblGrid>
                <a:gridCol w="1117442">
                  <a:extLst>
                    <a:ext uri="{9D8B030D-6E8A-4147-A177-3AD203B41FA5}">
                      <a16:colId xmlns:a16="http://schemas.microsoft.com/office/drawing/2014/main" val="3171149"/>
                    </a:ext>
                  </a:extLst>
                </a:gridCol>
                <a:gridCol w="984864">
                  <a:extLst>
                    <a:ext uri="{9D8B030D-6E8A-4147-A177-3AD203B41FA5}">
                      <a16:colId xmlns:a16="http://schemas.microsoft.com/office/drawing/2014/main" val="3860960046"/>
                    </a:ext>
                  </a:extLst>
                </a:gridCol>
                <a:gridCol w="1477295">
                  <a:extLst>
                    <a:ext uri="{9D8B030D-6E8A-4147-A177-3AD203B41FA5}">
                      <a16:colId xmlns:a16="http://schemas.microsoft.com/office/drawing/2014/main" val="210421066"/>
                    </a:ext>
                  </a:extLst>
                </a:gridCol>
                <a:gridCol w="984864">
                  <a:extLst>
                    <a:ext uri="{9D8B030D-6E8A-4147-A177-3AD203B41FA5}">
                      <a16:colId xmlns:a16="http://schemas.microsoft.com/office/drawing/2014/main" val="2456458031"/>
                    </a:ext>
                  </a:extLst>
                </a:gridCol>
                <a:gridCol w="984864">
                  <a:extLst>
                    <a:ext uri="{9D8B030D-6E8A-4147-A177-3AD203B41FA5}">
                      <a16:colId xmlns:a16="http://schemas.microsoft.com/office/drawing/2014/main" val="1833704301"/>
                    </a:ext>
                  </a:extLst>
                </a:gridCol>
                <a:gridCol w="984864">
                  <a:extLst>
                    <a:ext uri="{9D8B030D-6E8A-4147-A177-3AD203B41FA5}">
                      <a16:colId xmlns:a16="http://schemas.microsoft.com/office/drawing/2014/main" val="1100902118"/>
                    </a:ext>
                  </a:extLst>
                </a:gridCol>
                <a:gridCol w="984864">
                  <a:extLst>
                    <a:ext uri="{9D8B030D-6E8A-4147-A177-3AD203B41FA5}">
                      <a16:colId xmlns:a16="http://schemas.microsoft.com/office/drawing/2014/main" val="99572129"/>
                    </a:ext>
                  </a:extLst>
                </a:gridCol>
                <a:gridCol w="984864">
                  <a:extLst>
                    <a:ext uri="{9D8B030D-6E8A-4147-A177-3AD203B41FA5}">
                      <a16:colId xmlns:a16="http://schemas.microsoft.com/office/drawing/2014/main" val="1407027176"/>
                    </a:ext>
                  </a:extLst>
                </a:gridCol>
              </a:tblGrid>
              <a:tr h="219457">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　</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第</a:t>
                      </a:r>
                      <a:r>
                        <a:rPr lang="en-US" altLang="ja-JP" sz="1600" u="none" strike="noStrike">
                          <a:effectLst/>
                          <a:latin typeface="ＭＳ ゴシック" panose="020B0609070205080204" pitchFamily="49" charset="-128"/>
                          <a:ea typeface="ＭＳ ゴシック" panose="020B0609070205080204" pitchFamily="49" charset="-128"/>
                        </a:rPr>
                        <a:t>8</a:t>
                      </a:r>
                      <a:r>
                        <a:rPr lang="ja-JP" altLang="en-US" sz="1600" u="none" strike="noStrike">
                          <a:effectLst/>
                          <a:latin typeface="ＭＳ ゴシック" panose="020B0609070205080204" pitchFamily="49" charset="-128"/>
                          <a:ea typeface="ＭＳ ゴシック" panose="020B0609070205080204" pitchFamily="49" charset="-128"/>
                        </a:rPr>
                        <a:t>期</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第</a:t>
                      </a:r>
                      <a:r>
                        <a:rPr lang="en-US" altLang="ja-JP" sz="1600" u="none" strike="noStrike">
                          <a:effectLst/>
                          <a:latin typeface="ＭＳ ゴシック" panose="020B0609070205080204" pitchFamily="49" charset="-128"/>
                          <a:ea typeface="ＭＳ ゴシック" panose="020B0609070205080204" pitchFamily="49" charset="-128"/>
                        </a:rPr>
                        <a:t>9</a:t>
                      </a:r>
                      <a:r>
                        <a:rPr lang="ja-JP" altLang="en-US" sz="1600" u="none" strike="noStrike">
                          <a:effectLst/>
                          <a:latin typeface="ＭＳ ゴシック" panose="020B0609070205080204" pitchFamily="49" charset="-128"/>
                          <a:ea typeface="ＭＳ ゴシック" panose="020B0609070205080204" pitchFamily="49" charset="-128"/>
                        </a:rPr>
                        <a:t>期試算額</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2030</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2035</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2040</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2045</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2050</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649593061"/>
                  </a:ext>
                </a:extLst>
              </a:tr>
              <a:tr h="250420">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大阪市</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8,094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9,230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10,653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11,536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12,059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12,507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13,708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1028626"/>
                  </a:ext>
                </a:extLst>
              </a:tr>
              <a:tr h="250420">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堺市</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6,790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7,855</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8,723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9,676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10,222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10,668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11,135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910631815"/>
                  </a:ext>
                </a:extLst>
              </a:tr>
              <a:tr h="250420">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岸和田市</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6,375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6,645</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7,435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8,221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8,569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8,800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9,148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623924015"/>
                  </a:ext>
                </a:extLst>
              </a:tr>
              <a:tr h="250420">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豊中市</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6,367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6,795</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8,212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9,488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10,470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11,054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11,362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339240450"/>
                  </a:ext>
                </a:extLst>
              </a:tr>
              <a:tr h="250420">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池田市</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5,960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6,681</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8,199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8,906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9,376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9,631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10,043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468835123"/>
                  </a:ext>
                </a:extLst>
              </a:tr>
              <a:tr h="250420">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吹田市</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5,980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6,069</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7,707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8,525</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8,966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9,200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9,580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786707574"/>
                  </a:ext>
                </a:extLst>
              </a:tr>
              <a:tr h="250420">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泉大津市</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5,876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7,219</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8,237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9,061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9,496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9,765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10,311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394406257"/>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高槻市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5,600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5,753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7,181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8,035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8,622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8,860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9,607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614176104"/>
                  </a:ext>
                </a:extLst>
              </a:tr>
              <a:tr h="250420">
                <a:tc>
                  <a:txBody>
                    <a:bodyPr/>
                    <a:lstStyle/>
                    <a:p>
                      <a:pPr algn="l" fontAlgn="ctr"/>
                      <a:r>
                        <a:rPr lang="ja-JP" altLang="en-US" sz="1600" u="none" strike="noStrike" dirty="0">
                          <a:effectLst/>
                          <a:latin typeface="ＭＳ ゴシック" panose="020B0609070205080204" pitchFamily="49" charset="-128"/>
                          <a:ea typeface="ＭＳ ゴシック" panose="020B0609070205080204" pitchFamily="49" charset="-128"/>
                        </a:rPr>
                        <a:t>貝塚市</a:t>
                      </a:r>
                      <a:endParaRPr lang="ja-JP" altLang="en-US"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6,169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6,585</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7,423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8,217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8,520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8,794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9,246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250092268"/>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守口市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6,748</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7,444</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8,533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9,543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10,128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10,455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10,832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099953464"/>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枚方市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5,902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5,928</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6,499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7,197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7,598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7,851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8,568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316753054"/>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茨木市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5,990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6,216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6,614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7,308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7,756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8,000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8,699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4271154843"/>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八尾市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6,556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7,639</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8,445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9,523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10,029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10,376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10,714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064690379"/>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泉佐野市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6,650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6,446</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7,853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8,647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8,956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9,272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9,722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775519848"/>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富田林市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6,730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6,557</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8,217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9,128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9,562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9,780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10,231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843771969"/>
                  </a:ext>
                </a:extLst>
              </a:tr>
              <a:tr h="149203">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寝屋川市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6,390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7,039</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7,892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8,842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ja-JP" altLang="en-US" sz="1600" u="none" strike="noStrike" dirty="0">
                          <a:effectLst/>
                          <a:latin typeface="ＭＳ ゴシック" panose="020B0609070205080204" pitchFamily="49" charset="-128"/>
                          <a:ea typeface="ＭＳ ゴシック" panose="020B0609070205080204" pitchFamily="49" charset="-128"/>
                        </a:rPr>
                        <a:t> 　</a:t>
                      </a:r>
                      <a:r>
                        <a:rPr lang="en-US" altLang="ja-JP" sz="1600" u="none" strike="noStrike" dirty="0">
                          <a:effectLst/>
                          <a:latin typeface="ＭＳ ゴシック" panose="020B0609070205080204" pitchFamily="49" charset="-128"/>
                          <a:ea typeface="ＭＳ ゴシック" panose="020B0609070205080204" pitchFamily="49" charset="-128"/>
                        </a:rPr>
                        <a:t>9,391</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9,640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9,985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902429536"/>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河内長野市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5,840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5,895</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7,776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8,842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9,141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9,584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10,371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859085911"/>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松原市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6,550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7,407</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8,363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9,367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9,925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10,191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10,554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873759394"/>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大東市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6,420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7,158</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8,057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9,005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9,554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9,889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10,235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890069102"/>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和泉市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6,159</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6,255</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7,477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8,328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8,745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8,965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9,332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652235913"/>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箕面市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5,400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5,736</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7,057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7,974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8,442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8,631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9,118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925841339"/>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柏原市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6,102</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6,424</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8,026</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9,214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9,948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10,578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10,922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731716420"/>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羽曳野市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6,123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6,763</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7,534</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8,375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8,811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9,070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9,503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076047960"/>
                  </a:ext>
                </a:extLst>
              </a:tr>
              <a:tr h="337576">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門真市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6,748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7,587</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8,341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8,957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9,484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9,890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10,176</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733775857"/>
                  </a:ext>
                </a:extLst>
              </a:tr>
            </a:tbl>
          </a:graphicData>
        </a:graphic>
      </p:graphicFrame>
      <p:sp>
        <p:nvSpPr>
          <p:cNvPr id="6" name="テキスト ボックス 5">
            <a:extLst>
              <a:ext uri="{FF2B5EF4-FFF2-40B4-BE49-F238E27FC236}">
                <a16:creationId xmlns:a16="http://schemas.microsoft.com/office/drawing/2014/main" id="{C6E13287-0025-D301-A6FE-E336449966C5}"/>
              </a:ext>
            </a:extLst>
          </p:cNvPr>
          <p:cNvSpPr txBox="1"/>
          <p:nvPr/>
        </p:nvSpPr>
        <p:spPr>
          <a:xfrm>
            <a:off x="203200" y="118348"/>
            <a:ext cx="2794000" cy="369332"/>
          </a:xfrm>
          <a:prstGeom prst="rect">
            <a:avLst/>
          </a:prstGeom>
          <a:noFill/>
        </p:spPr>
        <p:txBody>
          <a:bodyPr wrap="square">
            <a:spAutoFit/>
          </a:bodyPr>
          <a:lstStyle/>
          <a:p>
            <a:r>
              <a:rPr lang="zh-TW" altLang="en-US" dirty="0">
                <a:latin typeface="ＭＳ ゴシック" panose="020B0609070205080204" pitchFamily="49" charset="-128"/>
                <a:ea typeface="ＭＳ ゴシック" panose="020B0609070205080204" pitchFamily="49" charset="-128"/>
              </a:rPr>
              <a:t>介護保険料</a:t>
            </a:r>
            <a:r>
              <a:rPr lang="ja-JP" altLang="en-US" dirty="0">
                <a:latin typeface="ＭＳ ゴシック" panose="020B0609070205080204" pitchFamily="49" charset="-128"/>
                <a:ea typeface="ＭＳ ゴシック" panose="020B0609070205080204" pitchFamily="49" charset="-128"/>
              </a:rPr>
              <a:t>長期推計</a:t>
            </a:r>
            <a:r>
              <a:rPr lang="zh-TW" altLang="en-US" dirty="0">
                <a:latin typeface="ＭＳ ゴシック" panose="020B0609070205080204" pitchFamily="49" charset="-128"/>
                <a:ea typeface="ＭＳ ゴシック" panose="020B0609070205080204" pitchFamily="49" charset="-128"/>
              </a:rPr>
              <a:t>額</a:t>
            </a:r>
            <a:r>
              <a:rPr lang="ja-JP" altLang="en-US" dirty="0">
                <a:latin typeface="ＭＳ ゴシック" panose="020B0609070205080204" pitchFamily="49" charset="-128"/>
                <a:ea typeface="ＭＳ ゴシック" panose="020B0609070205080204" pitchFamily="49" charset="-128"/>
              </a:rPr>
              <a:t>　　　　　　</a:t>
            </a:r>
          </a:p>
        </p:txBody>
      </p:sp>
      <p:sp>
        <p:nvSpPr>
          <p:cNvPr id="8" name="テキスト ボックス 7">
            <a:extLst>
              <a:ext uri="{FF2B5EF4-FFF2-40B4-BE49-F238E27FC236}">
                <a16:creationId xmlns:a16="http://schemas.microsoft.com/office/drawing/2014/main" id="{5F7DDAD6-02C3-E78A-45E5-E8F4DC24A3E4}"/>
              </a:ext>
            </a:extLst>
          </p:cNvPr>
          <p:cNvSpPr txBox="1"/>
          <p:nvPr/>
        </p:nvSpPr>
        <p:spPr>
          <a:xfrm>
            <a:off x="2865120" y="166171"/>
            <a:ext cx="6278880" cy="307777"/>
          </a:xfrm>
          <a:prstGeom prst="rect">
            <a:avLst/>
          </a:prstGeom>
          <a:noFill/>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「第</a:t>
            </a:r>
            <a:r>
              <a:rPr lang="en-US" altLang="ja-JP" sz="1400" dirty="0">
                <a:latin typeface="ＭＳ ゴシック" panose="020B0609070205080204" pitchFamily="49" charset="-128"/>
                <a:ea typeface="ＭＳ ゴシック" panose="020B0609070205080204" pitchFamily="49" charset="-128"/>
              </a:rPr>
              <a:t>9</a:t>
            </a:r>
            <a:r>
              <a:rPr lang="ja-JP" altLang="en-US" sz="1400" dirty="0">
                <a:latin typeface="ＭＳ ゴシック" panose="020B0609070205080204" pitchFamily="49" charset="-128"/>
                <a:ea typeface="ＭＳ ゴシック" panose="020B0609070205080204" pitchFamily="49" charset="-128"/>
              </a:rPr>
              <a:t>期介護保険事業（支援）計画策定に向けたワークシート」から作成</a:t>
            </a:r>
          </a:p>
        </p:txBody>
      </p:sp>
    </p:spTree>
    <p:extLst>
      <p:ext uri="{BB962C8B-B14F-4D97-AF65-F5344CB8AC3E}">
        <p14:creationId xmlns:p14="http://schemas.microsoft.com/office/powerpoint/2010/main" val="12019192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a:extLst>
              <a:ext uri="{FF2B5EF4-FFF2-40B4-BE49-F238E27FC236}">
                <a16:creationId xmlns:a16="http://schemas.microsoft.com/office/drawing/2014/main" id="{7D4F9AC4-8060-43B9-7DFE-4FCF08A8EF01}"/>
              </a:ext>
            </a:extLst>
          </p:cNvPr>
          <p:cNvGraphicFramePr>
            <a:graphicFrameLocks noGrp="1"/>
          </p:cNvGraphicFramePr>
          <p:nvPr>
            <p:extLst>
              <p:ext uri="{D42A27DB-BD31-4B8C-83A1-F6EECF244321}">
                <p14:modId xmlns:p14="http://schemas.microsoft.com/office/powerpoint/2010/main" val="1386103596"/>
              </p:ext>
            </p:extLst>
          </p:nvPr>
        </p:nvGraphicFramePr>
        <p:xfrm>
          <a:off x="203200" y="487680"/>
          <a:ext cx="8503921" cy="5004492"/>
        </p:xfrm>
        <a:graphic>
          <a:graphicData uri="http://schemas.openxmlformats.org/drawingml/2006/table">
            <a:tbl>
              <a:tblPr>
                <a:tableStyleId>{5C22544A-7EE6-4342-B048-85BDC9FD1C3A}</a:tableStyleId>
              </a:tblPr>
              <a:tblGrid>
                <a:gridCol w="1117442">
                  <a:extLst>
                    <a:ext uri="{9D8B030D-6E8A-4147-A177-3AD203B41FA5}">
                      <a16:colId xmlns:a16="http://schemas.microsoft.com/office/drawing/2014/main" val="3171149"/>
                    </a:ext>
                  </a:extLst>
                </a:gridCol>
                <a:gridCol w="984864">
                  <a:extLst>
                    <a:ext uri="{9D8B030D-6E8A-4147-A177-3AD203B41FA5}">
                      <a16:colId xmlns:a16="http://schemas.microsoft.com/office/drawing/2014/main" val="3860960046"/>
                    </a:ext>
                  </a:extLst>
                </a:gridCol>
                <a:gridCol w="1477295">
                  <a:extLst>
                    <a:ext uri="{9D8B030D-6E8A-4147-A177-3AD203B41FA5}">
                      <a16:colId xmlns:a16="http://schemas.microsoft.com/office/drawing/2014/main" val="210421066"/>
                    </a:ext>
                  </a:extLst>
                </a:gridCol>
                <a:gridCol w="984864">
                  <a:extLst>
                    <a:ext uri="{9D8B030D-6E8A-4147-A177-3AD203B41FA5}">
                      <a16:colId xmlns:a16="http://schemas.microsoft.com/office/drawing/2014/main" val="2456458031"/>
                    </a:ext>
                  </a:extLst>
                </a:gridCol>
                <a:gridCol w="984864">
                  <a:extLst>
                    <a:ext uri="{9D8B030D-6E8A-4147-A177-3AD203B41FA5}">
                      <a16:colId xmlns:a16="http://schemas.microsoft.com/office/drawing/2014/main" val="1833704301"/>
                    </a:ext>
                  </a:extLst>
                </a:gridCol>
                <a:gridCol w="984864">
                  <a:extLst>
                    <a:ext uri="{9D8B030D-6E8A-4147-A177-3AD203B41FA5}">
                      <a16:colId xmlns:a16="http://schemas.microsoft.com/office/drawing/2014/main" val="1100902118"/>
                    </a:ext>
                  </a:extLst>
                </a:gridCol>
                <a:gridCol w="984864">
                  <a:extLst>
                    <a:ext uri="{9D8B030D-6E8A-4147-A177-3AD203B41FA5}">
                      <a16:colId xmlns:a16="http://schemas.microsoft.com/office/drawing/2014/main" val="99572129"/>
                    </a:ext>
                  </a:extLst>
                </a:gridCol>
                <a:gridCol w="984864">
                  <a:extLst>
                    <a:ext uri="{9D8B030D-6E8A-4147-A177-3AD203B41FA5}">
                      <a16:colId xmlns:a16="http://schemas.microsoft.com/office/drawing/2014/main" val="1407027176"/>
                    </a:ext>
                  </a:extLst>
                </a:gridCol>
              </a:tblGrid>
              <a:tr h="219457">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　</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第</a:t>
                      </a:r>
                      <a:r>
                        <a:rPr lang="en-US" altLang="ja-JP" sz="1600" u="none" strike="noStrike">
                          <a:effectLst/>
                          <a:latin typeface="ＭＳ ゴシック" panose="020B0609070205080204" pitchFamily="49" charset="-128"/>
                          <a:ea typeface="ＭＳ ゴシック" panose="020B0609070205080204" pitchFamily="49" charset="-128"/>
                        </a:rPr>
                        <a:t>8</a:t>
                      </a:r>
                      <a:r>
                        <a:rPr lang="ja-JP" altLang="en-US" sz="1600" u="none" strike="noStrike">
                          <a:effectLst/>
                          <a:latin typeface="ＭＳ ゴシック" panose="020B0609070205080204" pitchFamily="49" charset="-128"/>
                          <a:ea typeface="ＭＳ ゴシック" panose="020B0609070205080204" pitchFamily="49" charset="-128"/>
                        </a:rPr>
                        <a:t>期</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第</a:t>
                      </a:r>
                      <a:r>
                        <a:rPr lang="en-US" altLang="ja-JP" sz="1600" u="none" strike="noStrike">
                          <a:effectLst/>
                          <a:latin typeface="ＭＳ ゴシック" panose="020B0609070205080204" pitchFamily="49" charset="-128"/>
                          <a:ea typeface="ＭＳ ゴシック" panose="020B0609070205080204" pitchFamily="49" charset="-128"/>
                        </a:rPr>
                        <a:t>9</a:t>
                      </a:r>
                      <a:r>
                        <a:rPr lang="ja-JP" altLang="en-US" sz="1600" u="none" strike="noStrike">
                          <a:effectLst/>
                          <a:latin typeface="ＭＳ ゴシック" panose="020B0609070205080204" pitchFamily="49" charset="-128"/>
                          <a:ea typeface="ＭＳ ゴシック" panose="020B0609070205080204" pitchFamily="49" charset="-128"/>
                        </a:rPr>
                        <a:t>期試算額</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2030</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2035</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2040</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2045</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l" fontAlgn="ctr"/>
                      <a:r>
                        <a:rPr lang="en-US" altLang="ja-JP" sz="1600" u="none" strike="noStrike">
                          <a:effectLst/>
                          <a:latin typeface="ＭＳ ゴシック" panose="020B0609070205080204" pitchFamily="49" charset="-128"/>
                          <a:ea typeface="ＭＳ ゴシック" panose="020B0609070205080204" pitchFamily="49" charset="-128"/>
                        </a:rPr>
                        <a:t>2050</a:t>
                      </a:r>
                      <a:r>
                        <a:rPr lang="ja-JP" altLang="en-US" sz="1600" u="none" strike="noStrike">
                          <a:effectLst/>
                          <a:latin typeface="ＭＳ ゴシック" panose="020B0609070205080204" pitchFamily="49" charset="-128"/>
                          <a:ea typeface="ＭＳ ゴシック" panose="020B0609070205080204" pitchFamily="49" charset="-128"/>
                        </a:rPr>
                        <a:t>年度</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649593061"/>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摂津市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6,280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6,352</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7,869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8,911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9,426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9,652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10,064</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727046074"/>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高石市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6,137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6,319</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7,139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7,705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8,004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8,181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8,966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658358552"/>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藤井寺市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6,000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7,142</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8,707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9,602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10,049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10,451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11,035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558381752"/>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東大阪市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7,029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7,659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8,396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9,431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9,938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10,243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10,660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010317367"/>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泉南市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6,250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6,803</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8,580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9,671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10,086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10,423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10,751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413666061"/>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四條畷市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6,748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6,836</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7,729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8,645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9,067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9,027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9,832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965491375"/>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交野市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5,360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5,192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7,009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7,915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8,363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8,567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8,861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705112272"/>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大阪狭山市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6,190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6,340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8,170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9,029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9,572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9,878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10,295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439911604"/>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阪南市</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6,200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6,708</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7,605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8,514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8,932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9,240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10,069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659872016"/>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島本町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5,900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6,321</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7,871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8,938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9,412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9,881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10,855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338887463"/>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豊能町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5,550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5,501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6,219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7,149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7,725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8,123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8,433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692471006"/>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能勢町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5,938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7,791</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8,467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9,218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9,752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10,095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10,806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166409724"/>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忠岡町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6,410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6,151</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7,631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8,496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8,920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9,187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10,042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169089227"/>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熊取町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6,321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6,440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7,228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8,150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8,651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8,953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9,596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2648223761"/>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田尻町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6,750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6,906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7,921</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8,311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8,703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9,201</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10,380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14350372"/>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岬町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6,000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5,759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7,272</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8,343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8,828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9,106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9,268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901597198"/>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太子町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6,480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6,645</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7,485</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8,428</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8,850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9,150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9,510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176484154"/>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河南町</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6,070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6,196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7,760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9,213</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10,079</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10,597</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11,144</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3498319724"/>
                  </a:ext>
                </a:extLst>
              </a:tr>
              <a:tr h="250420">
                <a:tc>
                  <a:txBody>
                    <a:bodyPr/>
                    <a:lstStyle/>
                    <a:p>
                      <a:pPr algn="l" fontAlgn="ctr"/>
                      <a:r>
                        <a:rPr lang="ja-JP" altLang="en-US" sz="1600" u="none" strike="noStrike">
                          <a:effectLst/>
                          <a:latin typeface="ＭＳ ゴシック" panose="020B0609070205080204" pitchFamily="49" charset="-128"/>
                          <a:ea typeface="ＭＳ ゴシック" panose="020B0609070205080204" pitchFamily="49" charset="-128"/>
                        </a:rPr>
                        <a:t>千早赤阪村</a:t>
                      </a:r>
                      <a:endParaRPr lang="ja-JP" altLang="en-US"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4,390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4,757</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6,644</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7,202</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7,850</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a:effectLst/>
                          <a:latin typeface="ＭＳ ゴシック" panose="020B0609070205080204" pitchFamily="49" charset="-128"/>
                          <a:ea typeface="ＭＳ ゴシック" panose="020B0609070205080204" pitchFamily="49" charset="-128"/>
                        </a:rPr>
                        <a:t>8,016</a:t>
                      </a:r>
                      <a:endParaRPr lang="en-US" altLang="ja-JP" sz="16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tc>
                  <a:txBody>
                    <a:bodyPr/>
                    <a:lstStyle/>
                    <a:p>
                      <a:pPr algn="r" fontAlgn="ctr"/>
                      <a:r>
                        <a:rPr lang="en-US" altLang="ja-JP" sz="1600" u="none" strike="noStrike" dirty="0">
                          <a:effectLst/>
                          <a:latin typeface="ＭＳ ゴシック" panose="020B0609070205080204" pitchFamily="49" charset="-128"/>
                          <a:ea typeface="ＭＳ ゴシック" panose="020B0609070205080204" pitchFamily="49" charset="-128"/>
                        </a:rPr>
                        <a:t>8,460</a:t>
                      </a:r>
                      <a:endParaRPr lang="en-US" altLang="ja-JP" sz="16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2672" marR="2672" marT="2672" marB="0" anchor="ctr"/>
                </a:tc>
                <a:extLst>
                  <a:ext uri="{0D108BD9-81ED-4DB2-BD59-A6C34878D82A}">
                    <a16:rowId xmlns:a16="http://schemas.microsoft.com/office/drawing/2014/main" val="165443580"/>
                  </a:ext>
                </a:extLst>
              </a:tr>
            </a:tbl>
          </a:graphicData>
        </a:graphic>
      </p:graphicFrame>
      <p:sp>
        <p:nvSpPr>
          <p:cNvPr id="6" name="テキスト ボックス 5">
            <a:extLst>
              <a:ext uri="{FF2B5EF4-FFF2-40B4-BE49-F238E27FC236}">
                <a16:creationId xmlns:a16="http://schemas.microsoft.com/office/drawing/2014/main" id="{C6E13287-0025-D301-A6FE-E336449966C5}"/>
              </a:ext>
            </a:extLst>
          </p:cNvPr>
          <p:cNvSpPr txBox="1"/>
          <p:nvPr/>
        </p:nvSpPr>
        <p:spPr>
          <a:xfrm>
            <a:off x="203200" y="118348"/>
            <a:ext cx="279400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介護保険料</a:t>
            </a:r>
            <a:r>
              <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長期推計</a:t>
            </a:r>
            <a:r>
              <a:rPr kumimoji="0" lang="zh-TW"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額</a:t>
            </a:r>
            <a:r>
              <a:rPr kumimoji="0" lang="ja-JP" altLang="en-US" sz="1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a:t>
            </a:r>
          </a:p>
        </p:txBody>
      </p:sp>
      <p:sp>
        <p:nvSpPr>
          <p:cNvPr id="8" name="テキスト ボックス 7">
            <a:extLst>
              <a:ext uri="{FF2B5EF4-FFF2-40B4-BE49-F238E27FC236}">
                <a16:creationId xmlns:a16="http://schemas.microsoft.com/office/drawing/2014/main" id="{5F7DDAD6-02C3-E78A-45E5-E8F4DC24A3E4}"/>
              </a:ext>
            </a:extLst>
          </p:cNvPr>
          <p:cNvSpPr txBox="1"/>
          <p:nvPr/>
        </p:nvSpPr>
        <p:spPr>
          <a:xfrm>
            <a:off x="2865120" y="166171"/>
            <a:ext cx="6278880"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「第</a:t>
            </a:r>
            <a:r>
              <a:rPr kumimoji="0" lang="en-US" altLang="ja-JP"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9</a:t>
            </a:r>
            <a:r>
              <a:rPr kumimoji="0" lang="ja-JP" altLang="en-US" sz="14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期介護保険事業（支援）計画策定に向けたワークシート」から作成</a:t>
            </a:r>
          </a:p>
        </p:txBody>
      </p:sp>
    </p:spTree>
    <p:extLst>
      <p:ext uri="{BB962C8B-B14F-4D97-AF65-F5344CB8AC3E}">
        <p14:creationId xmlns:p14="http://schemas.microsoft.com/office/powerpoint/2010/main" val="19752095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EE1C478-68E1-6D97-C400-C30BF8AADEC1}"/>
              </a:ext>
            </a:extLst>
          </p:cNvPr>
          <p:cNvSpPr>
            <a:spLocks noGrp="1"/>
          </p:cNvSpPr>
          <p:nvPr>
            <p:ph type="title"/>
          </p:nvPr>
        </p:nvSpPr>
        <p:spPr>
          <a:xfrm>
            <a:off x="628650" y="365126"/>
            <a:ext cx="7886700" cy="5771514"/>
          </a:xfrm>
        </p:spPr>
        <p:txBody>
          <a:bodyPr>
            <a:normAutofit/>
          </a:bodyPr>
          <a:lstStyle/>
          <a:p>
            <a:pPr algn="ctr"/>
            <a:r>
              <a:rPr kumimoji="1" lang="ja-JP" altLang="en-US" sz="7200" dirty="0">
                <a:solidFill>
                  <a:srgbClr val="FF0000"/>
                </a:solidFill>
                <a:latin typeface="ＭＳ ゴシック" panose="020B0609070205080204" pitchFamily="49" charset="-128"/>
                <a:ea typeface="ＭＳ ゴシック" panose="020B0609070205080204" pitchFamily="49" charset="-128"/>
              </a:rPr>
              <a:t>大阪市問題</a:t>
            </a:r>
            <a:br>
              <a:rPr kumimoji="1" lang="en-US" altLang="ja-JP" sz="7200" dirty="0">
                <a:solidFill>
                  <a:srgbClr val="FF0000"/>
                </a:solidFill>
                <a:latin typeface="ＭＳ ゴシック" panose="020B0609070205080204" pitchFamily="49" charset="-128"/>
                <a:ea typeface="ＭＳ ゴシック" panose="020B0609070205080204" pitchFamily="49" charset="-128"/>
              </a:rPr>
            </a:br>
            <a:r>
              <a:rPr kumimoji="1" lang="ja-JP" altLang="en-US" sz="7200" dirty="0">
                <a:solidFill>
                  <a:srgbClr val="FF0000"/>
                </a:solidFill>
                <a:latin typeface="ＭＳ ゴシック" panose="020B0609070205080204" pitchFamily="49" charset="-128"/>
                <a:ea typeface="ＭＳ ゴシック" panose="020B0609070205080204" pitchFamily="49" charset="-128"/>
              </a:rPr>
              <a:t>介護保険の限界　</a:t>
            </a:r>
            <a:br>
              <a:rPr kumimoji="1" lang="en-US" altLang="ja-JP" sz="7200" dirty="0">
                <a:solidFill>
                  <a:srgbClr val="FF0000"/>
                </a:solidFill>
                <a:latin typeface="ＭＳ ゴシック" panose="020B0609070205080204" pitchFamily="49" charset="-128"/>
                <a:ea typeface="ＭＳ ゴシック" panose="020B0609070205080204" pitchFamily="49" charset="-128"/>
              </a:rPr>
            </a:br>
            <a:r>
              <a:rPr kumimoji="1" lang="ja-JP" altLang="en-US" sz="4800" dirty="0">
                <a:solidFill>
                  <a:srgbClr val="FF0000"/>
                </a:solidFill>
                <a:latin typeface="ＭＳ ゴシック" panose="020B0609070205080204" pitchFamily="49" charset="-128"/>
                <a:ea typeface="ＭＳ ゴシック" panose="020B0609070205080204" pitchFamily="49" charset="-128"/>
              </a:rPr>
              <a:t>公費投入以外に打つ手なし</a:t>
            </a:r>
            <a:endParaRPr kumimoji="1" lang="ja-JP" altLang="en-US" sz="7200" dirty="0">
              <a:solidFill>
                <a:srgbClr val="FF000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945627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txBox="1">
            <a:spLocks noGrp="1" noChangeArrowheads="1"/>
          </p:cNvSpPr>
          <p:nvPr>
            <p:ph type="title"/>
          </p:nvPr>
        </p:nvSpPr>
        <p:spPr>
          <a:xfrm>
            <a:off x="539750" y="-9527"/>
            <a:ext cx="8191500" cy="1550989"/>
          </a:xfrm>
        </p:spPr>
        <p:txBody>
          <a:bodyPr>
            <a:normAutofit/>
          </a:bodyPr>
          <a:lstStyle/>
          <a:p>
            <a:r>
              <a:rPr lang="en-US" altLang="ja-JP" u="sng" dirty="0">
                <a:latin typeface="Calibri" pitchFamily="34" charset="0"/>
                <a:ea typeface="ＭＳ Ｐゴシック" charset="-128"/>
              </a:rPr>
              <a:t>2000</a:t>
            </a:r>
            <a:r>
              <a:rPr lang="ja-JP" altLang="en-US" u="sng" dirty="0">
                <a:latin typeface="Calibri" pitchFamily="34" charset="0"/>
                <a:ea typeface="ＭＳ Ｐゴシック" charset="-128"/>
              </a:rPr>
              <a:t>（</a:t>
            </a:r>
            <a:r>
              <a:rPr lang="ja-JP" altLang="en-US" sz="3200" u="sng" dirty="0">
                <a:latin typeface="Calibri" pitchFamily="34" charset="0"/>
                <a:ea typeface="ＭＳ Ｐゴシック" charset="-128"/>
              </a:rPr>
              <a:t>平成</a:t>
            </a:r>
            <a:r>
              <a:rPr lang="en-US" altLang="ja-JP" sz="3600" u="sng" dirty="0">
                <a:latin typeface="Calibri" pitchFamily="34" charset="0"/>
                <a:ea typeface="ＭＳ Ｐゴシック" charset="-128"/>
              </a:rPr>
              <a:t>12</a:t>
            </a:r>
            <a:r>
              <a:rPr lang="ja-JP" altLang="en-US" u="sng" dirty="0">
                <a:latin typeface="Calibri" pitchFamily="34" charset="0"/>
                <a:ea typeface="ＭＳ Ｐゴシック" charset="-128"/>
              </a:rPr>
              <a:t>）年からはじまった</a:t>
            </a:r>
            <a:br>
              <a:rPr lang="en-US" altLang="ja-JP" u="sng" dirty="0">
                <a:latin typeface="Calibri" pitchFamily="34" charset="0"/>
                <a:ea typeface="ＭＳ Ｐゴシック" charset="-128"/>
              </a:rPr>
            </a:br>
            <a:r>
              <a:rPr lang="ja-JP" altLang="en-US" u="sng" dirty="0">
                <a:latin typeface="Calibri" pitchFamily="34" charset="0"/>
                <a:ea typeface="ＭＳ Ｐゴシック" charset="-128"/>
              </a:rPr>
              <a:t>高齢者</a:t>
            </a:r>
            <a:r>
              <a:rPr lang="ja-JP" altLang="en-US" sz="6000" u="sng" dirty="0">
                <a:solidFill>
                  <a:srgbClr val="FF0000"/>
                </a:solidFill>
                <a:latin typeface="Calibri" pitchFamily="34" charset="0"/>
                <a:ea typeface="ＭＳ Ｐゴシック" charset="-128"/>
              </a:rPr>
              <a:t>福祉</a:t>
            </a:r>
            <a:r>
              <a:rPr kumimoji="1" lang="ja-JP" altLang="en-US" sz="4400" b="0" i="0" u="sng" strike="noStrike" kern="1200" cap="none" spc="0" normalizeH="0" baseline="0" noProof="0" dirty="0">
                <a:ln>
                  <a:noFill/>
                </a:ln>
                <a:solidFill>
                  <a:prstClr val="black"/>
                </a:solidFill>
                <a:effectLst/>
                <a:uLnTx/>
                <a:uFillTx/>
                <a:latin typeface="Calibri" pitchFamily="34" charset="0"/>
                <a:ea typeface="ＭＳ Ｐゴシック" charset="-128"/>
                <a:cs typeface="+mj-cs"/>
              </a:rPr>
              <a:t>から　介護</a:t>
            </a:r>
            <a:r>
              <a:rPr kumimoji="1" lang="ja-JP" altLang="en-US" sz="6000" b="0" i="0" u="sng" strike="noStrike" kern="1200" cap="none" spc="0" normalizeH="0" baseline="0" noProof="0" dirty="0">
                <a:ln>
                  <a:noFill/>
                </a:ln>
                <a:solidFill>
                  <a:srgbClr val="FF0000"/>
                </a:solidFill>
                <a:effectLst/>
                <a:uLnTx/>
                <a:uFillTx/>
                <a:latin typeface="Calibri" pitchFamily="34" charset="0"/>
                <a:ea typeface="ＭＳ Ｐゴシック" charset="-128"/>
                <a:cs typeface="+mj-cs"/>
              </a:rPr>
              <a:t>保険</a:t>
            </a:r>
            <a:r>
              <a:rPr kumimoji="1" lang="ja-JP" altLang="en-US" sz="4400" b="0" i="0" u="sng" strike="noStrike" kern="1200" cap="none" spc="0" normalizeH="0" baseline="0" noProof="0" dirty="0">
                <a:ln>
                  <a:noFill/>
                </a:ln>
                <a:solidFill>
                  <a:prstClr val="black"/>
                </a:solidFill>
                <a:effectLst/>
                <a:uLnTx/>
                <a:uFillTx/>
                <a:latin typeface="Calibri" pitchFamily="34" charset="0"/>
                <a:ea typeface="ＭＳ Ｐゴシック" charset="-128"/>
                <a:cs typeface="+mj-cs"/>
              </a:rPr>
              <a:t>へ</a:t>
            </a:r>
            <a:endParaRPr altLang="en-US" u="sng" dirty="0">
              <a:solidFill>
                <a:srgbClr val="FF0000"/>
              </a:solidFill>
              <a:latin typeface="Calibri" pitchFamily="34" charset="0"/>
              <a:ea typeface="ＭＳ Ｐゴシック" charset="-128"/>
            </a:endParaRPr>
          </a:p>
        </p:txBody>
      </p:sp>
      <p:graphicFrame>
        <p:nvGraphicFramePr>
          <p:cNvPr id="15363" name="Group 3"/>
          <p:cNvGraphicFramePr>
            <a:graphicFrameLocks noGrp="1"/>
          </p:cNvGraphicFramePr>
          <p:nvPr>
            <p:ph sz="half" idx="4294967295"/>
          </p:nvPr>
        </p:nvGraphicFramePr>
        <p:xfrm>
          <a:off x="971550" y="2060575"/>
          <a:ext cx="7704138" cy="1181100"/>
        </p:xfrm>
        <a:graphic>
          <a:graphicData uri="http://schemas.openxmlformats.org/drawingml/2006/table">
            <a:tbl>
              <a:tblPr/>
              <a:tblGrid>
                <a:gridCol w="3889375">
                  <a:extLst>
                    <a:ext uri="{9D8B030D-6E8A-4147-A177-3AD203B41FA5}">
                      <a16:colId xmlns:a16="http://schemas.microsoft.com/office/drawing/2014/main" val="20000"/>
                    </a:ext>
                  </a:extLst>
                </a:gridCol>
                <a:gridCol w="1943323">
                  <a:extLst>
                    <a:ext uri="{9D8B030D-6E8A-4147-A177-3AD203B41FA5}">
                      <a16:colId xmlns:a16="http://schemas.microsoft.com/office/drawing/2014/main" val="20001"/>
                    </a:ext>
                  </a:extLst>
                </a:gridCol>
                <a:gridCol w="1871440">
                  <a:extLst>
                    <a:ext uri="{9D8B030D-6E8A-4147-A177-3AD203B41FA5}">
                      <a16:colId xmlns:a16="http://schemas.microsoft.com/office/drawing/2014/main" val="20002"/>
                    </a:ext>
                  </a:extLst>
                </a:gridCol>
              </a:tblGrid>
              <a:tr h="11811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　　　　国５０％</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都道府県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２５％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市町村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２５％</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20000"/>
                        <a:lumOff val="80000"/>
                      </a:schemeClr>
                    </a:solidFill>
                  </a:tcPr>
                </a:tc>
                <a:extLst>
                  <a:ext uri="{0D108BD9-81ED-4DB2-BD59-A6C34878D82A}">
                    <a16:rowId xmlns:a16="http://schemas.microsoft.com/office/drawing/2014/main" val="10000"/>
                  </a:ext>
                </a:extLst>
              </a:tr>
            </a:tbl>
          </a:graphicData>
        </a:graphic>
      </p:graphicFrame>
      <p:sp>
        <p:nvSpPr>
          <p:cNvPr id="10253" name="Rectangle 13"/>
          <p:cNvSpPr>
            <a:spLocks noChangeArrowheads="1"/>
          </p:cNvSpPr>
          <p:nvPr/>
        </p:nvSpPr>
        <p:spPr bwMode="auto">
          <a:xfrm>
            <a:off x="395288" y="1479550"/>
            <a:ext cx="8748712" cy="457200"/>
          </a:xfrm>
          <a:prstGeom prst="rect">
            <a:avLst/>
          </a:prstGeom>
          <a:noFill/>
          <a:ln w="9525" algn="ctr">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介護保険以前の高齢者福祉制度（２０００年３月まで）公費１００％</a:t>
            </a:r>
          </a:p>
        </p:txBody>
      </p:sp>
      <p:sp>
        <p:nvSpPr>
          <p:cNvPr id="10254" name="AutoShape 14"/>
          <p:cNvSpPr>
            <a:spLocks noChangeArrowheads="1"/>
          </p:cNvSpPr>
          <p:nvPr/>
        </p:nvSpPr>
        <p:spPr bwMode="auto">
          <a:xfrm>
            <a:off x="4427538" y="3284538"/>
            <a:ext cx="865187" cy="431800"/>
          </a:xfrm>
          <a:prstGeom prst="downArrow">
            <a:avLst>
              <a:gd name="adj1" fmla="val 50000"/>
              <a:gd name="adj2" fmla="val 25000"/>
            </a:avLst>
          </a:prstGeom>
          <a:solidFill>
            <a:schemeClr val="accent1"/>
          </a:solidFill>
          <a:ln w="9525" algn="ctr">
            <a:solidFill>
              <a:schemeClr val="tx1"/>
            </a:solidFill>
            <a:miter lim="800000"/>
            <a:headEnd/>
            <a:tailEnd/>
          </a:ln>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0255" name="Rectangle 15"/>
          <p:cNvSpPr>
            <a:spLocks noChangeArrowheads="1"/>
          </p:cNvSpPr>
          <p:nvPr/>
        </p:nvSpPr>
        <p:spPr bwMode="auto">
          <a:xfrm>
            <a:off x="827088" y="3644900"/>
            <a:ext cx="7777162" cy="831850"/>
          </a:xfrm>
          <a:prstGeom prst="rect">
            <a:avLst/>
          </a:prstGeom>
          <a:noFill/>
          <a:ln w="9525" algn="ctr">
            <a:noFill/>
            <a:miter lim="800000"/>
            <a:headEnd/>
            <a:tailEnd/>
          </a:ln>
        </p:spPr>
        <p:txBody>
          <a:bodyPr>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zh-TW" altLang="en-US" sz="2400" b="1" i="0" u="none" strike="noStrike" kern="1200" cap="none" spc="0" normalizeH="0" baseline="0" noProof="0" dirty="0">
                <a:ln>
                  <a:noFill/>
                </a:ln>
                <a:solidFill>
                  <a:prstClr val="black"/>
                </a:solidFill>
                <a:effectLst/>
                <a:uLnTx/>
                <a:uFillTx/>
                <a:latin typeface="ＭＳ ゴシック" pitchFamily="49" charset="-128"/>
                <a:ea typeface="ＭＳ ゴシック" pitchFamily="49" charset="-128"/>
                <a:cs typeface="+mn-cs"/>
              </a:rPr>
              <a:t>介護保険制度</a:t>
            </a:r>
            <a:r>
              <a:rPr kumimoji="1" lang="ja-JP" altLang="en-US" sz="24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（第８期）</a:t>
            </a:r>
            <a:endParaRPr kumimoji="1" lang="en-US" altLang="ja-JP" sz="24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保険料５０％　　　　　公費５０％</a:t>
            </a:r>
          </a:p>
        </p:txBody>
      </p:sp>
      <p:graphicFrame>
        <p:nvGraphicFramePr>
          <p:cNvPr id="15414" name="Group 54"/>
          <p:cNvGraphicFramePr>
            <a:graphicFrameLocks noGrp="1"/>
          </p:cNvGraphicFramePr>
          <p:nvPr>
            <p:ph idx="1"/>
          </p:nvPr>
        </p:nvGraphicFramePr>
        <p:xfrm>
          <a:off x="1042988" y="4581525"/>
          <a:ext cx="7777162" cy="2054352"/>
        </p:xfrm>
        <a:graphic>
          <a:graphicData uri="http://schemas.openxmlformats.org/drawingml/2006/table">
            <a:tbl>
              <a:tblPr/>
              <a:tblGrid>
                <a:gridCol w="1656804">
                  <a:extLst>
                    <a:ext uri="{9D8B030D-6E8A-4147-A177-3AD203B41FA5}">
                      <a16:colId xmlns:a16="http://schemas.microsoft.com/office/drawing/2014/main" val="20000"/>
                    </a:ext>
                  </a:extLst>
                </a:gridCol>
                <a:gridCol w="2088232">
                  <a:extLst>
                    <a:ext uri="{9D8B030D-6E8A-4147-A177-3AD203B41FA5}">
                      <a16:colId xmlns:a16="http://schemas.microsoft.com/office/drawing/2014/main" val="20001"/>
                    </a:ext>
                  </a:extLst>
                </a:gridCol>
                <a:gridCol w="2160464">
                  <a:extLst>
                    <a:ext uri="{9D8B030D-6E8A-4147-A177-3AD203B41FA5}">
                      <a16:colId xmlns:a16="http://schemas.microsoft.com/office/drawing/2014/main" val="20002"/>
                    </a:ext>
                  </a:extLst>
                </a:gridCol>
                <a:gridCol w="936625">
                  <a:extLst>
                    <a:ext uri="{9D8B030D-6E8A-4147-A177-3AD203B41FA5}">
                      <a16:colId xmlns:a16="http://schemas.microsoft.com/office/drawing/2014/main" val="20003"/>
                    </a:ext>
                  </a:extLst>
                </a:gridCol>
                <a:gridCol w="935037">
                  <a:extLst>
                    <a:ext uri="{9D8B030D-6E8A-4147-A177-3AD203B41FA5}">
                      <a16:colId xmlns:a16="http://schemas.microsoft.com/office/drawing/2014/main" val="20004"/>
                    </a:ext>
                  </a:extLst>
                </a:gridCol>
              </a:tblGrid>
              <a:tr h="108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3600" b="0" i="0" u="none" strike="noStrike" cap="none" normalizeH="0" baseline="0" dirty="0">
                          <a:ln>
                            <a:noFill/>
                          </a:ln>
                          <a:solidFill>
                            <a:srgbClr val="FF0000"/>
                          </a:solidFill>
                          <a:effectLst/>
                          <a:latin typeface="Arial" charset="0"/>
                          <a:ea typeface="ＭＳ Ｐゴシック" pitchFamily="50" charset="-128"/>
                        </a:rPr>
                        <a:t>65</a:t>
                      </a:r>
                      <a:r>
                        <a:rPr kumimoji="1" lang="ja-JP" altLang="en-US" sz="3600" b="0" i="0" u="none" strike="noStrike" cap="none" normalizeH="0" baseline="0" dirty="0">
                          <a:ln>
                            <a:noFill/>
                          </a:ln>
                          <a:solidFill>
                            <a:srgbClr val="FF0000"/>
                          </a:solidFill>
                          <a:effectLst/>
                          <a:latin typeface="Arial" charset="0"/>
                          <a:ea typeface="ＭＳ Ｐゴシック" pitchFamily="50" charset="-128"/>
                        </a:rPr>
                        <a:t>歳～</a:t>
                      </a:r>
                      <a:endParaRPr kumimoji="1" lang="en-US" altLang="ja-JP" sz="3600" b="0" i="0" u="none" strike="noStrike" cap="none" normalizeH="0" baseline="0" dirty="0">
                        <a:ln>
                          <a:noFill/>
                        </a:ln>
                        <a:solidFill>
                          <a:srgbClr val="FF0000"/>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600" b="0" i="0" u="none" strike="noStrike" cap="none" normalizeH="0" baseline="0" dirty="0">
                          <a:ln>
                            <a:noFill/>
                          </a:ln>
                          <a:solidFill>
                            <a:srgbClr val="FF0000"/>
                          </a:solidFill>
                          <a:effectLst/>
                          <a:latin typeface="Arial" charset="0"/>
                          <a:ea typeface="ＭＳ Ｐゴシック" pitchFamily="50" charset="-128"/>
                        </a:rPr>
                        <a:t>２３％</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charset="0"/>
                          <a:ea typeface="ＭＳ Ｐゴシック" pitchFamily="50" charset="-128"/>
                        </a:rPr>
                        <a:t>40</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歳～</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64</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　</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2</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７％</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国２５％</a:t>
                      </a: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国庫負担金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0" i="0" u="none" strike="noStrike" cap="none" normalizeH="0" baseline="0" dirty="0">
                          <a:ln>
                            <a:noFill/>
                          </a:ln>
                          <a:solidFill>
                            <a:schemeClr val="tx1"/>
                          </a:solidFill>
                          <a:effectLst/>
                          <a:latin typeface="Arial" charset="0"/>
                          <a:ea typeface="ＭＳ Ｐゴシック" pitchFamily="50" charset="-128"/>
                        </a:rPr>
                        <a:t>２０％</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rgbClr val="FF0000"/>
                          </a:solidFill>
                          <a:effectLst/>
                          <a:latin typeface="Arial" charset="0"/>
                          <a:ea typeface="ＭＳ Ｐゴシック" pitchFamily="50" charset="-128"/>
                        </a:rPr>
                        <a:t>調整交付金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a:ln>
                            <a:noFill/>
                          </a:ln>
                          <a:solidFill>
                            <a:srgbClr val="FF0000"/>
                          </a:solidFill>
                          <a:effectLst/>
                          <a:latin typeface="Arial" charset="0"/>
                          <a:ea typeface="ＭＳ Ｐゴシック" pitchFamily="50" charset="-128"/>
                        </a:rPr>
                        <a:t>５％</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都道府県</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市町村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CCECFF"/>
                    </a:solidFill>
                  </a:tcPr>
                </a:tc>
                <a:extLst>
                  <a:ext uri="{0D108BD9-81ED-4DB2-BD59-A6C34878D82A}">
                    <a16:rowId xmlns:a16="http://schemas.microsoft.com/office/drawing/2014/main" val="10000"/>
                  </a:ext>
                </a:extLst>
              </a:tr>
            </a:tbl>
          </a:graphicData>
        </a:graphic>
      </p:graphicFrame>
      <p:cxnSp>
        <p:nvCxnSpPr>
          <p:cNvPr id="9" name="直線コネクタ 8"/>
          <p:cNvCxnSpPr/>
          <p:nvPr/>
        </p:nvCxnSpPr>
        <p:spPr>
          <a:xfrm>
            <a:off x="971550" y="3284538"/>
            <a:ext cx="3816350" cy="129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直線コネクタ 10"/>
          <p:cNvCxnSpPr/>
          <p:nvPr/>
        </p:nvCxnSpPr>
        <p:spPr>
          <a:xfrm>
            <a:off x="4787900" y="3213100"/>
            <a:ext cx="2160588" cy="1368425"/>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直線コネクタ 12"/>
          <p:cNvCxnSpPr/>
          <p:nvPr/>
        </p:nvCxnSpPr>
        <p:spPr>
          <a:xfrm>
            <a:off x="6804025" y="3284538"/>
            <a:ext cx="1081088" cy="1296987"/>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
        <p:nvSpPr>
          <p:cNvPr id="12" name="円/楕円 5">
            <a:extLst>
              <a:ext uri="{FF2B5EF4-FFF2-40B4-BE49-F238E27FC236}">
                <a16:creationId xmlns:a16="http://schemas.microsoft.com/office/drawing/2014/main" id="{F5890E64-3808-447B-AD94-AD4A4E6DA386}"/>
              </a:ext>
            </a:extLst>
          </p:cNvPr>
          <p:cNvSpPr/>
          <p:nvPr/>
        </p:nvSpPr>
        <p:spPr>
          <a:xfrm>
            <a:off x="539750" y="4476749"/>
            <a:ext cx="2232248" cy="1812925"/>
          </a:xfrm>
          <a:prstGeom prst="ellipse">
            <a:avLst/>
          </a:prstGeom>
          <a:noFill/>
          <a:ln w="76200">
            <a:solidFill>
              <a:srgbClr val="FF0000"/>
            </a:solidFill>
            <a:prstDash val="dash"/>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4" name="四角形: 角を丸くする 13">
            <a:extLst>
              <a:ext uri="{FF2B5EF4-FFF2-40B4-BE49-F238E27FC236}">
                <a16:creationId xmlns:a16="http://schemas.microsoft.com/office/drawing/2014/main" id="{A7CB5736-AC16-4B99-B76E-43AC6340ECE9}"/>
              </a:ext>
            </a:extLst>
          </p:cNvPr>
          <p:cNvSpPr/>
          <p:nvPr/>
        </p:nvSpPr>
        <p:spPr>
          <a:xfrm>
            <a:off x="743272" y="4624388"/>
            <a:ext cx="4188768" cy="2011488"/>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9236283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255"/>
                                        </p:tgtEl>
                                        <p:attrNameLst>
                                          <p:attrName>style.visibility</p:attrName>
                                        </p:attrNameLst>
                                      </p:cBhvr>
                                      <p:to>
                                        <p:strVal val="visible"/>
                                      </p:to>
                                    </p:set>
                                    <p:animEffect transition="in" filter="barn(inVertical)">
                                      <p:cBhvr>
                                        <p:cTn id="7" dur="500"/>
                                        <p:tgtEl>
                                          <p:spTgt spid="1025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5414"/>
                                        </p:tgtEl>
                                        <p:attrNameLst>
                                          <p:attrName>style.visibility</p:attrName>
                                        </p:attrNameLst>
                                      </p:cBhvr>
                                      <p:to>
                                        <p:strVal val="visible"/>
                                      </p:to>
                                    </p:set>
                                    <p:animEffect transition="in" filter="barn(inVertical)">
                                      <p:cBhvr>
                                        <p:cTn id="12" dur="500"/>
                                        <p:tgtEl>
                                          <p:spTgt spid="1541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barn(inVertical)">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5" grpId="0"/>
      <p:bldP spid="12" grpId="0" animBg="1"/>
      <p:bldP spid="14"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74638"/>
            <a:ext cx="9252520" cy="634082"/>
          </a:xfrm>
          <a:solidFill>
            <a:schemeClr val="accent1">
              <a:lumMod val="40000"/>
              <a:lumOff val="60000"/>
            </a:schemeClr>
          </a:solidFill>
        </p:spPr>
        <p:txBody>
          <a:bodyPr>
            <a:normAutofit fontScale="90000"/>
          </a:bodyPr>
          <a:lstStyle/>
          <a:p>
            <a:r>
              <a:rPr lang="ja-JP" altLang="en-US" sz="4000" dirty="0">
                <a:solidFill>
                  <a:srgbClr val="FF0000"/>
                </a:solidFill>
                <a:latin typeface="ＭＳ ゴシック" panose="020B0609070205080204" pitchFamily="49" charset="-128"/>
                <a:ea typeface="ＭＳ ゴシック" panose="020B0609070205080204" pitchFamily="49" charset="-128"/>
              </a:rPr>
              <a:t>全国の市の中で一番</a:t>
            </a:r>
            <a:r>
              <a:rPr kumimoji="1" lang="ja-JP" altLang="en-US" sz="4000" dirty="0">
                <a:solidFill>
                  <a:srgbClr val="FF0000"/>
                </a:solidFill>
                <a:latin typeface="ＭＳ ゴシック" panose="020B0609070205080204" pitchFamily="49" charset="-128"/>
                <a:ea typeface="ＭＳ ゴシック" panose="020B0609070205080204" pitchFamily="49" charset="-128"/>
              </a:rPr>
              <a:t>高い大阪市介護保険料</a:t>
            </a:r>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20</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5" name="コンテンツ プレースホルダー 4">
            <a:extLst>
              <a:ext uri="{FF2B5EF4-FFF2-40B4-BE49-F238E27FC236}">
                <a16:creationId xmlns:a16="http://schemas.microsoft.com/office/drawing/2014/main" id="{3AFADE17-D716-4641-8593-518A6A18A0D2}"/>
              </a:ext>
            </a:extLst>
          </p:cNvPr>
          <p:cNvSpPr>
            <a:spLocks noGrp="1"/>
          </p:cNvSpPr>
          <p:nvPr>
            <p:ph idx="1"/>
          </p:nvPr>
        </p:nvSpPr>
        <p:spPr>
          <a:xfrm>
            <a:off x="323235" y="1363631"/>
            <a:ext cx="8604865" cy="1828800"/>
          </a:xfrm>
        </p:spPr>
        <p:txBody>
          <a:bodyPr/>
          <a:lstStyle/>
          <a:p>
            <a:pPr marL="0" indent="0">
              <a:buNone/>
            </a:pPr>
            <a:r>
              <a:rPr lang="ja-JP" altLang="en-US" sz="2400" dirty="0"/>
              <a:t>大阪市の</a:t>
            </a:r>
            <a:r>
              <a:rPr lang="en-US" altLang="ja-JP" sz="2400" dirty="0"/>
              <a:t>65</a:t>
            </a:r>
            <a:r>
              <a:rPr lang="ja-JP" altLang="en-US" sz="2400" dirty="0"/>
              <a:t>歳以上の人の介護保険料基準額</a:t>
            </a:r>
            <a:endParaRPr lang="en-US" altLang="ja-JP" sz="2400" dirty="0"/>
          </a:p>
          <a:p>
            <a:pPr marL="0" indent="0">
              <a:buNone/>
            </a:pPr>
            <a:r>
              <a:rPr lang="ja-JP" altLang="en-US" sz="2400" dirty="0"/>
              <a:t>　</a:t>
            </a:r>
            <a:r>
              <a:rPr lang="ja-JP" altLang="en-US" dirty="0"/>
              <a:t>　　　</a:t>
            </a:r>
            <a:r>
              <a:rPr lang="ja-JP" altLang="en-US" sz="4400" dirty="0"/>
              <a:t>　</a:t>
            </a:r>
            <a:r>
              <a:rPr lang="ja-JP" altLang="en-US" sz="4000" dirty="0"/>
              <a:t>月</a:t>
            </a:r>
            <a:r>
              <a:rPr lang="en-US" altLang="ja-JP" sz="4000" dirty="0"/>
              <a:t>8,094</a:t>
            </a:r>
            <a:r>
              <a:rPr lang="ja-JP" altLang="en-US" sz="4000" dirty="0"/>
              <a:t>円（年</a:t>
            </a:r>
            <a:r>
              <a:rPr lang="en-US" altLang="ja-JP" sz="4000" dirty="0"/>
              <a:t>97,128</a:t>
            </a:r>
            <a:r>
              <a:rPr lang="ja-JP" altLang="en-US" sz="4000" dirty="0"/>
              <a:t>円）</a:t>
            </a:r>
            <a:endParaRPr lang="ja-JP" altLang="en-US" sz="2400" dirty="0"/>
          </a:p>
        </p:txBody>
      </p:sp>
      <p:sp>
        <p:nvSpPr>
          <p:cNvPr id="8" name="テキスト ボックス 7">
            <a:extLst>
              <a:ext uri="{FF2B5EF4-FFF2-40B4-BE49-F238E27FC236}">
                <a16:creationId xmlns:a16="http://schemas.microsoft.com/office/drawing/2014/main" id="{3D1B26C1-EA16-44F1-9E2E-8BEB01E42E59}"/>
              </a:ext>
            </a:extLst>
          </p:cNvPr>
          <p:cNvSpPr txBox="1"/>
          <p:nvPr/>
        </p:nvSpPr>
        <p:spPr>
          <a:xfrm>
            <a:off x="563037" y="2607656"/>
            <a:ext cx="7327539" cy="2185214"/>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zh-CN"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大阪府平均　</a:t>
            </a:r>
            <a:endParaRPr kumimoji="1" lang="en-US" altLang="zh-CN"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zh-CN"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zh-CN"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6,</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826</a:t>
            </a:r>
            <a:r>
              <a:rPr kumimoji="1" lang="zh-CN"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円　　年</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81,912</a:t>
            </a:r>
            <a:r>
              <a:rPr kumimoji="1" lang="zh-CN"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円</a:t>
            </a: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zh-CN"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全国平均　　</a:t>
            </a:r>
            <a:endParaRPr kumimoji="1" lang="en-US" altLang="zh-CN"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　　　　</a:t>
            </a:r>
            <a:r>
              <a:rPr kumimoji="1" lang="zh-CN"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月</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6,014</a:t>
            </a:r>
            <a:r>
              <a:rPr kumimoji="1" lang="zh-CN"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円　　年</a:t>
            </a:r>
            <a:r>
              <a:rPr kumimoji="1" lang="en-US" altLang="zh-CN"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7</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anose="020B0600070205080204" pitchFamily="50" charset="-128"/>
                <a:cs typeface="+mn-cs"/>
              </a:rPr>
              <a:t>2,168</a:t>
            </a:r>
            <a:r>
              <a:rPr kumimoji="1" lang="zh-CN"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円</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4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10" name="テキスト ボックス 9">
            <a:extLst>
              <a:ext uri="{FF2B5EF4-FFF2-40B4-BE49-F238E27FC236}">
                <a16:creationId xmlns:a16="http://schemas.microsoft.com/office/drawing/2014/main" id="{DB7E7ABC-FFC8-444F-9701-770631B795D2}"/>
              </a:ext>
            </a:extLst>
          </p:cNvPr>
          <p:cNvSpPr txBox="1"/>
          <p:nvPr/>
        </p:nvSpPr>
        <p:spPr>
          <a:xfrm>
            <a:off x="0" y="4558946"/>
            <a:ext cx="8900160" cy="2000548"/>
          </a:xfrm>
          <a:prstGeom prst="rect">
            <a:avLst/>
          </a:prstGeom>
          <a:solidFill>
            <a:srgbClr val="FFFF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大阪市　の　</a:t>
            </a:r>
            <a:r>
              <a:rPr kumimoji="1" lang="en-US" altLang="ja-JP"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10</a:t>
            </a:r>
            <a:r>
              <a:rPr kumimoji="1" lang="ja-JP" altLang="en-US"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月試算額　</a:t>
            </a:r>
            <a:r>
              <a:rPr kumimoji="1" lang="en-US" altLang="ja-JP"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2024</a:t>
            </a:r>
            <a:r>
              <a:rPr kumimoji="1" lang="ja-JP" altLang="en-US"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年～</a:t>
            </a:r>
            <a:r>
              <a:rPr kumimoji="1" lang="en-US" altLang="ja-JP"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2026</a:t>
            </a:r>
            <a:r>
              <a:rPr kumimoji="1" lang="ja-JP" altLang="en-US"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年度</a:t>
            </a:r>
            <a:endParaRPr kumimoji="1" lang="en-US" altLang="ja-JP"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月</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9,230</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円　年</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110,760</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円（伸び率</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14.0</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endPar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lvl="0" defTabSz="914400" eaLnBrk="0" fontAlgn="base" hangingPunct="0">
              <a:spcBef>
                <a:spcPct val="0"/>
              </a:spcBef>
              <a:spcAft>
                <a:spcPct val="0"/>
              </a:spcAft>
              <a:defRPr/>
            </a:pPr>
            <a:r>
              <a:rPr kumimoji="1" lang="ja-JP" altLang="en-US" sz="3200" dirty="0">
                <a:solidFill>
                  <a:srgbClr val="FF0000"/>
                </a:solidFill>
                <a:latin typeface="Calibri" pitchFamily="34" charset="0"/>
              </a:rPr>
              <a:t>長期推計　　　</a:t>
            </a:r>
            <a:r>
              <a:rPr kumimoji="1" lang="en-US" altLang="ja-JP" sz="3200" dirty="0">
                <a:solidFill>
                  <a:srgbClr val="FF0000"/>
                </a:solidFill>
                <a:latin typeface="Calibri" pitchFamily="34" charset="0"/>
              </a:rPr>
              <a:t>2030</a:t>
            </a:r>
            <a:r>
              <a:rPr kumimoji="1" lang="ja-JP" altLang="en-US" sz="3200" dirty="0">
                <a:solidFill>
                  <a:srgbClr val="FF0000"/>
                </a:solidFill>
                <a:latin typeface="Calibri" pitchFamily="34" charset="0"/>
              </a:rPr>
              <a:t>年には　</a:t>
            </a:r>
            <a:r>
              <a:rPr kumimoji="1" lang="en-US" altLang="ja-JP" sz="3200" dirty="0">
                <a:solidFill>
                  <a:srgbClr val="FF0000"/>
                </a:solidFill>
                <a:latin typeface="Calibri" pitchFamily="34" charset="0"/>
              </a:rPr>
              <a:t>10,653</a:t>
            </a:r>
            <a:r>
              <a:rPr kumimoji="1" lang="ja-JP" altLang="en-US" sz="3200" dirty="0">
                <a:solidFill>
                  <a:srgbClr val="FF0000"/>
                </a:solidFill>
                <a:latin typeface="Calibri" pitchFamily="34" charset="0"/>
              </a:rPr>
              <a:t>円　　</a:t>
            </a:r>
            <a:r>
              <a:rPr kumimoji="1" lang="en-US" altLang="ja-JP" sz="3200" dirty="0">
                <a:solidFill>
                  <a:srgbClr val="FF0000"/>
                </a:solidFill>
                <a:latin typeface="Calibri" pitchFamily="34" charset="0"/>
              </a:rPr>
              <a:t>2035</a:t>
            </a:r>
            <a:r>
              <a:rPr kumimoji="1" lang="ja-JP" altLang="en-US" sz="3200" dirty="0">
                <a:solidFill>
                  <a:srgbClr val="FF0000"/>
                </a:solidFill>
                <a:latin typeface="Calibri" pitchFamily="34" charset="0"/>
              </a:rPr>
              <a:t>年には　</a:t>
            </a:r>
            <a:r>
              <a:rPr kumimoji="1" lang="en-US" altLang="ja-JP" sz="3200" dirty="0">
                <a:solidFill>
                  <a:srgbClr val="FF0000"/>
                </a:solidFill>
                <a:latin typeface="Calibri" pitchFamily="34" charset="0"/>
              </a:rPr>
              <a:t>11,536</a:t>
            </a:r>
            <a:r>
              <a:rPr kumimoji="1" lang="ja-JP" altLang="en-US" sz="3200" dirty="0">
                <a:solidFill>
                  <a:srgbClr val="FF0000"/>
                </a:solidFill>
                <a:latin typeface="Calibri" pitchFamily="34" charset="0"/>
              </a:rPr>
              <a:t>円　　</a:t>
            </a:r>
            <a:r>
              <a:rPr kumimoji="1" lang="en-US" altLang="ja-JP" sz="3200" dirty="0">
                <a:solidFill>
                  <a:srgbClr val="FF0000"/>
                </a:solidFill>
                <a:latin typeface="Calibri" pitchFamily="34" charset="0"/>
              </a:rPr>
              <a:t>2040</a:t>
            </a:r>
            <a:r>
              <a:rPr kumimoji="1" lang="ja-JP" altLang="en-US" sz="3200" dirty="0">
                <a:solidFill>
                  <a:srgbClr val="FF0000"/>
                </a:solidFill>
                <a:latin typeface="Calibri" pitchFamily="34" charset="0"/>
              </a:rPr>
              <a:t>年には　</a:t>
            </a:r>
            <a:r>
              <a:rPr kumimoji="1" lang="en-US" altLang="ja-JP" sz="3200" dirty="0">
                <a:solidFill>
                  <a:srgbClr val="FF0000"/>
                </a:solidFill>
                <a:latin typeface="Calibri" pitchFamily="34" charset="0"/>
              </a:rPr>
              <a:t>12,059</a:t>
            </a:r>
            <a:r>
              <a:rPr kumimoji="1" lang="ja-JP" altLang="en-US" sz="3200" dirty="0">
                <a:solidFill>
                  <a:srgbClr val="FF0000"/>
                </a:solidFill>
                <a:latin typeface="Calibri" pitchFamily="34" charset="0"/>
              </a:rPr>
              <a:t>円</a:t>
            </a:r>
          </a:p>
        </p:txBody>
      </p:sp>
      <p:pic>
        <p:nvPicPr>
          <p:cNvPr id="7" name="オーディオ 6">
            <a:hlinkClick r:id="" action="ppaction://media"/>
            <a:extLst>
              <a:ext uri="{FF2B5EF4-FFF2-40B4-BE49-F238E27FC236}">
                <a16:creationId xmlns:a16="http://schemas.microsoft.com/office/drawing/2014/main" id="{83644728-8472-40B2-8B05-97BEB6A0E899}"/>
              </a:ext>
            </a:extLst>
          </p:cNvPr>
          <p:cNvPicPr>
            <a:picLocks noChangeAspect="1"/>
          </p:cNvPicPr>
          <p:nvPr>
            <a:audioFile r:link="rId3"/>
            <p:extLst>
              <p:ext uri="{DAA4B4D4-6D71-4841-9C94-3DE7FCFB9230}">
                <p14:media xmlns:p14="http://schemas.microsoft.com/office/powerpoint/2010/main" r:embed="rId2"/>
              </p:ext>
            </p:extLst>
          </p:nvPr>
        </p:nvPicPr>
        <p:blipFill>
          <a:blip r:embed="rId6"/>
          <a:stretch>
            <a:fillRect/>
          </a:stretch>
        </p:blipFill>
        <p:spPr>
          <a:xfrm>
            <a:off x="8521700" y="6235700"/>
            <a:ext cx="406400" cy="406400"/>
          </a:xfrm>
          <a:prstGeom prst="rect">
            <a:avLst/>
          </a:prstGeom>
        </p:spPr>
      </p:pic>
    </p:spTree>
    <p:custDataLst>
      <p:tags r:id="rId1"/>
    </p:custDataLst>
    <p:extLst>
      <p:ext uri="{BB962C8B-B14F-4D97-AF65-F5344CB8AC3E}">
        <p14:creationId xmlns:p14="http://schemas.microsoft.com/office/powerpoint/2010/main" val="763040626"/>
      </p:ext>
    </p:extLst>
  </p:cSld>
  <p:clrMapOvr>
    <a:masterClrMapping/>
  </p:clrMapOvr>
  <mc:AlternateContent xmlns:mc="http://schemas.openxmlformats.org/markup-compatibility/2006" xmlns:p14="http://schemas.microsoft.com/office/powerpoint/2010/main">
    <mc:Choice Requires="p14">
      <p:transition spd="slow" p14:dur="2000" advTm="82851"/>
    </mc:Choice>
    <mc:Fallback xmlns="">
      <p:transition spd="slow" advTm="82851"/>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Effect transition="in" filter="barn(inVertical)">
                                      <p:cBhvr>
                                        <p:cTn id="11" dur="500"/>
                                        <p:tgtEl>
                                          <p:spTgt spid="5">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
                                            <p:txEl>
                                              <p:pRg st="0" end="0"/>
                                            </p:txEl>
                                          </p:spTgt>
                                        </p:tgtEl>
                                        <p:attrNameLst>
                                          <p:attrName>style.visibility</p:attrName>
                                        </p:attrNameLst>
                                      </p:cBhvr>
                                      <p:to>
                                        <p:strVal val="visible"/>
                                      </p:to>
                                    </p:set>
                                    <p:animEffect transition="in" filter="barn(inVertical)">
                                      <p:cBhvr>
                                        <p:cTn id="16" dur="500"/>
                                        <p:tgtEl>
                                          <p:spTgt spid="8">
                                            <p:txEl>
                                              <p:pRg st="0" end="0"/>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8">
                                            <p:txEl>
                                              <p:pRg st="1" end="1"/>
                                            </p:txEl>
                                          </p:spTgt>
                                        </p:tgtEl>
                                        <p:attrNameLst>
                                          <p:attrName>style.visibility</p:attrName>
                                        </p:attrNameLst>
                                      </p:cBhvr>
                                      <p:to>
                                        <p:strVal val="visible"/>
                                      </p:to>
                                    </p:set>
                                    <p:animEffect transition="in" filter="barn(inVertical)">
                                      <p:cBhvr>
                                        <p:cTn id="19" dur="500"/>
                                        <p:tgtEl>
                                          <p:spTgt spid="8">
                                            <p:txEl>
                                              <p:pRg st="1" end="1"/>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barn(inVertical)">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 calcmode="lin" valueType="num">
                                      <p:cBhvr additive="base">
                                        <p:cTn id="27" dur="500" fill="hold"/>
                                        <p:tgtEl>
                                          <p:spTgt spid="10"/>
                                        </p:tgtEl>
                                        <p:attrNameLst>
                                          <p:attrName>ppt_x</p:attrName>
                                        </p:attrNameLst>
                                      </p:cBhvr>
                                      <p:tavLst>
                                        <p:tav tm="0">
                                          <p:val>
                                            <p:strVal val="#ppt_x"/>
                                          </p:val>
                                        </p:tav>
                                        <p:tav tm="100000">
                                          <p:val>
                                            <p:strVal val="#ppt_x"/>
                                          </p:val>
                                        </p:tav>
                                      </p:tavLst>
                                    </p:anim>
                                    <p:anim calcmode="lin" valueType="num">
                                      <p:cBhvr additive="base">
                                        <p:cTn id="2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9" fill="hold" display="0">
                  <p:stCondLst>
                    <p:cond delay="indefinite"/>
                  </p:stCondLst>
                  <p:endCondLst>
                    <p:cond evt="onStopAudio" delay="0">
                      <p:tgtEl>
                        <p:sldTgt/>
                      </p:tgtEl>
                    </p:cond>
                  </p:endCondLst>
                </p:cTn>
                <p:tgtEl>
                  <p:spTgt spid="7"/>
                </p:tgtEl>
              </p:cMediaNode>
            </p:audio>
          </p:childTnLst>
        </p:cTn>
      </p:par>
    </p:tnLst>
    <p:bldLst>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4C6CA46-447E-4151-AC21-D782A26D1037}"/>
              </a:ext>
            </a:extLst>
          </p:cNvPr>
          <p:cNvSpPr>
            <a:spLocks noGrp="1"/>
          </p:cNvSpPr>
          <p:nvPr>
            <p:ph type="title"/>
          </p:nvPr>
        </p:nvSpPr>
        <p:spPr>
          <a:xfrm>
            <a:off x="190831" y="274638"/>
            <a:ext cx="8495969" cy="584103"/>
          </a:xfrm>
        </p:spPr>
        <p:txBody>
          <a:bodyPr/>
          <a:lstStyle/>
          <a:p>
            <a:r>
              <a:rPr kumimoji="1" lang="en-US" altLang="ja-JP" sz="3600" dirty="0"/>
              <a:t>21</a:t>
            </a:r>
            <a:r>
              <a:rPr kumimoji="1" lang="ja-JP" altLang="en-US" sz="3600" dirty="0"/>
              <a:t>年で</a:t>
            </a:r>
            <a:r>
              <a:rPr kumimoji="1" lang="en-US" altLang="ja-JP" sz="3600" dirty="0"/>
              <a:t>2.4</a:t>
            </a:r>
            <a:r>
              <a:rPr kumimoji="1" lang="ja-JP" altLang="en-US" sz="3600" dirty="0"/>
              <a:t>倍　大阪市の介護保険料</a:t>
            </a:r>
          </a:p>
        </p:txBody>
      </p:sp>
      <p:sp>
        <p:nvSpPr>
          <p:cNvPr id="4" name="スライド番号プレースホルダー 3">
            <a:extLst>
              <a:ext uri="{FF2B5EF4-FFF2-40B4-BE49-F238E27FC236}">
                <a16:creationId xmlns:a16="http://schemas.microsoft.com/office/drawing/2014/main" id="{B6F103E6-40CA-4AE3-9893-03CCD55C32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21</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7" name="グラフ 6">
            <a:extLst>
              <a:ext uri="{FF2B5EF4-FFF2-40B4-BE49-F238E27FC236}">
                <a16:creationId xmlns:a16="http://schemas.microsoft.com/office/drawing/2014/main" id="{C4FE5175-0893-4019-AEA6-57071250074F}"/>
              </a:ext>
            </a:extLst>
          </p:cNvPr>
          <p:cNvGraphicFramePr/>
          <p:nvPr/>
        </p:nvGraphicFramePr>
        <p:xfrm>
          <a:off x="572494" y="858741"/>
          <a:ext cx="7680959" cy="527171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表 7">
            <a:extLst>
              <a:ext uri="{FF2B5EF4-FFF2-40B4-BE49-F238E27FC236}">
                <a16:creationId xmlns:a16="http://schemas.microsoft.com/office/drawing/2014/main" id="{C8856ADC-977B-43E2-A910-018E5495E110}"/>
              </a:ext>
            </a:extLst>
          </p:cNvPr>
          <p:cNvGraphicFramePr>
            <a:graphicFrameLocks noGrp="1"/>
          </p:cNvGraphicFramePr>
          <p:nvPr/>
        </p:nvGraphicFramePr>
        <p:xfrm>
          <a:off x="1160890" y="5678557"/>
          <a:ext cx="7903595" cy="762000"/>
        </p:xfrm>
        <a:graphic>
          <a:graphicData uri="http://schemas.openxmlformats.org/drawingml/2006/table">
            <a:tbl>
              <a:tblPr firstRow="1" firstCol="1" bandRow="1"/>
              <a:tblGrid>
                <a:gridCol w="850790">
                  <a:extLst>
                    <a:ext uri="{9D8B030D-6E8A-4147-A177-3AD203B41FA5}">
                      <a16:colId xmlns:a16="http://schemas.microsoft.com/office/drawing/2014/main" val="1991321185"/>
                    </a:ext>
                  </a:extLst>
                </a:gridCol>
                <a:gridCol w="803082">
                  <a:extLst>
                    <a:ext uri="{9D8B030D-6E8A-4147-A177-3AD203B41FA5}">
                      <a16:colId xmlns:a16="http://schemas.microsoft.com/office/drawing/2014/main" val="3022632032"/>
                    </a:ext>
                  </a:extLst>
                </a:gridCol>
                <a:gridCol w="914400">
                  <a:extLst>
                    <a:ext uri="{9D8B030D-6E8A-4147-A177-3AD203B41FA5}">
                      <a16:colId xmlns:a16="http://schemas.microsoft.com/office/drawing/2014/main" val="60920688"/>
                    </a:ext>
                  </a:extLst>
                </a:gridCol>
                <a:gridCol w="787179">
                  <a:extLst>
                    <a:ext uri="{9D8B030D-6E8A-4147-A177-3AD203B41FA5}">
                      <a16:colId xmlns:a16="http://schemas.microsoft.com/office/drawing/2014/main" val="3693139526"/>
                    </a:ext>
                  </a:extLst>
                </a:gridCol>
                <a:gridCol w="1176793">
                  <a:extLst>
                    <a:ext uri="{9D8B030D-6E8A-4147-A177-3AD203B41FA5}">
                      <a16:colId xmlns:a16="http://schemas.microsoft.com/office/drawing/2014/main" val="755655681"/>
                    </a:ext>
                  </a:extLst>
                </a:gridCol>
                <a:gridCol w="916863">
                  <a:extLst>
                    <a:ext uri="{9D8B030D-6E8A-4147-A177-3AD203B41FA5}">
                      <a16:colId xmlns:a16="http://schemas.microsoft.com/office/drawing/2014/main" val="2957314729"/>
                    </a:ext>
                  </a:extLst>
                </a:gridCol>
                <a:gridCol w="856277">
                  <a:extLst>
                    <a:ext uri="{9D8B030D-6E8A-4147-A177-3AD203B41FA5}">
                      <a16:colId xmlns:a16="http://schemas.microsoft.com/office/drawing/2014/main" val="1284053841"/>
                    </a:ext>
                  </a:extLst>
                </a:gridCol>
                <a:gridCol w="855907">
                  <a:extLst>
                    <a:ext uri="{9D8B030D-6E8A-4147-A177-3AD203B41FA5}">
                      <a16:colId xmlns:a16="http://schemas.microsoft.com/office/drawing/2014/main" val="3445553337"/>
                    </a:ext>
                  </a:extLst>
                </a:gridCol>
                <a:gridCol w="742304">
                  <a:extLst>
                    <a:ext uri="{9D8B030D-6E8A-4147-A177-3AD203B41FA5}">
                      <a16:colId xmlns:a16="http://schemas.microsoft.com/office/drawing/2014/main" val="3455069512"/>
                    </a:ext>
                  </a:extLst>
                </a:gridCol>
              </a:tblGrid>
              <a:tr h="242141">
                <a:tc>
                  <a:txBody>
                    <a:bodyPr/>
                    <a:lstStyle/>
                    <a:p>
                      <a:pPr algn="l"/>
                      <a:r>
                        <a:rPr lang="ja-JP" sz="1200" kern="0" dirty="0">
                          <a:solidFill>
                            <a:srgbClr val="000000"/>
                          </a:solidFill>
                          <a:effectLst/>
                          <a:latin typeface="+mn-ea"/>
                          <a:ea typeface="+mn-ea"/>
                          <a:cs typeface="ＭＳ Ｐゴシック" panose="020B0600070205080204" pitchFamily="50" charset="-128"/>
                        </a:rPr>
                        <a:t>第１期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2000</a:t>
                      </a:r>
                      <a:r>
                        <a:rPr lang="ja-JP" sz="1200" kern="0" dirty="0">
                          <a:solidFill>
                            <a:srgbClr val="000000"/>
                          </a:solidFill>
                          <a:effectLst/>
                          <a:latin typeface="+mn-ea"/>
                          <a:ea typeface="+mn-ea"/>
                          <a:cs typeface="ＭＳ Ｐゴシック" panose="020B0600070205080204" pitchFamily="50" charset="-128"/>
                        </a:rPr>
                        <a:t>～</a:t>
                      </a:r>
                      <a:r>
                        <a:rPr lang="en-US" sz="1200" kern="0" dirty="0">
                          <a:solidFill>
                            <a:srgbClr val="000000"/>
                          </a:solidFill>
                          <a:effectLst/>
                          <a:latin typeface="+mn-ea"/>
                          <a:ea typeface="+mn-ea"/>
                          <a:cs typeface="ＭＳ Ｐゴシック" panose="020B0600070205080204" pitchFamily="50" charset="-128"/>
                        </a:rPr>
                        <a:t>2012</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第２期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2013</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2005</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第３期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2006</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2008</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第４期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2009</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2011</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第５期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2012</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2014</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第６期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2015</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2017</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第７期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2018</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2020</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第８期</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2021</a:t>
                      </a:r>
                      <a:r>
                        <a:rPr lang="ja-JP" sz="1200" kern="0" dirty="0">
                          <a:solidFill>
                            <a:srgbClr val="000000"/>
                          </a:solidFill>
                          <a:effectLst/>
                          <a:latin typeface="+mn-ea"/>
                          <a:ea typeface="+mn-ea"/>
                          <a:cs typeface="ＭＳ Ｐゴシック" panose="020B0600070205080204" pitchFamily="50" charset="-128"/>
                        </a:rPr>
                        <a:t>～</a:t>
                      </a:r>
                      <a:endParaRPr lang="ja-JP" sz="1400" kern="100" dirty="0">
                        <a:effectLst/>
                        <a:latin typeface="+mn-ea"/>
                        <a:ea typeface="+mn-ea"/>
                        <a:cs typeface="Times New Roman" panose="02020603050405020304" pitchFamily="18" charset="0"/>
                      </a:endParaRPr>
                    </a:p>
                    <a:p>
                      <a:pPr algn="l"/>
                      <a:r>
                        <a:rPr lang="en-US" sz="1200" kern="0" dirty="0">
                          <a:solidFill>
                            <a:srgbClr val="000000"/>
                          </a:solidFill>
                          <a:effectLst/>
                          <a:latin typeface="+mn-ea"/>
                          <a:ea typeface="+mn-ea"/>
                          <a:cs typeface="ＭＳ Ｐゴシック" panose="020B0600070205080204" pitchFamily="50" charset="-128"/>
                        </a:rPr>
                        <a:t>2023</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200" kern="0" dirty="0">
                          <a:solidFill>
                            <a:srgbClr val="000000"/>
                          </a:solidFill>
                          <a:effectLst/>
                          <a:latin typeface="+mn-ea"/>
                          <a:ea typeface="+mn-ea"/>
                          <a:cs typeface="ＭＳ Ｐゴシック" panose="020B0600070205080204" pitchFamily="50" charset="-128"/>
                        </a:rPr>
                        <a:t>第８期／第</a:t>
                      </a:r>
                      <a:r>
                        <a:rPr lang="en-US" sz="1200" kern="0" dirty="0">
                          <a:solidFill>
                            <a:srgbClr val="000000"/>
                          </a:solidFill>
                          <a:effectLst/>
                          <a:latin typeface="+mn-ea"/>
                          <a:ea typeface="+mn-ea"/>
                          <a:cs typeface="ＭＳ Ｐゴシック" panose="020B0600070205080204" pitchFamily="50" charset="-128"/>
                        </a:rPr>
                        <a:t>1</a:t>
                      </a:r>
                      <a:r>
                        <a:rPr lang="ja-JP" sz="1200" kern="0" dirty="0">
                          <a:solidFill>
                            <a:srgbClr val="000000"/>
                          </a:solidFill>
                          <a:effectLst/>
                          <a:latin typeface="+mn-ea"/>
                          <a:ea typeface="+mn-ea"/>
                          <a:cs typeface="ＭＳ Ｐゴシック" panose="020B0600070205080204" pitchFamily="50" charset="-128"/>
                        </a:rPr>
                        <a:t>期</a:t>
                      </a:r>
                      <a:endParaRPr lang="ja-JP" sz="1400" kern="100" dirty="0">
                        <a:effectLst/>
                        <a:latin typeface="+mn-ea"/>
                        <a:ea typeface="+mn-ea"/>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64553772"/>
                  </a:ext>
                </a:extLst>
              </a:tr>
              <a:tr h="213360">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3,381</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3,580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4,780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4,780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5,897</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6,758</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7,927</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8,094</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200" kern="0" dirty="0">
                          <a:solidFill>
                            <a:srgbClr val="000000"/>
                          </a:solidFill>
                          <a:effectLst/>
                          <a:latin typeface="ＭＳ ゴシック" panose="020B0609070205080204" pitchFamily="49" charset="-128"/>
                          <a:ea typeface="游明朝" panose="02020400000000000000" pitchFamily="18" charset="-128"/>
                          <a:cs typeface="ＭＳ Ｐゴシック" panose="020B0600070205080204" pitchFamily="50" charset="-128"/>
                        </a:rPr>
                        <a:t>239.4%</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31303359"/>
                  </a:ext>
                </a:extLst>
              </a:tr>
            </a:tbl>
          </a:graphicData>
        </a:graphic>
      </p:graphicFrame>
      <p:sp>
        <p:nvSpPr>
          <p:cNvPr id="10" name="テキスト ボックス 9">
            <a:extLst>
              <a:ext uri="{FF2B5EF4-FFF2-40B4-BE49-F238E27FC236}">
                <a16:creationId xmlns:a16="http://schemas.microsoft.com/office/drawing/2014/main" id="{D54069B1-44DA-4086-BB0C-56AC3A643F68}"/>
              </a:ext>
            </a:extLst>
          </p:cNvPr>
          <p:cNvSpPr txBox="1"/>
          <p:nvPr/>
        </p:nvSpPr>
        <p:spPr>
          <a:xfrm>
            <a:off x="6170212" y="1442844"/>
            <a:ext cx="2464904"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月</a:t>
            </a:r>
            <a:r>
              <a:rPr kumimoji="0"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8,094</a:t>
            </a:r>
            <a:r>
              <a:rPr kumimoji="0"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0"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97,128</a:t>
            </a:r>
            <a:r>
              <a:rPr kumimoji="0" lang="ja-JP" altLang="en-US"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endParaRPr kumimoji="0" lang="en-US" altLang="ja-JP" sz="3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12" name="テキスト ボックス 11">
            <a:extLst>
              <a:ext uri="{FF2B5EF4-FFF2-40B4-BE49-F238E27FC236}">
                <a16:creationId xmlns:a16="http://schemas.microsoft.com/office/drawing/2014/main" id="{9FCEE33C-B050-442E-ABC3-A55BDEEE446B}"/>
              </a:ext>
            </a:extLst>
          </p:cNvPr>
          <p:cNvSpPr txBox="1"/>
          <p:nvPr/>
        </p:nvSpPr>
        <p:spPr>
          <a:xfrm>
            <a:off x="978010" y="4260113"/>
            <a:ext cx="1948070" cy="954107"/>
          </a:xfrm>
          <a:prstGeom prst="rect">
            <a:avLst/>
          </a:prstGeom>
          <a:noFill/>
        </p:spPr>
        <p:txBody>
          <a:bodyPr wrap="square">
            <a:spAutoFit/>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rPr>
              <a:t>月</a:t>
            </a:r>
            <a:r>
              <a:rPr kumimoji="0" lang="en-US" altLang="ja-JP"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rPr>
              <a:t>3,381</a:t>
            </a: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rPr>
              <a:t>円</a:t>
            </a:r>
            <a:endParaRPr kumimoji="0" lang="en-US" altLang="ja-JP"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ＭＳ Ｐゴシック" panose="020B0600070205080204" pitchFamily="50" charset="-128"/>
            </a:endParaRPr>
          </a:p>
          <a:p>
            <a:pPr marL="0" marR="0" lvl="0" indent="0" algn="r" defTabSz="457200" rtl="0" eaLnBrk="1" fontAlgn="auto" latinLnBrk="0" hangingPunct="1">
              <a:lnSpc>
                <a:spcPct val="100000"/>
              </a:lnSpc>
              <a:spcBef>
                <a:spcPts val="0"/>
              </a:spcBef>
              <a:spcAft>
                <a:spcPts val="0"/>
              </a:spcAft>
              <a:buClrTx/>
              <a:buSzTx/>
              <a:buFontTx/>
              <a:buNone/>
              <a:tabLst/>
              <a:defRPr/>
            </a:pP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年</a:t>
            </a:r>
            <a:r>
              <a:rPr kumimoji="0" lang="en-US" altLang="ja-JP"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40,572</a:t>
            </a:r>
            <a:r>
              <a:rPr kumimoji="0" lang="ja-JP" altLang="en-US" sz="2800" b="0" i="0" u="none" strike="noStrike" kern="0" cap="none" spc="0" normalizeH="0" baseline="0" noProof="0" dirty="0">
                <a:ln>
                  <a:noFill/>
                </a:ln>
                <a:solidFill>
                  <a:srgbClr val="000000"/>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rPr>
              <a:t>円</a:t>
            </a:r>
            <a:endParaRPr kumimoji="0" lang="ja-JP" altLang="ja-JP" sz="2000" b="0" i="0" u="none" strike="noStrike" kern="1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Times New Roman" panose="02020603050405020304" pitchFamily="18" charset="0"/>
            </a:endParaRPr>
          </a:p>
        </p:txBody>
      </p:sp>
      <p:sp>
        <p:nvSpPr>
          <p:cNvPr id="9" name="テキスト ボックス 8">
            <a:extLst>
              <a:ext uri="{FF2B5EF4-FFF2-40B4-BE49-F238E27FC236}">
                <a16:creationId xmlns:a16="http://schemas.microsoft.com/office/drawing/2014/main" id="{AA430CB9-E4D5-4C77-846A-B496DF4A5BFE}"/>
              </a:ext>
            </a:extLst>
          </p:cNvPr>
          <p:cNvSpPr txBox="1"/>
          <p:nvPr/>
        </p:nvSpPr>
        <p:spPr>
          <a:xfrm>
            <a:off x="1618089" y="2076458"/>
            <a:ext cx="6778488" cy="156966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9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２．３９倍！</a:t>
            </a:r>
          </a:p>
        </p:txBody>
      </p:sp>
    </p:spTree>
    <p:extLst>
      <p:ext uri="{BB962C8B-B14F-4D97-AF65-F5344CB8AC3E}">
        <p14:creationId xmlns:p14="http://schemas.microsoft.com/office/powerpoint/2010/main" val="924858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ppt_x"/>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10" grpId="0"/>
      <p:bldP spid="12"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FF59AA-84D2-4B07-B437-2351809410DD}"/>
              </a:ext>
            </a:extLst>
          </p:cNvPr>
          <p:cNvSpPr>
            <a:spLocks noGrp="1"/>
          </p:cNvSpPr>
          <p:nvPr>
            <p:ph type="title"/>
          </p:nvPr>
        </p:nvSpPr>
        <p:spPr>
          <a:xfrm>
            <a:off x="457200" y="274638"/>
            <a:ext cx="8229600" cy="456882"/>
          </a:xfrm>
        </p:spPr>
        <p:txBody>
          <a:bodyPr/>
          <a:lstStyle/>
          <a:p>
            <a:r>
              <a:rPr kumimoji="1" lang="ja-JP" altLang="en-US" dirty="0"/>
              <a:t>政令指定都市でもダントツ</a:t>
            </a:r>
            <a:r>
              <a:rPr kumimoji="1" lang="en-US" altLang="ja-JP" dirty="0"/>
              <a:t>1</a:t>
            </a:r>
            <a:r>
              <a:rPr kumimoji="1" lang="ja-JP" altLang="en-US" dirty="0"/>
              <a:t>位</a:t>
            </a:r>
          </a:p>
        </p:txBody>
      </p:sp>
      <p:sp>
        <p:nvSpPr>
          <p:cNvPr id="4" name="スライド番号プレースホルダー 3">
            <a:extLst>
              <a:ext uri="{FF2B5EF4-FFF2-40B4-BE49-F238E27FC236}">
                <a16:creationId xmlns:a16="http://schemas.microsoft.com/office/drawing/2014/main" id="{23F39E3A-BAE5-49AF-B401-38834CF077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22</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11C8AEB1-2482-4770-BE16-31D8F1199EDC}"/>
              </a:ext>
            </a:extLst>
          </p:cNvPr>
          <p:cNvGraphicFramePr>
            <a:graphicFrameLocks noGrp="1"/>
          </p:cNvGraphicFramePr>
          <p:nvPr/>
        </p:nvGraphicFramePr>
        <p:xfrm>
          <a:off x="0" y="902153"/>
          <a:ext cx="8891450" cy="1562964"/>
        </p:xfrm>
        <a:graphic>
          <a:graphicData uri="http://schemas.openxmlformats.org/drawingml/2006/table">
            <a:tbl>
              <a:tblPr>
                <a:tableStyleId>{5C22544A-7EE6-4342-B048-85BDC9FD1C3A}</a:tableStyleId>
              </a:tblPr>
              <a:tblGrid>
                <a:gridCol w="714103">
                  <a:extLst>
                    <a:ext uri="{9D8B030D-6E8A-4147-A177-3AD203B41FA5}">
                      <a16:colId xmlns:a16="http://schemas.microsoft.com/office/drawing/2014/main" val="3789515126"/>
                    </a:ext>
                  </a:extLst>
                </a:gridCol>
                <a:gridCol w="1933303">
                  <a:extLst>
                    <a:ext uri="{9D8B030D-6E8A-4147-A177-3AD203B41FA5}">
                      <a16:colId xmlns:a16="http://schemas.microsoft.com/office/drawing/2014/main" val="2012045024"/>
                    </a:ext>
                  </a:extLst>
                </a:gridCol>
                <a:gridCol w="1257765">
                  <a:extLst>
                    <a:ext uri="{9D8B030D-6E8A-4147-A177-3AD203B41FA5}">
                      <a16:colId xmlns:a16="http://schemas.microsoft.com/office/drawing/2014/main" val="2585058950"/>
                    </a:ext>
                  </a:extLst>
                </a:gridCol>
                <a:gridCol w="2025366">
                  <a:extLst>
                    <a:ext uri="{9D8B030D-6E8A-4147-A177-3AD203B41FA5}">
                      <a16:colId xmlns:a16="http://schemas.microsoft.com/office/drawing/2014/main" val="1019177746"/>
                    </a:ext>
                  </a:extLst>
                </a:gridCol>
                <a:gridCol w="1298820">
                  <a:extLst>
                    <a:ext uri="{9D8B030D-6E8A-4147-A177-3AD203B41FA5}">
                      <a16:colId xmlns:a16="http://schemas.microsoft.com/office/drawing/2014/main" val="3612151547"/>
                    </a:ext>
                  </a:extLst>
                </a:gridCol>
                <a:gridCol w="1662093">
                  <a:extLst>
                    <a:ext uri="{9D8B030D-6E8A-4147-A177-3AD203B41FA5}">
                      <a16:colId xmlns:a16="http://schemas.microsoft.com/office/drawing/2014/main" val="2925986876"/>
                    </a:ext>
                  </a:extLst>
                </a:gridCol>
              </a:tblGrid>
              <a:tr h="0">
                <a:tc>
                  <a:txBody>
                    <a:bodyPr/>
                    <a:lstStyle/>
                    <a:p>
                      <a:pPr algn="l" fontAlgn="ctr"/>
                      <a:r>
                        <a:rPr lang="ja-JP" altLang="en-US" sz="2400" u="none" strike="noStrike" dirty="0">
                          <a:effectLst/>
                          <a:latin typeface="+mj-ea"/>
                          <a:ea typeface="+mj-ea"/>
                        </a:rPr>
                        <a:t>順位</a:t>
                      </a:r>
                      <a:endParaRPr lang="ja-JP" altLang="en-US" sz="24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200" u="none" strike="noStrike" dirty="0">
                          <a:effectLst/>
                          <a:latin typeface="+mj-ea"/>
                          <a:ea typeface="+mj-ea"/>
                        </a:rPr>
                        <a:t>都市</a:t>
                      </a:r>
                      <a:endParaRPr lang="ja-JP" altLang="en-US" sz="32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600" b="0" i="0" u="none" strike="noStrike" dirty="0">
                          <a:solidFill>
                            <a:srgbClr val="000000"/>
                          </a:solidFill>
                          <a:effectLst/>
                          <a:latin typeface="+mj-ea"/>
                          <a:ea typeface="+mj-ea"/>
                        </a:rPr>
                        <a:t>第</a:t>
                      </a:r>
                      <a:r>
                        <a:rPr lang="en-US" altLang="ja-JP" sz="3600" b="0" i="0" u="none" strike="noStrike" dirty="0">
                          <a:solidFill>
                            <a:srgbClr val="000000"/>
                          </a:solidFill>
                          <a:effectLst/>
                          <a:latin typeface="+mj-ea"/>
                          <a:ea typeface="+mj-ea"/>
                        </a:rPr>
                        <a:t>7</a:t>
                      </a:r>
                      <a:r>
                        <a:rPr lang="ja-JP" altLang="en-US" sz="3600" b="0" i="0" u="none" strike="noStrike" dirty="0">
                          <a:solidFill>
                            <a:srgbClr val="000000"/>
                          </a:solidFill>
                          <a:effectLst/>
                          <a:latin typeface="+mj-ea"/>
                          <a:ea typeface="+mj-ea"/>
                        </a:rPr>
                        <a:t>期</a:t>
                      </a:r>
                      <a:endParaRPr lang="zh-TW" altLang="en-US" sz="3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4800" b="0" i="0" u="none" strike="noStrike" dirty="0">
                          <a:solidFill>
                            <a:srgbClr val="000000"/>
                          </a:solidFill>
                          <a:effectLst/>
                          <a:latin typeface="+mj-ea"/>
                          <a:ea typeface="+mj-ea"/>
                        </a:rPr>
                        <a:t>第</a:t>
                      </a:r>
                      <a:r>
                        <a:rPr lang="en-US" altLang="ja-JP" sz="4800" b="0" i="0" u="none" strike="noStrike" dirty="0">
                          <a:solidFill>
                            <a:srgbClr val="000000"/>
                          </a:solidFill>
                          <a:effectLst/>
                          <a:latin typeface="+mj-ea"/>
                          <a:ea typeface="+mj-ea"/>
                        </a:rPr>
                        <a:t>8</a:t>
                      </a:r>
                      <a:r>
                        <a:rPr lang="ja-JP" altLang="en-US" sz="4800" b="0" i="0" u="none" strike="noStrike" dirty="0">
                          <a:solidFill>
                            <a:srgbClr val="000000"/>
                          </a:solidFill>
                          <a:effectLst/>
                          <a:latin typeface="+mj-ea"/>
                          <a:ea typeface="+mj-ea"/>
                        </a:rPr>
                        <a:t>期</a:t>
                      </a:r>
                      <a:endParaRPr lang="zh-TW" altLang="en-US" sz="48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2800" u="none" strike="noStrike" dirty="0">
                          <a:effectLst/>
                          <a:latin typeface="+mj-ea"/>
                          <a:ea typeface="+mj-ea"/>
                        </a:rPr>
                        <a:t>伸び率</a:t>
                      </a:r>
                      <a:endParaRPr lang="ja-JP" altLang="en-US" sz="2800" b="0" i="0" u="none" strike="noStrike" dirty="0">
                        <a:solidFill>
                          <a:srgbClr val="000000"/>
                        </a:solidFill>
                        <a:effectLst/>
                        <a:latin typeface="+mj-ea"/>
                        <a:ea typeface="+mj-ea"/>
                      </a:endParaRPr>
                    </a:p>
                  </a:txBody>
                  <a:tcPr marL="4242" marR="4242" marT="4242" marB="0" anchor="ctr"/>
                </a:tc>
                <a:tc>
                  <a:txBody>
                    <a:bodyPr/>
                    <a:lstStyle/>
                    <a:p>
                      <a:pPr algn="ctr" fontAlgn="ctr"/>
                      <a:r>
                        <a:rPr lang="zh-TW" altLang="en-US" sz="2000" u="none" strike="noStrike" dirty="0">
                          <a:effectLst/>
                          <a:latin typeface="ＭＳ Ｐゴシック" panose="020B0600070205080204" pitchFamily="50" charset="-128"/>
                          <a:ea typeface="ＭＳ Ｐゴシック" panose="020B0600070205080204" pitchFamily="50" charset="-128"/>
                        </a:rPr>
                        <a:t>要介護認定率</a:t>
                      </a:r>
                      <a:endParaRPr lang="zh-TW" altLang="en-US" sz="2000" b="0" i="0" u="none" strike="noStrike" dirty="0">
                        <a:solidFill>
                          <a:srgbClr val="000000"/>
                        </a:solidFill>
                        <a:effectLst/>
                        <a:latin typeface="ＭＳ Ｐゴシック" panose="020B0600070205080204" pitchFamily="50" charset="-128"/>
                        <a:ea typeface="ＭＳ Ｐゴシック" panose="020B0600070205080204" pitchFamily="50" charset="-128"/>
                      </a:endParaRPr>
                    </a:p>
                  </a:txBody>
                  <a:tcPr marL="4242" marR="4242" marT="4242" marB="0" anchor="ctr"/>
                </a:tc>
                <a:extLst>
                  <a:ext uri="{0D108BD9-81ED-4DB2-BD59-A6C34878D82A}">
                    <a16:rowId xmlns:a16="http://schemas.microsoft.com/office/drawing/2014/main" val="3139049173"/>
                  </a:ext>
                </a:extLst>
              </a:tr>
              <a:tr h="209967">
                <a:tc>
                  <a:txBody>
                    <a:bodyPr/>
                    <a:lstStyle/>
                    <a:p>
                      <a:pPr algn="ctr" fontAlgn="ctr"/>
                      <a:r>
                        <a:rPr lang="en-US" altLang="ja-JP" sz="3600" u="none" strike="noStrike" dirty="0">
                          <a:solidFill>
                            <a:srgbClr val="FF0000"/>
                          </a:solidFill>
                          <a:effectLst/>
                          <a:latin typeface="+mj-ea"/>
                          <a:ea typeface="+mj-ea"/>
                        </a:rPr>
                        <a:t>1</a:t>
                      </a:r>
                      <a:endParaRPr lang="en-US" altLang="ja-JP" sz="3600" b="0" i="0" u="none" strike="noStrike" dirty="0">
                        <a:solidFill>
                          <a:srgbClr val="FF0000"/>
                        </a:solidFill>
                        <a:effectLst/>
                        <a:latin typeface="+mj-ea"/>
                        <a:ea typeface="+mj-ea"/>
                      </a:endParaRPr>
                    </a:p>
                  </a:txBody>
                  <a:tcPr marL="4242" marR="4242" marT="4242" marB="0" anchor="ctr"/>
                </a:tc>
                <a:tc>
                  <a:txBody>
                    <a:bodyPr/>
                    <a:lstStyle/>
                    <a:p>
                      <a:pPr algn="ctr" fontAlgn="ctr"/>
                      <a:r>
                        <a:rPr lang="ja-JP" altLang="en-US" sz="3200" u="none" strike="noStrike" dirty="0">
                          <a:solidFill>
                            <a:srgbClr val="FF0000"/>
                          </a:solidFill>
                          <a:effectLst/>
                          <a:latin typeface="+mj-ea"/>
                          <a:ea typeface="+mj-ea"/>
                        </a:rPr>
                        <a:t>大阪市</a:t>
                      </a:r>
                      <a:endParaRPr lang="ja-JP" altLang="en-US" sz="3200" b="0" i="0" u="none" strike="noStrike" dirty="0">
                        <a:solidFill>
                          <a:srgbClr val="FF0000"/>
                        </a:solidFill>
                        <a:effectLst/>
                        <a:latin typeface="+mj-ea"/>
                        <a:ea typeface="+mj-ea"/>
                      </a:endParaRPr>
                    </a:p>
                  </a:txBody>
                  <a:tcPr marL="4242" marR="4242" marT="4242" marB="0" anchor="ctr"/>
                </a:tc>
                <a:tc>
                  <a:txBody>
                    <a:bodyPr/>
                    <a:lstStyle/>
                    <a:p>
                      <a:pPr algn="ctr" fontAlgn="ctr"/>
                      <a:r>
                        <a:rPr lang="en-US" altLang="ja-JP" sz="3200" u="none" strike="noStrike" dirty="0">
                          <a:solidFill>
                            <a:srgbClr val="FF0000"/>
                          </a:solidFill>
                          <a:effectLst/>
                          <a:latin typeface="+mj-ea"/>
                          <a:ea typeface="+mj-ea"/>
                        </a:rPr>
                        <a:t>7,927 </a:t>
                      </a:r>
                      <a:endParaRPr lang="en-US" altLang="ja-JP" sz="3200" b="0" i="0" u="none" strike="noStrike" dirty="0">
                        <a:solidFill>
                          <a:srgbClr val="FF0000"/>
                        </a:solidFill>
                        <a:effectLst/>
                        <a:latin typeface="+mj-ea"/>
                        <a:ea typeface="+mj-ea"/>
                      </a:endParaRPr>
                    </a:p>
                  </a:txBody>
                  <a:tcPr marL="4242" marR="4242" marT="4242" marB="0" anchor="ctr"/>
                </a:tc>
                <a:tc>
                  <a:txBody>
                    <a:bodyPr/>
                    <a:lstStyle/>
                    <a:p>
                      <a:pPr algn="ctr" fontAlgn="ctr"/>
                      <a:r>
                        <a:rPr lang="en-US" altLang="ja-JP" sz="5400" u="none" strike="noStrike" dirty="0">
                          <a:solidFill>
                            <a:srgbClr val="FF0000"/>
                          </a:solidFill>
                          <a:effectLst/>
                          <a:latin typeface="+mj-ea"/>
                          <a:ea typeface="+mj-ea"/>
                        </a:rPr>
                        <a:t>8,094</a:t>
                      </a:r>
                      <a:endParaRPr lang="en-US" altLang="ja-JP" sz="5400" b="0" i="0" u="none" strike="noStrike" dirty="0">
                        <a:solidFill>
                          <a:srgbClr val="FF0000"/>
                        </a:solidFill>
                        <a:effectLst/>
                        <a:latin typeface="+mj-ea"/>
                        <a:ea typeface="+mj-ea"/>
                      </a:endParaRPr>
                    </a:p>
                  </a:txBody>
                  <a:tcPr marL="4242" marR="4242" marT="4242" marB="0" anchor="ctr"/>
                </a:tc>
                <a:tc>
                  <a:txBody>
                    <a:bodyPr/>
                    <a:lstStyle/>
                    <a:p>
                      <a:pPr algn="ctr" fontAlgn="ctr"/>
                      <a:r>
                        <a:rPr lang="en-US" altLang="ja-JP" sz="3600" u="none" strike="noStrike" dirty="0">
                          <a:solidFill>
                            <a:srgbClr val="FF0000"/>
                          </a:solidFill>
                          <a:effectLst/>
                          <a:latin typeface="+mj-ea"/>
                          <a:ea typeface="+mj-ea"/>
                        </a:rPr>
                        <a:t>2.1%</a:t>
                      </a:r>
                      <a:endParaRPr lang="en-US" altLang="ja-JP" sz="3600" b="0" i="0" u="none" strike="noStrike" dirty="0">
                        <a:solidFill>
                          <a:srgbClr val="FF0000"/>
                        </a:solidFill>
                        <a:effectLst/>
                        <a:latin typeface="+mj-ea"/>
                        <a:ea typeface="+mj-ea"/>
                      </a:endParaRPr>
                    </a:p>
                  </a:txBody>
                  <a:tcPr marL="4242" marR="4242" marT="4242" marB="0" anchor="ctr"/>
                </a:tc>
                <a:tc>
                  <a:txBody>
                    <a:bodyPr/>
                    <a:lstStyle/>
                    <a:p>
                      <a:pPr algn="ctr" fontAlgn="ctr"/>
                      <a:r>
                        <a:rPr lang="en-US" altLang="ja-JP" sz="3600" u="none" strike="noStrike" dirty="0">
                          <a:solidFill>
                            <a:srgbClr val="FF0000"/>
                          </a:solidFill>
                          <a:effectLst/>
                          <a:latin typeface="+mj-ea"/>
                          <a:ea typeface="+mj-ea"/>
                        </a:rPr>
                        <a:t>26.2%</a:t>
                      </a:r>
                      <a:endParaRPr lang="en-US" altLang="ja-JP" sz="3600" b="0" i="0" u="none" strike="noStrike" dirty="0">
                        <a:solidFill>
                          <a:srgbClr val="FF0000"/>
                        </a:solidFill>
                        <a:effectLst/>
                        <a:latin typeface="+mj-ea"/>
                        <a:ea typeface="+mj-ea"/>
                      </a:endParaRPr>
                    </a:p>
                  </a:txBody>
                  <a:tcPr marL="4242" marR="4242" marT="4242" marB="0" anchor="ctr"/>
                </a:tc>
                <a:extLst>
                  <a:ext uri="{0D108BD9-81ED-4DB2-BD59-A6C34878D82A}">
                    <a16:rowId xmlns:a16="http://schemas.microsoft.com/office/drawing/2014/main" val="1607284287"/>
                  </a:ext>
                </a:extLst>
              </a:tr>
            </a:tbl>
          </a:graphicData>
        </a:graphic>
      </p:graphicFrame>
      <p:graphicFrame>
        <p:nvGraphicFramePr>
          <p:cNvPr id="3" name="表 2">
            <a:extLst>
              <a:ext uri="{FF2B5EF4-FFF2-40B4-BE49-F238E27FC236}">
                <a16:creationId xmlns:a16="http://schemas.microsoft.com/office/drawing/2014/main" id="{96404DF4-8A2F-4798-82A4-C331D0316B83}"/>
              </a:ext>
            </a:extLst>
          </p:cNvPr>
          <p:cNvGraphicFramePr>
            <a:graphicFrameLocks noGrp="1"/>
          </p:cNvGraphicFramePr>
          <p:nvPr/>
        </p:nvGraphicFramePr>
        <p:xfrm>
          <a:off x="0" y="2635750"/>
          <a:ext cx="8891450" cy="2943048"/>
        </p:xfrm>
        <a:graphic>
          <a:graphicData uri="http://schemas.openxmlformats.org/drawingml/2006/table">
            <a:tbl>
              <a:tblPr>
                <a:tableStyleId>{5C22544A-7EE6-4342-B048-85BDC9FD1C3A}</a:tableStyleId>
              </a:tblPr>
              <a:tblGrid>
                <a:gridCol w="714103">
                  <a:extLst>
                    <a:ext uri="{9D8B030D-6E8A-4147-A177-3AD203B41FA5}">
                      <a16:colId xmlns:a16="http://schemas.microsoft.com/office/drawing/2014/main" val="3697912958"/>
                    </a:ext>
                  </a:extLst>
                </a:gridCol>
                <a:gridCol w="1933303">
                  <a:extLst>
                    <a:ext uri="{9D8B030D-6E8A-4147-A177-3AD203B41FA5}">
                      <a16:colId xmlns:a16="http://schemas.microsoft.com/office/drawing/2014/main" val="669076634"/>
                    </a:ext>
                  </a:extLst>
                </a:gridCol>
                <a:gridCol w="1257765">
                  <a:extLst>
                    <a:ext uri="{9D8B030D-6E8A-4147-A177-3AD203B41FA5}">
                      <a16:colId xmlns:a16="http://schemas.microsoft.com/office/drawing/2014/main" val="2243798048"/>
                    </a:ext>
                  </a:extLst>
                </a:gridCol>
                <a:gridCol w="2025366">
                  <a:extLst>
                    <a:ext uri="{9D8B030D-6E8A-4147-A177-3AD203B41FA5}">
                      <a16:colId xmlns:a16="http://schemas.microsoft.com/office/drawing/2014/main" val="1629906688"/>
                    </a:ext>
                  </a:extLst>
                </a:gridCol>
                <a:gridCol w="1298820">
                  <a:extLst>
                    <a:ext uri="{9D8B030D-6E8A-4147-A177-3AD203B41FA5}">
                      <a16:colId xmlns:a16="http://schemas.microsoft.com/office/drawing/2014/main" val="2931070430"/>
                    </a:ext>
                  </a:extLst>
                </a:gridCol>
                <a:gridCol w="1662093">
                  <a:extLst>
                    <a:ext uri="{9D8B030D-6E8A-4147-A177-3AD203B41FA5}">
                      <a16:colId xmlns:a16="http://schemas.microsoft.com/office/drawing/2014/main" val="1045187469"/>
                    </a:ext>
                  </a:extLst>
                </a:gridCol>
              </a:tblGrid>
              <a:tr h="209967">
                <a:tc>
                  <a:txBody>
                    <a:bodyPr/>
                    <a:lstStyle/>
                    <a:p>
                      <a:pPr algn="ctr" fontAlgn="ctr"/>
                      <a:r>
                        <a:rPr lang="en-US" altLang="ja-JP" sz="3600" u="none" strike="noStrike" dirty="0">
                          <a:effectLst/>
                          <a:latin typeface="+mj-ea"/>
                          <a:ea typeface="+mj-ea"/>
                        </a:rPr>
                        <a:t>2</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200" u="none" strike="noStrike" dirty="0">
                          <a:effectLst/>
                          <a:latin typeface="+mj-ea"/>
                          <a:ea typeface="+mj-ea"/>
                        </a:rPr>
                        <a:t>京都市</a:t>
                      </a:r>
                      <a:endParaRPr lang="ja-JP" altLang="en-US"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200" u="none" strike="noStrike" dirty="0">
                          <a:effectLst/>
                          <a:latin typeface="+mj-ea"/>
                          <a:ea typeface="+mj-ea"/>
                        </a:rPr>
                        <a:t>6,600 </a:t>
                      </a:r>
                      <a:endParaRPr lang="en-US" altLang="ja-JP"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4800" u="none" strike="noStrike" dirty="0">
                          <a:effectLst/>
                          <a:latin typeface="+mj-ea"/>
                          <a:ea typeface="+mj-ea"/>
                        </a:rPr>
                        <a:t>6,800</a:t>
                      </a:r>
                      <a:endParaRPr lang="en-US" altLang="ja-JP" sz="48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dirty="0">
                          <a:effectLst/>
                          <a:latin typeface="+mj-ea"/>
                          <a:ea typeface="+mj-ea"/>
                        </a:rPr>
                        <a:t>3.0%</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dirty="0">
                          <a:effectLst/>
                          <a:latin typeface="+mj-ea"/>
                          <a:ea typeface="+mj-ea"/>
                        </a:rPr>
                        <a:t>23.2%</a:t>
                      </a:r>
                      <a:endParaRPr lang="en-US" altLang="ja-JP" sz="3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1113326541"/>
                  </a:ext>
                </a:extLst>
              </a:tr>
              <a:tr h="209967">
                <a:tc>
                  <a:txBody>
                    <a:bodyPr/>
                    <a:lstStyle/>
                    <a:p>
                      <a:pPr algn="ctr" fontAlgn="ctr"/>
                      <a:r>
                        <a:rPr lang="en-US" altLang="ja-JP" sz="3600" u="none" strike="noStrike" dirty="0">
                          <a:effectLst/>
                          <a:latin typeface="+mj-ea"/>
                          <a:ea typeface="+mj-ea"/>
                        </a:rPr>
                        <a:t>3</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200" u="none" strike="noStrike" dirty="0">
                          <a:effectLst/>
                          <a:latin typeface="+mj-ea"/>
                          <a:ea typeface="+mj-ea"/>
                        </a:rPr>
                        <a:t>堺市</a:t>
                      </a:r>
                      <a:endParaRPr lang="ja-JP" altLang="en-US"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200" u="none" strike="noStrike" dirty="0">
                          <a:effectLst/>
                          <a:latin typeface="+mj-ea"/>
                          <a:ea typeface="+mj-ea"/>
                        </a:rPr>
                        <a:t>6,623 </a:t>
                      </a:r>
                      <a:endParaRPr lang="en-US" altLang="ja-JP"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4800" u="none" strike="noStrike" dirty="0">
                          <a:effectLst/>
                          <a:latin typeface="+mj-ea"/>
                          <a:ea typeface="+mj-ea"/>
                        </a:rPr>
                        <a:t>6,790</a:t>
                      </a:r>
                      <a:endParaRPr lang="en-US" altLang="ja-JP" sz="48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a:effectLst/>
                          <a:latin typeface="+mj-ea"/>
                          <a:ea typeface="+mj-ea"/>
                        </a:rPr>
                        <a:t>2.5%</a:t>
                      </a:r>
                      <a:endParaRPr lang="en-US" altLang="ja-JP" sz="3600" b="0" i="0" u="none" strike="noStrike">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a:effectLst/>
                          <a:latin typeface="+mj-ea"/>
                          <a:ea typeface="+mj-ea"/>
                        </a:rPr>
                        <a:t>23.9%</a:t>
                      </a:r>
                      <a:endParaRPr lang="en-US" altLang="ja-JP" sz="3600" b="0" i="0" u="none" strike="noStrike">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867651173"/>
                  </a:ext>
                </a:extLst>
              </a:tr>
              <a:tr h="209967">
                <a:tc>
                  <a:txBody>
                    <a:bodyPr/>
                    <a:lstStyle/>
                    <a:p>
                      <a:pPr algn="ctr" fontAlgn="ctr"/>
                      <a:r>
                        <a:rPr lang="en-US" altLang="ja-JP" sz="3600" u="none" strike="noStrike" dirty="0">
                          <a:solidFill>
                            <a:schemeClr val="tx1"/>
                          </a:solidFill>
                          <a:effectLst/>
                          <a:latin typeface="+mj-ea"/>
                          <a:ea typeface="+mj-ea"/>
                        </a:rPr>
                        <a:t>4</a:t>
                      </a:r>
                      <a:endParaRPr lang="en-US" altLang="ja-JP" sz="3600" b="0" i="0" u="none" strike="noStrike" dirty="0">
                        <a:solidFill>
                          <a:schemeClr val="tx1"/>
                        </a:solidFill>
                        <a:effectLst/>
                        <a:latin typeface="+mj-ea"/>
                        <a:ea typeface="+mj-ea"/>
                      </a:endParaRPr>
                    </a:p>
                  </a:txBody>
                  <a:tcPr marL="4242" marR="4242" marT="4242" marB="0" anchor="ctr"/>
                </a:tc>
                <a:tc>
                  <a:txBody>
                    <a:bodyPr/>
                    <a:lstStyle/>
                    <a:p>
                      <a:pPr algn="ctr" fontAlgn="ctr"/>
                      <a:r>
                        <a:rPr lang="ja-JP" altLang="en-US" sz="3600" u="none" strike="noStrike" dirty="0">
                          <a:solidFill>
                            <a:schemeClr val="tx1"/>
                          </a:solidFill>
                          <a:effectLst/>
                          <a:latin typeface="+mj-ea"/>
                          <a:ea typeface="+mj-ea"/>
                        </a:rPr>
                        <a:t>名古屋市</a:t>
                      </a:r>
                      <a:endParaRPr lang="ja-JP" altLang="en-US" sz="3600" b="0" i="0" u="none" strike="noStrike" dirty="0">
                        <a:solidFill>
                          <a:schemeClr val="tx1"/>
                        </a:solidFill>
                        <a:effectLst/>
                        <a:latin typeface="+mj-ea"/>
                        <a:ea typeface="+mj-ea"/>
                      </a:endParaRPr>
                    </a:p>
                  </a:txBody>
                  <a:tcPr marL="4242" marR="4242" marT="4242" marB="0" anchor="ctr"/>
                </a:tc>
                <a:tc>
                  <a:txBody>
                    <a:bodyPr/>
                    <a:lstStyle/>
                    <a:p>
                      <a:pPr algn="ctr" fontAlgn="ctr"/>
                      <a:r>
                        <a:rPr lang="en-US" altLang="ja-JP" sz="3600" u="none" strike="noStrike" dirty="0">
                          <a:solidFill>
                            <a:schemeClr val="tx1"/>
                          </a:solidFill>
                          <a:effectLst/>
                          <a:latin typeface="+mj-ea"/>
                          <a:ea typeface="+mj-ea"/>
                        </a:rPr>
                        <a:t>6,391 </a:t>
                      </a:r>
                      <a:endParaRPr lang="en-US" altLang="ja-JP" sz="3600" b="0" i="0" u="none" strike="noStrike" dirty="0">
                        <a:solidFill>
                          <a:schemeClr val="tx1"/>
                        </a:solidFill>
                        <a:effectLst/>
                        <a:latin typeface="+mj-ea"/>
                        <a:ea typeface="+mj-ea"/>
                      </a:endParaRPr>
                    </a:p>
                  </a:txBody>
                  <a:tcPr marL="4242" marR="4242" marT="4242" marB="0" anchor="ctr"/>
                </a:tc>
                <a:tc>
                  <a:txBody>
                    <a:bodyPr/>
                    <a:lstStyle/>
                    <a:p>
                      <a:pPr algn="ctr" fontAlgn="ctr"/>
                      <a:r>
                        <a:rPr lang="en-US" altLang="ja-JP" sz="4800" u="none" strike="noStrike" dirty="0">
                          <a:solidFill>
                            <a:schemeClr val="tx1"/>
                          </a:solidFill>
                          <a:effectLst/>
                          <a:latin typeface="+mj-ea"/>
                          <a:ea typeface="+mj-ea"/>
                        </a:rPr>
                        <a:t>6,642</a:t>
                      </a:r>
                      <a:endParaRPr lang="en-US" altLang="ja-JP" sz="4800" b="0" i="0" u="none" strike="noStrike" dirty="0">
                        <a:solidFill>
                          <a:schemeClr val="tx1"/>
                        </a:solidFill>
                        <a:effectLst/>
                        <a:latin typeface="+mj-ea"/>
                        <a:ea typeface="+mj-ea"/>
                      </a:endParaRPr>
                    </a:p>
                  </a:txBody>
                  <a:tcPr marL="4242" marR="4242" marT="4242" marB="0" anchor="ctr"/>
                </a:tc>
                <a:tc>
                  <a:txBody>
                    <a:bodyPr/>
                    <a:lstStyle/>
                    <a:p>
                      <a:pPr algn="ctr" fontAlgn="ctr"/>
                      <a:r>
                        <a:rPr lang="en-US" altLang="ja-JP" sz="3600" u="none" strike="noStrike" dirty="0">
                          <a:solidFill>
                            <a:schemeClr val="tx1"/>
                          </a:solidFill>
                          <a:effectLst/>
                          <a:latin typeface="+mj-ea"/>
                          <a:ea typeface="+mj-ea"/>
                        </a:rPr>
                        <a:t>3.9%</a:t>
                      </a:r>
                      <a:endParaRPr lang="en-US" altLang="ja-JP" sz="3600" b="0" i="0" u="none" strike="noStrike" dirty="0">
                        <a:solidFill>
                          <a:schemeClr val="tx1"/>
                        </a:solidFill>
                        <a:effectLst/>
                        <a:latin typeface="+mj-ea"/>
                        <a:ea typeface="+mj-ea"/>
                      </a:endParaRPr>
                    </a:p>
                  </a:txBody>
                  <a:tcPr marL="4242" marR="4242" marT="4242" marB="0" anchor="ctr"/>
                </a:tc>
                <a:tc>
                  <a:txBody>
                    <a:bodyPr/>
                    <a:lstStyle/>
                    <a:p>
                      <a:pPr algn="ctr" fontAlgn="ctr"/>
                      <a:r>
                        <a:rPr lang="en-US" altLang="ja-JP" sz="3600" u="none" strike="noStrike" dirty="0">
                          <a:solidFill>
                            <a:schemeClr val="tx1"/>
                          </a:solidFill>
                          <a:effectLst/>
                          <a:latin typeface="+mj-ea"/>
                          <a:ea typeface="+mj-ea"/>
                        </a:rPr>
                        <a:t>19.9%</a:t>
                      </a:r>
                      <a:endParaRPr lang="en-US" altLang="ja-JP" sz="3600" b="0" i="0" u="none" strike="noStrike" dirty="0">
                        <a:solidFill>
                          <a:schemeClr val="tx1"/>
                        </a:solidFill>
                        <a:effectLst/>
                        <a:latin typeface="+mj-ea"/>
                        <a:ea typeface="+mj-ea"/>
                      </a:endParaRPr>
                    </a:p>
                  </a:txBody>
                  <a:tcPr marL="4242" marR="4242" marT="4242" marB="0" anchor="ctr"/>
                </a:tc>
                <a:extLst>
                  <a:ext uri="{0D108BD9-81ED-4DB2-BD59-A6C34878D82A}">
                    <a16:rowId xmlns:a16="http://schemas.microsoft.com/office/drawing/2014/main" val="632073289"/>
                  </a:ext>
                </a:extLst>
              </a:tr>
              <a:tr h="209967">
                <a:tc>
                  <a:txBody>
                    <a:bodyPr/>
                    <a:lstStyle/>
                    <a:p>
                      <a:pPr algn="ctr" fontAlgn="ctr"/>
                      <a:r>
                        <a:rPr lang="en-US" altLang="ja-JP" sz="3600" u="none" strike="noStrike" dirty="0">
                          <a:effectLst/>
                          <a:latin typeface="+mj-ea"/>
                          <a:ea typeface="+mj-ea"/>
                        </a:rPr>
                        <a:t>5</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ja-JP" altLang="en-US" sz="3200" u="none" strike="noStrike" dirty="0">
                          <a:effectLst/>
                          <a:latin typeface="+mj-ea"/>
                          <a:ea typeface="+mj-ea"/>
                        </a:rPr>
                        <a:t>新潟市</a:t>
                      </a:r>
                      <a:endParaRPr lang="ja-JP" altLang="en-US"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200" u="none" strike="noStrike" dirty="0">
                          <a:effectLst/>
                          <a:latin typeface="+mj-ea"/>
                          <a:ea typeface="+mj-ea"/>
                        </a:rPr>
                        <a:t>6,353 </a:t>
                      </a:r>
                      <a:endParaRPr lang="en-US" altLang="ja-JP" sz="32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4800" u="none" strike="noStrike" dirty="0">
                          <a:effectLst/>
                          <a:latin typeface="+mj-ea"/>
                          <a:ea typeface="+mj-ea"/>
                        </a:rPr>
                        <a:t>6,641</a:t>
                      </a:r>
                      <a:endParaRPr lang="en-US" altLang="ja-JP" sz="48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dirty="0">
                          <a:effectLst/>
                          <a:latin typeface="+mj-ea"/>
                          <a:ea typeface="+mj-ea"/>
                        </a:rPr>
                        <a:t>4.5%</a:t>
                      </a:r>
                      <a:endParaRPr lang="en-US" altLang="ja-JP" sz="3600" b="0" i="0" u="none" strike="noStrike" dirty="0">
                        <a:solidFill>
                          <a:srgbClr val="000000"/>
                        </a:solidFill>
                        <a:effectLst/>
                        <a:latin typeface="+mj-ea"/>
                        <a:ea typeface="+mj-ea"/>
                      </a:endParaRPr>
                    </a:p>
                  </a:txBody>
                  <a:tcPr marL="4242" marR="4242" marT="4242" marB="0" anchor="ctr"/>
                </a:tc>
                <a:tc>
                  <a:txBody>
                    <a:bodyPr/>
                    <a:lstStyle/>
                    <a:p>
                      <a:pPr algn="ctr" fontAlgn="ctr"/>
                      <a:r>
                        <a:rPr lang="en-US" altLang="ja-JP" sz="3600" u="none" strike="noStrike" dirty="0">
                          <a:effectLst/>
                          <a:latin typeface="+mj-ea"/>
                          <a:ea typeface="+mj-ea"/>
                        </a:rPr>
                        <a:t>19.1%</a:t>
                      </a:r>
                      <a:endParaRPr lang="en-US" altLang="ja-JP" sz="3600" b="0" i="0" u="none" strike="noStrike" dirty="0">
                        <a:solidFill>
                          <a:srgbClr val="000000"/>
                        </a:solidFill>
                        <a:effectLst/>
                        <a:latin typeface="+mj-ea"/>
                        <a:ea typeface="+mj-ea"/>
                      </a:endParaRPr>
                    </a:p>
                  </a:txBody>
                  <a:tcPr marL="4242" marR="4242" marT="4242" marB="0" anchor="ctr"/>
                </a:tc>
                <a:extLst>
                  <a:ext uri="{0D108BD9-81ED-4DB2-BD59-A6C34878D82A}">
                    <a16:rowId xmlns:a16="http://schemas.microsoft.com/office/drawing/2014/main" val="1204192819"/>
                  </a:ext>
                </a:extLst>
              </a:tr>
            </a:tbl>
          </a:graphicData>
        </a:graphic>
      </p:graphicFrame>
    </p:spTree>
    <p:extLst>
      <p:ext uri="{BB962C8B-B14F-4D97-AF65-F5344CB8AC3E}">
        <p14:creationId xmlns:p14="http://schemas.microsoft.com/office/powerpoint/2010/main" val="2515030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AF03172-AE84-4304-B2B1-687930DB8B6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23</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コンテンツ プレースホルダー 2">
            <a:extLst>
              <a:ext uri="{FF2B5EF4-FFF2-40B4-BE49-F238E27FC236}">
                <a16:creationId xmlns:a16="http://schemas.microsoft.com/office/drawing/2014/main" id="{E497A9C7-EBDC-41AA-95FF-86685653C0A2}"/>
              </a:ext>
            </a:extLst>
          </p:cNvPr>
          <p:cNvSpPr>
            <a:spLocks noGrp="1"/>
          </p:cNvSpPr>
          <p:nvPr>
            <p:ph idx="1"/>
          </p:nvPr>
        </p:nvSpPr>
        <p:spPr>
          <a:xfrm>
            <a:off x="457200" y="1600200"/>
            <a:ext cx="8229600" cy="4525963"/>
          </a:xfrm>
        </p:spPr>
        <p:txBody>
          <a:bodyPr/>
          <a:lstStyle/>
          <a:p>
            <a:pPr marL="0" lvl="0" indent="0">
              <a:buNone/>
            </a:pPr>
            <a:r>
              <a:rPr lang="ja-JP" altLang="en-US" sz="2800" dirty="0">
                <a:solidFill>
                  <a:prstClr val="black"/>
                </a:solidFill>
              </a:rPr>
              <a:t>〇一人暮らし高齢者が多い</a:t>
            </a:r>
            <a:endParaRPr lang="en-US" altLang="ja-JP" sz="2800" dirty="0">
              <a:solidFill>
                <a:prstClr val="black"/>
              </a:solidFill>
            </a:endParaRPr>
          </a:p>
          <a:p>
            <a:pPr marL="0" lvl="0" indent="0">
              <a:buNone/>
            </a:pPr>
            <a:r>
              <a:rPr lang="ja-JP" altLang="en-US" sz="2800" dirty="0">
                <a:solidFill>
                  <a:prstClr val="black"/>
                </a:solidFill>
              </a:rPr>
              <a:t>　</a:t>
            </a:r>
            <a:r>
              <a:rPr lang="ja-JP" altLang="en-US" sz="2800" dirty="0">
                <a:solidFill>
                  <a:srgbClr val="FF0000"/>
                </a:solidFill>
              </a:rPr>
              <a:t>大阪市　　４２．４％　　　</a:t>
            </a:r>
            <a:r>
              <a:rPr lang="ja-JP" altLang="en-US" sz="2800" dirty="0">
                <a:solidFill>
                  <a:prstClr val="black"/>
                </a:solidFill>
              </a:rPr>
              <a:t>全国　２７．３％</a:t>
            </a:r>
            <a:r>
              <a:rPr lang="ja-JP" altLang="en-US" sz="1400" dirty="0">
                <a:solidFill>
                  <a:prstClr val="black"/>
                </a:solidFill>
              </a:rPr>
              <a:t>（</a:t>
            </a:r>
            <a:r>
              <a:rPr lang="en-US" altLang="ja-JP" sz="1400" dirty="0">
                <a:solidFill>
                  <a:prstClr val="black"/>
                </a:solidFill>
              </a:rPr>
              <a:t>2015</a:t>
            </a:r>
            <a:r>
              <a:rPr lang="ja-JP" altLang="en-US" sz="1400" dirty="0">
                <a:solidFill>
                  <a:prstClr val="black"/>
                </a:solidFill>
              </a:rPr>
              <a:t>年国勢調査）</a:t>
            </a:r>
            <a:endParaRPr lang="en-US" altLang="ja-JP" sz="1400" dirty="0">
              <a:solidFill>
                <a:prstClr val="black"/>
              </a:solidFill>
            </a:endParaRPr>
          </a:p>
          <a:p>
            <a:pPr marL="0" indent="0">
              <a:buNone/>
            </a:pPr>
            <a:r>
              <a:rPr kumimoji="1" lang="ja-JP" altLang="en-US" sz="2800" dirty="0"/>
              <a:t>〇低所得者（非課税世帯）が多い</a:t>
            </a:r>
            <a:endParaRPr kumimoji="1" lang="en-US" altLang="ja-JP" sz="2800" dirty="0"/>
          </a:p>
          <a:p>
            <a:pPr marL="0" indent="0">
              <a:buNone/>
            </a:pPr>
            <a:r>
              <a:rPr lang="ja-JP" altLang="en-US" sz="2800" dirty="0"/>
              <a:t>　　</a:t>
            </a:r>
            <a:r>
              <a:rPr lang="ja-JP" altLang="en-US" sz="2800" dirty="0">
                <a:solidFill>
                  <a:srgbClr val="FF0000"/>
                </a:solidFill>
              </a:rPr>
              <a:t>大阪市　４９．２％　　</a:t>
            </a:r>
            <a:r>
              <a:rPr lang="ja-JP" altLang="en-US" sz="2800" dirty="0"/>
              <a:t>全国　３２．１％　</a:t>
            </a:r>
            <a:r>
              <a:rPr lang="ja-JP" altLang="en-US" sz="1600" dirty="0"/>
              <a:t>（</a:t>
            </a:r>
            <a:r>
              <a:rPr lang="en-US" altLang="ja-JP" sz="1800" dirty="0"/>
              <a:t>2019</a:t>
            </a:r>
            <a:r>
              <a:rPr lang="ja-JP" altLang="en-US" sz="1800" dirty="0"/>
              <a:t>年</a:t>
            </a:r>
            <a:r>
              <a:rPr lang="en-US" altLang="ja-JP" sz="1800" dirty="0"/>
              <a:t>3</a:t>
            </a:r>
            <a:r>
              <a:rPr lang="ja-JP" altLang="en-US" sz="1800" dirty="0"/>
              <a:t>月）</a:t>
            </a:r>
            <a:endParaRPr kumimoji="1" lang="en-US" altLang="ja-JP" sz="2800" dirty="0"/>
          </a:p>
          <a:p>
            <a:pPr marL="0" indent="0">
              <a:buNone/>
            </a:pPr>
            <a:r>
              <a:rPr lang="ja-JP" altLang="en-US" sz="2800" dirty="0"/>
              <a:t>〇</a:t>
            </a:r>
            <a:r>
              <a:rPr kumimoji="1" lang="ja-JP" altLang="en-US" sz="2800" dirty="0"/>
              <a:t>要介護認定率が高い</a:t>
            </a:r>
            <a:endParaRPr kumimoji="1" lang="en-US" altLang="ja-JP" sz="2800" dirty="0"/>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lang="ja-JP" altLang="en-US" sz="2800" dirty="0"/>
              <a:t>　　</a:t>
            </a:r>
            <a:r>
              <a:rPr lang="ja-JP" altLang="en-US" sz="2800" dirty="0">
                <a:solidFill>
                  <a:srgbClr val="FF0000"/>
                </a:solidFill>
              </a:rPr>
              <a:t>大阪市　２６．２％　　　</a:t>
            </a:r>
            <a:r>
              <a:rPr lang="ja-JP" altLang="en-US" sz="2800" dirty="0"/>
              <a:t>全国　１８．７％</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2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a:p>
            <a:pPr marL="0" indent="0">
              <a:buNone/>
            </a:pPr>
            <a:r>
              <a:rPr kumimoji="1" lang="ja-JP" altLang="en-US" sz="2800" dirty="0"/>
              <a:t>〇ホームヘルパーの利用率が高い</a:t>
            </a:r>
            <a:endParaRPr kumimoji="1" lang="en-US" altLang="ja-JP" sz="2800" dirty="0"/>
          </a:p>
          <a:p>
            <a:pPr marL="0" indent="0">
              <a:buNone/>
            </a:pPr>
            <a:r>
              <a:rPr lang="ja-JP" altLang="en-US" sz="2800" dirty="0"/>
              <a:t>　</a:t>
            </a:r>
            <a:r>
              <a:rPr lang="ja-JP" altLang="en-US" sz="2000" dirty="0"/>
              <a:t>サービス種類別保険給付額の構成割合</a:t>
            </a:r>
            <a:endParaRPr lang="en-US" altLang="ja-JP" sz="2800" dirty="0"/>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2800" dirty="0"/>
              <a:t>　　</a:t>
            </a:r>
            <a:r>
              <a:rPr kumimoji="1" lang="ja-JP" altLang="en-US" sz="2800" dirty="0">
                <a:solidFill>
                  <a:srgbClr val="FF0000"/>
                </a:solidFill>
              </a:rPr>
              <a:t>大阪市　２３．５％　　　</a:t>
            </a:r>
            <a:r>
              <a:rPr kumimoji="1" lang="ja-JP" altLang="en-US" sz="2800" dirty="0"/>
              <a:t>全国　９．４％</a:t>
            </a:r>
            <a:r>
              <a:rPr kumimoji="1" lang="ja-JP" altLang="en-US" sz="16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2021</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endParaRPr kumimoji="1" lang="en-US" altLang="ja-JP" sz="2800" dirty="0"/>
          </a:p>
        </p:txBody>
      </p:sp>
      <p:sp>
        <p:nvSpPr>
          <p:cNvPr id="6" name="タイトル 1">
            <a:extLst>
              <a:ext uri="{FF2B5EF4-FFF2-40B4-BE49-F238E27FC236}">
                <a16:creationId xmlns:a16="http://schemas.microsoft.com/office/drawing/2014/main" id="{169AF6F9-6D64-4529-9B35-D80519F430E7}"/>
              </a:ext>
            </a:extLst>
          </p:cNvPr>
          <p:cNvSpPr>
            <a:spLocks noGrp="1"/>
          </p:cNvSpPr>
          <p:nvPr>
            <p:ph type="title"/>
          </p:nvPr>
        </p:nvSpPr>
        <p:spPr>
          <a:xfrm>
            <a:off x="457200" y="274638"/>
            <a:ext cx="8229600" cy="1143000"/>
          </a:xfrm>
          <a:solidFill>
            <a:srgbClr val="FFFF00"/>
          </a:solidFill>
        </p:spPr>
        <p:txBody>
          <a:bodyPr/>
          <a:lstStyle/>
          <a:p>
            <a:r>
              <a:rPr kumimoji="1" lang="ja-JP" altLang="en-US" dirty="0"/>
              <a:t>大阪市の介護保険料が高い理由</a:t>
            </a:r>
          </a:p>
        </p:txBody>
      </p:sp>
    </p:spTree>
    <p:extLst>
      <p:ext uri="{BB962C8B-B14F-4D97-AF65-F5344CB8AC3E}">
        <p14:creationId xmlns:p14="http://schemas.microsoft.com/office/powerpoint/2010/main" val="42796835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barn(inVertical)">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barn(inVertical)">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barn(inVertical)">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barn(inVertical)">
                                      <p:cBhvr>
                                        <p:cTn id="27" dur="500"/>
                                        <p:tgtEl>
                                          <p:spTgt spid="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5" end="5"/>
                                            </p:txEl>
                                          </p:spTgt>
                                        </p:tgtEl>
                                        <p:attrNameLst>
                                          <p:attrName>style.visibility</p:attrName>
                                        </p:attrNameLst>
                                      </p:cBhvr>
                                      <p:to>
                                        <p:strVal val="visible"/>
                                      </p:to>
                                    </p:set>
                                    <p:animEffect transition="in" filter="barn(inVertical)">
                                      <p:cBhvr>
                                        <p:cTn id="32" dur="500"/>
                                        <p:tgtEl>
                                          <p:spTgt spid="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5">
                                            <p:txEl>
                                              <p:pRg st="6" end="6"/>
                                            </p:txEl>
                                          </p:spTgt>
                                        </p:tgtEl>
                                        <p:attrNameLst>
                                          <p:attrName>style.visibility</p:attrName>
                                        </p:attrNameLst>
                                      </p:cBhvr>
                                      <p:to>
                                        <p:strVal val="visible"/>
                                      </p:to>
                                    </p:set>
                                    <p:animEffect transition="in" filter="barn(inVertical)">
                                      <p:cBhvr>
                                        <p:cTn id="37" dur="500"/>
                                        <p:tgtEl>
                                          <p:spTgt spid="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5">
                                            <p:txEl>
                                              <p:pRg st="7" end="7"/>
                                            </p:txEl>
                                          </p:spTgt>
                                        </p:tgtEl>
                                        <p:attrNameLst>
                                          <p:attrName>style.visibility</p:attrName>
                                        </p:attrNameLst>
                                      </p:cBhvr>
                                      <p:to>
                                        <p:strVal val="visible"/>
                                      </p:to>
                                    </p:set>
                                    <p:animEffect transition="in" filter="barn(inVertical)">
                                      <p:cBhvr>
                                        <p:cTn id="42" dur="500"/>
                                        <p:tgtEl>
                                          <p:spTgt spid="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5">
                                            <p:txEl>
                                              <p:pRg st="8" end="8"/>
                                            </p:txEl>
                                          </p:spTgt>
                                        </p:tgtEl>
                                        <p:attrNameLst>
                                          <p:attrName>style.visibility</p:attrName>
                                        </p:attrNameLst>
                                      </p:cBhvr>
                                      <p:to>
                                        <p:strVal val="visible"/>
                                      </p:to>
                                    </p:set>
                                    <p:animEffect transition="in" filter="barn(inVertical)">
                                      <p:cBhvr>
                                        <p:cTn id="47" dur="500"/>
                                        <p:tgtEl>
                                          <p:spTgt spid="5">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801F0DB-86E3-4FA6-BDC3-F80E6EA7FB7A}"/>
              </a:ext>
            </a:extLst>
          </p:cNvPr>
          <p:cNvSpPr>
            <a:spLocks noGrp="1"/>
          </p:cNvSpPr>
          <p:nvPr>
            <p:ph type="title"/>
          </p:nvPr>
        </p:nvSpPr>
        <p:spPr>
          <a:xfrm>
            <a:off x="457200" y="274638"/>
            <a:ext cx="8229600" cy="457199"/>
          </a:xfrm>
          <a:solidFill>
            <a:schemeClr val="accent2">
              <a:lumMod val="20000"/>
              <a:lumOff val="80000"/>
            </a:schemeClr>
          </a:solidFill>
        </p:spPr>
        <p:txBody>
          <a:bodyPr/>
          <a:lstStyle/>
          <a:p>
            <a:r>
              <a:rPr kumimoji="1" lang="ja-JP" altLang="en-US" sz="4000" dirty="0"/>
              <a:t>大阪市の説明：給付費の状況</a:t>
            </a:r>
          </a:p>
        </p:txBody>
      </p:sp>
      <p:sp>
        <p:nvSpPr>
          <p:cNvPr id="3" name="コンテンツ プレースホルダー 2">
            <a:extLst>
              <a:ext uri="{FF2B5EF4-FFF2-40B4-BE49-F238E27FC236}">
                <a16:creationId xmlns:a16="http://schemas.microsoft.com/office/drawing/2014/main" id="{55E96BC5-5F09-4E4F-8201-8CA15F2CF304}"/>
              </a:ext>
            </a:extLst>
          </p:cNvPr>
          <p:cNvSpPr>
            <a:spLocks noGrp="1"/>
          </p:cNvSpPr>
          <p:nvPr>
            <p:ph idx="1"/>
          </p:nvPr>
        </p:nvSpPr>
        <p:spPr>
          <a:xfrm>
            <a:off x="210185" y="947737"/>
            <a:ext cx="8562975" cy="5192713"/>
          </a:xfrm>
        </p:spPr>
        <p:txBody>
          <a:bodyPr/>
          <a:lstStyle/>
          <a:p>
            <a:pPr marL="0" indent="0">
              <a:buNone/>
            </a:pPr>
            <a:r>
              <a:rPr kumimoji="1" lang="ja-JP" altLang="en-US" dirty="0"/>
              <a:t>〇本市は全国と比較すると、居宅サービスの利用者の割合が高い。</a:t>
            </a:r>
          </a:p>
          <a:p>
            <a:pPr marL="0" indent="0">
              <a:buNone/>
            </a:pPr>
            <a:r>
              <a:rPr kumimoji="1" lang="ja-JP" altLang="en-US" dirty="0"/>
              <a:t>・本市 </a:t>
            </a:r>
            <a:r>
              <a:rPr kumimoji="1" lang="en-US" altLang="ja-JP" dirty="0"/>
              <a:t>74.2</a:t>
            </a:r>
            <a:r>
              <a:rPr kumimoji="1" lang="ja-JP" altLang="en-US" dirty="0"/>
              <a:t>％ 全国 </a:t>
            </a:r>
            <a:r>
              <a:rPr kumimoji="1" lang="en-US" altLang="ja-JP" dirty="0"/>
              <a:t>68.7</a:t>
            </a:r>
            <a:r>
              <a:rPr kumimoji="1" lang="ja-JP" altLang="en-US" dirty="0"/>
              <a:t>％ （令和</a:t>
            </a:r>
            <a:r>
              <a:rPr kumimoji="1" lang="en-US" altLang="ja-JP" dirty="0"/>
              <a:t>3</a:t>
            </a:r>
            <a:r>
              <a:rPr kumimoji="1" lang="ja-JP" altLang="en-US" dirty="0"/>
              <a:t>年４月）</a:t>
            </a:r>
          </a:p>
          <a:p>
            <a:pPr marL="0" indent="0">
              <a:buNone/>
            </a:pPr>
            <a:r>
              <a:rPr kumimoji="1" lang="ja-JP" altLang="en-US" dirty="0"/>
              <a:t>〇本市は全国と比較すると、保険給付総額に占める訪問介護の割合が高い。</a:t>
            </a:r>
          </a:p>
          <a:p>
            <a:pPr marL="0" indent="0">
              <a:buNone/>
            </a:pPr>
            <a:r>
              <a:rPr kumimoji="1" lang="ja-JP" altLang="en-US" dirty="0"/>
              <a:t>・本市 </a:t>
            </a:r>
            <a:r>
              <a:rPr kumimoji="1" lang="en-US" altLang="ja-JP" dirty="0"/>
              <a:t>23.5</a:t>
            </a:r>
            <a:r>
              <a:rPr kumimoji="1" lang="ja-JP" altLang="en-US" dirty="0"/>
              <a:t>％ 全国 </a:t>
            </a:r>
            <a:r>
              <a:rPr kumimoji="1" lang="en-US" altLang="ja-JP" dirty="0"/>
              <a:t>9.4</a:t>
            </a:r>
            <a:r>
              <a:rPr kumimoji="1" lang="ja-JP" altLang="en-US" dirty="0"/>
              <a:t>％ （令和</a:t>
            </a:r>
            <a:r>
              <a:rPr kumimoji="1" lang="en-US" altLang="ja-JP" dirty="0"/>
              <a:t>3</a:t>
            </a:r>
            <a:r>
              <a:rPr kumimoji="1" lang="ja-JP" altLang="en-US" dirty="0"/>
              <a:t>年４月）</a:t>
            </a:r>
          </a:p>
          <a:p>
            <a:pPr marL="0" indent="0">
              <a:buNone/>
            </a:pPr>
            <a:r>
              <a:rPr kumimoji="1" lang="ja-JP" altLang="en-US" dirty="0"/>
              <a:t>〇居宅サービス利用者の支給限度額に対する割合は、</a:t>
            </a:r>
            <a:r>
              <a:rPr kumimoji="1" lang="ja-JP" altLang="en-US" dirty="0">
                <a:solidFill>
                  <a:srgbClr val="FF0000"/>
                </a:solidFill>
              </a:rPr>
              <a:t>全国・本市ともに５割程度</a:t>
            </a:r>
            <a:r>
              <a:rPr kumimoji="1" lang="ja-JP" altLang="en-US" dirty="0"/>
              <a:t>となっている。</a:t>
            </a:r>
          </a:p>
          <a:p>
            <a:pPr marL="0" indent="0">
              <a:buNone/>
            </a:pPr>
            <a:r>
              <a:rPr kumimoji="1" lang="ja-JP" altLang="en-US" dirty="0"/>
              <a:t>〇利用者一人当たりのサービス費用額は、全ての介護度において、</a:t>
            </a:r>
            <a:r>
              <a:rPr kumimoji="1" lang="ja-JP" altLang="en-US" dirty="0">
                <a:solidFill>
                  <a:srgbClr val="FF0000"/>
                </a:solidFill>
              </a:rPr>
              <a:t>全国が本市を上回っている</a:t>
            </a:r>
            <a:r>
              <a:rPr kumimoji="1" lang="ja-JP" altLang="en-US" dirty="0"/>
              <a:t>。</a:t>
            </a:r>
          </a:p>
          <a:p>
            <a:endParaRPr kumimoji="1" lang="ja-JP" altLang="en-US" dirty="0"/>
          </a:p>
        </p:txBody>
      </p:sp>
      <p:sp>
        <p:nvSpPr>
          <p:cNvPr id="4" name="スライド番号プレースホルダー 3">
            <a:extLst>
              <a:ext uri="{FF2B5EF4-FFF2-40B4-BE49-F238E27FC236}">
                <a16:creationId xmlns:a16="http://schemas.microsoft.com/office/drawing/2014/main" id="{D43AC9A8-4ECC-4BF8-86E9-4D740C19E4B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24</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090FFBE7-FC44-421D-BAC7-9018EBC72EC4}"/>
              </a:ext>
            </a:extLst>
          </p:cNvPr>
          <p:cNvSpPr/>
          <p:nvPr/>
        </p:nvSpPr>
        <p:spPr>
          <a:xfrm>
            <a:off x="2000249" y="6381749"/>
            <a:ext cx="6334125" cy="20161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日大阪市社会福祉審議会高齢者福祉専門分科会資料</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556380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FD8002-0D9E-4F39-8D40-B69D118712A9}"/>
              </a:ext>
            </a:extLst>
          </p:cNvPr>
          <p:cNvSpPr>
            <a:spLocks noGrp="1"/>
          </p:cNvSpPr>
          <p:nvPr>
            <p:ph type="title"/>
          </p:nvPr>
        </p:nvSpPr>
        <p:spPr/>
        <p:txBody>
          <a:bodyPr/>
          <a:lstStyle/>
          <a:p>
            <a:endParaRPr kumimoji="1" lang="ja-JP" altLang="en-US" dirty="0"/>
          </a:p>
        </p:txBody>
      </p:sp>
      <p:sp>
        <p:nvSpPr>
          <p:cNvPr id="3" name="テキスト プレースホルダー 2">
            <a:extLst>
              <a:ext uri="{FF2B5EF4-FFF2-40B4-BE49-F238E27FC236}">
                <a16:creationId xmlns:a16="http://schemas.microsoft.com/office/drawing/2014/main" id="{F75CD427-03FF-44BF-B0F4-3021316691AF}"/>
              </a:ext>
            </a:extLst>
          </p:cNvPr>
          <p:cNvSpPr>
            <a:spLocks noGrp="1"/>
          </p:cNvSpPr>
          <p:nvPr>
            <p:ph type="body" idx="1"/>
          </p:nvPr>
        </p:nvSpPr>
        <p:spPr/>
        <p:txBody>
          <a:bodyPr/>
          <a:lstStyle/>
          <a:p>
            <a:endParaRPr lang="ja-JP" altLang="en-US"/>
          </a:p>
        </p:txBody>
      </p:sp>
      <p:sp>
        <p:nvSpPr>
          <p:cNvPr id="4" name="スライド番号プレースホルダー 3">
            <a:extLst>
              <a:ext uri="{FF2B5EF4-FFF2-40B4-BE49-F238E27FC236}">
                <a16:creationId xmlns:a16="http://schemas.microsoft.com/office/drawing/2014/main" id="{17496109-D959-4C58-A0C8-ECF69134C51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25</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C8FDFF26-EB4C-4862-B8E5-1CBD75E85805}"/>
              </a:ext>
            </a:extLst>
          </p:cNvPr>
          <p:cNvPicPr>
            <a:picLocks noChangeAspect="1"/>
          </p:cNvPicPr>
          <p:nvPr/>
        </p:nvPicPr>
        <p:blipFill>
          <a:blip r:embed="rId2"/>
          <a:stretch>
            <a:fillRect/>
          </a:stretch>
        </p:blipFill>
        <p:spPr>
          <a:xfrm>
            <a:off x="265458" y="2053592"/>
            <a:ext cx="8878539" cy="4534533"/>
          </a:xfrm>
          <a:prstGeom prst="rect">
            <a:avLst/>
          </a:prstGeom>
        </p:spPr>
      </p:pic>
      <p:sp>
        <p:nvSpPr>
          <p:cNvPr id="7" name="正方形/長方形 6">
            <a:extLst>
              <a:ext uri="{FF2B5EF4-FFF2-40B4-BE49-F238E27FC236}">
                <a16:creationId xmlns:a16="http://schemas.microsoft.com/office/drawing/2014/main" id="{D93F8D52-4316-4045-8406-E4A5F7365F8C}"/>
              </a:ext>
            </a:extLst>
          </p:cNvPr>
          <p:cNvSpPr/>
          <p:nvPr/>
        </p:nvSpPr>
        <p:spPr>
          <a:xfrm>
            <a:off x="1981199" y="6538913"/>
            <a:ext cx="6334125" cy="20161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日大阪市社会福祉審議会高齢者福祉専門分科会資料</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rPr>
              <a:t>2</a:t>
            </a:r>
            <a:endParaRPr kumimoji="1" lang="ja-JP" altLang="en-US" sz="1400" b="0" i="0" u="none" strike="noStrike" kern="1200" cap="none" spc="0" normalizeH="0" baseline="0" noProof="0" dirty="0">
              <a:ln>
                <a:noFill/>
              </a:ln>
              <a:solidFill>
                <a:prstClr val="black"/>
              </a:solidFill>
              <a:effectLst/>
              <a:uLnTx/>
              <a:uFillTx/>
              <a:latin typeface="Calibri" panose="020F0502020204030204"/>
              <a:ea typeface="游ゴシック" panose="020B0400000000000000" pitchFamily="50" charset="-128"/>
              <a:cs typeface="+mn-cs"/>
            </a:endParaRPr>
          </a:p>
        </p:txBody>
      </p:sp>
      <p:sp>
        <p:nvSpPr>
          <p:cNvPr id="8" name="タイトル 1">
            <a:extLst>
              <a:ext uri="{FF2B5EF4-FFF2-40B4-BE49-F238E27FC236}">
                <a16:creationId xmlns:a16="http://schemas.microsoft.com/office/drawing/2014/main" id="{F3663536-BB87-4809-ABE4-76ACEF68724C}"/>
              </a:ext>
            </a:extLst>
          </p:cNvPr>
          <p:cNvSpPr txBox="1">
            <a:spLocks/>
          </p:cNvSpPr>
          <p:nvPr/>
        </p:nvSpPr>
        <p:spPr bwMode="auto">
          <a:xfrm>
            <a:off x="457200" y="274638"/>
            <a:ext cx="8229600" cy="457199"/>
          </a:xfrm>
          <a:prstGeom prst="rect">
            <a:avLst/>
          </a:prstGeom>
          <a:solidFill>
            <a:schemeClr val="accent4"/>
          </a:solidFill>
          <a:ln w="9525">
            <a:noFill/>
            <a:miter lim="800000"/>
            <a:headEnd/>
            <a:tailEnd/>
          </a:ln>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kumimoji="1" sz="4400" kern="1200">
                <a:solidFill>
                  <a:schemeClr val="tx1"/>
                </a:solidFill>
                <a:latin typeface="+mj-lt"/>
                <a:ea typeface="+mj-ea"/>
                <a:cs typeface="+mj-cs"/>
              </a:defRPr>
            </a:lvl1pPr>
            <a:lvl2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1"/>
                </a:solidFill>
                <a:latin typeface="Calibri" panose="020F0502020204030204" pitchFamily="34" charset="0"/>
                <a:ea typeface="ＭＳ Ｐゴシック" panose="020B0600070205080204" pitchFamily="50" charset="-128"/>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4000" b="0" i="0" u="none" strike="noStrike" kern="1200" cap="none" spc="0" normalizeH="0" baseline="0" noProof="0" dirty="0">
                <a:ln>
                  <a:noFill/>
                </a:ln>
                <a:solidFill>
                  <a:sysClr val="windowText" lastClr="000000"/>
                </a:solidFill>
                <a:effectLst/>
                <a:uLnTx/>
                <a:uFillTx/>
                <a:latin typeface="Calibri"/>
                <a:ea typeface="ＭＳ Ｐゴシック" panose="020B0600070205080204" pitchFamily="50" charset="-128"/>
                <a:cs typeface="+mj-cs"/>
              </a:rPr>
              <a:t>大阪市の説明：給付費の状況</a:t>
            </a:r>
          </a:p>
        </p:txBody>
      </p:sp>
      <p:sp>
        <p:nvSpPr>
          <p:cNvPr id="9" name="テキスト ボックス 8">
            <a:extLst>
              <a:ext uri="{FF2B5EF4-FFF2-40B4-BE49-F238E27FC236}">
                <a16:creationId xmlns:a16="http://schemas.microsoft.com/office/drawing/2014/main" id="{9C0106FD-360F-40EE-9BC3-64B15A1AD48A}"/>
              </a:ext>
            </a:extLst>
          </p:cNvPr>
          <p:cNvSpPr txBox="1"/>
          <p:nvPr/>
        </p:nvSpPr>
        <p:spPr>
          <a:xfrm>
            <a:off x="265459" y="793812"/>
            <a:ext cx="8878539" cy="1077218"/>
          </a:xfrm>
          <a:prstGeom prst="rect">
            <a:avLst/>
          </a:prstGeom>
          <a:noFill/>
        </p:spPr>
        <p:txBody>
          <a:bodyPr wrap="square">
            <a:spAutoFit/>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〇利用者一人当たりのサービス費用額は、全ての介護度において、</a:t>
            </a:r>
            <a:r>
              <a:rPr kumimoji="1" lang="ja-JP" altLang="en-US" sz="3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全国が本市を上回っている</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p>
        </p:txBody>
      </p:sp>
      <p:sp>
        <p:nvSpPr>
          <p:cNvPr id="11" name="テキスト ボックス 10">
            <a:extLst>
              <a:ext uri="{FF2B5EF4-FFF2-40B4-BE49-F238E27FC236}">
                <a16:creationId xmlns:a16="http://schemas.microsoft.com/office/drawing/2014/main" id="{60156975-0774-435E-BABB-4F5B79D4392A}"/>
              </a:ext>
            </a:extLst>
          </p:cNvPr>
          <p:cNvSpPr txBox="1"/>
          <p:nvPr/>
        </p:nvSpPr>
        <p:spPr>
          <a:xfrm>
            <a:off x="1085850" y="2228671"/>
            <a:ext cx="5924550" cy="1200329"/>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大阪市の利用者１人当たり費用額は</a:t>
            </a:r>
            <a:r>
              <a:rPr kumimoji="1" lang="ja-JP" altLang="en-US" sz="44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全国平均以下</a:t>
            </a:r>
            <a:endParaRPr kumimoji="0" lang="ja-JP" altLang="en-US" sz="2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p:txBody>
      </p:sp>
    </p:spTree>
    <p:extLst>
      <p:ext uri="{BB962C8B-B14F-4D97-AF65-F5344CB8AC3E}">
        <p14:creationId xmlns:p14="http://schemas.microsoft.com/office/powerpoint/2010/main" val="2965414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3D0AAEE-8276-46FD-AC21-9974B8220F44}"/>
              </a:ext>
            </a:extLst>
          </p:cNvPr>
          <p:cNvSpPr>
            <a:spLocks noGrp="1"/>
          </p:cNvSpPr>
          <p:nvPr>
            <p:ph type="title"/>
          </p:nvPr>
        </p:nvSpPr>
        <p:spPr>
          <a:xfrm>
            <a:off x="457200" y="512761"/>
            <a:ext cx="8229600" cy="685801"/>
          </a:xfrm>
          <a:solidFill>
            <a:schemeClr val="accent2">
              <a:lumMod val="20000"/>
              <a:lumOff val="80000"/>
            </a:schemeClr>
          </a:solidFill>
        </p:spPr>
        <p:txBody>
          <a:bodyPr/>
          <a:lstStyle/>
          <a:p>
            <a:r>
              <a:rPr lang="ja-JP" altLang="en-US" sz="3200" dirty="0"/>
              <a:t>大阪市の説明：認定率が高いことについて</a:t>
            </a:r>
            <a:endParaRPr kumimoji="1" lang="ja-JP" altLang="en-US" sz="3200" dirty="0"/>
          </a:p>
        </p:txBody>
      </p:sp>
      <p:sp>
        <p:nvSpPr>
          <p:cNvPr id="3" name="コンテンツ プレースホルダー 2">
            <a:extLst>
              <a:ext uri="{FF2B5EF4-FFF2-40B4-BE49-F238E27FC236}">
                <a16:creationId xmlns:a16="http://schemas.microsoft.com/office/drawing/2014/main" id="{CBAC9E19-8D83-4F0D-B997-1DAD4D0C2170}"/>
              </a:ext>
            </a:extLst>
          </p:cNvPr>
          <p:cNvSpPr>
            <a:spLocks noGrp="1"/>
          </p:cNvSpPr>
          <p:nvPr>
            <p:ph idx="1"/>
          </p:nvPr>
        </p:nvSpPr>
        <p:spPr>
          <a:xfrm>
            <a:off x="390525" y="1333500"/>
            <a:ext cx="8296275" cy="4792663"/>
          </a:xfrm>
        </p:spPr>
        <p:txBody>
          <a:bodyPr/>
          <a:lstStyle/>
          <a:p>
            <a:pPr marL="0" indent="0">
              <a:buNone/>
            </a:pPr>
            <a:r>
              <a:rPr kumimoji="1" lang="ja-JP" altLang="en-US" dirty="0"/>
              <a:t>〇本市は高齢者世帯に占める一人世帯の割合が全国に比べ高い。</a:t>
            </a:r>
          </a:p>
          <a:p>
            <a:pPr marL="0" indent="0">
              <a:buNone/>
            </a:pPr>
            <a:r>
              <a:rPr kumimoji="1" lang="ja-JP" altLang="en-US" dirty="0"/>
              <a:t>・</a:t>
            </a:r>
            <a:r>
              <a:rPr kumimoji="1" lang="ja-JP" altLang="en-US" dirty="0">
                <a:solidFill>
                  <a:srgbClr val="FF0000"/>
                </a:solidFill>
              </a:rPr>
              <a:t>本市 </a:t>
            </a:r>
            <a:r>
              <a:rPr kumimoji="1" lang="en-US" altLang="ja-JP" dirty="0">
                <a:solidFill>
                  <a:srgbClr val="FF0000"/>
                </a:solidFill>
              </a:rPr>
              <a:t>42.4</a:t>
            </a:r>
            <a:r>
              <a:rPr kumimoji="1" lang="ja-JP" altLang="en-US" dirty="0">
                <a:solidFill>
                  <a:srgbClr val="FF0000"/>
                </a:solidFill>
              </a:rPr>
              <a:t>％ </a:t>
            </a:r>
            <a:r>
              <a:rPr kumimoji="1" lang="ja-JP" altLang="en-US" dirty="0"/>
              <a:t>全国 </a:t>
            </a:r>
            <a:r>
              <a:rPr kumimoji="1" lang="en-US" altLang="ja-JP" dirty="0"/>
              <a:t>27.3</a:t>
            </a:r>
            <a:r>
              <a:rPr kumimoji="1" lang="ja-JP" altLang="en-US" dirty="0"/>
              <a:t>％（平成</a:t>
            </a:r>
            <a:r>
              <a:rPr kumimoji="1" lang="en-US" altLang="ja-JP" dirty="0"/>
              <a:t>27</a:t>
            </a:r>
            <a:r>
              <a:rPr kumimoji="1" lang="ja-JP" altLang="en-US" dirty="0"/>
              <a:t>年国勢調査）</a:t>
            </a:r>
          </a:p>
          <a:p>
            <a:pPr marL="0" indent="0">
              <a:buNone/>
            </a:pPr>
            <a:r>
              <a:rPr kumimoji="1" lang="ja-JP" altLang="en-US" dirty="0"/>
              <a:t>〇一人世帯は認定率が高く、これにより本市の認定率が全国と比べ高くなっている。</a:t>
            </a:r>
          </a:p>
          <a:p>
            <a:pPr marL="0" indent="0">
              <a:buNone/>
            </a:pPr>
            <a:r>
              <a:rPr kumimoji="1" lang="ja-JP" altLang="en-US" dirty="0"/>
              <a:t>・本市 </a:t>
            </a:r>
            <a:r>
              <a:rPr kumimoji="1" lang="ja-JP" altLang="en-US" dirty="0">
                <a:solidFill>
                  <a:srgbClr val="FF0000"/>
                </a:solidFill>
              </a:rPr>
              <a:t>一人世帯の認定率 </a:t>
            </a:r>
            <a:r>
              <a:rPr kumimoji="1" lang="en-US" altLang="ja-JP" dirty="0">
                <a:solidFill>
                  <a:srgbClr val="FF0000"/>
                </a:solidFill>
              </a:rPr>
              <a:t>37.3</a:t>
            </a:r>
            <a:r>
              <a:rPr kumimoji="1" lang="ja-JP" altLang="en-US" dirty="0">
                <a:solidFill>
                  <a:srgbClr val="FF0000"/>
                </a:solidFill>
              </a:rPr>
              <a:t>％ </a:t>
            </a:r>
            <a:endParaRPr kumimoji="1" lang="en-US" altLang="ja-JP" dirty="0">
              <a:solidFill>
                <a:srgbClr val="FF0000"/>
              </a:solidFill>
            </a:endParaRPr>
          </a:p>
          <a:p>
            <a:pPr marL="0" indent="0">
              <a:buNone/>
            </a:pPr>
            <a:r>
              <a:rPr lang="ja-JP" altLang="en-US" dirty="0"/>
              <a:t>　　　　</a:t>
            </a:r>
            <a:r>
              <a:rPr kumimoji="1" lang="ja-JP" altLang="en-US" dirty="0"/>
              <a:t>二人以上世帯 </a:t>
            </a:r>
            <a:r>
              <a:rPr kumimoji="1" lang="en-US" altLang="ja-JP" dirty="0"/>
              <a:t>18.0% </a:t>
            </a:r>
            <a:r>
              <a:rPr kumimoji="1" lang="ja-JP" altLang="en-US" dirty="0"/>
              <a:t>（令和２年３月末）</a:t>
            </a:r>
          </a:p>
          <a:p>
            <a:pPr marL="0" indent="0">
              <a:buNone/>
            </a:pPr>
            <a:r>
              <a:rPr kumimoji="1" lang="ja-JP" altLang="en-US" dirty="0">
                <a:solidFill>
                  <a:srgbClr val="FF0000"/>
                </a:solidFill>
              </a:rPr>
              <a:t>〇一人世帯の割合が高いことにより、認定率が全国に比べ高い。</a:t>
            </a:r>
          </a:p>
        </p:txBody>
      </p:sp>
      <p:sp>
        <p:nvSpPr>
          <p:cNvPr id="4" name="スライド番号プレースホルダー 3">
            <a:extLst>
              <a:ext uri="{FF2B5EF4-FFF2-40B4-BE49-F238E27FC236}">
                <a16:creationId xmlns:a16="http://schemas.microsoft.com/office/drawing/2014/main" id="{62B847CA-992F-4F01-8BA7-A04CD86C823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26</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DC1B5C36-26DC-4A20-BB85-0BEFB1234F7B}"/>
              </a:ext>
            </a:extLst>
          </p:cNvPr>
          <p:cNvSpPr/>
          <p:nvPr/>
        </p:nvSpPr>
        <p:spPr>
          <a:xfrm>
            <a:off x="2000249" y="6381749"/>
            <a:ext cx="6334125" cy="20161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日大阪市社会福祉審議会高齢者福祉専門分科会資料</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64186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正方形/長方形 6">
            <a:extLst>
              <a:ext uri="{FF2B5EF4-FFF2-40B4-BE49-F238E27FC236}">
                <a16:creationId xmlns:a16="http://schemas.microsoft.com/office/drawing/2014/main" id="{6D833492-EDA0-4A0F-BE04-8936C0877F4C}"/>
              </a:ext>
            </a:extLst>
          </p:cNvPr>
          <p:cNvSpPr/>
          <p:nvPr/>
        </p:nvSpPr>
        <p:spPr>
          <a:xfrm>
            <a:off x="2000249" y="6381749"/>
            <a:ext cx="6334125" cy="201613"/>
          </a:xfrm>
          <a:prstGeom prst="rect">
            <a:avLst/>
          </a:prstGeom>
          <a:solidFill>
            <a:srgbClr val="FFFF00"/>
          </a:solidFill>
          <a:ln>
            <a:no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令和</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日大阪市社会福祉審議会高齢者福祉専門分科会資料</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5</a:t>
            </a:r>
            <a:r>
              <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1" lang="en-US" altLang="ja-JP"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a:t>
            </a:r>
            <a:endParaRPr kumimoji="1"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endParaRPr>
          </a:p>
        </p:txBody>
      </p:sp>
      <p:sp>
        <p:nvSpPr>
          <p:cNvPr id="3" name="コンテンツ プレースホルダー 2">
            <a:extLst>
              <a:ext uri="{FF2B5EF4-FFF2-40B4-BE49-F238E27FC236}">
                <a16:creationId xmlns:a16="http://schemas.microsoft.com/office/drawing/2014/main" id="{68CA8DEE-5121-4D0B-9AE0-59B628B3F7DF}"/>
              </a:ext>
            </a:extLst>
          </p:cNvPr>
          <p:cNvSpPr>
            <a:spLocks noGrp="1"/>
          </p:cNvSpPr>
          <p:nvPr>
            <p:ph idx="1"/>
          </p:nvPr>
        </p:nvSpPr>
        <p:spPr>
          <a:xfrm>
            <a:off x="276225" y="979490"/>
            <a:ext cx="8743949" cy="4583110"/>
          </a:xfrm>
        </p:spPr>
        <p:txBody>
          <a:bodyPr/>
          <a:lstStyle/>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〇認定者一人当たりのサービス費用額は全国よりも低いが、認定者数が多いため給付費が高く、被保険者一人当たりでは全国より高くなっている。</a:t>
            </a:r>
          </a:p>
          <a:p>
            <a:pPr marL="0" marR="0" lvl="0" indent="0" algn="l" defTabSz="914400" rtl="0" eaLnBrk="0" fontAlgn="base" latinLnBrk="0" hangingPunct="0">
              <a:lnSpc>
                <a:spcPct val="100000"/>
              </a:lnSpc>
              <a:spcBef>
                <a:spcPct val="20000"/>
              </a:spcBef>
              <a:spcAft>
                <a:spcPct val="0"/>
              </a:spcAft>
              <a:buClrTx/>
              <a:buSzTx/>
              <a:buFont typeface="Arial" pitchFamily="34" charset="0"/>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給付費の状況</a:t>
            </a:r>
          </a:p>
          <a:p>
            <a:pPr marL="0" marR="0" lvl="0" indent="0" algn="l" defTabSz="914400" rtl="0" eaLnBrk="0" fontAlgn="base" latinLnBrk="0" hangingPunct="0">
              <a:lnSpc>
                <a:spcPct val="100000"/>
              </a:lnSpc>
              <a:spcBef>
                <a:spcPct val="20000"/>
              </a:spcBef>
              <a:spcAft>
                <a:spcPct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認定者数一人当たり費用額</a:t>
            </a:r>
          </a:p>
          <a:p>
            <a:pPr marL="0" marR="0" lvl="0" indent="0" algn="l" defTabSz="914400" rtl="0" eaLnBrk="0" fontAlgn="base" latinLnBrk="0" hangingPunct="0">
              <a:lnSpc>
                <a:spcPct val="100000"/>
              </a:lnSpc>
              <a:spcBef>
                <a:spcPct val="20000"/>
              </a:spcBef>
              <a:spcAft>
                <a:spcPct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本市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132,812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　 全国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139,092</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a:p>
            <a:pPr marL="0" marR="0" lvl="0" indent="0" algn="l" defTabSz="914400" rtl="0" eaLnBrk="0" fontAlgn="base" latinLnBrk="0" hangingPunct="0">
              <a:lnSpc>
                <a:spcPct val="100000"/>
              </a:lnSpc>
              <a:spcBef>
                <a:spcPct val="20000"/>
              </a:spcBef>
              <a:spcAft>
                <a:spcPct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被保険者一人当たり費用額</a:t>
            </a:r>
          </a:p>
          <a:p>
            <a:pPr marL="0" marR="0" lvl="0" indent="0" algn="l" defTabSz="914400" rtl="0" eaLnBrk="0" fontAlgn="base" latinLnBrk="0" hangingPunct="0">
              <a:lnSpc>
                <a:spcPct val="100000"/>
              </a:lnSpc>
              <a:spcBef>
                <a:spcPct val="20000"/>
              </a:spcBef>
              <a:spcAft>
                <a:spcPct val="0"/>
              </a:spcAft>
              <a:buClrTx/>
              <a:buSzTx/>
              <a:buNone/>
              <a:tabLst/>
              <a:defRPr/>
            </a:pP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本市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34,826</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 　全国 </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25,995</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 （令和</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1" lang="en-US" altLang="ja-JP"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a:t>
            </a:r>
            <a:r>
              <a:rPr kumimoji="1" lang="ja-JP" altLang="en-US" sz="32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p>
          <a:p>
            <a:endParaRPr kumimoji="1" lang="ja-JP" altLang="en-US" dirty="0"/>
          </a:p>
        </p:txBody>
      </p:sp>
      <p:sp>
        <p:nvSpPr>
          <p:cNvPr id="4" name="スライド番号プレースホルダー 3">
            <a:extLst>
              <a:ext uri="{FF2B5EF4-FFF2-40B4-BE49-F238E27FC236}">
                <a16:creationId xmlns:a16="http://schemas.microsoft.com/office/drawing/2014/main" id="{1276BD36-65B8-43CF-A2D1-952BD452700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27</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タイトル 1">
            <a:extLst>
              <a:ext uri="{FF2B5EF4-FFF2-40B4-BE49-F238E27FC236}">
                <a16:creationId xmlns:a16="http://schemas.microsoft.com/office/drawing/2014/main" id="{82656905-1B96-432C-8520-6E1F8BA2A9CA}"/>
              </a:ext>
            </a:extLst>
          </p:cNvPr>
          <p:cNvSpPr>
            <a:spLocks noGrp="1"/>
          </p:cNvSpPr>
          <p:nvPr>
            <p:ph type="title"/>
          </p:nvPr>
        </p:nvSpPr>
        <p:spPr>
          <a:xfrm>
            <a:off x="523874" y="274638"/>
            <a:ext cx="8162925" cy="704852"/>
          </a:xfrm>
          <a:solidFill>
            <a:schemeClr val="accent2">
              <a:lumMod val="20000"/>
              <a:lumOff val="80000"/>
            </a:schemeClr>
          </a:solidFill>
        </p:spPr>
        <p:txBody>
          <a:bodyPr/>
          <a:lstStyle/>
          <a:p>
            <a:r>
              <a:rPr lang="ja-JP" altLang="en-US" sz="3200" dirty="0"/>
              <a:t>大阪市の説明：認定率が高いことについて</a:t>
            </a:r>
            <a:endParaRPr kumimoji="1" lang="ja-JP" altLang="en-US" sz="3200" dirty="0"/>
          </a:p>
        </p:txBody>
      </p:sp>
      <p:sp>
        <p:nvSpPr>
          <p:cNvPr id="6" name="テキスト ボックス 5">
            <a:extLst>
              <a:ext uri="{FF2B5EF4-FFF2-40B4-BE49-F238E27FC236}">
                <a16:creationId xmlns:a16="http://schemas.microsoft.com/office/drawing/2014/main" id="{25CBF4CE-8F98-4E1F-9CFA-EF50609B1A41}"/>
              </a:ext>
            </a:extLst>
          </p:cNvPr>
          <p:cNvSpPr txBox="1"/>
          <p:nvPr/>
        </p:nvSpPr>
        <p:spPr>
          <a:xfrm>
            <a:off x="523874" y="5521146"/>
            <a:ext cx="7648575" cy="1200329"/>
          </a:xfrm>
          <a:prstGeom prst="rect">
            <a:avLst/>
          </a:prstGeom>
          <a:solidFill>
            <a:srgbClr val="FFFF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一人あたり利用額は全国より低い！</a:t>
            </a:r>
            <a:endParaRPr kumimoji="1" lang="en-US" altLang="ja-JP"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介護保険制度はもう限界！</a:t>
            </a:r>
          </a:p>
        </p:txBody>
      </p:sp>
    </p:spTree>
    <p:extLst>
      <p:ext uri="{BB962C8B-B14F-4D97-AF65-F5344CB8AC3E}">
        <p14:creationId xmlns:p14="http://schemas.microsoft.com/office/powerpoint/2010/main" val="479597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barn(inVertical)">
                                      <p:cBhvr>
                                        <p:cTn id="3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88E4EC1-F019-6FA8-A1FB-4CD1471FBF55}"/>
              </a:ext>
            </a:extLst>
          </p:cNvPr>
          <p:cNvSpPr>
            <a:spLocks noGrp="1"/>
          </p:cNvSpPr>
          <p:nvPr>
            <p:ph type="title"/>
          </p:nvPr>
        </p:nvSpPr>
        <p:spPr>
          <a:xfrm>
            <a:off x="-142240" y="274638"/>
            <a:ext cx="9103360" cy="1143000"/>
          </a:xfrm>
          <a:solidFill>
            <a:schemeClr val="accent1">
              <a:lumMod val="20000"/>
              <a:lumOff val="80000"/>
            </a:schemeClr>
          </a:solidFill>
        </p:spPr>
        <p:txBody>
          <a:bodyPr/>
          <a:lstStyle/>
          <a:p>
            <a:r>
              <a:rPr kumimoji="1" lang="en-US" altLang="ja-JP" dirty="0"/>
              <a:t>10</a:t>
            </a:r>
            <a:r>
              <a:rPr kumimoji="1" lang="ja-JP" altLang="en-US" dirty="0"/>
              <a:t>数年後には全国が大阪市の状況</a:t>
            </a:r>
          </a:p>
        </p:txBody>
      </p:sp>
      <p:sp>
        <p:nvSpPr>
          <p:cNvPr id="3" name="コンテンツ プレースホルダー 2">
            <a:extLst>
              <a:ext uri="{FF2B5EF4-FFF2-40B4-BE49-F238E27FC236}">
                <a16:creationId xmlns:a16="http://schemas.microsoft.com/office/drawing/2014/main" id="{CF9D859E-F65D-093E-92AA-FCB7D10F1463}"/>
              </a:ext>
            </a:extLst>
          </p:cNvPr>
          <p:cNvSpPr>
            <a:spLocks noGrp="1"/>
          </p:cNvSpPr>
          <p:nvPr>
            <p:ph idx="1"/>
          </p:nvPr>
        </p:nvSpPr>
        <p:spPr/>
        <p:txBody>
          <a:bodyPr/>
          <a:lstStyle/>
          <a:p>
            <a:pPr marL="0" indent="0">
              <a:buNone/>
            </a:pPr>
            <a:r>
              <a:rPr kumimoji="1" lang="ja-JP" altLang="en-US" dirty="0"/>
              <a:t>国立社会保障・人口問題研究所の「日本の世帯数の将来推計」によれば、世帯主</a:t>
            </a:r>
            <a:r>
              <a:rPr kumimoji="1" lang="en-US" altLang="ja-JP" dirty="0"/>
              <a:t>65</a:t>
            </a:r>
            <a:r>
              <a:rPr kumimoji="1" lang="ja-JP" altLang="en-US" dirty="0"/>
              <a:t>歳以上の世帯に占める「単独世帯」の割合は、</a:t>
            </a:r>
            <a:endParaRPr kumimoji="1" lang="en-US" altLang="ja-JP" dirty="0"/>
          </a:p>
          <a:p>
            <a:pPr marL="0" indent="0">
              <a:buNone/>
            </a:pPr>
            <a:r>
              <a:rPr kumimoji="1" lang="en-US" altLang="ja-JP" sz="4000" dirty="0">
                <a:solidFill>
                  <a:srgbClr val="FF0000"/>
                </a:solidFill>
              </a:rPr>
              <a:t>2030</a:t>
            </a:r>
            <a:r>
              <a:rPr kumimoji="1" lang="ja-JP" altLang="en-US" sz="4000" dirty="0">
                <a:solidFill>
                  <a:srgbClr val="FF0000"/>
                </a:solidFill>
              </a:rPr>
              <a:t>年には</a:t>
            </a:r>
            <a:r>
              <a:rPr kumimoji="1" lang="en-US" altLang="ja-JP" sz="4000" dirty="0">
                <a:solidFill>
                  <a:srgbClr val="FF0000"/>
                </a:solidFill>
              </a:rPr>
              <a:t>37.4</a:t>
            </a:r>
            <a:r>
              <a:rPr kumimoji="1" lang="ja-JP" altLang="en-US" sz="4000" dirty="0">
                <a:solidFill>
                  <a:srgbClr val="FF0000"/>
                </a:solidFill>
              </a:rPr>
              <a:t>％、</a:t>
            </a:r>
            <a:endParaRPr kumimoji="1" lang="en-US" altLang="ja-JP" sz="4000" dirty="0">
              <a:solidFill>
                <a:srgbClr val="FF0000"/>
              </a:solidFill>
            </a:endParaRPr>
          </a:p>
          <a:p>
            <a:pPr marL="0" indent="0">
              <a:buNone/>
            </a:pPr>
            <a:r>
              <a:rPr kumimoji="1" lang="en-US" altLang="ja-JP" sz="4000" dirty="0">
                <a:solidFill>
                  <a:srgbClr val="FF0000"/>
                </a:solidFill>
              </a:rPr>
              <a:t>2040</a:t>
            </a:r>
            <a:r>
              <a:rPr kumimoji="1" lang="ja-JP" altLang="en-US" sz="4000" dirty="0">
                <a:solidFill>
                  <a:srgbClr val="FF0000"/>
                </a:solidFill>
              </a:rPr>
              <a:t>年には</a:t>
            </a:r>
            <a:r>
              <a:rPr kumimoji="1" lang="en-US" altLang="ja-JP" sz="4000" dirty="0">
                <a:solidFill>
                  <a:srgbClr val="FF0000"/>
                </a:solidFill>
              </a:rPr>
              <a:t>40.0</a:t>
            </a:r>
            <a:r>
              <a:rPr kumimoji="1" lang="ja-JP" altLang="en-US" sz="4000" dirty="0">
                <a:solidFill>
                  <a:srgbClr val="FF0000"/>
                </a:solidFill>
              </a:rPr>
              <a:t>％</a:t>
            </a:r>
            <a:r>
              <a:rPr kumimoji="1" lang="ja-JP" altLang="en-US" dirty="0">
                <a:solidFill>
                  <a:srgbClr val="FF0000"/>
                </a:solidFill>
              </a:rPr>
              <a:t>と推計（</a:t>
            </a:r>
            <a:r>
              <a:rPr kumimoji="1" lang="en-US" altLang="ja-JP" dirty="0">
                <a:solidFill>
                  <a:srgbClr val="FF0000"/>
                </a:solidFill>
              </a:rPr>
              <a:t>2018</a:t>
            </a:r>
            <a:r>
              <a:rPr kumimoji="1" lang="ja-JP" altLang="en-US" dirty="0">
                <a:solidFill>
                  <a:srgbClr val="FF0000"/>
                </a:solidFill>
              </a:rPr>
              <a:t>年推計）</a:t>
            </a:r>
            <a:r>
              <a:rPr kumimoji="1" lang="ja-JP" altLang="en-US" dirty="0"/>
              <a:t>され、大阪市の状況は</a:t>
            </a:r>
            <a:r>
              <a:rPr kumimoji="1" lang="en-US" altLang="ja-JP" dirty="0"/>
              <a:t>10</a:t>
            </a:r>
            <a:r>
              <a:rPr kumimoji="1" lang="ja-JP" altLang="en-US" dirty="0"/>
              <a:t>数年後の</a:t>
            </a:r>
            <a:r>
              <a:rPr kumimoji="1" lang="ja-JP" altLang="en-US" dirty="0">
                <a:solidFill>
                  <a:srgbClr val="FF0000"/>
                </a:solidFill>
              </a:rPr>
              <a:t>近未来の日本社会の姿</a:t>
            </a:r>
            <a:r>
              <a:rPr kumimoji="1" lang="ja-JP" altLang="en-US" dirty="0"/>
              <a:t>でもある。</a:t>
            </a:r>
          </a:p>
        </p:txBody>
      </p:sp>
      <p:sp>
        <p:nvSpPr>
          <p:cNvPr id="4" name="スライド番号プレースホルダー 3">
            <a:extLst>
              <a:ext uri="{FF2B5EF4-FFF2-40B4-BE49-F238E27FC236}">
                <a16:creationId xmlns:a16="http://schemas.microsoft.com/office/drawing/2014/main" id="{E2ABBA44-5F37-84B1-C29B-1BEF2EB165EE}"/>
              </a:ext>
            </a:extLst>
          </p:cNvPr>
          <p:cNvSpPr>
            <a:spLocks noGrp="1"/>
          </p:cNvSpPr>
          <p:nvPr>
            <p:ph type="sldNum" sz="quarter" idx="12"/>
          </p:nvPr>
        </p:nvSpPr>
        <p:spPr/>
        <p:txBody>
          <a:bodyPr/>
          <a:lstStyle/>
          <a:p>
            <a:fld id="{3B706ECC-EBCD-43BE-A780-1013F51C6180}" type="slidenum">
              <a:rPr lang="ja-JP" altLang="en-US" smtClean="0"/>
              <a:pPr/>
              <a:t>28</a:t>
            </a:fld>
            <a:endParaRPr lang="ja-JP" altLang="en-US"/>
          </a:p>
        </p:txBody>
      </p:sp>
    </p:spTree>
    <p:extLst>
      <p:ext uri="{BB962C8B-B14F-4D97-AF65-F5344CB8AC3E}">
        <p14:creationId xmlns:p14="http://schemas.microsoft.com/office/powerpoint/2010/main" val="3686580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画像：介護保険の財源表（画面上に説明有り）">
            <a:extLst>
              <a:ext uri="{FF2B5EF4-FFF2-40B4-BE49-F238E27FC236}">
                <a16:creationId xmlns:a16="http://schemas.microsoft.com/office/drawing/2014/main" id="{E8180D81-4CE9-11D8-D429-F15F0E8F91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79" y="1875016"/>
            <a:ext cx="5871396" cy="4403547"/>
          </a:xfrm>
          <a:prstGeom prst="rect">
            <a:avLst/>
          </a:prstGeom>
          <a:noFill/>
          <a:extLst>
            <a:ext uri="{909E8E84-426E-40DD-AFC4-6F175D3DCCD1}">
              <a14:hiddenFill xmlns:a14="http://schemas.microsoft.com/office/drawing/2010/main">
                <a:solidFill>
                  <a:srgbClr val="FFFFFF"/>
                </a:solidFill>
              </a14:hiddenFill>
            </a:ext>
          </a:extLst>
        </p:spPr>
      </p:pic>
      <p:sp>
        <p:nvSpPr>
          <p:cNvPr id="2" name="タイトル 1">
            <a:extLst>
              <a:ext uri="{FF2B5EF4-FFF2-40B4-BE49-F238E27FC236}">
                <a16:creationId xmlns:a16="http://schemas.microsoft.com/office/drawing/2014/main" id="{C08C2D36-1E5D-9705-FA88-D369220EE1C3}"/>
              </a:ext>
            </a:extLst>
          </p:cNvPr>
          <p:cNvSpPr>
            <a:spLocks noGrp="1"/>
          </p:cNvSpPr>
          <p:nvPr>
            <p:ph type="title"/>
          </p:nvPr>
        </p:nvSpPr>
        <p:spPr>
          <a:solidFill>
            <a:schemeClr val="accent3">
              <a:lumMod val="20000"/>
              <a:lumOff val="80000"/>
            </a:schemeClr>
          </a:solidFill>
        </p:spPr>
        <p:txBody>
          <a:bodyPr/>
          <a:lstStyle/>
          <a:p>
            <a:r>
              <a:rPr kumimoji="1" lang="ja-JP" altLang="en-US" dirty="0"/>
              <a:t>介護保険制度の限界</a:t>
            </a:r>
          </a:p>
        </p:txBody>
      </p:sp>
      <p:sp>
        <p:nvSpPr>
          <p:cNvPr id="3" name="コンテンツ プレースホルダー 2">
            <a:extLst>
              <a:ext uri="{FF2B5EF4-FFF2-40B4-BE49-F238E27FC236}">
                <a16:creationId xmlns:a16="http://schemas.microsoft.com/office/drawing/2014/main" id="{7035AF9B-C9B1-7EE8-9C3C-7011108CD761}"/>
              </a:ext>
            </a:extLst>
          </p:cNvPr>
          <p:cNvSpPr>
            <a:spLocks noGrp="1"/>
          </p:cNvSpPr>
          <p:nvPr>
            <p:ph idx="1"/>
          </p:nvPr>
        </p:nvSpPr>
        <p:spPr>
          <a:xfrm>
            <a:off x="4114800" y="1752600"/>
            <a:ext cx="4927600" cy="4525963"/>
          </a:xfrm>
        </p:spPr>
        <p:txBody>
          <a:bodyPr/>
          <a:lstStyle/>
          <a:p>
            <a:pPr marL="0" indent="0">
              <a:buNone/>
            </a:pPr>
            <a:r>
              <a:rPr kumimoji="1" lang="ja-JP" altLang="en-US" dirty="0"/>
              <a:t>「公費半分・保険料半分」ではもう</a:t>
            </a:r>
            <a:r>
              <a:rPr kumimoji="1" lang="ja-JP" altLang="en-US" dirty="0">
                <a:solidFill>
                  <a:srgbClr val="FF0000"/>
                </a:solidFill>
              </a:rPr>
              <a:t>限界</a:t>
            </a:r>
            <a:endParaRPr kumimoji="1" lang="en-US" altLang="ja-JP" dirty="0">
              <a:solidFill>
                <a:srgbClr val="FF0000"/>
              </a:solidFill>
            </a:endParaRPr>
          </a:p>
          <a:p>
            <a:pPr marL="0" indent="0">
              <a:buNone/>
            </a:pPr>
            <a:r>
              <a:rPr lang="ja-JP" altLang="en-US" dirty="0">
                <a:solidFill>
                  <a:srgbClr val="FF0000"/>
                </a:solidFill>
              </a:rPr>
              <a:t>⇒</a:t>
            </a:r>
            <a:r>
              <a:rPr lang="ja-JP" altLang="en-US" sz="4000" dirty="0">
                <a:solidFill>
                  <a:srgbClr val="FF0000"/>
                </a:solidFill>
              </a:rPr>
              <a:t>　解決策は「公費」投入以外ない！</a:t>
            </a:r>
            <a:endParaRPr lang="en-US" altLang="ja-JP" sz="4000" dirty="0">
              <a:solidFill>
                <a:srgbClr val="FF0000"/>
              </a:solidFill>
            </a:endParaRPr>
          </a:p>
          <a:p>
            <a:pPr marL="0" indent="0">
              <a:buNone/>
            </a:pPr>
            <a:r>
              <a:rPr kumimoji="1" lang="ja-JP" altLang="en-US" sz="4000" dirty="0">
                <a:solidFill>
                  <a:srgbClr val="FF0000"/>
                </a:solidFill>
              </a:rPr>
              <a:t>　国庫負担増を。緊急的に大阪市が財源投入をすべき！</a:t>
            </a:r>
            <a:endParaRPr kumimoji="1" lang="ja-JP" altLang="en-US" dirty="0">
              <a:solidFill>
                <a:srgbClr val="FF0000"/>
              </a:solidFill>
            </a:endParaRPr>
          </a:p>
        </p:txBody>
      </p:sp>
      <p:sp>
        <p:nvSpPr>
          <p:cNvPr id="4" name="スライド番号プレースホルダー 3">
            <a:extLst>
              <a:ext uri="{FF2B5EF4-FFF2-40B4-BE49-F238E27FC236}">
                <a16:creationId xmlns:a16="http://schemas.microsoft.com/office/drawing/2014/main" id="{034C7CF7-9F88-10B9-3BC8-5C66234B74FA}"/>
              </a:ext>
            </a:extLst>
          </p:cNvPr>
          <p:cNvSpPr>
            <a:spLocks noGrp="1"/>
          </p:cNvSpPr>
          <p:nvPr>
            <p:ph type="sldNum" sz="quarter" idx="12"/>
          </p:nvPr>
        </p:nvSpPr>
        <p:spPr/>
        <p:txBody>
          <a:bodyPr/>
          <a:lstStyle/>
          <a:p>
            <a:fld id="{3B706ECC-EBCD-43BE-A780-1013F51C6180}" type="slidenum">
              <a:rPr lang="ja-JP" altLang="en-US" smtClean="0"/>
              <a:pPr/>
              <a:t>29</a:t>
            </a:fld>
            <a:endParaRPr lang="ja-JP" altLang="en-US"/>
          </a:p>
        </p:txBody>
      </p:sp>
    </p:spTree>
    <p:extLst>
      <p:ext uri="{BB962C8B-B14F-4D97-AF65-F5344CB8AC3E}">
        <p14:creationId xmlns:p14="http://schemas.microsoft.com/office/powerpoint/2010/main" val="3565312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Effect transition="in" filter="barn(inVertical)">
                                      <p:cBhvr>
                                        <p:cTn id="19" dur="500"/>
                                        <p:tgtEl>
                                          <p:spTgt spid="3">
                                            <p:txEl>
                                              <p:pRg st="1" end="1"/>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3">
                                            <p:txEl>
                                              <p:pRg st="2" end="2"/>
                                            </p:txEl>
                                          </p:spTgt>
                                        </p:tgtEl>
                                        <p:attrNameLst>
                                          <p:attrName>style.visibility</p:attrName>
                                        </p:attrNameLst>
                                      </p:cBhvr>
                                      <p:to>
                                        <p:strVal val="visible"/>
                                      </p:to>
                                    </p:set>
                                    <p:animEffect transition="in" filter="barn(inVertical)">
                                      <p:cBhvr>
                                        <p:cTn id="24"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7DB00DC-211D-9C35-AEE5-DA1A910B9260}"/>
              </a:ext>
            </a:extLst>
          </p:cNvPr>
          <p:cNvSpPr>
            <a:spLocks noGrp="1"/>
          </p:cNvSpPr>
          <p:nvPr>
            <p:ph type="title"/>
          </p:nvPr>
        </p:nvSpPr>
        <p:spPr>
          <a:xfrm>
            <a:off x="457200" y="365127"/>
            <a:ext cx="8291264" cy="975642"/>
          </a:xfrm>
          <a:solidFill>
            <a:schemeClr val="accent2">
              <a:lumMod val="40000"/>
              <a:lumOff val="60000"/>
            </a:schemeClr>
          </a:solidFill>
        </p:spPr>
        <p:txBody>
          <a:bodyPr/>
          <a:lstStyle/>
          <a:p>
            <a:r>
              <a:rPr kumimoji="1" lang="ja-JP" altLang="en-US" dirty="0">
                <a:latin typeface="ＭＳ ゴシック" panose="020B0609070205080204" pitchFamily="49" charset="-128"/>
                <a:ea typeface="ＭＳ ゴシック" panose="020B0609070205080204" pitchFamily="49" charset="-128"/>
              </a:rPr>
              <a:t>介護保険の運営主体（保険者）</a:t>
            </a:r>
          </a:p>
        </p:txBody>
      </p:sp>
      <p:sp>
        <p:nvSpPr>
          <p:cNvPr id="3" name="表プレースホルダー 2">
            <a:extLst>
              <a:ext uri="{FF2B5EF4-FFF2-40B4-BE49-F238E27FC236}">
                <a16:creationId xmlns:a16="http://schemas.microsoft.com/office/drawing/2014/main" id="{5A133068-FB71-FE35-5E7C-BE752ED22F3D}"/>
              </a:ext>
            </a:extLst>
          </p:cNvPr>
          <p:cNvSpPr>
            <a:spLocks noGrp="1"/>
          </p:cNvSpPr>
          <p:nvPr>
            <p:ph type="tbl" idx="1"/>
          </p:nvPr>
        </p:nvSpPr>
        <p:spPr>
          <a:xfrm>
            <a:off x="457200" y="1633251"/>
            <a:ext cx="8229600" cy="5257800"/>
          </a:xfrm>
        </p:spPr>
        <p:txBody>
          <a:bodyPr>
            <a:normAutofit/>
          </a:bodyPr>
          <a:lstStyle/>
          <a:p>
            <a:pPr marL="0" indent="0">
              <a:buNone/>
            </a:pPr>
            <a:r>
              <a:rPr lang="ja-JP" altLang="en-US" sz="4400" dirty="0">
                <a:solidFill>
                  <a:srgbClr val="FF0000"/>
                </a:solidFill>
                <a:latin typeface="ＭＳ ゴシック" panose="020B0609070205080204" pitchFamily="49" charset="-128"/>
                <a:ea typeface="ＭＳ ゴシック" panose="020B0609070205080204" pitchFamily="49" charset="-128"/>
              </a:rPr>
              <a:t>介護保険の保険者は「市町村」</a:t>
            </a:r>
            <a:endParaRPr lang="en-US" altLang="ja-JP" sz="4400" dirty="0">
              <a:solidFill>
                <a:srgbClr val="FF0000"/>
              </a:solidFill>
              <a:latin typeface="ＭＳ ゴシック" panose="020B0609070205080204" pitchFamily="49" charset="-128"/>
              <a:ea typeface="ＭＳ ゴシック" panose="020B0609070205080204" pitchFamily="49" charset="-128"/>
            </a:endParaRPr>
          </a:p>
          <a:p>
            <a:pPr marL="0" indent="0">
              <a:buNone/>
            </a:pPr>
            <a:r>
              <a:rPr lang="ja-JP" altLang="en-US" sz="3600" dirty="0">
                <a:latin typeface="ＭＳ ゴシック" panose="020B0609070205080204" pitchFamily="49" charset="-128"/>
                <a:ea typeface="ＭＳ ゴシック" panose="020B0609070205080204" pitchFamily="49" charset="-128"/>
              </a:rPr>
              <a:t>理由：①高齢者は「地域」で生活</a:t>
            </a:r>
            <a:endParaRPr lang="en-US" altLang="ja-JP" sz="3600" dirty="0">
              <a:latin typeface="ＭＳ ゴシック" panose="020B0609070205080204" pitchFamily="49" charset="-128"/>
              <a:ea typeface="ＭＳ ゴシック" panose="020B0609070205080204" pitchFamily="49" charset="-128"/>
            </a:endParaRPr>
          </a:p>
          <a:p>
            <a:pPr marL="0" indent="0">
              <a:buNone/>
            </a:pPr>
            <a:r>
              <a:rPr lang="ja-JP" altLang="en-US" sz="3600" dirty="0">
                <a:latin typeface="ＭＳ ゴシック" panose="020B0609070205080204" pitchFamily="49" charset="-128"/>
                <a:ea typeface="ＭＳ ゴシック" panose="020B0609070205080204" pitchFamily="49" charset="-128"/>
              </a:rPr>
              <a:t>　　　②住民に身近な基礎的自治体</a:t>
            </a:r>
            <a:endParaRPr lang="en-US" altLang="ja-JP" sz="3600" dirty="0">
              <a:latin typeface="ＭＳ ゴシック" panose="020B0609070205080204" pitchFamily="49" charset="-128"/>
              <a:ea typeface="ＭＳ ゴシック" panose="020B0609070205080204" pitchFamily="49" charset="-128"/>
            </a:endParaRPr>
          </a:p>
          <a:p>
            <a:pPr marL="0" indent="0">
              <a:buNone/>
            </a:pPr>
            <a:r>
              <a:rPr lang="ja-JP" altLang="en-US" sz="3600" dirty="0">
                <a:latin typeface="ＭＳ ゴシック" panose="020B0609070205080204" pitchFamily="49" charset="-128"/>
                <a:ea typeface="ＭＳ ゴシック" panose="020B0609070205080204" pitchFamily="49" charset="-128"/>
              </a:rPr>
              <a:t>　　　③福祉・保健事業の実績</a:t>
            </a:r>
            <a:endParaRPr lang="en-US" altLang="ja-JP" sz="3600" dirty="0">
              <a:latin typeface="ＭＳ ゴシック" panose="020B0609070205080204" pitchFamily="49" charset="-128"/>
              <a:ea typeface="ＭＳ ゴシック" panose="020B0609070205080204" pitchFamily="49" charset="-128"/>
            </a:endParaRPr>
          </a:p>
          <a:p>
            <a:pPr marL="0" indent="0">
              <a:buNone/>
            </a:pPr>
            <a:r>
              <a:rPr lang="ja-JP" altLang="en-US" sz="3600" dirty="0">
                <a:latin typeface="ＭＳ ゴシック" panose="020B0609070205080204" pitchFamily="49" charset="-128"/>
                <a:ea typeface="ＭＳ ゴシック" panose="020B0609070205080204" pitchFamily="49" charset="-128"/>
              </a:rPr>
              <a:t>他の社会保険は？</a:t>
            </a:r>
            <a:endParaRPr lang="en-US" altLang="ja-JP" sz="3600" dirty="0">
              <a:latin typeface="ＭＳ ゴシック" panose="020B0609070205080204" pitchFamily="49" charset="-128"/>
              <a:ea typeface="ＭＳ ゴシック" panose="020B0609070205080204" pitchFamily="49" charset="-128"/>
            </a:endParaRPr>
          </a:p>
          <a:p>
            <a:pPr marL="0" indent="0">
              <a:buNone/>
            </a:pPr>
            <a:r>
              <a:rPr lang="ja-JP" altLang="en-US" sz="3600" dirty="0">
                <a:latin typeface="ＭＳ ゴシック" panose="020B0609070205080204" pitchFamily="49" charset="-128"/>
                <a:ea typeface="ＭＳ ゴシック" panose="020B0609070205080204" pitchFamily="49" charset="-128"/>
              </a:rPr>
              <a:t>〇国民健康保険：</a:t>
            </a:r>
            <a:r>
              <a:rPr lang="ja-JP" altLang="en-US" dirty="0">
                <a:latin typeface="ＭＳ ゴシック" panose="020B0609070205080204" pitchFamily="49" charset="-128"/>
                <a:ea typeface="ＭＳ ゴシック" panose="020B0609070205080204" pitchFamily="49" charset="-128"/>
              </a:rPr>
              <a:t>「都道府県は市町村とともに</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国民健康保険を行うものとする」</a:t>
            </a:r>
            <a:endParaRPr lang="en-US" altLang="ja-JP" sz="3600" dirty="0">
              <a:latin typeface="ＭＳ ゴシック" panose="020B0609070205080204" pitchFamily="49" charset="-128"/>
              <a:ea typeface="ＭＳ ゴシック" panose="020B0609070205080204" pitchFamily="49" charset="-128"/>
            </a:endParaRPr>
          </a:p>
          <a:p>
            <a:pPr marL="0" indent="0">
              <a:buNone/>
            </a:pPr>
            <a:r>
              <a:rPr lang="ja-JP" altLang="en-US" sz="3600" dirty="0">
                <a:latin typeface="ＭＳ ゴシック" panose="020B0609070205080204" pitchFamily="49" charset="-128"/>
                <a:ea typeface="ＭＳ ゴシック" panose="020B0609070205080204" pitchFamily="49" charset="-128"/>
              </a:rPr>
              <a:t>〇年金保険：「政府が所掌する」</a:t>
            </a:r>
            <a:endParaRPr lang="ja-JP" altLang="en-US" sz="440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427074012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5677844-6BCD-406F-9700-44D5D52AE9E8}"/>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5" name="タイトル 4">
            <a:extLst>
              <a:ext uri="{FF2B5EF4-FFF2-40B4-BE49-F238E27FC236}">
                <a16:creationId xmlns:a16="http://schemas.microsoft.com/office/drawing/2014/main" id="{F647EDD1-905F-4C5E-BA38-646FD4BD89CE}"/>
              </a:ext>
            </a:extLst>
          </p:cNvPr>
          <p:cNvSpPr>
            <a:spLocks noGrp="1"/>
          </p:cNvSpPr>
          <p:nvPr>
            <p:ph type="title"/>
          </p:nvPr>
        </p:nvSpPr>
        <p:spPr>
          <a:xfrm>
            <a:off x="133350" y="274638"/>
            <a:ext cx="8903146" cy="5674642"/>
          </a:xfrm>
        </p:spPr>
        <p:txBody>
          <a:bodyPr/>
          <a:lstStyle/>
          <a:p>
            <a:br>
              <a:rPr lang="en-US" altLang="ja-JP" sz="7200" dirty="0">
                <a:solidFill>
                  <a:srgbClr val="FF0000"/>
                </a:solidFill>
              </a:rPr>
            </a:br>
            <a:r>
              <a:rPr lang="ja-JP" altLang="en-US" sz="7200" dirty="0">
                <a:solidFill>
                  <a:srgbClr val="FF0000"/>
                </a:solidFill>
              </a:rPr>
              <a:t>介護保険財政と</a:t>
            </a:r>
            <a:br>
              <a:rPr lang="en-US" altLang="ja-JP" sz="7200" dirty="0">
                <a:solidFill>
                  <a:srgbClr val="FF0000"/>
                </a:solidFill>
              </a:rPr>
            </a:br>
            <a:r>
              <a:rPr lang="ja-JP" altLang="en-US" sz="7200" dirty="0">
                <a:solidFill>
                  <a:srgbClr val="FF0000"/>
                </a:solidFill>
              </a:rPr>
              <a:t>介護給付費準備基金</a:t>
            </a:r>
            <a:endParaRPr lang="ja-JP" altLang="en-US" sz="13800" dirty="0"/>
          </a:p>
        </p:txBody>
      </p:sp>
    </p:spTree>
    <p:extLst>
      <p:ext uri="{BB962C8B-B14F-4D97-AF65-F5344CB8AC3E}">
        <p14:creationId xmlns:p14="http://schemas.microsoft.com/office/powerpoint/2010/main" val="220014420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9EA47677-FEAF-4D37-8B30-D956B0D3BFF1}"/>
              </a:ext>
            </a:extLst>
          </p:cNvPr>
          <p:cNvSpPr>
            <a:spLocks noGrp="1" noChangeArrowheads="1"/>
          </p:cNvSpPr>
          <p:nvPr>
            <p:ph type="title"/>
          </p:nvPr>
        </p:nvSpPr>
        <p:spPr>
          <a:xfrm>
            <a:off x="539750" y="966893"/>
            <a:ext cx="8254929" cy="577550"/>
          </a:xfrm>
        </p:spPr>
        <p:txBody>
          <a:bodyPr/>
          <a:lstStyle/>
          <a:p>
            <a:pPr eaLnBrk="1" hangingPunct="1"/>
            <a:r>
              <a:rPr lang="ja-JP" altLang="en-US" sz="3200" dirty="0"/>
              <a:t>高齢者の保険料を</a:t>
            </a:r>
            <a:r>
              <a:rPr lang="en-US" altLang="ja-JP" sz="3200" dirty="0"/>
              <a:t>3</a:t>
            </a:r>
            <a:r>
              <a:rPr lang="ja-JP" altLang="en-US" sz="3200" dirty="0"/>
              <a:t>年間管理するのが基金</a:t>
            </a:r>
          </a:p>
        </p:txBody>
      </p:sp>
      <p:sp>
        <p:nvSpPr>
          <p:cNvPr id="27651" name="Text Box 4">
            <a:extLst>
              <a:ext uri="{FF2B5EF4-FFF2-40B4-BE49-F238E27FC236}">
                <a16:creationId xmlns:a16="http://schemas.microsoft.com/office/drawing/2014/main" id="{A6A8386D-5662-4121-90E5-6BD8B7609755}"/>
              </a:ext>
            </a:extLst>
          </p:cNvPr>
          <p:cNvSpPr>
            <a:spLocks noGrp="1" noChangeArrowheads="1"/>
          </p:cNvSpPr>
          <p:nvPr>
            <p:ph type="body" sz="half" idx="1"/>
          </p:nvPr>
        </p:nvSpPr>
        <p:spPr>
          <a:xfrm>
            <a:off x="468313" y="1520031"/>
            <a:ext cx="5543847" cy="207899"/>
          </a:xfrm>
          <a:noFill/>
        </p:spPr>
        <p:txBody>
          <a:bodyPr/>
          <a:lstStyle/>
          <a:p>
            <a:pPr eaLnBrk="1" hangingPunct="1">
              <a:lnSpc>
                <a:spcPct val="80000"/>
              </a:lnSpc>
              <a:spcBef>
                <a:spcPct val="50000"/>
              </a:spcBef>
              <a:buFontTx/>
              <a:buNone/>
            </a:pPr>
            <a:r>
              <a:rPr lang="ja-JP" altLang="en-US" sz="1600" b="1" dirty="0"/>
              <a:t>介護保険財政の仕組み　第</a:t>
            </a:r>
            <a:r>
              <a:rPr lang="en-US" altLang="ja-JP" sz="1600" b="1" dirty="0"/>
              <a:t>8</a:t>
            </a:r>
            <a:r>
              <a:rPr lang="ja-JP" altLang="en-US" sz="1600" b="1" dirty="0"/>
              <a:t>期（居宅サービスの場合）</a:t>
            </a:r>
          </a:p>
        </p:txBody>
      </p:sp>
      <p:graphicFrame>
        <p:nvGraphicFramePr>
          <p:cNvPr id="51238" name="Group 38">
            <a:extLst>
              <a:ext uri="{FF2B5EF4-FFF2-40B4-BE49-F238E27FC236}">
                <a16:creationId xmlns:a16="http://schemas.microsoft.com/office/drawing/2014/main" id="{914FDC5E-4946-4DB0-8F63-DD2BB671FD24}"/>
              </a:ext>
            </a:extLst>
          </p:cNvPr>
          <p:cNvGraphicFramePr>
            <a:graphicFrameLocks noGrp="1"/>
          </p:cNvGraphicFramePr>
          <p:nvPr>
            <p:ph sz="half" idx="2"/>
          </p:nvPr>
        </p:nvGraphicFramePr>
        <p:xfrm>
          <a:off x="539750" y="1773238"/>
          <a:ext cx="7993063" cy="2115280"/>
        </p:xfrm>
        <a:graphic>
          <a:graphicData uri="http://schemas.openxmlformats.org/drawingml/2006/table">
            <a:tbl>
              <a:tblPr/>
              <a:tblGrid>
                <a:gridCol w="1728788">
                  <a:extLst>
                    <a:ext uri="{9D8B030D-6E8A-4147-A177-3AD203B41FA5}">
                      <a16:colId xmlns:a16="http://schemas.microsoft.com/office/drawing/2014/main" val="20000"/>
                    </a:ext>
                  </a:extLst>
                </a:gridCol>
                <a:gridCol w="2197100">
                  <a:extLst>
                    <a:ext uri="{9D8B030D-6E8A-4147-A177-3AD203B41FA5}">
                      <a16:colId xmlns:a16="http://schemas.microsoft.com/office/drawing/2014/main" val="20001"/>
                    </a:ext>
                  </a:extLst>
                </a:gridCol>
                <a:gridCol w="701675">
                  <a:extLst>
                    <a:ext uri="{9D8B030D-6E8A-4147-A177-3AD203B41FA5}">
                      <a16:colId xmlns:a16="http://schemas.microsoft.com/office/drawing/2014/main" val="20002"/>
                    </a:ext>
                  </a:extLst>
                </a:gridCol>
                <a:gridCol w="1439862">
                  <a:extLst>
                    <a:ext uri="{9D8B030D-6E8A-4147-A177-3AD203B41FA5}">
                      <a16:colId xmlns:a16="http://schemas.microsoft.com/office/drawing/2014/main" val="20003"/>
                    </a:ext>
                  </a:extLst>
                </a:gridCol>
                <a:gridCol w="962025">
                  <a:extLst>
                    <a:ext uri="{9D8B030D-6E8A-4147-A177-3AD203B41FA5}">
                      <a16:colId xmlns:a16="http://schemas.microsoft.com/office/drawing/2014/main" val="20004"/>
                    </a:ext>
                  </a:extLst>
                </a:gridCol>
                <a:gridCol w="963613">
                  <a:extLst>
                    <a:ext uri="{9D8B030D-6E8A-4147-A177-3AD203B41FA5}">
                      <a16:colId xmlns:a16="http://schemas.microsoft.com/office/drawing/2014/main" val="20005"/>
                    </a:ext>
                  </a:extLst>
                </a:gridCol>
              </a:tblGrid>
              <a:tr h="211455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rgbClr val="FF0000"/>
                          </a:solidFill>
                          <a:effectLst/>
                          <a:latin typeface="Arial" charset="0"/>
                          <a:ea typeface="ＭＳ Ｐゴシック" pitchFamily="50" charset="-128"/>
                        </a:rPr>
                        <a:t>65</a:t>
                      </a:r>
                      <a:r>
                        <a:rPr kumimoji="1" lang="ja-JP" altLang="en-US" sz="2800" b="0" i="0" u="none" strike="noStrike" cap="none" normalizeH="0" baseline="0" dirty="0">
                          <a:ln>
                            <a:noFill/>
                          </a:ln>
                          <a:solidFill>
                            <a:srgbClr val="FF0000"/>
                          </a:solidFill>
                          <a:effectLst/>
                          <a:latin typeface="Arial" charset="0"/>
                          <a:ea typeface="ＭＳ Ｐゴシック" pitchFamily="50" charset="-128"/>
                        </a:rPr>
                        <a:t>歳以上保険料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3600" b="0" i="0" u="sng" strike="noStrike" cap="none" normalizeH="0" baseline="0" dirty="0">
                          <a:ln>
                            <a:noFill/>
                          </a:ln>
                          <a:solidFill>
                            <a:srgbClr val="FF0000"/>
                          </a:solidFill>
                          <a:effectLst/>
                          <a:latin typeface="Arial" charset="0"/>
                          <a:ea typeface="ＭＳ Ｐゴシック" pitchFamily="50" charset="-128"/>
                        </a:rPr>
                        <a:t>２３％</a:t>
                      </a: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2800" b="0" i="0" u="none" strike="noStrike" cap="none" normalizeH="0" baseline="0" dirty="0">
                        <a:ln>
                          <a:noFill/>
                        </a:ln>
                        <a:solidFill>
                          <a:schemeClr val="tx1"/>
                        </a:solidFill>
                        <a:effectLst/>
                        <a:latin typeface="Arial" charset="0"/>
                        <a:ea typeface="ＭＳ Ｐゴシック" pitchFamily="50" charset="-128"/>
                      </a:endParaRPr>
                    </a:p>
                  </a:txBody>
                  <a:tcPr marT="45704" marB="45704"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rgbClr val="FFFF00"/>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charset="0"/>
                          <a:ea typeface="ＭＳ Ｐゴシック" pitchFamily="50" charset="-128"/>
                        </a:rPr>
                        <a:t>40</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歳～</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64</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歳</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　保険料</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２７％</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000" b="1" i="0" u="none" strike="noStrike" cap="none" normalizeH="0" baseline="0" dirty="0">
                          <a:ln>
                            <a:noFill/>
                          </a:ln>
                          <a:solidFill>
                            <a:schemeClr val="tx1"/>
                          </a:solidFill>
                          <a:effectLst/>
                          <a:latin typeface="Arial" charset="0"/>
                          <a:ea typeface="ＭＳ Ｐゴシック" pitchFamily="50" charset="-128"/>
                        </a:rPr>
                        <a:t>調整交付金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400" b="1" i="0" u="none" strike="noStrike" cap="none" normalizeH="0" baseline="0" dirty="0">
                          <a:ln>
                            <a:noFill/>
                          </a:ln>
                          <a:solidFill>
                            <a:schemeClr val="tx1"/>
                          </a:solidFill>
                          <a:effectLst/>
                          <a:latin typeface="Arial" charset="0"/>
                          <a:ea typeface="ＭＳ Ｐゴシック" pitchFamily="50" charset="-128"/>
                        </a:rPr>
                        <a:t>５％</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国庫負担金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２０％</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府</a:t>
                      </a:r>
                      <a:r>
                        <a:rPr kumimoji="1" lang="en-US" altLang="ja-JP" sz="2800" b="0" i="0" u="none" strike="noStrike" cap="none" normalizeH="0" baseline="0" dirty="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a:txBody>
                  <a:tcPr marT="45704" marB="4570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2800" b="0" i="0" u="none" strike="noStrike" cap="none" normalizeH="0" baseline="0" dirty="0">
                          <a:ln>
                            <a:noFill/>
                          </a:ln>
                          <a:solidFill>
                            <a:schemeClr val="tx1"/>
                          </a:solidFill>
                          <a:effectLst/>
                          <a:latin typeface="Arial" charset="0"/>
                          <a:ea typeface="ＭＳ Ｐゴシック" pitchFamily="50" charset="-128"/>
                        </a:rPr>
                        <a:t>市</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2800" b="0" i="0" u="none" strike="noStrike" cap="none" normalizeH="0" baseline="0" dirty="0">
                          <a:ln>
                            <a:noFill/>
                          </a:ln>
                          <a:solidFill>
                            <a:schemeClr val="tx1"/>
                          </a:solidFill>
                          <a:effectLst/>
                          <a:latin typeface="Arial" charset="0"/>
                          <a:ea typeface="ＭＳ Ｐゴシック" pitchFamily="50" charset="-128"/>
                        </a:rPr>
                        <a:t>12.5</a:t>
                      </a:r>
                      <a:r>
                        <a:rPr kumimoji="1" lang="ja-JP" altLang="en-US" sz="2800" b="0" i="0" u="none" strike="noStrike" cap="none" normalizeH="0" baseline="0" dirty="0">
                          <a:ln>
                            <a:noFill/>
                          </a:ln>
                          <a:solidFill>
                            <a:schemeClr val="tx1"/>
                          </a:solidFill>
                          <a:effectLst/>
                          <a:latin typeface="Arial" charset="0"/>
                          <a:ea typeface="ＭＳ Ｐゴシック" pitchFamily="50" charset="-128"/>
                        </a:rPr>
                        <a:t>％</a:t>
                      </a:r>
                    </a:p>
                  </a:txBody>
                  <a:tcPr marT="45704" marB="45704"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bl>
          </a:graphicData>
        </a:graphic>
      </p:graphicFrame>
      <p:sp>
        <p:nvSpPr>
          <p:cNvPr id="27668" name="Line 32">
            <a:extLst>
              <a:ext uri="{FF2B5EF4-FFF2-40B4-BE49-F238E27FC236}">
                <a16:creationId xmlns:a16="http://schemas.microsoft.com/office/drawing/2014/main" id="{0FBD4871-57F5-4A26-9DCA-8190417EABCD}"/>
              </a:ext>
            </a:extLst>
          </p:cNvPr>
          <p:cNvSpPr>
            <a:spLocks noChangeShapeType="1"/>
          </p:cNvSpPr>
          <p:nvPr/>
        </p:nvSpPr>
        <p:spPr bwMode="auto">
          <a:xfrm>
            <a:off x="3203575" y="3933825"/>
            <a:ext cx="288925" cy="504825"/>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27669" name="Line 33">
            <a:extLst>
              <a:ext uri="{FF2B5EF4-FFF2-40B4-BE49-F238E27FC236}">
                <a16:creationId xmlns:a16="http://schemas.microsoft.com/office/drawing/2014/main" id="{8225F58E-9ACD-4B1E-B566-BAACD5ADDBD7}"/>
              </a:ext>
            </a:extLst>
          </p:cNvPr>
          <p:cNvSpPr>
            <a:spLocks noChangeShapeType="1"/>
          </p:cNvSpPr>
          <p:nvPr/>
        </p:nvSpPr>
        <p:spPr bwMode="auto">
          <a:xfrm>
            <a:off x="3492500" y="4437063"/>
            <a:ext cx="4319588"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27670" name="Line 34">
            <a:extLst>
              <a:ext uri="{FF2B5EF4-FFF2-40B4-BE49-F238E27FC236}">
                <a16:creationId xmlns:a16="http://schemas.microsoft.com/office/drawing/2014/main" id="{DACF505E-C474-48FF-9B1A-40FB1AEFA205}"/>
              </a:ext>
            </a:extLst>
          </p:cNvPr>
          <p:cNvSpPr>
            <a:spLocks noChangeShapeType="1"/>
          </p:cNvSpPr>
          <p:nvPr/>
        </p:nvSpPr>
        <p:spPr bwMode="auto">
          <a:xfrm flipV="1">
            <a:off x="7812088" y="3933825"/>
            <a:ext cx="71437" cy="503238"/>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51235" name="AutoShape 35">
            <a:extLst>
              <a:ext uri="{FF2B5EF4-FFF2-40B4-BE49-F238E27FC236}">
                <a16:creationId xmlns:a16="http://schemas.microsoft.com/office/drawing/2014/main" id="{75264269-02DE-4F98-9BC0-27C7489C3891}"/>
              </a:ext>
            </a:extLst>
          </p:cNvPr>
          <p:cNvSpPr>
            <a:spLocks noChangeArrowheads="1"/>
          </p:cNvSpPr>
          <p:nvPr/>
        </p:nvSpPr>
        <p:spPr bwMode="auto">
          <a:xfrm>
            <a:off x="4427538" y="4868863"/>
            <a:ext cx="3097212" cy="1439862"/>
          </a:xfrm>
          <a:prstGeom prst="wedgeRectCallout">
            <a:avLst>
              <a:gd name="adj1" fmla="val -25912"/>
              <a:gd name="adj2" fmla="val -85944"/>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200" b="0" i="0" u="none" strike="noStrike" kern="1200" cap="none" spc="0" normalizeH="0" baseline="0" noProof="0">
                <a:ln>
                  <a:noFill/>
                </a:ln>
                <a:solidFill>
                  <a:prstClr val="black"/>
                </a:solidFill>
                <a:effectLst/>
                <a:uLnTx/>
                <a:uFillTx/>
                <a:latin typeface="Arial" panose="020B0604020202020204" pitchFamily="34" charset="0"/>
                <a:ea typeface="ＭＳ Ｐゴシック" panose="020B0600070205080204" pitchFamily="50" charset="-128"/>
                <a:cs typeface="+mn-cs"/>
              </a:rPr>
              <a:t>単年度で精算し繰り越さない</a:t>
            </a:r>
          </a:p>
        </p:txBody>
      </p:sp>
      <p:sp>
        <p:nvSpPr>
          <p:cNvPr id="51239" name="AutoShape 39">
            <a:extLst>
              <a:ext uri="{FF2B5EF4-FFF2-40B4-BE49-F238E27FC236}">
                <a16:creationId xmlns:a16="http://schemas.microsoft.com/office/drawing/2014/main" id="{01CF7F6B-9971-49B4-B591-9CB02C93FA25}"/>
              </a:ext>
            </a:extLst>
          </p:cNvPr>
          <p:cNvSpPr>
            <a:spLocks noChangeArrowheads="1"/>
          </p:cNvSpPr>
          <p:nvPr/>
        </p:nvSpPr>
        <p:spPr bwMode="auto">
          <a:xfrm>
            <a:off x="539750" y="4581525"/>
            <a:ext cx="3024188" cy="1943100"/>
          </a:xfrm>
          <a:prstGeom prst="wedgeRectCallout">
            <a:avLst>
              <a:gd name="adj1" fmla="val -31787"/>
              <a:gd name="adj2" fmla="val -84968"/>
            </a:avLst>
          </a:prstGeom>
          <a:solidFill>
            <a:srgbClr val="FFFF00"/>
          </a:solidFill>
          <a:ln w="9525">
            <a:solidFill>
              <a:schemeClr val="tx1"/>
            </a:solidFill>
            <a:miter lim="800000"/>
            <a:headEnd/>
            <a:tailEnd/>
          </a:ln>
        </p:spPr>
        <p:txBody>
          <a:bodyPr/>
          <a:lstStyle>
            <a:lvl1pPr eaLnBrk="0" hangingPunct="0">
              <a:defRPr kumimoji="1">
                <a:solidFill>
                  <a:schemeClr val="tx1"/>
                </a:solidFill>
                <a:latin typeface="Arial" panose="020B0604020202020204" pitchFamily="34" charset="0"/>
                <a:ea typeface="ＭＳ Ｐゴシック" panose="020B0600070205080204" pitchFamily="50" charset="-128"/>
              </a:defRPr>
            </a:lvl1pPr>
            <a:lvl2pPr marL="742950" indent="-285750" eaLnBrk="0" hangingPunct="0">
              <a:defRPr kumimoji="1">
                <a:solidFill>
                  <a:schemeClr val="tx1"/>
                </a:solidFill>
                <a:latin typeface="Arial" panose="020B0604020202020204" pitchFamily="34" charset="0"/>
                <a:ea typeface="ＭＳ Ｐゴシック" panose="020B0600070205080204" pitchFamily="50" charset="-128"/>
              </a:defRPr>
            </a:lvl2pPr>
            <a:lvl3pPr marL="1143000" indent="-228600" eaLnBrk="0" hangingPunct="0">
              <a:defRPr kumimoji="1">
                <a:solidFill>
                  <a:schemeClr val="tx1"/>
                </a:solidFill>
                <a:latin typeface="Arial" panose="020B0604020202020204" pitchFamily="34" charset="0"/>
                <a:ea typeface="ＭＳ Ｐゴシック" panose="020B0600070205080204" pitchFamily="50" charset="-128"/>
              </a:defRPr>
            </a:lvl3pPr>
            <a:lvl4pPr marL="1600200" indent="-228600" eaLnBrk="0" hangingPunct="0">
              <a:defRPr kumimoji="1">
                <a:solidFill>
                  <a:schemeClr val="tx1"/>
                </a:solidFill>
                <a:latin typeface="Arial" panose="020B0604020202020204" pitchFamily="34" charset="0"/>
                <a:ea typeface="ＭＳ Ｐゴシック" panose="020B0600070205080204" pitchFamily="50" charset="-128"/>
              </a:defRPr>
            </a:lvl4pPr>
            <a:lvl5pPr marL="2057400" indent="-228600" eaLnBrk="0" hangingPunct="0">
              <a:defRPr kumimoji="1">
                <a:solidFill>
                  <a:schemeClr val="tx1"/>
                </a:solidFill>
                <a:latin typeface="Arial" panose="020B0604020202020204" pitchFamily="34" charset="0"/>
                <a:ea typeface="ＭＳ Ｐゴシック" panose="020B0600070205080204" pitchFamily="50" charset="-128"/>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３年間繰り越して調整する</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rPr>
              <a:t>（＝準備基金）</a:t>
            </a:r>
          </a:p>
        </p:txBody>
      </p:sp>
      <p:sp>
        <p:nvSpPr>
          <p:cNvPr id="10" name="楕円 9">
            <a:extLst>
              <a:ext uri="{FF2B5EF4-FFF2-40B4-BE49-F238E27FC236}">
                <a16:creationId xmlns:a16="http://schemas.microsoft.com/office/drawing/2014/main" id="{46F729A6-62ED-44D0-AE2C-E9082B40CEB8}"/>
              </a:ext>
            </a:extLst>
          </p:cNvPr>
          <p:cNvSpPr/>
          <p:nvPr/>
        </p:nvSpPr>
        <p:spPr>
          <a:xfrm>
            <a:off x="395536" y="1773238"/>
            <a:ext cx="2016224" cy="2231826"/>
          </a:xfrm>
          <a:prstGeom prst="ellipse">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1" name="テキスト ボックス 10">
            <a:extLst>
              <a:ext uri="{FF2B5EF4-FFF2-40B4-BE49-F238E27FC236}">
                <a16:creationId xmlns:a16="http://schemas.microsoft.com/office/drawing/2014/main" id="{A0A8D3D2-DDEF-4D39-AFD2-31E86CD05DCD}"/>
              </a:ext>
            </a:extLst>
          </p:cNvPr>
          <p:cNvSpPr txBox="1"/>
          <p:nvPr/>
        </p:nvSpPr>
        <p:spPr>
          <a:xfrm>
            <a:off x="632286" y="1131"/>
            <a:ext cx="7344816" cy="646331"/>
          </a:xfrm>
          <a:prstGeom prst="rect">
            <a:avLst/>
          </a:prstGeom>
          <a:solidFill>
            <a:srgbClr val="FFFF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介護保険財政の特徴と準備基金　　　　</a:t>
            </a:r>
            <a:r>
              <a:rPr kumimoji="1" lang="ja-JP" altLang="en-US" sz="20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　　</a:t>
            </a:r>
            <a:endPar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4501262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235"/>
                                        </p:tgtEl>
                                        <p:attrNameLst>
                                          <p:attrName>style.visibility</p:attrName>
                                        </p:attrNameLst>
                                      </p:cBhvr>
                                      <p:to>
                                        <p:strVal val="visible"/>
                                      </p:to>
                                    </p:set>
                                    <p:animEffect transition="in" filter="checkerboard(across)">
                                      <p:cBhvr>
                                        <p:cTn id="7" dur="500"/>
                                        <p:tgtEl>
                                          <p:spTgt spid="5123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51239"/>
                                        </p:tgtEl>
                                        <p:attrNameLst>
                                          <p:attrName>style.visibility</p:attrName>
                                        </p:attrNameLst>
                                      </p:cBhvr>
                                      <p:to>
                                        <p:strVal val="visible"/>
                                      </p:to>
                                    </p:set>
                                    <p:animEffect transition="in" filter="checkerboard(across)">
                                      <p:cBhvr>
                                        <p:cTn id="17" dur="500"/>
                                        <p:tgtEl>
                                          <p:spTgt spid="512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5" grpId="0" animBg="1"/>
      <p:bldP spid="51239" grpId="0" animBg="1"/>
      <p:bldP spid="10"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ja-JP" altLang="en-US" dirty="0"/>
              <a:t>介護保険特別会計の歳入</a:t>
            </a:r>
            <a:br>
              <a:rPr lang="en-US" altLang="ja-JP" dirty="0"/>
            </a:br>
            <a:r>
              <a:rPr lang="ja-JP" altLang="en-US" sz="2400" dirty="0"/>
              <a:t>（居宅サービス）</a:t>
            </a:r>
          </a:p>
        </p:txBody>
      </p:sp>
      <p:sp>
        <p:nvSpPr>
          <p:cNvPr id="16387" name="Rectangle 3"/>
          <p:cNvSpPr>
            <a:spLocks noGrp="1" noChangeArrowheads="1"/>
          </p:cNvSpPr>
          <p:nvPr>
            <p:ph type="body" idx="1"/>
          </p:nvPr>
        </p:nvSpPr>
        <p:spPr>
          <a:xfrm>
            <a:off x="457200" y="1600200"/>
            <a:ext cx="8229600" cy="4354513"/>
          </a:xfrm>
        </p:spPr>
        <p:txBody>
          <a:bodyPr/>
          <a:lstStyle/>
          <a:p>
            <a:pPr marL="609600" indent="-609600">
              <a:buFont typeface="Wingdings" pitchFamily="2" charset="2"/>
              <a:buNone/>
            </a:pPr>
            <a:r>
              <a:rPr lang="en-US" altLang="ja-JP" sz="3600" dirty="0"/>
              <a:t>①</a:t>
            </a:r>
            <a:r>
              <a:rPr lang="ja-JP" altLang="en-US" sz="3600" dirty="0"/>
              <a:t>介護保険料（６５歳以上）　２３％</a:t>
            </a:r>
            <a:endParaRPr lang="ja-JP" altLang="en-US" sz="3600" u="sng" dirty="0"/>
          </a:p>
          <a:p>
            <a:pPr marL="609600" indent="-609600">
              <a:buFont typeface="Wingdings" pitchFamily="2" charset="2"/>
              <a:buNone/>
            </a:pPr>
            <a:r>
              <a:rPr lang="ja-JP" altLang="en-US" u="sng" dirty="0">
                <a:solidFill>
                  <a:srgbClr val="FF0000"/>
                </a:solidFill>
              </a:rPr>
              <a:t>②国庫支出金　　２０＋５％</a:t>
            </a:r>
          </a:p>
          <a:p>
            <a:pPr marL="609600" indent="-609600">
              <a:buFont typeface="Wingdings" pitchFamily="2" charset="2"/>
              <a:buNone/>
            </a:pPr>
            <a:r>
              <a:rPr lang="ja-JP" altLang="en-US" u="sng" dirty="0">
                <a:solidFill>
                  <a:srgbClr val="FF0000"/>
                </a:solidFill>
              </a:rPr>
              <a:t>③支払基金交付金（４０歳以上６４歳の保険料）</a:t>
            </a:r>
          </a:p>
          <a:p>
            <a:pPr marL="609600" indent="-609600">
              <a:buFont typeface="Wingdings" pitchFamily="2" charset="2"/>
              <a:buNone/>
            </a:pPr>
            <a:r>
              <a:rPr lang="ja-JP" altLang="en-US" u="sng" dirty="0">
                <a:solidFill>
                  <a:srgbClr val="FF0000"/>
                </a:solidFill>
              </a:rPr>
              <a:t>　　　２７％</a:t>
            </a:r>
          </a:p>
          <a:p>
            <a:pPr marL="609600" indent="-609600">
              <a:buFont typeface="Wingdings" pitchFamily="2" charset="2"/>
              <a:buNone/>
            </a:pPr>
            <a:r>
              <a:rPr lang="ja-JP" altLang="en-US" u="sng" dirty="0">
                <a:solidFill>
                  <a:srgbClr val="FF0000"/>
                </a:solidFill>
              </a:rPr>
              <a:t>④都道府県負担金　１２．５％</a:t>
            </a:r>
          </a:p>
          <a:p>
            <a:pPr marL="609600" indent="-609600">
              <a:buFont typeface="Wingdings" pitchFamily="2" charset="2"/>
              <a:buNone/>
            </a:pPr>
            <a:r>
              <a:rPr lang="ja-JP" altLang="en-US" u="sng" dirty="0">
                <a:solidFill>
                  <a:srgbClr val="FF0000"/>
                </a:solidFill>
              </a:rPr>
              <a:t>⑤一般会計繰入金　１２．５％</a:t>
            </a:r>
            <a:endParaRPr lang="ja-JP" altLang="en-US" dirty="0">
              <a:solidFill>
                <a:srgbClr val="FF0000"/>
              </a:solidFill>
            </a:endParaRPr>
          </a:p>
          <a:p>
            <a:pPr marL="609600" indent="-609600">
              <a:buFont typeface="Wingdings" pitchFamily="2" charset="2"/>
              <a:buNone/>
            </a:pPr>
            <a:r>
              <a:rPr lang="ja-JP" altLang="en-US" dirty="0"/>
              <a:t>基金繰入金</a:t>
            </a:r>
          </a:p>
        </p:txBody>
      </p:sp>
      <p:sp>
        <p:nvSpPr>
          <p:cNvPr id="16388" name="Text Box 4"/>
          <p:cNvSpPr txBox="1">
            <a:spLocks noChangeArrowheads="1"/>
          </p:cNvSpPr>
          <p:nvPr/>
        </p:nvSpPr>
        <p:spPr bwMode="auto">
          <a:xfrm>
            <a:off x="755650" y="5667375"/>
            <a:ext cx="7632700" cy="1190625"/>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en-US" altLang="ja-JP" sz="3600" b="0" i="0" u="none" strike="noStrike" kern="1200" cap="none" spc="0" normalizeH="0" baseline="0" noProof="0">
                <a:ln>
                  <a:noFill/>
                </a:ln>
                <a:solidFill>
                  <a:srgbClr val="FF0000"/>
                </a:solidFill>
                <a:effectLst/>
                <a:uLnTx/>
                <a:uFillTx/>
                <a:latin typeface="Calibri" pitchFamily="34" charset="0"/>
                <a:ea typeface="ＭＳ Ｐゴシック" pitchFamily="50" charset="-128"/>
                <a:cs typeface="+mn-cs"/>
              </a:rPr>
              <a:t>②③④⑤</a:t>
            </a:r>
            <a:r>
              <a:rPr kumimoji="1" lang="ja-JP" altLang="en-US" sz="3600" b="0" i="0" u="none" strike="noStrike" kern="1200" cap="none" spc="0" normalizeH="0" baseline="0" noProof="0">
                <a:ln>
                  <a:noFill/>
                </a:ln>
                <a:solidFill>
                  <a:srgbClr val="FF0000"/>
                </a:solidFill>
                <a:effectLst/>
                <a:uLnTx/>
                <a:uFillTx/>
                <a:latin typeface="Calibri" pitchFamily="34" charset="0"/>
                <a:ea typeface="ＭＳ Ｐゴシック" pitchFamily="50" charset="-128"/>
                <a:cs typeface="+mn-cs"/>
              </a:rPr>
              <a:t>は、すべて年度ごとに精算し繰り越さない</a:t>
            </a:r>
          </a:p>
        </p:txBody>
      </p:sp>
    </p:spTree>
    <p:extLst>
      <p:ext uri="{BB962C8B-B14F-4D97-AF65-F5344CB8AC3E}">
        <p14:creationId xmlns:p14="http://schemas.microsoft.com/office/powerpoint/2010/main" val="145443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6387">
                                            <p:txEl>
                                              <p:pRg st="0" end="0"/>
                                            </p:txEl>
                                          </p:spTgt>
                                        </p:tgtEl>
                                        <p:attrNameLst>
                                          <p:attrName>style.visibility</p:attrName>
                                        </p:attrNameLst>
                                      </p:cBhvr>
                                      <p:to>
                                        <p:strVal val="visible"/>
                                      </p:to>
                                    </p:set>
                                    <p:animEffect transition="in" filter="barn(inVertical)">
                                      <p:cBhvr>
                                        <p:cTn id="7" dur="500"/>
                                        <p:tgtEl>
                                          <p:spTgt spid="1638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6387">
                                            <p:txEl>
                                              <p:pRg st="1" end="1"/>
                                            </p:txEl>
                                          </p:spTgt>
                                        </p:tgtEl>
                                        <p:attrNameLst>
                                          <p:attrName>style.visibility</p:attrName>
                                        </p:attrNameLst>
                                      </p:cBhvr>
                                      <p:to>
                                        <p:strVal val="visible"/>
                                      </p:to>
                                    </p:set>
                                    <p:animEffect transition="in" filter="barn(inVertical)">
                                      <p:cBhvr>
                                        <p:cTn id="12" dur="500"/>
                                        <p:tgtEl>
                                          <p:spTgt spid="1638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6387">
                                            <p:txEl>
                                              <p:pRg st="2" end="2"/>
                                            </p:txEl>
                                          </p:spTgt>
                                        </p:tgtEl>
                                        <p:attrNameLst>
                                          <p:attrName>style.visibility</p:attrName>
                                        </p:attrNameLst>
                                      </p:cBhvr>
                                      <p:to>
                                        <p:strVal val="visible"/>
                                      </p:to>
                                    </p:set>
                                    <p:animEffect transition="in" filter="barn(inVertical)">
                                      <p:cBhvr>
                                        <p:cTn id="17" dur="500"/>
                                        <p:tgtEl>
                                          <p:spTgt spid="1638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6387">
                                            <p:txEl>
                                              <p:pRg st="3" end="3"/>
                                            </p:txEl>
                                          </p:spTgt>
                                        </p:tgtEl>
                                        <p:attrNameLst>
                                          <p:attrName>style.visibility</p:attrName>
                                        </p:attrNameLst>
                                      </p:cBhvr>
                                      <p:to>
                                        <p:strVal val="visible"/>
                                      </p:to>
                                    </p:set>
                                    <p:animEffect transition="in" filter="barn(inVertical)">
                                      <p:cBhvr>
                                        <p:cTn id="22" dur="500"/>
                                        <p:tgtEl>
                                          <p:spTgt spid="1638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6387">
                                            <p:txEl>
                                              <p:pRg st="4" end="4"/>
                                            </p:txEl>
                                          </p:spTgt>
                                        </p:tgtEl>
                                        <p:attrNameLst>
                                          <p:attrName>style.visibility</p:attrName>
                                        </p:attrNameLst>
                                      </p:cBhvr>
                                      <p:to>
                                        <p:strVal val="visible"/>
                                      </p:to>
                                    </p:set>
                                    <p:animEffect transition="in" filter="barn(inVertical)">
                                      <p:cBhvr>
                                        <p:cTn id="27" dur="500"/>
                                        <p:tgtEl>
                                          <p:spTgt spid="1638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6387">
                                            <p:txEl>
                                              <p:pRg st="5" end="5"/>
                                            </p:txEl>
                                          </p:spTgt>
                                        </p:tgtEl>
                                        <p:attrNameLst>
                                          <p:attrName>style.visibility</p:attrName>
                                        </p:attrNameLst>
                                      </p:cBhvr>
                                      <p:to>
                                        <p:strVal val="visible"/>
                                      </p:to>
                                    </p:set>
                                    <p:animEffect transition="in" filter="barn(inVertical)">
                                      <p:cBhvr>
                                        <p:cTn id="32" dur="500"/>
                                        <p:tgtEl>
                                          <p:spTgt spid="16387">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6387">
                                            <p:txEl>
                                              <p:pRg st="6" end="6"/>
                                            </p:txEl>
                                          </p:spTgt>
                                        </p:tgtEl>
                                        <p:attrNameLst>
                                          <p:attrName>style.visibility</p:attrName>
                                        </p:attrNameLst>
                                      </p:cBhvr>
                                      <p:to>
                                        <p:strVal val="visible"/>
                                      </p:to>
                                    </p:set>
                                    <p:animEffect transition="in" filter="barn(inVertical)">
                                      <p:cBhvr>
                                        <p:cTn id="37" dur="500"/>
                                        <p:tgtEl>
                                          <p:spTgt spid="16387">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6388"/>
                                        </p:tgtEl>
                                        <p:attrNameLst>
                                          <p:attrName>style.visibility</p:attrName>
                                        </p:attrNameLst>
                                      </p:cBhvr>
                                      <p:to>
                                        <p:strVal val="visible"/>
                                      </p:to>
                                    </p:set>
                                    <p:animEffect transition="in" filter="checkerboard(across)">
                                      <p:cBhvr>
                                        <p:cTn id="42" dur="500"/>
                                        <p:tgtEl>
                                          <p:spTgt spid="1638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387" grpId="0" build="p"/>
      <p:bldP spid="1638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ja-JP" altLang="en-US"/>
              <a:t>中期財政運営（３年ごと）</a:t>
            </a:r>
          </a:p>
        </p:txBody>
      </p:sp>
      <p:sp>
        <p:nvSpPr>
          <p:cNvPr id="15363" name="Rectangle 3"/>
          <p:cNvSpPr>
            <a:spLocks noGrp="1" noChangeArrowheads="1"/>
          </p:cNvSpPr>
          <p:nvPr>
            <p:ph type="body" idx="1"/>
          </p:nvPr>
        </p:nvSpPr>
        <p:spPr>
          <a:xfrm>
            <a:off x="468313" y="1196975"/>
            <a:ext cx="8218487" cy="4929188"/>
          </a:xfrm>
        </p:spPr>
        <p:txBody>
          <a:bodyPr/>
          <a:lstStyle/>
          <a:p>
            <a:pPr>
              <a:buFont typeface="Wingdings" pitchFamily="2" charset="2"/>
              <a:buNone/>
            </a:pPr>
            <a:r>
              <a:rPr lang="ja-JP" altLang="en-US"/>
              <a:t>余った介護保険料は翌年以降の給付費へ</a:t>
            </a:r>
          </a:p>
        </p:txBody>
      </p:sp>
      <p:sp>
        <p:nvSpPr>
          <p:cNvPr id="15364" name="Rectangle 4"/>
          <p:cNvSpPr>
            <a:spLocks noChangeArrowheads="1"/>
          </p:cNvSpPr>
          <p:nvPr/>
        </p:nvSpPr>
        <p:spPr bwMode="auto">
          <a:xfrm>
            <a:off x="611188" y="4724400"/>
            <a:ext cx="2305050" cy="1441450"/>
          </a:xfrm>
          <a:prstGeom prst="rect">
            <a:avLst/>
          </a:prstGeom>
          <a:solidFill>
            <a:schemeClr val="accent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5367" name="Rectangle 7"/>
          <p:cNvSpPr>
            <a:spLocks noChangeArrowheads="1"/>
          </p:cNvSpPr>
          <p:nvPr/>
        </p:nvSpPr>
        <p:spPr bwMode="auto">
          <a:xfrm>
            <a:off x="611188" y="3860800"/>
            <a:ext cx="2305050" cy="792163"/>
          </a:xfrm>
          <a:prstGeom prst="rect">
            <a:avLst/>
          </a:prstGeom>
          <a:solidFill>
            <a:srgbClr val="00FFFF"/>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1" i="0" u="none" strike="noStrike" kern="1200" cap="none" spc="0" normalizeH="0" baseline="0" noProof="0" dirty="0">
                <a:ln>
                  <a:noFill/>
                </a:ln>
                <a:solidFill>
                  <a:srgbClr val="3333FF"/>
                </a:solidFill>
                <a:effectLst/>
                <a:uLnTx/>
                <a:uFillTx/>
                <a:latin typeface="Calibri" pitchFamily="34" charset="0"/>
                <a:ea typeface="ＭＳ Ｐゴシック" pitchFamily="50" charset="-128"/>
                <a:cs typeface="+mn-cs"/>
              </a:rPr>
              <a:t>黒字（保険料の余り）</a:t>
            </a:r>
          </a:p>
        </p:txBody>
      </p:sp>
      <p:sp>
        <p:nvSpPr>
          <p:cNvPr id="15368" name="Rectangle 8"/>
          <p:cNvSpPr>
            <a:spLocks noChangeArrowheads="1"/>
          </p:cNvSpPr>
          <p:nvPr/>
        </p:nvSpPr>
        <p:spPr bwMode="auto">
          <a:xfrm>
            <a:off x="3348038" y="3860800"/>
            <a:ext cx="2303462" cy="2305050"/>
          </a:xfrm>
          <a:prstGeom prst="rect">
            <a:avLst/>
          </a:prstGeom>
          <a:solidFill>
            <a:schemeClr val="accent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5370" name="Rectangle 10"/>
          <p:cNvSpPr>
            <a:spLocks noChangeArrowheads="1"/>
          </p:cNvSpPr>
          <p:nvPr/>
        </p:nvSpPr>
        <p:spPr bwMode="auto">
          <a:xfrm>
            <a:off x="6084888" y="3860800"/>
            <a:ext cx="2374900" cy="2305050"/>
          </a:xfrm>
          <a:prstGeom prst="rect">
            <a:avLst/>
          </a:prstGeom>
          <a:solidFill>
            <a:schemeClr val="accent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5372" name="Rectangle 12"/>
          <p:cNvSpPr>
            <a:spLocks noChangeArrowheads="1"/>
          </p:cNvSpPr>
          <p:nvPr/>
        </p:nvSpPr>
        <p:spPr bwMode="auto">
          <a:xfrm>
            <a:off x="6084888" y="3213100"/>
            <a:ext cx="2374900" cy="647700"/>
          </a:xfrm>
          <a:prstGeom prst="rect">
            <a:avLst/>
          </a:prstGeom>
          <a:solidFill>
            <a:schemeClr val="bg1"/>
          </a:solidFill>
          <a:ln w="9525">
            <a:solidFill>
              <a:schemeClr val="tx1"/>
            </a:solidFill>
            <a:miter lim="800000"/>
            <a:headEnd/>
            <a:tailEnd/>
          </a:ln>
          <a:effectLst/>
        </p:spPr>
        <p:txBody>
          <a:bodyPr wrap="none" anchor="ct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400" b="1" i="0" u="none" strike="noStrike" kern="1200" cap="none" spc="0" normalizeH="0" baseline="0" noProof="0">
                <a:ln>
                  <a:noFill/>
                </a:ln>
                <a:solidFill>
                  <a:srgbClr val="FF0000"/>
                </a:solidFill>
                <a:effectLst/>
                <a:uLnTx/>
                <a:uFillTx/>
                <a:latin typeface="Calibri" pitchFamily="34" charset="0"/>
                <a:ea typeface="ＭＳ Ｐゴシック" pitchFamily="50" charset="-128"/>
                <a:cs typeface="+mn-cs"/>
              </a:rPr>
              <a:t>赤字（介護保険料不足）</a:t>
            </a:r>
          </a:p>
        </p:txBody>
      </p:sp>
      <p:sp>
        <p:nvSpPr>
          <p:cNvPr id="15373" name="Text Box 13"/>
          <p:cNvSpPr txBox="1">
            <a:spLocks noChangeArrowheads="1"/>
          </p:cNvSpPr>
          <p:nvPr/>
        </p:nvSpPr>
        <p:spPr bwMode="auto">
          <a:xfrm>
            <a:off x="827088" y="6092825"/>
            <a:ext cx="1873250" cy="519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１年目黒字</a:t>
            </a:r>
          </a:p>
        </p:txBody>
      </p:sp>
      <p:sp>
        <p:nvSpPr>
          <p:cNvPr id="15375" name="Text Box 15"/>
          <p:cNvSpPr txBox="1">
            <a:spLocks noChangeArrowheads="1"/>
          </p:cNvSpPr>
          <p:nvPr/>
        </p:nvSpPr>
        <p:spPr bwMode="auto">
          <a:xfrm>
            <a:off x="3348038" y="6092825"/>
            <a:ext cx="2303462" cy="519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rPr>
              <a:t>２年目トントン</a:t>
            </a:r>
          </a:p>
        </p:txBody>
      </p:sp>
      <p:sp>
        <p:nvSpPr>
          <p:cNvPr id="15376" name="Text Box 16"/>
          <p:cNvSpPr txBox="1">
            <a:spLocks noChangeArrowheads="1"/>
          </p:cNvSpPr>
          <p:nvPr/>
        </p:nvSpPr>
        <p:spPr bwMode="auto">
          <a:xfrm>
            <a:off x="6300788" y="6092825"/>
            <a:ext cx="1873250" cy="519113"/>
          </a:xfrm>
          <a:prstGeom prst="rect">
            <a:avLst/>
          </a:prstGeom>
          <a:noFill/>
          <a:ln w="9525">
            <a:noFill/>
            <a:miter lim="800000"/>
            <a:headEnd/>
            <a:tailEnd/>
          </a:ln>
          <a:effectLst/>
        </p:spPr>
        <p:txBody>
          <a:bodyPr>
            <a:spAutoFit/>
          </a:body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３年目赤字</a:t>
            </a:r>
          </a:p>
        </p:txBody>
      </p:sp>
      <p:sp>
        <p:nvSpPr>
          <p:cNvPr id="15377" name="AutoShape 17"/>
          <p:cNvSpPr>
            <a:spLocks noChangeArrowheads="1"/>
          </p:cNvSpPr>
          <p:nvPr/>
        </p:nvSpPr>
        <p:spPr bwMode="auto">
          <a:xfrm>
            <a:off x="2700338" y="2636838"/>
            <a:ext cx="3889375" cy="1079500"/>
          </a:xfrm>
          <a:prstGeom prst="curvedDownArrow">
            <a:avLst>
              <a:gd name="adj1" fmla="val 24053"/>
              <a:gd name="adj2" fmla="val 24053"/>
              <a:gd name="adj3" fmla="val 74236"/>
            </a:avLst>
          </a:prstGeom>
          <a:solidFill>
            <a:schemeClr val="accent1"/>
          </a:solidFill>
          <a:ln w="9525">
            <a:solidFill>
              <a:schemeClr val="tx1"/>
            </a:solidFill>
            <a:miter lim="800000"/>
            <a:headEnd/>
            <a:tailEnd/>
          </a:ln>
          <a:effectLst/>
        </p:spPr>
        <p:txBody>
          <a:bodyPr wrap="none" anchor="ct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pitchFamily="34" charset="0"/>
              <a:ea typeface="ＭＳ Ｐゴシック" pitchFamily="50" charset="-128"/>
              <a:cs typeface="+mn-cs"/>
            </a:endParaRPr>
          </a:p>
        </p:txBody>
      </p:sp>
      <p:sp>
        <p:nvSpPr>
          <p:cNvPr id="15378" name="AutoShape 18"/>
          <p:cNvSpPr>
            <a:spLocks noChangeArrowheads="1"/>
          </p:cNvSpPr>
          <p:nvPr/>
        </p:nvSpPr>
        <p:spPr bwMode="auto">
          <a:xfrm>
            <a:off x="827088" y="2133600"/>
            <a:ext cx="1944687" cy="935038"/>
          </a:xfrm>
          <a:prstGeom prst="wedgeRoundRectCallout">
            <a:avLst>
              <a:gd name="adj1" fmla="val 93509"/>
              <a:gd name="adj2" fmla="val 10611"/>
              <a:gd name="adj3" fmla="val 16667"/>
            </a:avLst>
          </a:prstGeom>
          <a:solidFill>
            <a:srgbClr val="FFFF00"/>
          </a:solidFill>
          <a:ln w="9525">
            <a:solidFill>
              <a:schemeClr val="tx1"/>
            </a:solidFill>
            <a:miter lim="800000"/>
            <a:headEnd/>
            <a:tailEnd/>
          </a:ln>
          <a:effectLst/>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これが介護給付費準備基金</a:t>
            </a:r>
          </a:p>
        </p:txBody>
      </p:sp>
    </p:spTree>
    <p:extLst>
      <p:ext uri="{BB962C8B-B14F-4D97-AF65-F5344CB8AC3E}">
        <p14:creationId xmlns:p14="http://schemas.microsoft.com/office/powerpoint/2010/main" val="2323615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73"/>
                                        </p:tgtEl>
                                        <p:attrNameLst>
                                          <p:attrName>style.visibility</p:attrName>
                                        </p:attrNameLst>
                                      </p:cBhvr>
                                      <p:to>
                                        <p:strVal val="visible"/>
                                      </p:to>
                                    </p:set>
                                    <p:animEffect transition="in" filter="barn(inVertical)">
                                      <p:cBhvr>
                                        <p:cTn id="7" dur="500"/>
                                        <p:tgtEl>
                                          <p:spTgt spid="1537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367"/>
                                        </p:tgtEl>
                                        <p:attrNameLst>
                                          <p:attrName>style.visibility</p:attrName>
                                        </p:attrNameLst>
                                      </p:cBhvr>
                                      <p:to>
                                        <p:strVal val="visible"/>
                                      </p:to>
                                    </p:set>
                                    <p:animEffect transition="in" filter="barn(inVertical)">
                                      <p:cBhvr>
                                        <p:cTn id="12" dur="500"/>
                                        <p:tgtEl>
                                          <p:spTgt spid="15367"/>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5368"/>
                                        </p:tgtEl>
                                        <p:attrNameLst>
                                          <p:attrName>style.visibility</p:attrName>
                                        </p:attrNameLst>
                                      </p:cBhvr>
                                      <p:to>
                                        <p:strVal val="visible"/>
                                      </p:to>
                                    </p:set>
                                    <p:animEffect transition="in" filter="checkerboard(across)">
                                      <p:cBhvr>
                                        <p:cTn id="17" dur="500"/>
                                        <p:tgtEl>
                                          <p:spTgt spid="1536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5375"/>
                                        </p:tgtEl>
                                        <p:attrNameLst>
                                          <p:attrName>style.visibility</p:attrName>
                                        </p:attrNameLst>
                                      </p:cBhvr>
                                      <p:to>
                                        <p:strVal val="visible"/>
                                      </p:to>
                                    </p:set>
                                    <p:animEffect transition="in" filter="barn(inVertical)">
                                      <p:cBhvr>
                                        <p:cTn id="22" dur="500"/>
                                        <p:tgtEl>
                                          <p:spTgt spid="1537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15370"/>
                                        </p:tgtEl>
                                        <p:attrNameLst>
                                          <p:attrName>style.visibility</p:attrName>
                                        </p:attrNameLst>
                                      </p:cBhvr>
                                      <p:to>
                                        <p:strVal val="visible"/>
                                      </p:to>
                                    </p:set>
                                    <p:animEffect transition="in" filter="checkerboard(across)">
                                      <p:cBhvr>
                                        <p:cTn id="27" dur="500"/>
                                        <p:tgtEl>
                                          <p:spTgt spid="15370"/>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15372"/>
                                        </p:tgtEl>
                                        <p:attrNameLst>
                                          <p:attrName>style.visibility</p:attrName>
                                        </p:attrNameLst>
                                      </p:cBhvr>
                                      <p:to>
                                        <p:strVal val="visible"/>
                                      </p:to>
                                    </p:set>
                                    <p:animEffect transition="in" filter="checkerboard(across)">
                                      <p:cBhvr>
                                        <p:cTn id="32" dur="500"/>
                                        <p:tgtEl>
                                          <p:spTgt spid="15372"/>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5376"/>
                                        </p:tgtEl>
                                        <p:attrNameLst>
                                          <p:attrName>style.visibility</p:attrName>
                                        </p:attrNameLst>
                                      </p:cBhvr>
                                      <p:to>
                                        <p:strVal val="visible"/>
                                      </p:to>
                                    </p:set>
                                    <p:animEffect transition="in" filter="barn(inVertical)">
                                      <p:cBhvr>
                                        <p:cTn id="37" dur="500"/>
                                        <p:tgtEl>
                                          <p:spTgt spid="15376"/>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5377"/>
                                        </p:tgtEl>
                                        <p:attrNameLst>
                                          <p:attrName>style.visibility</p:attrName>
                                        </p:attrNameLst>
                                      </p:cBhvr>
                                      <p:to>
                                        <p:strVal val="visible"/>
                                      </p:to>
                                    </p:set>
                                    <p:animEffect transition="in" filter="checkerboard(across)">
                                      <p:cBhvr>
                                        <p:cTn id="42" dur="500"/>
                                        <p:tgtEl>
                                          <p:spTgt spid="15377"/>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15378"/>
                                        </p:tgtEl>
                                        <p:attrNameLst>
                                          <p:attrName>style.visibility</p:attrName>
                                        </p:attrNameLst>
                                      </p:cBhvr>
                                      <p:to>
                                        <p:strVal val="visible"/>
                                      </p:to>
                                    </p:set>
                                    <p:animEffect transition="in" filter="barn(inVertical)">
                                      <p:cBhvr>
                                        <p:cTn id="47" dur="500"/>
                                        <p:tgtEl>
                                          <p:spTgt spid="153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7" grpId="0" animBg="1"/>
      <p:bldP spid="15368" grpId="0" animBg="1"/>
      <p:bldP spid="15370" grpId="0" animBg="1"/>
      <p:bldP spid="15372" grpId="0" animBg="1"/>
      <p:bldP spid="15373" grpId="0"/>
      <p:bldP spid="15375" grpId="0"/>
      <p:bldP spid="15376" grpId="0"/>
      <p:bldP spid="15377" grpId="0" animBg="1"/>
      <p:bldP spid="1537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274638"/>
            <a:ext cx="8229600" cy="696912"/>
          </a:xfrm>
          <a:solidFill>
            <a:schemeClr val="tx2">
              <a:lumMod val="20000"/>
              <a:lumOff val="80000"/>
            </a:schemeClr>
          </a:solidFill>
        </p:spPr>
        <p:txBody>
          <a:bodyPr/>
          <a:lstStyle/>
          <a:p>
            <a:r>
              <a:rPr lang="ja-JP" altLang="en-US" sz="3400" dirty="0"/>
              <a:t>貯金も借金も調整は介護保険料で</a:t>
            </a:r>
          </a:p>
        </p:txBody>
      </p:sp>
      <p:sp>
        <p:nvSpPr>
          <p:cNvPr id="9219" name="Rectangle 3"/>
          <p:cNvSpPr>
            <a:spLocks noGrp="1" noChangeArrowheads="1"/>
          </p:cNvSpPr>
          <p:nvPr>
            <p:ph type="body" idx="1"/>
          </p:nvPr>
        </p:nvSpPr>
        <p:spPr>
          <a:xfrm>
            <a:off x="457200" y="1600200"/>
            <a:ext cx="8229600" cy="4924425"/>
          </a:xfrm>
        </p:spPr>
        <p:txBody>
          <a:bodyPr/>
          <a:lstStyle/>
          <a:p>
            <a:pPr>
              <a:buFont typeface="Wingdings" pitchFamily="2" charset="2"/>
              <a:buNone/>
            </a:pPr>
            <a:r>
              <a:rPr lang="ja-JP" altLang="en-US" sz="4400" dirty="0"/>
              <a:t>保険料が余れば次の３年間に回す</a:t>
            </a:r>
          </a:p>
          <a:p>
            <a:pPr>
              <a:buFont typeface="Wingdings" pitchFamily="2" charset="2"/>
              <a:buNone/>
            </a:pPr>
            <a:r>
              <a:rPr lang="ja-JP" altLang="en-US" sz="4400" dirty="0"/>
              <a:t>　　</a:t>
            </a:r>
            <a:r>
              <a:rPr lang="ja-JP" altLang="en-US" sz="4800" u="sng" dirty="0">
                <a:solidFill>
                  <a:srgbClr val="FF0000"/>
                </a:solidFill>
              </a:rPr>
              <a:t>介護給付費準備基金</a:t>
            </a:r>
          </a:p>
          <a:p>
            <a:pPr>
              <a:buFont typeface="Wingdings" pitchFamily="2" charset="2"/>
              <a:buNone/>
            </a:pPr>
            <a:r>
              <a:rPr lang="ja-JP" altLang="en-US" sz="4400" dirty="0"/>
              <a:t>足らなければ借金し、返済は次の３年間の保険料で返済する</a:t>
            </a:r>
          </a:p>
          <a:p>
            <a:pPr>
              <a:buFont typeface="Wingdings" pitchFamily="2" charset="2"/>
              <a:buNone/>
            </a:pPr>
            <a:r>
              <a:rPr lang="ja-JP" altLang="en-US" sz="4400" u="sng" dirty="0">
                <a:solidFill>
                  <a:srgbClr val="FF0000"/>
                </a:solidFill>
              </a:rPr>
              <a:t>財政安定化基金借入金・償還金</a:t>
            </a:r>
          </a:p>
        </p:txBody>
      </p:sp>
    </p:spTree>
    <p:extLst>
      <p:ext uri="{BB962C8B-B14F-4D97-AF65-F5344CB8AC3E}">
        <p14:creationId xmlns:p14="http://schemas.microsoft.com/office/powerpoint/2010/main" val="2376235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checkerboard(across)">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checkerboard(across)">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checkerboard(across)">
                                      <p:cBhvr>
                                        <p:cTn id="17" dur="5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B07A65-5A13-4F33-9159-B8CE2525DF69}"/>
              </a:ext>
            </a:extLst>
          </p:cNvPr>
          <p:cNvSpPr>
            <a:spLocks noGrp="1"/>
          </p:cNvSpPr>
          <p:nvPr>
            <p:ph type="title"/>
          </p:nvPr>
        </p:nvSpPr>
        <p:spPr>
          <a:xfrm>
            <a:off x="452029" y="61676"/>
            <a:ext cx="8229600" cy="1143000"/>
          </a:xfrm>
          <a:solidFill>
            <a:schemeClr val="accent3">
              <a:lumMod val="20000"/>
              <a:lumOff val="80000"/>
            </a:schemeClr>
          </a:solidFill>
        </p:spPr>
        <p:txBody>
          <a:bodyPr/>
          <a:lstStyle/>
          <a:p>
            <a:r>
              <a:rPr kumimoji="1" lang="ja-JP" altLang="en-US" sz="4000" dirty="0"/>
              <a:t>基金残高発生＝保険料が高すぎた</a:t>
            </a:r>
            <a:br>
              <a:rPr kumimoji="1" lang="en-US" altLang="ja-JP" sz="4000" dirty="0"/>
            </a:br>
            <a:r>
              <a:rPr kumimoji="1" lang="ja-JP" altLang="en-US" sz="2400" dirty="0"/>
              <a:t>３年間で過不足のない保険料設定が原則</a:t>
            </a:r>
            <a:endParaRPr kumimoji="1" lang="ja-JP" altLang="en-US" sz="4000" dirty="0"/>
          </a:p>
        </p:txBody>
      </p:sp>
      <p:sp>
        <p:nvSpPr>
          <p:cNvPr id="3" name="コンテンツ プレースホルダー 2">
            <a:extLst>
              <a:ext uri="{FF2B5EF4-FFF2-40B4-BE49-F238E27FC236}">
                <a16:creationId xmlns:a16="http://schemas.microsoft.com/office/drawing/2014/main" id="{0AAE59EC-056A-4C6E-8824-5FB52D2FCA2D}"/>
              </a:ext>
            </a:extLst>
          </p:cNvPr>
          <p:cNvSpPr>
            <a:spLocks noGrp="1"/>
          </p:cNvSpPr>
          <p:nvPr>
            <p:ph idx="1"/>
          </p:nvPr>
        </p:nvSpPr>
        <p:spPr>
          <a:xfrm>
            <a:off x="494483" y="1420700"/>
            <a:ext cx="8187146" cy="2872396"/>
          </a:xfrm>
        </p:spPr>
        <p:txBody>
          <a:bodyPr/>
          <a:lstStyle/>
          <a:p>
            <a:pPr marL="0" indent="0">
              <a:buNone/>
            </a:pPr>
            <a:r>
              <a:rPr kumimoji="1" lang="ja-JP" altLang="en-US" sz="2800" dirty="0"/>
              <a:t>介護保険法では、市町村に介護保険事業に要する費用に充てるために保険料を徴収することを義務付け（法第１２９条第１項）</a:t>
            </a:r>
            <a:endParaRPr kumimoji="1" lang="en-US" altLang="ja-JP" sz="2800" dirty="0"/>
          </a:p>
          <a:p>
            <a:pPr marL="0" indent="0">
              <a:buNone/>
            </a:pPr>
            <a:r>
              <a:rPr kumimoji="1" lang="ja-JP" altLang="en-US" sz="2800" dirty="0"/>
              <a:t>市町村が定める保険料は「おおむね三年を通じ財政の均衡を保つことができるものでなければならない」（介護保険法第１２９条第３項）とされている。</a:t>
            </a:r>
          </a:p>
        </p:txBody>
      </p:sp>
      <p:sp>
        <p:nvSpPr>
          <p:cNvPr id="4" name="スライド番号プレースホルダー 3">
            <a:extLst>
              <a:ext uri="{FF2B5EF4-FFF2-40B4-BE49-F238E27FC236}">
                <a16:creationId xmlns:a16="http://schemas.microsoft.com/office/drawing/2014/main" id="{4DE51BA4-AA63-4F29-822A-5E79D0EA0C7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6" name="テキスト ボックス 5">
            <a:extLst>
              <a:ext uri="{FF2B5EF4-FFF2-40B4-BE49-F238E27FC236}">
                <a16:creationId xmlns:a16="http://schemas.microsoft.com/office/drawing/2014/main" id="{8FD4E2BD-2F3F-443B-B939-67EDB2A75701}"/>
              </a:ext>
            </a:extLst>
          </p:cNvPr>
          <p:cNvSpPr txBox="1"/>
          <p:nvPr/>
        </p:nvSpPr>
        <p:spPr>
          <a:xfrm>
            <a:off x="323528" y="4437112"/>
            <a:ext cx="8800605" cy="2062103"/>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「財政の均衡」＝歳入・歳出が３年間で均衡するという原則</a:t>
            </a:r>
            <a:endPar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介護保険料が３年間で「余る」という事態</a:t>
            </a:r>
            <a:endPar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⇒保険料設定が高すぎたということ</a:t>
            </a:r>
          </a:p>
        </p:txBody>
      </p:sp>
    </p:spTree>
    <p:extLst>
      <p:ext uri="{BB962C8B-B14F-4D97-AF65-F5344CB8AC3E}">
        <p14:creationId xmlns:p14="http://schemas.microsoft.com/office/powerpoint/2010/main" val="263897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209AF0F-4E21-424E-A2B4-E69C91421E13}"/>
              </a:ext>
            </a:extLst>
          </p:cNvPr>
          <p:cNvSpPr>
            <a:spLocks noGrp="1"/>
          </p:cNvSpPr>
          <p:nvPr>
            <p:ph type="title"/>
          </p:nvPr>
        </p:nvSpPr>
        <p:spPr>
          <a:xfrm>
            <a:off x="457200" y="100111"/>
            <a:ext cx="8229600" cy="703372"/>
          </a:xfrm>
        </p:spPr>
        <p:txBody>
          <a:bodyPr/>
          <a:lstStyle/>
          <a:p>
            <a:r>
              <a:rPr kumimoji="1" lang="ja-JP" altLang="en-US" sz="3200" dirty="0"/>
              <a:t>基金を残すことの自治体当局「説明」　問題点</a:t>
            </a:r>
          </a:p>
        </p:txBody>
      </p:sp>
      <p:sp>
        <p:nvSpPr>
          <p:cNvPr id="3" name="コンテンツ プレースホルダー 2">
            <a:extLst>
              <a:ext uri="{FF2B5EF4-FFF2-40B4-BE49-F238E27FC236}">
                <a16:creationId xmlns:a16="http://schemas.microsoft.com/office/drawing/2014/main" id="{5C0A9D7C-C6AE-41EE-9AE4-0EA0054ABEFD}"/>
              </a:ext>
            </a:extLst>
          </p:cNvPr>
          <p:cNvSpPr>
            <a:spLocks noGrp="1"/>
          </p:cNvSpPr>
          <p:nvPr>
            <p:ph idx="1"/>
          </p:nvPr>
        </p:nvSpPr>
        <p:spPr>
          <a:xfrm>
            <a:off x="294198" y="803483"/>
            <a:ext cx="8305137" cy="4965274"/>
          </a:xfrm>
        </p:spPr>
        <p:txBody>
          <a:bodyPr/>
          <a:lstStyle/>
          <a:p>
            <a:pPr marL="0" indent="0">
              <a:buNone/>
            </a:pPr>
            <a:r>
              <a:rPr kumimoji="1" lang="ja-JP" altLang="en-US" sz="2700" dirty="0"/>
              <a:t>〇介護保険事業計画に「基金残高」について記載しておらず、一切説明のない自治体が多数</a:t>
            </a:r>
            <a:endParaRPr kumimoji="1" lang="en-US" altLang="ja-JP" sz="2700" dirty="0"/>
          </a:p>
          <a:p>
            <a:pPr marL="0" indent="0">
              <a:buNone/>
            </a:pPr>
            <a:r>
              <a:rPr lang="ja-JP" altLang="en-US" sz="2700" dirty="0"/>
              <a:t>〇基金残高を残して保険料を改定することについて質問されると</a:t>
            </a:r>
            <a:endParaRPr lang="en-US" altLang="ja-JP" sz="2700" dirty="0"/>
          </a:p>
          <a:p>
            <a:pPr marL="0" indent="0">
              <a:buNone/>
            </a:pPr>
            <a:r>
              <a:rPr lang="ja-JP" altLang="en-US" sz="2700" dirty="0"/>
              <a:t>①</a:t>
            </a:r>
            <a:r>
              <a:rPr kumimoji="1" lang="ja-JP" altLang="en-US" sz="2700" dirty="0"/>
              <a:t>「基金をどれだけ残すかの基準がないから残しても問題はない」</a:t>
            </a:r>
            <a:endParaRPr kumimoji="1" lang="en-US" altLang="ja-JP" sz="2700" dirty="0"/>
          </a:p>
          <a:p>
            <a:pPr marL="0" indent="0">
              <a:buNone/>
            </a:pPr>
            <a:r>
              <a:rPr lang="ja-JP" altLang="en-US" sz="2700" dirty="0"/>
              <a:t>②「将来の大幅な給付増に備えるために基金を残しておく」</a:t>
            </a:r>
            <a:endParaRPr lang="en-US" altLang="ja-JP" sz="2700" dirty="0"/>
          </a:p>
          <a:p>
            <a:pPr marL="0" indent="0">
              <a:buNone/>
            </a:pPr>
            <a:r>
              <a:rPr lang="ja-JP" altLang="en-US" sz="2700" dirty="0"/>
              <a:t>③「国の急な介護報酬改定による給付増に備えるために基金を保有しておきたい」</a:t>
            </a:r>
            <a:endParaRPr lang="en-US" altLang="ja-JP" sz="2700" dirty="0"/>
          </a:p>
          <a:p>
            <a:pPr marL="0" indent="0">
              <a:buNone/>
            </a:pPr>
            <a:r>
              <a:rPr lang="ja-JP" altLang="en-US" sz="2700" dirty="0"/>
              <a:t>④「保険料不足の際に財政安定化基金から借りると次の保険料で返さなければならないので基金を保有しておきたい」</a:t>
            </a:r>
            <a:endParaRPr kumimoji="1" lang="ja-JP" altLang="en-US" sz="2700" dirty="0"/>
          </a:p>
        </p:txBody>
      </p:sp>
      <p:sp>
        <p:nvSpPr>
          <p:cNvPr id="4" name="スライド番号プレースホルダー 3">
            <a:extLst>
              <a:ext uri="{FF2B5EF4-FFF2-40B4-BE49-F238E27FC236}">
                <a16:creationId xmlns:a16="http://schemas.microsoft.com/office/drawing/2014/main" id="{0CC82D85-B9E2-46AE-8F93-8B8E0AE99F3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36</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54502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barn(inVertical)">
                                      <p:cBhvr>
                                        <p:cTn id="12" dur="500"/>
                                        <p:tgtEl>
                                          <p:spTgt spid="3">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barn(inVertical)">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barn(inVertical)">
                                      <p:cBhvr>
                                        <p:cTn id="2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86332CD-2F9E-4944-A00B-760D61C6B412}"/>
              </a:ext>
            </a:extLst>
          </p:cNvPr>
          <p:cNvSpPr>
            <a:spLocks noGrp="1"/>
          </p:cNvSpPr>
          <p:nvPr>
            <p:ph type="title"/>
          </p:nvPr>
        </p:nvSpPr>
        <p:spPr>
          <a:xfrm>
            <a:off x="457200" y="274638"/>
            <a:ext cx="8229600" cy="520492"/>
          </a:xfrm>
        </p:spPr>
        <p:txBody>
          <a:bodyPr/>
          <a:lstStyle/>
          <a:p>
            <a:r>
              <a:rPr lang="ja-JP" altLang="en-US" sz="4000" dirty="0"/>
              <a:t>介護給付費準備基金の性格</a:t>
            </a:r>
            <a:endParaRPr kumimoji="1" lang="ja-JP" altLang="en-US" sz="4000" dirty="0"/>
          </a:p>
        </p:txBody>
      </p:sp>
      <p:sp>
        <p:nvSpPr>
          <p:cNvPr id="3" name="コンテンツ プレースホルダー 2">
            <a:extLst>
              <a:ext uri="{FF2B5EF4-FFF2-40B4-BE49-F238E27FC236}">
                <a16:creationId xmlns:a16="http://schemas.microsoft.com/office/drawing/2014/main" id="{1D23EB5E-F1AF-4D86-92A2-C65F6C25FEF4}"/>
              </a:ext>
            </a:extLst>
          </p:cNvPr>
          <p:cNvSpPr>
            <a:spLocks noGrp="1"/>
          </p:cNvSpPr>
          <p:nvPr>
            <p:ph idx="1"/>
          </p:nvPr>
        </p:nvSpPr>
        <p:spPr>
          <a:xfrm>
            <a:off x="310101" y="795130"/>
            <a:ext cx="8376699" cy="4603805"/>
          </a:xfrm>
        </p:spPr>
        <p:txBody>
          <a:bodyPr/>
          <a:lstStyle/>
          <a:p>
            <a:pPr marL="0" indent="0">
              <a:buNone/>
            </a:pPr>
            <a:r>
              <a:rPr kumimoji="1" lang="ja-JP" altLang="en-US" dirty="0"/>
              <a:t>　</a:t>
            </a:r>
            <a:r>
              <a:rPr kumimoji="1" lang="ja-JP" altLang="en-US" sz="2000" dirty="0"/>
              <a:t>「市町村は、介護保険に係る歳入及び歳出について特別会計を設けることとなっている。介護保険は、３年間の計画期間ごとにその期間を通じて同一の保険料を、介護サービスの見込量に見合って設定するという</a:t>
            </a:r>
            <a:r>
              <a:rPr kumimoji="1" lang="ja-JP" altLang="en-US" sz="2000" dirty="0">
                <a:solidFill>
                  <a:srgbClr val="FF0000"/>
                </a:solidFill>
              </a:rPr>
              <a:t>中期財政運営方式を採用しており、介護給付費が総じて増加傾向にあることから、計画期間の初年度は一定程度の剰余金が生ずる</a:t>
            </a:r>
            <a:r>
              <a:rPr kumimoji="1" lang="ja-JP" altLang="en-US" sz="2000" dirty="0"/>
              <a:t>ことが想定されていて、この剰余金を管理するために市町村は介護給付費準備基金（以下「準備基金」という。）を設けることができるとされている。</a:t>
            </a:r>
          </a:p>
          <a:p>
            <a:pPr marL="0" indent="0">
              <a:buNone/>
            </a:pPr>
            <a:r>
              <a:rPr lang="ja-JP" altLang="en-US" sz="2000" dirty="0"/>
              <a:t>　</a:t>
            </a:r>
            <a:r>
              <a:rPr kumimoji="1" lang="ja-JP" altLang="en-US" sz="2000" dirty="0"/>
              <a:t>そして、介護給付費が見込みを下回るなどの場合は剰余金を準備基金に積み立て、介護給付費が見込みを上回るなどの場合は、前年度以前に積み立てられた準備基金から必要額を取り崩し、計画期間の</a:t>
            </a:r>
            <a:r>
              <a:rPr kumimoji="1" lang="ja-JP" altLang="en-US" sz="2000" dirty="0">
                <a:solidFill>
                  <a:srgbClr val="FF0000"/>
                </a:solidFill>
              </a:rPr>
              <a:t>最終年度において残高がある場合</a:t>
            </a:r>
            <a:r>
              <a:rPr kumimoji="1" lang="ja-JP" altLang="en-US" sz="2000" dirty="0"/>
              <a:t>には、</a:t>
            </a:r>
            <a:r>
              <a:rPr kumimoji="1" lang="ja-JP" altLang="en-US" sz="2000" dirty="0">
                <a:solidFill>
                  <a:srgbClr val="FF0000"/>
                </a:solidFill>
              </a:rPr>
              <a:t>次期保険料を見込むに当たり準備基金を取り崩す</a:t>
            </a:r>
            <a:r>
              <a:rPr kumimoji="1" lang="ja-JP" altLang="en-US" sz="2000" dirty="0"/>
              <a:t>ことが基本的な考え方となっている。」</a:t>
            </a:r>
            <a:endParaRPr kumimoji="1" lang="en-US" altLang="ja-JP" sz="2000" dirty="0"/>
          </a:p>
          <a:p>
            <a:pPr marL="0" indent="0">
              <a:buNone/>
            </a:pPr>
            <a:r>
              <a:rPr lang="ja-JP" altLang="en-US" sz="2000" dirty="0"/>
              <a:t>（国会及び内閣に対する報告（随時報告）</a:t>
            </a:r>
            <a:r>
              <a:rPr lang="en-US" altLang="ja-JP" sz="2000" dirty="0"/>
              <a:t>|</a:t>
            </a:r>
            <a:r>
              <a:rPr lang="ja-JP" altLang="en-US" sz="2000" dirty="0"/>
              <a:t>会計検査院法第３０条の２の規定に基づく報告書　平成２０年５月）</a:t>
            </a:r>
            <a:endParaRPr lang="en-US" altLang="ja-JP" sz="2000" dirty="0"/>
          </a:p>
        </p:txBody>
      </p:sp>
      <p:sp>
        <p:nvSpPr>
          <p:cNvPr id="4" name="スライド番号プレースホルダー 3">
            <a:extLst>
              <a:ext uri="{FF2B5EF4-FFF2-40B4-BE49-F238E27FC236}">
                <a16:creationId xmlns:a16="http://schemas.microsoft.com/office/drawing/2014/main" id="{13894C6B-658E-4356-A20D-86BEB2525B7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37</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6" name="テキスト ボックス 5">
            <a:extLst>
              <a:ext uri="{FF2B5EF4-FFF2-40B4-BE49-F238E27FC236}">
                <a16:creationId xmlns:a16="http://schemas.microsoft.com/office/drawing/2014/main" id="{A62461BE-92FE-4849-8549-6165DF5101F4}"/>
              </a:ext>
            </a:extLst>
          </p:cNvPr>
          <p:cNvSpPr txBox="1"/>
          <p:nvPr/>
        </p:nvSpPr>
        <p:spPr>
          <a:xfrm>
            <a:off x="310101" y="5521146"/>
            <a:ext cx="8436333" cy="923330"/>
          </a:xfrm>
          <a:prstGeom prst="rect">
            <a:avLst/>
          </a:prstGeom>
          <a:solidFill>
            <a:srgbClr val="92D05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介護保険料の余りを積み立てる「基金」（介護給付費準備基金）は、永続的なものでなく、３年間の計画期間における剰余金を管理するためのものであり、最終年度の残額は次期保険料を見込むに当たり取り崩すことを「基本的な考え方」としている。</a:t>
            </a:r>
          </a:p>
        </p:txBody>
      </p:sp>
    </p:spTree>
    <p:extLst>
      <p:ext uri="{BB962C8B-B14F-4D97-AF65-F5344CB8AC3E}">
        <p14:creationId xmlns:p14="http://schemas.microsoft.com/office/powerpoint/2010/main" val="2868850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B07A65-5A13-4F33-9159-B8CE2525DF69}"/>
              </a:ext>
            </a:extLst>
          </p:cNvPr>
          <p:cNvSpPr>
            <a:spLocks noGrp="1"/>
          </p:cNvSpPr>
          <p:nvPr>
            <p:ph type="title"/>
          </p:nvPr>
        </p:nvSpPr>
        <p:spPr>
          <a:xfrm>
            <a:off x="452029" y="61676"/>
            <a:ext cx="8229600" cy="1143000"/>
          </a:xfrm>
        </p:spPr>
        <p:txBody>
          <a:bodyPr/>
          <a:lstStyle/>
          <a:p>
            <a:r>
              <a:rPr lang="ja-JP" altLang="en-US" sz="4000" dirty="0"/>
              <a:t>取りすぎた</a:t>
            </a:r>
            <a:r>
              <a:rPr kumimoji="1" lang="ja-JP" altLang="en-US" sz="4000" dirty="0"/>
              <a:t>保険料＝基金残高</a:t>
            </a:r>
            <a:br>
              <a:rPr kumimoji="1" lang="en-US" altLang="ja-JP" sz="4000" dirty="0"/>
            </a:br>
            <a:r>
              <a:rPr kumimoji="1" lang="ja-JP" altLang="en-US" sz="2400" dirty="0"/>
              <a:t>取崩し次の３年間の保険料を抑えるのが原則</a:t>
            </a:r>
            <a:endParaRPr kumimoji="1" lang="ja-JP" altLang="en-US" sz="4000" dirty="0"/>
          </a:p>
        </p:txBody>
      </p:sp>
      <p:sp>
        <p:nvSpPr>
          <p:cNvPr id="4" name="スライド番号プレースホルダー 3">
            <a:extLst>
              <a:ext uri="{FF2B5EF4-FFF2-40B4-BE49-F238E27FC236}">
                <a16:creationId xmlns:a16="http://schemas.microsoft.com/office/drawing/2014/main" id="{4DE51BA4-AA63-4F29-822A-5E79D0EA0C7F}"/>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38</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8" name="テキスト ボックス 7">
            <a:extLst>
              <a:ext uri="{FF2B5EF4-FFF2-40B4-BE49-F238E27FC236}">
                <a16:creationId xmlns:a16="http://schemas.microsoft.com/office/drawing/2014/main" id="{53D4A504-467D-4E62-801F-2E6FB3F02C93}"/>
              </a:ext>
            </a:extLst>
          </p:cNvPr>
          <p:cNvSpPr txBox="1"/>
          <p:nvPr/>
        </p:nvSpPr>
        <p:spPr>
          <a:xfrm>
            <a:off x="458617" y="1340768"/>
            <a:ext cx="8313090" cy="1569660"/>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〇結果的に３年間とり過ぎた保険料は、その期の被保険者に還元（返還）すべき性格</a:t>
            </a:r>
            <a:endParaRPr kumimoji="1" lang="en-US" altLang="ja-JP"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〇技術的に困難であるので、次の３年間の歳入に回してその分の介護保険料を引き下げる</a:t>
            </a:r>
          </a:p>
        </p:txBody>
      </p:sp>
      <p:sp>
        <p:nvSpPr>
          <p:cNvPr id="7" name="テキスト ボックス 6">
            <a:extLst>
              <a:ext uri="{FF2B5EF4-FFF2-40B4-BE49-F238E27FC236}">
                <a16:creationId xmlns:a16="http://schemas.microsoft.com/office/drawing/2014/main" id="{439EFE8A-3475-4BED-8229-0A631724F564}"/>
              </a:ext>
            </a:extLst>
          </p:cNvPr>
          <p:cNvSpPr txBox="1"/>
          <p:nvPr/>
        </p:nvSpPr>
        <p:spPr>
          <a:xfrm>
            <a:off x="323528" y="4280130"/>
            <a:ext cx="8080517" cy="2215991"/>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およそ保険料が介護保険事業に要する費用に充てるために徴収されるもの（法第１２９条第１項）である以上、当該積立金の一部でも歳入として繰り入れることなく保険料率を改定する場合は、その金額と必要性を明らかにして被保険者の理解を得るべき」</a:t>
            </a:r>
            <a:endParaRPr kumimoji="1" lang="en-US" altLang="ja-JP"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（平成２１年度大阪市介護保険料賦課決定に対する不服審査請求の裁決）</a:t>
            </a:r>
          </a:p>
        </p:txBody>
      </p:sp>
      <p:sp>
        <p:nvSpPr>
          <p:cNvPr id="11" name="テキスト ボックス 10">
            <a:extLst>
              <a:ext uri="{FF2B5EF4-FFF2-40B4-BE49-F238E27FC236}">
                <a16:creationId xmlns:a16="http://schemas.microsoft.com/office/drawing/2014/main" id="{5AB8EBAE-445A-4499-A5FE-A8764E80C882}"/>
              </a:ext>
            </a:extLst>
          </p:cNvPr>
          <p:cNvSpPr txBox="1"/>
          <p:nvPr/>
        </p:nvSpPr>
        <p:spPr>
          <a:xfrm>
            <a:off x="904164" y="3136612"/>
            <a:ext cx="7421996" cy="584775"/>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⇒基金の取崩しによる次期保険料抑制</a:t>
            </a:r>
          </a:p>
        </p:txBody>
      </p:sp>
    </p:spTree>
    <p:extLst>
      <p:ext uri="{BB962C8B-B14F-4D97-AF65-F5344CB8AC3E}">
        <p14:creationId xmlns:p14="http://schemas.microsoft.com/office/powerpoint/2010/main" val="41128222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7" grpId="0"/>
      <p:bldP spid="11"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C1377ED-3E48-4A9C-B350-22F3B27BBA07}"/>
              </a:ext>
            </a:extLst>
          </p:cNvPr>
          <p:cNvSpPr>
            <a:spLocks noGrp="1"/>
          </p:cNvSpPr>
          <p:nvPr>
            <p:ph type="title"/>
          </p:nvPr>
        </p:nvSpPr>
        <p:spPr>
          <a:xfrm>
            <a:off x="457200" y="274638"/>
            <a:ext cx="8229600" cy="711324"/>
          </a:xfrm>
        </p:spPr>
        <p:txBody>
          <a:bodyPr/>
          <a:lstStyle/>
          <a:p>
            <a:r>
              <a:rPr kumimoji="1" lang="ja-JP" altLang="en-US" dirty="0"/>
              <a:t>基金取崩しの考え方</a:t>
            </a:r>
          </a:p>
        </p:txBody>
      </p:sp>
      <p:sp>
        <p:nvSpPr>
          <p:cNvPr id="3" name="コンテンツ プレースホルダー 2">
            <a:extLst>
              <a:ext uri="{FF2B5EF4-FFF2-40B4-BE49-F238E27FC236}">
                <a16:creationId xmlns:a16="http://schemas.microsoft.com/office/drawing/2014/main" id="{4D964F67-4509-47D1-B32F-EEBEF97B81B7}"/>
              </a:ext>
            </a:extLst>
          </p:cNvPr>
          <p:cNvSpPr>
            <a:spLocks noGrp="1"/>
          </p:cNvSpPr>
          <p:nvPr>
            <p:ph idx="1"/>
          </p:nvPr>
        </p:nvSpPr>
        <p:spPr>
          <a:xfrm>
            <a:off x="270344" y="1073426"/>
            <a:ext cx="8416456" cy="5052737"/>
          </a:xfrm>
        </p:spPr>
        <p:txBody>
          <a:bodyPr/>
          <a:lstStyle/>
          <a:p>
            <a:pPr marL="0" indent="0">
              <a:buNone/>
            </a:pPr>
            <a:r>
              <a:rPr kumimoji="1" lang="ja-JP" altLang="en-US" sz="2400" dirty="0"/>
              <a:t>・当該基金は、３年間の中期財政運営を行うことから生じる剰余金を適切に管理するために設けられているものであること、</a:t>
            </a:r>
          </a:p>
          <a:p>
            <a:pPr marL="0" indent="0">
              <a:buNone/>
            </a:pPr>
            <a:r>
              <a:rPr kumimoji="1" lang="ja-JP" altLang="en-US" sz="2400" dirty="0"/>
              <a:t>・介護保険制度においては、計画期間内に給付に必要となる保険料については各計画期間内における保険料で賄うことを原則とし、保険料が不足する場合には財政安定化基金から貸付等を受けることができること、</a:t>
            </a:r>
          </a:p>
          <a:p>
            <a:pPr marL="0" indent="0">
              <a:buNone/>
            </a:pPr>
            <a:r>
              <a:rPr kumimoji="1" lang="ja-JP" altLang="en-US" sz="2400" dirty="0"/>
              <a:t>・被保険者は死亡、転居等により保険料を納めた保険者の被保険者ではなくなる場合があること</a:t>
            </a:r>
          </a:p>
          <a:p>
            <a:pPr marL="0" indent="0">
              <a:buNone/>
            </a:pPr>
            <a:r>
              <a:rPr kumimoji="1" lang="ja-JP" altLang="en-US" sz="2400" dirty="0"/>
              <a:t>　等から、本来は当該基金が造成された期における被保険者に還元されるべきものであり、基本的には次期計画期間において歳入として繰り入れるべきものである。</a:t>
            </a:r>
            <a:endParaRPr kumimoji="1" lang="en-US" altLang="ja-JP" sz="2400" dirty="0"/>
          </a:p>
          <a:p>
            <a:pPr marL="0" indent="0">
              <a:buNone/>
            </a:pPr>
            <a:r>
              <a:rPr kumimoji="1" lang="ja-JP" altLang="en-US" sz="2000" dirty="0"/>
              <a:t>（平成２０年１２月２５日厚生労働省老健局介護保険課資料）</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351F04DE-7CB1-4AAC-8947-4942B11AAFB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39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3350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A3AD1-D5D2-9238-FB31-22D76F7B4C33}"/>
              </a:ext>
            </a:extLst>
          </p:cNvPr>
          <p:cNvSpPr>
            <a:spLocks noGrp="1"/>
          </p:cNvSpPr>
          <p:nvPr>
            <p:ph type="title"/>
          </p:nvPr>
        </p:nvSpPr>
        <p:spPr>
          <a:xfrm>
            <a:off x="395536" y="365127"/>
            <a:ext cx="8119814" cy="903634"/>
          </a:xfrm>
          <a:solidFill>
            <a:schemeClr val="accent2">
              <a:lumMod val="20000"/>
              <a:lumOff val="80000"/>
            </a:schemeClr>
          </a:solidFill>
        </p:spPr>
        <p:txBody>
          <a:bodyPr/>
          <a:lstStyle/>
          <a:p>
            <a:r>
              <a:rPr kumimoji="1" lang="ja-JP" altLang="en-US" dirty="0">
                <a:latin typeface="ＭＳ ゴシック" panose="020B0609070205080204" pitchFamily="49" charset="-128"/>
                <a:ea typeface="ＭＳ ゴシック" panose="020B0609070205080204" pitchFamily="49" charset="-128"/>
              </a:rPr>
              <a:t>介護保険料の決定の</a:t>
            </a:r>
            <a:r>
              <a:rPr lang="ja-JP" altLang="en-US" dirty="0">
                <a:latin typeface="ＭＳ ゴシック" panose="020B0609070205080204" pitchFamily="49" charset="-128"/>
                <a:ea typeface="ＭＳ ゴシック" panose="020B0609070205080204" pitchFamily="49" charset="-128"/>
              </a:rPr>
              <a:t>３原則</a:t>
            </a:r>
            <a:endParaRPr kumimoji="1" lang="ja-JP" altLang="en-US" dirty="0">
              <a:latin typeface="ＭＳ ゴシック" panose="020B0609070205080204" pitchFamily="49" charset="-128"/>
              <a:ea typeface="ＭＳ ゴシック" panose="020B0609070205080204" pitchFamily="49" charset="-128"/>
            </a:endParaRPr>
          </a:p>
        </p:txBody>
      </p:sp>
      <p:sp>
        <p:nvSpPr>
          <p:cNvPr id="3" name="表プレースホルダー 2">
            <a:extLst>
              <a:ext uri="{FF2B5EF4-FFF2-40B4-BE49-F238E27FC236}">
                <a16:creationId xmlns:a16="http://schemas.microsoft.com/office/drawing/2014/main" id="{9AF033D8-81B3-BC67-3C75-92DC6929408D}"/>
              </a:ext>
            </a:extLst>
          </p:cNvPr>
          <p:cNvSpPr>
            <a:spLocks noGrp="1"/>
          </p:cNvSpPr>
          <p:nvPr>
            <p:ph type="tbl" idx="1"/>
          </p:nvPr>
        </p:nvSpPr>
        <p:spPr>
          <a:xfrm>
            <a:off x="203200" y="1600200"/>
            <a:ext cx="8483600" cy="5003800"/>
          </a:xfrm>
        </p:spPr>
        <p:txBody>
          <a:bodyPr>
            <a:normAutofit fontScale="92500"/>
          </a:bodyPr>
          <a:lstStyle/>
          <a:p>
            <a:pPr marL="0" indent="0">
              <a:buNone/>
            </a:pPr>
            <a:r>
              <a:rPr lang="ja-JP" altLang="en-US" dirty="0">
                <a:latin typeface="ＭＳ ゴシック" panose="020B0609070205080204" pitchFamily="49" charset="-128"/>
                <a:ea typeface="ＭＳ ゴシック" panose="020B0609070205080204" pitchFamily="49" charset="-128"/>
              </a:rPr>
              <a:t>介護保険法第</a:t>
            </a:r>
            <a:r>
              <a:rPr lang="en-US" altLang="ja-JP" dirty="0">
                <a:latin typeface="ＭＳ ゴシック" panose="020B0609070205080204" pitchFamily="49" charset="-128"/>
                <a:ea typeface="ＭＳ ゴシック" panose="020B0609070205080204" pitchFamily="49" charset="-128"/>
              </a:rPr>
              <a:t>129</a:t>
            </a:r>
            <a:r>
              <a:rPr lang="ja-JP" altLang="en-US" dirty="0">
                <a:latin typeface="ＭＳ ゴシック" panose="020B0609070205080204" pitchFamily="49" charset="-128"/>
                <a:ea typeface="ＭＳ ゴシック" panose="020B0609070205080204" pitchFamily="49" charset="-128"/>
              </a:rPr>
              <a:t>条</a:t>
            </a: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①市町村は、</a:t>
            </a:r>
            <a:r>
              <a:rPr lang="ja-JP" altLang="en-US" sz="3600" dirty="0">
                <a:solidFill>
                  <a:srgbClr val="FF0000"/>
                </a:solidFill>
                <a:latin typeface="ＭＳ ゴシック" panose="020B0609070205080204" pitchFamily="49" charset="-128"/>
                <a:ea typeface="ＭＳ ゴシック" panose="020B0609070205080204" pitchFamily="49" charset="-128"/>
              </a:rPr>
              <a:t>介護保険事業に要する費用に充てるため、保険料を徴収</a:t>
            </a:r>
            <a:r>
              <a:rPr lang="ja-JP" altLang="en-US" dirty="0">
                <a:latin typeface="ＭＳ ゴシック" panose="020B0609070205080204" pitchFamily="49" charset="-128"/>
                <a:ea typeface="ＭＳ ゴシック" panose="020B0609070205080204" pitchFamily="49" charset="-128"/>
              </a:rPr>
              <a:t>しなければならない</a:t>
            </a:r>
            <a:endParaRPr lang="en-US" altLang="ja-JP"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②保険料額は、政令で定める基準に従い</a:t>
            </a:r>
            <a:r>
              <a:rPr lang="ja-JP" altLang="en-US" sz="3600" dirty="0">
                <a:solidFill>
                  <a:srgbClr val="FF0000"/>
                </a:solidFill>
                <a:latin typeface="ＭＳ ゴシック" panose="020B0609070205080204" pitchFamily="49" charset="-128"/>
                <a:ea typeface="ＭＳ ゴシック" panose="020B0609070205080204" pitchFamily="49" charset="-128"/>
              </a:rPr>
              <a:t>条例で定めるところにより算定された「保険料率」</a:t>
            </a:r>
            <a:r>
              <a:rPr lang="ja-JP" altLang="en-US" dirty="0">
                <a:latin typeface="ＭＳ ゴシック" panose="020B0609070205080204" pitchFamily="49" charset="-128"/>
                <a:ea typeface="ＭＳ ゴシック" panose="020B0609070205080204" pitchFamily="49" charset="-128"/>
              </a:rPr>
              <a:t>により算定される</a:t>
            </a:r>
            <a:endParaRPr lang="en-US" altLang="ja-JP" dirty="0">
              <a:latin typeface="ＭＳ ゴシック" panose="020B0609070205080204" pitchFamily="49" charset="-128"/>
              <a:ea typeface="ＭＳ ゴシック" panose="020B0609070205080204" pitchFamily="49" charset="-128"/>
            </a:endParaRPr>
          </a:p>
          <a:p>
            <a:pPr marL="0" indent="0">
              <a:buNone/>
            </a:pPr>
            <a:r>
              <a:rPr lang="en-US" altLang="ja-JP" sz="2600" dirty="0">
                <a:latin typeface="ＭＳ ゴシック" panose="020B0609070205080204" pitchFamily="49" charset="-128"/>
                <a:ea typeface="ＭＳ ゴシック" panose="020B0609070205080204" pitchFamily="49" charset="-128"/>
              </a:rPr>
              <a:t>※</a:t>
            </a:r>
            <a:r>
              <a:rPr lang="ja-JP" altLang="en-US" sz="2600" dirty="0">
                <a:latin typeface="ＭＳ ゴシック" panose="020B0609070205080204" pitchFamily="49" charset="-128"/>
                <a:ea typeface="ＭＳ ゴシック" panose="020B0609070205080204" pitchFamily="49" charset="-128"/>
              </a:rPr>
              <a:t>「保険料率」とあるが「金額」で表示される</a:t>
            </a:r>
            <a:endParaRPr lang="en-US" altLang="ja-JP" sz="2600" dirty="0">
              <a:latin typeface="ＭＳ ゴシック" panose="020B0609070205080204" pitchFamily="49" charset="-128"/>
              <a:ea typeface="ＭＳ ゴシック" panose="020B0609070205080204" pitchFamily="49" charset="-128"/>
            </a:endParaRPr>
          </a:p>
          <a:p>
            <a:pPr marL="0" indent="0">
              <a:buNone/>
            </a:pPr>
            <a:r>
              <a:rPr lang="ja-JP" altLang="en-US" dirty="0">
                <a:latin typeface="ＭＳ ゴシック" panose="020B0609070205080204" pitchFamily="49" charset="-128"/>
                <a:ea typeface="ＭＳ ゴシック" panose="020B0609070205080204" pitchFamily="49" charset="-128"/>
              </a:rPr>
              <a:t>③その</a:t>
            </a:r>
            <a:r>
              <a:rPr lang="ja-JP" altLang="en-US" sz="3600" dirty="0">
                <a:solidFill>
                  <a:srgbClr val="FF0000"/>
                </a:solidFill>
                <a:latin typeface="ＭＳ ゴシック" panose="020B0609070205080204" pitchFamily="49" charset="-128"/>
                <a:ea typeface="ＭＳ ゴシック" panose="020B0609070205080204" pitchFamily="49" charset="-128"/>
              </a:rPr>
              <a:t>「保険料率」は、おおむね３年を通じ財政の均衡を保つことができるもの</a:t>
            </a:r>
            <a:r>
              <a:rPr lang="ja-JP" altLang="en-US" dirty="0">
                <a:latin typeface="ＭＳ ゴシック" panose="020B0609070205080204" pitchFamily="49" charset="-128"/>
                <a:ea typeface="ＭＳ ゴシック" panose="020B0609070205080204" pitchFamily="49" charset="-128"/>
              </a:rPr>
              <a:t>でなければならない</a:t>
            </a:r>
          </a:p>
        </p:txBody>
      </p:sp>
    </p:spTree>
    <p:extLst>
      <p:ext uri="{BB962C8B-B14F-4D97-AF65-F5344CB8AC3E}">
        <p14:creationId xmlns:p14="http://schemas.microsoft.com/office/powerpoint/2010/main" val="847184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52ABED9-A08B-F943-91CC-5DD0C0986451}"/>
              </a:ext>
            </a:extLst>
          </p:cNvPr>
          <p:cNvSpPr>
            <a:spLocks noGrp="1"/>
          </p:cNvSpPr>
          <p:nvPr>
            <p:ph type="title"/>
          </p:nvPr>
        </p:nvSpPr>
        <p:spPr>
          <a:xfrm>
            <a:off x="457200" y="274638"/>
            <a:ext cx="8229600" cy="639762"/>
          </a:xfrm>
          <a:solidFill>
            <a:schemeClr val="accent2">
              <a:lumMod val="20000"/>
              <a:lumOff val="80000"/>
            </a:schemeClr>
          </a:solidFill>
        </p:spPr>
        <p:txBody>
          <a:bodyPr/>
          <a:lstStyle/>
          <a:p>
            <a:r>
              <a:rPr kumimoji="1" lang="ja-JP" altLang="en-US" dirty="0"/>
              <a:t>一部の市町村で貯め込み常態化</a:t>
            </a:r>
          </a:p>
        </p:txBody>
      </p:sp>
      <p:sp>
        <p:nvSpPr>
          <p:cNvPr id="3" name="コンテンツ プレースホルダー 2">
            <a:extLst>
              <a:ext uri="{FF2B5EF4-FFF2-40B4-BE49-F238E27FC236}">
                <a16:creationId xmlns:a16="http://schemas.microsoft.com/office/drawing/2014/main" id="{FEEF885C-F767-A24D-9F41-B11325E79C12}"/>
              </a:ext>
            </a:extLst>
          </p:cNvPr>
          <p:cNvSpPr>
            <a:spLocks noGrp="1"/>
          </p:cNvSpPr>
          <p:nvPr>
            <p:ph idx="1"/>
          </p:nvPr>
        </p:nvSpPr>
        <p:spPr>
          <a:xfrm>
            <a:off x="372533" y="1109134"/>
            <a:ext cx="8432799" cy="5017030"/>
          </a:xfrm>
        </p:spPr>
        <p:txBody>
          <a:bodyPr/>
          <a:lstStyle/>
          <a:p>
            <a:pPr marL="0" indent="0">
              <a:buNone/>
            </a:pPr>
            <a:r>
              <a:rPr kumimoji="1" lang="ja-JP" altLang="en-US" dirty="0"/>
              <a:t>〇一部の市町村では、保険料が余っても次期計画に繰入れず基金として貯め込み続けるということが常態化。</a:t>
            </a:r>
            <a:endParaRPr kumimoji="1" lang="en-US" altLang="ja-JP" dirty="0"/>
          </a:p>
          <a:p>
            <a:pPr marL="0" indent="0">
              <a:buNone/>
            </a:pPr>
            <a:r>
              <a:rPr lang="ja-JP" altLang="en-US" sz="3600" dirty="0"/>
              <a:t>〇</a:t>
            </a:r>
            <a:r>
              <a:rPr kumimoji="1" lang="ja-JP" altLang="en-US" sz="3600" dirty="0"/>
              <a:t>厚生労働省もその姿勢を後退</a:t>
            </a:r>
            <a:endParaRPr kumimoji="1" lang="en-US" altLang="ja-JP" sz="3600" dirty="0"/>
          </a:p>
          <a:p>
            <a:pPr marL="0" indent="0">
              <a:buNone/>
            </a:pPr>
            <a:r>
              <a:rPr kumimoji="1" lang="ja-JP" altLang="en-US" dirty="0"/>
              <a:t>「介護給付費準備基金の剰余額は次期計画期間に歳入として繰り入れ、保険料上昇抑制に充てることが</a:t>
            </a:r>
            <a:r>
              <a:rPr kumimoji="1" lang="ja-JP" altLang="en-US" dirty="0">
                <a:solidFill>
                  <a:srgbClr val="FF0000"/>
                </a:solidFill>
              </a:rPr>
              <a:t>一つの考え方</a:t>
            </a:r>
            <a:r>
              <a:rPr kumimoji="1" lang="ja-JP" altLang="en-US" dirty="0"/>
              <a:t>である」「介護給付費準備基金の適正な水準は</a:t>
            </a:r>
            <a:r>
              <a:rPr kumimoji="1" lang="ja-JP" altLang="en-US" dirty="0">
                <a:solidFill>
                  <a:srgbClr val="FF0000"/>
                </a:solidFill>
              </a:rPr>
              <a:t>保険者が決定するもの</a:t>
            </a:r>
            <a:r>
              <a:rPr kumimoji="1" lang="ja-JP" altLang="en-US" dirty="0"/>
              <a:t>」と市町村が基金を貯めこむことも容認するような表現に変えた。（</a:t>
            </a:r>
            <a:r>
              <a:rPr kumimoji="1" lang="ja-JP" altLang="en-US" sz="2400" dirty="0"/>
              <a:t>平成</a:t>
            </a:r>
            <a:r>
              <a:rPr kumimoji="1" lang="en-US" altLang="ja-JP" sz="2400" dirty="0"/>
              <a:t>29</a:t>
            </a:r>
            <a:r>
              <a:rPr kumimoji="1" lang="ja-JP" altLang="en-US" sz="2400" dirty="0"/>
              <a:t>年</a:t>
            </a:r>
            <a:r>
              <a:rPr kumimoji="1" lang="en-US" altLang="ja-JP" sz="2400" dirty="0"/>
              <a:t>7</a:t>
            </a:r>
            <a:r>
              <a:rPr kumimoji="1" lang="ja-JP" altLang="en-US" sz="2400" dirty="0"/>
              <a:t>月</a:t>
            </a:r>
            <a:r>
              <a:rPr kumimoji="1" lang="en-US" altLang="ja-JP" sz="2400" dirty="0"/>
              <a:t>3</a:t>
            </a:r>
            <a:r>
              <a:rPr kumimoji="1" lang="ja-JP" altLang="en-US" sz="2400" dirty="0"/>
              <a:t>日全国介護保険担当課長会議資料）</a:t>
            </a:r>
            <a:endParaRPr kumimoji="1" lang="en-US" altLang="ja-JP" dirty="0"/>
          </a:p>
        </p:txBody>
      </p:sp>
      <p:sp>
        <p:nvSpPr>
          <p:cNvPr id="4" name="スライド番号プレースホルダー 3">
            <a:extLst>
              <a:ext uri="{FF2B5EF4-FFF2-40B4-BE49-F238E27FC236}">
                <a16:creationId xmlns:a16="http://schemas.microsoft.com/office/drawing/2014/main" id="{66C651AA-13BA-DF91-AD47-0F2E1260289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40</a:t>
            </a:fld>
            <a:endParaRPr kumimoji="0" lang="ja-JP" altLang="en-US" sz="1200" b="0" i="0" u="none" strike="noStrike" kern="1200" cap="none" spc="0" normalizeH="0" baseline="0" noProof="0" dirty="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162809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DBCA416-CF3A-4FDC-85D2-74AA13915B51}"/>
              </a:ext>
            </a:extLst>
          </p:cNvPr>
          <p:cNvSpPr>
            <a:spLocks noGrp="1"/>
          </p:cNvSpPr>
          <p:nvPr>
            <p:ph type="title"/>
          </p:nvPr>
        </p:nvSpPr>
        <p:spPr>
          <a:xfrm>
            <a:off x="457200" y="136525"/>
            <a:ext cx="8229600" cy="639762"/>
          </a:xfrm>
          <a:solidFill>
            <a:schemeClr val="accent1">
              <a:lumMod val="20000"/>
              <a:lumOff val="80000"/>
            </a:schemeClr>
          </a:solidFill>
        </p:spPr>
        <p:txBody>
          <a:bodyPr/>
          <a:lstStyle/>
          <a:p>
            <a:r>
              <a:rPr kumimoji="1" lang="ja-JP" altLang="en-US" dirty="0"/>
              <a:t>全国市町村の介護保険は「黒字」</a:t>
            </a:r>
          </a:p>
        </p:txBody>
      </p:sp>
      <p:sp>
        <p:nvSpPr>
          <p:cNvPr id="4" name="スライド番号プレースホルダー 3">
            <a:extLst>
              <a:ext uri="{FF2B5EF4-FFF2-40B4-BE49-F238E27FC236}">
                <a16:creationId xmlns:a16="http://schemas.microsoft.com/office/drawing/2014/main" id="{336C76DD-E684-44EB-99B3-4848B36B840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41</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6" name="Rectangle 1">
            <a:extLst>
              <a:ext uri="{FF2B5EF4-FFF2-40B4-BE49-F238E27FC236}">
                <a16:creationId xmlns:a16="http://schemas.microsoft.com/office/drawing/2014/main" id="{BEAF2FAE-08AE-48E7-A451-0E7ABEFF5B16}"/>
              </a:ext>
            </a:extLst>
          </p:cNvPr>
          <p:cNvSpPr>
            <a:spLocks noChangeArrowheads="1"/>
          </p:cNvSpPr>
          <p:nvPr/>
        </p:nvSpPr>
        <p:spPr bwMode="auto">
          <a:xfrm>
            <a:off x="174627" y="1961740"/>
            <a:ext cx="8118474"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ja-JP"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介護給付費準備基金の状況</a:t>
            </a:r>
            <a:r>
              <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　　　　　　　　　（単位：千円）</a:t>
            </a:r>
            <a:endParaRPr kumimoji="0" lang="ja-JP" altLang="ja-JP" sz="54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3732A4CD-ABFC-42EF-90D7-E353F952D3DA}"/>
              </a:ext>
            </a:extLst>
          </p:cNvPr>
          <p:cNvSpPr txBox="1"/>
          <p:nvPr/>
        </p:nvSpPr>
        <p:spPr>
          <a:xfrm>
            <a:off x="2590801" y="6356350"/>
            <a:ext cx="566737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　厚生労働省「介護保険事業状況報告」から作成</a:t>
            </a:r>
          </a:p>
        </p:txBody>
      </p:sp>
      <p:sp>
        <p:nvSpPr>
          <p:cNvPr id="9" name="テキスト ボックス 8">
            <a:extLst>
              <a:ext uri="{FF2B5EF4-FFF2-40B4-BE49-F238E27FC236}">
                <a16:creationId xmlns:a16="http://schemas.microsoft.com/office/drawing/2014/main" id="{563BE27B-80B2-4F97-7D7F-1D63116EB48A}"/>
              </a:ext>
            </a:extLst>
          </p:cNvPr>
          <p:cNvSpPr txBox="1"/>
          <p:nvPr/>
        </p:nvSpPr>
        <p:spPr>
          <a:xfrm>
            <a:off x="405341" y="996997"/>
            <a:ext cx="8118474" cy="92333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全国の基金残高合計は、第５期末（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2014</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3024</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4683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万円で介護保険事業の歳入額と比較して</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％だった基金残高が第</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年度）には</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7947</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8111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万円歳入額比で</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6.9</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％と</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倍以上に積み上がっている。</a:t>
            </a:r>
          </a:p>
        </p:txBody>
      </p:sp>
      <p:graphicFrame>
        <p:nvGraphicFramePr>
          <p:cNvPr id="10" name="表 9">
            <a:extLst>
              <a:ext uri="{FF2B5EF4-FFF2-40B4-BE49-F238E27FC236}">
                <a16:creationId xmlns:a16="http://schemas.microsoft.com/office/drawing/2014/main" id="{F302016D-B3F5-CACC-25B4-B159698449B0}"/>
              </a:ext>
            </a:extLst>
          </p:cNvPr>
          <p:cNvGraphicFramePr>
            <a:graphicFrameLocks noGrp="1"/>
          </p:cNvGraphicFramePr>
          <p:nvPr/>
        </p:nvGraphicFramePr>
        <p:xfrm>
          <a:off x="-1" y="2461100"/>
          <a:ext cx="8906934" cy="3871416"/>
        </p:xfrm>
        <a:graphic>
          <a:graphicData uri="http://schemas.openxmlformats.org/drawingml/2006/table">
            <a:tbl>
              <a:tblPr firstRow="1" firstCol="1" bandRow="1">
                <a:tableStyleId>{5C22544A-7EE6-4342-B048-85BDC9FD1C3A}</a:tableStyleId>
              </a:tblPr>
              <a:tblGrid>
                <a:gridCol w="2192868">
                  <a:extLst>
                    <a:ext uri="{9D8B030D-6E8A-4147-A177-3AD203B41FA5}">
                      <a16:colId xmlns:a16="http://schemas.microsoft.com/office/drawing/2014/main" val="368198093"/>
                    </a:ext>
                  </a:extLst>
                </a:gridCol>
                <a:gridCol w="1394864">
                  <a:extLst>
                    <a:ext uri="{9D8B030D-6E8A-4147-A177-3AD203B41FA5}">
                      <a16:colId xmlns:a16="http://schemas.microsoft.com/office/drawing/2014/main" val="368898163"/>
                    </a:ext>
                  </a:extLst>
                </a:gridCol>
                <a:gridCol w="1611879">
                  <a:extLst>
                    <a:ext uri="{9D8B030D-6E8A-4147-A177-3AD203B41FA5}">
                      <a16:colId xmlns:a16="http://schemas.microsoft.com/office/drawing/2014/main" val="3999542171"/>
                    </a:ext>
                  </a:extLst>
                </a:gridCol>
                <a:gridCol w="862523">
                  <a:extLst>
                    <a:ext uri="{9D8B030D-6E8A-4147-A177-3AD203B41FA5}">
                      <a16:colId xmlns:a16="http://schemas.microsoft.com/office/drawing/2014/main" val="1416626089"/>
                    </a:ext>
                  </a:extLst>
                </a:gridCol>
                <a:gridCol w="728134">
                  <a:extLst>
                    <a:ext uri="{9D8B030D-6E8A-4147-A177-3AD203B41FA5}">
                      <a16:colId xmlns:a16="http://schemas.microsoft.com/office/drawing/2014/main" val="1635359753"/>
                    </a:ext>
                  </a:extLst>
                </a:gridCol>
                <a:gridCol w="889000">
                  <a:extLst>
                    <a:ext uri="{9D8B030D-6E8A-4147-A177-3AD203B41FA5}">
                      <a16:colId xmlns:a16="http://schemas.microsoft.com/office/drawing/2014/main" val="2934373597"/>
                    </a:ext>
                  </a:extLst>
                </a:gridCol>
                <a:gridCol w="1227666">
                  <a:extLst>
                    <a:ext uri="{9D8B030D-6E8A-4147-A177-3AD203B41FA5}">
                      <a16:colId xmlns:a16="http://schemas.microsoft.com/office/drawing/2014/main" val="3365748025"/>
                    </a:ext>
                  </a:extLst>
                </a:gridCol>
              </a:tblGrid>
              <a:tr h="590413">
                <a:tc>
                  <a:txBody>
                    <a:bodyPr/>
                    <a:lstStyle/>
                    <a:p>
                      <a:pPr algn="ctr"/>
                      <a:r>
                        <a:rPr lang="ja-JP" sz="1600" kern="0" dirty="0">
                          <a:effectLst/>
                        </a:rPr>
                        <a:t>　年度　　事業計画の期　</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600" kern="0">
                          <a:effectLst/>
                        </a:rPr>
                        <a:t>準備基金残高合計</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600" kern="0">
                          <a:effectLst/>
                        </a:rPr>
                        <a:t>歳入額合計</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600" kern="0">
                          <a:effectLst/>
                        </a:rPr>
                        <a:t>基金残高／歳入額</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en-US" sz="1600" kern="0">
                          <a:effectLst/>
                        </a:rPr>
                        <a:t> </a:t>
                      </a:r>
                      <a:r>
                        <a:rPr lang="ja-JP" sz="1600" kern="0">
                          <a:effectLst/>
                        </a:rPr>
                        <a:t>保険者数</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600" kern="0">
                          <a:effectLst/>
                        </a:rPr>
                        <a:t>基金保有保険者数</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ctr"/>
                      <a:r>
                        <a:rPr lang="ja-JP" sz="1800" kern="0">
                          <a:effectLst/>
                        </a:rPr>
                        <a:t>基金保有保険者の割合</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799805112"/>
                  </a:ext>
                </a:extLst>
              </a:tr>
              <a:tr h="381057">
                <a:tc>
                  <a:txBody>
                    <a:bodyPr/>
                    <a:lstStyle/>
                    <a:p>
                      <a:pPr algn="r"/>
                      <a:r>
                        <a:rPr lang="ja-JP" sz="1600" kern="0">
                          <a:effectLst/>
                        </a:rPr>
                        <a:t>２００２年度　第１期末</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194,395,947</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5,047,969,472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3.90%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2863</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2089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73.0%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017783465"/>
                  </a:ext>
                </a:extLst>
              </a:tr>
              <a:tr h="381057">
                <a:tc>
                  <a:txBody>
                    <a:bodyPr/>
                    <a:lstStyle/>
                    <a:p>
                      <a:pPr algn="r"/>
                      <a:r>
                        <a:rPr lang="ja-JP" sz="1600" kern="0">
                          <a:effectLst/>
                        </a:rPr>
                        <a:t>２００５年度　第２期末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166,256,523</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6,231,256,607</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2.70%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1681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1401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83.3%</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815957561"/>
                  </a:ext>
                </a:extLst>
              </a:tr>
              <a:tr h="381057">
                <a:tc>
                  <a:txBody>
                    <a:bodyPr/>
                    <a:lstStyle/>
                    <a:p>
                      <a:pPr algn="r"/>
                      <a:r>
                        <a:rPr lang="ja-JP" sz="1600" kern="0">
                          <a:effectLst/>
                        </a:rPr>
                        <a:t>２００８年度　第３期末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404,964,779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7,235,052,075</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5.60%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1646</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1534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93.2%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89615245"/>
                  </a:ext>
                </a:extLst>
              </a:tr>
              <a:tr h="381057">
                <a:tc>
                  <a:txBody>
                    <a:bodyPr/>
                    <a:lstStyle/>
                    <a:p>
                      <a:pPr algn="r"/>
                      <a:r>
                        <a:rPr lang="ja-JP" sz="1600" kern="0">
                          <a:effectLst/>
                        </a:rPr>
                        <a:t>２０１１年度　第４期末</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284,815,391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8,209,330,308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3.50%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1580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1452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91.9%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406939962"/>
                  </a:ext>
                </a:extLst>
              </a:tr>
              <a:tr h="381057">
                <a:tc>
                  <a:txBody>
                    <a:bodyPr/>
                    <a:lstStyle/>
                    <a:p>
                      <a:pPr algn="r"/>
                      <a:r>
                        <a:rPr lang="ja-JP" sz="1600" kern="0">
                          <a:effectLst/>
                        </a:rPr>
                        <a:t>２０１４年度　第５期末　　　　　</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302,446,832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9,614,155,369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3.10%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1579</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1428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90.4%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032107242"/>
                  </a:ext>
                </a:extLst>
              </a:tr>
              <a:tr h="381057">
                <a:tc>
                  <a:txBody>
                    <a:bodyPr/>
                    <a:lstStyle/>
                    <a:p>
                      <a:pPr algn="r"/>
                      <a:r>
                        <a:rPr lang="ja-JP" sz="1600" kern="0">
                          <a:effectLst/>
                        </a:rPr>
                        <a:t>２０１７年度　第６期末</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578,642,406</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10,688,936,902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5.40%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1578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1467</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93.0%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1076398294"/>
                  </a:ext>
                </a:extLst>
              </a:tr>
              <a:tr h="381057">
                <a:tc>
                  <a:txBody>
                    <a:bodyPr/>
                    <a:lstStyle/>
                    <a:p>
                      <a:pPr algn="r"/>
                      <a:r>
                        <a:rPr lang="ja-JP" sz="1600" kern="0">
                          <a:effectLst/>
                        </a:rPr>
                        <a:t>２０２０年度　第７期末</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794,781,115</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11,558,427,862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6.90%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1571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1442</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91.8%</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2604208147"/>
                  </a:ext>
                </a:extLst>
              </a:tr>
              <a:tr h="381057">
                <a:tc>
                  <a:txBody>
                    <a:bodyPr/>
                    <a:lstStyle/>
                    <a:p>
                      <a:pPr algn="r"/>
                      <a:r>
                        <a:rPr lang="ja-JP" sz="1600" kern="0">
                          <a:effectLst/>
                        </a:rPr>
                        <a:t>２０２１年度第</a:t>
                      </a:r>
                      <a:r>
                        <a:rPr lang="en-US" sz="1600" kern="0">
                          <a:effectLst/>
                        </a:rPr>
                        <a:t>8</a:t>
                      </a:r>
                      <a:r>
                        <a:rPr lang="ja-JP" sz="1600" kern="0">
                          <a:effectLst/>
                        </a:rPr>
                        <a:t>期</a:t>
                      </a:r>
                      <a:r>
                        <a:rPr lang="en-US" sz="1600" kern="0">
                          <a:effectLst/>
                        </a:rPr>
                        <a:t>1</a:t>
                      </a:r>
                      <a:r>
                        <a:rPr lang="ja-JP" sz="1600" kern="0">
                          <a:effectLst/>
                        </a:rPr>
                        <a:t>年目</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913,732,214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11,855,006,884</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7.70%</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400" kern="0">
                          <a:effectLst/>
                        </a:rPr>
                        <a:t>1571</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a:effectLst/>
                        </a:rPr>
                        <a:t>1426</a:t>
                      </a:r>
                      <a:endParaRPr lang="ja-JP" sz="20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tc>
                  <a:txBody>
                    <a:bodyPr/>
                    <a:lstStyle/>
                    <a:p>
                      <a:pPr algn="r"/>
                      <a:r>
                        <a:rPr lang="en-US" sz="1600" kern="0" dirty="0">
                          <a:effectLst/>
                        </a:rPr>
                        <a:t>90.8%</a:t>
                      </a:r>
                      <a:endParaRPr lang="ja-JP" sz="20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2865" marR="62865" marT="0" marB="0" anchor="ctr"/>
                </a:tc>
                <a:extLst>
                  <a:ext uri="{0D108BD9-81ED-4DB2-BD59-A6C34878D82A}">
                    <a16:rowId xmlns:a16="http://schemas.microsoft.com/office/drawing/2014/main" val="352198711"/>
                  </a:ext>
                </a:extLst>
              </a:tr>
            </a:tbl>
          </a:graphicData>
        </a:graphic>
      </p:graphicFrame>
    </p:spTree>
    <p:extLst>
      <p:ext uri="{BB962C8B-B14F-4D97-AF65-F5344CB8AC3E}">
        <p14:creationId xmlns:p14="http://schemas.microsoft.com/office/powerpoint/2010/main" val="74924030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FA86C90-F8CF-4543-AE13-72182C5822E4}"/>
              </a:ext>
            </a:extLst>
          </p:cNvPr>
          <p:cNvSpPr>
            <a:spLocks noGrp="1"/>
          </p:cNvSpPr>
          <p:nvPr>
            <p:ph type="title"/>
          </p:nvPr>
        </p:nvSpPr>
        <p:spPr>
          <a:xfrm>
            <a:off x="333375" y="200285"/>
            <a:ext cx="8229600" cy="611187"/>
          </a:xfrm>
        </p:spPr>
        <p:txBody>
          <a:bodyPr/>
          <a:lstStyle/>
          <a:p>
            <a:r>
              <a:rPr kumimoji="1" lang="ja-JP" altLang="en-US" sz="3200" dirty="0"/>
              <a:t>「赤字」で都道府県から借金する市町村は減少</a:t>
            </a:r>
          </a:p>
        </p:txBody>
      </p:sp>
      <p:sp>
        <p:nvSpPr>
          <p:cNvPr id="4" name="スライド番号プレースホルダー 3">
            <a:extLst>
              <a:ext uri="{FF2B5EF4-FFF2-40B4-BE49-F238E27FC236}">
                <a16:creationId xmlns:a16="http://schemas.microsoft.com/office/drawing/2014/main" id="{EA5B36F9-E21F-4A88-A451-7286AFBE68CF}"/>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42</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8" name="テキスト ボックス 7">
            <a:extLst>
              <a:ext uri="{FF2B5EF4-FFF2-40B4-BE49-F238E27FC236}">
                <a16:creationId xmlns:a16="http://schemas.microsoft.com/office/drawing/2014/main" id="{B776F1F0-E546-440B-8026-F539E92045AE}"/>
              </a:ext>
            </a:extLst>
          </p:cNvPr>
          <p:cNvSpPr txBox="1"/>
          <p:nvPr/>
        </p:nvSpPr>
        <p:spPr>
          <a:xfrm>
            <a:off x="3029447" y="6504158"/>
            <a:ext cx="4941736"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厚生労働省「介護保険事業状況報告」から作成</a:t>
            </a:r>
          </a:p>
        </p:txBody>
      </p:sp>
      <p:graphicFrame>
        <p:nvGraphicFramePr>
          <p:cNvPr id="6" name="表 5">
            <a:extLst>
              <a:ext uri="{FF2B5EF4-FFF2-40B4-BE49-F238E27FC236}">
                <a16:creationId xmlns:a16="http://schemas.microsoft.com/office/drawing/2014/main" id="{E71CC218-2AA7-6E33-5058-4397B55A6271}"/>
              </a:ext>
            </a:extLst>
          </p:cNvPr>
          <p:cNvGraphicFramePr>
            <a:graphicFrameLocks noGrp="1"/>
          </p:cNvGraphicFramePr>
          <p:nvPr/>
        </p:nvGraphicFramePr>
        <p:xfrm>
          <a:off x="319617" y="3446438"/>
          <a:ext cx="8136465" cy="2962484"/>
        </p:xfrm>
        <a:graphic>
          <a:graphicData uri="http://schemas.openxmlformats.org/drawingml/2006/table">
            <a:tbl>
              <a:tblPr firstRow="1" firstCol="1" bandRow="1">
                <a:tableStyleId>{5C22544A-7EE6-4342-B048-85BDC9FD1C3A}</a:tableStyleId>
              </a:tblPr>
              <a:tblGrid>
                <a:gridCol w="2524184">
                  <a:extLst>
                    <a:ext uri="{9D8B030D-6E8A-4147-A177-3AD203B41FA5}">
                      <a16:colId xmlns:a16="http://schemas.microsoft.com/office/drawing/2014/main" val="2184050160"/>
                    </a:ext>
                  </a:extLst>
                </a:gridCol>
                <a:gridCol w="1121774">
                  <a:extLst>
                    <a:ext uri="{9D8B030D-6E8A-4147-A177-3AD203B41FA5}">
                      <a16:colId xmlns:a16="http://schemas.microsoft.com/office/drawing/2014/main" val="1413773946"/>
                    </a:ext>
                  </a:extLst>
                </a:gridCol>
                <a:gridCol w="1518773">
                  <a:extLst>
                    <a:ext uri="{9D8B030D-6E8A-4147-A177-3AD203B41FA5}">
                      <a16:colId xmlns:a16="http://schemas.microsoft.com/office/drawing/2014/main" val="23680945"/>
                    </a:ext>
                  </a:extLst>
                </a:gridCol>
                <a:gridCol w="1602231">
                  <a:extLst>
                    <a:ext uri="{9D8B030D-6E8A-4147-A177-3AD203B41FA5}">
                      <a16:colId xmlns:a16="http://schemas.microsoft.com/office/drawing/2014/main" val="1625925925"/>
                    </a:ext>
                  </a:extLst>
                </a:gridCol>
                <a:gridCol w="1369503">
                  <a:extLst>
                    <a:ext uri="{9D8B030D-6E8A-4147-A177-3AD203B41FA5}">
                      <a16:colId xmlns:a16="http://schemas.microsoft.com/office/drawing/2014/main" val="55778334"/>
                    </a:ext>
                  </a:extLst>
                </a:gridCol>
              </a:tblGrid>
              <a:tr h="574605">
                <a:tc>
                  <a:txBody>
                    <a:bodyPr/>
                    <a:lstStyle/>
                    <a:p>
                      <a:pPr algn="just"/>
                      <a:r>
                        <a:rPr lang="ja-JP" sz="1600" kern="0">
                          <a:effectLst/>
                        </a:rPr>
                        <a:t>　　　年度　　期</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600" kern="0">
                          <a:effectLst/>
                        </a:rPr>
                        <a:t>保険者数</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600" kern="0">
                          <a:effectLst/>
                        </a:rPr>
                        <a:t>貸付を受けた保険者数</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600" kern="0">
                          <a:effectLst/>
                        </a:rPr>
                        <a:t>貸付保険者割合（％）</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600" kern="0">
                          <a:effectLst/>
                        </a:rPr>
                        <a:t>貸付額（単位：百万円）</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92966704"/>
                  </a:ext>
                </a:extLst>
              </a:tr>
              <a:tr h="243703">
                <a:tc>
                  <a:txBody>
                    <a:bodyPr/>
                    <a:lstStyle/>
                    <a:p>
                      <a:pPr algn="just"/>
                      <a:r>
                        <a:rPr lang="ja-JP" sz="1600" kern="0">
                          <a:effectLst/>
                        </a:rPr>
                        <a:t>２００２年度　第１期末</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２８６３</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７３５</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２５．６％</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４０３</a:t>
                      </a:r>
                      <a:r>
                        <a:rPr lang="ja-JP" altLang="en-US" sz="1600" kern="0" dirty="0">
                          <a:effectLst/>
                        </a:rPr>
                        <a:t>億</a:t>
                      </a:r>
                      <a:r>
                        <a:rPr lang="ja-JP" sz="1600" kern="0" dirty="0">
                          <a:effectLst/>
                        </a:rPr>
                        <a:t>７０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659945178"/>
                  </a:ext>
                </a:extLst>
              </a:tr>
              <a:tr h="211529">
                <a:tc>
                  <a:txBody>
                    <a:bodyPr/>
                    <a:lstStyle/>
                    <a:p>
                      <a:pPr algn="just"/>
                      <a:r>
                        <a:rPr lang="ja-JP" sz="1600" kern="0">
                          <a:effectLst/>
                        </a:rPr>
                        <a:t>２００５年度　第２期末　　　</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１６８１</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４２３</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２５．２％</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３９１</a:t>
                      </a:r>
                      <a:r>
                        <a:rPr lang="ja-JP" altLang="en-US" sz="1600" kern="0" dirty="0">
                          <a:effectLst/>
                        </a:rPr>
                        <a:t>億</a:t>
                      </a:r>
                      <a:r>
                        <a:rPr lang="ja-JP" sz="1600" kern="0" dirty="0">
                          <a:effectLst/>
                        </a:rPr>
                        <a:t>８３</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104314484"/>
                  </a:ext>
                </a:extLst>
              </a:tr>
              <a:tr h="145489">
                <a:tc>
                  <a:txBody>
                    <a:bodyPr/>
                    <a:lstStyle/>
                    <a:p>
                      <a:pPr algn="just"/>
                      <a:r>
                        <a:rPr lang="ja-JP" sz="1600" kern="0">
                          <a:effectLst/>
                        </a:rPr>
                        <a:t>２００８年度　第３期末　　　</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１６４６</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indent="101600" algn="r"/>
                      <a:r>
                        <a:rPr lang="ja-JP" sz="1600" kern="0">
                          <a:effectLst/>
                        </a:rPr>
                        <a:t>５７</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３．５％</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２２</a:t>
                      </a:r>
                      <a:r>
                        <a:rPr lang="ja-JP" altLang="en-US" sz="1600" kern="0" dirty="0">
                          <a:effectLst/>
                        </a:rPr>
                        <a:t>億</a:t>
                      </a:r>
                      <a:r>
                        <a:rPr lang="ja-JP" sz="1600" kern="0" dirty="0">
                          <a:effectLst/>
                        </a:rPr>
                        <a:t>００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764524213"/>
                  </a:ext>
                </a:extLst>
              </a:tr>
              <a:tr h="208904">
                <a:tc>
                  <a:txBody>
                    <a:bodyPr/>
                    <a:lstStyle/>
                    <a:p>
                      <a:pPr algn="just"/>
                      <a:r>
                        <a:rPr lang="ja-JP" sz="1600" kern="0">
                          <a:effectLst/>
                        </a:rPr>
                        <a:t>２０１１年度　第４期末</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１５８０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１３８</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８．７％</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９８</a:t>
                      </a:r>
                      <a:r>
                        <a:rPr lang="ja-JP" altLang="en-US" sz="1600" kern="0" dirty="0">
                          <a:effectLst/>
                        </a:rPr>
                        <a:t>億</a:t>
                      </a:r>
                      <a:r>
                        <a:rPr lang="ja-JP" sz="1600" kern="0" dirty="0">
                          <a:effectLst/>
                        </a:rPr>
                        <a:t>１４</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54932267"/>
                  </a:ext>
                </a:extLst>
              </a:tr>
              <a:tr h="169333">
                <a:tc>
                  <a:txBody>
                    <a:bodyPr/>
                    <a:lstStyle/>
                    <a:p>
                      <a:pPr algn="just"/>
                      <a:r>
                        <a:rPr lang="ja-JP" sz="1600" kern="0">
                          <a:effectLst/>
                        </a:rPr>
                        <a:t>２０１４年度　第５期末　　　　　</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１５７９</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１２５</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７．９％</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７５</a:t>
                      </a:r>
                      <a:r>
                        <a:rPr lang="ja-JP" altLang="en-US" sz="1600" kern="0" dirty="0">
                          <a:effectLst/>
                        </a:rPr>
                        <a:t>億</a:t>
                      </a:r>
                      <a:r>
                        <a:rPr lang="ja-JP" sz="1600" kern="0" dirty="0">
                          <a:effectLst/>
                        </a:rPr>
                        <a:t>６９</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542805330"/>
                  </a:ext>
                </a:extLst>
              </a:tr>
              <a:tr h="272627">
                <a:tc>
                  <a:txBody>
                    <a:bodyPr/>
                    <a:lstStyle/>
                    <a:p>
                      <a:pPr algn="just"/>
                      <a:r>
                        <a:rPr lang="ja-JP" sz="1600" kern="0">
                          <a:effectLst/>
                        </a:rPr>
                        <a:t>２０１７年度　第６期末</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１５７８</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２３</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１．５％</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５</a:t>
                      </a:r>
                      <a:r>
                        <a:rPr lang="ja-JP" altLang="en-US" sz="1600" kern="0" dirty="0">
                          <a:effectLst/>
                        </a:rPr>
                        <a:t>億</a:t>
                      </a:r>
                      <a:r>
                        <a:rPr lang="ja-JP" sz="1600" kern="0" dirty="0">
                          <a:effectLst/>
                        </a:rPr>
                        <a:t>５１</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238119313"/>
                  </a:ext>
                </a:extLst>
              </a:tr>
              <a:tr h="237066">
                <a:tc>
                  <a:txBody>
                    <a:bodyPr/>
                    <a:lstStyle/>
                    <a:p>
                      <a:pPr algn="just"/>
                      <a:r>
                        <a:rPr lang="ja-JP" sz="1600" kern="0">
                          <a:effectLst/>
                        </a:rPr>
                        <a:t>２０２０年度　第７期末</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１５７１</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８</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０．５％</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２</a:t>
                      </a:r>
                      <a:r>
                        <a:rPr lang="ja-JP" altLang="en-US" sz="1600" kern="0" dirty="0">
                          <a:effectLst/>
                        </a:rPr>
                        <a:t>億</a:t>
                      </a:r>
                      <a:r>
                        <a:rPr lang="ja-JP" sz="1600" kern="0" dirty="0">
                          <a:effectLst/>
                        </a:rPr>
                        <a:t>２８</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2549833473"/>
                  </a:ext>
                </a:extLst>
              </a:tr>
              <a:tr h="221826">
                <a:tc>
                  <a:txBody>
                    <a:bodyPr/>
                    <a:lstStyle/>
                    <a:p>
                      <a:pPr algn="just"/>
                      <a:r>
                        <a:rPr lang="ja-JP" sz="1600" kern="0">
                          <a:effectLst/>
                        </a:rPr>
                        <a:t>２０２１年度　第</a:t>
                      </a:r>
                      <a:r>
                        <a:rPr lang="en-US" sz="1600" kern="0">
                          <a:effectLst/>
                        </a:rPr>
                        <a:t>8</a:t>
                      </a:r>
                      <a:r>
                        <a:rPr lang="ja-JP" sz="1600" kern="0">
                          <a:effectLst/>
                        </a:rPr>
                        <a:t>期</a:t>
                      </a:r>
                      <a:r>
                        <a:rPr lang="en-US" sz="1600" kern="0">
                          <a:effectLst/>
                        </a:rPr>
                        <a:t>1</a:t>
                      </a:r>
                      <a:r>
                        <a:rPr lang="ja-JP" sz="1600" kern="0">
                          <a:effectLst/>
                        </a:rPr>
                        <a:t>年目</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１５７１</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０．０％</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０</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177708831"/>
                  </a:ext>
                </a:extLst>
              </a:tr>
              <a:tr h="408372">
                <a:tc>
                  <a:txBody>
                    <a:bodyPr/>
                    <a:lstStyle/>
                    <a:p>
                      <a:pPr algn="just"/>
                      <a:r>
                        <a:rPr lang="ja-JP" sz="1600" kern="0">
                          <a:effectLst/>
                        </a:rPr>
                        <a:t>２０２２年度　第</a:t>
                      </a:r>
                      <a:r>
                        <a:rPr lang="en-US" sz="1600" kern="0">
                          <a:effectLst/>
                        </a:rPr>
                        <a:t>8</a:t>
                      </a:r>
                      <a:r>
                        <a:rPr lang="ja-JP" sz="1600" kern="0">
                          <a:effectLst/>
                        </a:rPr>
                        <a:t>期</a:t>
                      </a:r>
                      <a:r>
                        <a:rPr lang="en-US" sz="1600" kern="0">
                          <a:effectLst/>
                        </a:rPr>
                        <a:t>2</a:t>
                      </a:r>
                      <a:r>
                        <a:rPr lang="ja-JP" sz="1600" kern="0">
                          <a:effectLst/>
                        </a:rPr>
                        <a:t>年目</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１５７１</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a:effectLst/>
                        </a:rPr>
                        <a:t>　　０</a:t>
                      </a:r>
                      <a:endParaRPr lang="ja-JP" sz="2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０．０％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r"/>
                      <a:r>
                        <a:rPr lang="ja-JP" sz="1600" kern="0" dirty="0">
                          <a:effectLst/>
                        </a:rPr>
                        <a:t>　　　　０</a:t>
                      </a:r>
                      <a:endParaRPr lang="ja-JP" sz="2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720505504"/>
                  </a:ext>
                </a:extLst>
              </a:tr>
            </a:tbl>
          </a:graphicData>
        </a:graphic>
      </p:graphicFrame>
      <p:sp>
        <p:nvSpPr>
          <p:cNvPr id="9" name="テキスト ボックス 8">
            <a:extLst>
              <a:ext uri="{FF2B5EF4-FFF2-40B4-BE49-F238E27FC236}">
                <a16:creationId xmlns:a16="http://schemas.microsoft.com/office/drawing/2014/main" id="{7DA8C749-B953-783B-EB3D-8CDE25265325}"/>
              </a:ext>
            </a:extLst>
          </p:cNvPr>
          <p:cNvSpPr txBox="1"/>
          <p:nvPr/>
        </p:nvSpPr>
        <p:spPr>
          <a:xfrm>
            <a:off x="319617" y="3028890"/>
            <a:ext cx="694251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財政安定化基金貸付状況（各計画期間末年度末累計）　</a:t>
            </a:r>
            <a:endPar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
        <p:nvSpPr>
          <p:cNvPr id="11" name="テキスト ボックス 10">
            <a:extLst>
              <a:ext uri="{FF2B5EF4-FFF2-40B4-BE49-F238E27FC236}">
                <a16:creationId xmlns:a16="http://schemas.microsoft.com/office/drawing/2014/main" id="{F31CCE23-58F1-F4BD-0486-91177615E534}"/>
              </a:ext>
            </a:extLst>
          </p:cNvPr>
          <p:cNvSpPr txBox="1"/>
          <p:nvPr/>
        </p:nvSpPr>
        <p:spPr>
          <a:xfrm>
            <a:off x="406321" y="1114319"/>
            <a:ext cx="8466746" cy="1477328"/>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財政安定化基金の貸付状況を各計画期間末年度ごとに見ていくと、第１期末（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735</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保険者、</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403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7</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千万円、第２期末（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2005</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年度）は、</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423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保険者、</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391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8</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300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万円にのぼったものの、それ以降は貸し付けを受ける保険者は減少し、第７期末（</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年度）では８保険者</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億</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千</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100</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万円にまで減少し、</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2001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2022</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年度では貸付を受ける保険者はゼロとなっている。</a:t>
            </a:r>
          </a:p>
        </p:txBody>
      </p:sp>
    </p:spTree>
    <p:extLst>
      <p:ext uri="{BB962C8B-B14F-4D97-AF65-F5344CB8AC3E}">
        <p14:creationId xmlns:p14="http://schemas.microsoft.com/office/powerpoint/2010/main" val="2955713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9A59682-1113-D968-2FD5-C646AB3FF5A5}"/>
              </a:ext>
            </a:extLst>
          </p:cNvPr>
          <p:cNvSpPr>
            <a:spLocks noGrp="1"/>
          </p:cNvSpPr>
          <p:nvPr>
            <p:ph type="title"/>
          </p:nvPr>
        </p:nvSpPr>
        <p:spPr>
          <a:solidFill>
            <a:schemeClr val="accent2">
              <a:lumMod val="20000"/>
              <a:lumOff val="80000"/>
            </a:schemeClr>
          </a:solidFill>
        </p:spPr>
        <p:txBody>
          <a:bodyPr/>
          <a:lstStyle/>
          <a:p>
            <a:r>
              <a:rPr kumimoji="1" lang="ja-JP" altLang="en-US" dirty="0"/>
              <a:t>大阪の地域社保協と介護保険料</a:t>
            </a:r>
          </a:p>
        </p:txBody>
      </p:sp>
      <p:sp>
        <p:nvSpPr>
          <p:cNvPr id="3" name="コンテンツ プレースホルダー 2">
            <a:extLst>
              <a:ext uri="{FF2B5EF4-FFF2-40B4-BE49-F238E27FC236}">
                <a16:creationId xmlns:a16="http://schemas.microsoft.com/office/drawing/2014/main" id="{A704B3F4-665B-4B5B-E594-42143115E627}"/>
              </a:ext>
            </a:extLst>
          </p:cNvPr>
          <p:cNvSpPr>
            <a:spLocks noGrp="1"/>
          </p:cNvSpPr>
          <p:nvPr>
            <p:ph idx="1"/>
          </p:nvPr>
        </p:nvSpPr>
        <p:spPr/>
        <p:txBody>
          <a:bodyPr/>
          <a:lstStyle/>
          <a:p>
            <a:pPr marL="0" indent="0">
              <a:buNone/>
            </a:pPr>
            <a:r>
              <a:rPr kumimoji="1" lang="ja-JP" altLang="en-US" sz="4000" dirty="0"/>
              <a:t>藤井寺社保協　（藤井寺市）</a:t>
            </a:r>
            <a:endParaRPr kumimoji="1" lang="en-US" altLang="ja-JP" sz="4000" dirty="0"/>
          </a:p>
          <a:p>
            <a:pPr marL="0" indent="0">
              <a:buNone/>
            </a:pPr>
            <a:r>
              <a:rPr lang="en-US" altLang="ja-JP" dirty="0"/>
              <a:t>  2009</a:t>
            </a:r>
            <a:r>
              <a:rPr lang="ja-JP" altLang="en-US" dirty="0"/>
              <a:t>年～</a:t>
            </a:r>
            <a:r>
              <a:rPr lang="en-US" altLang="ja-JP" dirty="0"/>
              <a:t>2010</a:t>
            </a:r>
            <a:r>
              <a:rPr lang="ja-JP" altLang="en-US" dirty="0"/>
              <a:t>年の地域社保協のたたかいで</a:t>
            </a:r>
            <a:endParaRPr lang="en-US" altLang="ja-JP" dirty="0"/>
          </a:p>
          <a:p>
            <a:pPr marL="0" indent="0">
              <a:buNone/>
            </a:pPr>
            <a:r>
              <a:rPr kumimoji="1" lang="ja-JP" altLang="en-US" dirty="0"/>
              <a:t>　　介護保険料引下げを実現</a:t>
            </a:r>
            <a:endParaRPr kumimoji="1" lang="en-US" altLang="ja-JP" dirty="0"/>
          </a:p>
          <a:p>
            <a:pPr marL="0" indent="0">
              <a:buNone/>
            </a:pPr>
            <a:r>
              <a:rPr lang="ja-JP" altLang="en-US" sz="4400" dirty="0"/>
              <a:t>大東社保協（大東市）</a:t>
            </a:r>
            <a:endParaRPr lang="en-US" altLang="ja-JP" dirty="0"/>
          </a:p>
          <a:p>
            <a:pPr marL="0" indent="0">
              <a:buNone/>
            </a:pPr>
            <a:r>
              <a:rPr kumimoji="1" lang="ja-JP" altLang="en-US" sz="4400" dirty="0"/>
              <a:t>　</a:t>
            </a:r>
            <a:r>
              <a:rPr kumimoji="1" lang="ja-JP" altLang="en-US" sz="3600" dirty="0"/>
              <a:t>最悪の総合事業（要支援切り捨て）と粘り強くたたかいながら貯めこみ保険料返せの運動で減免制度改善</a:t>
            </a:r>
            <a:endParaRPr kumimoji="1" lang="ja-JP" altLang="en-US" sz="4400" dirty="0"/>
          </a:p>
        </p:txBody>
      </p:sp>
      <p:sp>
        <p:nvSpPr>
          <p:cNvPr id="4" name="スライド番号プレースホルダー 3">
            <a:extLst>
              <a:ext uri="{FF2B5EF4-FFF2-40B4-BE49-F238E27FC236}">
                <a16:creationId xmlns:a16="http://schemas.microsoft.com/office/drawing/2014/main" id="{5B60FD4E-DB6D-8701-340B-A2AB3386AFE2}"/>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43</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04550186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53C01F14-8BF1-428C-8794-776CACED77C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44</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2" name="タイトル 1">
            <a:extLst>
              <a:ext uri="{FF2B5EF4-FFF2-40B4-BE49-F238E27FC236}">
                <a16:creationId xmlns:a16="http://schemas.microsoft.com/office/drawing/2014/main" id="{55137917-BA00-442E-B47F-FE00E5668999}"/>
              </a:ext>
            </a:extLst>
          </p:cNvPr>
          <p:cNvSpPr>
            <a:spLocks noGrp="1"/>
          </p:cNvSpPr>
          <p:nvPr>
            <p:ph type="title"/>
          </p:nvPr>
        </p:nvSpPr>
        <p:spPr>
          <a:xfrm>
            <a:off x="539552" y="188641"/>
            <a:ext cx="8192968" cy="1728192"/>
          </a:xfrm>
          <a:solidFill>
            <a:srgbClr val="FFFF00"/>
          </a:solidFill>
        </p:spPr>
        <p:txBody>
          <a:bodyPr/>
          <a:lstStyle/>
          <a:p>
            <a:r>
              <a:rPr kumimoji="1" lang="en-US" altLang="ja-JP" sz="2000" dirty="0"/>
              <a:t>2010</a:t>
            </a:r>
            <a:r>
              <a:rPr kumimoji="1" lang="ja-JP" altLang="en-US" sz="2000" dirty="0"/>
              <a:t>年保険料引き下げ実現藤井寺市</a:t>
            </a:r>
            <a:br>
              <a:rPr kumimoji="1" lang="en-US" altLang="ja-JP" sz="2000" dirty="0"/>
            </a:br>
            <a:r>
              <a:rPr kumimoji="1" lang="ja-JP" altLang="en-US" sz="4000" dirty="0"/>
              <a:t>ドロボー自治体　保険料返せ</a:t>
            </a:r>
            <a:br>
              <a:rPr kumimoji="1" lang="en-US" altLang="ja-JP" sz="4000" dirty="0"/>
            </a:br>
            <a:r>
              <a:rPr kumimoji="1" lang="ja-JP" altLang="en-US" sz="4000" dirty="0"/>
              <a:t>１年間運動</a:t>
            </a:r>
            <a:endParaRPr kumimoji="1" lang="ja-JP" altLang="en-US" sz="2000" dirty="0"/>
          </a:p>
        </p:txBody>
      </p:sp>
      <p:sp>
        <p:nvSpPr>
          <p:cNvPr id="5" name="コンテンツ プレースホルダー 4">
            <a:extLst>
              <a:ext uri="{FF2B5EF4-FFF2-40B4-BE49-F238E27FC236}">
                <a16:creationId xmlns:a16="http://schemas.microsoft.com/office/drawing/2014/main" id="{80696A39-5641-40E5-8FE5-518D9AD8E415}"/>
              </a:ext>
            </a:extLst>
          </p:cNvPr>
          <p:cNvSpPr>
            <a:spLocks noGrp="1"/>
          </p:cNvSpPr>
          <p:nvPr>
            <p:ph idx="1"/>
          </p:nvPr>
        </p:nvSpPr>
        <p:spPr>
          <a:xfrm>
            <a:off x="179512" y="2132855"/>
            <a:ext cx="8553007" cy="4588619"/>
          </a:xfrm>
        </p:spPr>
        <p:txBody>
          <a:bodyPr/>
          <a:lstStyle/>
          <a:p>
            <a:pPr marL="0" indent="0">
              <a:buNone/>
            </a:pPr>
            <a:r>
              <a:rPr lang="ja-JP" altLang="en-US" sz="3600" dirty="0"/>
              <a:t>２００９年３月～２０１０年３月</a:t>
            </a:r>
          </a:p>
          <a:p>
            <a:pPr marL="0" indent="0">
              <a:buNone/>
            </a:pPr>
            <a:r>
              <a:rPr lang="ja-JP" altLang="en-US" sz="2800" dirty="0"/>
              <a:t>とり過ぎ保険料返せ！の声が市を動かした</a:t>
            </a:r>
          </a:p>
          <a:p>
            <a:pPr marL="0" indent="0">
              <a:buNone/>
            </a:pPr>
            <a:r>
              <a:rPr lang="ja-JP" altLang="en-US" sz="2800" dirty="0"/>
              <a:t>藤井寺市　保険料引下げ第４期介護保険料引下げ運動</a:t>
            </a:r>
          </a:p>
          <a:p>
            <a:pPr marL="0" indent="0">
              <a:buNone/>
            </a:pPr>
            <a:r>
              <a:rPr lang="ja-JP" altLang="en-US" sz="2800" dirty="0"/>
              <a:t>基準月額４８００円→４４００円に</a:t>
            </a:r>
          </a:p>
          <a:p>
            <a:pPr marL="0" indent="0">
              <a:buNone/>
            </a:pPr>
            <a:r>
              <a:rPr lang="ja-JP" altLang="en-US" sz="2800" dirty="0"/>
              <a:t>「取り過ぎ介護保険料」を高齢者に返さずため込んでいた藤井寺市が２０１０年度から介護保険料の引き下げを行いました。「とり過ぎ保険料を返せ」という大阪社保協の呼びかけに応えて取組まれた藤井寺社保協の運動の貴重な成果です。</a:t>
            </a:r>
          </a:p>
          <a:p>
            <a:pPr marL="0" indent="0">
              <a:buNone/>
            </a:pPr>
            <a:endParaRPr lang="ja-JP" altLang="en-US" dirty="0"/>
          </a:p>
        </p:txBody>
      </p:sp>
    </p:spTree>
    <p:extLst>
      <p:ext uri="{BB962C8B-B14F-4D97-AF65-F5344CB8AC3E}">
        <p14:creationId xmlns:p14="http://schemas.microsoft.com/office/powerpoint/2010/main" val="3152004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xEl>
                                              <p:pRg st="0" end="0"/>
                                            </p:txEl>
                                          </p:spTgt>
                                        </p:tgtEl>
                                        <p:attrNameLst>
                                          <p:attrName>style.visibility</p:attrName>
                                        </p:attrNameLst>
                                      </p:cBhvr>
                                      <p:to>
                                        <p:strVal val="visible"/>
                                      </p:to>
                                    </p:set>
                                    <p:animEffect transition="in" filter="barn(inVertical)">
                                      <p:cBhvr>
                                        <p:cTn id="12" dur="500"/>
                                        <p:tgtEl>
                                          <p:spTgt spid="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1" end="1"/>
                                            </p:txEl>
                                          </p:spTgt>
                                        </p:tgtEl>
                                        <p:attrNameLst>
                                          <p:attrName>style.visibility</p:attrName>
                                        </p:attrNameLst>
                                      </p:cBhvr>
                                      <p:to>
                                        <p:strVal val="visible"/>
                                      </p:to>
                                    </p:set>
                                    <p:animEffect transition="in" filter="barn(inVertical)">
                                      <p:cBhvr>
                                        <p:cTn id="17" dur="500"/>
                                        <p:tgtEl>
                                          <p:spTgt spid="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2" end="2"/>
                                            </p:txEl>
                                          </p:spTgt>
                                        </p:tgtEl>
                                        <p:attrNameLst>
                                          <p:attrName>style.visibility</p:attrName>
                                        </p:attrNameLst>
                                      </p:cBhvr>
                                      <p:to>
                                        <p:strVal val="visible"/>
                                      </p:to>
                                    </p:set>
                                    <p:animEffect transition="in" filter="barn(inVertical)">
                                      <p:cBhvr>
                                        <p:cTn id="22" dur="500"/>
                                        <p:tgtEl>
                                          <p:spTgt spid="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5">
                                            <p:txEl>
                                              <p:pRg st="3" end="3"/>
                                            </p:txEl>
                                          </p:spTgt>
                                        </p:tgtEl>
                                        <p:attrNameLst>
                                          <p:attrName>style.visibility</p:attrName>
                                        </p:attrNameLst>
                                      </p:cBhvr>
                                      <p:to>
                                        <p:strVal val="visible"/>
                                      </p:to>
                                    </p:set>
                                    <p:animEffect transition="in" filter="barn(inVertical)">
                                      <p:cBhvr>
                                        <p:cTn id="27" dur="500"/>
                                        <p:tgtEl>
                                          <p:spTgt spid="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xEl>
                                              <p:pRg st="4" end="4"/>
                                            </p:txEl>
                                          </p:spTgt>
                                        </p:tgtEl>
                                        <p:attrNameLst>
                                          <p:attrName>style.visibility</p:attrName>
                                        </p:attrNameLst>
                                      </p:cBhvr>
                                      <p:to>
                                        <p:strVal val="visible"/>
                                      </p:to>
                                    </p:set>
                                    <p:animEffect transition="in" filter="barn(inVertical)">
                                      <p:cBhvr>
                                        <p:cTn id="32"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95A04437-C64D-4838-DC34-DF9434D2E07D}"/>
              </a:ext>
            </a:extLst>
          </p:cNvPr>
          <p:cNvSpPr>
            <a:spLocks noGrp="1"/>
          </p:cNvSpPr>
          <p:nvPr>
            <p:ph type="sldNum" sz="quarter" idx="12"/>
          </p:nvPr>
        </p:nvSpPr>
        <p:spPr/>
        <p:txBody>
          <a:bodyPr/>
          <a:lstStyle/>
          <a:p>
            <a:fld id="{3B706ECC-EBCD-43BE-A780-1013F51C6180}" type="slidenum">
              <a:rPr lang="ja-JP" altLang="en-US" smtClean="0"/>
              <a:pPr/>
              <a:t>45</a:t>
            </a:fld>
            <a:endParaRPr lang="ja-JP" altLang="en-US"/>
          </a:p>
        </p:txBody>
      </p:sp>
      <p:graphicFrame>
        <p:nvGraphicFramePr>
          <p:cNvPr id="5" name="表 4">
            <a:extLst>
              <a:ext uri="{FF2B5EF4-FFF2-40B4-BE49-F238E27FC236}">
                <a16:creationId xmlns:a16="http://schemas.microsoft.com/office/drawing/2014/main" id="{BD25A14D-2034-F1A9-BB11-F20489921611}"/>
              </a:ext>
            </a:extLst>
          </p:cNvPr>
          <p:cNvGraphicFramePr>
            <a:graphicFrameLocks noGrp="1"/>
          </p:cNvGraphicFramePr>
          <p:nvPr>
            <p:extLst>
              <p:ext uri="{D42A27DB-BD31-4B8C-83A1-F6EECF244321}">
                <p14:modId xmlns:p14="http://schemas.microsoft.com/office/powerpoint/2010/main" val="1054934093"/>
              </p:ext>
            </p:extLst>
          </p:nvPr>
        </p:nvGraphicFramePr>
        <p:xfrm>
          <a:off x="402654" y="400716"/>
          <a:ext cx="8141906" cy="7760740"/>
        </p:xfrm>
        <a:graphic>
          <a:graphicData uri="http://schemas.openxmlformats.org/drawingml/2006/table">
            <a:tbl>
              <a:tblPr>
                <a:tableStyleId>{5C22544A-7EE6-4342-B048-85BDC9FD1C3A}</a:tableStyleId>
              </a:tblPr>
              <a:tblGrid>
                <a:gridCol w="573259">
                  <a:extLst>
                    <a:ext uri="{9D8B030D-6E8A-4147-A177-3AD203B41FA5}">
                      <a16:colId xmlns:a16="http://schemas.microsoft.com/office/drawing/2014/main" val="1661779218"/>
                    </a:ext>
                  </a:extLst>
                </a:gridCol>
                <a:gridCol w="749062">
                  <a:extLst>
                    <a:ext uri="{9D8B030D-6E8A-4147-A177-3AD203B41FA5}">
                      <a16:colId xmlns:a16="http://schemas.microsoft.com/office/drawing/2014/main" val="3729732106"/>
                    </a:ext>
                  </a:extLst>
                </a:gridCol>
                <a:gridCol w="1233598">
                  <a:extLst>
                    <a:ext uri="{9D8B030D-6E8A-4147-A177-3AD203B41FA5}">
                      <a16:colId xmlns:a16="http://schemas.microsoft.com/office/drawing/2014/main" val="2532208594"/>
                    </a:ext>
                  </a:extLst>
                </a:gridCol>
                <a:gridCol w="685874">
                  <a:extLst>
                    <a:ext uri="{9D8B030D-6E8A-4147-A177-3AD203B41FA5}">
                      <a16:colId xmlns:a16="http://schemas.microsoft.com/office/drawing/2014/main" val="624894225"/>
                    </a:ext>
                  </a:extLst>
                </a:gridCol>
                <a:gridCol w="655430">
                  <a:extLst>
                    <a:ext uri="{9D8B030D-6E8A-4147-A177-3AD203B41FA5}">
                      <a16:colId xmlns:a16="http://schemas.microsoft.com/office/drawing/2014/main" val="1021982994"/>
                    </a:ext>
                  </a:extLst>
                </a:gridCol>
                <a:gridCol w="717851">
                  <a:extLst>
                    <a:ext uri="{9D8B030D-6E8A-4147-A177-3AD203B41FA5}">
                      <a16:colId xmlns:a16="http://schemas.microsoft.com/office/drawing/2014/main" val="2102694628"/>
                    </a:ext>
                  </a:extLst>
                </a:gridCol>
                <a:gridCol w="405072">
                  <a:extLst>
                    <a:ext uri="{9D8B030D-6E8A-4147-A177-3AD203B41FA5}">
                      <a16:colId xmlns:a16="http://schemas.microsoft.com/office/drawing/2014/main" val="1575875218"/>
                    </a:ext>
                  </a:extLst>
                </a:gridCol>
                <a:gridCol w="1217895">
                  <a:extLst>
                    <a:ext uri="{9D8B030D-6E8A-4147-A177-3AD203B41FA5}">
                      <a16:colId xmlns:a16="http://schemas.microsoft.com/office/drawing/2014/main" val="2850899024"/>
                    </a:ext>
                  </a:extLst>
                </a:gridCol>
                <a:gridCol w="1264041">
                  <a:extLst>
                    <a:ext uri="{9D8B030D-6E8A-4147-A177-3AD203B41FA5}">
                      <a16:colId xmlns:a16="http://schemas.microsoft.com/office/drawing/2014/main" val="1786838197"/>
                    </a:ext>
                  </a:extLst>
                </a:gridCol>
                <a:gridCol w="639824">
                  <a:extLst>
                    <a:ext uri="{9D8B030D-6E8A-4147-A177-3AD203B41FA5}">
                      <a16:colId xmlns:a16="http://schemas.microsoft.com/office/drawing/2014/main" val="3726904140"/>
                    </a:ext>
                  </a:extLst>
                </a:gridCol>
              </a:tblGrid>
              <a:tr h="301463">
                <a:tc>
                  <a:txBody>
                    <a:bodyPr/>
                    <a:lstStyle/>
                    <a:p>
                      <a:pPr algn="ctr" fontAlgn="ctr"/>
                      <a:r>
                        <a:rPr lang="ja-JP" altLang="en-US" sz="1050" u="none" strike="noStrike">
                          <a:effectLst/>
                        </a:rPr>
                        <a:t>第四期順位</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ctr" fontAlgn="ctr"/>
                      <a:r>
                        <a:rPr lang="pt-BR" sz="1100" u="none" strike="noStrike">
                          <a:effectLst/>
                        </a:rPr>
                        <a:t>第四期　保険料(案)a</a:t>
                      </a:r>
                      <a:endParaRPr lang="pt-BR"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ja-JP" altLang="en-US" sz="1050" u="none" strike="noStrike">
                          <a:effectLst/>
                        </a:rPr>
                        <a:t>自治体名</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ctr" fontAlgn="ctr"/>
                      <a:r>
                        <a:rPr lang="ja-JP" altLang="en-US" sz="1050" u="none" strike="noStrike">
                          <a:effectLst/>
                        </a:rPr>
                        <a:t>第三期保険料</a:t>
                      </a:r>
                      <a:r>
                        <a:rPr lang="en-US" altLang="ja-JP" sz="1050" u="none" strike="noStrike">
                          <a:effectLst/>
                        </a:rPr>
                        <a:t>(</a:t>
                      </a:r>
                      <a:r>
                        <a:rPr lang="ja-JP" altLang="en-US" sz="1050" u="none" strike="noStrike">
                          <a:effectLst/>
                        </a:rPr>
                        <a:t>円</a:t>
                      </a:r>
                      <a:r>
                        <a:rPr lang="en-US" altLang="ja-JP" sz="1050" u="none" strike="noStrike">
                          <a:effectLst/>
                        </a:rPr>
                        <a:t>)</a:t>
                      </a:r>
                      <a:r>
                        <a:rPr lang="en-US" sz="1050" u="none" strike="noStrike">
                          <a:effectLst/>
                        </a:rPr>
                        <a:t>b</a:t>
                      </a:r>
                      <a:endParaRPr lang="en-US" sz="1050" b="0" i="0" u="none" strike="noStrike">
                        <a:effectLst/>
                        <a:latin typeface="ＪＳＰゴシック"/>
                        <a:ea typeface="ＭＳ Ｐゴシック" panose="020B0600070205080204" pitchFamily="50" charset="-128"/>
                      </a:endParaRPr>
                    </a:p>
                  </a:txBody>
                  <a:tcPr marL="3092" marR="3092" marT="3092" marB="0" anchor="ctr"/>
                </a:tc>
                <a:tc>
                  <a:txBody>
                    <a:bodyPr/>
                    <a:lstStyle/>
                    <a:p>
                      <a:pPr algn="ctr" fontAlgn="ctr"/>
                      <a:r>
                        <a:rPr lang="ja-JP" altLang="en-US" sz="1000" u="none" strike="noStrike">
                          <a:effectLst/>
                        </a:rPr>
                        <a:t>第三期からの引上げ額</a:t>
                      </a:r>
                      <a:r>
                        <a:rPr lang="en-US" altLang="ja-JP" sz="1000" u="none" strike="noStrike">
                          <a:effectLst/>
                        </a:rPr>
                        <a:t>(</a:t>
                      </a:r>
                      <a:r>
                        <a:rPr lang="ja-JP" altLang="en-US" sz="1000" u="none" strike="noStrike">
                          <a:effectLst/>
                        </a:rPr>
                        <a:t>円</a:t>
                      </a:r>
                      <a:r>
                        <a:rPr lang="en-US" altLang="ja-JP" sz="1000" u="none" strike="noStrike">
                          <a:effectLst/>
                        </a:rPr>
                        <a:t>)a-b</a:t>
                      </a:r>
                      <a:endParaRPr lang="en-US" altLang="ja-JP" sz="10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ja-JP" altLang="en-US" sz="1050" u="none" strike="noStrike">
                          <a:effectLst/>
                        </a:rPr>
                        <a:t>引上げ率</a:t>
                      </a:r>
                      <a:br>
                        <a:rPr lang="ja-JP" altLang="en-US" sz="1050" u="none" strike="noStrike">
                          <a:effectLst/>
                        </a:rPr>
                      </a:br>
                      <a:r>
                        <a:rPr lang="en-US" sz="1050" u="sng" strike="noStrike">
                          <a:effectLst/>
                        </a:rPr>
                        <a:t>a-b</a:t>
                      </a:r>
                      <a:br>
                        <a:rPr lang="en-US" sz="1050" u="sng" strike="noStrike">
                          <a:effectLst/>
                        </a:rPr>
                      </a:br>
                      <a:r>
                        <a:rPr lang="en-US" sz="1050" u="sng" strike="noStrike">
                          <a:effectLst/>
                        </a:rPr>
                        <a:t>b</a:t>
                      </a:r>
                      <a:endParaRPr lang="en-US" sz="105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l" fontAlgn="ctr"/>
                      <a:r>
                        <a:rPr lang="ja-JP" altLang="en-US" sz="1100" u="none" strike="noStrike">
                          <a:effectLst/>
                        </a:rPr>
                        <a:t>段階</a:t>
                      </a:r>
                      <a:endParaRPr lang="ja-JP" altLang="en-US"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l" fontAlgn="ctr"/>
                      <a:r>
                        <a:rPr lang="zh-TW" altLang="en-US" sz="1050" u="none" strike="noStrike">
                          <a:effectLst/>
                        </a:rPr>
                        <a:t>第三期末準備基金残高</a:t>
                      </a:r>
                      <a:endParaRPr lang="zh-TW"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ctr" fontAlgn="ctr"/>
                      <a:r>
                        <a:rPr lang="zh-TW" altLang="en-US" sz="1050" u="none" strike="noStrike">
                          <a:effectLst/>
                        </a:rPr>
                        <a:t>第四期繰入金</a:t>
                      </a:r>
                      <a:endParaRPr lang="zh-TW"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l" fontAlgn="ctr"/>
                      <a:r>
                        <a:rPr lang="ja-JP" altLang="en-US" sz="1050" u="none" strike="noStrike">
                          <a:effectLst/>
                        </a:rPr>
                        <a:t>繰入率</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727511789"/>
                  </a:ext>
                </a:extLst>
              </a:tr>
              <a:tr h="95850">
                <a:tc>
                  <a:txBody>
                    <a:bodyPr/>
                    <a:lstStyle/>
                    <a:p>
                      <a:pPr algn="ctr" fontAlgn="ctr"/>
                      <a:r>
                        <a:rPr lang="en-US" altLang="ja-JP" sz="1050" u="none" strike="noStrike">
                          <a:effectLst/>
                        </a:rPr>
                        <a:t>1</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4,986</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八尾市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4,963</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23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0.5%</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810840097"/>
                  </a:ext>
                </a:extLst>
              </a:tr>
              <a:tr h="95850">
                <a:tc>
                  <a:txBody>
                    <a:bodyPr/>
                    <a:lstStyle/>
                    <a:p>
                      <a:pPr algn="ctr" fontAlgn="ctr"/>
                      <a:r>
                        <a:rPr lang="en-US" altLang="ja-JP" sz="1050" u="none" strike="noStrike">
                          <a:effectLst/>
                        </a:rPr>
                        <a:t>2</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4,932</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松原市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5,100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-168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-3.3%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90,000,000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90,000,000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542389658"/>
                  </a:ext>
                </a:extLst>
              </a:tr>
              <a:tr h="95850">
                <a:tc>
                  <a:txBody>
                    <a:bodyPr/>
                    <a:lstStyle/>
                    <a:p>
                      <a:pPr algn="ctr" fontAlgn="ctr"/>
                      <a:r>
                        <a:rPr lang="en-US" altLang="ja-JP" sz="1050" u="none" strike="noStrike">
                          <a:effectLst/>
                        </a:rPr>
                        <a:t>3</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4,920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能勢町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3,789</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1,131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29.8%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11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38,478,000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38,472,000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659001754"/>
                  </a:ext>
                </a:extLst>
              </a:tr>
              <a:tr h="95850">
                <a:tc>
                  <a:txBody>
                    <a:bodyPr/>
                    <a:lstStyle/>
                    <a:p>
                      <a:pPr algn="ctr" fontAlgn="ctr"/>
                      <a:r>
                        <a:rPr lang="en-US" altLang="ja-JP" sz="1050" u="none" strike="noStrike">
                          <a:effectLst/>
                        </a:rPr>
                        <a:t>4</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4,872</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柏原市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4,856</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16</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97,462,069</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97,462,069</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915391193"/>
                  </a:ext>
                </a:extLst>
              </a:tr>
              <a:tr h="95850">
                <a:tc>
                  <a:txBody>
                    <a:bodyPr/>
                    <a:lstStyle/>
                    <a:p>
                      <a:pPr algn="ctr" fontAlgn="ctr"/>
                      <a:r>
                        <a:rPr lang="en-US" altLang="ja-JP" sz="1050" u="none" strike="noStrike">
                          <a:effectLst/>
                        </a:rPr>
                        <a:t>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4,864</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熊取町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4,768</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96</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2.0%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115,214,258</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115,214,258</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912634645"/>
                  </a:ext>
                </a:extLst>
              </a:tr>
              <a:tr h="95850">
                <a:tc>
                  <a:txBody>
                    <a:bodyPr/>
                    <a:lstStyle/>
                    <a:p>
                      <a:pPr algn="ctr" fontAlgn="ctr"/>
                      <a:r>
                        <a:rPr lang="en-US" altLang="ja-JP" sz="1050" u="none" strike="noStrike">
                          <a:effectLst/>
                        </a:rPr>
                        <a:t>6</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4,862</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太子町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4,862</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26,918,000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26,918,000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140312152"/>
                  </a:ext>
                </a:extLst>
              </a:tr>
              <a:tr h="95850">
                <a:tc>
                  <a:txBody>
                    <a:bodyPr/>
                    <a:lstStyle/>
                    <a:p>
                      <a:pPr algn="ctr" fontAlgn="ctr"/>
                      <a:r>
                        <a:rPr lang="en-US" altLang="ja-JP" sz="1050" u="none" strike="noStrike">
                          <a:effectLst/>
                        </a:rPr>
                        <a:t>7</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4,836</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堺市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5,092</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-256</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-5.0%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765136875"/>
                  </a:ext>
                </a:extLst>
              </a:tr>
              <a:tr h="95850">
                <a:tc>
                  <a:txBody>
                    <a:bodyPr/>
                    <a:lstStyle/>
                    <a:p>
                      <a:pPr algn="ctr" fontAlgn="ctr"/>
                      <a:r>
                        <a:rPr lang="en-US" altLang="ja-JP" sz="1050" u="none" strike="noStrike">
                          <a:effectLst/>
                        </a:rPr>
                        <a:t>8</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4,812</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泉佐野市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4,812</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35,000,000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35,000,000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08575804"/>
                  </a:ext>
                </a:extLst>
              </a:tr>
              <a:tr h="262336">
                <a:tc>
                  <a:txBody>
                    <a:bodyPr/>
                    <a:lstStyle/>
                    <a:p>
                      <a:pPr algn="ctr" fontAlgn="ctr"/>
                      <a:r>
                        <a:rPr lang="en-US" altLang="ja-JP" sz="1050" u="none" strike="noStrike">
                          <a:effectLst/>
                        </a:rPr>
                        <a:t>9</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200" u="none" strike="noStrike" dirty="0">
                          <a:solidFill>
                            <a:srgbClr val="FF0000"/>
                          </a:solidFill>
                          <a:effectLst/>
                        </a:rPr>
                        <a:t>4,800</a:t>
                      </a:r>
                      <a:endParaRPr lang="en-US" altLang="ja-JP" sz="1200" b="0" i="0" u="none" strike="noStrike" dirty="0">
                        <a:solidFill>
                          <a:srgbClr val="FF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solidFill>
                      <a:srgbClr val="FFFF00"/>
                    </a:solidFill>
                  </a:tcPr>
                </a:tc>
                <a:tc>
                  <a:txBody>
                    <a:bodyPr/>
                    <a:lstStyle/>
                    <a:p>
                      <a:pPr algn="just" fontAlgn="ctr"/>
                      <a:r>
                        <a:rPr lang="ja-JP" altLang="en-US" sz="1100" u="none" strike="noStrike" dirty="0">
                          <a:solidFill>
                            <a:srgbClr val="FF0000"/>
                          </a:solidFill>
                          <a:effectLst/>
                        </a:rPr>
                        <a:t>藤井寺市</a:t>
                      </a:r>
                      <a:endParaRPr lang="ja-JP" altLang="en-US"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3092" marR="3092" marT="3092" marB="0" anchor="ctr">
                    <a:solidFill>
                      <a:srgbClr val="FFFF00"/>
                    </a:solidFill>
                  </a:tcPr>
                </a:tc>
                <a:tc>
                  <a:txBody>
                    <a:bodyPr/>
                    <a:lstStyle/>
                    <a:p>
                      <a:pPr algn="r" fontAlgn="ctr"/>
                      <a:r>
                        <a:rPr lang="en-US" altLang="ja-JP" sz="1200" u="none" strike="noStrike" dirty="0">
                          <a:solidFill>
                            <a:srgbClr val="FF0000"/>
                          </a:solidFill>
                          <a:effectLst/>
                        </a:rPr>
                        <a:t>4,822</a:t>
                      </a:r>
                      <a:endParaRPr lang="en-US" altLang="ja-JP" sz="1200" b="0" i="0" u="none" strike="noStrike" dirty="0">
                        <a:solidFill>
                          <a:srgbClr val="FF0000"/>
                        </a:solidFill>
                        <a:effectLst/>
                        <a:latin typeface="ＭＳ Ｐ明朝" panose="02020600040205080304" pitchFamily="18" charset="-128"/>
                        <a:ea typeface="ＭＳ Ｐ明朝" panose="02020600040205080304" pitchFamily="18" charset="-128"/>
                      </a:endParaRPr>
                    </a:p>
                  </a:txBody>
                  <a:tcPr marL="3092" marR="3092" marT="3092" marB="0" anchor="ctr">
                    <a:solidFill>
                      <a:srgbClr val="FFFF00"/>
                    </a:solidFill>
                  </a:tcPr>
                </a:tc>
                <a:tc>
                  <a:txBody>
                    <a:bodyPr/>
                    <a:lstStyle/>
                    <a:p>
                      <a:pPr algn="r" fontAlgn="ctr"/>
                      <a:r>
                        <a:rPr lang="en-US" altLang="ja-JP" sz="1200" u="none" strike="noStrike" dirty="0">
                          <a:solidFill>
                            <a:srgbClr val="FF0000"/>
                          </a:solidFill>
                          <a:effectLst/>
                        </a:rPr>
                        <a:t>-22</a:t>
                      </a:r>
                      <a:endParaRPr lang="en-US" altLang="ja-JP" sz="1200" b="0" i="0" u="none" strike="noStrike" dirty="0">
                        <a:solidFill>
                          <a:srgbClr val="FF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solidFill>
                      <a:srgbClr val="FFFF00"/>
                    </a:solidFill>
                  </a:tcPr>
                </a:tc>
                <a:tc>
                  <a:txBody>
                    <a:bodyPr/>
                    <a:lstStyle/>
                    <a:p>
                      <a:pPr algn="r" fontAlgn="ctr"/>
                      <a:r>
                        <a:rPr lang="en-US" altLang="ja-JP" sz="1200" u="none" strike="noStrike" dirty="0">
                          <a:solidFill>
                            <a:srgbClr val="FF0000"/>
                          </a:solidFill>
                          <a:effectLst/>
                        </a:rPr>
                        <a:t>-0.5%</a:t>
                      </a:r>
                      <a:endParaRPr lang="en-US" altLang="ja-JP" sz="1200" b="0" i="0" u="none" strike="noStrike" dirty="0">
                        <a:solidFill>
                          <a:srgbClr val="FF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solidFill>
                      <a:srgbClr val="FFFF00"/>
                    </a:solidFill>
                  </a:tcPr>
                </a:tc>
                <a:tc>
                  <a:txBody>
                    <a:bodyPr/>
                    <a:lstStyle/>
                    <a:p>
                      <a:pPr algn="ctr" fontAlgn="ctr"/>
                      <a:r>
                        <a:rPr lang="en-US" altLang="ja-JP" sz="1200" u="none" strike="noStrike" dirty="0">
                          <a:solidFill>
                            <a:srgbClr val="FF0000"/>
                          </a:solidFill>
                          <a:effectLst/>
                        </a:rPr>
                        <a:t>7</a:t>
                      </a:r>
                      <a:endParaRPr lang="en-US" altLang="ja-JP" sz="1200" b="0" i="0" u="none" strike="noStrike" dirty="0">
                        <a:solidFill>
                          <a:srgbClr val="FF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solidFill>
                      <a:srgbClr val="FFFF00"/>
                    </a:solidFill>
                  </a:tcPr>
                </a:tc>
                <a:tc>
                  <a:txBody>
                    <a:bodyPr/>
                    <a:lstStyle/>
                    <a:p>
                      <a:pPr algn="r" fontAlgn="ctr"/>
                      <a:r>
                        <a:rPr lang="en-US" altLang="ja-JP" sz="1100" u="none" strike="noStrike" dirty="0">
                          <a:solidFill>
                            <a:srgbClr val="FF0000"/>
                          </a:solidFill>
                          <a:effectLst/>
                        </a:rPr>
                        <a:t>202,211,000</a:t>
                      </a:r>
                      <a:endPar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3092" marR="3092" marT="3092" marB="0" anchor="ctr">
                    <a:solidFill>
                      <a:srgbClr val="FFFF00"/>
                    </a:solidFill>
                  </a:tcPr>
                </a:tc>
                <a:tc>
                  <a:txBody>
                    <a:bodyPr/>
                    <a:lstStyle/>
                    <a:p>
                      <a:pPr algn="r" fontAlgn="ctr"/>
                      <a:r>
                        <a:rPr lang="en-US" altLang="ja-JP" sz="1100" u="none" strike="noStrike" dirty="0">
                          <a:solidFill>
                            <a:srgbClr val="FF0000"/>
                          </a:solidFill>
                          <a:effectLst/>
                        </a:rPr>
                        <a:t>36,500,000</a:t>
                      </a:r>
                      <a:endPar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3092" marR="3092" marT="3092" marB="0" anchor="ctr">
                    <a:solidFill>
                      <a:srgbClr val="FFFF00"/>
                    </a:solidFill>
                  </a:tcPr>
                </a:tc>
                <a:tc>
                  <a:txBody>
                    <a:bodyPr/>
                    <a:lstStyle/>
                    <a:p>
                      <a:pPr algn="r" fontAlgn="ctr"/>
                      <a:r>
                        <a:rPr lang="en-US" altLang="ja-JP" sz="1100" u="none" strike="noStrike" dirty="0">
                          <a:solidFill>
                            <a:srgbClr val="FF0000"/>
                          </a:solidFill>
                          <a:effectLst/>
                        </a:rPr>
                        <a:t>18.1%</a:t>
                      </a:r>
                      <a:endParaRPr lang="en-US" altLang="ja-JP" sz="1100" b="0" i="0" u="none" strike="noStrike" dirty="0">
                        <a:solidFill>
                          <a:srgbClr val="FF0000"/>
                        </a:solidFill>
                        <a:effectLst/>
                        <a:latin typeface="ＭＳ Ｐゴシック" panose="020B0600070205080204" pitchFamily="50" charset="-128"/>
                        <a:ea typeface="ＭＳ Ｐゴシック" panose="020B0600070205080204" pitchFamily="50" charset="-128"/>
                      </a:endParaRPr>
                    </a:p>
                  </a:txBody>
                  <a:tcPr marL="3092" marR="3092" marT="3092" marB="0" anchor="ctr">
                    <a:solidFill>
                      <a:srgbClr val="FFFF00"/>
                    </a:solidFill>
                  </a:tcPr>
                </a:tc>
                <a:extLst>
                  <a:ext uri="{0D108BD9-81ED-4DB2-BD59-A6C34878D82A}">
                    <a16:rowId xmlns:a16="http://schemas.microsoft.com/office/drawing/2014/main" val="2029123636"/>
                  </a:ext>
                </a:extLst>
              </a:tr>
              <a:tr h="95850">
                <a:tc>
                  <a:txBody>
                    <a:bodyPr/>
                    <a:lstStyle/>
                    <a:p>
                      <a:pPr algn="ctr" fontAlgn="ctr"/>
                      <a:r>
                        <a:rPr lang="en-US" altLang="ja-JP" sz="1050" u="none" strike="noStrike">
                          <a:effectLst/>
                        </a:rPr>
                        <a:t>10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4,785</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岬町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5,529</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dirty="0">
                          <a:effectLst/>
                        </a:rPr>
                        <a:t>-744</a:t>
                      </a:r>
                      <a:endParaRPr lang="en-US" altLang="ja-JP" sz="1100" b="0" i="0" u="none" strike="noStrike" dirty="0">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-13.5%</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81,751,000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80,000,000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97.9%</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466516909"/>
                  </a:ext>
                </a:extLst>
              </a:tr>
              <a:tr h="95850">
                <a:tc>
                  <a:txBody>
                    <a:bodyPr/>
                    <a:lstStyle/>
                    <a:p>
                      <a:pPr algn="ctr" fontAlgn="ctr"/>
                      <a:r>
                        <a:rPr lang="en-US" altLang="ja-JP" sz="1050" u="none" strike="noStrike">
                          <a:effectLst/>
                        </a:rPr>
                        <a:t>11</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4,785</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羽曳野市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4,980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-195</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-3.9%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200,000,000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50.0%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041769833"/>
                  </a:ext>
                </a:extLst>
              </a:tr>
              <a:tr h="115947">
                <a:tc>
                  <a:txBody>
                    <a:bodyPr/>
                    <a:lstStyle/>
                    <a:p>
                      <a:pPr algn="ctr" fontAlgn="ctr"/>
                      <a:r>
                        <a:rPr lang="en-US" altLang="ja-JP" sz="1050" u="none" strike="noStrike">
                          <a:effectLst/>
                        </a:rPr>
                        <a:t>12</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4,782</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泉南市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4,591</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191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4.2%</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10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54,384,000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54,384,000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101585542"/>
                  </a:ext>
                </a:extLst>
              </a:tr>
              <a:tr h="95850">
                <a:tc>
                  <a:txBody>
                    <a:bodyPr/>
                    <a:lstStyle/>
                    <a:p>
                      <a:pPr algn="ctr" fontAlgn="ctr"/>
                      <a:r>
                        <a:rPr lang="en-US" altLang="ja-JP" sz="1050" u="none" strike="noStrike">
                          <a:effectLst/>
                        </a:rPr>
                        <a:t>13</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4,780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大阪市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4,780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10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8,500,000,000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5,610,000,000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66.0%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74957813"/>
                  </a:ext>
                </a:extLst>
              </a:tr>
              <a:tr h="95850">
                <a:tc>
                  <a:txBody>
                    <a:bodyPr/>
                    <a:lstStyle/>
                    <a:p>
                      <a:pPr algn="ctr" fontAlgn="ctr"/>
                      <a:r>
                        <a:rPr lang="en-US" altLang="ja-JP" sz="1050" u="none" strike="noStrike">
                          <a:effectLst/>
                        </a:rPr>
                        <a:t>14</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4,773</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千早赤阪村</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4,850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-77</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-1.6%</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10,500,000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10,500,000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816989195"/>
                  </a:ext>
                </a:extLst>
              </a:tr>
              <a:tr h="95850">
                <a:tc>
                  <a:txBody>
                    <a:bodyPr/>
                    <a:lstStyle/>
                    <a:p>
                      <a:pPr algn="ctr" fontAlgn="ctr"/>
                      <a:r>
                        <a:rPr lang="en-US" altLang="ja-JP" sz="1050" u="none" strike="noStrike">
                          <a:effectLst/>
                        </a:rPr>
                        <a:t>15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4,768</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東大阪市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4,860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-92</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10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1,941,000,000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1,585,300,000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81.7%</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52196542"/>
                  </a:ext>
                </a:extLst>
              </a:tr>
              <a:tr h="95850">
                <a:tc>
                  <a:txBody>
                    <a:bodyPr/>
                    <a:lstStyle/>
                    <a:p>
                      <a:pPr algn="ctr" fontAlgn="ctr"/>
                      <a:r>
                        <a:rPr lang="en-US" altLang="ja-JP" sz="1050" u="none" strike="noStrike">
                          <a:effectLst/>
                        </a:rPr>
                        <a:t>16</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4,716</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和泉市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5,150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-434</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-8.4%</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180,000,000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180,000,000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289629969"/>
                  </a:ext>
                </a:extLst>
              </a:tr>
              <a:tr h="95850">
                <a:tc>
                  <a:txBody>
                    <a:bodyPr/>
                    <a:lstStyle/>
                    <a:p>
                      <a:pPr algn="ctr" fontAlgn="ctr"/>
                      <a:r>
                        <a:rPr lang="en-US" altLang="ja-JP" sz="1050" u="none" strike="noStrike">
                          <a:effectLst/>
                        </a:rPr>
                        <a:t>17</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4,698</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河南町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4,798</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-2.1%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69,000,000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69,000,000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396282302"/>
                  </a:ext>
                </a:extLst>
              </a:tr>
              <a:tr h="95850">
                <a:tc>
                  <a:txBody>
                    <a:bodyPr/>
                    <a:lstStyle/>
                    <a:p>
                      <a:pPr algn="ctr" fontAlgn="ctr"/>
                      <a:r>
                        <a:rPr lang="en-US" altLang="ja-JP" sz="1050" u="none" strike="noStrike">
                          <a:effectLst/>
                        </a:rPr>
                        <a:t>18</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4,672</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忠岡町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4,471</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201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4.5%</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21,847,383</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20,000,000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91.5%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700198678"/>
                  </a:ext>
                </a:extLst>
              </a:tr>
              <a:tr h="166346">
                <a:tc>
                  <a:txBody>
                    <a:bodyPr/>
                    <a:lstStyle/>
                    <a:p>
                      <a:pPr algn="ctr" fontAlgn="ctr"/>
                      <a:r>
                        <a:rPr lang="en-US" altLang="ja-JP" sz="1050" u="none" strike="noStrike">
                          <a:effectLst/>
                        </a:rPr>
                        <a:t>19</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4,645</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くすのき広域連合</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4,791</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-146</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-3.0%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341420271"/>
                  </a:ext>
                </a:extLst>
              </a:tr>
              <a:tr h="95850">
                <a:tc>
                  <a:txBody>
                    <a:bodyPr/>
                    <a:lstStyle/>
                    <a:p>
                      <a:pPr algn="ctr" fontAlgn="ctr"/>
                      <a:r>
                        <a:rPr lang="en-US" altLang="ja-JP" sz="1050" u="none" strike="noStrike">
                          <a:effectLst/>
                        </a:rPr>
                        <a:t>20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4,635</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富田林市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4,849</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-214</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-4.4%</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159,777,725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159,777,725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450185730"/>
                  </a:ext>
                </a:extLst>
              </a:tr>
              <a:tr h="95850">
                <a:tc>
                  <a:txBody>
                    <a:bodyPr/>
                    <a:lstStyle/>
                    <a:p>
                      <a:pPr algn="ctr" fontAlgn="ctr"/>
                      <a:r>
                        <a:rPr lang="en-US" altLang="ja-JP" sz="1050" u="none" strike="noStrike">
                          <a:effectLst/>
                        </a:rPr>
                        <a:t>21</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4,625</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交野市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4,696</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-71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-1.5%</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99,000,000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99,000,000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018157533"/>
                  </a:ext>
                </a:extLst>
              </a:tr>
              <a:tr h="95850">
                <a:tc>
                  <a:txBody>
                    <a:bodyPr/>
                    <a:lstStyle/>
                    <a:p>
                      <a:pPr algn="ctr" fontAlgn="ctr"/>
                      <a:r>
                        <a:rPr lang="en-US" altLang="ja-JP" sz="1050" u="none" strike="noStrike">
                          <a:effectLst/>
                        </a:rPr>
                        <a:t>22</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4,600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岸和田市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4,991</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-391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-7.8%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12</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260,000,000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250,000,000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96.2%</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99798907"/>
                  </a:ext>
                </a:extLst>
              </a:tr>
              <a:tr h="102034">
                <a:tc>
                  <a:txBody>
                    <a:bodyPr/>
                    <a:lstStyle/>
                    <a:p>
                      <a:pPr algn="ctr" fontAlgn="ctr"/>
                      <a:r>
                        <a:rPr lang="en-US" altLang="ja-JP" sz="1050" u="none" strike="noStrike">
                          <a:effectLst/>
                        </a:rPr>
                        <a:t>23</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4,500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大東市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4,560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-60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7</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173,165,145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104,950,000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60.6%</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446691784"/>
                  </a:ext>
                </a:extLst>
              </a:tr>
              <a:tr h="95850">
                <a:tc>
                  <a:txBody>
                    <a:bodyPr/>
                    <a:lstStyle/>
                    <a:p>
                      <a:pPr algn="ctr" fontAlgn="ctr"/>
                      <a:r>
                        <a:rPr lang="en-US" altLang="ja-JP" sz="1050" u="none" strike="noStrike">
                          <a:effectLst/>
                        </a:rPr>
                        <a:t>24</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4,483</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枚方市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4,675</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-192</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-4.1%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983,573,000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983,573,000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4217314517"/>
                  </a:ext>
                </a:extLst>
              </a:tr>
              <a:tr h="95850">
                <a:tc>
                  <a:txBody>
                    <a:bodyPr/>
                    <a:lstStyle/>
                    <a:p>
                      <a:pPr algn="ctr" fontAlgn="ctr"/>
                      <a:r>
                        <a:rPr lang="en-US" altLang="ja-JP" sz="1050" u="none" strike="noStrike">
                          <a:effectLst/>
                        </a:rPr>
                        <a:t>25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4,400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貝塚市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4,683</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-283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-6.0%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230,000,000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230,000,000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492826029"/>
                  </a:ext>
                </a:extLst>
              </a:tr>
              <a:tr h="95850">
                <a:tc>
                  <a:txBody>
                    <a:bodyPr/>
                    <a:lstStyle/>
                    <a:p>
                      <a:pPr algn="ctr" fontAlgn="ctr"/>
                      <a:r>
                        <a:rPr lang="en-US" altLang="ja-JP" sz="1050" u="none" strike="noStrike">
                          <a:effectLst/>
                        </a:rPr>
                        <a:t>26</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4,400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阪南市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4,400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7</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250,000,000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196,550,000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78.6%</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989124649"/>
                  </a:ext>
                </a:extLst>
              </a:tr>
              <a:tr h="95850">
                <a:tc>
                  <a:txBody>
                    <a:bodyPr/>
                    <a:lstStyle/>
                    <a:p>
                      <a:pPr algn="ctr" fontAlgn="ctr"/>
                      <a:r>
                        <a:rPr lang="en-US" altLang="ja-JP" sz="1050" u="none" strike="noStrike">
                          <a:effectLst/>
                        </a:rPr>
                        <a:t>27</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4,377</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大阪狭山市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4,970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-593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-11.9%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280,000,000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180,000,000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64.3%</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870004413"/>
                  </a:ext>
                </a:extLst>
              </a:tr>
              <a:tr h="95850">
                <a:tc>
                  <a:txBody>
                    <a:bodyPr/>
                    <a:lstStyle/>
                    <a:p>
                      <a:pPr algn="ctr" fontAlgn="ctr"/>
                      <a:r>
                        <a:rPr lang="en-US" altLang="ja-JP" sz="1050" u="none" strike="noStrike">
                          <a:effectLst/>
                        </a:rPr>
                        <a:t>28</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4,368</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田尻町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4,368</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7</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37,694,511</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27,950,000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74.1%</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159036148"/>
                  </a:ext>
                </a:extLst>
              </a:tr>
              <a:tr h="95850">
                <a:tc>
                  <a:txBody>
                    <a:bodyPr/>
                    <a:lstStyle/>
                    <a:p>
                      <a:pPr algn="ctr" fontAlgn="ctr"/>
                      <a:r>
                        <a:rPr lang="en-US" altLang="ja-JP" sz="1050" u="none" strike="noStrike">
                          <a:effectLst/>
                        </a:rPr>
                        <a:t>29</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4,350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摂津市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4,350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10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126,315,000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126,315,000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128132560"/>
                  </a:ext>
                </a:extLst>
              </a:tr>
              <a:tr h="95850">
                <a:tc>
                  <a:txBody>
                    <a:bodyPr/>
                    <a:lstStyle/>
                    <a:p>
                      <a:pPr algn="ctr" fontAlgn="ctr"/>
                      <a:r>
                        <a:rPr lang="en-US" altLang="ja-JP" sz="1050" u="none" strike="noStrike">
                          <a:effectLst/>
                        </a:rPr>
                        <a:t>30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4,302</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高石市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4,876</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-574</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-11.8%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190,000,000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187,000,000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98.4%</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476236170"/>
                  </a:ext>
                </a:extLst>
              </a:tr>
              <a:tr h="102034">
                <a:tc>
                  <a:txBody>
                    <a:bodyPr/>
                    <a:lstStyle/>
                    <a:p>
                      <a:pPr algn="ctr" fontAlgn="ctr"/>
                      <a:r>
                        <a:rPr lang="en-US" altLang="ja-JP" sz="1050" u="none" strike="noStrike">
                          <a:effectLst/>
                        </a:rPr>
                        <a:t>31</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4,260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豊中市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4,268</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-0.2%</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1,370,000,000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1,010,000,000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73.7%</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198627417"/>
                  </a:ext>
                </a:extLst>
              </a:tr>
              <a:tr h="95850">
                <a:tc>
                  <a:txBody>
                    <a:bodyPr/>
                    <a:lstStyle/>
                    <a:p>
                      <a:pPr algn="ctr" fontAlgn="ctr"/>
                      <a:r>
                        <a:rPr lang="en-US" altLang="ja-JP" sz="1050" u="none" strike="noStrike">
                          <a:effectLst/>
                        </a:rPr>
                        <a:t>32</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4,257</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吹田市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4,128</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129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3.1%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13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550,000,000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400,000,000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72.7%</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4054893428"/>
                  </a:ext>
                </a:extLst>
              </a:tr>
              <a:tr h="95850">
                <a:tc>
                  <a:txBody>
                    <a:bodyPr/>
                    <a:lstStyle/>
                    <a:p>
                      <a:pPr algn="ctr" fontAlgn="ctr"/>
                      <a:r>
                        <a:rPr lang="en-US" altLang="ja-JP" sz="1050" u="none" strike="noStrike">
                          <a:effectLst/>
                        </a:rPr>
                        <a:t>33</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4,240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寝屋川市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4,640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-400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-8.6%</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1,100,000,000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480,000,000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43.6%</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832916033"/>
                  </a:ext>
                </a:extLst>
              </a:tr>
              <a:tr h="95850">
                <a:tc>
                  <a:txBody>
                    <a:bodyPr/>
                    <a:lstStyle/>
                    <a:p>
                      <a:pPr algn="ctr" fontAlgn="ctr"/>
                      <a:r>
                        <a:rPr lang="en-US" altLang="ja-JP" sz="1050" u="none" strike="noStrike">
                          <a:effectLst/>
                        </a:rPr>
                        <a:t>34</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4,100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河内長野市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4,227</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-127</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-3.0%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499,110,000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499,110,000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880195998"/>
                  </a:ext>
                </a:extLst>
              </a:tr>
              <a:tr h="95850">
                <a:tc>
                  <a:txBody>
                    <a:bodyPr/>
                    <a:lstStyle/>
                    <a:p>
                      <a:pPr algn="ctr" fontAlgn="ctr"/>
                      <a:r>
                        <a:rPr lang="en-US" altLang="ja-JP" sz="1050" u="none" strike="noStrike">
                          <a:effectLst/>
                        </a:rPr>
                        <a:t>35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4,050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池田市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4,055</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-5</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-0.1%</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13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637,000,000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360,000,000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56.5%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805200393"/>
                  </a:ext>
                </a:extLst>
              </a:tr>
              <a:tr h="95850">
                <a:tc>
                  <a:txBody>
                    <a:bodyPr/>
                    <a:lstStyle/>
                    <a:p>
                      <a:pPr algn="ctr" fontAlgn="ctr"/>
                      <a:r>
                        <a:rPr lang="en-US" altLang="ja-JP" sz="1050" u="none" strike="noStrike">
                          <a:effectLst/>
                        </a:rPr>
                        <a:t>36</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4,000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箕面市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4,000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420,399,000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300,500,000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71.5%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18496255"/>
                  </a:ext>
                </a:extLst>
              </a:tr>
              <a:tr h="106671">
                <a:tc>
                  <a:txBody>
                    <a:bodyPr/>
                    <a:lstStyle/>
                    <a:p>
                      <a:pPr algn="ctr" fontAlgn="ctr"/>
                      <a:r>
                        <a:rPr lang="en-US" altLang="ja-JP" sz="1050" u="none" strike="noStrike">
                          <a:effectLst/>
                        </a:rPr>
                        <a:t>37</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3,960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島本町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4,250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-290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-6.8%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110,000,000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ctr" fontAlgn="ctr"/>
                      <a:r>
                        <a:rPr lang="en-US" sz="1050" u="none" strike="noStrike">
                          <a:effectLst/>
                        </a:rPr>
                        <a:t>#DIV/0!</a:t>
                      </a:r>
                      <a:endParaRPr 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305786779"/>
                  </a:ext>
                </a:extLst>
              </a:tr>
              <a:tr h="95850">
                <a:tc>
                  <a:txBody>
                    <a:bodyPr/>
                    <a:lstStyle/>
                    <a:p>
                      <a:pPr algn="ctr" fontAlgn="ctr"/>
                      <a:r>
                        <a:rPr lang="en-US" altLang="ja-JP" sz="1050" u="none" strike="noStrike">
                          <a:effectLst/>
                        </a:rPr>
                        <a:t>38</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3,877</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茨木市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3,847</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30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960,000,000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760,000,000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79.2%</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1305773772"/>
                  </a:ext>
                </a:extLst>
              </a:tr>
              <a:tr h="95850">
                <a:tc>
                  <a:txBody>
                    <a:bodyPr/>
                    <a:lstStyle/>
                    <a:p>
                      <a:pPr algn="ctr" fontAlgn="ctr"/>
                      <a:r>
                        <a:rPr lang="en-US" altLang="ja-JP" sz="1050" u="none" strike="noStrike">
                          <a:effectLst/>
                        </a:rPr>
                        <a:t>39</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3,840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高槻市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3,854</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-14</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-0.4%</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9</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912,865,000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700,000,000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76.7%</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764776069"/>
                  </a:ext>
                </a:extLst>
              </a:tr>
              <a:tr h="95850">
                <a:tc>
                  <a:txBody>
                    <a:bodyPr/>
                    <a:lstStyle/>
                    <a:p>
                      <a:pPr algn="ctr" fontAlgn="ctr"/>
                      <a:r>
                        <a:rPr lang="en-US" altLang="ja-JP" sz="1050" u="none" strike="noStrike">
                          <a:effectLst/>
                        </a:rPr>
                        <a:t>40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3,670</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泉大津市</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3,720</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en-US" altLang="ja-JP" sz="1100" u="none" strike="noStrike">
                          <a:effectLst/>
                        </a:rPr>
                        <a:t>-50</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-1.3%</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en-US" altLang="ja-JP" sz="1100" u="none" strike="noStrike">
                          <a:effectLst/>
                        </a:rPr>
                        <a:t>8</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215,762,654</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127,288,888</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59.0%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736973050"/>
                  </a:ext>
                </a:extLst>
              </a:tr>
              <a:tr h="95850">
                <a:tc>
                  <a:txBody>
                    <a:bodyPr/>
                    <a:lstStyle/>
                    <a:p>
                      <a:pPr algn="ctr" fontAlgn="ctr"/>
                      <a:r>
                        <a:rPr lang="en-US" altLang="ja-JP" sz="1050" u="none" strike="noStrike">
                          <a:effectLst/>
                        </a:rPr>
                        <a:t>41</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ja-JP" altLang="en-US" sz="1100" u="none" strike="noStrike">
                          <a:effectLst/>
                        </a:rPr>
                        <a:t>　</a:t>
                      </a:r>
                      <a:endParaRPr lang="ja-JP" altLang="en-US"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050" u="none" strike="noStrike">
                          <a:effectLst/>
                        </a:rPr>
                        <a:t>豊能町</a:t>
                      </a:r>
                      <a:endParaRPr lang="ja-JP" altLang="en-US" sz="105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3,698</a:t>
                      </a:r>
                      <a:endParaRPr lang="en-US" altLang="ja-JP" sz="1100" b="0" i="0" u="none" strike="noStrike">
                        <a:effectLst/>
                        <a:latin typeface="ＭＳ Ｐ明朝" panose="02020600040205080304" pitchFamily="18" charset="-128"/>
                        <a:ea typeface="ＭＳ Ｐ明朝" panose="02020600040205080304" pitchFamily="18" charset="-128"/>
                      </a:endParaRPr>
                    </a:p>
                  </a:txBody>
                  <a:tcPr marL="3092" marR="3092" marT="3092" marB="0" anchor="ctr"/>
                </a:tc>
                <a:tc>
                  <a:txBody>
                    <a:bodyPr/>
                    <a:lstStyle/>
                    <a:p>
                      <a:pPr algn="r" fontAlgn="ctr"/>
                      <a:r>
                        <a:rPr lang="ja-JP" altLang="en-US" sz="1100" u="none" strike="noStrike">
                          <a:effectLst/>
                        </a:rPr>
                        <a:t>　</a:t>
                      </a:r>
                      <a:endParaRPr lang="ja-JP" altLang="en-US"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ja-JP" altLang="en-US" sz="1100" u="none" strike="noStrike">
                          <a:effectLst/>
                        </a:rPr>
                        <a:t>　</a:t>
                      </a:r>
                      <a:endParaRPr lang="ja-JP" altLang="en-US"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ctr" fontAlgn="ctr"/>
                      <a:r>
                        <a:rPr lang="ja-JP" altLang="en-US" sz="1100" u="none" strike="noStrike">
                          <a:effectLst/>
                        </a:rPr>
                        <a:t>　</a:t>
                      </a:r>
                      <a:endParaRPr lang="ja-JP" altLang="en-US"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ctr" fontAlgn="ctr"/>
                      <a:r>
                        <a:rPr lang="en-US" sz="1050" u="none" strike="noStrike">
                          <a:effectLst/>
                        </a:rPr>
                        <a:t>#DIV/0!</a:t>
                      </a:r>
                      <a:endParaRPr 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2056579661"/>
                  </a:ext>
                </a:extLst>
              </a:tr>
              <a:tr h="180878">
                <a:tc>
                  <a:txBody>
                    <a:bodyPr/>
                    <a:lstStyle/>
                    <a:p>
                      <a:pPr algn="l" fontAlgn="ctr"/>
                      <a:r>
                        <a:rPr lang="ja-JP" altLang="en-US" sz="1050" u="none" strike="noStrike">
                          <a:effectLst/>
                        </a:rPr>
                        <a:t>　</a:t>
                      </a:r>
                      <a:endParaRPr lang="ja-JP" altLang="en-US"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100" u="none" strike="noStrike">
                          <a:effectLst/>
                        </a:rPr>
                        <a:t>4,515</a:t>
                      </a:r>
                      <a:endParaRPr lang="en-US" altLang="ja-JP" sz="1100" b="0" i="0" u="none" strike="noStrike">
                        <a:solidFill>
                          <a:srgbClr val="000000"/>
                        </a:solidFill>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just" fontAlgn="ctr"/>
                      <a:r>
                        <a:rPr lang="ja-JP" altLang="en-US" sz="1200" u="none" strike="noStrike">
                          <a:effectLst/>
                        </a:rPr>
                        <a:t>平均</a:t>
                      </a:r>
                      <a:endParaRPr lang="ja-JP" altLang="en-US" sz="1200" b="0" i="0" u="none" strike="noStrike">
                        <a:solidFill>
                          <a:srgbClr val="000000"/>
                        </a:solidFill>
                        <a:effectLst/>
                        <a:latin typeface="ＪＳＰゴシック"/>
                        <a:ea typeface="ＭＳ Ｐゴシック" panose="020B0600070205080204" pitchFamily="50" charset="-128"/>
                      </a:endParaRPr>
                    </a:p>
                  </a:txBody>
                  <a:tcPr marL="3092" marR="3092" marT="3092" marB="0" anchor="ctr"/>
                </a:tc>
                <a:tc>
                  <a:txBody>
                    <a:bodyPr/>
                    <a:lstStyle/>
                    <a:p>
                      <a:pPr algn="r" fontAlgn="ctr"/>
                      <a:r>
                        <a:rPr lang="en-US" altLang="ja-JP" sz="1200" u="none" strike="noStrike">
                          <a:effectLst/>
                        </a:rPr>
                        <a:t>4,585</a:t>
                      </a:r>
                      <a:endParaRPr lang="en-US" altLang="ja-JP" sz="1200" b="0" i="0" u="none" strike="noStrike">
                        <a:effectLst/>
                        <a:latin typeface="ＪＳＰゴシック"/>
                        <a:ea typeface="ＭＳ Ｐゴシック" panose="020B0600070205080204" pitchFamily="50" charset="-128"/>
                      </a:endParaRPr>
                    </a:p>
                  </a:txBody>
                  <a:tcPr marL="3092" marR="3092" marT="3092" marB="0" anchor="ctr"/>
                </a:tc>
                <a:tc>
                  <a:txBody>
                    <a:bodyPr/>
                    <a:lstStyle/>
                    <a:p>
                      <a:pPr algn="r" fontAlgn="ctr"/>
                      <a:r>
                        <a:rPr lang="en-US" altLang="ja-JP" sz="1100" u="none" strike="noStrike" dirty="0">
                          <a:effectLst/>
                        </a:rPr>
                        <a:t>-70</a:t>
                      </a:r>
                      <a:endParaRPr lang="en-US" altLang="ja-JP" sz="1100" b="0" i="0" u="none" strike="noStrike" dirty="0">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100" u="none" strike="noStrike">
                          <a:effectLst/>
                        </a:rPr>
                        <a:t>-1.5%</a:t>
                      </a:r>
                      <a:endParaRPr lang="en-US" altLang="ja-JP"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ja-JP" altLang="en-US" sz="1100" u="none" strike="noStrike">
                          <a:effectLst/>
                        </a:rPr>
                        <a:t>　</a:t>
                      </a:r>
                      <a:endParaRPr lang="ja-JP" altLang="en-US" sz="1100" b="0" i="0" u="none" strike="noStrike">
                        <a:effectLst/>
                        <a:latin typeface="HGS創英角ｺﾞｼｯｸUB" panose="020B0900000000000000" pitchFamily="50" charset="-128"/>
                        <a:ea typeface="HGS創英角ｺﾞｼｯｸUB" panose="020B0900000000000000" pitchFamily="50" charset="-128"/>
                      </a:endParaRPr>
                    </a:p>
                  </a:txBody>
                  <a:tcPr marL="3092" marR="3092" marT="3092" marB="0" anchor="ctr"/>
                </a:tc>
                <a:tc>
                  <a:txBody>
                    <a:bodyPr/>
                    <a:lstStyle/>
                    <a:p>
                      <a:pPr algn="r" fontAlgn="ctr"/>
                      <a:r>
                        <a:rPr lang="en-US" altLang="ja-JP" sz="1050" u="none" strike="noStrike">
                          <a:effectLst/>
                        </a:rPr>
                        <a:t>21,118,427,745</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a:effectLst/>
                        </a:rPr>
                        <a:t>15,440,764,940</a:t>
                      </a:r>
                      <a:endParaRPr lang="en-US" altLang="ja-JP" sz="1050" b="0" i="0" u="none" strike="noStrike">
                        <a:effectLst/>
                        <a:latin typeface="ＭＳ Ｐゴシック" panose="020B0600070205080204" pitchFamily="50" charset="-128"/>
                        <a:ea typeface="ＭＳ Ｐゴシック" panose="020B0600070205080204" pitchFamily="50" charset="-128"/>
                      </a:endParaRPr>
                    </a:p>
                  </a:txBody>
                  <a:tcPr marL="3092" marR="3092" marT="3092" marB="0" anchor="ctr"/>
                </a:tc>
                <a:tc>
                  <a:txBody>
                    <a:bodyPr/>
                    <a:lstStyle/>
                    <a:p>
                      <a:pPr algn="r" fontAlgn="ctr"/>
                      <a:r>
                        <a:rPr lang="en-US" altLang="ja-JP" sz="1050" u="none" strike="noStrike" dirty="0">
                          <a:effectLst/>
                        </a:rPr>
                        <a:t>73.1%</a:t>
                      </a:r>
                      <a:endParaRPr lang="en-US" altLang="ja-JP" sz="1050" b="0" i="0" u="none" strike="noStrike" dirty="0">
                        <a:effectLst/>
                        <a:latin typeface="ＭＳ Ｐゴシック" panose="020B0600070205080204" pitchFamily="50" charset="-128"/>
                        <a:ea typeface="ＭＳ Ｐゴシック" panose="020B0600070205080204" pitchFamily="50" charset="-128"/>
                      </a:endParaRPr>
                    </a:p>
                  </a:txBody>
                  <a:tcPr marL="3092" marR="3092" marT="3092" marB="0" anchor="ctr"/>
                </a:tc>
                <a:extLst>
                  <a:ext uri="{0D108BD9-81ED-4DB2-BD59-A6C34878D82A}">
                    <a16:rowId xmlns:a16="http://schemas.microsoft.com/office/drawing/2014/main" val="3421114784"/>
                  </a:ext>
                </a:extLst>
              </a:tr>
            </a:tbl>
          </a:graphicData>
        </a:graphic>
      </p:graphicFrame>
      <p:sp>
        <p:nvSpPr>
          <p:cNvPr id="7" name="テキスト ボックス 6">
            <a:extLst>
              <a:ext uri="{FF2B5EF4-FFF2-40B4-BE49-F238E27FC236}">
                <a16:creationId xmlns:a16="http://schemas.microsoft.com/office/drawing/2014/main" id="{71396C88-920C-258B-C3B7-2EFABD32376F}"/>
              </a:ext>
            </a:extLst>
          </p:cNvPr>
          <p:cNvSpPr txBox="1"/>
          <p:nvPr/>
        </p:nvSpPr>
        <p:spPr>
          <a:xfrm>
            <a:off x="1066800" y="0"/>
            <a:ext cx="7122160" cy="369332"/>
          </a:xfrm>
          <a:prstGeom prst="rect">
            <a:avLst/>
          </a:prstGeom>
          <a:noFill/>
        </p:spPr>
        <p:txBody>
          <a:bodyPr wrap="square">
            <a:spAutoFit/>
          </a:bodyPr>
          <a:lstStyle/>
          <a:p>
            <a:r>
              <a:rPr lang="ja-JP" altLang="en-US" dirty="0"/>
              <a:t>第</a:t>
            </a:r>
            <a:r>
              <a:rPr lang="en-US" altLang="ja-JP" dirty="0"/>
              <a:t>4</a:t>
            </a:r>
            <a:r>
              <a:rPr lang="ja-JP" altLang="en-US" dirty="0"/>
              <a:t>期（</a:t>
            </a:r>
            <a:r>
              <a:rPr lang="en-US" altLang="ja-JP" dirty="0"/>
              <a:t>2009</a:t>
            </a:r>
            <a:r>
              <a:rPr lang="ja-JP" altLang="en-US" dirty="0"/>
              <a:t>年～</a:t>
            </a:r>
            <a:r>
              <a:rPr lang="en-US" altLang="ja-JP" dirty="0"/>
              <a:t>2011</a:t>
            </a:r>
            <a:r>
              <a:rPr lang="ja-JP" altLang="en-US" dirty="0"/>
              <a:t>年）保険料改定案の状況</a:t>
            </a:r>
          </a:p>
        </p:txBody>
      </p:sp>
    </p:spTree>
    <p:extLst>
      <p:ext uri="{BB962C8B-B14F-4D97-AF65-F5344CB8AC3E}">
        <p14:creationId xmlns:p14="http://schemas.microsoft.com/office/powerpoint/2010/main" val="377666251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コンテンツ プレースホルダー 5">
            <a:extLst>
              <a:ext uri="{FF2B5EF4-FFF2-40B4-BE49-F238E27FC236}">
                <a16:creationId xmlns:a16="http://schemas.microsoft.com/office/drawing/2014/main" id="{DCDEF264-5CA4-4179-80AC-9FFF65555476}"/>
              </a:ext>
            </a:extLst>
          </p:cNvPr>
          <p:cNvPicPr>
            <a:picLocks noGrp="1" noChangeAspect="1"/>
          </p:cNvPicPr>
          <p:nvPr>
            <p:ph idx="1"/>
          </p:nvPr>
        </p:nvPicPr>
        <p:blipFill>
          <a:blip r:embed="rId2"/>
          <a:stretch>
            <a:fillRect/>
          </a:stretch>
        </p:blipFill>
        <p:spPr>
          <a:xfrm>
            <a:off x="1837855" y="-366410"/>
            <a:ext cx="6117425" cy="7224410"/>
          </a:xfrm>
        </p:spPr>
      </p:pic>
      <p:sp>
        <p:nvSpPr>
          <p:cNvPr id="4" name="スライド番号プレースホルダー 3">
            <a:extLst>
              <a:ext uri="{FF2B5EF4-FFF2-40B4-BE49-F238E27FC236}">
                <a16:creationId xmlns:a16="http://schemas.microsoft.com/office/drawing/2014/main" id="{53C01F14-8BF1-428C-8794-776CACED77C1}"/>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46</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840541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C0873BF-F0BC-078F-28A3-EA026C2A4579}"/>
              </a:ext>
            </a:extLst>
          </p:cNvPr>
          <p:cNvSpPr>
            <a:spLocks noGrp="1"/>
          </p:cNvSpPr>
          <p:nvPr>
            <p:ph type="title"/>
          </p:nvPr>
        </p:nvSpPr>
        <p:spPr>
          <a:xfrm>
            <a:off x="231140" y="191136"/>
            <a:ext cx="5466080" cy="649922"/>
          </a:xfrm>
        </p:spPr>
        <p:txBody>
          <a:bodyPr/>
          <a:lstStyle/>
          <a:p>
            <a:r>
              <a:rPr kumimoji="1" lang="ja-JP" altLang="en-US" sz="2800" dirty="0"/>
              <a:t>要支援切りを全国に自慢　大東市</a:t>
            </a:r>
          </a:p>
        </p:txBody>
      </p:sp>
      <p:sp>
        <p:nvSpPr>
          <p:cNvPr id="3" name="コンテンツ プレースホルダー 2">
            <a:extLst>
              <a:ext uri="{FF2B5EF4-FFF2-40B4-BE49-F238E27FC236}">
                <a16:creationId xmlns:a16="http://schemas.microsoft.com/office/drawing/2014/main" id="{E864538D-D0F1-C427-4E72-013CAAA6DF3E}"/>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B0CE94F-05D1-4097-60AB-115A66A719DC}"/>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47</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79CFCA7A-B739-34D9-1B62-455A2A3FA4D2}"/>
              </a:ext>
            </a:extLst>
          </p:cNvPr>
          <p:cNvPicPr>
            <a:picLocks noChangeAspect="1"/>
          </p:cNvPicPr>
          <p:nvPr/>
        </p:nvPicPr>
        <p:blipFill>
          <a:blip r:embed="rId2"/>
          <a:stretch>
            <a:fillRect/>
          </a:stretch>
        </p:blipFill>
        <p:spPr>
          <a:xfrm>
            <a:off x="0" y="717145"/>
            <a:ext cx="9144000" cy="6292071"/>
          </a:xfrm>
          <a:prstGeom prst="rect">
            <a:avLst/>
          </a:prstGeom>
        </p:spPr>
      </p:pic>
      <p:pic>
        <p:nvPicPr>
          <p:cNvPr id="8" name="図 7">
            <a:extLst>
              <a:ext uri="{FF2B5EF4-FFF2-40B4-BE49-F238E27FC236}">
                <a16:creationId xmlns:a16="http://schemas.microsoft.com/office/drawing/2014/main" id="{71B68A66-65EC-406F-198D-9ACD03741CDB}"/>
              </a:ext>
            </a:extLst>
          </p:cNvPr>
          <p:cNvPicPr>
            <a:picLocks noChangeAspect="1"/>
          </p:cNvPicPr>
          <p:nvPr/>
        </p:nvPicPr>
        <p:blipFill>
          <a:blip r:embed="rId3"/>
          <a:stretch>
            <a:fillRect/>
          </a:stretch>
        </p:blipFill>
        <p:spPr>
          <a:xfrm>
            <a:off x="5699760" y="-14639"/>
            <a:ext cx="2915920" cy="746476"/>
          </a:xfrm>
          <a:prstGeom prst="rect">
            <a:avLst/>
          </a:prstGeom>
        </p:spPr>
      </p:pic>
      <p:pic>
        <p:nvPicPr>
          <p:cNvPr id="10" name="図 9">
            <a:extLst>
              <a:ext uri="{FF2B5EF4-FFF2-40B4-BE49-F238E27FC236}">
                <a16:creationId xmlns:a16="http://schemas.microsoft.com/office/drawing/2014/main" id="{C3258130-EA57-DC5D-C3C6-37007301550C}"/>
              </a:ext>
            </a:extLst>
          </p:cNvPr>
          <p:cNvPicPr>
            <a:picLocks noChangeAspect="1"/>
          </p:cNvPicPr>
          <p:nvPr/>
        </p:nvPicPr>
        <p:blipFill>
          <a:blip r:embed="rId4"/>
          <a:stretch>
            <a:fillRect/>
          </a:stretch>
        </p:blipFill>
        <p:spPr>
          <a:xfrm>
            <a:off x="5928359" y="742363"/>
            <a:ext cx="2458721" cy="574259"/>
          </a:xfrm>
          <a:prstGeom prst="rect">
            <a:avLst/>
          </a:prstGeom>
        </p:spPr>
      </p:pic>
    </p:spTree>
    <p:extLst>
      <p:ext uri="{BB962C8B-B14F-4D97-AF65-F5344CB8AC3E}">
        <p14:creationId xmlns:p14="http://schemas.microsoft.com/office/powerpoint/2010/main" val="32329323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8EC7967-B57B-4F34-8450-52A74C87F7C7}"/>
              </a:ext>
            </a:extLst>
          </p:cNvPr>
          <p:cNvSpPr>
            <a:spLocks noGrp="1"/>
          </p:cNvSpPr>
          <p:nvPr>
            <p:ph type="title"/>
          </p:nvPr>
        </p:nvSpPr>
        <p:spPr>
          <a:xfrm>
            <a:off x="539552" y="274638"/>
            <a:ext cx="8147248" cy="274042"/>
          </a:xfrm>
        </p:spPr>
        <p:txBody>
          <a:bodyPr/>
          <a:lstStyle/>
          <a:p>
            <a:r>
              <a:rPr kumimoji="1" lang="ja-JP" altLang="en-US" sz="4000" dirty="0">
                <a:solidFill>
                  <a:srgbClr val="FF0000"/>
                </a:solidFill>
              </a:rPr>
              <a:t>貯めこまれる一方の大東市の基金</a:t>
            </a:r>
          </a:p>
        </p:txBody>
      </p:sp>
      <p:sp>
        <p:nvSpPr>
          <p:cNvPr id="4" name="スライド番号プレースホルダー 3">
            <a:extLst>
              <a:ext uri="{FF2B5EF4-FFF2-40B4-BE49-F238E27FC236}">
                <a16:creationId xmlns:a16="http://schemas.microsoft.com/office/drawing/2014/main" id="{62CACDDD-1EE4-4CFA-9895-D3A3DD158BA5}"/>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48</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graphicFrame>
        <p:nvGraphicFramePr>
          <p:cNvPr id="6" name="グラフ 5">
            <a:extLst>
              <a:ext uri="{FF2B5EF4-FFF2-40B4-BE49-F238E27FC236}">
                <a16:creationId xmlns:a16="http://schemas.microsoft.com/office/drawing/2014/main" id="{5A02281B-86F1-4AC1-951E-07EA0993B97A}"/>
              </a:ext>
            </a:extLst>
          </p:cNvPr>
          <p:cNvGraphicFramePr>
            <a:graphicFrameLocks/>
          </p:cNvGraphicFramePr>
          <p:nvPr/>
        </p:nvGraphicFramePr>
        <p:xfrm>
          <a:off x="179512" y="764704"/>
          <a:ext cx="8507288" cy="568863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3" name="表 2">
            <a:extLst>
              <a:ext uri="{FF2B5EF4-FFF2-40B4-BE49-F238E27FC236}">
                <a16:creationId xmlns:a16="http://schemas.microsoft.com/office/drawing/2014/main" id="{0CFCF833-14D2-4800-80DD-DE676FEC49E2}"/>
              </a:ext>
            </a:extLst>
          </p:cNvPr>
          <p:cNvGraphicFramePr>
            <a:graphicFrameLocks noGrp="1"/>
          </p:cNvGraphicFramePr>
          <p:nvPr/>
        </p:nvGraphicFramePr>
        <p:xfrm>
          <a:off x="1691680" y="5791138"/>
          <a:ext cx="6995121" cy="457200"/>
        </p:xfrm>
        <a:graphic>
          <a:graphicData uri="http://schemas.openxmlformats.org/drawingml/2006/table">
            <a:tbl>
              <a:tblPr>
                <a:tableStyleId>{5C22544A-7EE6-4342-B048-85BDC9FD1C3A}</a:tableStyleId>
              </a:tblPr>
              <a:tblGrid>
                <a:gridCol w="997324">
                  <a:extLst>
                    <a:ext uri="{9D8B030D-6E8A-4147-A177-3AD203B41FA5}">
                      <a16:colId xmlns:a16="http://schemas.microsoft.com/office/drawing/2014/main" val="1977300745"/>
                    </a:ext>
                  </a:extLst>
                </a:gridCol>
                <a:gridCol w="983473">
                  <a:extLst>
                    <a:ext uri="{9D8B030D-6E8A-4147-A177-3AD203B41FA5}">
                      <a16:colId xmlns:a16="http://schemas.microsoft.com/office/drawing/2014/main" val="3567732461"/>
                    </a:ext>
                  </a:extLst>
                </a:gridCol>
                <a:gridCol w="969621">
                  <a:extLst>
                    <a:ext uri="{9D8B030D-6E8A-4147-A177-3AD203B41FA5}">
                      <a16:colId xmlns:a16="http://schemas.microsoft.com/office/drawing/2014/main" val="996066255"/>
                    </a:ext>
                  </a:extLst>
                </a:gridCol>
                <a:gridCol w="928065">
                  <a:extLst>
                    <a:ext uri="{9D8B030D-6E8A-4147-A177-3AD203B41FA5}">
                      <a16:colId xmlns:a16="http://schemas.microsoft.com/office/drawing/2014/main" val="2154141364"/>
                    </a:ext>
                  </a:extLst>
                </a:gridCol>
                <a:gridCol w="983473">
                  <a:extLst>
                    <a:ext uri="{9D8B030D-6E8A-4147-A177-3AD203B41FA5}">
                      <a16:colId xmlns:a16="http://schemas.microsoft.com/office/drawing/2014/main" val="477997310"/>
                    </a:ext>
                  </a:extLst>
                </a:gridCol>
                <a:gridCol w="928065">
                  <a:extLst>
                    <a:ext uri="{9D8B030D-6E8A-4147-A177-3AD203B41FA5}">
                      <a16:colId xmlns:a16="http://schemas.microsoft.com/office/drawing/2014/main" val="3344108802"/>
                    </a:ext>
                  </a:extLst>
                </a:gridCol>
                <a:gridCol w="1205100">
                  <a:extLst>
                    <a:ext uri="{9D8B030D-6E8A-4147-A177-3AD203B41FA5}">
                      <a16:colId xmlns:a16="http://schemas.microsoft.com/office/drawing/2014/main" val="3357121555"/>
                    </a:ext>
                  </a:extLst>
                </a:gridCol>
              </a:tblGrid>
              <a:tr h="228600">
                <a:tc>
                  <a:txBody>
                    <a:bodyPr/>
                    <a:lstStyle/>
                    <a:p>
                      <a:pPr algn="l" fontAlgn="ctr"/>
                      <a:r>
                        <a:rPr lang="ja-JP" altLang="en-US" sz="1400" u="none" strike="noStrike" dirty="0">
                          <a:effectLst/>
                          <a:latin typeface="+mj-ea"/>
                          <a:ea typeface="+mj-ea"/>
                        </a:rPr>
                        <a:t>第</a:t>
                      </a:r>
                      <a:r>
                        <a:rPr lang="en-US" altLang="ja-JP" sz="1400" u="none" strike="noStrike" dirty="0">
                          <a:effectLst/>
                          <a:latin typeface="+mj-ea"/>
                          <a:ea typeface="+mj-ea"/>
                        </a:rPr>
                        <a:t>1</a:t>
                      </a:r>
                      <a:r>
                        <a:rPr lang="ja-JP" altLang="en-US" sz="1400" u="none" strike="noStrike" dirty="0">
                          <a:effectLst/>
                          <a:latin typeface="+mj-ea"/>
                          <a:ea typeface="+mj-ea"/>
                        </a:rPr>
                        <a:t>期末</a:t>
                      </a:r>
                      <a:endParaRPr lang="ja-JP" altLang="en-US" sz="1400" b="0" i="0" u="none" strike="noStrike" dirty="0">
                        <a:solidFill>
                          <a:srgbClr val="000000"/>
                        </a:solidFill>
                        <a:effectLst/>
                        <a:latin typeface="+mj-ea"/>
                        <a:ea typeface="+mj-ea"/>
                      </a:endParaRPr>
                    </a:p>
                  </a:txBody>
                  <a:tcPr marL="6350" marR="6350" marT="6350" marB="0" anchor="ctr"/>
                </a:tc>
                <a:tc>
                  <a:txBody>
                    <a:bodyPr/>
                    <a:lstStyle/>
                    <a:p>
                      <a:pPr algn="l" fontAlgn="ctr"/>
                      <a:r>
                        <a:rPr lang="ja-JP" altLang="en-US" sz="1400" u="none" strike="noStrike">
                          <a:effectLst/>
                          <a:latin typeface="+mj-ea"/>
                          <a:ea typeface="+mj-ea"/>
                        </a:rPr>
                        <a:t>第</a:t>
                      </a:r>
                      <a:r>
                        <a:rPr lang="en-US" altLang="ja-JP" sz="1400" u="none" strike="noStrike">
                          <a:effectLst/>
                          <a:latin typeface="+mj-ea"/>
                          <a:ea typeface="+mj-ea"/>
                        </a:rPr>
                        <a:t>2</a:t>
                      </a:r>
                      <a:r>
                        <a:rPr lang="ja-JP" altLang="en-US" sz="1400" u="none" strike="noStrike">
                          <a:effectLst/>
                          <a:latin typeface="+mj-ea"/>
                          <a:ea typeface="+mj-ea"/>
                        </a:rPr>
                        <a:t>期末</a:t>
                      </a:r>
                      <a:endParaRPr lang="ja-JP" altLang="en-US" sz="1400" b="0" i="0" u="none" strike="noStrike">
                        <a:solidFill>
                          <a:srgbClr val="000000"/>
                        </a:solidFill>
                        <a:effectLst/>
                        <a:latin typeface="+mj-ea"/>
                        <a:ea typeface="+mj-ea"/>
                      </a:endParaRPr>
                    </a:p>
                  </a:txBody>
                  <a:tcPr marL="6350" marR="6350" marT="6350" marB="0" anchor="ctr"/>
                </a:tc>
                <a:tc>
                  <a:txBody>
                    <a:bodyPr/>
                    <a:lstStyle/>
                    <a:p>
                      <a:pPr algn="l" fontAlgn="ctr"/>
                      <a:r>
                        <a:rPr lang="ja-JP" altLang="en-US" sz="1400" u="none" strike="noStrike">
                          <a:effectLst/>
                          <a:latin typeface="+mj-ea"/>
                          <a:ea typeface="+mj-ea"/>
                        </a:rPr>
                        <a:t>第</a:t>
                      </a:r>
                      <a:r>
                        <a:rPr lang="en-US" altLang="ja-JP" sz="1400" u="none" strike="noStrike">
                          <a:effectLst/>
                          <a:latin typeface="+mj-ea"/>
                          <a:ea typeface="+mj-ea"/>
                        </a:rPr>
                        <a:t>3</a:t>
                      </a:r>
                      <a:r>
                        <a:rPr lang="ja-JP" altLang="en-US" sz="1400" u="none" strike="noStrike">
                          <a:effectLst/>
                          <a:latin typeface="+mj-ea"/>
                          <a:ea typeface="+mj-ea"/>
                        </a:rPr>
                        <a:t>期末</a:t>
                      </a:r>
                      <a:endParaRPr lang="ja-JP" altLang="en-US" sz="1400" b="0" i="0" u="none" strike="noStrike">
                        <a:solidFill>
                          <a:srgbClr val="000000"/>
                        </a:solidFill>
                        <a:effectLst/>
                        <a:latin typeface="+mj-ea"/>
                        <a:ea typeface="+mj-ea"/>
                      </a:endParaRPr>
                    </a:p>
                  </a:txBody>
                  <a:tcPr marL="6350" marR="6350" marT="6350" marB="0" anchor="ctr"/>
                </a:tc>
                <a:tc>
                  <a:txBody>
                    <a:bodyPr/>
                    <a:lstStyle/>
                    <a:p>
                      <a:pPr algn="l" fontAlgn="ctr"/>
                      <a:r>
                        <a:rPr lang="ja-JP" altLang="en-US" sz="1400" u="none" strike="noStrike">
                          <a:effectLst/>
                          <a:latin typeface="+mj-ea"/>
                          <a:ea typeface="+mj-ea"/>
                        </a:rPr>
                        <a:t>第</a:t>
                      </a:r>
                      <a:r>
                        <a:rPr lang="en-US" altLang="ja-JP" sz="1400" u="none" strike="noStrike">
                          <a:effectLst/>
                          <a:latin typeface="+mj-ea"/>
                          <a:ea typeface="+mj-ea"/>
                        </a:rPr>
                        <a:t>4</a:t>
                      </a:r>
                      <a:r>
                        <a:rPr lang="ja-JP" altLang="en-US" sz="1400" u="none" strike="noStrike">
                          <a:effectLst/>
                          <a:latin typeface="+mj-ea"/>
                          <a:ea typeface="+mj-ea"/>
                        </a:rPr>
                        <a:t>期末</a:t>
                      </a:r>
                      <a:endParaRPr lang="ja-JP" altLang="en-US" sz="1400" b="0" i="0" u="none" strike="noStrike">
                        <a:solidFill>
                          <a:srgbClr val="000000"/>
                        </a:solidFill>
                        <a:effectLst/>
                        <a:latin typeface="+mj-ea"/>
                        <a:ea typeface="+mj-ea"/>
                      </a:endParaRPr>
                    </a:p>
                  </a:txBody>
                  <a:tcPr marL="6350" marR="6350" marT="6350" marB="0" anchor="ctr"/>
                </a:tc>
                <a:tc>
                  <a:txBody>
                    <a:bodyPr/>
                    <a:lstStyle/>
                    <a:p>
                      <a:pPr algn="l" fontAlgn="ctr"/>
                      <a:r>
                        <a:rPr lang="ja-JP" altLang="en-US" sz="1400" u="none" strike="noStrike">
                          <a:effectLst/>
                          <a:latin typeface="+mj-ea"/>
                          <a:ea typeface="+mj-ea"/>
                        </a:rPr>
                        <a:t>第</a:t>
                      </a:r>
                      <a:r>
                        <a:rPr lang="en-US" altLang="ja-JP" sz="1400" u="none" strike="noStrike">
                          <a:effectLst/>
                          <a:latin typeface="+mj-ea"/>
                          <a:ea typeface="+mj-ea"/>
                        </a:rPr>
                        <a:t>5</a:t>
                      </a:r>
                      <a:r>
                        <a:rPr lang="ja-JP" altLang="en-US" sz="1400" u="none" strike="noStrike">
                          <a:effectLst/>
                          <a:latin typeface="+mj-ea"/>
                          <a:ea typeface="+mj-ea"/>
                        </a:rPr>
                        <a:t>期末</a:t>
                      </a:r>
                      <a:endParaRPr lang="ja-JP" altLang="en-US" sz="1400" b="0" i="0" u="none" strike="noStrike">
                        <a:solidFill>
                          <a:srgbClr val="000000"/>
                        </a:solidFill>
                        <a:effectLst/>
                        <a:latin typeface="+mj-ea"/>
                        <a:ea typeface="+mj-ea"/>
                      </a:endParaRPr>
                    </a:p>
                  </a:txBody>
                  <a:tcPr marL="6350" marR="6350" marT="6350" marB="0" anchor="ctr"/>
                </a:tc>
                <a:tc>
                  <a:txBody>
                    <a:bodyPr/>
                    <a:lstStyle/>
                    <a:p>
                      <a:pPr algn="l" fontAlgn="ctr"/>
                      <a:r>
                        <a:rPr lang="ja-JP" altLang="en-US" sz="1400" u="none" strike="noStrike">
                          <a:effectLst/>
                          <a:latin typeface="+mj-ea"/>
                          <a:ea typeface="+mj-ea"/>
                        </a:rPr>
                        <a:t>第</a:t>
                      </a:r>
                      <a:r>
                        <a:rPr lang="en-US" altLang="ja-JP" sz="1400" u="none" strike="noStrike">
                          <a:effectLst/>
                          <a:latin typeface="+mj-ea"/>
                          <a:ea typeface="+mj-ea"/>
                        </a:rPr>
                        <a:t>6</a:t>
                      </a:r>
                      <a:r>
                        <a:rPr lang="ja-JP" altLang="en-US" sz="1400" u="none" strike="noStrike">
                          <a:effectLst/>
                          <a:latin typeface="+mj-ea"/>
                          <a:ea typeface="+mj-ea"/>
                        </a:rPr>
                        <a:t>期末</a:t>
                      </a:r>
                      <a:endParaRPr lang="ja-JP" altLang="en-US" sz="1400" b="0" i="0" u="none" strike="noStrike">
                        <a:solidFill>
                          <a:srgbClr val="000000"/>
                        </a:solidFill>
                        <a:effectLst/>
                        <a:latin typeface="+mj-ea"/>
                        <a:ea typeface="+mj-ea"/>
                      </a:endParaRPr>
                    </a:p>
                  </a:txBody>
                  <a:tcPr marL="6350" marR="6350" marT="6350" marB="0" anchor="ctr"/>
                </a:tc>
                <a:tc>
                  <a:txBody>
                    <a:bodyPr/>
                    <a:lstStyle/>
                    <a:p>
                      <a:pPr algn="l" fontAlgn="ctr"/>
                      <a:r>
                        <a:rPr lang="ja-JP" altLang="en-US" sz="1400" u="none" strike="noStrike">
                          <a:effectLst/>
                          <a:latin typeface="+mj-ea"/>
                          <a:ea typeface="+mj-ea"/>
                        </a:rPr>
                        <a:t>第</a:t>
                      </a:r>
                      <a:r>
                        <a:rPr lang="en-US" altLang="ja-JP" sz="1400" u="none" strike="noStrike">
                          <a:effectLst/>
                          <a:latin typeface="+mj-ea"/>
                          <a:ea typeface="+mj-ea"/>
                        </a:rPr>
                        <a:t>7</a:t>
                      </a:r>
                      <a:r>
                        <a:rPr lang="ja-JP" altLang="en-US" sz="1400" u="none" strike="noStrike">
                          <a:effectLst/>
                          <a:latin typeface="+mj-ea"/>
                          <a:ea typeface="+mj-ea"/>
                        </a:rPr>
                        <a:t>期末</a:t>
                      </a:r>
                      <a:endParaRPr lang="ja-JP" altLang="en-US" sz="1400" b="0" i="0" u="none" strike="noStrike">
                        <a:solidFill>
                          <a:srgbClr val="000000"/>
                        </a:solidFill>
                        <a:effectLst/>
                        <a:latin typeface="+mj-ea"/>
                        <a:ea typeface="+mj-ea"/>
                      </a:endParaRPr>
                    </a:p>
                  </a:txBody>
                  <a:tcPr marL="6350" marR="6350" marT="6350" marB="0" anchor="ctr"/>
                </a:tc>
                <a:extLst>
                  <a:ext uri="{0D108BD9-81ED-4DB2-BD59-A6C34878D82A}">
                    <a16:rowId xmlns:a16="http://schemas.microsoft.com/office/drawing/2014/main" val="3787159290"/>
                  </a:ext>
                </a:extLst>
              </a:tr>
              <a:tr h="228600">
                <a:tc>
                  <a:txBody>
                    <a:bodyPr/>
                    <a:lstStyle/>
                    <a:p>
                      <a:pPr algn="r" fontAlgn="ctr"/>
                      <a:r>
                        <a:rPr lang="en-US" altLang="ja-JP" sz="1400" u="none" strike="noStrike" dirty="0">
                          <a:effectLst/>
                          <a:latin typeface="+mj-ea"/>
                          <a:ea typeface="+mj-ea"/>
                        </a:rPr>
                        <a:t>155,922,708</a:t>
                      </a:r>
                      <a:endParaRPr lang="en-US" altLang="ja-JP" sz="1400" b="0" i="0" u="none" strike="noStrike" dirty="0">
                        <a:solidFill>
                          <a:srgbClr val="000000"/>
                        </a:solidFill>
                        <a:effectLst/>
                        <a:latin typeface="+mj-ea"/>
                        <a:ea typeface="+mj-ea"/>
                      </a:endParaRPr>
                    </a:p>
                  </a:txBody>
                  <a:tcPr marL="6350" marR="6350" marT="6350" marB="0" anchor="ctr"/>
                </a:tc>
                <a:tc>
                  <a:txBody>
                    <a:bodyPr/>
                    <a:lstStyle/>
                    <a:p>
                      <a:pPr algn="r" fontAlgn="ctr"/>
                      <a:r>
                        <a:rPr lang="en-US" altLang="ja-JP" sz="1400" u="none" strike="noStrike" dirty="0">
                          <a:effectLst/>
                          <a:latin typeface="+mj-ea"/>
                          <a:ea typeface="+mj-ea"/>
                        </a:rPr>
                        <a:t>33,511,803</a:t>
                      </a:r>
                      <a:endParaRPr lang="en-US" altLang="ja-JP" sz="1400" b="0" i="0" u="none" strike="noStrike" dirty="0">
                        <a:solidFill>
                          <a:srgbClr val="000000"/>
                        </a:solidFill>
                        <a:effectLst/>
                        <a:latin typeface="+mj-ea"/>
                        <a:ea typeface="+mj-ea"/>
                      </a:endParaRPr>
                    </a:p>
                  </a:txBody>
                  <a:tcPr marL="6350" marR="6350" marT="6350" marB="0" anchor="ctr"/>
                </a:tc>
                <a:tc>
                  <a:txBody>
                    <a:bodyPr/>
                    <a:lstStyle/>
                    <a:p>
                      <a:pPr algn="r" fontAlgn="ctr"/>
                      <a:r>
                        <a:rPr lang="en-US" altLang="ja-JP" sz="1400" u="none" strike="noStrike" dirty="0">
                          <a:effectLst/>
                          <a:latin typeface="+mj-ea"/>
                          <a:ea typeface="+mj-ea"/>
                        </a:rPr>
                        <a:t>173,515,908</a:t>
                      </a:r>
                      <a:endParaRPr lang="en-US" altLang="ja-JP" sz="1400" b="0" i="0" u="none" strike="noStrike" dirty="0">
                        <a:solidFill>
                          <a:srgbClr val="000000"/>
                        </a:solidFill>
                        <a:effectLst/>
                        <a:latin typeface="+mj-ea"/>
                        <a:ea typeface="+mj-ea"/>
                      </a:endParaRPr>
                    </a:p>
                  </a:txBody>
                  <a:tcPr marL="6350" marR="6350" marT="6350" marB="0" anchor="ctr"/>
                </a:tc>
                <a:tc>
                  <a:txBody>
                    <a:bodyPr/>
                    <a:lstStyle/>
                    <a:p>
                      <a:pPr algn="r" fontAlgn="ctr"/>
                      <a:r>
                        <a:rPr lang="en-US" altLang="ja-JP" sz="1400" u="none" strike="noStrike" dirty="0">
                          <a:effectLst/>
                          <a:latin typeface="+mj-ea"/>
                          <a:ea typeface="+mj-ea"/>
                        </a:rPr>
                        <a:t>203,928,769</a:t>
                      </a:r>
                      <a:endParaRPr lang="en-US" altLang="ja-JP" sz="1400" b="0" i="0" u="none" strike="noStrike" dirty="0">
                        <a:solidFill>
                          <a:srgbClr val="000000"/>
                        </a:solidFill>
                        <a:effectLst/>
                        <a:latin typeface="+mj-ea"/>
                        <a:ea typeface="+mj-ea"/>
                      </a:endParaRPr>
                    </a:p>
                  </a:txBody>
                  <a:tcPr marL="6350" marR="6350" marT="6350" marB="0" anchor="ctr"/>
                </a:tc>
                <a:tc>
                  <a:txBody>
                    <a:bodyPr/>
                    <a:lstStyle/>
                    <a:p>
                      <a:pPr algn="r" fontAlgn="ctr"/>
                      <a:r>
                        <a:rPr lang="en-US" altLang="ja-JP" sz="1400" u="none" strike="noStrike" dirty="0">
                          <a:effectLst/>
                          <a:latin typeface="+mj-ea"/>
                          <a:ea typeface="+mj-ea"/>
                        </a:rPr>
                        <a:t>188,417,714</a:t>
                      </a:r>
                      <a:endParaRPr lang="en-US" altLang="ja-JP" sz="1400" b="0" i="0" u="none" strike="noStrike" dirty="0">
                        <a:solidFill>
                          <a:srgbClr val="000000"/>
                        </a:solidFill>
                        <a:effectLst/>
                        <a:latin typeface="+mj-ea"/>
                        <a:ea typeface="+mj-ea"/>
                      </a:endParaRPr>
                    </a:p>
                  </a:txBody>
                  <a:tcPr marL="6350" marR="6350" marT="6350" marB="0" anchor="ctr"/>
                </a:tc>
                <a:tc>
                  <a:txBody>
                    <a:bodyPr/>
                    <a:lstStyle/>
                    <a:p>
                      <a:pPr algn="r" fontAlgn="ctr"/>
                      <a:r>
                        <a:rPr lang="en-US" altLang="ja-JP" sz="1400" u="none" strike="noStrike" dirty="0">
                          <a:effectLst/>
                          <a:latin typeface="+mj-ea"/>
                          <a:ea typeface="+mj-ea"/>
                        </a:rPr>
                        <a:t>745,159,603</a:t>
                      </a:r>
                      <a:endParaRPr lang="en-US" altLang="ja-JP" sz="1400" b="0" i="0" u="none" strike="noStrike" dirty="0">
                        <a:solidFill>
                          <a:srgbClr val="000000"/>
                        </a:solidFill>
                        <a:effectLst/>
                        <a:latin typeface="+mj-ea"/>
                        <a:ea typeface="+mj-ea"/>
                      </a:endParaRPr>
                    </a:p>
                  </a:txBody>
                  <a:tcPr marL="6350" marR="6350" marT="6350" marB="0" anchor="ctr"/>
                </a:tc>
                <a:tc>
                  <a:txBody>
                    <a:bodyPr/>
                    <a:lstStyle/>
                    <a:p>
                      <a:pPr algn="r" fontAlgn="ctr"/>
                      <a:r>
                        <a:rPr lang="en-US" altLang="ja-JP" sz="1400" u="none" strike="noStrike" dirty="0">
                          <a:effectLst/>
                          <a:latin typeface="+mj-ea"/>
                          <a:ea typeface="+mj-ea"/>
                        </a:rPr>
                        <a:t>1,854,379,000</a:t>
                      </a:r>
                      <a:endParaRPr lang="en-US" altLang="ja-JP" sz="1400" b="0" i="0" u="none" strike="noStrike" dirty="0">
                        <a:solidFill>
                          <a:srgbClr val="000000"/>
                        </a:solidFill>
                        <a:effectLst/>
                        <a:latin typeface="+mj-ea"/>
                        <a:ea typeface="+mj-ea"/>
                      </a:endParaRPr>
                    </a:p>
                  </a:txBody>
                  <a:tcPr marL="6350" marR="6350" marT="6350" marB="0" anchor="ctr"/>
                </a:tc>
                <a:extLst>
                  <a:ext uri="{0D108BD9-81ED-4DB2-BD59-A6C34878D82A}">
                    <a16:rowId xmlns:a16="http://schemas.microsoft.com/office/drawing/2014/main" val="719940292"/>
                  </a:ext>
                </a:extLst>
              </a:tr>
            </a:tbl>
          </a:graphicData>
        </a:graphic>
      </p:graphicFrame>
    </p:spTree>
    <p:extLst>
      <p:ext uri="{BB962C8B-B14F-4D97-AF65-F5344CB8AC3E}">
        <p14:creationId xmlns:p14="http://schemas.microsoft.com/office/powerpoint/2010/main" val="173484655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6E0C161-D515-4227-A0B3-9F699191E85D}"/>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49</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graphicFrame>
        <p:nvGraphicFramePr>
          <p:cNvPr id="5" name="表 4">
            <a:extLst>
              <a:ext uri="{FF2B5EF4-FFF2-40B4-BE49-F238E27FC236}">
                <a16:creationId xmlns:a16="http://schemas.microsoft.com/office/drawing/2014/main" id="{42EF196C-0691-47B5-BEBA-C97A067B2B7C}"/>
              </a:ext>
            </a:extLst>
          </p:cNvPr>
          <p:cNvGraphicFramePr>
            <a:graphicFrameLocks noGrp="1"/>
          </p:cNvGraphicFramePr>
          <p:nvPr/>
        </p:nvGraphicFramePr>
        <p:xfrm>
          <a:off x="431800" y="315142"/>
          <a:ext cx="6744170" cy="2287038"/>
        </p:xfrm>
        <a:graphic>
          <a:graphicData uri="http://schemas.openxmlformats.org/drawingml/2006/table">
            <a:tbl>
              <a:tblPr firstRow="1" firstCol="1" bandRow="1"/>
              <a:tblGrid>
                <a:gridCol w="1319465">
                  <a:extLst>
                    <a:ext uri="{9D8B030D-6E8A-4147-A177-3AD203B41FA5}">
                      <a16:colId xmlns:a16="http://schemas.microsoft.com/office/drawing/2014/main" val="3218296396"/>
                    </a:ext>
                  </a:extLst>
                </a:gridCol>
                <a:gridCol w="771203">
                  <a:extLst>
                    <a:ext uri="{9D8B030D-6E8A-4147-A177-3AD203B41FA5}">
                      <a16:colId xmlns:a16="http://schemas.microsoft.com/office/drawing/2014/main" val="762416202"/>
                    </a:ext>
                  </a:extLst>
                </a:gridCol>
                <a:gridCol w="1614115">
                  <a:extLst>
                    <a:ext uri="{9D8B030D-6E8A-4147-A177-3AD203B41FA5}">
                      <a16:colId xmlns:a16="http://schemas.microsoft.com/office/drawing/2014/main" val="824433822"/>
                    </a:ext>
                  </a:extLst>
                </a:gridCol>
                <a:gridCol w="1142256">
                  <a:extLst>
                    <a:ext uri="{9D8B030D-6E8A-4147-A177-3AD203B41FA5}">
                      <a16:colId xmlns:a16="http://schemas.microsoft.com/office/drawing/2014/main" val="3019212818"/>
                    </a:ext>
                  </a:extLst>
                </a:gridCol>
                <a:gridCol w="1897131">
                  <a:extLst>
                    <a:ext uri="{9D8B030D-6E8A-4147-A177-3AD203B41FA5}">
                      <a16:colId xmlns:a16="http://schemas.microsoft.com/office/drawing/2014/main" val="409141403"/>
                    </a:ext>
                  </a:extLst>
                </a:gridCol>
              </a:tblGrid>
              <a:tr h="880315">
                <a:tc>
                  <a:txBody>
                    <a:bodyPr/>
                    <a:lstStyle/>
                    <a:p>
                      <a:pPr algn="ctr"/>
                      <a:r>
                        <a:rPr lang="ja-JP" sz="1600" b="1"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準備基金取崩割合</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準備基金未取崩</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被保険者数（</a:t>
                      </a:r>
                      <a:r>
                        <a:rPr lang="en-US"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2021</a:t>
                      </a:r>
                      <a:r>
                        <a:rPr lang="ja-JP"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年１月末）：人</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被保険者一人あたり基金</a:t>
                      </a:r>
                      <a:r>
                        <a:rPr lang="ja-JP" altLang="en-US"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残</a:t>
                      </a:r>
                      <a:r>
                        <a:rPr lang="ja-JP"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額</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46562"/>
                  </a:ext>
                </a:extLst>
              </a:tr>
              <a:tr h="388637">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大阪市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686,871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mj-ea"/>
                          <a:ea typeface="+mj-ea"/>
                          <a:cs typeface="ＭＳ Ｐゴシック" panose="020B0600070205080204" pitchFamily="50" charset="-128"/>
                        </a:rPr>
                        <a:t>0</a:t>
                      </a:r>
                      <a:r>
                        <a:rPr lang="ja-JP" altLang="en-US" sz="1800" kern="0" dirty="0">
                          <a:solidFill>
                            <a:srgbClr val="000000"/>
                          </a:solidFill>
                          <a:effectLst/>
                          <a:latin typeface="+mj-ea"/>
                          <a:ea typeface="+mj-ea"/>
                          <a:cs typeface="ＭＳ Ｐゴシック" panose="020B0600070205080204" pitchFamily="50" charset="-128"/>
                        </a:rPr>
                        <a:t>円</a:t>
                      </a:r>
                      <a:endParaRPr lang="ja-JP" sz="1600" kern="100" dirty="0">
                        <a:effectLst/>
                        <a:latin typeface="+mj-ea"/>
                        <a:ea typeface="+mj-ea"/>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92596449"/>
                  </a:ext>
                </a:extLst>
              </a:tr>
              <a:tr h="296432">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枚方市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36,000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113,265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mj-ea"/>
                          <a:ea typeface="+mj-ea"/>
                          <a:cs typeface="ＭＳ Ｐゴシック" panose="020B0600070205080204" pitchFamily="50" charset="-128"/>
                        </a:rPr>
                        <a:t>0</a:t>
                      </a:r>
                      <a:r>
                        <a:rPr lang="ja-JP" altLang="en-US" sz="1800" kern="0" dirty="0">
                          <a:solidFill>
                            <a:srgbClr val="000000"/>
                          </a:solidFill>
                          <a:effectLst/>
                          <a:latin typeface="+mj-ea"/>
                          <a:ea typeface="+mj-ea"/>
                          <a:cs typeface="ＭＳ Ｐゴシック" panose="020B0600070205080204" pitchFamily="50" charset="-128"/>
                        </a:rPr>
                        <a:t>円</a:t>
                      </a:r>
                      <a:endParaRPr lang="en-US" altLang="ja-JP" sz="1800" kern="0" dirty="0">
                        <a:solidFill>
                          <a:srgbClr val="000000"/>
                        </a:solidFill>
                        <a:effectLst/>
                        <a:latin typeface="+mj-ea"/>
                        <a:ea typeface="+mj-ea"/>
                        <a:cs typeface="ＭＳ Ｐゴシック" panose="020B0600070205080204" pitchFamily="50" charset="-128"/>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050761"/>
                  </a:ext>
                </a:extLst>
              </a:tr>
              <a:tr h="355894">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寝屋川市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732,702,318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68,927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en-US" sz="1800" kern="0" dirty="0">
                          <a:solidFill>
                            <a:srgbClr val="000000"/>
                          </a:solidFill>
                          <a:effectLst/>
                          <a:latin typeface="+mj-ea"/>
                          <a:ea typeface="+mj-ea"/>
                          <a:cs typeface="ＭＳ Ｐゴシック" panose="020B0600070205080204" pitchFamily="50" charset="-128"/>
                        </a:rPr>
                        <a:t>10,630</a:t>
                      </a:r>
                      <a:r>
                        <a:rPr lang="ja-JP" altLang="en-US" sz="1800" kern="0" dirty="0">
                          <a:solidFill>
                            <a:srgbClr val="000000"/>
                          </a:solidFill>
                          <a:effectLst/>
                          <a:latin typeface="+mj-ea"/>
                          <a:ea typeface="+mj-ea"/>
                          <a:cs typeface="ＭＳ Ｐゴシック" panose="020B0600070205080204" pitchFamily="50" charset="-128"/>
                        </a:rPr>
                        <a:t>円</a:t>
                      </a:r>
                      <a:endParaRPr lang="ja-JP" sz="1600" kern="100" dirty="0">
                        <a:effectLst/>
                        <a:latin typeface="+mj-ea"/>
                        <a:ea typeface="+mj-ea"/>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20660476"/>
                  </a:ext>
                </a:extLst>
              </a:tr>
              <a:tr h="296432">
                <a:tc>
                  <a:txBody>
                    <a:bodyPr/>
                    <a:lstStyle/>
                    <a:p>
                      <a:pPr algn="ctr"/>
                      <a:r>
                        <a:rPr lang="ja-JP" sz="2200" kern="0" dirty="0">
                          <a:solidFill>
                            <a:srgbClr val="FF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大東市</a:t>
                      </a:r>
                      <a:endParaRPr lang="ja-JP" sz="22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200" kern="0" dirty="0">
                          <a:solidFill>
                            <a:srgbClr val="FF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52.5%</a:t>
                      </a:r>
                      <a:endParaRPr lang="ja-JP" sz="22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200" kern="0" dirty="0">
                          <a:solidFill>
                            <a:srgbClr val="FF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760,000,000 </a:t>
                      </a:r>
                      <a:endParaRPr lang="ja-JP" sz="22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200" kern="0" dirty="0">
                          <a:solidFill>
                            <a:srgbClr val="FF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32,640 </a:t>
                      </a:r>
                      <a:endParaRPr lang="ja-JP" sz="2200"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altLang="ja-JP" sz="2400" kern="0" dirty="0">
                          <a:solidFill>
                            <a:srgbClr val="FF0000"/>
                          </a:solidFill>
                          <a:effectLst/>
                          <a:latin typeface="+mn-ea"/>
                          <a:ea typeface="+mn-ea"/>
                          <a:cs typeface="ＭＳ Ｐゴシック" panose="020B0600070205080204" pitchFamily="50" charset="-128"/>
                        </a:rPr>
                        <a:t>23,284</a:t>
                      </a:r>
                      <a:r>
                        <a:rPr lang="ja-JP" altLang="en-US" sz="2400" kern="0" dirty="0">
                          <a:solidFill>
                            <a:srgbClr val="FF0000"/>
                          </a:solidFill>
                          <a:effectLst/>
                          <a:latin typeface="+mn-ea"/>
                          <a:ea typeface="+mn-ea"/>
                          <a:cs typeface="ＭＳ Ｐゴシック" panose="020B0600070205080204" pitchFamily="50" charset="-128"/>
                        </a:rPr>
                        <a:t>円</a:t>
                      </a:r>
                      <a:endParaRPr lang="ja-JP" sz="2400" kern="100" dirty="0">
                        <a:solidFill>
                          <a:srgbClr val="FF0000"/>
                        </a:solidFill>
                        <a:effectLst/>
                        <a:latin typeface="+mn-ea"/>
                        <a:ea typeface="+mn-ea"/>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42978356"/>
                  </a:ext>
                </a:extLst>
              </a:tr>
            </a:tbl>
          </a:graphicData>
        </a:graphic>
      </p:graphicFrame>
      <p:graphicFrame>
        <p:nvGraphicFramePr>
          <p:cNvPr id="9" name="表 8">
            <a:extLst>
              <a:ext uri="{FF2B5EF4-FFF2-40B4-BE49-F238E27FC236}">
                <a16:creationId xmlns:a16="http://schemas.microsoft.com/office/drawing/2014/main" id="{0DB41F67-4DF4-4027-A192-C2AA13AAC3BF}"/>
              </a:ext>
            </a:extLst>
          </p:cNvPr>
          <p:cNvGraphicFramePr>
            <a:graphicFrameLocks noGrp="1"/>
          </p:cNvGraphicFramePr>
          <p:nvPr/>
        </p:nvGraphicFramePr>
        <p:xfrm>
          <a:off x="438989" y="2721091"/>
          <a:ext cx="6762381" cy="374365"/>
        </p:xfrm>
        <a:graphic>
          <a:graphicData uri="http://schemas.openxmlformats.org/drawingml/2006/table">
            <a:tbl>
              <a:tblPr firstRow="1" firstCol="1" bandRow="1"/>
              <a:tblGrid>
                <a:gridCol w="1316497">
                  <a:extLst>
                    <a:ext uri="{9D8B030D-6E8A-4147-A177-3AD203B41FA5}">
                      <a16:colId xmlns:a16="http://schemas.microsoft.com/office/drawing/2014/main" val="4035529564"/>
                    </a:ext>
                  </a:extLst>
                </a:gridCol>
                <a:gridCol w="769468">
                  <a:extLst>
                    <a:ext uri="{9D8B030D-6E8A-4147-A177-3AD203B41FA5}">
                      <a16:colId xmlns:a16="http://schemas.microsoft.com/office/drawing/2014/main" val="196221286"/>
                    </a:ext>
                  </a:extLst>
                </a:gridCol>
                <a:gridCol w="1610484">
                  <a:extLst>
                    <a:ext uri="{9D8B030D-6E8A-4147-A177-3AD203B41FA5}">
                      <a16:colId xmlns:a16="http://schemas.microsoft.com/office/drawing/2014/main" val="1462258099"/>
                    </a:ext>
                  </a:extLst>
                </a:gridCol>
                <a:gridCol w="1139687">
                  <a:extLst>
                    <a:ext uri="{9D8B030D-6E8A-4147-A177-3AD203B41FA5}">
                      <a16:colId xmlns:a16="http://schemas.microsoft.com/office/drawing/2014/main" val="3553335258"/>
                    </a:ext>
                  </a:extLst>
                </a:gridCol>
                <a:gridCol w="1926245">
                  <a:extLst>
                    <a:ext uri="{9D8B030D-6E8A-4147-A177-3AD203B41FA5}">
                      <a16:colId xmlns:a16="http://schemas.microsoft.com/office/drawing/2014/main" val="3704576939"/>
                    </a:ext>
                  </a:extLst>
                </a:gridCol>
              </a:tblGrid>
              <a:tr h="37436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交野市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330,273,548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21,861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r"/>
                      <a:r>
                        <a:rPr lang="en-US" sz="2000" kern="0" dirty="0">
                          <a:solidFill>
                            <a:srgbClr val="000000"/>
                          </a:solidFill>
                          <a:effectLst/>
                          <a:latin typeface="+mj-ea"/>
                          <a:ea typeface="+mj-ea"/>
                          <a:cs typeface="ＭＳ Ｐゴシック" panose="020B0600070205080204" pitchFamily="50" charset="-128"/>
                        </a:rPr>
                        <a:t>15,108</a:t>
                      </a:r>
                      <a:r>
                        <a:rPr lang="ja-JP" altLang="en-US" sz="2000" kern="0" dirty="0">
                          <a:solidFill>
                            <a:srgbClr val="000000"/>
                          </a:solidFill>
                          <a:effectLst/>
                          <a:latin typeface="+mj-ea"/>
                          <a:ea typeface="+mj-ea"/>
                          <a:cs typeface="ＭＳ Ｐゴシック" panose="020B0600070205080204" pitchFamily="50" charset="-128"/>
                        </a:rPr>
                        <a:t>円</a:t>
                      </a:r>
                      <a:endParaRPr lang="ja-JP" sz="1800" kern="100" dirty="0">
                        <a:effectLst/>
                        <a:latin typeface="+mj-ea"/>
                        <a:ea typeface="+mj-ea"/>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068611848"/>
                  </a:ext>
                </a:extLst>
              </a:tr>
            </a:tbl>
          </a:graphicData>
        </a:graphic>
      </p:graphicFrame>
      <p:graphicFrame>
        <p:nvGraphicFramePr>
          <p:cNvPr id="10" name="表 9">
            <a:extLst>
              <a:ext uri="{FF2B5EF4-FFF2-40B4-BE49-F238E27FC236}">
                <a16:creationId xmlns:a16="http://schemas.microsoft.com/office/drawing/2014/main" id="{1096A5DB-A0EC-4148-BC7A-74B42784E7A9}"/>
              </a:ext>
            </a:extLst>
          </p:cNvPr>
          <p:cNvGraphicFramePr>
            <a:graphicFrameLocks noGrp="1"/>
          </p:cNvGraphicFramePr>
          <p:nvPr/>
        </p:nvGraphicFramePr>
        <p:xfrm>
          <a:off x="422796" y="3288475"/>
          <a:ext cx="6753174" cy="1280160"/>
        </p:xfrm>
        <a:graphic>
          <a:graphicData uri="http://schemas.openxmlformats.org/drawingml/2006/table">
            <a:tbl>
              <a:tblPr firstRow="1" firstCol="1" bandRow="1"/>
              <a:tblGrid>
                <a:gridCol w="1319465">
                  <a:extLst>
                    <a:ext uri="{9D8B030D-6E8A-4147-A177-3AD203B41FA5}">
                      <a16:colId xmlns:a16="http://schemas.microsoft.com/office/drawing/2014/main" val="2946118514"/>
                    </a:ext>
                  </a:extLst>
                </a:gridCol>
                <a:gridCol w="771203">
                  <a:extLst>
                    <a:ext uri="{9D8B030D-6E8A-4147-A177-3AD203B41FA5}">
                      <a16:colId xmlns:a16="http://schemas.microsoft.com/office/drawing/2014/main" val="4012481159"/>
                    </a:ext>
                  </a:extLst>
                </a:gridCol>
                <a:gridCol w="1614115">
                  <a:extLst>
                    <a:ext uri="{9D8B030D-6E8A-4147-A177-3AD203B41FA5}">
                      <a16:colId xmlns:a16="http://schemas.microsoft.com/office/drawing/2014/main" val="3420744411"/>
                    </a:ext>
                  </a:extLst>
                </a:gridCol>
                <a:gridCol w="1142256">
                  <a:extLst>
                    <a:ext uri="{9D8B030D-6E8A-4147-A177-3AD203B41FA5}">
                      <a16:colId xmlns:a16="http://schemas.microsoft.com/office/drawing/2014/main" val="3975754268"/>
                    </a:ext>
                  </a:extLst>
                </a:gridCol>
                <a:gridCol w="1906135">
                  <a:extLst>
                    <a:ext uri="{9D8B030D-6E8A-4147-A177-3AD203B41FA5}">
                      <a16:colId xmlns:a16="http://schemas.microsoft.com/office/drawing/2014/main" val="657528887"/>
                    </a:ext>
                  </a:extLst>
                </a:gridCol>
              </a:tblGrid>
              <a:tr h="757076">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くすのき広域連合</a:t>
                      </a:r>
                      <a:r>
                        <a:rPr lang="ja-JP" altLang="en-US"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a:t>
                      </a:r>
                      <a:r>
                        <a:rPr lang="ja-JP" altLang="en-US"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守口市・門真市・四条畷市）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82.7%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293,545,802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91,631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dirty="0">
                          <a:solidFill>
                            <a:srgbClr val="000000"/>
                          </a:solidFill>
                          <a:effectLst/>
                          <a:latin typeface="+mj-ea"/>
                          <a:ea typeface="+mj-ea"/>
                          <a:cs typeface="ＭＳ Ｐゴシック" panose="020B0600070205080204" pitchFamily="50" charset="-128"/>
                        </a:rPr>
                        <a:t>3,204</a:t>
                      </a:r>
                      <a:r>
                        <a:rPr lang="ja-JP" altLang="en-US" sz="2000" kern="0" dirty="0">
                          <a:solidFill>
                            <a:srgbClr val="000000"/>
                          </a:solidFill>
                          <a:effectLst/>
                          <a:latin typeface="+mj-ea"/>
                          <a:ea typeface="+mj-ea"/>
                          <a:cs typeface="ＭＳ Ｐゴシック" panose="020B0600070205080204" pitchFamily="50" charset="-128"/>
                        </a:rPr>
                        <a:t>円</a:t>
                      </a:r>
                      <a:endParaRPr lang="ja-JP" sz="1800" kern="100" dirty="0">
                        <a:effectLst/>
                        <a:latin typeface="+mj-ea"/>
                        <a:ea typeface="+mj-ea"/>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36409392"/>
                  </a:ext>
                </a:extLst>
              </a:tr>
            </a:tbl>
          </a:graphicData>
        </a:graphic>
      </p:graphicFrame>
      <p:graphicFrame>
        <p:nvGraphicFramePr>
          <p:cNvPr id="11" name="表 10">
            <a:extLst>
              <a:ext uri="{FF2B5EF4-FFF2-40B4-BE49-F238E27FC236}">
                <a16:creationId xmlns:a16="http://schemas.microsoft.com/office/drawing/2014/main" id="{B66E468F-58C8-43F1-A865-51AC07C3883E}"/>
              </a:ext>
            </a:extLst>
          </p:cNvPr>
          <p:cNvGraphicFramePr>
            <a:graphicFrameLocks noGrp="1"/>
          </p:cNvGraphicFramePr>
          <p:nvPr/>
        </p:nvGraphicFramePr>
        <p:xfrm>
          <a:off x="457200" y="4731190"/>
          <a:ext cx="6745391" cy="363350"/>
        </p:xfrm>
        <a:graphic>
          <a:graphicData uri="http://schemas.openxmlformats.org/drawingml/2006/table">
            <a:tbl>
              <a:tblPr firstRow="1" firstCol="1" bandRow="1"/>
              <a:tblGrid>
                <a:gridCol w="1317673">
                  <a:extLst>
                    <a:ext uri="{9D8B030D-6E8A-4147-A177-3AD203B41FA5}">
                      <a16:colId xmlns:a16="http://schemas.microsoft.com/office/drawing/2014/main" val="1944653432"/>
                    </a:ext>
                  </a:extLst>
                </a:gridCol>
                <a:gridCol w="770155">
                  <a:extLst>
                    <a:ext uri="{9D8B030D-6E8A-4147-A177-3AD203B41FA5}">
                      <a16:colId xmlns:a16="http://schemas.microsoft.com/office/drawing/2014/main" val="753860165"/>
                    </a:ext>
                  </a:extLst>
                </a:gridCol>
                <a:gridCol w="1611923">
                  <a:extLst>
                    <a:ext uri="{9D8B030D-6E8A-4147-A177-3AD203B41FA5}">
                      <a16:colId xmlns:a16="http://schemas.microsoft.com/office/drawing/2014/main" val="3253408020"/>
                    </a:ext>
                  </a:extLst>
                </a:gridCol>
                <a:gridCol w="1140704">
                  <a:extLst>
                    <a:ext uri="{9D8B030D-6E8A-4147-A177-3AD203B41FA5}">
                      <a16:colId xmlns:a16="http://schemas.microsoft.com/office/drawing/2014/main" val="1506008015"/>
                    </a:ext>
                  </a:extLst>
                </a:gridCol>
                <a:gridCol w="1904936">
                  <a:extLst>
                    <a:ext uri="{9D8B030D-6E8A-4147-A177-3AD203B41FA5}">
                      <a16:colId xmlns:a16="http://schemas.microsoft.com/office/drawing/2014/main" val="2565210582"/>
                    </a:ext>
                  </a:extLst>
                </a:gridCol>
              </a:tblGrid>
              <a:tr h="363350">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東大阪市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88.2%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240,000,000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137,079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dirty="0">
                          <a:solidFill>
                            <a:srgbClr val="000000"/>
                          </a:solidFill>
                          <a:effectLst/>
                          <a:latin typeface="+mj-ea"/>
                          <a:ea typeface="+mj-ea"/>
                          <a:cs typeface="ＭＳ Ｐゴシック" panose="020B0600070205080204" pitchFamily="50" charset="-128"/>
                        </a:rPr>
                        <a:t>1,751</a:t>
                      </a:r>
                      <a:r>
                        <a:rPr lang="ja-JP" altLang="en-US" sz="2000" kern="0" dirty="0">
                          <a:solidFill>
                            <a:srgbClr val="000000"/>
                          </a:solidFill>
                          <a:effectLst/>
                          <a:latin typeface="+mj-ea"/>
                          <a:ea typeface="+mj-ea"/>
                          <a:cs typeface="ＭＳ Ｐゴシック" panose="020B0600070205080204" pitchFamily="50" charset="-128"/>
                        </a:rPr>
                        <a:t>円</a:t>
                      </a:r>
                      <a:endParaRPr lang="ja-JP" sz="1800" kern="100" dirty="0">
                        <a:effectLst/>
                        <a:latin typeface="+mj-ea"/>
                        <a:ea typeface="+mj-ea"/>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88696497"/>
                  </a:ext>
                </a:extLst>
              </a:tr>
            </a:tbl>
          </a:graphicData>
        </a:graphic>
      </p:graphicFrame>
      <p:graphicFrame>
        <p:nvGraphicFramePr>
          <p:cNvPr id="12" name="表 11">
            <a:extLst>
              <a:ext uri="{FF2B5EF4-FFF2-40B4-BE49-F238E27FC236}">
                <a16:creationId xmlns:a16="http://schemas.microsoft.com/office/drawing/2014/main" id="{2457A35E-EEA5-4252-88A3-310D032C3356}"/>
              </a:ext>
            </a:extLst>
          </p:cNvPr>
          <p:cNvGraphicFramePr>
            <a:graphicFrameLocks noGrp="1"/>
          </p:cNvGraphicFramePr>
          <p:nvPr/>
        </p:nvGraphicFramePr>
        <p:xfrm>
          <a:off x="457200" y="5439099"/>
          <a:ext cx="6744170" cy="1049941"/>
        </p:xfrm>
        <a:graphic>
          <a:graphicData uri="http://schemas.openxmlformats.org/drawingml/2006/table">
            <a:tbl>
              <a:tblPr firstRow="1" firstCol="1" bandRow="1"/>
              <a:tblGrid>
                <a:gridCol w="1319465">
                  <a:extLst>
                    <a:ext uri="{9D8B030D-6E8A-4147-A177-3AD203B41FA5}">
                      <a16:colId xmlns:a16="http://schemas.microsoft.com/office/drawing/2014/main" val="1760583978"/>
                    </a:ext>
                  </a:extLst>
                </a:gridCol>
                <a:gridCol w="771203">
                  <a:extLst>
                    <a:ext uri="{9D8B030D-6E8A-4147-A177-3AD203B41FA5}">
                      <a16:colId xmlns:a16="http://schemas.microsoft.com/office/drawing/2014/main" val="1116163603"/>
                    </a:ext>
                  </a:extLst>
                </a:gridCol>
                <a:gridCol w="1614115">
                  <a:extLst>
                    <a:ext uri="{9D8B030D-6E8A-4147-A177-3AD203B41FA5}">
                      <a16:colId xmlns:a16="http://schemas.microsoft.com/office/drawing/2014/main" val="1831056345"/>
                    </a:ext>
                  </a:extLst>
                </a:gridCol>
                <a:gridCol w="1142256">
                  <a:extLst>
                    <a:ext uri="{9D8B030D-6E8A-4147-A177-3AD203B41FA5}">
                      <a16:colId xmlns:a16="http://schemas.microsoft.com/office/drawing/2014/main" val="3423516055"/>
                    </a:ext>
                  </a:extLst>
                </a:gridCol>
                <a:gridCol w="1897131">
                  <a:extLst>
                    <a:ext uri="{9D8B030D-6E8A-4147-A177-3AD203B41FA5}">
                      <a16:colId xmlns:a16="http://schemas.microsoft.com/office/drawing/2014/main" val="937236346"/>
                    </a:ext>
                  </a:extLst>
                </a:gridCol>
              </a:tblGrid>
              <a:tr h="1049941">
                <a:tc>
                  <a:txBody>
                    <a:bodyPr/>
                    <a:lstStyle/>
                    <a:p>
                      <a:pPr algn="ctr"/>
                      <a:r>
                        <a:rPr lang="ja-JP" altLang="en-US"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大阪府</a:t>
                      </a: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平均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84.7%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7,191,354,790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2,383,557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dirty="0">
                          <a:solidFill>
                            <a:srgbClr val="000000"/>
                          </a:solidFill>
                          <a:effectLst/>
                          <a:latin typeface="+mj-ea"/>
                          <a:ea typeface="+mj-ea"/>
                          <a:cs typeface="ＭＳ Ｐゴシック" panose="020B0600070205080204" pitchFamily="50" charset="-128"/>
                        </a:rPr>
                        <a:t>3,017</a:t>
                      </a:r>
                      <a:r>
                        <a:rPr lang="ja-JP" altLang="en-US" sz="2000" kern="0" dirty="0">
                          <a:solidFill>
                            <a:srgbClr val="000000"/>
                          </a:solidFill>
                          <a:effectLst/>
                          <a:latin typeface="+mj-ea"/>
                          <a:ea typeface="+mj-ea"/>
                          <a:cs typeface="ＭＳ Ｐゴシック" panose="020B0600070205080204" pitchFamily="50" charset="-128"/>
                        </a:rPr>
                        <a:t>円</a:t>
                      </a:r>
                      <a:endParaRPr lang="ja-JP" sz="1800" kern="100" dirty="0">
                        <a:effectLst/>
                        <a:latin typeface="+mj-ea"/>
                        <a:ea typeface="+mj-ea"/>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19425262"/>
                  </a:ext>
                </a:extLst>
              </a:tr>
            </a:tbl>
          </a:graphicData>
        </a:graphic>
      </p:graphicFrame>
      <p:sp>
        <p:nvSpPr>
          <p:cNvPr id="13" name="四角形: 角を丸くする 12">
            <a:extLst>
              <a:ext uri="{FF2B5EF4-FFF2-40B4-BE49-F238E27FC236}">
                <a16:creationId xmlns:a16="http://schemas.microsoft.com/office/drawing/2014/main" id="{C024B5AD-0F9F-4C52-9DBD-F884BD62FC12}"/>
              </a:ext>
            </a:extLst>
          </p:cNvPr>
          <p:cNvSpPr/>
          <p:nvPr/>
        </p:nvSpPr>
        <p:spPr>
          <a:xfrm>
            <a:off x="5220072" y="324296"/>
            <a:ext cx="1981298" cy="6379569"/>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5" name="テキスト ボックス 14">
            <a:extLst>
              <a:ext uri="{FF2B5EF4-FFF2-40B4-BE49-F238E27FC236}">
                <a16:creationId xmlns:a16="http://schemas.microsoft.com/office/drawing/2014/main" id="{A203AE3D-300A-4C61-A53A-430C40572F95}"/>
              </a:ext>
            </a:extLst>
          </p:cNvPr>
          <p:cNvSpPr txBox="1"/>
          <p:nvPr/>
        </p:nvSpPr>
        <p:spPr>
          <a:xfrm>
            <a:off x="7201370" y="764704"/>
            <a:ext cx="1981298" cy="2923877"/>
          </a:xfrm>
          <a:prstGeom prst="rect">
            <a:avLst/>
          </a:prstGeom>
          <a:solidFill>
            <a:srgbClr val="FFFF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大東市の</a:t>
            </a:r>
            <a:r>
              <a:rPr kumimoji="1" lang="en-US" altLang="ja-JP"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1</a:t>
            </a:r>
            <a:r>
              <a:rPr kumimoji="1" lang="ja-JP" altLang="en-US"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人あたり基金残額</a:t>
            </a:r>
            <a:endParaRPr kumimoji="1" lang="en-US" altLang="ja-JP" sz="28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36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23,284</a:t>
            </a:r>
            <a:r>
              <a:rPr kumimoji="1" lang="ja-JP" altLang="en-US" sz="36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円</a:t>
            </a:r>
            <a:endParaRPr kumimoji="1" lang="en-US" altLang="ja-JP" sz="3600" b="0" i="0" u="sng"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ダントツに多い！</a:t>
            </a:r>
          </a:p>
        </p:txBody>
      </p:sp>
    </p:spTree>
    <p:extLst>
      <p:ext uri="{BB962C8B-B14F-4D97-AF65-F5344CB8AC3E}">
        <p14:creationId xmlns:p14="http://schemas.microsoft.com/office/powerpoint/2010/main" val="12525342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barn(inVertical)">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FFA3AD1-D5D2-9238-FB31-22D76F7B4C33}"/>
              </a:ext>
            </a:extLst>
          </p:cNvPr>
          <p:cNvSpPr>
            <a:spLocks noGrp="1"/>
          </p:cNvSpPr>
          <p:nvPr>
            <p:ph type="title"/>
          </p:nvPr>
        </p:nvSpPr>
        <p:spPr>
          <a:xfrm>
            <a:off x="323528" y="65873"/>
            <a:ext cx="8119814" cy="903634"/>
          </a:xfrm>
          <a:solidFill>
            <a:schemeClr val="accent2">
              <a:lumMod val="20000"/>
              <a:lumOff val="80000"/>
            </a:schemeClr>
          </a:solidFill>
        </p:spPr>
        <p:txBody>
          <a:bodyPr/>
          <a:lstStyle/>
          <a:p>
            <a:r>
              <a:rPr kumimoji="1" lang="ja-JP" altLang="en-US" dirty="0">
                <a:latin typeface="ＭＳ ゴシック" panose="020B0609070205080204" pitchFamily="49" charset="-128"/>
                <a:ea typeface="ＭＳ ゴシック" panose="020B0609070205080204" pitchFamily="49" charset="-128"/>
              </a:rPr>
              <a:t>市町村介護保険事業計画</a:t>
            </a:r>
          </a:p>
        </p:txBody>
      </p:sp>
      <p:sp>
        <p:nvSpPr>
          <p:cNvPr id="3" name="表プレースホルダー 2">
            <a:extLst>
              <a:ext uri="{FF2B5EF4-FFF2-40B4-BE49-F238E27FC236}">
                <a16:creationId xmlns:a16="http://schemas.microsoft.com/office/drawing/2014/main" id="{9AF033D8-81B3-BC67-3C75-92DC6929408D}"/>
              </a:ext>
            </a:extLst>
          </p:cNvPr>
          <p:cNvSpPr>
            <a:spLocks noGrp="1"/>
          </p:cNvSpPr>
          <p:nvPr>
            <p:ph type="tbl" idx="1"/>
          </p:nvPr>
        </p:nvSpPr>
        <p:spPr>
          <a:xfrm>
            <a:off x="323528" y="1026900"/>
            <a:ext cx="8559666" cy="903635"/>
          </a:xfrm>
        </p:spPr>
        <p:txBody>
          <a:bodyPr>
            <a:normAutofit fontScale="92500" lnSpcReduction="10000"/>
          </a:bodyPr>
          <a:lstStyle/>
          <a:p>
            <a:pPr marL="0" indent="0">
              <a:buNone/>
            </a:pPr>
            <a:r>
              <a:rPr lang="ja-JP" altLang="en-US" dirty="0">
                <a:latin typeface="ＭＳ ゴシック" panose="020B0609070205080204" pitchFamily="49" charset="-128"/>
                <a:ea typeface="ＭＳ ゴシック" panose="020B0609070205080204" pitchFamily="49" charset="-128"/>
              </a:rPr>
              <a:t>保険給付の円滑な実施のため、</a:t>
            </a:r>
            <a:r>
              <a:rPr lang="ja-JP" altLang="en-US" sz="3200" dirty="0">
                <a:solidFill>
                  <a:srgbClr val="FF0000"/>
                </a:solidFill>
                <a:latin typeface="ＭＳ ゴシック" panose="020B0609070205080204" pitchFamily="49" charset="-128"/>
                <a:ea typeface="ＭＳ ゴシック" panose="020B0609070205080204" pitchFamily="49" charset="-128"/>
              </a:rPr>
              <a:t>３年間を１期とする介護保険事業計画</a:t>
            </a:r>
            <a:r>
              <a:rPr lang="ja-JP" altLang="en-US" dirty="0">
                <a:latin typeface="ＭＳ ゴシック" panose="020B0609070205080204" pitchFamily="49" charset="-128"/>
                <a:ea typeface="ＭＳ ゴシック" panose="020B0609070205080204" pitchFamily="49" charset="-128"/>
              </a:rPr>
              <a:t>を策定　老人福祉計画と一体で作成</a:t>
            </a:r>
            <a:endParaRPr lang="en-US" altLang="ja-JP" dirty="0">
              <a:latin typeface="ＭＳ ゴシック" panose="020B0609070205080204" pitchFamily="49" charset="-128"/>
              <a:ea typeface="ＭＳ ゴシック" panose="020B0609070205080204" pitchFamily="49" charset="-128"/>
            </a:endParaRPr>
          </a:p>
        </p:txBody>
      </p:sp>
      <p:sp>
        <p:nvSpPr>
          <p:cNvPr id="5" name="テキスト ボックス 4">
            <a:extLst>
              <a:ext uri="{FF2B5EF4-FFF2-40B4-BE49-F238E27FC236}">
                <a16:creationId xmlns:a16="http://schemas.microsoft.com/office/drawing/2014/main" id="{D37B993E-45B8-14B0-FF9A-B0A47C19C39A}"/>
              </a:ext>
            </a:extLst>
          </p:cNvPr>
          <p:cNvSpPr txBox="1"/>
          <p:nvPr/>
        </p:nvSpPr>
        <p:spPr>
          <a:xfrm>
            <a:off x="35496" y="2000106"/>
            <a:ext cx="5688632" cy="267765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区域（日常生活圏域）の設定</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各年度における種類ごとの介護サービス量の見込み（区域毎）</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各年度における必要定員総数（区域毎）</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認知症対応型共同生活介護、地域密着型特定施設入居者生活介護、地域密着型介護老人福祉施設入所者生活介護</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各年度における地域支援事業の量の見込み</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介護予防・重度化防止等の取組内容及び目標 </a:t>
            </a:r>
            <a:endParaRPr kumimoji="1" lang="en-US" altLang="ja-JP"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0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その他の事項</a:t>
            </a:r>
          </a:p>
        </p:txBody>
      </p:sp>
      <p:sp>
        <p:nvSpPr>
          <p:cNvPr id="6" name="矢印: 右 5">
            <a:extLst>
              <a:ext uri="{FF2B5EF4-FFF2-40B4-BE49-F238E27FC236}">
                <a16:creationId xmlns:a16="http://schemas.microsoft.com/office/drawing/2014/main" id="{6CCEDC2B-535B-FDCD-7CB1-A38641051F6B}"/>
              </a:ext>
            </a:extLst>
          </p:cNvPr>
          <p:cNvSpPr/>
          <p:nvPr/>
        </p:nvSpPr>
        <p:spPr>
          <a:xfrm>
            <a:off x="5868144" y="2852936"/>
            <a:ext cx="864096" cy="1152128"/>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panose="020F0502020204030204"/>
              <a:ea typeface="游ゴシック" panose="020B0400000000000000" pitchFamily="50" charset="-128"/>
              <a:cs typeface="+mn-cs"/>
            </a:endParaRPr>
          </a:p>
        </p:txBody>
      </p:sp>
      <p:sp>
        <p:nvSpPr>
          <p:cNvPr id="8" name="テキスト ボックス 7">
            <a:extLst>
              <a:ext uri="{FF2B5EF4-FFF2-40B4-BE49-F238E27FC236}">
                <a16:creationId xmlns:a16="http://schemas.microsoft.com/office/drawing/2014/main" id="{D5507EA9-FEAC-F87E-8F16-1621AF29B82E}"/>
              </a:ext>
            </a:extLst>
          </p:cNvPr>
          <p:cNvSpPr txBox="1"/>
          <p:nvPr/>
        </p:nvSpPr>
        <p:spPr>
          <a:xfrm>
            <a:off x="7092280" y="2871487"/>
            <a:ext cx="1790914" cy="1477328"/>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6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保険料の設定</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pic>
        <p:nvPicPr>
          <p:cNvPr id="10" name="図 9">
            <a:extLst>
              <a:ext uri="{FF2B5EF4-FFF2-40B4-BE49-F238E27FC236}">
                <a16:creationId xmlns:a16="http://schemas.microsoft.com/office/drawing/2014/main" id="{4DFEA1CE-457A-C231-2DD0-283385AAD885}"/>
              </a:ext>
            </a:extLst>
          </p:cNvPr>
          <p:cNvPicPr>
            <a:picLocks noChangeAspect="1"/>
          </p:cNvPicPr>
          <p:nvPr/>
        </p:nvPicPr>
        <p:blipFill>
          <a:blip r:embed="rId2"/>
          <a:stretch>
            <a:fillRect/>
          </a:stretch>
        </p:blipFill>
        <p:spPr>
          <a:xfrm>
            <a:off x="491645" y="4677762"/>
            <a:ext cx="7783579" cy="2258408"/>
          </a:xfrm>
          <a:prstGeom prst="rect">
            <a:avLst/>
          </a:prstGeom>
        </p:spPr>
      </p:pic>
    </p:spTree>
    <p:extLst>
      <p:ext uri="{BB962C8B-B14F-4D97-AF65-F5344CB8AC3E}">
        <p14:creationId xmlns:p14="http://schemas.microsoft.com/office/powerpoint/2010/main" val="264025823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inVertical)">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8"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364E225-3D9A-4EB2-B1A2-4D293C5D9DCB}"/>
              </a:ext>
            </a:extLst>
          </p:cNvPr>
          <p:cNvSpPr>
            <a:spLocks noGrp="1"/>
          </p:cNvSpPr>
          <p:nvPr>
            <p:ph type="title"/>
          </p:nvPr>
        </p:nvSpPr>
        <p:spPr>
          <a:xfrm>
            <a:off x="389614" y="136525"/>
            <a:ext cx="8297186" cy="878301"/>
          </a:xfrm>
        </p:spPr>
        <p:txBody>
          <a:bodyPr/>
          <a:lstStyle/>
          <a:p>
            <a:r>
              <a:rPr kumimoji="1" lang="ja-JP" altLang="en-US" sz="2400" dirty="0"/>
              <a:t>大東市の準備基金残高全額取崩せば大幅引下げが可能</a:t>
            </a:r>
            <a:br>
              <a:rPr kumimoji="1" lang="en-US" altLang="ja-JP" sz="2400" dirty="0"/>
            </a:br>
            <a:r>
              <a:rPr kumimoji="1" lang="ja-JP" altLang="en-US" sz="2400" dirty="0"/>
              <a:t>大東市の算出　と　全額基金取崩しの場合の比較</a:t>
            </a:r>
          </a:p>
        </p:txBody>
      </p:sp>
      <p:sp>
        <p:nvSpPr>
          <p:cNvPr id="4" name="スライド番号プレースホルダー 3">
            <a:extLst>
              <a:ext uri="{FF2B5EF4-FFF2-40B4-BE49-F238E27FC236}">
                <a16:creationId xmlns:a16="http://schemas.microsoft.com/office/drawing/2014/main" id="{4EF9BA95-7D75-4103-AC11-E1520131599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50</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graphicFrame>
        <p:nvGraphicFramePr>
          <p:cNvPr id="7" name="表 6">
            <a:extLst>
              <a:ext uri="{FF2B5EF4-FFF2-40B4-BE49-F238E27FC236}">
                <a16:creationId xmlns:a16="http://schemas.microsoft.com/office/drawing/2014/main" id="{63FED93D-7B9B-474D-8E3B-368DAEB69482}"/>
              </a:ext>
            </a:extLst>
          </p:cNvPr>
          <p:cNvGraphicFramePr>
            <a:graphicFrameLocks noGrp="1"/>
          </p:cNvGraphicFramePr>
          <p:nvPr/>
        </p:nvGraphicFramePr>
        <p:xfrm>
          <a:off x="397565" y="1014826"/>
          <a:ext cx="5539339" cy="4998920"/>
        </p:xfrm>
        <a:graphic>
          <a:graphicData uri="http://schemas.openxmlformats.org/drawingml/2006/table">
            <a:tbl>
              <a:tblPr firstRow="1" firstCol="1" bandRow="1"/>
              <a:tblGrid>
                <a:gridCol w="2988581">
                  <a:extLst>
                    <a:ext uri="{9D8B030D-6E8A-4147-A177-3AD203B41FA5}">
                      <a16:colId xmlns:a16="http://schemas.microsoft.com/office/drawing/2014/main" val="3375101861"/>
                    </a:ext>
                  </a:extLst>
                </a:gridCol>
                <a:gridCol w="2550758">
                  <a:extLst>
                    <a:ext uri="{9D8B030D-6E8A-4147-A177-3AD203B41FA5}">
                      <a16:colId xmlns:a16="http://schemas.microsoft.com/office/drawing/2014/main" val="3134681736"/>
                    </a:ext>
                  </a:extLst>
                </a:gridCol>
              </a:tblGrid>
              <a:tr h="641476">
                <a:tc>
                  <a:txBody>
                    <a:bodyPr/>
                    <a:lstStyle/>
                    <a:p>
                      <a:pPr algn="l"/>
                      <a:r>
                        <a:rPr lang="ja-JP" sz="20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項目</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20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大東市の</a:t>
                      </a:r>
                      <a:r>
                        <a:rPr lang="ja-JP" altLang="en-US" sz="20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算出</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321012"/>
                  </a:ext>
                </a:extLst>
              </a:tr>
              <a:tr h="220206">
                <a:tc>
                  <a:txBody>
                    <a:bodyPr/>
                    <a:lstStyle/>
                    <a:p>
                      <a:pPr algn="l"/>
                      <a:r>
                        <a:rPr lang="ja-JP" sz="16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第１号被保険者負担分相当額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7,565,980,514</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242589"/>
                  </a:ext>
                </a:extLst>
              </a:tr>
              <a:tr h="320738">
                <a:tc>
                  <a:txBody>
                    <a:bodyPr/>
                    <a:lstStyle/>
                    <a:p>
                      <a:pPr algn="l"/>
                      <a:r>
                        <a:rPr lang="ja-JP" sz="16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調整交付金相当額見込額差額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335,703,104</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201537"/>
                  </a:ext>
                </a:extLst>
              </a:tr>
              <a:tr h="365944">
                <a:tc>
                  <a:txBody>
                    <a:bodyPr/>
                    <a:lstStyle/>
                    <a:p>
                      <a:pPr algn="l"/>
                      <a:r>
                        <a:rPr lang="ja-JP" sz="16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調整後の負担分相当額</a:t>
                      </a:r>
                      <a:r>
                        <a:rPr lang="ja-JP" altLang="en-US" sz="16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　①</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dirty="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7,901,683,618</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886107"/>
                  </a:ext>
                </a:extLst>
              </a:tr>
              <a:tr h="405517">
                <a:tc>
                  <a:txBody>
                    <a:bodyPr/>
                    <a:lstStyle/>
                    <a:p>
                      <a:pPr algn="l"/>
                      <a:r>
                        <a:rPr lang="ja-JP" sz="2000"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準備基金取崩額</a:t>
                      </a:r>
                      <a:r>
                        <a:rPr lang="ja-JP" altLang="en-US" sz="2000"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　②</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800"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840,000,000</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649702"/>
                  </a:ext>
                </a:extLst>
              </a:tr>
              <a:tr h="463826">
                <a:tc>
                  <a:txBody>
                    <a:bodyPr/>
                    <a:lstStyle/>
                    <a:p>
                      <a:pPr algn="l"/>
                      <a:r>
                        <a:rPr lang="ja-JP" altLang="en-US" sz="1600"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rPr>
                        <a:t>①ー</a:t>
                      </a:r>
                      <a:r>
                        <a:rPr lang="ja-JP" altLang="en-US" sz="1600"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②</a:t>
                      </a:r>
                      <a:endParaRPr lang="en-US" altLang="ja-JP" sz="1600"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endParaRPr>
                    </a:p>
                    <a:p>
                      <a:pPr algn="l"/>
                      <a:r>
                        <a:rPr lang="ja-JP" sz="1600"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保険料必要収納額</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7,061,683,618</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014839"/>
                  </a:ext>
                </a:extLst>
              </a:tr>
              <a:tr h="262393">
                <a:tc>
                  <a:txBody>
                    <a:bodyPr/>
                    <a:lstStyle/>
                    <a:p>
                      <a:pPr algn="l"/>
                      <a:r>
                        <a:rPr lang="ja-JP" sz="16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保険料収納率</a:t>
                      </a:r>
                      <a:r>
                        <a:rPr lang="ja-JP" altLang="en-US" sz="16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　　③</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dirty="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97.65%</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142322"/>
                  </a:ext>
                </a:extLst>
              </a:tr>
              <a:tr h="606824">
                <a:tc>
                  <a:txBody>
                    <a:bodyPr/>
                    <a:lstStyle/>
                    <a:p>
                      <a:pPr algn="l"/>
                      <a:r>
                        <a:rPr lang="ja-JP" altLang="en-US" sz="1600"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②</a:t>
                      </a:r>
                      <a:r>
                        <a:rPr lang="en-US" altLang="ja-JP" sz="1600"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rPr>
                        <a:t>×</a:t>
                      </a:r>
                      <a:r>
                        <a:rPr lang="ja-JP" altLang="en-US" sz="1600"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rPr>
                        <a:t>③</a:t>
                      </a:r>
                      <a:endParaRPr lang="en-US" altLang="ja-JP" sz="1600"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endParaRPr>
                    </a:p>
                    <a:p>
                      <a:pPr algn="l"/>
                      <a:r>
                        <a:rPr lang="ja-JP" sz="1600"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保険料賦課総額</a:t>
                      </a:r>
                      <a:r>
                        <a:rPr lang="ja-JP" altLang="en-US" sz="1600"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　④</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7,231,626,849</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109172"/>
                  </a:ext>
                </a:extLst>
              </a:tr>
              <a:tr h="320738">
                <a:tc>
                  <a:txBody>
                    <a:bodyPr/>
                    <a:lstStyle/>
                    <a:p>
                      <a:pPr algn="l"/>
                      <a:r>
                        <a:rPr lang="ja-JP" sz="16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補正後被保険者数</a:t>
                      </a:r>
                      <a:r>
                        <a:rPr lang="ja-JP" altLang="en-US" sz="1600"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　⑤</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2000" kern="0" dirty="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93,871 </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397124"/>
                  </a:ext>
                </a:extLst>
              </a:tr>
              <a:tr h="433447">
                <a:tc>
                  <a:txBody>
                    <a:bodyPr/>
                    <a:lstStyle/>
                    <a:p>
                      <a:pPr algn="l"/>
                      <a:r>
                        <a:rPr lang="ja-JP" altLang="en-US" sz="2000" b="1"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④</a:t>
                      </a:r>
                      <a:r>
                        <a:rPr lang="en-US" altLang="ja-JP" sz="2000" b="1"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rPr>
                        <a:t>÷</a:t>
                      </a:r>
                      <a:r>
                        <a:rPr lang="ja-JP" altLang="en-US" sz="2000" b="1"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rPr>
                        <a:t>⑤</a:t>
                      </a:r>
                      <a:endParaRPr lang="en-US" altLang="ja-JP" sz="2000" b="1"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endParaRPr>
                    </a:p>
                    <a:p>
                      <a:pPr algn="l"/>
                      <a:r>
                        <a:rPr lang="ja-JP" sz="2000" b="1"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年額保険料基準額</a:t>
                      </a:r>
                      <a:r>
                        <a:rPr lang="ja-JP" altLang="en-US" sz="2000" b="1"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　⑥</a:t>
                      </a:r>
                      <a:endPar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800" b="1"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77,038</a:t>
                      </a:r>
                      <a:endPar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10632189"/>
                  </a:ext>
                </a:extLst>
              </a:tr>
              <a:tr h="433447">
                <a:tc>
                  <a:txBody>
                    <a:bodyPr/>
                    <a:lstStyle/>
                    <a:p>
                      <a:pPr algn="l"/>
                      <a:r>
                        <a:rPr lang="ja-JP" altLang="en-US" sz="2000" b="1"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⑥</a:t>
                      </a:r>
                      <a:r>
                        <a:rPr lang="en-US" altLang="ja-JP" sz="2000" b="1"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rPr>
                        <a:t>÷</a:t>
                      </a:r>
                      <a:r>
                        <a:rPr lang="ja-JP" altLang="en-US" sz="2000" b="1"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rPr>
                        <a:t>１２月</a:t>
                      </a:r>
                      <a:endParaRPr lang="en-US" altLang="ja-JP" sz="2000" b="1" kern="0" dirty="0">
                        <a:solidFill>
                          <a:schemeClr val="tx1"/>
                        </a:solidFill>
                        <a:effectLst/>
                        <a:latin typeface="Century" panose="02040604050505020304" pitchFamily="18" charset="0"/>
                        <a:ea typeface="游ゴシック" panose="020B0400000000000000" pitchFamily="50" charset="-128"/>
                        <a:cs typeface="ＭＳ Ｐゴシック" panose="020B0600070205080204" pitchFamily="50" charset="-128"/>
                      </a:endParaRPr>
                    </a:p>
                    <a:p>
                      <a:pPr algn="l"/>
                      <a:r>
                        <a:rPr lang="ja-JP" sz="2000" b="1" kern="0" dirty="0">
                          <a:solidFill>
                            <a:srgbClr val="FF0000"/>
                          </a:solidFill>
                          <a:effectLst/>
                          <a:latin typeface="Century" panose="02040604050505020304" pitchFamily="18" charset="0"/>
                          <a:ea typeface="游ゴシック" panose="020B0400000000000000" pitchFamily="50" charset="-128"/>
                          <a:cs typeface="ＭＳ Ｐゴシック" panose="020B0600070205080204" pitchFamily="50" charset="-128"/>
                        </a:rPr>
                        <a:t>月額保険料基準額</a:t>
                      </a:r>
                      <a:endPar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2800" b="1"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6,420</a:t>
                      </a:r>
                      <a:endParaRPr lang="ja-JP" sz="2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4918023"/>
                  </a:ext>
                </a:extLst>
              </a:tr>
            </a:tbl>
          </a:graphicData>
        </a:graphic>
      </p:graphicFrame>
      <p:sp>
        <p:nvSpPr>
          <p:cNvPr id="9" name="テキスト ボックス 8">
            <a:extLst>
              <a:ext uri="{FF2B5EF4-FFF2-40B4-BE49-F238E27FC236}">
                <a16:creationId xmlns:a16="http://schemas.microsoft.com/office/drawing/2014/main" id="{D342DA20-5523-401D-A4CC-E28C8700B2BC}"/>
              </a:ext>
            </a:extLst>
          </p:cNvPr>
          <p:cNvSpPr txBox="1"/>
          <p:nvPr/>
        </p:nvSpPr>
        <p:spPr>
          <a:xfrm>
            <a:off x="1009816" y="6125517"/>
            <a:ext cx="7553739" cy="584775"/>
          </a:xfrm>
          <a:prstGeom prst="rect">
            <a:avLst/>
          </a:prstGeom>
          <a:solidFill>
            <a:srgbClr val="FFFF00"/>
          </a:solid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年</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8,678</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円、　月</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723</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円の引き下げが可能</a:t>
            </a:r>
          </a:p>
        </p:txBody>
      </p:sp>
      <p:graphicFrame>
        <p:nvGraphicFramePr>
          <p:cNvPr id="10" name="表 9">
            <a:extLst>
              <a:ext uri="{FF2B5EF4-FFF2-40B4-BE49-F238E27FC236}">
                <a16:creationId xmlns:a16="http://schemas.microsoft.com/office/drawing/2014/main" id="{F59A1F59-4FB0-4CE2-8C0B-CD4A7FC8475B}"/>
              </a:ext>
            </a:extLst>
          </p:cNvPr>
          <p:cNvGraphicFramePr>
            <a:graphicFrameLocks noGrp="1"/>
          </p:cNvGraphicFramePr>
          <p:nvPr/>
        </p:nvGraphicFramePr>
        <p:xfrm>
          <a:off x="5944855" y="1014826"/>
          <a:ext cx="2916875" cy="5006462"/>
        </p:xfrm>
        <a:graphic>
          <a:graphicData uri="http://schemas.openxmlformats.org/drawingml/2006/table">
            <a:tbl>
              <a:tblPr firstRow="1" firstCol="1" bandRow="1"/>
              <a:tblGrid>
                <a:gridCol w="2916875">
                  <a:extLst>
                    <a:ext uri="{9D8B030D-6E8A-4147-A177-3AD203B41FA5}">
                      <a16:colId xmlns:a16="http://schemas.microsoft.com/office/drawing/2014/main" val="3511414272"/>
                    </a:ext>
                  </a:extLst>
                </a:gridCol>
              </a:tblGrid>
              <a:tr h="641476">
                <a:tc>
                  <a:txBody>
                    <a:bodyPr/>
                    <a:lstStyle/>
                    <a:p>
                      <a:pPr algn="l"/>
                      <a:r>
                        <a:rPr lang="ja-JP" sz="2000" b="1"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基金全額取崩した場合の</a:t>
                      </a:r>
                      <a:r>
                        <a:rPr lang="ja-JP" altLang="en-US" sz="2000" b="1" kern="0" dirty="0">
                          <a:solidFill>
                            <a:srgbClr val="000000"/>
                          </a:solidFill>
                          <a:effectLst/>
                          <a:latin typeface="Century" panose="02040604050505020304" pitchFamily="18" charset="0"/>
                          <a:ea typeface="游ゴシック" panose="020B0400000000000000" pitchFamily="50" charset="-128"/>
                          <a:cs typeface="ＭＳ Ｐゴシック" panose="020B0600070205080204" pitchFamily="50" charset="-128"/>
                        </a:rPr>
                        <a:t>算出</a:t>
                      </a:r>
                      <a:endParaRPr lang="ja-JP" sz="20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1321012"/>
                  </a:ext>
                </a:extLst>
              </a:tr>
              <a:tr h="220206">
                <a:tc>
                  <a:txBody>
                    <a:bodyPr/>
                    <a:lstStyle/>
                    <a:p>
                      <a:pPr algn="r"/>
                      <a:r>
                        <a:rPr lang="en-US" sz="2000" kern="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7,565,980,514</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3242589"/>
                  </a:ext>
                </a:extLst>
              </a:tr>
              <a:tr h="320738">
                <a:tc>
                  <a:txBody>
                    <a:bodyPr/>
                    <a:lstStyle/>
                    <a:p>
                      <a:pPr algn="r"/>
                      <a:r>
                        <a:rPr lang="en-US" sz="2000" kern="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335,703,104</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15201537"/>
                  </a:ext>
                </a:extLst>
              </a:tr>
              <a:tr h="365944">
                <a:tc>
                  <a:txBody>
                    <a:bodyPr/>
                    <a:lstStyle/>
                    <a:p>
                      <a:pPr algn="r"/>
                      <a:r>
                        <a:rPr lang="en-US" sz="2000" kern="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7,901,683,618</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41886107"/>
                  </a:ext>
                </a:extLst>
              </a:tr>
              <a:tr h="405517">
                <a:tc>
                  <a:txBody>
                    <a:bodyPr/>
                    <a:lstStyle/>
                    <a:p>
                      <a:pPr algn="r"/>
                      <a:r>
                        <a:rPr lang="en-US" sz="2800" b="1"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1,635,473,000</a:t>
                      </a:r>
                      <a:endParaRPr lang="ja-JP" sz="20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48649702"/>
                  </a:ext>
                </a:extLst>
              </a:tr>
              <a:tr h="463826">
                <a:tc>
                  <a:txBody>
                    <a:bodyPr/>
                    <a:lstStyle/>
                    <a:p>
                      <a:pPr algn="r"/>
                      <a:r>
                        <a:rPr lang="en-US" sz="2000" b="1"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6,266,210,618</a:t>
                      </a:r>
                      <a:endParaRPr lang="ja-JP" sz="20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3014839"/>
                  </a:ext>
                </a:extLst>
              </a:tr>
              <a:tr h="262393">
                <a:tc>
                  <a:txBody>
                    <a:bodyPr/>
                    <a:lstStyle/>
                    <a:p>
                      <a:pPr algn="r"/>
                      <a:r>
                        <a:rPr lang="en-US" sz="2000" kern="0" dirty="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97.65%</a:t>
                      </a:r>
                      <a:endParaRPr lang="ja-JP" sz="20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3142322"/>
                  </a:ext>
                </a:extLst>
              </a:tr>
              <a:tr h="606824">
                <a:tc>
                  <a:txBody>
                    <a:bodyPr/>
                    <a:lstStyle/>
                    <a:p>
                      <a:pPr algn="r"/>
                      <a:r>
                        <a:rPr lang="en-US" sz="2000" b="1"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6,417,010,361</a:t>
                      </a:r>
                      <a:endParaRPr lang="ja-JP" sz="2000" b="1" kern="100" dirty="0">
                        <a:solidFill>
                          <a:srgbClr val="FF0000"/>
                        </a:solidFill>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70109172"/>
                  </a:ext>
                </a:extLst>
              </a:tr>
              <a:tr h="320738">
                <a:tc>
                  <a:txBody>
                    <a:bodyPr/>
                    <a:lstStyle/>
                    <a:p>
                      <a:pPr algn="r"/>
                      <a:r>
                        <a:rPr lang="en-US" sz="2000" kern="0">
                          <a:solidFill>
                            <a:srgbClr val="00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93,871 </a:t>
                      </a:r>
                      <a:endParaRPr lang="ja-JP" sz="20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78397124"/>
                  </a:ext>
                </a:extLst>
              </a:tr>
              <a:tr h="602524">
                <a:tc>
                  <a:txBody>
                    <a:bodyPr/>
                    <a:lstStyle/>
                    <a:p>
                      <a:pPr algn="r"/>
                      <a:r>
                        <a:rPr lang="en-US" sz="3200" b="1"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68,360</a:t>
                      </a:r>
                      <a:endParaRPr 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10632189"/>
                  </a:ext>
                </a:extLst>
              </a:tr>
              <a:tr h="648072">
                <a:tc>
                  <a:txBody>
                    <a:bodyPr/>
                    <a:lstStyle/>
                    <a:p>
                      <a:pPr algn="r"/>
                      <a:r>
                        <a:rPr lang="en-US" sz="3200" b="1" kern="0" dirty="0">
                          <a:solidFill>
                            <a:srgbClr val="FF0000"/>
                          </a:solidFill>
                          <a:effectLst/>
                          <a:latin typeface="游ゴシック" panose="020B0400000000000000" pitchFamily="50" charset="-128"/>
                          <a:ea typeface="ＭＳ 明朝" panose="02020609040205080304" pitchFamily="17" charset="-128"/>
                          <a:cs typeface="ＭＳ Ｐゴシック" panose="020B0600070205080204" pitchFamily="50" charset="-128"/>
                        </a:rPr>
                        <a:t>5,697</a:t>
                      </a:r>
                      <a:endParaRPr lang="ja-JP" sz="32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62865" marR="6286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34918023"/>
                  </a:ext>
                </a:extLst>
              </a:tr>
            </a:tbl>
          </a:graphicData>
        </a:graphic>
      </p:graphicFrame>
      <p:sp>
        <p:nvSpPr>
          <p:cNvPr id="11" name="四角形: 角を丸くする 10">
            <a:extLst>
              <a:ext uri="{FF2B5EF4-FFF2-40B4-BE49-F238E27FC236}">
                <a16:creationId xmlns:a16="http://schemas.microsoft.com/office/drawing/2014/main" id="{DC096D9A-35BA-41FE-89FA-4F714AF0D347}"/>
              </a:ext>
            </a:extLst>
          </p:cNvPr>
          <p:cNvSpPr/>
          <p:nvPr/>
        </p:nvSpPr>
        <p:spPr>
          <a:xfrm>
            <a:off x="161926" y="4731026"/>
            <a:ext cx="8810623" cy="1282719"/>
          </a:xfrm>
          <a:prstGeom prst="roundRect">
            <a:avLst/>
          </a:prstGeom>
          <a:noFill/>
          <a:ln w="57150">
            <a:solidFill>
              <a:srgbClr val="FF0000"/>
            </a:solidFill>
            <a:prstDash val="sysDash"/>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248692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arn(inVertic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arn(inVertical)">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9A4A34E-811E-4071-A325-D9EB1D393991}"/>
              </a:ext>
            </a:extLst>
          </p:cNvPr>
          <p:cNvSpPr>
            <a:spLocks noGrp="1"/>
          </p:cNvSpPr>
          <p:nvPr>
            <p:ph type="title"/>
          </p:nvPr>
        </p:nvSpPr>
        <p:spPr>
          <a:xfrm>
            <a:off x="457200" y="274638"/>
            <a:ext cx="8435280" cy="1143000"/>
          </a:xfrm>
        </p:spPr>
        <p:txBody>
          <a:bodyPr/>
          <a:lstStyle/>
          <a:p>
            <a:r>
              <a:rPr kumimoji="1" lang="ja-JP" altLang="en-US" dirty="0"/>
              <a:t>粘り強い市民運動が大東市動かす</a:t>
            </a:r>
            <a:r>
              <a:rPr lang="ja-JP" altLang="en-US" sz="2800" dirty="0"/>
              <a:t>介護保険料減免の基準改善</a:t>
            </a:r>
            <a:endParaRPr kumimoji="1" lang="ja-JP" altLang="en-US" dirty="0"/>
          </a:p>
        </p:txBody>
      </p:sp>
      <p:sp>
        <p:nvSpPr>
          <p:cNvPr id="3" name="コンテンツ プレースホルダー 2">
            <a:extLst>
              <a:ext uri="{FF2B5EF4-FFF2-40B4-BE49-F238E27FC236}">
                <a16:creationId xmlns:a16="http://schemas.microsoft.com/office/drawing/2014/main" id="{17753515-71BF-4D71-841B-4320A5B4C639}"/>
              </a:ext>
            </a:extLst>
          </p:cNvPr>
          <p:cNvSpPr>
            <a:spLocks noGrp="1"/>
          </p:cNvSpPr>
          <p:nvPr>
            <p:ph idx="1"/>
          </p:nvPr>
        </p:nvSpPr>
        <p:spPr>
          <a:xfrm>
            <a:off x="107504" y="1600200"/>
            <a:ext cx="8928992" cy="4525963"/>
          </a:xfrm>
        </p:spPr>
        <p:txBody>
          <a:bodyPr/>
          <a:lstStyle/>
          <a:p>
            <a:pPr marL="0" indent="0">
              <a:buNone/>
            </a:pPr>
            <a:r>
              <a:rPr kumimoji="1" lang="en-US" altLang="ja-JP" sz="2400" dirty="0"/>
              <a:t>2022</a:t>
            </a:r>
            <a:r>
              <a:rPr kumimoji="1" lang="ja-JP" altLang="en-US" sz="2400" dirty="0"/>
              <a:t>年１月２４日、大東市は、生活困窮者の介護保険料減免基準の改善を公表しました。</a:t>
            </a:r>
          </a:p>
          <a:p>
            <a:pPr marL="0" indent="0">
              <a:buNone/>
            </a:pPr>
            <a:r>
              <a:rPr kumimoji="1" lang="ja-JP" altLang="en-US" sz="2400" dirty="0"/>
              <a:t>従来の減免基準：年収１０８万円以下</a:t>
            </a:r>
          </a:p>
          <a:p>
            <a:pPr marL="0" indent="0">
              <a:buNone/>
            </a:pPr>
            <a:r>
              <a:rPr kumimoji="1" lang="ja-JP" altLang="en-US" sz="2400" dirty="0"/>
              <a:t>今後の減免基準：年収１５０万円以下</a:t>
            </a:r>
          </a:p>
          <a:p>
            <a:pPr marL="0" indent="0">
              <a:buNone/>
            </a:pPr>
            <a:r>
              <a:rPr kumimoji="1" lang="ja-JP" altLang="en-US" sz="2400" dirty="0"/>
              <a:t>　大東市では２０１６年から要支援者の介護サービスを切り捨て、余った介護保険料を貯め込んだまま保険料の引上げを繰り返すという最悪の介護保険運営を行っていました。これに対し、大東社保協は６年間にわたって改善を求める運動を続けてきました。昨年１１月の交渉では介護保険料引き下げと減免制度改善を要求しました。とくに北河内で最低の基準であった減免基準の改善を強く求めていました。</a:t>
            </a:r>
          </a:p>
          <a:p>
            <a:pPr marL="0" indent="0">
              <a:buNone/>
            </a:pPr>
            <a:r>
              <a:rPr kumimoji="1" lang="ja-JP" altLang="en-US" sz="2400" dirty="0"/>
              <a:t>　今回改善された減免基準（年収１５０万円以下）は大阪府内では最も高いグループ（吹田市、大阪市、堺市、東大阪市、枚方市）と同等になります。</a:t>
            </a:r>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53ED1A36-AB7F-449B-A70C-16C2B458E1BE}"/>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2361330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61F92E-2EC6-43E4-8E29-8DD4D782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52</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CE10FA0D-743B-4CBC-AC5F-B575A631AF61}"/>
              </a:ext>
            </a:extLst>
          </p:cNvPr>
          <p:cNvGraphicFramePr>
            <a:graphicFrameLocks noGrp="1"/>
          </p:cNvGraphicFramePr>
          <p:nvPr/>
        </p:nvGraphicFramePr>
        <p:xfrm>
          <a:off x="318053" y="435968"/>
          <a:ext cx="8635116" cy="6309360"/>
        </p:xfrm>
        <a:graphic>
          <a:graphicData uri="http://schemas.openxmlformats.org/drawingml/2006/table">
            <a:tbl>
              <a:tblPr firstRow="1" firstCol="1" bandRow="1"/>
              <a:tblGrid>
                <a:gridCol w="1431234">
                  <a:extLst>
                    <a:ext uri="{9D8B030D-6E8A-4147-A177-3AD203B41FA5}">
                      <a16:colId xmlns:a16="http://schemas.microsoft.com/office/drawing/2014/main" val="1903449317"/>
                    </a:ext>
                  </a:extLst>
                </a:gridCol>
                <a:gridCol w="1121134">
                  <a:extLst>
                    <a:ext uri="{9D8B030D-6E8A-4147-A177-3AD203B41FA5}">
                      <a16:colId xmlns:a16="http://schemas.microsoft.com/office/drawing/2014/main" val="3885491585"/>
                    </a:ext>
                  </a:extLst>
                </a:gridCol>
                <a:gridCol w="683812">
                  <a:extLst>
                    <a:ext uri="{9D8B030D-6E8A-4147-A177-3AD203B41FA5}">
                      <a16:colId xmlns:a16="http://schemas.microsoft.com/office/drawing/2014/main" val="4218012862"/>
                    </a:ext>
                  </a:extLst>
                </a:gridCol>
                <a:gridCol w="715618">
                  <a:extLst>
                    <a:ext uri="{9D8B030D-6E8A-4147-A177-3AD203B41FA5}">
                      <a16:colId xmlns:a16="http://schemas.microsoft.com/office/drawing/2014/main" val="3482672614"/>
                    </a:ext>
                  </a:extLst>
                </a:gridCol>
                <a:gridCol w="1789043">
                  <a:extLst>
                    <a:ext uri="{9D8B030D-6E8A-4147-A177-3AD203B41FA5}">
                      <a16:colId xmlns:a16="http://schemas.microsoft.com/office/drawing/2014/main" val="3746885388"/>
                    </a:ext>
                  </a:extLst>
                </a:gridCol>
                <a:gridCol w="1860606">
                  <a:extLst>
                    <a:ext uri="{9D8B030D-6E8A-4147-A177-3AD203B41FA5}">
                      <a16:colId xmlns:a16="http://schemas.microsoft.com/office/drawing/2014/main" val="789214242"/>
                    </a:ext>
                  </a:extLst>
                </a:gridCol>
                <a:gridCol w="1033669">
                  <a:extLst>
                    <a:ext uri="{9D8B030D-6E8A-4147-A177-3AD203B41FA5}">
                      <a16:colId xmlns:a16="http://schemas.microsoft.com/office/drawing/2014/main" val="967943900"/>
                    </a:ext>
                  </a:extLst>
                </a:gridCol>
              </a:tblGrid>
              <a:tr h="349197">
                <a:tc>
                  <a:txBody>
                    <a:bodyPr/>
                    <a:lstStyle/>
                    <a:p>
                      <a:pPr algn="ctr"/>
                      <a:r>
                        <a:rPr lang="ja-JP" sz="1800" b="1"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８期</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７期</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altLang="en-US"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増減</a:t>
                      </a:r>
                      <a:r>
                        <a:rPr lang="ja-JP" sz="16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率</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準備基金の残高（見込</a:t>
                      </a:r>
                      <a:r>
                        <a:rPr lang="ja-JP" altLang="en-US"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第</a:t>
                      </a:r>
                      <a:r>
                        <a:rPr lang="en-US"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8</a:t>
                      </a: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期準備基金取崩額</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基金取崩割合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330802"/>
                  </a:ext>
                </a:extLst>
              </a:tr>
              <a:tr h="17459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大阪市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8,094</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7,927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8,970,861,000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8,970,861,000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6991904"/>
                  </a:ext>
                </a:extLst>
              </a:tr>
              <a:tr h="17459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堺市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6,623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3,446,652,766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3,446,652,766</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5325712"/>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岸和田市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6,375</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6,183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1,398,000,000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1,100,000,000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78.7%</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83611886"/>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豊中市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6,367</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6,208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2,793,000,000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2,433,000,000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87.1%</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460724028"/>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池田市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5,960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5,950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988,856,034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797,000,000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80.6%</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137390827"/>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吹田市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5,980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2,800,000,000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2,000,000,000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71.4%</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70705631"/>
                  </a:ext>
                </a:extLst>
              </a:tr>
              <a:tr h="119045">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泉大津市</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5,876</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5,700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380,000,000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200,000,000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52.6%</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78301452"/>
                  </a:ext>
                </a:extLst>
              </a:tr>
              <a:tr h="0">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高槻市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5,083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1,724,328,000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1,724,328,000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59793719"/>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貝塚市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6,169</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6,169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621,590,855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397,000,000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63.9%</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81744796"/>
                  </a:ext>
                </a:extLst>
              </a:tr>
              <a:tr h="17459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枚方市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5,902</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5,610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2,450,284,887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2,450,248,887</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6987"/>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茨木市</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5,990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5,300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13.0%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600,000,000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0303280"/>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八尾市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6,556</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6,092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1,146,835,808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900,000,000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78.5%</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308837081"/>
                  </a:ext>
                </a:extLst>
              </a:tr>
              <a:tr h="119045">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泉佐野市</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6,650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6,500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701,472,758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700,000,000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99.8%</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24660641"/>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富田林市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6,730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6,715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613,676,000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523,000,000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85.2%</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68704549"/>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寝屋川市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6,210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1,532,702,318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800,000,000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52.2%</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408001150"/>
                  </a:ext>
                </a:extLst>
              </a:tr>
              <a:tr h="17459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河内長野市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5,840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5,800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1,027,940,040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1,027,940,040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61167229"/>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松原市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6,550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6,040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772,907,486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550,000,000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71.2%</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090965121"/>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大東市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6,420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6,380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1,600,000,000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840,000,000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52.5%</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63503997"/>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和泉市</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6,159</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5,743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597,461,000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597,461,000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06055898"/>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箕面市</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5,400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5,700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1,059,540,000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1,059,540,000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86068140"/>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柏原市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6,102</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6,407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840,577,241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404,600,000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48.1%</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031127454"/>
                  </a:ext>
                </a:extLst>
              </a:tr>
            </a:tbl>
          </a:graphicData>
        </a:graphic>
      </p:graphicFrame>
      <p:graphicFrame>
        <p:nvGraphicFramePr>
          <p:cNvPr id="6" name="表 5">
            <a:extLst>
              <a:ext uri="{FF2B5EF4-FFF2-40B4-BE49-F238E27FC236}">
                <a16:creationId xmlns:a16="http://schemas.microsoft.com/office/drawing/2014/main" id="{BDDE3C4A-F137-4885-ADB0-120D5DA2CDF0}"/>
              </a:ext>
            </a:extLst>
          </p:cNvPr>
          <p:cNvGraphicFramePr>
            <a:graphicFrameLocks noGrp="1"/>
          </p:cNvGraphicFramePr>
          <p:nvPr/>
        </p:nvGraphicFramePr>
        <p:xfrm>
          <a:off x="2806809" y="453224"/>
          <a:ext cx="747423" cy="6309360"/>
        </p:xfrm>
        <a:graphic>
          <a:graphicData uri="http://schemas.openxmlformats.org/drawingml/2006/table">
            <a:tbl>
              <a:tblPr/>
              <a:tblGrid>
                <a:gridCol w="747423">
                  <a:extLst>
                    <a:ext uri="{9D8B030D-6E8A-4147-A177-3AD203B41FA5}">
                      <a16:colId xmlns:a16="http://schemas.microsoft.com/office/drawing/2014/main" val="825779249"/>
                    </a:ext>
                  </a:extLst>
                </a:gridCol>
              </a:tblGrid>
              <a:tr h="6309360">
                <a:tc>
                  <a:txBody>
                    <a:bodyPr/>
                    <a:lstStyle/>
                    <a:p>
                      <a:endParaRPr kumimoji="1" lang="ja-JP"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1950202457"/>
                  </a:ext>
                </a:extLst>
              </a:tr>
            </a:tbl>
          </a:graphicData>
        </a:graphic>
      </p:graphicFrame>
      <p:sp>
        <p:nvSpPr>
          <p:cNvPr id="8" name="テキスト ボックス 7">
            <a:extLst>
              <a:ext uri="{FF2B5EF4-FFF2-40B4-BE49-F238E27FC236}">
                <a16:creationId xmlns:a16="http://schemas.microsoft.com/office/drawing/2014/main" id="{515F9715-B9C5-4A10-8A01-854608E2F592}"/>
              </a:ext>
            </a:extLst>
          </p:cNvPr>
          <p:cNvSpPr txBox="1"/>
          <p:nvPr/>
        </p:nvSpPr>
        <p:spPr>
          <a:xfrm>
            <a:off x="1" y="0"/>
            <a:ext cx="9144000" cy="4001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　　第</a:t>
            </a:r>
            <a:r>
              <a:rPr kumimoji="0" lang="en-US" altLang="ja-JP"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8</a:t>
            </a:r>
            <a:r>
              <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期での</a:t>
            </a:r>
            <a:r>
              <a:rPr kumimoji="0" lang="zh-TW"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介護給付費準備基基金取崩状況　　　　　　（単位：円）</a:t>
            </a:r>
            <a:endParaRPr kumimoji="0" lang="ja-JP" altLang="en-US" sz="2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endParaRPr>
          </a:p>
        </p:txBody>
      </p:sp>
    </p:spTree>
    <p:extLst>
      <p:ext uri="{BB962C8B-B14F-4D97-AF65-F5344CB8AC3E}">
        <p14:creationId xmlns:p14="http://schemas.microsoft.com/office/powerpoint/2010/main" val="39824943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2261F92E-2EC6-43E4-8E29-8DD4D782CB43}"/>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53</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CE10FA0D-743B-4CBC-AC5F-B575A631AF61}"/>
              </a:ext>
            </a:extLst>
          </p:cNvPr>
          <p:cNvGraphicFramePr>
            <a:graphicFrameLocks noGrp="1"/>
          </p:cNvGraphicFramePr>
          <p:nvPr/>
        </p:nvGraphicFramePr>
        <p:xfrm>
          <a:off x="302150" y="238539"/>
          <a:ext cx="8635116" cy="6309360"/>
        </p:xfrm>
        <a:graphic>
          <a:graphicData uri="http://schemas.openxmlformats.org/drawingml/2006/table">
            <a:tbl>
              <a:tblPr firstRow="1" firstCol="1" bandRow="1"/>
              <a:tblGrid>
                <a:gridCol w="1431234">
                  <a:extLst>
                    <a:ext uri="{9D8B030D-6E8A-4147-A177-3AD203B41FA5}">
                      <a16:colId xmlns:a16="http://schemas.microsoft.com/office/drawing/2014/main" val="1903449317"/>
                    </a:ext>
                  </a:extLst>
                </a:gridCol>
                <a:gridCol w="1121134">
                  <a:extLst>
                    <a:ext uri="{9D8B030D-6E8A-4147-A177-3AD203B41FA5}">
                      <a16:colId xmlns:a16="http://schemas.microsoft.com/office/drawing/2014/main" val="3885491585"/>
                    </a:ext>
                  </a:extLst>
                </a:gridCol>
                <a:gridCol w="683812">
                  <a:extLst>
                    <a:ext uri="{9D8B030D-6E8A-4147-A177-3AD203B41FA5}">
                      <a16:colId xmlns:a16="http://schemas.microsoft.com/office/drawing/2014/main" val="4218012862"/>
                    </a:ext>
                  </a:extLst>
                </a:gridCol>
                <a:gridCol w="795131">
                  <a:extLst>
                    <a:ext uri="{9D8B030D-6E8A-4147-A177-3AD203B41FA5}">
                      <a16:colId xmlns:a16="http://schemas.microsoft.com/office/drawing/2014/main" val="3482672614"/>
                    </a:ext>
                  </a:extLst>
                </a:gridCol>
                <a:gridCol w="1709530">
                  <a:extLst>
                    <a:ext uri="{9D8B030D-6E8A-4147-A177-3AD203B41FA5}">
                      <a16:colId xmlns:a16="http://schemas.microsoft.com/office/drawing/2014/main" val="3746885388"/>
                    </a:ext>
                  </a:extLst>
                </a:gridCol>
                <a:gridCol w="1860606">
                  <a:extLst>
                    <a:ext uri="{9D8B030D-6E8A-4147-A177-3AD203B41FA5}">
                      <a16:colId xmlns:a16="http://schemas.microsoft.com/office/drawing/2014/main" val="789214242"/>
                    </a:ext>
                  </a:extLst>
                </a:gridCol>
                <a:gridCol w="1033669">
                  <a:extLst>
                    <a:ext uri="{9D8B030D-6E8A-4147-A177-3AD203B41FA5}">
                      <a16:colId xmlns:a16="http://schemas.microsoft.com/office/drawing/2014/main" val="967943900"/>
                    </a:ext>
                  </a:extLst>
                </a:gridCol>
              </a:tblGrid>
              <a:tr h="349197">
                <a:tc>
                  <a:txBody>
                    <a:bodyPr/>
                    <a:lstStyle/>
                    <a:p>
                      <a:pPr algn="ctr"/>
                      <a:r>
                        <a:rPr lang="ja-JP" sz="1800" b="1"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８期</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ja-JP"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７期</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altLang="en-US"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増減</a:t>
                      </a:r>
                      <a:r>
                        <a:rPr lang="ja-JP" sz="14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率</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準備基金の残高（見込</a:t>
                      </a:r>
                      <a:r>
                        <a:rPr lang="ja-JP" altLang="en-US"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第</a:t>
                      </a:r>
                      <a:r>
                        <a:rPr lang="en-US"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8</a:t>
                      </a: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期準備基金取崩額</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基金取崩割合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46330802"/>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羽曳野市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6,123</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4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6,158</a:t>
                      </a:r>
                      <a:endParaRPr lang="ja-JP" sz="14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-0.6%</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1,022,809,567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500,000,000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48.9%</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09328024"/>
                  </a:ext>
                </a:extLst>
              </a:tr>
              <a:tr h="17459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摂津市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6,280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5,790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8.5%</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600,000,000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92923101"/>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高石市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6,137</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6,333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-3.1%</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626,337,245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300,000,000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47.9%</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151426198"/>
                  </a:ext>
                </a:extLst>
              </a:tr>
              <a:tr h="17459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藤井寺市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-3.2%</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713,700,058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713,700,000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86489916"/>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東大阪市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7,029</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6,594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6.6%</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2,040,000,000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1,800,000,000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88.2%</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958220537"/>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泉南市</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6,250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6,070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541,900,408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541,900,408</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43394417"/>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交野市</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5,360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5,360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763,773,548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433,500,000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56.8%</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04634930"/>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大阪狭山市</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6,190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6,211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-0.3%</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674,196,150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674,196,150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47351577"/>
                  </a:ext>
                </a:extLst>
              </a:tr>
              <a:tr h="119045">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阪南市</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5.1%</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240,000,000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225,900,000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94.1%</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24547405"/>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島本町</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5,450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8.3%</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277,125,364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229,000,000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82.6%</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39478490"/>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豊能町</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5,550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5,412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2.5%</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636,251,024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12,300,000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1.9%</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275776119"/>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能勢町</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5,938</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5,938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123,257,682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96,100,000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78.0%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664232164"/>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忠岡町</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6,410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6,557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-2.2%</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56,472,850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56,472,850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95932928"/>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熊取町</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6,321</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6,057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4.4%</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340,000,000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300,000,000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88.2%</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260660791"/>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田尻町</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6,750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6,750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39,358,673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39,358,673</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8292543"/>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岬町</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6,000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173,400,000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173,400,000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78878074"/>
                  </a:ext>
                </a:extLst>
              </a:tr>
              <a:tr h="11904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太子町</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6,480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6,150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5.4%</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873189646"/>
                  </a:ext>
                </a:extLst>
              </a:tr>
              <a:tr h="17459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河南町</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6,070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5,795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4.7%</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47,220,896 </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47,220,896</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100.0%</a:t>
                      </a:r>
                      <a:endParaRPr lang="ja-JP" sz="18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1942723"/>
                  </a:ext>
                </a:extLst>
              </a:tr>
              <a:tr h="138885">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千早赤阪村</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4,390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5,811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-24.5%</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190,000,000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31.6%</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511863351"/>
                  </a:ext>
                </a:extLst>
              </a:tr>
              <a:tr h="17459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くすのき連合</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6,748</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6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6,748</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1,693,545,802 </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1,400,000,000</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82.7%</a:t>
                      </a:r>
                      <a:endParaRPr lang="ja-JP" sz="18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4135605489"/>
                  </a:ext>
                </a:extLst>
              </a:tr>
              <a:tr h="119045">
                <a:tc>
                  <a:txBody>
                    <a:bodyPr/>
                    <a:lstStyle/>
                    <a:p>
                      <a:pPr algn="ctr"/>
                      <a:r>
                        <a:rPr lang="ja-JP" sz="1800" b="1"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加重平均</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800" b="1"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6,826</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ctr"/>
                      <a:r>
                        <a:rPr lang="en-US" sz="1600" b="1"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6,636</a:t>
                      </a:r>
                      <a:endParaRPr lang="ja-JP" sz="16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r"/>
                      <a:r>
                        <a:rPr lang="en-US" sz="1800" b="1"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2.9%</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46,966,035,460 </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39,774,680,670</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a:r>
                        <a:rPr lang="en-US" sz="1800" b="1"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84.7%</a:t>
                      </a:r>
                      <a:endParaRPr lang="ja-JP" sz="1800" b="1"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3469" marR="2346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0570328"/>
                  </a:ext>
                </a:extLst>
              </a:tr>
            </a:tbl>
          </a:graphicData>
        </a:graphic>
      </p:graphicFrame>
      <p:graphicFrame>
        <p:nvGraphicFramePr>
          <p:cNvPr id="2" name="表 1">
            <a:extLst>
              <a:ext uri="{FF2B5EF4-FFF2-40B4-BE49-F238E27FC236}">
                <a16:creationId xmlns:a16="http://schemas.microsoft.com/office/drawing/2014/main" id="{E02E5274-A392-4991-A26B-81FE15BAE12E}"/>
              </a:ext>
            </a:extLst>
          </p:cNvPr>
          <p:cNvGraphicFramePr>
            <a:graphicFrameLocks noGrp="1"/>
          </p:cNvGraphicFramePr>
          <p:nvPr/>
        </p:nvGraphicFramePr>
        <p:xfrm>
          <a:off x="2775005" y="254442"/>
          <a:ext cx="779228" cy="6305384"/>
        </p:xfrm>
        <a:graphic>
          <a:graphicData uri="http://schemas.openxmlformats.org/drawingml/2006/table">
            <a:tbl>
              <a:tblPr/>
              <a:tblGrid>
                <a:gridCol w="779228">
                  <a:extLst>
                    <a:ext uri="{9D8B030D-6E8A-4147-A177-3AD203B41FA5}">
                      <a16:colId xmlns:a16="http://schemas.microsoft.com/office/drawing/2014/main" val="2610543231"/>
                    </a:ext>
                  </a:extLst>
                </a:gridCol>
              </a:tblGrid>
              <a:tr h="6305384">
                <a:tc>
                  <a:txBody>
                    <a:bodyPr/>
                    <a:lstStyle/>
                    <a:p>
                      <a:endParaRPr kumimoji="1" lang="ja-JP" altLang="en-US" dirty="0"/>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tcPr>
                </a:tc>
                <a:extLst>
                  <a:ext uri="{0D108BD9-81ED-4DB2-BD59-A6C34878D82A}">
                    <a16:rowId xmlns:a16="http://schemas.microsoft.com/office/drawing/2014/main" val="3422177803"/>
                  </a:ext>
                </a:extLst>
              </a:tr>
            </a:tbl>
          </a:graphicData>
        </a:graphic>
      </p:graphicFrame>
      <p:sp>
        <p:nvSpPr>
          <p:cNvPr id="6" name="テキスト ボックス 5">
            <a:extLst>
              <a:ext uri="{FF2B5EF4-FFF2-40B4-BE49-F238E27FC236}">
                <a16:creationId xmlns:a16="http://schemas.microsoft.com/office/drawing/2014/main" id="{7DB8BB21-F434-4E28-A324-044B22F6C592}"/>
              </a:ext>
            </a:extLst>
          </p:cNvPr>
          <p:cNvSpPr txBox="1"/>
          <p:nvPr/>
        </p:nvSpPr>
        <p:spPr>
          <a:xfrm>
            <a:off x="2142876" y="6534834"/>
            <a:ext cx="6543924" cy="307777"/>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4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大阪府福祉部高齢介護室介護支援課　公開資料から作成</a:t>
            </a:r>
          </a:p>
        </p:txBody>
      </p:sp>
    </p:spTree>
    <p:extLst>
      <p:ext uri="{BB962C8B-B14F-4D97-AF65-F5344CB8AC3E}">
        <p14:creationId xmlns:p14="http://schemas.microsoft.com/office/powerpoint/2010/main" val="161542554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スライド番号プレースホルダー 3">
            <a:extLst>
              <a:ext uri="{FF2B5EF4-FFF2-40B4-BE49-F238E27FC236}">
                <a16:creationId xmlns:a16="http://schemas.microsoft.com/office/drawing/2014/main" id="{A6E0C161-D515-4227-A0B3-9F699191E85D}"/>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54</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5" name="表 4">
            <a:extLst>
              <a:ext uri="{FF2B5EF4-FFF2-40B4-BE49-F238E27FC236}">
                <a16:creationId xmlns:a16="http://schemas.microsoft.com/office/drawing/2014/main" id="{42EF196C-0691-47B5-BEBA-C97A067B2B7C}"/>
              </a:ext>
            </a:extLst>
          </p:cNvPr>
          <p:cNvGraphicFramePr>
            <a:graphicFrameLocks noGrp="1"/>
          </p:cNvGraphicFramePr>
          <p:nvPr/>
        </p:nvGraphicFramePr>
        <p:xfrm>
          <a:off x="445273" y="341906"/>
          <a:ext cx="8563555" cy="2560320"/>
        </p:xfrm>
        <a:graphic>
          <a:graphicData uri="http://schemas.openxmlformats.org/drawingml/2006/table">
            <a:tbl>
              <a:tblPr firstRow="1" firstCol="1" bandRow="1"/>
              <a:tblGrid>
                <a:gridCol w="1319465">
                  <a:extLst>
                    <a:ext uri="{9D8B030D-6E8A-4147-A177-3AD203B41FA5}">
                      <a16:colId xmlns:a16="http://schemas.microsoft.com/office/drawing/2014/main" val="3218296396"/>
                    </a:ext>
                  </a:extLst>
                </a:gridCol>
                <a:gridCol w="899022">
                  <a:extLst>
                    <a:ext uri="{9D8B030D-6E8A-4147-A177-3AD203B41FA5}">
                      <a16:colId xmlns:a16="http://schemas.microsoft.com/office/drawing/2014/main" val="645371581"/>
                    </a:ext>
                  </a:extLst>
                </a:gridCol>
                <a:gridCol w="771203">
                  <a:extLst>
                    <a:ext uri="{9D8B030D-6E8A-4147-A177-3AD203B41FA5}">
                      <a16:colId xmlns:a16="http://schemas.microsoft.com/office/drawing/2014/main" val="762416202"/>
                    </a:ext>
                  </a:extLst>
                </a:gridCol>
                <a:gridCol w="1614115">
                  <a:extLst>
                    <a:ext uri="{9D8B030D-6E8A-4147-A177-3AD203B41FA5}">
                      <a16:colId xmlns:a16="http://schemas.microsoft.com/office/drawing/2014/main" val="824433822"/>
                    </a:ext>
                  </a:extLst>
                </a:gridCol>
                <a:gridCol w="1142256">
                  <a:extLst>
                    <a:ext uri="{9D8B030D-6E8A-4147-A177-3AD203B41FA5}">
                      <a16:colId xmlns:a16="http://schemas.microsoft.com/office/drawing/2014/main" val="3019212818"/>
                    </a:ext>
                  </a:extLst>
                </a:gridCol>
                <a:gridCol w="882414">
                  <a:extLst>
                    <a:ext uri="{9D8B030D-6E8A-4147-A177-3AD203B41FA5}">
                      <a16:colId xmlns:a16="http://schemas.microsoft.com/office/drawing/2014/main" val="409141403"/>
                    </a:ext>
                  </a:extLst>
                </a:gridCol>
                <a:gridCol w="883453">
                  <a:extLst>
                    <a:ext uri="{9D8B030D-6E8A-4147-A177-3AD203B41FA5}">
                      <a16:colId xmlns:a16="http://schemas.microsoft.com/office/drawing/2014/main" val="447437603"/>
                    </a:ext>
                  </a:extLst>
                </a:gridCol>
                <a:gridCol w="1051627">
                  <a:extLst>
                    <a:ext uri="{9D8B030D-6E8A-4147-A177-3AD203B41FA5}">
                      <a16:colId xmlns:a16="http://schemas.microsoft.com/office/drawing/2014/main" val="863118166"/>
                    </a:ext>
                  </a:extLst>
                </a:gridCol>
              </a:tblGrid>
              <a:tr h="602658">
                <a:tc>
                  <a:txBody>
                    <a:bodyPr/>
                    <a:lstStyle/>
                    <a:p>
                      <a:pPr algn="ctr"/>
                      <a:r>
                        <a:rPr lang="ja-JP" sz="1600" b="1"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第８期（</a:t>
                      </a:r>
                      <a:r>
                        <a:rPr lang="en-US"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2021</a:t>
                      </a: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a:t>
                      </a:r>
                      <a:r>
                        <a:rPr lang="en-US"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23</a:t>
                      </a: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年度）</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r>
                        <a:rPr lang="ja-JP" sz="16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準備基金取崩割合（②／①）</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準備基金未取崩額③（①－②）</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被保険者数（</a:t>
                      </a:r>
                      <a:r>
                        <a:rPr lang="en-US" sz="16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2021</a:t>
                      </a:r>
                      <a:r>
                        <a:rPr lang="ja-JP" sz="16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年１月末）④：人</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被保険者一人あたり基金額⑤（③／④）</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保険料引下げ可能額（月額）⑤／３６月</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a:r>
                        <a:rPr lang="ja-JP" sz="16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引下げ後の第８期保険料（第８期保険料－⑤）</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48246562"/>
                  </a:ext>
                </a:extLst>
              </a:tr>
              <a:tr h="14746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泉大津市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5,876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180,000,000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19,100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9,424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262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5,614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331716226"/>
                  </a:ext>
                </a:extLst>
              </a:tr>
              <a:tr h="14746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貝塚市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6,169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224,590,855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22,707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9,891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275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5,894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2614263"/>
                  </a:ext>
                </a:extLst>
              </a:tr>
              <a:tr h="14746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寝屋川市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6,390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52.2%</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732,702,318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68,927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10,630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295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6,095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220660476"/>
                  </a:ext>
                </a:extLst>
              </a:tr>
              <a:tr h="14746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大東市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6,420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52.5%</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760,000,000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32,640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23,284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647</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5,773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542978356"/>
                  </a:ext>
                </a:extLst>
              </a:tr>
            </a:tbl>
          </a:graphicData>
        </a:graphic>
      </p:graphicFrame>
      <p:graphicFrame>
        <p:nvGraphicFramePr>
          <p:cNvPr id="2" name="表 1">
            <a:extLst>
              <a:ext uri="{FF2B5EF4-FFF2-40B4-BE49-F238E27FC236}">
                <a16:creationId xmlns:a16="http://schemas.microsoft.com/office/drawing/2014/main" id="{D6164C15-28E2-69EC-24F5-936F55E652B1}"/>
              </a:ext>
            </a:extLst>
          </p:cNvPr>
          <p:cNvGraphicFramePr>
            <a:graphicFrameLocks noGrp="1"/>
          </p:cNvGraphicFramePr>
          <p:nvPr/>
        </p:nvGraphicFramePr>
        <p:xfrm>
          <a:off x="445273" y="2902226"/>
          <a:ext cx="8563555" cy="1097280"/>
        </p:xfrm>
        <a:graphic>
          <a:graphicData uri="http://schemas.openxmlformats.org/drawingml/2006/table">
            <a:tbl>
              <a:tblPr firstRow="1" firstCol="1" bandRow="1"/>
              <a:tblGrid>
                <a:gridCol w="1319465">
                  <a:extLst>
                    <a:ext uri="{9D8B030D-6E8A-4147-A177-3AD203B41FA5}">
                      <a16:colId xmlns:a16="http://schemas.microsoft.com/office/drawing/2014/main" val="1548030599"/>
                    </a:ext>
                  </a:extLst>
                </a:gridCol>
                <a:gridCol w="899022">
                  <a:extLst>
                    <a:ext uri="{9D8B030D-6E8A-4147-A177-3AD203B41FA5}">
                      <a16:colId xmlns:a16="http://schemas.microsoft.com/office/drawing/2014/main" val="1001866542"/>
                    </a:ext>
                  </a:extLst>
                </a:gridCol>
                <a:gridCol w="771203">
                  <a:extLst>
                    <a:ext uri="{9D8B030D-6E8A-4147-A177-3AD203B41FA5}">
                      <a16:colId xmlns:a16="http://schemas.microsoft.com/office/drawing/2014/main" val="1978945531"/>
                    </a:ext>
                  </a:extLst>
                </a:gridCol>
                <a:gridCol w="1614115">
                  <a:extLst>
                    <a:ext uri="{9D8B030D-6E8A-4147-A177-3AD203B41FA5}">
                      <a16:colId xmlns:a16="http://schemas.microsoft.com/office/drawing/2014/main" val="1093897332"/>
                    </a:ext>
                  </a:extLst>
                </a:gridCol>
                <a:gridCol w="1142256">
                  <a:extLst>
                    <a:ext uri="{9D8B030D-6E8A-4147-A177-3AD203B41FA5}">
                      <a16:colId xmlns:a16="http://schemas.microsoft.com/office/drawing/2014/main" val="3182392975"/>
                    </a:ext>
                  </a:extLst>
                </a:gridCol>
                <a:gridCol w="882414">
                  <a:extLst>
                    <a:ext uri="{9D8B030D-6E8A-4147-A177-3AD203B41FA5}">
                      <a16:colId xmlns:a16="http://schemas.microsoft.com/office/drawing/2014/main" val="1002893032"/>
                    </a:ext>
                  </a:extLst>
                </a:gridCol>
                <a:gridCol w="883453">
                  <a:extLst>
                    <a:ext uri="{9D8B030D-6E8A-4147-A177-3AD203B41FA5}">
                      <a16:colId xmlns:a16="http://schemas.microsoft.com/office/drawing/2014/main" val="3928945312"/>
                    </a:ext>
                  </a:extLst>
                </a:gridCol>
                <a:gridCol w="1051627">
                  <a:extLst>
                    <a:ext uri="{9D8B030D-6E8A-4147-A177-3AD203B41FA5}">
                      <a16:colId xmlns:a16="http://schemas.microsoft.com/office/drawing/2014/main" val="3774456254"/>
                    </a:ext>
                  </a:extLst>
                </a:gridCol>
              </a:tblGrid>
              <a:tr h="14746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柏原市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6,102</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48.1%</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435,977,241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20,251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21,529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598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5,504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625215496"/>
                  </a:ext>
                </a:extLst>
              </a:tr>
              <a:tr h="191642">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羽曳野市</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6,123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48.9%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522,809,567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32,788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15,945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443</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5,680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5552430"/>
                  </a:ext>
                </a:extLst>
              </a:tr>
              <a:tr h="14746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高石市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6,137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47.9%</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326,337,245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15,868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20,566</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571</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5,566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27175248"/>
                  </a:ext>
                </a:extLst>
              </a:tr>
              <a:tr h="14746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交野市</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5,360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330,273,548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21,861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15,108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420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4,940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004092110"/>
                  </a:ext>
                </a:extLst>
              </a:tr>
            </a:tbl>
          </a:graphicData>
        </a:graphic>
      </p:graphicFrame>
      <p:graphicFrame>
        <p:nvGraphicFramePr>
          <p:cNvPr id="3" name="表 2">
            <a:extLst>
              <a:ext uri="{FF2B5EF4-FFF2-40B4-BE49-F238E27FC236}">
                <a16:creationId xmlns:a16="http://schemas.microsoft.com/office/drawing/2014/main" id="{4E5421BD-5254-FA59-9CB7-3924173E257B}"/>
              </a:ext>
            </a:extLst>
          </p:cNvPr>
          <p:cNvGraphicFramePr>
            <a:graphicFrameLocks noGrp="1"/>
          </p:cNvGraphicFramePr>
          <p:nvPr/>
        </p:nvGraphicFramePr>
        <p:xfrm>
          <a:off x="445272" y="3999506"/>
          <a:ext cx="8563555" cy="822960"/>
        </p:xfrm>
        <a:graphic>
          <a:graphicData uri="http://schemas.openxmlformats.org/drawingml/2006/table">
            <a:tbl>
              <a:tblPr firstRow="1" firstCol="1" bandRow="1"/>
              <a:tblGrid>
                <a:gridCol w="1319465">
                  <a:extLst>
                    <a:ext uri="{9D8B030D-6E8A-4147-A177-3AD203B41FA5}">
                      <a16:colId xmlns:a16="http://schemas.microsoft.com/office/drawing/2014/main" val="3154047608"/>
                    </a:ext>
                  </a:extLst>
                </a:gridCol>
                <a:gridCol w="899022">
                  <a:extLst>
                    <a:ext uri="{9D8B030D-6E8A-4147-A177-3AD203B41FA5}">
                      <a16:colId xmlns:a16="http://schemas.microsoft.com/office/drawing/2014/main" val="247077191"/>
                    </a:ext>
                  </a:extLst>
                </a:gridCol>
                <a:gridCol w="771203">
                  <a:extLst>
                    <a:ext uri="{9D8B030D-6E8A-4147-A177-3AD203B41FA5}">
                      <a16:colId xmlns:a16="http://schemas.microsoft.com/office/drawing/2014/main" val="522632872"/>
                    </a:ext>
                  </a:extLst>
                </a:gridCol>
                <a:gridCol w="1614115">
                  <a:extLst>
                    <a:ext uri="{9D8B030D-6E8A-4147-A177-3AD203B41FA5}">
                      <a16:colId xmlns:a16="http://schemas.microsoft.com/office/drawing/2014/main" val="2679786009"/>
                    </a:ext>
                  </a:extLst>
                </a:gridCol>
                <a:gridCol w="1142256">
                  <a:extLst>
                    <a:ext uri="{9D8B030D-6E8A-4147-A177-3AD203B41FA5}">
                      <a16:colId xmlns:a16="http://schemas.microsoft.com/office/drawing/2014/main" val="3791578402"/>
                    </a:ext>
                  </a:extLst>
                </a:gridCol>
                <a:gridCol w="882414">
                  <a:extLst>
                    <a:ext uri="{9D8B030D-6E8A-4147-A177-3AD203B41FA5}">
                      <a16:colId xmlns:a16="http://schemas.microsoft.com/office/drawing/2014/main" val="4098966645"/>
                    </a:ext>
                  </a:extLst>
                </a:gridCol>
                <a:gridCol w="883453">
                  <a:extLst>
                    <a:ext uri="{9D8B030D-6E8A-4147-A177-3AD203B41FA5}">
                      <a16:colId xmlns:a16="http://schemas.microsoft.com/office/drawing/2014/main" val="4094777481"/>
                    </a:ext>
                  </a:extLst>
                </a:gridCol>
                <a:gridCol w="1051627">
                  <a:extLst>
                    <a:ext uri="{9D8B030D-6E8A-4147-A177-3AD203B41FA5}">
                      <a16:colId xmlns:a16="http://schemas.microsoft.com/office/drawing/2014/main" val="1388189879"/>
                    </a:ext>
                  </a:extLst>
                </a:gridCol>
              </a:tblGrid>
              <a:tr h="147468">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豊能町</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5,550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1.9%</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623,951,024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8,910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70,028</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1,945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3,605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1698925726"/>
                  </a:ext>
                </a:extLst>
              </a:tr>
              <a:tr h="242442">
                <a:tc>
                  <a:txBody>
                    <a:bodyPr/>
                    <a:lstStyle/>
                    <a:p>
                      <a:pPr algn="ctr"/>
                      <a:r>
                        <a:rPr lang="ja-JP" sz="1800" kern="0" dirty="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太子町</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6,480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50.0%</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50,000,000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3,923 </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12,745</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354</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6,126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2712521129"/>
                  </a:ext>
                </a:extLst>
              </a:tr>
              <a:tr h="147468">
                <a:tc>
                  <a:txBody>
                    <a:bodyPr/>
                    <a:lstStyle/>
                    <a:p>
                      <a:pPr algn="ctr"/>
                      <a:r>
                        <a:rPr lang="ja-JP" sz="1800" kern="0">
                          <a:solidFill>
                            <a:srgbClr val="000000"/>
                          </a:solidFill>
                          <a:effectLst/>
                          <a:latin typeface="Century" panose="02040604050505020304" pitchFamily="18" charset="0"/>
                          <a:ea typeface="ＭＳ ゴシック" panose="020B0609070205080204" pitchFamily="49" charset="-128"/>
                          <a:cs typeface="ＭＳ Ｐゴシック" panose="020B0600070205080204" pitchFamily="50" charset="-128"/>
                        </a:rPr>
                        <a:t>千早赤阪村</a:t>
                      </a:r>
                      <a:endParaRPr lang="ja-JP" sz="1600" kern="10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ct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4,390</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31.6%</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130,000,000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2,304 </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56,424</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1,567</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algn="r"/>
                      <a:r>
                        <a:rPr lang="en-US" sz="1800" kern="0" dirty="0">
                          <a:solidFill>
                            <a:srgbClr val="000000"/>
                          </a:solidFill>
                          <a:effectLst/>
                          <a:latin typeface="ＭＳ ゴシック" panose="020B0609070205080204" pitchFamily="49" charset="-128"/>
                          <a:ea typeface="ＭＳ 明朝" panose="02020609040205080304" pitchFamily="17" charset="-128"/>
                          <a:cs typeface="ＭＳ Ｐゴシック" panose="020B0600070205080204" pitchFamily="50" charset="-128"/>
                        </a:rPr>
                        <a:t>2,823</a:t>
                      </a:r>
                      <a:endParaRPr lang="ja-JP" sz="1600" kern="100" dirty="0">
                        <a:effectLst/>
                        <a:latin typeface="Century" panose="02040604050505020304" pitchFamily="18" charset="0"/>
                        <a:ea typeface="ＭＳ 明朝" panose="02020609040205080304" pitchFamily="17" charset="-128"/>
                        <a:cs typeface="Times New Roman" panose="02020603050405020304" pitchFamily="18" charset="0"/>
                      </a:endParaRPr>
                    </a:p>
                  </a:txBody>
                  <a:tcPr marL="20639" marR="2063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val="733679578"/>
                  </a:ext>
                </a:extLst>
              </a:tr>
            </a:tbl>
          </a:graphicData>
        </a:graphic>
      </p:graphicFrame>
      <p:sp>
        <p:nvSpPr>
          <p:cNvPr id="7" name="テキスト ボックス 6">
            <a:extLst>
              <a:ext uri="{FF2B5EF4-FFF2-40B4-BE49-F238E27FC236}">
                <a16:creationId xmlns:a16="http://schemas.microsoft.com/office/drawing/2014/main" id="{EE143E25-608F-A982-74B9-66FDD19A4931}"/>
              </a:ext>
            </a:extLst>
          </p:cNvPr>
          <p:cNvSpPr txBox="1"/>
          <p:nvPr/>
        </p:nvSpPr>
        <p:spPr>
          <a:xfrm>
            <a:off x="355600" y="5210224"/>
            <a:ext cx="8219440" cy="132343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4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第</a:t>
            </a:r>
            <a:r>
              <a:rPr kumimoji="0" lang="en-US" altLang="ja-JP" sz="4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8</a:t>
            </a:r>
            <a:r>
              <a:rPr kumimoji="0" lang="ja-JP" altLang="en-US" sz="40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期でも、余った保険料（基金）を全額返せば大幅引き下げ可能であった</a:t>
            </a:r>
          </a:p>
        </p:txBody>
      </p:sp>
    </p:spTree>
    <p:extLst>
      <p:ext uri="{BB962C8B-B14F-4D97-AF65-F5344CB8AC3E}">
        <p14:creationId xmlns:p14="http://schemas.microsoft.com/office/powerpoint/2010/main" val="1136914807"/>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9028779-3CA3-6053-56B1-6BB2E173F071}"/>
              </a:ext>
            </a:extLst>
          </p:cNvPr>
          <p:cNvSpPr>
            <a:spLocks noGrp="1"/>
          </p:cNvSpPr>
          <p:nvPr>
            <p:ph type="title"/>
          </p:nvPr>
        </p:nvSpPr>
        <p:spPr>
          <a:xfrm>
            <a:off x="457200" y="274638"/>
            <a:ext cx="8229600" cy="670242"/>
          </a:xfrm>
          <a:solidFill>
            <a:schemeClr val="accent2">
              <a:lumMod val="60000"/>
              <a:lumOff val="40000"/>
            </a:schemeClr>
          </a:solidFill>
        </p:spPr>
        <p:txBody>
          <a:bodyPr/>
          <a:lstStyle/>
          <a:p>
            <a:r>
              <a:rPr kumimoji="1" lang="ja-JP" altLang="en-US" sz="2400" dirty="0"/>
              <a:t>第</a:t>
            </a:r>
            <a:r>
              <a:rPr kumimoji="1" lang="en-US" altLang="ja-JP" sz="2400" dirty="0"/>
              <a:t>9</a:t>
            </a:r>
            <a:r>
              <a:rPr kumimoji="1" lang="ja-JP" altLang="en-US" sz="2400" dirty="0"/>
              <a:t>期の保険料を基金取崩なしで試算している自治体　</a:t>
            </a:r>
            <a:br>
              <a:rPr kumimoji="1" lang="en-US" altLang="ja-JP" sz="2400" dirty="0"/>
            </a:br>
            <a:r>
              <a:rPr kumimoji="1" lang="ja-JP" altLang="en-US" sz="2400" dirty="0"/>
              <a:t>全額取崩した場合の保険料</a:t>
            </a:r>
          </a:p>
        </p:txBody>
      </p:sp>
      <p:sp>
        <p:nvSpPr>
          <p:cNvPr id="4" name="スライド番号プレースホルダー 3">
            <a:extLst>
              <a:ext uri="{FF2B5EF4-FFF2-40B4-BE49-F238E27FC236}">
                <a16:creationId xmlns:a16="http://schemas.microsoft.com/office/drawing/2014/main" id="{03575BAC-1E49-7506-070E-5F24F921ECD2}"/>
              </a:ext>
            </a:extLst>
          </p:cNvPr>
          <p:cNvSpPr>
            <a:spLocks noGrp="1"/>
          </p:cNvSpPr>
          <p:nvPr>
            <p:ph type="sldNum" sz="quarter" idx="12"/>
          </p:nvPr>
        </p:nvSpPr>
        <p:spPr/>
        <p:txBody>
          <a:bodyPr/>
          <a:lstStyle/>
          <a:p>
            <a:fld id="{3B706ECC-EBCD-43BE-A780-1013F51C6180}" type="slidenum">
              <a:rPr lang="ja-JP" altLang="en-US" smtClean="0"/>
              <a:pPr/>
              <a:t>55</a:t>
            </a:fld>
            <a:endParaRPr lang="ja-JP" altLang="en-US"/>
          </a:p>
        </p:txBody>
      </p:sp>
      <p:graphicFrame>
        <p:nvGraphicFramePr>
          <p:cNvPr id="5" name="表 4">
            <a:extLst>
              <a:ext uri="{FF2B5EF4-FFF2-40B4-BE49-F238E27FC236}">
                <a16:creationId xmlns:a16="http://schemas.microsoft.com/office/drawing/2014/main" id="{04C283F6-4626-9F9E-9A2C-77BA7ECE3F4C}"/>
              </a:ext>
            </a:extLst>
          </p:cNvPr>
          <p:cNvGraphicFramePr>
            <a:graphicFrameLocks noGrp="1"/>
          </p:cNvGraphicFramePr>
          <p:nvPr>
            <p:extLst>
              <p:ext uri="{D42A27DB-BD31-4B8C-83A1-F6EECF244321}">
                <p14:modId xmlns:p14="http://schemas.microsoft.com/office/powerpoint/2010/main" val="1485140984"/>
              </p:ext>
            </p:extLst>
          </p:nvPr>
        </p:nvGraphicFramePr>
        <p:xfrm>
          <a:off x="203200" y="1067752"/>
          <a:ext cx="8737600" cy="5471160"/>
        </p:xfrm>
        <a:graphic>
          <a:graphicData uri="http://schemas.openxmlformats.org/drawingml/2006/table">
            <a:tbl>
              <a:tblPr>
                <a:tableStyleId>{5C22544A-7EE6-4342-B048-85BDC9FD1C3A}</a:tableStyleId>
              </a:tblPr>
              <a:tblGrid>
                <a:gridCol w="1008996">
                  <a:extLst>
                    <a:ext uri="{9D8B030D-6E8A-4147-A177-3AD203B41FA5}">
                      <a16:colId xmlns:a16="http://schemas.microsoft.com/office/drawing/2014/main" val="2679354540"/>
                    </a:ext>
                  </a:extLst>
                </a:gridCol>
                <a:gridCol w="907195">
                  <a:extLst>
                    <a:ext uri="{9D8B030D-6E8A-4147-A177-3AD203B41FA5}">
                      <a16:colId xmlns:a16="http://schemas.microsoft.com/office/drawing/2014/main" val="2222966358"/>
                    </a:ext>
                  </a:extLst>
                </a:gridCol>
                <a:gridCol w="907195">
                  <a:extLst>
                    <a:ext uri="{9D8B030D-6E8A-4147-A177-3AD203B41FA5}">
                      <a16:colId xmlns:a16="http://schemas.microsoft.com/office/drawing/2014/main" val="739955157"/>
                    </a:ext>
                  </a:extLst>
                </a:gridCol>
                <a:gridCol w="732735">
                  <a:extLst>
                    <a:ext uri="{9D8B030D-6E8A-4147-A177-3AD203B41FA5}">
                      <a16:colId xmlns:a16="http://schemas.microsoft.com/office/drawing/2014/main" val="836495601"/>
                    </a:ext>
                  </a:extLst>
                </a:gridCol>
                <a:gridCol w="785073">
                  <a:extLst>
                    <a:ext uri="{9D8B030D-6E8A-4147-A177-3AD203B41FA5}">
                      <a16:colId xmlns:a16="http://schemas.microsoft.com/office/drawing/2014/main" val="3742801650"/>
                    </a:ext>
                  </a:extLst>
                </a:gridCol>
                <a:gridCol w="1465468">
                  <a:extLst>
                    <a:ext uri="{9D8B030D-6E8A-4147-A177-3AD203B41FA5}">
                      <a16:colId xmlns:a16="http://schemas.microsoft.com/office/drawing/2014/main" val="2858982062"/>
                    </a:ext>
                  </a:extLst>
                </a:gridCol>
                <a:gridCol w="1186332">
                  <a:extLst>
                    <a:ext uri="{9D8B030D-6E8A-4147-A177-3AD203B41FA5}">
                      <a16:colId xmlns:a16="http://schemas.microsoft.com/office/drawing/2014/main" val="1730844645"/>
                    </a:ext>
                  </a:extLst>
                </a:gridCol>
                <a:gridCol w="732735">
                  <a:extLst>
                    <a:ext uri="{9D8B030D-6E8A-4147-A177-3AD203B41FA5}">
                      <a16:colId xmlns:a16="http://schemas.microsoft.com/office/drawing/2014/main" val="2058177507"/>
                    </a:ext>
                  </a:extLst>
                </a:gridCol>
                <a:gridCol w="1011871">
                  <a:extLst>
                    <a:ext uri="{9D8B030D-6E8A-4147-A177-3AD203B41FA5}">
                      <a16:colId xmlns:a16="http://schemas.microsoft.com/office/drawing/2014/main" val="3380404551"/>
                    </a:ext>
                  </a:extLst>
                </a:gridCol>
              </a:tblGrid>
              <a:tr h="843439">
                <a:tc>
                  <a:txBody>
                    <a:bodyPr/>
                    <a:lstStyle/>
                    <a:p>
                      <a:pPr algn="l" fontAlgn="ctr"/>
                      <a:r>
                        <a:rPr lang="ja-JP" altLang="en-US" sz="1800" u="none" strike="noStrike" dirty="0">
                          <a:effectLst/>
                        </a:rPr>
                        <a:t>　</a:t>
                      </a:r>
                      <a:endParaRPr lang="ja-JP" altLang="en-US" sz="1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1800" u="none" strike="noStrike">
                          <a:effectLst/>
                        </a:rPr>
                        <a:t>第</a:t>
                      </a:r>
                      <a:r>
                        <a:rPr lang="en-US" altLang="ja-JP" sz="1800" u="none" strike="noStrike">
                          <a:effectLst/>
                        </a:rPr>
                        <a:t>8</a:t>
                      </a:r>
                      <a:r>
                        <a:rPr lang="ja-JP" altLang="en-US" sz="1800" u="none" strike="noStrike">
                          <a:effectLst/>
                        </a:rPr>
                        <a:t>期</a:t>
                      </a:r>
                      <a:endParaRPr lang="ja-JP" altLang="en-US"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2000" u="none" strike="noStrike" dirty="0">
                          <a:effectLst/>
                        </a:rPr>
                        <a:t>第</a:t>
                      </a:r>
                      <a:r>
                        <a:rPr lang="en-US" altLang="ja-JP" sz="2000" u="none" strike="noStrike" dirty="0">
                          <a:effectLst/>
                        </a:rPr>
                        <a:t>9</a:t>
                      </a:r>
                      <a:r>
                        <a:rPr lang="ja-JP" altLang="en-US" sz="2000" u="none" strike="noStrike" dirty="0">
                          <a:effectLst/>
                        </a:rPr>
                        <a:t>期試算額</a:t>
                      </a:r>
                      <a:endParaRPr lang="ja-JP" altLang="en-US" sz="20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1600" b="1" u="none" strike="noStrike" dirty="0">
                          <a:effectLst/>
                          <a:latin typeface="ＭＳ ゴシック" panose="020B0609070205080204" pitchFamily="49" charset="-128"/>
                          <a:ea typeface="ＭＳ ゴシック" panose="020B0609070205080204" pitchFamily="49" charset="-128"/>
                        </a:rPr>
                        <a:t>第</a:t>
                      </a:r>
                      <a:r>
                        <a:rPr lang="en-US" altLang="ja-JP" sz="1600" b="1" u="none" strike="noStrike" dirty="0">
                          <a:effectLst/>
                          <a:latin typeface="ＭＳ ゴシック" panose="020B0609070205080204" pitchFamily="49" charset="-128"/>
                          <a:ea typeface="ＭＳ ゴシック" panose="020B0609070205080204" pitchFamily="49" charset="-128"/>
                        </a:rPr>
                        <a:t>8</a:t>
                      </a:r>
                      <a:r>
                        <a:rPr lang="ja-JP" altLang="en-US" sz="1600" b="1" u="none" strike="noStrike" dirty="0">
                          <a:effectLst/>
                          <a:latin typeface="ＭＳ ゴシック" panose="020B0609070205080204" pitchFamily="49" charset="-128"/>
                          <a:ea typeface="ＭＳ ゴシック" panose="020B0609070205080204" pitchFamily="49" charset="-128"/>
                        </a:rPr>
                        <a:t>期からの増減額</a:t>
                      </a:r>
                      <a:endParaRPr lang="ja-JP" altLang="en-US" sz="1600" b="1"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1800" u="none" strike="noStrike" dirty="0">
                          <a:effectLst/>
                        </a:rPr>
                        <a:t>増減率</a:t>
                      </a:r>
                      <a:endParaRPr lang="ja-JP" altLang="en-US"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r>
                        <a:rPr lang="zh-TW" altLang="en-US" sz="1800" u="none" strike="noStrike" dirty="0">
                          <a:effectLst/>
                          <a:latin typeface="ＭＳ ゴシック" panose="020B0609070205080204" pitchFamily="49" charset="-128"/>
                          <a:ea typeface="ＭＳ ゴシック" panose="020B0609070205080204" pitchFamily="49" charset="-128"/>
                        </a:rPr>
                        <a:t>準備基金（前年度末見込額）</a:t>
                      </a:r>
                      <a:endParaRPr lang="zh-TW" altLang="en-US" sz="1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zh-TW" altLang="en-US" sz="1800" u="none" strike="noStrike" dirty="0">
                          <a:effectLst/>
                          <a:latin typeface="ＭＳ ゴシック" panose="020B0609070205080204" pitchFamily="49" charset="-128"/>
                          <a:ea typeface="ＭＳ ゴシック" panose="020B0609070205080204" pitchFamily="49" charset="-128"/>
                        </a:rPr>
                        <a:t>所得段階別加入割合補正後被保険者数</a:t>
                      </a:r>
                      <a:endParaRPr lang="zh-TW" altLang="en-US" sz="18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l" fontAlgn="ctr"/>
                      <a:r>
                        <a:rPr lang="ja-JP" altLang="en-US" sz="1800" u="none" strike="noStrike">
                          <a:effectLst/>
                        </a:rPr>
                        <a:t>基金全額取崩した場合の効果額</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l" fontAlgn="ctr"/>
                      <a:r>
                        <a:rPr lang="ja-JP" altLang="en-US" sz="1800" u="none" strike="noStrike">
                          <a:effectLst/>
                        </a:rPr>
                        <a:t>基金全額取崩した場合の第９期保険料</a:t>
                      </a:r>
                      <a:endParaRPr lang="ja-JP" altLang="en-US"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804262329"/>
                  </a:ext>
                </a:extLst>
              </a:tr>
              <a:tr h="228600">
                <a:tc>
                  <a:txBody>
                    <a:bodyPr/>
                    <a:lstStyle/>
                    <a:p>
                      <a:pPr algn="l" fontAlgn="ctr"/>
                      <a:r>
                        <a:rPr lang="ja-JP" altLang="en-US" sz="1800" u="none" strike="noStrike">
                          <a:effectLst/>
                        </a:rPr>
                        <a:t>堺市</a:t>
                      </a:r>
                      <a:endParaRPr lang="ja-JP" altLang="en-US"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6,790</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7,855</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1,065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15.7%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3,200,000,000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653,365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408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7,447</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634618486"/>
                  </a:ext>
                </a:extLst>
              </a:tr>
              <a:tr h="228600">
                <a:tc>
                  <a:txBody>
                    <a:bodyPr/>
                    <a:lstStyle/>
                    <a:p>
                      <a:pPr algn="l" fontAlgn="ctr"/>
                      <a:r>
                        <a:rPr lang="ja-JP" altLang="en-US" sz="1800" u="none" strike="noStrike">
                          <a:effectLst/>
                        </a:rPr>
                        <a:t>岸和田市</a:t>
                      </a:r>
                      <a:endParaRPr lang="ja-JP" altLang="en-US"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6,375</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6,645</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270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4.2%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dirty="0">
                          <a:effectLst/>
                        </a:rPr>
                        <a:t>2,286,608,245</a:t>
                      </a:r>
                      <a:endParaRPr lang="en-US" altLang="ja-JP" sz="18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159,183</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1,197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5,448</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1560434490"/>
                  </a:ext>
                </a:extLst>
              </a:tr>
              <a:tr h="228600">
                <a:tc>
                  <a:txBody>
                    <a:bodyPr/>
                    <a:lstStyle/>
                    <a:p>
                      <a:pPr algn="l" fontAlgn="ctr"/>
                      <a:r>
                        <a:rPr lang="ja-JP" altLang="en-US" sz="1800" u="none" strike="noStrike" dirty="0">
                          <a:solidFill>
                            <a:srgbClr val="FF0000"/>
                          </a:solidFill>
                          <a:effectLst/>
                        </a:rPr>
                        <a:t>泉大津市</a:t>
                      </a:r>
                      <a:endParaRPr lang="ja-JP" altLang="en-US" sz="18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5,876</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7,219</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1,343</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22.9%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400,000,000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53,579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622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6,597</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867439140"/>
                  </a:ext>
                </a:extLst>
              </a:tr>
              <a:tr h="228600">
                <a:tc>
                  <a:txBody>
                    <a:bodyPr/>
                    <a:lstStyle/>
                    <a:p>
                      <a:pPr algn="l" fontAlgn="ctr"/>
                      <a:r>
                        <a:rPr lang="ja-JP" altLang="en-US" sz="1800" u="none" strike="noStrike" dirty="0">
                          <a:solidFill>
                            <a:srgbClr val="FF0000"/>
                          </a:solidFill>
                          <a:effectLst/>
                        </a:rPr>
                        <a:t>貝塚市</a:t>
                      </a:r>
                      <a:endParaRPr lang="ja-JP" altLang="en-US" sz="18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6,169</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6,585</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416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6.7%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722,866,414</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65,057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926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5,659</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541229171"/>
                  </a:ext>
                </a:extLst>
              </a:tr>
              <a:tr h="228600">
                <a:tc>
                  <a:txBody>
                    <a:bodyPr/>
                    <a:lstStyle/>
                    <a:p>
                      <a:pPr algn="l" fontAlgn="ctr"/>
                      <a:r>
                        <a:rPr lang="ja-JP" altLang="en-US" sz="1800" u="none" strike="noStrike">
                          <a:effectLst/>
                        </a:rPr>
                        <a:t>八尾市</a:t>
                      </a:r>
                      <a:endParaRPr lang="ja-JP" altLang="en-US"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6,556</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7,639</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1,083</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16.5%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380,000,000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65,057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487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7,152</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465541549"/>
                  </a:ext>
                </a:extLst>
              </a:tr>
              <a:tr h="228600">
                <a:tc>
                  <a:txBody>
                    <a:bodyPr/>
                    <a:lstStyle/>
                    <a:p>
                      <a:pPr algn="l" fontAlgn="ctr"/>
                      <a:r>
                        <a:rPr lang="ja-JP" altLang="en-US" sz="1800" u="none" strike="noStrike" dirty="0">
                          <a:solidFill>
                            <a:srgbClr val="FF0000"/>
                          </a:solidFill>
                          <a:effectLst/>
                        </a:rPr>
                        <a:t>大東市</a:t>
                      </a:r>
                      <a:endParaRPr lang="ja-JP" altLang="en-US" sz="18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6,420</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7,158</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738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11.5%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1,468,580,212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89,252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1,371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5,787</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150428762"/>
                  </a:ext>
                </a:extLst>
              </a:tr>
              <a:tr h="228600">
                <a:tc>
                  <a:txBody>
                    <a:bodyPr/>
                    <a:lstStyle/>
                    <a:p>
                      <a:pPr algn="l" fontAlgn="ctr"/>
                      <a:r>
                        <a:rPr lang="ja-JP" altLang="en-US" sz="1800" u="none" strike="noStrike" dirty="0">
                          <a:solidFill>
                            <a:srgbClr val="FF0000"/>
                          </a:solidFill>
                          <a:effectLst/>
                        </a:rPr>
                        <a:t>羽曳野市</a:t>
                      </a:r>
                      <a:endParaRPr lang="ja-JP" altLang="en-US" sz="18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6,123</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6,763</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640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10.5%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1,157,651,357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94,198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1,024</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5,739</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691569195"/>
                  </a:ext>
                </a:extLst>
              </a:tr>
              <a:tr h="228600">
                <a:tc>
                  <a:txBody>
                    <a:bodyPr/>
                    <a:lstStyle/>
                    <a:p>
                      <a:pPr algn="l" fontAlgn="ctr"/>
                      <a:r>
                        <a:rPr lang="ja-JP" altLang="en-US" sz="1800" u="none" strike="noStrike" dirty="0">
                          <a:solidFill>
                            <a:srgbClr val="FF0000"/>
                          </a:solidFill>
                          <a:effectLst/>
                        </a:rPr>
                        <a:t>高石市</a:t>
                      </a:r>
                      <a:endParaRPr lang="ja-JP" altLang="en-US" sz="1800" b="0" i="0" u="none" strike="noStrike" dirty="0">
                        <a:solidFill>
                          <a:srgbClr val="FF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6,137</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6,319</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182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3.0%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814,132,395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44,276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1,532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4,787</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767594336"/>
                  </a:ext>
                </a:extLst>
              </a:tr>
              <a:tr h="228600">
                <a:tc>
                  <a:txBody>
                    <a:bodyPr/>
                    <a:lstStyle/>
                    <a:p>
                      <a:pPr algn="l" fontAlgn="ctr"/>
                      <a:r>
                        <a:rPr lang="ja-JP" altLang="en-US" sz="1800" u="none" strike="noStrike">
                          <a:effectLst/>
                        </a:rPr>
                        <a:t>阪南市</a:t>
                      </a:r>
                      <a:endParaRPr lang="ja-JP" altLang="en-US"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6,200</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6,708</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508</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8.2%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503,940,225</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50,656</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829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5,879</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891315562"/>
                  </a:ext>
                </a:extLst>
              </a:tr>
              <a:tr h="228600">
                <a:tc>
                  <a:txBody>
                    <a:bodyPr/>
                    <a:lstStyle/>
                    <a:p>
                      <a:pPr algn="l" fontAlgn="ctr"/>
                      <a:r>
                        <a:rPr lang="ja-JP" altLang="en-US" sz="1800" u="none" strike="noStrike">
                          <a:effectLst/>
                        </a:rPr>
                        <a:t>能勢町</a:t>
                      </a:r>
                      <a:endParaRPr lang="ja-JP" altLang="en-US"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5,938</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7,791</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1,853</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31.2%</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120,000,000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11,480</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871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6,920</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2856316781"/>
                  </a:ext>
                </a:extLst>
              </a:tr>
              <a:tr h="228600">
                <a:tc>
                  <a:txBody>
                    <a:bodyPr/>
                    <a:lstStyle/>
                    <a:p>
                      <a:pPr algn="l" fontAlgn="ctr"/>
                      <a:r>
                        <a:rPr lang="ja-JP" altLang="en-US" sz="1800" u="none" strike="noStrike">
                          <a:effectLst/>
                        </a:rPr>
                        <a:t>熊取町</a:t>
                      </a:r>
                      <a:endParaRPr lang="ja-JP" altLang="en-US"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6,321</a:t>
                      </a:r>
                      <a:endParaRPr lang="en-US" altLang="ja-JP" sz="18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2400" u="none" strike="noStrike">
                          <a:effectLst/>
                        </a:rPr>
                        <a:t>6,440</a:t>
                      </a:r>
                      <a:endParaRPr lang="en-US" altLang="ja-JP" sz="2400" b="0" i="0" u="none" strike="noStrike">
                        <a:solidFill>
                          <a:srgbClr val="000000"/>
                        </a:solidFill>
                        <a:effectLst/>
                        <a:latin typeface="ＭＳ ゴシック" panose="020B0609070205080204" pitchFamily="49" charset="-128"/>
                        <a:ea typeface="ＭＳ ゴシック" panose="020B0609070205080204" pitchFamily="49" charset="-128"/>
                      </a:endParaRPr>
                    </a:p>
                  </a:txBody>
                  <a:tcPr marL="6350" marR="6350" marT="6350" marB="0" anchor="ctr"/>
                </a:tc>
                <a:tc>
                  <a:txBody>
                    <a:bodyPr/>
                    <a:lstStyle/>
                    <a:p>
                      <a:pPr algn="r" fontAlgn="ctr"/>
                      <a:r>
                        <a:rPr lang="en-US" altLang="ja-JP" sz="1800" u="none" strike="noStrike">
                          <a:effectLst/>
                        </a:rPr>
                        <a:t>119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475,819,609</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37,367</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1800" u="none" strike="noStrike">
                          <a:effectLst/>
                        </a:rPr>
                        <a:t>1,061</a:t>
                      </a:r>
                      <a:endParaRPr lang="en-US" altLang="ja-JP" sz="1800" b="0" i="0" u="none" strike="noStrike">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tc>
                  <a:txBody>
                    <a:bodyPr/>
                    <a:lstStyle/>
                    <a:p>
                      <a:pPr algn="r" fontAlgn="ctr"/>
                      <a:r>
                        <a:rPr lang="en-US" altLang="ja-JP" sz="2400" u="none" strike="noStrike" dirty="0">
                          <a:effectLst/>
                        </a:rPr>
                        <a:t>5,379</a:t>
                      </a:r>
                      <a:endParaRPr lang="en-US" altLang="ja-JP" sz="2400" b="0" i="0" u="none" strike="noStrike" dirty="0">
                        <a:solidFill>
                          <a:srgbClr val="000000"/>
                        </a:solidFill>
                        <a:effectLst/>
                        <a:latin typeface="游ゴシック" panose="020B0400000000000000" pitchFamily="50" charset="-128"/>
                        <a:ea typeface="游ゴシック" panose="020B0400000000000000" pitchFamily="50" charset="-128"/>
                      </a:endParaRPr>
                    </a:p>
                  </a:txBody>
                  <a:tcPr marL="6350" marR="6350" marT="6350" marB="0" anchor="ctr"/>
                </a:tc>
                <a:extLst>
                  <a:ext uri="{0D108BD9-81ED-4DB2-BD59-A6C34878D82A}">
                    <a16:rowId xmlns:a16="http://schemas.microsoft.com/office/drawing/2014/main" val="3026485155"/>
                  </a:ext>
                </a:extLst>
              </a:tr>
            </a:tbl>
          </a:graphicData>
        </a:graphic>
      </p:graphicFrame>
      <p:sp>
        <p:nvSpPr>
          <p:cNvPr id="7" name="テキスト ボックス 6">
            <a:extLst>
              <a:ext uri="{FF2B5EF4-FFF2-40B4-BE49-F238E27FC236}">
                <a16:creationId xmlns:a16="http://schemas.microsoft.com/office/drawing/2014/main" id="{AD3B917E-4756-78CD-6A03-EA049E037346}"/>
              </a:ext>
            </a:extLst>
          </p:cNvPr>
          <p:cNvSpPr txBox="1"/>
          <p:nvPr/>
        </p:nvSpPr>
        <p:spPr>
          <a:xfrm>
            <a:off x="640080" y="6534834"/>
            <a:ext cx="6593840" cy="369332"/>
          </a:xfrm>
          <a:prstGeom prst="rect">
            <a:avLst/>
          </a:prstGeom>
          <a:noFill/>
        </p:spPr>
        <p:txBody>
          <a:bodyPr wrap="square">
            <a:spAutoFit/>
          </a:bodyPr>
          <a:lstStyle/>
          <a:p>
            <a:r>
              <a:rPr lang="en-US" altLang="ja-JP" dirty="0">
                <a:solidFill>
                  <a:srgbClr val="FF0000"/>
                </a:solidFill>
              </a:rPr>
              <a:t>※</a:t>
            </a:r>
            <a:r>
              <a:rPr lang="ja-JP" altLang="en-US" dirty="0">
                <a:solidFill>
                  <a:srgbClr val="FF0000"/>
                </a:solidFill>
              </a:rPr>
              <a:t>赤文字の自治体は第</a:t>
            </a:r>
            <a:r>
              <a:rPr lang="en-US" altLang="ja-JP" dirty="0">
                <a:solidFill>
                  <a:srgbClr val="FF0000"/>
                </a:solidFill>
              </a:rPr>
              <a:t>8</a:t>
            </a:r>
            <a:r>
              <a:rPr lang="ja-JP" altLang="en-US" dirty="0">
                <a:solidFill>
                  <a:srgbClr val="FF0000"/>
                </a:solidFill>
              </a:rPr>
              <a:t>期で相当額の基金を残したところ</a:t>
            </a:r>
          </a:p>
        </p:txBody>
      </p:sp>
    </p:spTree>
    <p:extLst>
      <p:ext uri="{BB962C8B-B14F-4D97-AF65-F5344CB8AC3E}">
        <p14:creationId xmlns:p14="http://schemas.microsoft.com/office/powerpoint/2010/main" val="314747027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01DA199-2A7E-6F6E-DB27-E8A8826EFFCA}"/>
              </a:ext>
            </a:extLst>
          </p:cNvPr>
          <p:cNvSpPr>
            <a:spLocks noGrp="1"/>
          </p:cNvSpPr>
          <p:nvPr>
            <p:ph type="title"/>
          </p:nvPr>
        </p:nvSpPr>
        <p:spPr>
          <a:xfrm>
            <a:off x="457200" y="274638"/>
            <a:ext cx="8229600" cy="5465762"/>
          </a:xfrm>
        </p:spPr>
        <p:txBody>
          <a:bodyPr/>
          <a:lstStyle/>
          <a:p>
            <a:r>
              <a:rPr kumimoji="1" lang="ja-JP" altLang="en-US" sz="7200" dirty="0">
                <a:solidFill>
                  <a:srgbClr val="FF0000"/>
                </a:solidFill>
              </a:rPr>
              <a:t>介護保険料見直し</a:t>
            </a:r>
          </a:p>
        </p:txBody>
      </p:sp>
      <p:sp>
        <p:nvSpPr>
          <p:cNvPr id="4" name="スライド番号プレースホルダー 3">
            <a:extLst>
              <a:ext uri="{FF2B5EF4-FFF2-40B4-BE49-F238E27FC236}">
                <a16:creationId xmlns:a16="http://schemas.microsoft.com/office/drawing/2014/main" id="{BD861946-85F6-ED58-C06B-52750754CCF9}"/>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56</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4367826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E0272A7-1239-0E10-2149-DFDC5F42B49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817A1D80-205C-7124-C469-71491B558B7E}"/>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211AB960-3CA7-9860-C838-752B862C221B}"/>
              </a:ext>
            </a:extLst>
          </p:cNvPr>
          <p:cNvPicPr>
            <a:picLocks noChangeAspect="1"/>
          </p:cNvPicPr>
          <p:nvPr/>
        </p:nvPicPr>
        <p:blipFill>
          <a:blip r:embed="rId2"/>
          <a:stretch>
            <a:fillRect/>
          </a:stretch>
        </p:blipFill>
        <p:spPr>
          <a:xfrm>
            <a:off x="0" y="205636"/>
            <a:ext cx="9144000" cy="6446728"/>
          </a:xfrm>
          <a:prstGeom prst="rect">
            <a:avLst/>
          </a:prstGeom>
        </p:spPr>
      </p:pic>
      <p:sp>
        <p:nvSpPr>
          <p:cNvPr id="7" name="テキスト ボックス 6">
            <a:extLst>
              <a:ext uri="{FF2B5EF4-FFF2-40B4-BE49-F238E27FC236}">
                <a16:creationId xmlns:a16="http://schemas.microsoft.com/office/drawing/2014/main" id="{03F974A5-A48A-D0E7-5608-9F55962EFB54}"/>
              </a:ext>
            </a:extLst>
          </p:cNvPr>
          <p:cNvSpPr txBox="1"/>
          <p:nvPr/>
        </p:nvSpPr>
        <p:spPr>
          <a:xfrm>
            <a:off x="4648200" y="388090"/>
            <a:ext cx="4572000" cy="307777"/>
          </a:xfrm>
          <a:prstGeom prst="rect">
            <a:avLst/>
          </a:prstGeom>
          <a:solidFill>
            <a:srgbClr val="FFFF00"/>
          </a:solidFill>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社会保障審議会介護保険部会資料　</a:t>
            </a:r>
            <a:r>
              <a:rPr lang="en-US" altLang="ja-JP" sz="1400" dirty="0">
                <a:latin typeface="ＭＳ ゴシック" panose="020B0609070205080204" pitchFamily="49" charset="-128"/>
                <a:ea typeface="ＭＳ ゴシック" panose="020B0609070205080204" pitchFamily="49" charset="-128"/>
              </a:rPr>
              <a:t>2023</a:t>
            </a:r>
            <a:r>
              <a:rPr lang="ja-JP" altLang="en-US" sz="1400" dirty="0">
                <a:latin typeface="ＭＳ ゴシック" panose="020B0609070205080204" pitchFamily="49" charset="-128"/>
                <a:ea typeface="ＭＳ ゴシック" panose="020B0609070205080204" pitchFamily="49" charset="-128"/>
              </a:rPr>
              <a:t>年</a:t>
            </a:r>
            <a:r>
              <a:rPr lang="en-US" altLang="ja-JP" sz="1400" dirty="0">
                <a:latin typeface="ＭＳ ゴシック" panose="020B0609070205080204" pitchFamily="49" charset="-128"/>
                <a:ea typeface="ＭＳ ゴシック" panose="020B0609070205080204" pitchFamily="49" charset="-128"/>
              </a:rPr>
              <a:t>7</a:t>
            </a:r>
            <a:r>
              <a:rPr lang="ja-JP" altLang="en-US" sz="1400" dirty="0">
                <a:latin typeface="ＭＳ ゴシック" panose="020B0609070205080204" pitchFamily="49" charset="-128"/>
                <a:ea typeface="ＭＳ ゴシック" panose="020B0609070205080204" pitchFamily="49" charset="-128"/>
              </a:rPr>
              <a:t>月</a:t>
            </a:r>
            <a:r>
              <a:rPr lang="en-US" altLang="ja-JP" sz="1400" dirty="0">
                <a:latin typeface="ＭＳ ゴシック" panose="020B0609070205080204" pitchFamily="49" charset="-128"/>
                <a:ea typeface="ＭＳ ゴシック" panose="020B0609070205080204" pitchFamily="49" charset="-128"/>
              </a:rPr>
              <a:t>10</a:t>
            </a:r>
            <a:r>
              <a:rPr lang="ja-JP" altLang="en-US" sz="1400" dirty="0">
                <a:latin typeface="ＭＳ ゴシック" panose="020B0609070205080204" pitchFamily="49" charset="-128"/>
                <a:ea typeface="ＭＳ ゴシック" panose="020B0609070205080204" pitchFamily="49" charset="-128"/>
              </a:rPr>
              <a:t>日 </a:t>
            </a:r>
          </a:p>
        </p:txBody>
      </p:sp>
    </p:spTree>
    <p:extLst>
      <p:ext uri="{BB962C8B-B14F-4D97-AF65-F5344CB8AC3E}">
        <p14:creationId xmlns:p14="http://schemas.microsoft.com/office/powerpoint/2010/main" val="340349336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62D8686-EDEE-FAB8-73E4-E713424DBBB2}"/>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E472D924-00A1-7F2B-A3AA-F88DB2B76850}"/>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92317012-5A3B-221A-0F15-D4829418855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58</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F60588AF-D335-BADD-6760-67D5BCA452BE}"/>
              </a:ext>
            </a:extLst>
          </p:cNvPr>
          <p:cNvPicPr>
            <a:picLocks noChangeAspect="1"/>
          </p:cNvPicPr>
          <p:nvPr/>
        </p:nvPicPr>
        <p:blipFill>
          <a:blip r:embed="rId3"/>
          <a:stretch>
            <a:fillRect/>
          </a:stretch>
        </p:blipFill>
        <p:spPr>
          <a:xfrm>
            <a:off x="0" y="136525"/>
            <a:ext cx="9144000" cy="6348548"/>
          </a:xfrm>
          <a:prstGeom prst="rect">
            <a:avLst/>
          </a:prstGeom>
        </p:spPr>
      </p:pic>
      <p:sp>
        <p:nvSpPr>
          <p:cNvPr id="8" name="テキスト ボックス 7">
            <a:extLst>
              <a:ext uri="{FF2B5EF4-FFF2-40B4-BE49-F238E27FC236}">
                <a16:creationId xmlns:a16="http://schemas.microsoft.com/office/drawing/2014/main" id="{DEB8977B-D286-959D-A682-200D8D6D368A}"/>
              </a:ext>
            </a:extLst>
          </p:cNvPr>
          <p:cNvSpPr txBox="1"/>
          <p:nvPr/>
        </p:nvSpPr>
        <p:spPr>
          <a:xfrm>
            <a:off x="1331640" y="6530594"/>
            <a:ext cx="7670120"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財務省：</a:t>
            </a:r>
            <a:r>
              <a:rPr kumimoji="0" lang="en-US" altLang="ja-JP"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2022</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年</a:t>
            </a:r>
            <a:r>
              <a:rPr kumimoji="0" lang="en-US" altLang="zh-TW"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11</a:t>
            </a:r>
            <a:r>
              <a:rPr kumimoji="0" lang="zh-TW"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月</a:t>
            </a:r>
            <a:r>
              <a:rPr kumimoji="0" lang="en-US" altLang="zh-TW"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7</a:t>
            </a:r>
            <a:r>
              <a:rPr kumimoji="0" lang="zh-TW"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日財政制度等審議会財政制度等分科会</a:t>
            </a:r>
            <a:r>
              <a:rPr kumimoji="0" lang="ja-JP" altLang="en-US" sz="18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rPr>
              <a:t>資料</a:t>
            </a:r>
          </a:p>
        </p:txBody>
      </p:sp>
      <p:sp>
        <p:nvSpPr>
          <p:cNvPr id="11" name="四角形: 角を丸くする 10">
            <a:extLst>
              <a:ext uri="{FF2B5EF4-FFF2-40B4-BE49-F238E27FC236}">
                <a16:creationId xmlns:a16="http://schemas.microsoft.com/office/drawing/2014/main" id="{616700C7-3250-A748-2408-6820E5BC75C0}"/>
              </a:ext>
            </a:extLst>
          </p:cNvPr>
          <p:cNvSpPr/>
          <p:nvPr/>
        </p:nvSpPr>
        <p:spPr>
          <a:xfrm>
            <a:off x="101600" y="1235075"/>
            <a:ext cx="9042400" cy="365125"/>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2" name="四角形: 角を丸くする 11">
            <a:extLst>
              <a:ext uri="{FF2B5EF4-FFF2-40B4-BE49-F238E27FC236}">
                <a16:creationId xmlns:a16="http://schemas.microsoft.com/office/drawing/2014/main" id="{05393A38-B6E0-F888-728D-BCD0D28B90A3}"/>
              </a:ext>
            </a:extLst>
          </p:cNvPr>
          <p:cNvSpPr/>
          <p:nvPr/>
        </p:nvSpPr>
        <p:spPr>
          <a:xfrm>
            <a:off x="772160" y="2865120"/>
            <a:ext cx="2651760" cy="239268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3" name="四角形: 角を丸くする 12">
            <a:extLst>
              <a:ext uri="{FF2B5EF4-FFF2-40B4-BE49-F238E27FC236}">
                <a16:creationId xmlns:a16="http://schemas.microsoft.com/office/drawing/2014/main" id="{36C5DCCB-6E53-9F29-5F74-A3E9232F2A66}"/>
              </a:ext>
            </a:extLst>
          </p:cNvPr>
          <p:cNvSpPr/>
          <p:nvPr/>
        </p:nvSpPr>
        <p:spPr>
          <a:xfrm>
            <a:off x="101600" y="1600200"/>
            <a:ext cx="9042400" cy="553720"/>
          </a:xfrm>
          <a:prstGeom prst="roundRect">
            <a:avLst/>
          </a:prstGeom>
          <a:noFill/>
          <a:ln w="5715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031468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arn(inVertic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92693B1-3194-2E51-436F-95A31DC0FAA6}"/>
              </a:ext>
            </a:extLst>
          </p:cNvPr>
          <p:cNvSpPr>
            <a:spLocks noGrp="1"/>
          </p:cNvSpPr>
          <p:nvPr>
            <p:ph type="title"/>
          </p:nvPr>
        </p:nvSpPr>
        <p:spPr>
          <a:xfrm>
            <a:off x="0" y="136525"/>
            <a:ext cx="8686800" cy="503237"/>
          </a:xfrm>
        </p:spPr>
        <p:txBody>
          <a:bodyPr/>
          <a:lstStyle/>
          <a:p>
            <a:r>
              <a:rPr kumimoji="1" lang="ja-JP" altLang="en-US" sz="3600" dirty="0"/>
              <a:t>国の第</a:t>
            </a:r>
            <a:r>
              <a:rPr kumimoji="1" lang="en-US" altLang="ja-JP" sz="3600" dirty="0"/>
              <a:t>1</a:t>
            </a:r>
            <a:r>
              <a:rPr kumimoji="1" lang="ja-JP" altLang="en-US" sz="3600" dirty="0"/>
              <a:t>号介護保険料基準</a:t>
            </a:r>
          </a:p>
        </p:txBody>
      </p:sp>
      <p:sp>
        <p:nvSpPr>
          <p:cNvPr id="4" name="スライド番号プレースホルダー 3">
            <a:extLst>
              <a:ext uri="{FF2B5EF4-FFF2-40B4-BE49-F238E27FC236}">
                <a16:creationId xmlns:a16="http://schemas.microsoft.com/office/drawing/2014/main" id="{6B0AAE1A-C730-724B-B811-6A60AE6A54C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59</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graphicFrame>
        <p:nvGraphicFramePr>
          <p:cNvPr id="7" name="表 6">
            <a:extLst>
              <a:ext uri="{FF2B5EF4-FFF2-40B4-BE49-F238E27FC236}">
                <a16:creationId xmlns:a16="http://schemas.microsoft.com/office/drawing/2014/main" id="{0898446E-BBD1-1F61-EF7B-EFAAC160B219}"/>
              </a:ext>
            </a:extLst>
          </p:cNvPr>
          <p:cNvGraphicFramePr>
            <a:graphicFrameLocks noGrp="1"/>
          </p:cNvGraphicFramePr>
          <p:nvPr/>
        </p:nvGraphicFramePr>
        <p:xfrm>
          <a:off x="658418" y="633511"/>
          <a:ext cx="8028382" cy="5922470"/>
        </p:xfrm>
        <a:graphic>
          <a:graphicData uri="http://schemas.openxmlformats.org/drawingml/2006/table">
            <a:tbl>
              <a:tblPr firstRow="1" firstCol="1" bandRow="1">
                <a:tableStyleId>{5C22544A-7EE6-4342-B048-85BDC9FD1C3A}</a:tableStyleId>
              </a:tblPr>
              <a:tblGrid>
                <a:gridCol w="1179825">
                  <a:extLst>
                    <a:ext uri="{9D8B030D-6E8A-4147-A177-3AD203B41FA5}">
                      <a16:colId xmlns:a16="http://schemas.microsoft.com/office/drawing/2014/main" val="585066766"/>
                    </a:ext>
                  </a:extLst>
                </a:gridCol>
                <a:gridCol w="3813877">
                  <a:extLst>
                    <a:ext uri="{9D8B030D-6E8A-4147-A177-3AD203B41FA5}">
                      <a16:colId xmlns:a16="http://schemas.microsoft.com/office/drawing/2014/main" val="629339814"/>
                    </a:ext>
                  </a:extLst>
                </a:gridCol>
                <a:gridCol w="1728192">
                  <a:extLst>
                    <a:ext uri="{9D8B030D-6E8A-4147-A177-3AD203B41FA5}">
                      <a16:colId xmlns:a16="http://schemas.microsoft.com/office/drawing/2014/main" val="3735022462"/>
                    </a:ext>
                  </a:extLst>
                </a:gridCol>
                <a:gridCol w="1306488">
                  <a:extLst>
                    <a:ext uri="{9D8B030D-6E8A-4147-A177-3AD203B41FA5}">
                      <a16:colId xmlns:a16="http://schemas.microsoft.com/office/drawing/2014/main" val="1559532547"/>
                    </a:ext>
                  </a:extLst>
                </a:gridCol>
              </a:tblGrid>
              <a:tr h="561652">
                <a:tc>
                  <a:txBody>
                    <a:bodyPr/>
                    <a:lstStyle/>
                    <a:p>
                      <a:pPr algn="just"/>
                      <a:r>
                        <a:rPr lang="ja-JP" sz="1800" kern="100">
                          <a:effectLst/>
                        </a:rPr>
                        <a:t>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主な要件</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基準額に対する乗率</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被保険者数</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12949297"/>
                  </a:ext>
                </a:extLst>
              </a:tr>
              <a:tr h="561652">
                <a:tc>
                  <a:txBody>
                    <a:bodyPr/>
                    <a:lstStyle/>
                    <a:p>
                      <a:pPr algn="just"/>
                      <a:r>
                        <a:rPr lang="ja-JP" sz="1800" kern="100" dirty="0">
                          <a:solidFill>
                            <a:schemeClr val="tx1"/>
                          </a:solidFill>
                          <a:effectLst/>
                        </a:rPr>
                        <a:t>第１段階</a:t>
                      </a:r>
                      <a:endParaRPr lang="ja-JP" sz="14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非課税世帯で本人の年金収入等８０万円以下</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a:effectLst/>
                        </a:rPr>
                        <a:t>基準額×０．５</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en-US" sz="1800" kern="100" dirty="0">
                          <a:effectLst/>
                        </a:rPr>
                        <a:t>609</a:t>
                      </a:r>
                      <a:r>
                        <a:rPr lang="ja-JP" sz="1800" kern="100" dirty="0">
                          <a:effectLst/>
                        </a:rPr>
                        <a:t>万人</a:t>
                      </a:r>
                      <a:endParaRPr lang="ja-JP" sz="1400" kern="100" dirty="0">
                        <a:effectLst/>
                      </a:endParaRPr>
                    </a:p>
                    <a:p>
                      <a:pPr algn="just"/>
                      <a:r>
                        <a:rPr lang="en-US" sz="1800" kern="100" dirty="0">
                          <a:effectLst/>
                        </a:rPr>
                        <a:t>(17.0%)</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1007302986"/>
                  </a:ext>
                </a:extLst>
              </a:tr>
              <a:tr h="0">
                <a:tc>
                  <a:txBody>
                    <a:bodyPr/>
                    <a:lstStyle/>
                    <a:p>
                      <a:pPr algn="just"/>
                      <a:r>
                        <a:rPr lang="ja-JP" sz="1800" kern="100" dirty="0">
                          <a:solidFill>
                            <a:schemeClr val="tx1"/>
                          </a:solidFill>
                          <a:effectLst/>
                        </a:rPr>
                        <a:t>第２段階</a:t>
                      </a:r>
                      <a:endParaRPr lang="ja-JP" sz="14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非課税世帯で本人の年金収入等８０万円超１２０万円以下</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基準額×０．７５</a:t>
                      </a:r>
                      <a:endParaRPr lang="ja-JP" sz="1400" kern="100" dirty="0">
                        <a:effectLst/>
                      </a:endParaRPr>
                    </a:p>
                  </a:txBody>
                  <a:tcPr marL="68580" marR="68580" marT="0" marB="0">
                    <a:solidFill>
                      <a:srgbClr val="FFFF00"/>
                    </a:solidFill>
                  </a:tcPr>
                </a:tc>
                <a:tc>
                  <a:txBody>
                    <a:bodyPr/>
                    <a:lstStyle/>
                    <a:p>
                      <a:pPr algn="just"/>
                      <a:r>
                        <a:rPr lang="en-US" sz="1800" kern="100" dirty="0">
                          <a:effectLst/>
                        </a:rPr>
                        <a:t>296</a:t>
                      </a:r>
                      <a:r>
                        <a:rPr lang="ja-JP" sz="1800" kern="100" dirty="0">
                          <a:effectLst/>
                        </a:rPr>
                        <a:t>万人</a:t>
                      </a:r>
                      <a:endParaRPr lang="ja-JP" sz="1400" kern="100" dirty="0">
                        <a:effectLst/>
                      </a:endParaRPr>
                    </a:p>
                    <a:p>
                      <a:pPr algn="just"/>
                      <a:r>
                        <a:rPr lang="en-US" sz="1800" kern="100" dirty="0">
                          <a:effectLst/>
                        </a:rPr>
                        <a:t>(8.3%)</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64129098"/>
                  </a:ext>
                </a:extLst>
              </a:tr>
              <a:tr h="561652">
                <a:tc>
                  <a:txBody>
                    <a:bodyPr/>
                    <a:lstStyle/>
                    <a:p>
                      <a:pPr algn="just"/>
                      <a:r>
                        <a:rPr lang="ja-JP" sz="1800" kern="100" dirty="0">
                          <a:solidFill>
                            <a:schemeClr val="tx1"/>
                          </a:solidFill>
                          <a:effectLst/>
                        </a:rPr>
                        <a:t>第３段階</a:t>
                      </a:r>
                      <a:endParaRPr lang="ja-JP" sz="1400" kern="100" dirty="0">
                        <a:solidFill>
                          <a:schemeClr val="tx1"/>
                        </a:solidFill>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非課税世帯で本人の年金収入等１２０万円超</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ja-JP" sz="1800" kern="100" dirty="0">
                          <a:effectLst/>
                        </a:rPr>
                        <a:t>基準額×０．７５</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tc>
                  <a:txBody>
                    <a:bodyPr/>
                    <a:lstStyle/>
                    <a:p>
                      <a:pPr algn="just"/>
                      <a:r>
                        <a:rPr lang="en-US" sz="1800" kern="100" dirty="0">
                          <a:effectLst/>
                        </a:rPr>
                        <a:t>271</a:t>
                      </a:r>
                      <a:r>
                        <a:rPr lang="ja-JP" sz="1800" kern="100" dirty="0">
                          <a:effectLst/>
                        </a:rPr>
                        <a:t>万人</a:t>
                      </a:r>
                      <a:endParaRPr lang="ja-JP" sz="1400" kern="100" dirty="0">
                        <a:effectLst/>
                      </a:endParaRPr>
                    </a:p>
                    <a:p>
                      <a:pPr algn="just"/>
                      <a:r>
                        <a:rPr lang="en-US" sz="1800" kern="100" dirty="0">
                          <a:effectLst/>
                        </a:rPr>
                        <a:t>(7.6%)</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solidFill>
                      <a:srgbClr val="FFFF00"/>
                    </a:solidFill>
                  </a:tcPr>
                </a:tc>
                <a:extLst>
                  <a:ext uri="{0D108BD9-81ED-4DB2-BD59-A6C34878D82A}">
                    <a16:rowId xmlns:a16="http://schemas.microsoft.com/office/drawing/2014/main" val="3788976025"/>
                  </a:ext>
                </a:extLst>
              </a:tr>
              <a:tr h="561652">
                <a:tc>
                  <a:txBody>
                    <a:bodyPr/>
                    <a:lstStyle/>
                    <a:p>
                      <a:pPr algn="just"/>
                      <a:r>
                        <a:rPr lang="ja-JP" sz="1800" kern="100">
                          <a:effectLst/>
                        </a:rPr>
                        <a:t>第４段階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課税世帯で本人非課税・年金収入等８０万円以下</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基準額×０．９</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446</a:t>
                      </a:r>
                      <a:r>
                        <a:rPr lang="ja-JP" sz="1800" kern="100">
                          <a:effectLst/>
                        </a:rPr>
                        <a:t>万人</a:t>
                      </a:r>
                      <a:endParaRPr lang="ja-JP" sz="1400" kern="100">
                        <a:effectLst/>
                      </a:endParaRPr>
                    </a:p>
                    <a:p>
                      <a:pPr algn="just"/>
                      <a:r>
                        <a:rPr lang="en-US" sz="1800" kern="100">
                          <a:effectLst/>
                        </a:rPr>
                        <a:t>(12.5%)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217557288"/>
                  </a:ext>
                </a:extLst>
              </a:tr>
              <a:tr h="561652">
                <a:tc>
                  <a:txBody>
                    <a:bodyPr/>
                    <a:lstStyle/>
                    <a:p>
                      <a:pPr algn="just"/>
                      <a:r>
                        <a:rPr lang="ja-JP" sz="1800" kern="100">
                          <a:effectLst/>
                        </a:rPr>
                        <a:t>第５段階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課税世帯で本人非課税・年金収入等８０万円超</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基準額×１．０</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480</a:t>
                      </a:r>
                      <a:r>
                        <a:rPr lang="ja-JP" sz="1800" kern="100">
                          <a:effectLst/>
                        </a:rPr>
                        <a:t>万人</a:t>
                      </a:r>
                      <a:endParaRPr lang="ja-JP" sz="1400" kern="100">
                        <a:effectLst/>
                      </a:endParaRPr>
                    </a:p>
                    <a:p>
                      <a:pPr algn="just"/>
                      <a:r>
                        <a:rPr lang="en-US" sz="1800" kern="100">
                          <a:effectLst/>
                        </a:rPr>
                        <a:t>(13.4%)</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958081973"/>
                  </a:ext>
                </a:extLst>
              </a:tr>
              <a:tr h="561652">
                <a:tc>
                  <a:txBody>
                    <a:bodyPr/>
                    <a:lstStyle/>
                    <a:p>
                      <a:pPr algn="just"/>
                      <a:r>
                        <a:rPr lang="ja-JP" sz="1800" kern="100">
                          <a:effectLst/>
                        </a:rPr>
                        <a:t>第６段階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本人課税で合計所得１２０万円未満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基準額×１．２</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521</a:t>
                      </a:r>
                      <a:r>
                        <a:rPr lang="ja-JP" sz="1800" kern="100">
                          <a:effectLst/>
                        </a:rPr>
                        <a:t>万人</a:t>
                      </a:r>
                      <a:endParaRPr lang="ja-JP" sz="1400" kern="100">
                        <a:effectLst/>
                      </a:endParaRPr>
                    </a:p>
                    <a:p>
                      <a:pPr algn="just"/>
                      <a:r>
                        <a:rPr lang="en-US" sz="1800" kern="100">
                          <a:effectLst/>
                        </a:rPr>
                        <a:t>(14.5%)</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419356521"/>
                  </a:ext>
                </a:extLst>
              </a:tr>
              <a:tr h="721133">
                <a:tc>
                  <a:txBody>
                    <a:bodyPr/>
                    <a:lstStyle/>
                    <a:p>
                      <a:pPr algn="just"/>
                      <a:r>
                        <a:rPr lang="ja-JP" sz="1800" kern="100">
                          <a:effectLst/>
                        </a:rPr>
                        <a:t>第７段階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本人課税で合計所得１２０万円以上２１０万円未満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基準額×１．３</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463</a:t>
                      </a:r>
                      <a:r>
                        <a:rPr lang="ja-JP" sz="1800" kern="100">
                          <a:effectLst/>
                        </a:rPr>
                        <a:t>万人</a:t>
                      </a:r>
                      <a:endParaRPr lang="ja-JP" sz="1400" kern="100">
                        <a:effectLst/>
                      </a:endParaRPr>
                    </a:p>
                    <a:p>
                      <a:pPr algn="just"/>
                      <a:r>
                        <a:rPr lang="en-US" sz="1800" kern="100">
                          <a:effectLst/>
                        </a:rPr>
                        <a:t>(12.9%)</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4206187251"/>
                  </a:ext>
                </a:extLst>
              </a:tr>
              <a:tr h="721133">
                <a:tc>
                  <a:txBody>
                    <a:bodyPr/>
                    <a:lstStyle/>
                    <a:p>
                      <a:pPr algn="just"/>
                      <a:r>
                        <a:rPr lang="ja-JP" sz="1800" kern="100">
                          <a:effectLst/>
                        </a:rPr>
                        <a:t>第８段階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本人課税で合計所得２１０万円以上３２０万円未満</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基準額×１．５</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a:effectLst/>
                        </a:rPr>
                        <a:t>238</a:t>
                      </a:r>
                      <a:r>
                        <a:rPr lang="ja-JP" sz="1800" kern="100">
                          <a:effectLst/>
                        </a:rPr>
                        <a:t>万人</a:t>
                      </a:r>
                      <a:endParaRPr lang="ja-JP" sz="1400" kern="100">
                        <a:effectLst/>
                      </a:endParaRPr>
                    </a:p>
                    <a:p>
                      <a:pPr algn="just"/>
                      <a:r>
                        <a:rPr lang="en-US" sz="1800" kern="100">
                          <a:effectLst/>
                        </a:rPr>
                        <a:t>(6.6%)</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1818123910"/>
                  </a:ext>
                </a:extLst>
              </a:tr>
              <a:tr h="561652">
                <a:tc>
                  <a:txBody>
                    <a:bodyPr/>
                    <a:lstStyle/>
                    <a:p>
                      <a:pPr algn="just"/>
                      <a:r>
                        <a:rPr lang="ja-JP" sz="1800" kern="100">
                          <a:effectLst/>
                        </a:rPr>
                        <a:t>第９段階</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本人が課税で合計所得３２０万円以上</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ja-JP" sz="1800" kern="100">
                          <a:effectLst/>
                        </a:rPr>
                        <a:t>基準額×１．７</a:t>
                      </a:r>
                      <a:endParaRPr lang="ja-JP" sz="14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tc>
                  <a:txBody>
                    <a:bodyPr/>
                    <a:lstStyle/>
                    <a:p>
                      <a:pPr algn="just"/>
                      <a:r>
                        <a:rPr lang="en-US" sz="1800" kern="100" dirty="0">
                          <a:effectLst/>
                        </a:rPr>
                        <a:t>255</a:t>
                      </a:r>
                      <a:r>
                        <a:rPr lang="ja-JP" sz="1800" kern="100" dirty="0">
                          <a:effectLst/>
                        </a:rPr>
                        <a:t>万人</a:t>
                      </a:r>
                      <a:endParaRPr lang="ja-JP" sz="1400" kern="100" dirty="0">
                        <a:effectLst/>
                      </a:endParaRPr>
                    </a:p>
                    <a:p>
                      <a:pPr algn="just"/>
                      <a:r>
                        <a:rPr lang="en-US" sz="1800" kern="100" dirty="0">
                          <a:effectLst/>
                        </a:rPr>
                        <a:t>(7.1%)</a:t>
                      </a:r>
                      <a:endParaRPr lang="ja-JP" sz="14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tc>
                <a:extLst>
                  <a:ext uri="{0D108BD9-81ED-4DB2-BD59-A6C34878D82A}">
                    <a16:rowId xmlns:a16="http://schemas.microsoft.com/office/drawing/2014/main" val="3733906116"/>
                  </a:ext>
                </a:extLst>
              </a:tr>
            </a:tbl>
          </a:graphicData>
        </a:graphic>
      </p:graphicFrame>
      <p:sp>
        <p:nvSpPr>
          <p:cNvPr id="10" name="テキスト ボックス 9">
            <a:extLst>
              <a:ext uri="{FF2B5EF4-FFF2-40B4-BE49-F238E27FC236}">
                <a16:creationId xmlns:a16="http://schemas.microsoft.com/office/drawing/2014/main" id="{0543D68A-7A99-006F-C99C-042AFC9B4ABE}"/>
              </a:ext>
            </a:extLst>
          </p:cNvPr>
          <p:cNvSpPr txBox="1"/>
          <p:nvPr/>
        </p:nvSpPr>
        <p:spPr>
          <a:xfrm>
            <a:off x="2590800" y="6534834"/>
            <a:ext cx="6949751" cy="307777"/>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被保険者数は「令和２年度介護保険事業状況報告年報」</a:t>
            </a:r>
          </a:p>
        </p:txBody>
      </p:sp>
      <p:sp>
        <p:nvSpPr>
          <p:cNvPr id="3" name="四角形: 角を丸くする 2">
            <a:extLst>
              <a:ext uri="{FF2B5EF4-FFF2-40B4-BE49-F238E27FC236}">
                <a16:creationId xmlns:a16="http://schemas.microsoft.com/office/drawing/2014/main" id="{2DC73909-535E-2CF6-D6B8-994D6F92757B}"/>
              </a:ext>
            </a:extLst>
          </p:cNvPr>
          <p:cNvSpPr/>
          <p:nvPr/>
        </p:nvSpPr>
        <p:spPr>
          <a:xfrm>
            <a:off x="457200" y="1136748"/>
            <a:ext cx="8229600" cy="1716188"/>
          </a:xfrm>
          <a:prstGeom prst="roundRect">
            <a:avLst>
              <a:gd name="adj" fmla="val 33334"/>
            </a:avLst>
          </a:prstGeom>
          <a:noFill/>
          <a:ln w="57150" cap="flat" cmpd="sng" algn="ctr">
            <a:solidFill>
              <a:srgbClr val="FF0000"/>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ja-JP" altLang="en-US" sz="1800" b="0" i="0" u="none" strike="noStrike" kern="0" cap="none" spc="0" normalizeH="0" baseline="0" noProof="0">
              <a:ln>
                <a:noFill/>
              </a:ln>
              <a:solidFill>
                <a:prstClr val="black"/>
              </a:solidFill>
              <a:effectLst/>
              <a:uLnTx/>
              <a:uFillTx/>
              <a:latin typeface="Calibri"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1274250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B968CBE-633B-40C9-905B-A069E9479740}"/>
              </a:ext>
            </a:extLst>
          </p:cNvPr>
          <p:cNvSpPr>
            <a:spLocks noGrp="1"/>
          </p:cNvSpPr>
          <p:nvPr>
            <p:ph type="title"/>
          </p:nvPr>
        </p:nvSpPr>
        <p:spPr>
          <a:xfrm>
            <a:off x="251520" y="274638"/>
            <a:ext cx="8712968" cy="850106"/>
          </a:xfrm>
        </p:spPr>
        <p:txBody>
          <a:bodyPr/>
          <a:lstStyle/>
          <a:p>
            <a:pPr marL="0" indent="0" algn="l"/>
            <a:r>
              <a:rPr lang="ja-JP" altLang="en-US" dirty="0"/>
              <a:t> 第</a:t>
            </a:r>
            <a:r>
              <a:rPr lang="en-US" altLang="ja-JP" dirty="0"/>
              <a:t>1 </a:t>
            </a:r>
            <a:r>
              <a:rPr lang="ja-JP" altLang="en-US" dirty="0"/>
              <a:t>号被保険者の介護保険料</a:t>
            </a:r>
            <a:endParaRPr kumimoji="1" lang="ja-JP" altLang="en-US" dirty="0"/>
          </a:p>
        </p:txBody>
      </p:sp>
      <p:sp>
        <p:nvSpPr>
          <p:cNvPr id="4" name="スライド番号プレースホルダー 3">
            <a:extLst>
              <a:ext uri="{FF2B5EF4-FFF2-40B4-BE49-F238E27FC236}">
                <a16:creationId xmlns:a16="http://schemas.microsoft.com/office/drawing/2014/main" id="{0A8C5D14-04C2-4A15-AE1F-09A7ED797331}"/>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3" name="正方形/長方形 2">
            <a:extLst>
              <a:ext uri="{FF2B5EF4-FFF2-40B4-BE49-F238E27FC236}">
                <a16:creationId xmlns:a16="http://schemas.microsoft.com/office/drawing/2014/main" id="{1A37F989-D093-4A2D-BFE0-E1AB0D4B4A34}"/>
              </a:ext>
            </a:extLst>
          </p:cNvPr>
          <p:cNvSpPr/>
          <p:nvPr/>
        </p:nvSpPr>
        <p:spPr>
          <a:xfrm>
            <a:off x="239952" y="1340768"/>
            <a:ext cx="8424936" cy="1200329"/>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１ 保険料算定の仕組み 介護保険制度は，国，地方自治体，４０歳以上の市民のそれぞれの負担によ って，社会全体で高齢者の介護を支える社会保険制度であり，第８期の 計画期間（２０２１～２０２３年度）は，保険給付費・地域支援事業費のうち 第１号被保険者（６５歳以上の方）の負担割合が約２３％となります</a:t>
            </a:r>
          </a:p>
        </p:txBody>
      </p:sp>
      <p:pic>
        <p:nvPicPr>
          <p:cNvPr id="3074" name="Picture 2" descr="画像：介護保険の財源表（画面上に説明有り）">
            <a:extLst>
              <a:ext uri="{FF2B5EF4-FFF2-40B4-BE49-F238E27FC236}">
                <a16:creationId xmlns:a16="http://schemas.microsoft.com/office/drawing/2014/main" id="{A25FD7D7-CD24-4DDA-9904-50FA6CBF9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064" y="3134856"/>
            <a:ext cx="4762500" cy="35718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65歳以上の人（第1号被保険者）の保険料 – 盛岡北部行政事務組合">
            <a:extLst>
              <a:ext uri="{FF2B5EF4-FFF2-40B4-BE49-F238E27FC236}">
                <a16:creationId xmlns:a16="http://schemas.microsoft.com/office/drawing/2014/main" id="{AE1C029C-C34E-4BD7-867C-8A212ADA93D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492" y="3134856"/>
            <a:ext cx="4052444" cy="29936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8902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1000"/>
                                        <p:tgtEl>
                                          <p:spTgt spid="3074"/>
                                        </p:tgtEl>
                                      </p:cBhvr>
                                    </p:animEffect>
                                    <p:anim calcmode="lin" valueType="num">
                                      <p:cBhvr>
                                        <p:cTn id="8" dur="1000" fill="hold"/>
                                        <p:tgtEl>
                                          <p:spTgt spid="3074"/>
                                        </p:tgtEl>
                                        <p:attrNameLst>
                                          <p:attrName>ppt_x</p:attrName>
                                        </p:attrNameLst>
                                      </p:cBhvr>
                                      <p:tavLst>
                                        <p:tav tm="0">
                                          <p:val>
                                            <p:strVal val="#ppt_x"/>
                                          </p:val>
                                        </p:tav>
                                        <p:tav tm="100000">
                                          <p:val>
                                            <p:strVal val="#ppt_x"/>
                                          </p:val>
                                        </p:tav>
                                      </p:tavLst>
                                    </p:anim>
                                    <p:anim calcmode="lin" valueType="num">
                                      <p:cBhvr>
                                        <p:cTn id="9" dur="1000" fill="hold"/>
                                        <p:tgtEl>
                                          <p:spTgt spid="307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076"/>
                                        </p:tgtEl>
                                        <p:attrNameLst>
                                          <p:attrName>style.visibility</p:attrName>
                                        </p:attrNameLst>
                                      </p:cBhvr>
                                      <p:to>
                                        <p:strVal val="visible"/>
                                      </p:to>
                                    </p:set>
                                    <p:animEffect transition="in" filter="fade">
                                      <p:cBhvr>
                                        <p:cTn id="14" dur="1000"/>
                                        <p:tgtEl>
                                          <p:spTgt spid="3076"/>
                                        </p:tgtEl>
                                      </p:cBhvr>
                                    </p:animEffect>
                                    <p:anim calcmode="lin" valueType="num">
                                      <p:cBhvr>
                                        <p:cTn id="15" dur="1000" fill="hold"/>
                                        <p:tgtEl>
                                          <p:spTgt spid="3076"/>
                                        </p:tgtEl>
                                        <p:attrNameLst>
                                          <p:attrName>ppt_x</p:attrName>
                                        </p:attrNameLst>
                                      </p:cBhvr>
                                      <p:tavLst>
                                        <p:tav tm="0">
                                          <p:val>
                                            <p:strVal val="#ppt_x"/>
                                          </p:val>
                                        </p:tav>
                                        <p:tav tm="100000">
                                          <p:val>
                                            <p:strVal val="#ppt_x"/>
                                          </p:val>
                                        </p:tav>
                                      </p:tavLst>
                                    </p:anim>
                                    <p:anim calcmode="lin" valueType="num">
                                      <p:cBhvr>
                                        <p:cTn id="16" dur="1000" fill="hold"/>
                                        <p:tgtEl>
                                          <p:spTgt spid="307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7"/>
            <a:ext cx="8229600" cy="1522581"/>
          </a:xfrm>
          <a:solidFill>
            <a:schemeClr val="accent3">
              <a:lumMod val="40000"/>
              <a:lumOff val="60000"/>
            </a:schemeClr>
          </a:solidFill>
        </p:spPr>
        <p:txBody>
          <a:bodyPr/>
          <a:lstStyle/>
          <a:p>
            <a:br>
              <a:rPr lang="en-US" altLang="ja-JP" dirty="0"/>
            </a:br>
            <a:r>
              <a:rPr lang="ja-JP" altLang="en-US" dirty="0"/>
              <a:t>消費税１０％化に伴う</a:t>
            </a:r>
            <a:br>
              <a:rPr lang="en-US" altLang="ja-JP" dirty="0"/>
            </a:br>
            <a:r>
              <a:rPr lang="ja-JP" altLang="en-US" dirty="0"/>
              <a:t>公費投入による介護保険料軽減</a:t>
            </a:r>
            <a:br>
              <a:rPr lang="ja-JP" altLang="en-US" dirty="0"/>
            </a:br>
            <a:endParaRPr kumimoji="1" lang="ja-JP" altLang="en-US" dirty="0"/>
          </a:p>
        </p:txBody>
      </p:sp>
      <p:sp>
        <p:nvSpPr>
          <p:cNvPr id="4" name="スライド番号プレースホルダー 3"/>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60</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sp>
        <p:nvSpPr>
          <p:cNvPr id="13" name="正方形/長方形 12"/>
          <p:cNvSpPr/>
          <p:nvPr/>
        </p:nvSpPr>
        <p:spPr>
          <a:xfrm>
            <a:off x="179512" y="2060848"/>
            <a:ext cx="9145015" cy="4708981"/>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町村民税非課税世帯全体を対象として実施（６５歳以上の約３割）</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基準額に対する割合　　　軽減後</a:t>
            </a:r>
            <a:r>
              <a:rPr kumimoji="1" lang="ja-JP" altLang="en-US" sz="24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（公費軽減分）         </a:t>
            </a: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人数（</a:t>
            </a:r>
            <a:r>
              <a:rPr kumimoji="1" lang="en-US" altLang="ja-JP"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15</a:t>
            </a:r>
            <a:r>
              <a:rPr kumimoji="1" lang="ja-JP" altLang="en-US" sz="24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年推計）</a:t>
            </a:r>
            <a:endPar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第</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段階  ０．５０　⇒　</a:t>
            </a:r>
            <a:r>
              <a:rPr kumimoji="1" lang="ja-JP" altLang="en-US" sz="36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０．３０</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0.20)</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650</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万人</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第</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段階  ０．７５　⇒　</a:t>
            </a:r>
            <a:r>
              <a:rPr kumimoji="1" lang="ja-JP" altLang="en-US" sz="36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０．５０</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0.25)</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240</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万人</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第</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3</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段階  ０．７５　⇒　</a:t>
            </a:r>
            <a:r>
              <a:rPr kumimoji="1" lang="ja-JP" altLang="en-US" sz="3600" b="1"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０．７０</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ja-JP" altLang="en-US"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a:t>
            </a:r>
            <a:r>
              <a:rPr kumimoji="1" lang="en-US" altLang="ja-JP" sz="3200" b="0" i="0" u="none" strike="noStrike" kern="1200" cap="none" spc="0" normalizeH="0" baseline="0" noProof="0" dirty="0">
                <a:ln>
                  <a:noFill/>
                </a:ln>
                <a:solidFill>
                  <a:srgbClr val="FF0000"/>
                </a:solidFill>
                <a:effectLst/>
                <a:uLnTx/>
                <a:uFillTx/>
                <a:latin typeface="Calibri" pitchFamily="34" charset="0"/>
                <a:ea typeface="ＭＳ Ｐゴシック" pitchFamily="50" charset="-128"/>
                <a:cs typeface="+mn-cs"/>
              </a:rPr>
              <a:t>0.05)</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r>
              <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240</a:t>
            </a: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万人</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　</a:t>
            </a:r>
            <a:endParaRPr kumimoji="1" lang="en-US" altLang="ja-JP" sz="32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実施時所要見込額　約１４００億円（公費ベース</a:t>
            </a: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p>
          <a:p>
            <a:pPr marL="0" marR="0" lvl="0" indent="0" algn="l" defTabSz="914400" rtl="0" eaLnBrk="0" fontAlgn="base" latinLnBrk="0" hangingPunct="0">
              <a:lnSpc>
                <a:spcPct val="100000"/>
              </a:lnSpc>
              <a:spcBef>
                <a:spcPct val="0"/>
              </a:spcBef>
              <a:spcAft>
                <a:spcPct val="0"/>
              </a:spcAft>
              <a:buClrTx/>
              <a:buSzTx/>
              <a:buFontTx/>
              <a:buNone/>
              <a:tabLst/>
              <a:defRPr/>
            </a:pP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公費負担割合 国</a:t>
            </a: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1/2</a:t>
            </a:r>
            <a:r>
              <a:rPr kumimoji="1" lang="ja-JP" altLang="en-US" sz="2800" b="0" i="0" u="none" strike="noStrike" kern="1200" cap="none" spc="0" normalizeH="0" baseline="0" noProof="0" dirty="0" err="1">
                <a:ln>
                  <a:noFill/>
                </a:ln>
                <a:solidFill>
                  <a:prstClr val="black"/>
                </a:solidFill>
                <a:effectLst/>
                <a:uLnTx/>
                <a:uFillTx/>
                <a:latin typeface="Calibri" pitchFamily="34" charset="0"/>
                <a:ea typeface="ＭＳ Ｐゴシック" pitchFamily="50" charset="-128"/>
                <a:cs typeface="+mn-cs"/>
              </a:rPr>
              <a:t>、</a:t>
            </a: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都道府県</a:t>
            </a: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1/4 </a:t>
            </a:r>
            <a:r>
              <a:rPr kumimoji="1" lang="ja-JP" altLang="en-US"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市町村</a:t>
            </a:r>
            <a:r>
              <a:rPr kumimoji="1" lang="en-US" altLang="ja-JP" sz="2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rPr>
              <a:t>1/4</a:t>
            </a:r>
          </a:p>
        </p:txBody>
      </p:sp>
    </p:spTree>
    <p:extLst>
      <p:ext uri="{BB962C8B-B14F-4D97-AF65-F5344CB8AC3E}">
        <p14:creationId xmlns:p14="http://schemas.microsoft.com/office/powerpoint/2010/main" val="152912851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6DA5596-A3F5-52EF-BEA3-6BBD32C8C2E8}"/>
              </a:ext>
            </a:extLst>
          </p:cNvPr>
          <p:cNvSpPr>
            <a:spLocks noGrp="1"/>
          </p:cNvSpPr>
          <p:nvPr>
            <p:ph type="title"/>
          </p:nvPr>
        </p:nvSpPr>
        <p:spPr/>
        <p:txBody>
          <a:bodyPr/>
          <a:lstStyle/>
          <a:p>
            <a:endParaRPr kumimoji="1" lang="ja-JP" altLang="en-US"/>
          </a:p>
        </p:txBody>
      </p:sp>
      <p:sp>
        <p:nvSpPr>
          <p:cNvPr id="3" name="コンテンツ プレースホルダー 2">
            <a:extLst>
              <a:ext uri="{FF2B5EF4-FFF2-40B4-BE49-F238E27FC236}">
                <a16:creationId xmlns:a16="http://schemas.microsoft.com/office/drawing/2014/main" id="{769939E9-38F0-FF6A-BAEB-35AF1E969A26}"/>
              </a:ext>
            </a:extLst>
          </p:cNvPr>
          <p:cNvSpPr>
            <a:spLocks noGrp="1"/>
          </p:cNvSpPr>
          <p:nvPr>
            <p:ph idx="1"/>
          </p:nvPr>
        </p:nvSpPr>
        <p:spPr/>
        <p:txBody>
          <a:bodyPr/>
          <a:lstStyle/>
          <a:p>
            <a:endParaRPr kumimoji="1" lang="ja-JP" altLang="en-US"/>
          </a:p>
        </p:txBody>
      </p:sp>
      <p:pic>
        <p:nvPicPr>
          <p:cNvPr id="5" name="図 4">
            <a:extLst>
              <a:ext uri="{FF2B5EF4-FFF2-40B4-BE49-F238E27FC236}">
                <a16:creationId xmlns:a16="http://schemas.microsoft.com/office/drawing/2014/main" id="{A02C1F84-F3D9-D48C-6B8A-20328AE29574}"/>
              </a:ext>
            </a:extLst>
          </p:cNvPr>
          <p:cNvPicPr>
            <a:picLocks noChangeAspect="1"/>
          </p:cNvPicPr>
          <p:nvPr/>
        </p:nvPicPr>
        <p:blipFill>
          <a:blip r:embed="rId2"/>
          <a:stretch>
            <a:fillRect/>
          </a:stretch>
        </p:blipFill>
        <p:spPr>
          <a:xfrm>
            <a:off x="0" y="253538"/>
            <a:ext cx="9144000" cy="6350924"/>
          </a:xfrm>
          <a:prstGeom prst="rect">
            <a:avLst/>
          </a:prstGeom>
        </p:spPr>
      </p:pic>
      <p:sp>
        <p:nvSpPr>
          <p:cNvPr id="6" name="テキスト ボックス 5">
            <a:extLst>
              <a:ext uri="{FF2B5EF4-FFF2-40B4-BE49-F238E27FC236}">
                <a16:creationId xmlns:a16="http://schemas.microsoft.com/office/drawing/2014/main" id="{471AEB76-781B-8639-B42C-4EBE4129FFED}"/>
              </a:ext>
            </a:extLst>
          </p:cNvPr>
          <p:cNvSpPr txBox="1"/>
          <p:nvPr/>
        </p:nvSpPr>
        <p:spPr>
          <a:xfrm>
            <a:off x="4428067" y="365126"/>
            <a:ext cx="4572000" cy="307777"/>
          </a:xfrm>
          <a:prstGeom prst="rect">
            <a:avLst/>
          </a:prstGeom>
          <a:solidFill>
            <a:srgbClr val="FFFF00"/>
          </a:solidFill>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社会保障審議会介護保険部会資料　</a:t>
            </a:r>
            <a:r>
              <a:rPr lang="en-US" altLang="ja-JP" sz="1400" dirty="0">
                <a:latin typeface="ＭＳ ゴシック" panose="020B0609070205080204" pitchFamily="49" charset="-128"/>
                <a:ea typeface="ＭＳ ゴシック" panose="020B0609070205080204" pitchFamily="49" charset="-128"/>
              </a:rPr>
              <a:t>2023</a:t>
            </a:r>
            <a:r>
              <a:rPr lang="ja-JP" altLang="en-US" sz="1400" dirty="0">
                <a:latin typeface="ＭＳ ゴシック" panose="020B0609070205080204" pitchFamily="49" charset="-128"/>
                <a:ea typeface="ＭＳ ゴシック" panose="020B0609070205080204" pitchFamily="49" charset="-128"/>
              </a:rPr>
              <a:t>年</a:t>
            </a:r>
            <a:r>
              <a:rPr lang="en-US" altLang="ja-JP" sz="1400" dirty="0">
                <a:latin typeface="ＭＳ ゴシック" panose="020B0609070205080204" pitchFamily="49" charset="-128"/>
                <a:ea typeface="ＭＳ ゴシック" panose="020B0609070205080204" pitchFamily="49" charset="-128"/>
              </a:rPr>
              <a:t>7</a:t>
            </a:r>
            <a:r>
              <a:rPr lang="ja-JP" altLang="en-US" sz="1400" dirty="0">
                <a:latin typeface="ＭＳ ゴシック" panose="020B0609070205080204" pitchFamily="49" charset="-128"/>
                <a:ea typeface="ＭＳ ゴシック" panose="020B0609070205080204" pitchFamily="49" charset="-128"/>
              </a:rPr>
              <a:t>月</a:t>
            </a:r>
            <a:r>
              <a:rPr lang="en-US" altLang="ja-JP" sz="1400" dirty="0">
                <a:latin typeface="ＭＳ ゴシック" panose="020B0609070205080204" pitchFamily="49" charset="-128"/>
                <a:ea typeface="ＭＳ ゴシック" panose="020B0609070205080204" pitchFamily="49" charset="-128"/>
              </a:rPr>
              <a:t>10</a:t>
            </a:r>
            <a:r>
              <a:rPr lang="ja-JP" altLang="en-US" sz="1400" dirty="0">
                <a:latin typeface="ＭＳ ゴシック" panose="020B0609070205080204" pitchFamily="49" charset="-128"/>
                <a:ea typeface="ＭＳ ゴシック" panose="020B0609070205080204" pitchFamily="49" charset="-128"/>
              </a:rPr>
              <a:t>日 </a:t>
            </a:r>
          </a:p>
        </p:txBody>
      </p:sp>
    </p:spTree>
    <p:extLst>
      <p:ext uri="{BB962C8B-B14F-4D97-AF65-F5344CB8AC3E}">
        <p14:creationId xmlns:p14="http://schemas.microsoft.com/office/powerpoint/2010/main" val="23293886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62C1594-E7DA-5D55-F196-69614974BE6C}"/>
              </a:ext>
            </a:extLst>
          </p:cNvPr>
          <p:cNvSpPr>
            <a:spLocks noGrp="1"/>
          </p:cNvSpPr>
          <p:nvPr>
            <p:ph type="title"/>
          </p:nvPr>
        </p:nvSpPr>
        <p:spPr>
          <a:xfrm>
            <a:off x="467544" y="274638"/>
            <a:ext cx="8219256" cy="227011"/>
          </a:xfrm>
        </p:spPr>
        <p:txBody>
          <a:bodyPr/>
          <a:lstStyle/>
          <a:p>
            <a:r>
              <a:rPr kumimoji="1" lang="ja-JP" altLang="en-US" sz="3200" dirty="0"/>
              <a:t>国の保険料段階「見直し例」</a:t>
            </a:r>
          </a:p>
        </p:txBody>
      </p:sp>
      <p:sp>
        <p:nvSpPr>
          <p:cNvPr id="4" name="スライド番号プレースホルダー 3">
            <a:extLst>
              <a:ext uri="{FF2B5EF4-FFF2-40B4-BE49-F238E27FC236}">
                <a16:creationId xmlns:a16="http://schemas.microsoft.com/office/drawing/2014/main" id="{18F5AE32-C9E0-0FAB-3A98-A5BC1818F956}"/>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62</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pic>
        <p:nvPicPr>
          <p:cNvPr id="6" name="図 5">
            <a:extLst>
              <a:ext uri="{FF2B5EF4-FFF2-40B4-BE49-F238E27FC236}">
                <a16:creationId xmlns:a16="http://schemas.microsoft.com/office/drawing/2014/main" id="{9EA0A172-E700-7A9C-64B7-5444D0E14FBE}"/>
              </a:ext>
            </a:extLst>
          </p:cNvPr>
          <p:cNvPicPr>
            <a:picLocks noChangeAspect="1"/>
          </p:cNvPicPr>
          <p:nvPr/>
        </p:nvPicPr>
        <p:blipFill>
          <a:blip r:embed="rId2"/>
          <a:stretch>
            <a:fillRect/>
          </a:stretch>
        </p:blipFill>
        <p:spPr>
          <a:xfrm>
            <a:off x="0" y="904522"/>
            <a:ext cx="8838942" cy="5975306"/>
          </a:xfrm>
          <a:prstGeom prst="rect">
            <a:avLst/>
          </a:prstGeom>
        </p:spPr>
      </p:pic>
      <p:sp>
        <p:nvSpPr>
          <p:cNvPr id="3" name="テキスト ボックス 2">
            <a:extLst>
              <a:ext uri="{FF2B5EF4-FFF2-40B4-BE49-F238E27FC236}">
                <a16:creationId xmlns:a16="http://schemas.microsoft.com/office/drawing/2014/main" id="{0E028708-2E24-8BEC-F3D9-5B9D21E9A7D9}"/>
              </a:ext>
            </a:extLst>
          </p:cNvPr>
          <p:cNvSpPr txBox="1"/>
          <p:nvPr/>
        </p:nvSpPr>
        <p:spPr>
          <a:xfrm>
            <a:off x="0" y="673398"/>
            <a:ext cx="4572000" cy="307777"/>
          </a:xfrm>
          <a:prstGeom prst="rect">
            <a:avLst/>
          </a:prstGeom>
          <a:solidFill>
            <a:srgbClr val="FFFF00"/>
          </a:solidFill>
        </p:spPr>
        <p:txBody>
          <a:bodyPr wrap="square">
            <a:spAutoFit/>
          </a:bodyPr>
          <a:lstStyle/>
          <a:p>
            <a:r>
              <a:rPr lang="ja-JP" altLang="en-US" sz="1400" dirty="0">
                <a:latin typeface="ＭＳ ゴシック" panose="020B0609070205080204" pitchFamily="49" charset="-128"/>
                <a:ea typeface="ＭＳ ゴシック" panose="020B0609070205080204" pitchFamily="49" charset="-128"/>
              </a:rPr>
              <a:t>全国介護保険担当課長会議　資料　</a:t>
            </a:r>
            <a:r>
              <a:rPr lang="en-US" altLang="ja-JP" sz="1400" dirty="0">
                <a:latin typeface="ＭＳ ゴシック" panose="020B0609070205080204" pitchFamily="49" charset="-128"/>
                <a:ea typeface="ＭＳ ゴシック" panose="020B0609070205080204" pitchFamily="49" charset="-128"/>
              </a:rPr>
              <a:t>2023</a:t>
            </a:r>
            <a:r>
              <a:rPr lang="ja-JP" altLang="en-US" sz="1400" dirty="0">
                <a:latin typeface="ＭＳ ゴシック" panose="020B0609070205080204" pitchFamily="49" charset="-128"/>
                <a:ea typeface="ＭＳ ゴシック" panose="020B0609070205080204" pitchFamily="49" charset="-128"/>
              </a:rPr>
              <a:t>年</a:t>
            </a:r>
            <a:r>
              <a:rPr lang="en-US" altLang="ja-JP" sz="1400" dirty="0">
                <a:latin typeface="ＭＳ ゴシック" panose="020B0609070205080204" pitchFamily="49" charset="-128"/>
                <a:ea typeface="ＭＳ ゴシック" panose="020B0609070205080204" pitchFamily="49" charset="-128"/>
              </a:rPr>
              <a:t>7</a:t>
            </a:r>
            <a:r>
              <a:rPr lang="ja-JP" altLang="en-US" sz="1400" dirty="0">
                <a:latin typeface="ＭＳ ゴシック" panose="020B0609070205080204" pitchFamily="49" charset="-128"/>
                <a:ea typeface="ＭＳ ゴシック" panose="020B0609070205080204" pitchFamily="49" charset="-128"/>
              </a:rPr>
              <a:t>月</a:t>
            </a:r>
            <a:r>
              <a:rPr lang="en-US" altLang="ja-JP" sz="1400" dirty="0">
                <a:latin typeface="ＭＳ ゴシック" panose="020B0609070205080204" pitchFamily="49" charset="-128"/>
                <a:ea typeface="ＭＳ ゴシック" panose="020B0609070205080204" pitchFamily="49" charset="-128"/>
              </a:rPr>
              <a:t>31</a:t>
            </a:r>
            <a:r>
              <a:rPr lang="ja-JP" altLang="en-US" sz="1400" dirty="0">
                <a:latin typeface="ＭＳ ゴシック" panose="020B0609070205080204" pitchFamily="49" charset="-128"/>
                <a:ea typeface="ＭＳ ゴシック" panose="020B0609070205080204" pitchFamily="49" charset="-128"/>
              </a:rPr>
              <a:t>日 </a:t>
            </a:r>
          </a:p>
        </p:txBody>
      </p:sp>
    </p:spTree>
    <p:extLst>
      <p:ext uri="{BB962C8B-B14F-4D97-AF65-F5344CB8AC3E}">
        <p14:creationId xmlns:p14="http://schemas.microsoft.com/office/powerpoint/2010/main" val="36759712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25BA324-50E8-306E-D07C-A1949CA303E5}"/>
              </a:ext>
            </a:extLst>
          </p:cNvPr>
          <p:cNvSpPr>
            <a:spLocks noGrp="1"/>
          </p:cNvSpPr>
          <p:nvPr>
            <p:ph idx="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F0AAEEDE-74AD-EFE2-4987-C26982546FF7}"/>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63</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pic>
        <p:nvPicPr>
          <p:cNvPr id="6" name="図 5">
            <a:extLst>
              <a:ext uri="{FF2B5EF4-FFF2-40B4-BE49-F238E27FC236}">
                <a16:creationId xmlns:a16="http://schemas.microsoft.com/office/drawing/2014/main" id="{4954DFE1-7A26-CC6D-92CB-B565C9B6B106}"/>
              </a:ext>
            </a:extLst>
          </p:cNvPr>
          <p:cNvPicPr>
            <a:picLocks noChangeAspect="1"/>
          </p:cNvPicPr>
          <p:nvPr/>
        </p:nvPicPr>
        <p:blipFill>
          <a:blip r:embed="rId2"/>
          <a:stretch>
            <a:fillRect/>
          </a:stretch>
        </p:blipFill>
        <p:spPr>
          <a:xfrm>
            <a:off x="120649" y="407983"/>
            <a:ext cx="9144000" cy="6450017"/>
          </a:xfrm>
          <a:prstGeom prst="rect">
            <a:avLst/>
          </a:prstGeom>
        </p:spPr>
      </p:pic>
      <p:sp>
        <p:nvSpPr>
          <p:cNvPr id="8" name="テキスト ボックス 7">
            <a:extLst>
              <a:ext uri="{FF2B5EF4-FFF2-40B4-BE49-F238E27FC236}">
                <a16:creationId xmlns:a16="http://schemas.microsoft.com/office/drawing/2014/main" id="{7C4DB3A5-05DB-7766-650A-EE9B012029CC}"/>
              </a:ext>
            </a:extLst>
          </p:cNvPr>
          <p:cNvSpPr txBox="1"/>
          <p:nvPr/>
        </p:nvSpPr>
        <p:spPr>
          <a:xfrm>
            <a:off x="120649" y="10050"/>
            <a:ext cx="7304617" cy="369332"/>
          </a:xfrm>
          <a:prstGeom prst="rect">
            <a:avLst/>
          </a:prstGeom>
          <a:solidFill>
            <a:srgbClr val="FFFF00"/>
          </a:solid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社会保障審議会介護保険部会　</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23</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11</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月</a:t>
            </a: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6</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日　</a:t>
            </a:r>
          </a:p>
        </p:txBody>
      </p:sp>
      <p:sp>
        <p:nvSpPr>
          <p:cNvPr id="9" name="四角形: 角を丸くする 8">
            <a:extLst>
              <a:ext uri="{FF2B5EF4-FFF2-40B4-BE49-F238E27FC236}">
                <a16:creationId xmlns:a16="http://schemas.microsoft.com/office/drawing/2014/main" id="{C983CE1E-C719-A92B-E7E6-3B521B02BF36}"/>
              </a:ext>
            </a:extLst>
          </p:cNvPr>
          <p:cNvSpPr/>
          <p:nvPr/>
        </p:nvSpPr>
        <p:spPr>
          <a:xfrm>
            <a:off x="618066" y="3225801"/>
            <a:ext cx="8525933" cy="702732"/>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10" name="四角形: 角を丸くする 9">
            <a:extLst>
              <a:ext uri="{FF2B5EF4-FFF2-40B4-BE49-F238E27FC236}">
                <a16:creationId xmlns:a16="http://schemas.microsoft.com/office/drawing/2014/main" id="{D9DBB814-C551-909B-CC7C-8AD47A66C846}"/>
              </a:ext>
            </a:extLst>
          </p:cNvPr>
          <p:cNvSpPr/>
          <p:nvPr/>
        </p:nvSpPr>
        <p:spPr>
          <a:xfrm>
            <a:off x="2015067" y="4114800"/>
            <a:ext cx="1811866" cy="491067"/>
          </a:xfrm>
          <a:prstGeom prst="roundRect">
            <a:avLst/>
          </a:prstGeom>
          <a:noFill/>
          <a:ln w="38100">
            <a:solidFill>
              <a:srgbClr val="FF0000"/>
            </a:solidFill>
          </a:ln>
        </p:spPr>
        <p:style>
          <a:lnRef idx="2">
            <a:schemeClr val="dk1"/>
          </a:lnRef>
          <a:fillRef idx="1">
            <a:schemeClr val="lt1"/>
          </a:fillRef>
          <a:effectRef idx="0">
            <a:schemeClr val="dk1"/>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835847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barn(inVertical)">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D2D406-1A6C-29AE-89D3-F3961823459E}"/>
              </a:ext>
            </a:extLst>
          </p:cNvPr>
          <p:cNvSpPr>
            <a:spLocks noGrp="1"/>
          </p:cNvSpPr>
          <p:nvPr>
            <p:ph type="title"/>
          </p:nvPr>
        </p:nvSpPr>
        <p:spPr>
          <a:xfrm>
            <a:off x="395536" y="155599"/>
            <a:ext cx="8147248" cy="571633"/>
          </a:xfrm>
        </p:spPr>
        <p:txBody>
          <a:bodyPr/>
          <a:lstStyle/>
          <a:p>
            <a:r>
              <a:rPr lang="en-US" altLang="ja-JP" dirty="0"/>
              <a:t>A</a:t>
            </a:r>
            <a:r>
              <a:rPr kumimoji="1" lang="ja-JP" altLang="en-US" dirty="0"/>
              <a:t>市の保険料段階</a:t>
            </a:r>
          </a:p>
        </p:txBody>
      </p:sp>
      <p:sp>
        <p:nvSpPr>
          <p:cNvPr id="4" name="スライド番号プレースホルダー 3">
            <a:extLst>
              <a:ext uri="{FF2B5EF4-FFF2-40B4-BE49-F238E27FC236}">
                <a16:creationId xmlns:a16="http://schemas.microsoft.com/office/drawing/2014/main" id="{CBDB607C-E332-9B25-D0F0-D69AE34510D2}"/>
              </a:ext>
            </a:extLst>
          </p:cNvPr>
          <p:cNvSpPr>
            <a:spLocks noGrp="1"/>
          </p:cNvSpPr>
          <p:nvPr>
            <p:ph type="sldNum" sz="quarter" idx="12"/>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3B706ECC-EBCD-43BE-A780-1013F51C6180}" type="slidenum">
              <a:rPr kumimoji="1" lang="ja-JP" altLang="en-US" sz="1200" b="0" i="0" u="none" strike="noStrike" kern="1200" cap="none" spc="0" normalizeH="0" baseline="0" noProof="0" smtClean="0">
                <a:ln>
                  <a:noFill/>
                </a:ln>
                <a:solidFill>
                  <a:srgbClr val="898989"/>
                </a:solidFill>
                <a:effectLst/>
                <a:uLnTx/>
                <a:uFillTx/>
                <a:latin typeface="Calibri" pitchFamily="34" charset="0"/>
                <a:ea typeface="ＭＳ Ｐゴシック" pitchFamily="50" charset="-128"/>
                <a:cs typeface="+mn-cs"/>
              </a:rPr>
              <a:pPr marL="0" marR="0" lvl="0" indent="0" algn="r" defTabSz="914400" rtl="0" eaLnBrk="1" fontAlgn="base" latinLnBrk="0" hangingPunct="1">
                <a:lnSpc>
                  <a:spcPct val="100000"/>
                </a:lnSpc>
                <a:spcBef>
                  <a:spcPct val="0"/>
                </a:spcBef>
                <a:spcAft>
                  <a:spcPct val="0"/>
                </a:spcAft>
                <a:buClrTx/>
                <a:buSzTx/>
                <a:buFontTx/>
                <a:buNone/>
                <a:tabLst/>
                <a:defRPr/>
              </a:pPr>
              <a:t>64</a:t>
            </a:fld>
            <a:endParaRPr kumimoji="1" lang="ja-JP" altLang="en-US" sz="1200" b="0" i="0" u="none" strike="noStrike" kern="1200" cap="none" spc="0" normalizeH="0" baseline="0" noProof="0">
              <a:ln>
                <a:noFill/>
              </a:ln>
              <a:solidFill>
                <a:srgbClr val="898989"/>
              </a:solidFill>
              <a:effectLst/>
              <a:uLnTx/>
              <a:uFillTx/>
              <a:latin typeface="Calibri" pitchFamily="34" charset="0"/>
              <a:ea typeface="ＭＳ Ｐゴシック" pitchFamily="50" charset="-128"/>
              <a:cs typeface="+mn-cs"/>
            </a:endParaRPr>
          </a:p>
        </p:txBody>
      </p:sp>
      <p:pic>
        <p:nvPicPr>
          <p:cNvPr id="6" name="図 5">
            <a:extLst>
              <a:ext uri="{FF2B5EF4-FFF2-40B4-BE49-F238E27FC236}">
                <a16:creationId xmlns:a16="http://schemas.microsoft.com/office/drawing/2014/main" id="{18B9BE1E-8D35-FC27-DF3B-A67E6CEDEED7}"/>
              </a:ext>
            </a:extLst>
          </p:cNvPr>
          <p:cNvPicPr>
            <a:picLocks noChangeAspect="1"/>
          </p:cNvPicPr>
          <p:nvPr/>
        </p:nvPicPr>
        <p:blipFill rotWithShape="1">
          <a:blip r:embed="rId2"/>
          <a:srcRect t="8367"/>
          <a:stretch/>
        </p:blipFill>
        <p:spPr>
          <a:xfrm>
            <a:off x="0" y="1278467"/>
            <a:ext cx="9144000" cy="4733262"/>
          </a:xfrm>
          <a:prstGeom prst="rect">
            <a:avLst/>
          </a:prstGeom>
        </p:spPr>
      </p:pic>
    </p:spTree>
    <p:extLst>
      <p:ext uri="{BB962C8B-B14F-4D97-AF65-F5344CB8AC3E}">
        <p14:creationId xmlns:p14="http://schemas.microsoft.com/office/powerpoint/2010/main" val="379128753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11C7A15E-133C-0732-0436-6A91C21ED911}"/>
              </a:ext>
            </a:extLst>
          </p:cNvPr>
          <p:cNvSpPr>
            <a:spLocks noGrp="1"/>
          </p:cNvSpPr>
          <p:nvPr>
            <p:ph type="title"/>
          </p:nvPr>
        </p:nvSpPr>
        <p:spPr>
          <a:xfrm>
            <a:off x="457200" y="274638"/>
            <a:ext cx="8229600" cy="622829"/>
          </a:xfrm>
        </p:spPr>
        <p:txBody>
          <a:bodyPr/>
          <a:lstStyle/>
          <a:p>
            <a:r>
              <a:rPr lang="ja-JP" altLang="en-US" dirty="0"/>
              <a:t>大阪市の場合　全国との比較</a:t>
            </a:r>
            <a:endParaRPr kumimoji="1" lang="ja-JP" altLang="en-US" dirty="0"/>
          </a:p>
        </p:txBody>
      </p:sp>
      <p:sp>
        <p:nvSpPr>
          <p:cNvPr id="3" name="コンテンツ プレースホルダー 2">
            <a:extLst>
              <a:ext uri="{FF2B5EF4-FFF2-40B4-BE49-F238E27FC236}">
                <a16:creationId xmlns:a16="http://schemas.microsoft.com/office/drawing/2014/main" id="{27DAA980-3542-A08A-7250-4951B4A7E819}"/>
              </a:ext>
            </a:extLst>
          </p:cNvPr>
          <p:cNvSpPr>
            <a:spLocks noGrp="1"/>
          </p:cNvSpPr>
          <p:nvPr>
            <p:ph idx="1"/>
          </p:nvPr>
        </p:nvSpPr>
        <p:spPr>
          <a:xfrm>
            <a:off x="313266" y="1166018"/>
            <a:ext cx="8500534" cy="5480315"/>
          </a:xfrm>
        </p:spPr>
        <p:txBody>
          <a:bodyPr/>
          <a:lstStyle/>
          <a:p>
            <a:pPr marL="0" indent="0">
              <a:buNone/>
            </a:pPr>
            <a:r>
              <a:rPr kumimoji="1" lang="ja-JP" altLang="en-US" sz="2800" dirty="0"/>
              <a:t>〇大阪市は課税層が</a:t>
            </a:r>
            <a:r>
              <a:rPr kumimoji="1" lang="en-US" altLang="ja-JP" sz="2800" dirty="0"/>
              <a:t>32.2</a:t>
            </a:r>
            <a:r>
              <a:rPr kumimoji="1" lang="ja-JP" altLang="en-US" sz="2800" dirty="0"/>
              <a:t>％と全国（</a:t>
            </a:r>
            <a:r>
              <a:rPr kumimoji="1" lang="en-US" altLang="ja-JP" sz="2800" dirty="0"/>
              <a:t>41.1%</a:t>
            </a:r>
            <a:r>
              <a:rPr kumimoji="1" lang="ja-JP" altLang="en-US" sz="2800" dirty="0"/>
              <a:t>）と比べ少ない。</a:t>
            </a:r>
            <a:endParaRPr kumimoji="1" lang="en-US" altLang="ja-JP" sz="2800" dirty="0"/>
          </a:p>
          <a:p>
            <a:pPr marL="0" indent="0">
              <a:buNone/>
            </a:pPr>
            <a:r>
              <a:rPr kumimoji="1" lang="ja-JP" altLang="en-US" sz="2800" dirty="0"/>
              <a:t>〇国基準の最高位（第</a:t>
            </a:r>
            <a:r>
              <a:rPr kumimoji="1" lang="en-US" altLang="ja-JP" sz="2800" dirty="0"/>
              <a:t>9</a:t>
            </a:r>
            <a:r>
              <a:rPr kumimoji="1" lang="ja-JP" altLang="en-US" sz="2800" dirty="0"/>
              <a:t>段階）に対応する合計所得</a:t>
            </a:r>
            <a:r>
              <a:rPr kumimoji="1" lang="en-US" altLang="ja-JP" sz="2800" dirty="0"/>
              <a:t>300</a:t>
            </a:r>
            <a:r>
              <a:rPr kumimoji="1" lang="ja-JP" altLang="en-US" sz="2800" dirty="0"/>
              <a:t>万円以上の層は</a:t>
            </a:r>
            <a:r>
              <a:rPr kumimoji="1" lang="en-US" altLang="ja-JP" sz="2800" dirty="0"/>
              <a:t>6.2</a:t>
            </a:r>
            <a:r>
              <a:rPr kumimoji="1" lang="ja-JP" altLang="en-US" sz="2800" dirty="0"/>
              <a:t>％で全国（</a:t>
            </a:r>
            <a:r>
              <a:rPr kumimoji="1" lang="en-US" altLang="ja-JP" sz="2800" dirty="0"/>
              <a:t>7.1</a:t>
            </a:r>
            <a:r>
              <a:rPr kumimoji="1" lang="ja-JP" altLang="en-US" sz="2800" dirty="0"/>
              <a:t>％）より少なく、そのうち合計所得</a:t>
            </a:r>
            <a:r>
              <a:rPr kumimoji="1" lang="en-US" altLang="ja-JP" sz="2800" dirty="0"/>
              <a:t>400</a:t>
            </a:r>
            <a:r>
              <a:rPr kumimoji="1" lang="ja-JP" altLang="en-US" sz="2800" dirty="0"/>
              <a:t>万円以上はすでに国基準を上回る乗率（</a:t>
            </a:r>
            <a:r>
              <a:rPr kumimoji="1" lang="en-US" altLang="ja-JP" sz="2800" dirty="0"/>
              <a:t>1.75</a:t>
            </a:r>
            <a:r>
              <a:rPr kumimoji="1" lang="ja-JP" altLang="en-US" sz="2800" dirty="0"/>
              <a:t>～</a:t>
            </a:r>
            <a:r>
              <a:rPr kumimoji="1" lang="en-US" altLang="ja-JP" sz="2800" dirty="0"/>
              <a:t>2.3</a:t>
            </a:r>
            <a:r>
              <a:rPr kumimoji="1" lang="ja-JP" altLang="en-US" sz="2800" dirty="0"/>
              <a:t>）を設定している。</a:t>
            </a:r>
            <a:endParaRPr kumimoji="1" lang="en-US" altLang="ja-JP" sz="2800" dirty="0"/>
          </a:p>
          <a:p>
            <a:pPr marL="0" indent="0">
              <a:buNone/>
            </a:pPr>
            <a:r>
              <a:rPr kumimoji="1" lang="ja-JP" altLang="en-US" sz="2800" dirty="0"/>
              <a:t>〇国の「見直し例」の低所得者軽減にするためには、課税層にはより大きな負担を課さなければならない。</a:t>
            </a:r>
            <a:endParaRPr kumimoji="1" lang="en-US" altLang="ja-JP" sz="2800" dirty="0"/>
          </a:p>
          <a:p>
            <a:pPr marL="0" indent="0">
              <a:buNone/>
            </a:pPr>
            <a:r>
              <a:rPr kumimoji="1" lang="ja-JP" altLang="en-US" sz="2800" dirty="0"/>
              <a:t>〇所得</a:t>
            </a:r>
            <a:r>
              <a:rPr kumimoji="1" lang="en-US" altLang="ja-JP" sz="2800" dirty="0"/>
              <a:t>1000</a:t>
            </a:r>
            <a:r>
              <a:rPr kumimoji="1" lang="ja-JP" altLang="en-US" sz="2800" dirty="0"/>
              <a:t>万円を超える「富裕層」に応分な負担を求める多段階化とともに、根本的には公費による低所得者軽減を拡大する以外にない。国が企む公費の削減など言語道断である。</a:t>
            </a:r>
          </a:p>
        </p:txBody>
      </p:sp>
      <p:sp>
        <p:nvSpPr>
          <p:cNvPr id="4" name="スライド番号プレースホルダー 3">
            <a:extLst>
              <a:ext uri="{FF2B5EF4-FFF2-40B4-BE49-F238E27FC236}">
                <a16:creationId xmlns:a16="http://schemas.microsoft.com/office/drawing/2014/main" id="{09E8DCB1-B0D1-5873-ACBC-F221CB4F5603}"/>
              </a:ext>
            </a:extLst>
          </p:cNvPr>
          <p:cNvSpPr>
            <a:spLocks noGrp="1"/>
          </p:cNvSpPr>
          <p:nvPr>
            <p:ph type="sldNum" sz="quarter" idx="12"/>
          </p:nvPr>
        </p:nvSpPr>
        <p:spPr/>
        <p:txBody>
          <a:bodyPr/>
          <a:lstStyle/>
          <a:p>
            <a:fld id="{3B706ECC-EBCD-43BE-A780-1013F51C6180}" type="slidenum">
              <a:rPr lang="ja-JP" altLang="en-US" smtClean="0"/>
              <a:pPr/>
              <a:t>65</a:t>
            </a:fld>
            <a:endParaRPr lang="ja-JP" altLang="en-US"/>
          </a:p>
        </p:txBody>
      </p:sp>
    </p:spTree>
    <p:extLst>
      <p:ext uri="{BB962C8B-B14F-4D97-AF65-F5344CB8AC3E}">
        <p14:creationId xmlns:p14="http://schemas.microsoft.com/office/powerpoint/2010/main" val="179263223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7B7F625-DE7D-ED37-FF69-37D6957EC6F7}"/>
              </a:ext>
            </a:extLst>
          </p:cNvPr>
          <p:cNvSpPr>
            <a:spLocks noGrp="1"/>
          </p:cNvSpPr>
          <p:nvPr>
            <p:ph type="title"/>
          </p:nvPr>
        </p:nvSpPr>
        <p:spPr>
          <a:xfrm>
            <a:off x="457200" y="-39027"/>
            <a:ext cx="8178800" cy="512762"/>
          </a:xfrm>
          <a:solidFill>
            <a:schemeClr val="accent2">
              <a:lumMod val="20000"/>
              <a:lumOff val="80000"/>
            </a:schemeClr>
          </a:solidFill>
        </p:spPr>
        <p:txBody>
          <a:bodyPr/>
          <a:lstStyle/>
          <a:p>
            <a:r>
              <a:rPr kumimoji="1" lang="ja-JP" altLang="en-US" sz="3200" dirty="0"/>
              <a:t>大阪市と全国の比較</a:t>
            </a:r>
          </a:p>
        </p:txBody>
      </p:sp>
      <p:sp>
        <p:nvSpPr>
          <p:cNvPr id="4" name="スライド番号プレースホルダー 3">
            <a:extLst>
              <a:ext uri="{FF2B5EF4-FFF2-40B4-BE49-F238E27FC236}">
                <a16:creationId xmlns:a16="http://schemas.microsoft.com/office/drawing/2014/main" id="{2FC63F16-A342-38FA-3C44-9C94C3F504A1}"/>
              </a:ext>
            </a:extLst>
          </p:cNvPr>
          <p:cNvSpPr>
            <a:spLocks noGrp="1"/>
          </p:cNvSpPr>
          <p:nvPr>
            <p:ph type="sldNum" sz="quarter" idx="12"/>
          </p:nvPr>
        </p:nvSpPr>
        <p:spPr/>
        <p:txBody>
          <a:bodyPr/>
          <a:lstStyle/>
          <a:p>
            <a:fld id="{3B706ECC-EBCD-43BE-A780-1013F51C6180}" type="slidenum">
              <a:rPr lang="ja-JP" altLang="en-US" smtClean="0"/>
              <a:pPr/>
              <a:t>66</a:t>
            </a:fld>
            <a:endParaRPr lang="ja-JP" altLang="en-US"/>
          </a:p>
        </p:txBody>
      </p:sp>
      <p:graphicFrame>
        <p:nvGraphicFramePr>
          <p:cNvPr id="5" name="表 4">
            <a:extLst>
              <a:ext uri="{FF2B5EF4-FFF2-40B4-BE49-F238E27FC236}">
                <a16:creationId xmlns:a16="http://schemas.microsoft.com/office/drawing/2014/main" id="{DDF595AD-38C6-C908-0B49-9CC8AE83D64B}"/>
              </a:ext>
            </a:extLst>
          </p:cNvPr>
          <p:cNvGraphicFramePr>
            <a:graphicFrameLocks noGrp="1"/>
          </p:cNvGraphicFramePr>
          <p:nvPr>
            <p:extLst>
              <p:ext uri="{D42A27DB-BD31-4B8C-83A1-F6EECF244321}">
                <p14:modId xmlns:p14="http://schemas.microsoft.com/office/powerpoint/2010/main" val="814746225"/>
              </p:ext>
            </p:extLst>
          </p:nvPr>
        </p:nvGraphicFramePr>
        <p:xfrm>
          <a:off x="457200" y="760412"/>
          <a:ext cx="7854950" cy="1219200"/>
        </p:xfrm>
        <a:graphic>
          <a:graphicData uri="http://schemas.openxmlformats.org/drawingml/2006/table">
            <a:tbl>
              <a:tblPr firstRow="1" firstCol="1" bandRow="1"/>
              <a:tblGrid>
                <a:gridCol w="1066208">
                  <a:extLst>
                    <a:ext uri="{9D8B030D-6E8A-4147-A177-3AD203B41FA5}">
                      <a16:colId xmlns:a16="http://schemas.microsoft.com/office/drawing/2014/main" val="1771567460"/>
                    </a:ext>
                  </a:extLst>
                </a:gridCol>
                <a:gridCol w="4821622">
                  <a:extLst>
                    <a:ext uri="{9D8B030D-6E8A-4147-A177-3AD203B41FA5}">
                      <a16:colId xmlns:a16="http://schemas.microsoft.com/office/drawing/2014/main" val="740326572"/>
                    </a:ext>
                  </a:extLst>
                </a:gridCol>
                <a:gridCol w="1102356">
                  <a:extLst>
                    <a:ext uri="{9D8B030D-6E8A-4147-A177-3AD203B41FA5}">
                      <a16:colId xmlns:a16="http://schemas.microsoft.com/office/drawing/2014/main" val="3950753108"/>
                    </a:ext>
                  </a:extLst>
                </a:gridCol>
                <a:gridCol w="864764">
                  <a:extLst>
                    <a:ext uri="{9D8B030D-6E8A-4147-A177-3AD203B41FA5}">
                      <a16:colId xmlns:a16="http://schemas.microsoft.com/office/drawing/2014/main" val="2182172401"/>
                    </a:ext>
                  </a:extLst>
                </a:gridCol>
              </a:tblGrid>
              <a:tr h="0">
                <a:tc>
                  <a:txBody>
                    <a:bodyPr/>
                    <a:lstStyle/>
                    <a:p>
                      <a:pPr algn="just"/>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大阪市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全国</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4278222"/>
                  </a:ext>
                </a:extLst>
              </a:tr>
              <a:tr h="0">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第</a:t>
                      </a:r>
                      <a:r>
                        <a:rPr lang="en-US" sz="1600" kern="100">
                          <a:effectLst/>
                          <a:latin typeface="游明朝" panose="02020400000000000000" pitchFamily="18" charset="-128"/>
                          <a:ea typeface="ＭＳ ゴシック" panose="020B0609070205080204" pitchFamily="49" charset="-128"/>
                          <a:cs typeface="Times New Roman" panose="02020603050405020304" pitchFamily="18" charset="0"/>
                        </a:rPr>
                        <a:t>1</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段階</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非課税世帯で本人の年金収入等</a:t>
                      </a:r>
                      <a:r>
                        <a:rPr lang="en-US" sz="1600" kern="100">
                          <a:effectLst/>
                          <a:latin typeface="游明朝" panose="02020400000000000000" pitchFamily="18" charset="-128"/>
                          <a:ea typeface="ＭＳ ゴシック" panose="020B0609070205080204" pitchFamily="49" charset="-128"/>
                          <a:cs typeface="Times New Roman" panose="02020603050405020304" pitchFamily="18" charset="0"/>
                        </a:rPr>
                        <a:t>80</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万円以下</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31.4</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17.0</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3663597"/>
                  </a:ext>
                </a:extLst>
              </a:tr>
              <a:tr h="0">
                <a:tc>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第</a:t>
                      </a:r>
                      <a:r>
                        <a:rPr lang="en-US"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2</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段階</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非課税世帯で本人の年金収入等</a:t>
                      </a:r>
                      <a:r>
                        <a:rPr lang="en-US" sz="1600" kern="100">
                          <a:effectLst/>
                          <a:latin typeface="游明朝" panose="02020400000000000000" pitchFamily="18" charset="-128"/>
                          <a:ea typeface="ＭＳ ゴシック" panose="020B0609070205080204" pitchFamily="49" charset="-128"/>
                          <a:cs typeface="Times New Roman" panose="02020603050405020304" pitchFamily="18" charset="0"/>
                        </a:rPr>
                        <a:t>80</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円超</a:t>
                      </a:r>
                      <a:r>
                        <a:rPr lang="en-US" sz="1600" kern="100">
                          <a:effectLst/>
                          <a:latin typeface="游明朝" panose="02020400000000000000" pitchFamily="18" charset="-128"/>
                          <a:ea typeface="ＭＳ ゴシック" panose="020B0609070205080204" pitchFamily="49" charset="-128"/>
                          <a:cs typeface="Times New Roman" panose="02020603050405020304" pitchFamily="18" charset="0"/>
                        </a:rPr>
                        <a:t>120</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万円以下</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9.9</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8.3</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07538524"/>
                  </a:ext>
                </a:extLst>
              </a:tr>
              <a:tr h="0">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第</a:t>
                      </a:r>
                      <a:r>
                        <a:rPr lang="en-US" sz="1600" kern="100">
                          <a:effectLst/>
                          <a:latin typeface="游明朝" panose="02020400000000000000" pitchFamily="18" charset="-128"/>
                          <a:ea typeface="ＭＳ ゴシック" panose="020B0609070205080204" pitchFamily="49" charset="-128"/>
                          <a:cs typeface="Times New Roman" panose="02020603050405020304" pitchFamily="18" charset="0"/>
                        </a:rPr>
                        <a:t>3</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段階</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非課税世帯で本人の年金収入等</a:t>
                      </a:r>
                      <a:r>
                        <a:rPr lang="en-US" sz="1600" kern="100">
                          <a:effectLst/>
                          <a:latin typeface="游明朝" panose="02020400000000000000" pitchFamily="18" charset="-128"/>
                          <a:ea typeface="ＭＳ ゴシック" panose="020B0609070205080204" pitchFamily="49" charset="-128"/>
                          <a:cs typeface="Times New Roman" panose="02020603050405020304" pitchFamily="18" charset="0"/>
                        </a:rPr>
                        <a:t>120</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万円超</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9.4</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7.6</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0843668"/>
                  </a:ext>
                </a:extLst>
              </a:tr>
              <a:tr h="0">
                <a:tc gridSpan="2">
                  <a:txBody>
                    <a:bodyPr/>
                    <a:lstStyle/>
                    <a:p>
                      <a:pPr algn="just"/>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　　　　　　　　　　　　合計</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ctr"/>
                      <a:r>
                        <a:rPr lang="en-US" sz="1600" kern="100">
                          <a:effectLst/>
                          <a:latin typeface="ＭＳ ゴシック" panose="020B0609070205080204" pitchFamily="49" charset="-128"/>
                          <a:ea typeface="游明朝" panose="02020400000000000000" pitchFamily="18" charset="-128"/>
                          <a:cs typeface="Times New Roman" panose="02020603050405020304" pitchFamily="18" charset="0"/>
                        </a:rPr>
                        <a:t>50.7</a:t>
                      </a:r>
                      <a:r>
                        <a:rPr lang="ja-JP" sz="16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en-US" sz="1600" kern="100" dirty="0">
                          <a:effectLst/>
                          <a:latin typeface="ＭＳ ゴシック" panose="020B0609070205080204" pitchFamily="49" charset="-128"/>
                          <a:ea typeface="游明朝" panose="02020400000000000000" pitchFamily="18" charset="-128"/>
                          <a:cs typeface="Times New Roman" panose="02020603050405020304" pitchFamily="18" charset="0"/>
                        </a:rPr>
                        <a:t>32.9</a:t>
                      </a:r>
                      <a:r>
                        <a:rPr lang="ja-JP" sz="16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1213490"/>
                  </a:ext>
                </a:extLst>
              </a:tr>
            </a:tbl>
          </a:graphicData>
        </a:graphic>
      </p:graphicFrame>
      <p:graphicFrame>
        <p:nvGraphicFramePr>
          <p:cNvPr id="6" name="表 5">
            <a:extLst>
              <a:ext uri="{FF2B5EF4-FFF2-40B4-BE49-F238E27FC236}">
                <a16:creationId xmlns:a16="http://schemas.microsoft.com/office/drawing/2014/main" id="{134D4B05-AB37-CB3F-1EEC-4969DE0D8770}"/>
              </a:ext>
            </a:extLst>
          </p:cNvPr>
          <p:cNvGraphicFramePr>
            <a:graphicFrameLocks noGrp="1"/>
          </p:cNvGraphicFramePr>
          <p:nvPr>
            <p:extLst>
              <p:ext uri="{D42A27DB-BD31-4B8C-83A1-F6EECF244321}">
                <p14:modId xmlns:p14="http://schemas.microsoft.com/office/powerpoint/2010/main" val="2195659043"/>
              </p:ext>
            </p:extLst>
          </p:nvPr>
        </p:nvGraphicFramePr>
        <p:xfrm>
          <a:off x="266699" y="2352040"/>
          <a:ext cx="8610601" cy="4480560"/>
        </p:xfrm>
        <a:graphic>
          <a:graphicData uri="http://schemas.openxmlformats.org/drawingml/2006/table">
            <a:tbl>
              <a:tblPr firstRow="1" firstCol="1" bandRow="1"/>
              <a:tblGrid>
                <a:gridCol w="1524251">
                  <a:extLst>
                    <a:ext uri="{9D8B030D-6E8A-4147-A177-3AD203B41FA5}">
                      <a16:colId xmlns:a16="http://schemas.microsoft.com/office/drawing/2014/main" val="3842871294"/>
                    </a:ext>
                  </a:extLst>
                </a:gridCol>
                <a:gridCol w="1098219">
                  <a:extLst>
                    <a:ext uri="{9D8B030D-6E8A-4147-A177-3AD203B41FA5}">
                      <a16:colId xmlns:a16="http://schemas.microsoft.com/office/drawing/2014/main" val="1288409426"/>
                    </a:ext>
                  </a:extLst>
                </a:gridCol>
                <a:gridCol w="833131">
                  <a:extLst>
                    <a:ext uri="{9D8B030D-6E8A-4147-A177-3AD203B41FA5}">
                      <a16:colId xmlns:a16="http://schemas.microsoft.com/office/drawing/2014/main" val="4075614558"/>
                    </a:ext>
                  </a:extLst>
                </a:gridCol>
                <a:gridCol w="536433">
                  <a:extLst>
                    <a:ext uri="{9D8B030D-6E8A-4147-A177-3AD203B41FA5}">
                      <a16:colId xmlns:a16="http://schemas.microsoft.com/office/drawing/2014/main" val="3457506222"/>
                    </a:ext>
                  </a:extLst>
                </a:gridCol>
                <a:gridCol w="2712070">
                  <a:extLst>
                    <a:ext uri="{9D8B030D-6E8A-4147-A177-3AD203B41FA5}">
                      <a16:colId xmlns:a16="http://schemas.microsoft.com/office/drawing/2014/main" val="3618981877"/>
                    </a:ext>
                  </a:extLst>
                </a:gridCol>
                <a:gridCol w="1185905">
                  <a:extLst>
                    <a:ext uri="{9D8B030D-6E8A-4147-A177-3AD203B41FA5}">
                      <a16:colId xmlns:a16="http://schemas.microsoft.com/office/drawing/2014/main" val="2150200050"/>
                    </a:ext>
                  </a:extLst>
                </a:gridCol>
                <a:gridCol w="720592">
                  <a:extLst>
                    <a:ext uri="{9D8B030D-6E8A-4147-A177-3AD203B41FA5}">
                      <a16:colId xmlns:a16="http://schemas.microsoft.com/office/drawing/2014/main" val="328543311"/>
                    </a:ext>
                  </a:extLst>
                </a:gridCol>
              </a:tblGrid>
              <a:tr h="0">
                <a:tc gridSpan="4">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　　　　大阪市</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3">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　　　　　　全国</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551430362"/>
                  </a:ext>
                </a:extLst>
              </a:tr>
              <a:tr h="0">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　　所得基準</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被保険者数割合</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乗率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r>
                        <a:rPr 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　所得基準</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被保険者数割合</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乗率</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8203087"/>
                  </a:ext>
                </a:extLst>
              </a:tr>
              <a:tr h="0">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合計所得</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125</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万円以下</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12.2</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1.10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合計所得</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120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14.5</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1.20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86724287"/>
                  </a:ext>
                </a:extLst>
              </a:tr>
              <a:tr h="215900">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125</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万円超</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200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9.2</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1.25</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合計所得</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120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210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12.9</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1.30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4118949"/>
                  </a:ext>
                </a:extLst>
              </a:tr>
              <a:tr h="0">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200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300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4.5</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1.50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合計所得</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210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320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6.6</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1.50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45087934"/>
                  </a:ext>
                </a:extLst>
              </a:tr>
              <a:tr h="0">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300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400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2.4</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1.60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r>
                        <a:rPr lang="en-US" sz="14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dirty="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dirty="0">
                          <a:effectLst/>
                          <a:latin typeface="ＭＳ ゴシック" panose="020B0609070205080204" pitchFamily="49" charset="-128"/>
                          <a:ea typeface="游明朝" panose="02020400000000000000" pitchFamily="18" charset="-128"/>
                          <a:cs typeface="Times New Roman" panose="02020603050405020304" pitchFamily="18" charset="0"/>
                        </a:rPr>
                        <a:t>6.2</a:t>
                      </a:r>
                      <a:r>
                        <a:rPr 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合計所得</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320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7.1</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6">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 </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1.70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79864"/>
                  </a:ext>
                </a:extLst>
              </a:tr>
              <a:tr h="0">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400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500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1.1</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1.75</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515875984"/>
                  </a:ext>
                </a:extLst>
              </a:tr>
              <a:tr h="0">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500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600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0.5</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1.80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459981607"/>
                  </a:ext>
                </a:extLst>
              </a:tr>
              <a:tr h="0">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600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700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0.4</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1.90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38158457"/>
                  </a:ext>
                </a:extLst>
              </a:tr>
              <a:tr h="0">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700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r>
                        <a:rPr lang="en-US" sz="1400" kern="100">
                          <a:effectLst/>
                          <a:latin typeface="游明朝" panose="02020400000000000000" pitchFamily="18" charset="-128"/>
                          <a:ea typeface="ＭＳ ゴシック" panose="020B0609070205080204" pitchFamily="49" charset="-128"/>
                          <a:cs typeface="Times New Roman" panose="02020603050405020304" pitchFamily="18" charset="0"/>
                        </a:rPr>
                        <a:t>1000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万円未満</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0.6</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2.00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649917848"/>
                  </a:ext>
                </a:extLst>
              </a:tr>
              <a:tr h="0">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1000</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万円以上</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1.2%</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2.30</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461001389"/>
                  </a:ext>
                </a:extLst>
              </a:tr>
              <a:tr h="0">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合計</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3">
                  <a:txBody>
                    <a:bodyPr/>
                    <a:lstStyle/>
                    <a:p>
                      <a:pPr indent="571500" algn="just"/>
                      <a:r>
                        <a:rPr lang="en-US" sz="1400" kern="100">
                          <a:effectLst/>
                          <a:latin typeface="ＭＳ ゴシック" panose="020B0609070205080204" pitchFamily="49" charset="-128"/>
                          <a:ea typeface="游明朝" panose="02020400000000000000" pitchFamily="18" charset="-128"/>
                          <a:cs typeface="Times New Roman" panose="02020603050405020304" pitchFamily="18" charset="0"/>
                        </a:rPr>
                        <a:t>32.2</a:t>
                      </a:r>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tc hMerge="1">
                  <a:txBody>
                    <a:bodyPr/>
                    <a:lstStyle/>
                    <a:p>
                      <a:endParaRPr kumimoji="1" lang="ja-JP" altLang="en-US"/>
                    </a:p>
                  </a:txBody>
                  <a:tcPr/>
                </a:tc>
                <a:tc>
                  <a:txBody>
                    <a:bodyPr/>
                    <a:lstStyle/>
                    <a:p>
                      <a:pPr algn="just"/>
                      <a:r>
                        <a:rPr lang="ja-JP" sz="1400" kern="100">
                          <a:effectLst/>
                          <a:latin typeface="游明朝" panose="02020400000000000000" pitchFamily="18" charset="-128"/>
                          <a:ea typeface="ＭＳ ゴシック" panose="020B0609070205080204" pitchFamily="49" charset="-128"/>
                          <a:cs typeface="Times New Roman" panose="02020603050405020304" pitchFamily="18" charset="0"/>
                        </a:rPr>
                        <a:t>合計</a:t>
                      </a:r>
                      <a:endParaRPr lang="ja-JP" sz="1800" kern="10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just"/>
                      <a:r>
                        <a:rPr 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　　　　　</a:t>
                      </a:r>
                      <a:r>
                        <a:rPr lang="en-US"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41.1</a:t>
                      </a:r>
                      <a:r>
                        <a:rPr lang="ja-JP" sz="1400" kern="100" dirty="0">
                          <a:effectLst/>
                          <a:latin typeface="游明朝" panose="02020400000000000000" pitchFamily="18" charset="-128"/>
                          <a:ea typeface="ＭＳ ゴシック" panose="020B0609070205080204" pitchFamily="49" charset="-128"/>
                          <a:cs typeface="Times New Roman" panose="02020603050405020304" pitchFamily="18" charset="0"/>
                        </a:rPr>
                        <a:t>％</a:t>
                      </a:r>
                      <a:endParaRPr lang="ja-JP" sz="1800" kern="100" dirty="0">
                        <a:effectLst/>
                        <a:latin typeface="游明朝" panose="02020400000000000000" pitchFamily="18" charset="-128"/>
                        <a:ea typeface="游明朝" panose="02020400000000000000" pitchFamily="18" charset="-128"/>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kumimoji="1" lang="ja-JP" altLang="en-US"/>
                    </a:p>
                  </a:txBody>
                  <a:tcPr/>
                </a:tc>
                <a:extLst>
                  <a:ext uri="{0D108BD9-81ED-4DB2-BD59-A6C34878D82A}">
                    <a16:rowId xmlns:a16="http://schemas.microsoft.com/office/drawing/2014/main" val="3732296631"/>
                  </a:ext>
                </a:extLst>
              </a:tr>
            </a:tbl>
          </a:graphicData>
        </a:graphic>
      </p:graphicFrame>
      <p:sp>
        <p:nvSpPr>
          <p:cNvPr id="8" name="テキスト ボックス 7">
            <a:extLst>
              <a:ext uri="{FF2B5EF4-FFF2-40B4-BE49-F238E27FC236}">
                <a16:creationId xmlns:a16="http://schemas.microsoft.com/office/drawing/2014/main" id="{94177A0B-1637-DAFB-0CFA-2CE6A3BECA8C}"/>
              </a:ext>
            </a:extLst>
          </p:cNvPr>
          <p:cNvSpPr txBox="1"/>
          <p:nvPr/>
        </p:nvSpPr>
        <p:spPr>
          <a:xfrm>
            <a:off x="110066" y="1982708"/>
            <a:ext cx="4572000" cy="369332"/>
          </a:xfrm>
          <a:prstGeom prst="rect">
            <a:avLst/>
          </a:prstGeom>
          <a:noFill/>
        </p:spPr>
        <p:txBody>
          <a:bodyPr wrap="square">
            <a:spAutoFit/>
          </a:bodyPr>
          <a:lstStyle/>
          <a:p>
            <a:r>
              <a:rPr lang="ja-JP" altLang="en-US" dirty="0"/>
              <a:t>課税層の被保険者数に占める割合</a:t>
            </a:r>
          </a:p>
        </p:txBody>
      </p:sp>
      <p:sp>
        <p:nvSpPr>
          <p:cNvPr id="10" name="テキスト ボックス 9">
            <a:extLst>
              <a:ext uri="{FF2B5EF4-FFF2-40B4-BE49-F238E27FC236}">
                <a16:creationId xmlns:a16="http://schemas.microsoft.com/office/drawing/2014/main" id="{B1C5A420-0451-2E23-6227-221BA734117A}"/>
              </a:ext>
            </a:extLst>
          </p:cNvPr>
          <p:cNvSpPr txBox="1"/>
          <p:nvPr/>
        </p:nvSpPr>
        <p:spPr>
          <a:xfrm>
            <a:off x="-25400" y="432408"/>
            <a:ext cx="4572000" cy="369332"/>
          </a:xfrm>
          <a:prstGeom prst="rect">
            <a:avLst/>
          </a:prstGeom>
          <a:noFill/>
        </p:spPr>
        <p:txBody>
          <a:bodyPr wrap="square">
            <a:spAutoFit/>
          </a:bodyPr>
          <a:lstStyle/>
          <a:p>
            <a:r>
              <a:rPr lang="ja-JP" altLang="en-US" dirty="0"/>
              <a:t>低所得者の被保険者数に占める割合</a:t>
            </a:r>
          </a:p>
        </p:txBody>
      </p:sp>
    </p:spTree>
    <p:extLst>
      <p:ext uri="{BB962C8B-B14F-4D97-AF65-F5344CB8AC3E}">
        <p14:creationId xmlns:p14="http://schemas.microsoft.com/office/powerpoint/2010/main" val="4038843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2AF941C-6237-CE51-0A73-7514DFB404B2}"/>
              </a:ext>
            </a:extLst>
          </p:cNvPr>
          <p:cNvSpPr>
            <a:spLocks noGrp="1"/>
          </p:cNvSpPr>
          <p:nvPr>
            <p:ph type="title"/>
          </p:nvPr>
        </p:nvSpPr>
        <p:spPr>
          <a:xfrm>
            <a:off x="457200" y="274638"/>
            <a:ext cx="8229600" cy="758295"/>
          </a:xfrm>
          <a:solidFill>
            <a:schemeClr val="accent1">
              <a:lumMod val="20000"/>
              <a:lumOff val="80000"/>
            </a:schemeClr>
          </a:solidFill>
        </p:spPr>
        <p:txBody>
          <a:bodyPr/>
          <a:lstStyle/>
          <a:p>
            <a:r>
              <a:rPr kumimoji="1" lang="ja-JP" altLang="en-US" sz="3200" dirty="0"/>
              <a:t>第</a:t>
            </a:r>
            <a:r>
              <a:rPr kumimoji="1" lang="en-US" altLang="ja-JP" sz="3200" dirty="0"/>
              <a:t>9</a:t>
            </a:r>
            <a:r>
              <a:rPr kumimoji="1" lang="ja-JP" altLang="en-US" sz="3200" dirty="0"/>
              <a:t>期介護保険事業計に向けた課題</a:t>
            </a:r>
          </a:p>
        </p:txBody>
      </p:sp>
      <p:sp>
        <p:nvSpPr>
          <p:cNvPr id="3" name="コンテンツ プレースホルダー 2">
            <a:extLst>
              <a:ext uri="{FF2B5EF4-FFF2-40B4-BE49-F238E27FC236}">
                <a16:creationId xmlns:a16="http://schemas.microsoft.com/office/drawing/2014/main" id="{D5023CC5-7EF1-D010-CFF1-50126342345C}"/>
              </a:ext>
            </a:extLst>
          </p:cNvPr>
          <p:cNvSpPr>
            <a:spLocks noGrp="1"/>
          </p:cNvSpPr>
          <p:nvPr>
            <p:ph idx="1"/>
          </p:nvPr>
        </p:nvSpPr>
        <p:spPr>
          <a:xfrm>
            <a:off x="330200" y="1227668"/>
            <a:ext cx="8356600" cy="4898496"/>
          </a:xfrm>
        </p:spPr>
        <p:txBody>
          <a:bodyPr/>
          <a:lstStyle/>
          <a:p>
            <a:pPr marL="0" indent="0">
              <a:buNone/>
            </a:pPr>
            <a:r>
              <a:rPr kumimoji="1" lang="ja-JP" altLang="en-US" sz="2800" dirty="0"/>
              <a:t>〇全国の市町村（</a:t>
            </a:r>
            <a:r>
              <a:rPr kumimoji="1" lang="en-US" altLang="ja-JP" sz="2800" dirty="0"/>
              <a:t>1571</a:t>
            </a:r>
            <a:r>
              <a:rPr kumimoji="1" lang="ja-JP" altLang="en-US" sz="2800" dirty="0"/>
              <a:t>保険者）のうち半数近く（</a:t>
            </a:r>
            <a:r>
              <a:rPr kumimoji="1" lang="en-US" altLang="ja-JP" sz="2800" dirty="0"/>
              <a:t>751</a:t>
            </a:r>
            <a:r>
              <a:rPr kumimoji="1" lang="ja-JP" altLang="en-US" sz="2800" dirty="0"/>
              <a:t>市町村）は、国基準（</a:t>
            </a:r>
            <a:r>
              <a:rPr kumimoji="1" lang="en-US" altLang="ja-JP" sz="2800" dirty="0"/>
              <a:t>9</a:t>
            </a:r>
            <a:r>
              <a:rPr kumimoji="1" lang="ja-JP" altLang="en-US" sz="2800" dirty="0"/>
              <a:t>段階）の所得段階にとどまり、最上位の乗率も</a:t>
            </a:r>
            <a:r>
              <a:rPr kumimoji="1" lang="en-US" altLang="ja-JP" sz="2800" dirty="0"/>
              <a:t>748</a:t>
            </a:r>
            <a:r>
              <a:rPr kumimoji="1" lang="ja-JP" altLang="en-US" sz="2800" dirty="0"/>
              <a:t>市町村（</a:t>
            </a:r>
            <a:r>
              <a:rPr kumimoji="1" lang="en-US" altLang="ja-JP" sz="2800" dirty="0"/>
              <a:t>47.6</a:t>
            </a:r>
            <a:r>
              <a:rPr kumimoji="1" lang="ja-JP" altLang="en-US" sz="2800" dirty="0"/>
              <a:t>％）が国基準の</a:t>
            </a:r>
            <a:r>
              <a:rPr kumimoji="1" lang="en-US" altLang="ja-JP" sz="2800" dirty="0"/>
              <a:t>1.7</a:t>
            </a:r>
            <a:r>
              <a:rPr kumimoji="1" lang="ja-JP" altLang="en-US" sz="2800" dirty="0"/>
              <a:t>か</a:t>
            </a:r>
            <a:r>
              <a:rPr kumimoji="1" lang="en-US" altLang="ja-JP" sz="2800" dirty="0"/>
              <a:t>1.7</a:t>
            </a:r>
            <a:r>
              <a:rPr kumimoji="1" lang="ja-JP" altLang="en-US" sz="2800" dirty="0"/>
              <a:t>未満となっている。</a:t>
            </a:r>
            <a:endParaRPr kumimoji="1" lang="en-US" altLang="ja-JP" sz="2800" dirty="0"/>
          </a:p>
          <a:p>
            <a:pPr marL="0" indent="0">
              <a:buNone/>
            </a:pPr>
            <a:r>
              <a:rPr kumimoji="1" lang="ja-JP" altLang="en-US" sz="2800" dirty="0"/>
              <a:t>〇問題は、低所得者の乗率。国基準より低くしている市町村は、第</a:t>
            </a:r>
            <a:r>
              <a:rPr kumimoji="1" lang="en-US" altLang="ja-JP" sz="2800" dirty="0"/>
              <a:t>1</a:t>
            </a:r>
            <a:r>
              <a:rPr kumimoji="1" lang="ja-JP" altLang="en-US" sz="2800" dirty="0"/>
              <a:t>段階</a:t>
            </a:r>
            <a:r>
              <a:rPr kumimoji="1" lang="en-US" altLang="ja-JP" sz="2800" dirty="0"/>
              <a:t>112</a:t>
            </a:r>
            <a:r>
              <a:rPr kumimoji="1" lang="ja-JP" altLang="en-US" sz="2800" dirty="0"/>
              <a:t>市町村（</a:t>
            </a:r>
            <a:r>
              <a:rPr kumimoji="1" lang="en-US" altLang="ja-JP" sz="2800" dirty="0"/>
              <a:t>7.13</a:t>
            </a:r>
            <a:r>
              <a:rPr kumimoji="1" lang="ja-JP" altLang="en-US" sz="2800" dirty="0"/>
              <a:t>％）、第</a:t>
            </a:r>
            <a:r>
              <a:rPr kumimoji="1" lang="en-US" altLang="ja-JP" sz="2800" dirty="0"/>
              <a:t>2</a:t>
            </a:r>
            <a:r>
              <a:rPr kumimoji="1" lang="ja-JP" altLang="en-US" sz="2800" dirty="0"/>
              <a:t>段階</a:t>
            </a:r>
            <a:r>
              <a:rPr kumimoji="1" lang="en-US" altLang="ja-JP" sz="2800" dirty="0"/>
              <a:t>334</a:t>
            </a:r>
            <a:r>
              <a:rPr kumimoji="1" lang="ja-JP" altLang="en-US" sz="2800" dirty="0"/>
              <a:t>市町村（</a:t>
            </a:r>
            <a:r>
              <a:rPr kumimoji="1" lang="en-US" altLang="ja-JP" sz="2800" dirty="0"/>
              <a:t>21.3</a:t>
            </a:r>
            <a:r>
              <a:rPr kumimoji="1" lang="ja-JP" altLang="en-US" sz="2800" dirty="0"/>
              <a:t>％）、第</a:t>
            </a:r>
            <a:r>
              <a:rPr kumimoji="1" lang="en-US" altLang="ja-JP" sz="2800" dirty="0"/>
              <a:t>3</a:t>
            </a:r>
            <a:r>
              <a:rPr kumimoji="1" lang="ja-JP" altLang="en-US" sz="2800" dirty="0"/>
              <a:t>段階</a:t>
            </a:r>
            <a:r>
              <a:rPr kumimoji="1" lang="en-US" altLang="ja-JP" sz="2800" dirty="0"/>
              <a:t>127</a:t>
            </a:r>
            <a:r>
              <a:rPr kumimoji="1" lang="ja-JP" altLang="en-US" sz="2800" dirty="0"/>
              <a:t>市町村（</a:t>
            </a:r>
            <a:r>
              <a:rPr kumimoji="1" lang="en-US" altLang="ja-JP" sz="2800" dirty="0"/>
              <a:t>8.1</a:t>
            </a:r>
            <a:r>
              <a:rPr kumimoji="1" lang="ja-JP" altLang="en-US" sz="2800" dirty="0"/>
              <a:t>％）にとどまっている。</a:t>
            </a:r>
            <a:endParaRPr kumimoji="1" lang="en-US" altLang="ja-JP" sz="2800" dirty="0"/>
          </a:p>
          <a:p>
            <a:pPr marL="0" indent="0">
              <a:buNone/>
            </a:pPr>
            <a:r>
              <a:rPr lang="ja-JP" altLang="en-US" sz="2800" dirty="0"/>
              <a:t>〇</a:t>
            </a:r>
            <a:r>
              <a:rPr kumimoji="1" lang="ja-JP" altLang="en-US" sz="2800" dirty="0"/>
              <a:t>第</a:t>
            </a:r>
            <a:r>
              <a:rPr kumimoji="1" lang="en-US" altLang="ja-JP" sz="2800" dirty="0"/>
              <a:t>9</a:t>
            </a:r>
            <a:r>
              <a:rPr kumimoji="1" lang="ja-JP" altLang="en-US" sz="2800" dirty="0"/>
              <a:t>期介護保険事業計画に向けての住民運動では、保険料基準額の引き上げ反対・引下げ要求とともに、低所得者の保険料乗率をさらに引き下げる要求を積極的に掲げる必要がある。</a:t>
            </a:r>
          </a:p>
        </p:txBody>
      </p:sp>
      <p:sp>
        <p:nvSpPr>
          <p:cNvPr id="4" name="スライド番号プレースホルダー 3">
            <a:extLst>
              <a:ext uri="{FF2B5EF4-FFF2-40B4-BE49-F238E27FC236}">
                <a16:creationId xmlns:a16="http://schemas.microsoft.com/office/drawing/2014/main" id="{3881F959-9D10-CC36-2CF9-8F914AA8D11C}"/>
              </a:ext>
            </a:extLst>
          </p:cNvPr>
          <p:cNvSpPr>
            <a:spLocks noGrp="1"/>
          </p:cNvSpPr>
          <p:nvPr>
            <p:ph type="sldNum" sz="quarter" idx="12"/>
          </p:nvPr>
        </p:nvSpPr>
        <p:spPr/>
        <p:txBody>
          <a:bodyPr/>
          <a:lstStyle/>
          <a:p>
            <a:fld id="{3B706ECC-EBCD-43BE-A780-1013F51C6180}" type="slidenum">
              <a:rPr lang="ja-JP" altLang="en-US" smtClean="0"/>
              <a:pPr/>
              <a:t>67</a:t>
            </a:fld>
            <a:endParaRPr lang="ja-JP" altLang="en-US"/>
          </a:p>
        </p:txBody>
      </p:sp>
    </p:spTree>
    <p:extLst>
      <p:ext uri="{BB962C8B-B14F-4D97-AF65-F5344CB8AC3E}">
        <p14:creationId xmlns:p14="http://schemas.microsoft.com/office/powerpoint/2010/main" val="322499089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C575235-CF95-4419-B169-0FDD3EA5692C}"/>
              </a:ext>
            </a:extLst>
          </p:cNvPr>
          <p:cNvSpPr>
            <a:spLocks noGrp="1"/>
          </p:cNvSpPr>
          <p:nvPr>
            <p:ph type="title"/>
          </p:nvPr>
        </p:nvSpPr>
        <p:spPr>
          <a:xfrm>
            <a:off x="457200" y="274638"/>
            <a:ext cx="8169965" cy="838545"/>
          </a:xfrm>
          <a:solidFill>
            <a:srgbClr val="FFFF00"/>
          </a:solidFill>
        </p:spPr>
        <p:txBody>
          <a:bodyPr/>
          <a:lstStyle/>
          <a:p>
            <a:r>
              <a:rPr kumimoji="1" lang="ja-JP" altLang="en-US" sz="3200" dirty="0"/>
              <a:t>介護改善・介護保険料引下げ要求の地域運動</a:t>
            </a:r>
          </a:p>
        </p:txBody>
      </p:sp>
      <p:sp>
        <p:nvSpPr>
          <p:cNvPr id="3" name="コンテンツ プレースホルダー 2">
            <a:extLst>
              <a:ext uri="{FF2B5EF4-FFF2-40B4-BE49-F238E27FC236}">
                <a16:creationId xmlns:a16="http://schemas.microsoft.com/office/drawing/2014/main" id="{F35646A6-7C5F-4656-8D5F-8C17A5AB5926}"/>
              </a:ext>
            </a:extLst>
          </p:cNvPr>
          <p:cNvSpPr>
            <a:spLocks noGrp="1"/>
          </p:cNvSpPr>
          <p:nvPr>
            <p:ph idx="1"/>
          </p:nvPr>
        </p:nvSpPr>
        <p:spPr>
          <a:xfrm>
            <a:off x="457200" y="1486894"/>
            <a:ext cx="8229600" cy="4639269"/>
          </a:xfrm>
        </p:spPr>
        <p:txBody>
          <a:bodyPr/>
          <a:lstStyle/>
          <a:p>
            <a:pPr marL="0" indent="0">
              <a:buNone/>
            </a:pPr>
            <a:r>
              <a:rPr kumimoji="1" lang="ja-JP" altLang="en-US" sz="3600" dirty="0"/>
              <a:t>①わが自治体の介護保険を知ること</a:t>
            </a:r>
            <a:endParaRPr kumimoji="1" lang="en-US" altLang="ja-JP" sz="3600" dirty="0"/>
          </a:p>
          <a:p>
            <a:pPr marL="0" indent="0">
              <a:buNone/>
            </a:pPr>
            <a:r>
              <a:rPr lang="ja-JP" altLang="en-US" sz="3600" dirty="0"/>
              <a:t>　第９期介護保険事業計画の検討状況（特に介護保険料算出根拠）</a:t>
            </a:r>
            <a:endParaRPr lang="en-US" altLang="ja-JP" sz="3600" dirty="0"/>
          </a:p>
          <a:p>
            <a:pPr marL="0" indent="0">
              <a:buNone/>
            </a:pPr>
            <a:r>
              <a:rPr lang="ja-JP" altLang="en-US" sz="3600" dirty="0"/>
              <a:t>　今後の推計・見通し</a:t>
            </a:r>
            <a:endParaRPr kumimoji="1" lang="en-US" altLang="ja-JP" sz="3600" dirty="0"/>
          </a:p>
          <a:p>
            <a:pPr marL="0" indent="0">
              <a:buNone/>
            </a:pPr>
            <a:r>
              <a:rPr lang="ja-JP" altLang="en-US" sz="3600" dirty="0"/>
              <a:t>②当面下げるために必要なことの</a:t>
            </a:r>
            <a:r>
              <a:rPr kumimoji="1" lang="ja-JP" altLang="en-US" sz="3600" dirty="0"/>
              <a:t>要求化</a:t>
            </a:r>
            <a:endParaRPr kumimoji="1" lang="en-US" altLang="ja-JP" sz="3600" dirty="0"/>
          </a:p>
          <a:p>
            <a:pPr marL="0" indent="0">
              <a:buNone/>
            </a:pPr>
            <a:r>
              <a:rPr kumimoji="1" lang="ja-JP" altLang="en-US" sz="3600" dirty="0"/>
              <a:t>③本質的な改善は国庫負担増</a:t>
            </a:r>
            <a:r>
              <a:rPr lang="ja-JP" altLang="en-US" sz="3600" dirty="0"/>
              <a:t>。低所得者軽減の公費削減には反対</a:t>
            </a:r>
            <a:endParaRPr lang="en-US" altLang="ja-JP" sz="3600" dirty="0"/>
          </a:p>
          <a:p>
            <a:pPr marL="0" indent="0">
              <a:buNone/>
            </a:pPr>
            <a:endParaRPr kumimoji="1" lang="ja-JP" altLang="en-US" sz="3600" dirty="0"/>
          </a:p>
        </p:txBody>
      </p:sp>
      <p:sp>
        <p:nvSpPr>
          <p:cNvPr id="4" name="スライド番号プレースホルダー 3">
            <a:extLst>
              <a:ext uri="{FF2B5EF4-FFF2-40B4-BE49-F238E27FC236}">
                <a16:creationId xmlns:a16="http://schemas.microsoft.com/office/drawing/2014/main" id="{EEC04316-939F-4E64-8A1A-436066977978}"/>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68</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817549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511073A-AA0D-489D-8CC6-8F703C68891C}"/>
              </a:ext>
            </a:extLst>
          </p:cNvPr>
          <p:cNvSpPr>
            <a:spLocks noGrp="1"/>
          </p:cNvSpPr>
          <p:nvPr>
            <p:ph idx="1"/>
          </p:nvPr>
        </p:nvSpPr>
        <p:spPr/>
        <p:txBody>
          <a:bodyPr/>
          <a:lstStyle/>
          <a:p>
            <a:pPr marL="0" indent="0">
              <a:buNone/>
            </a:pPr>
            <a:r>
              <a:rPr kumimoji="1" lang="ja-JP" altLang="en-US" dirty="0">
                <a:solidFill>
                  <a:srgbClr val="FF0000"/>
                </a:solidFill>
              </a:rPr>
              <a:t>その</a:t>
            </a:r>
            <a:r>
              <a:rPr kumimoji="1" lang="en-US" altLang="ja-JP" dirty="0">
                <a:solidFill>
                  <a:srgbClr val="FF0000"/>
                </a:solidFill>
              </a:rPr>
              <a:t>1</a:t>
            </a:r>
            <a:r>
              <a:rPr kumimoji="1" lang="ja-JP" altLang="en-US" dirty="0"/>
              <a:t>　現在の介護保険料の仕組みでは限界。　国庫負担増で保険料引下げをすること。公費削減は行わないこと。</a:t>
            </a:r>
            <a:endParaRPr kumimoji="1" lang="en-US" altLang="ja-JP" dirty="0"/>
          </a:p>
          <a:p>
            <a:pPr marL="0" indent="0">
              <a:buNone/>
            </a:pPr>
            <a:r>
              <a:rPr kumimoji="1" lang="ja-JP" altLang="en-US" dirty="0">
                <a:solidFill>
                  <a:srgbClr val="FF0000"/>
                </a:solidFill>
              </a:rPr>
              <a:t>その２</a:t>
            </a:r>
            <a:r>
              <a:rPr kumimoji="1" lang="ja-JP" altLang="en-US" dirty="0"/>
              <a:t> 当面、市町村の一般財源投入して保険料引下げをおこなうこと。</a:t>
            </a:r>
          </a:p>
          <a:p>
            <a:pPr marL="0" indent="0">
              <a:buNone/>
            </a:pPr>
            <a:r>
              <a:rPr kumimoji="1" lang="ja-JP" altLang="en-US" dirty="0">
                <a:solidFill>
                  <a:srgbClr val="FF0000"/>
                </a:solidFill>
              </a:rPr>
              <a:t>その３</a:t>
            </a:r>
            <a:r>
              <a:rPr kumimoji="1" lang="ja-JP" altLang="en-US" dirty="0"/>
              <a:t>　保険料の余りを貯め込み（基金）している自治体は、全額保険料引下げにまわすこと。</a:t>
            </a:r>
            <a:endParaRPr kumimoji="1" lang="en-US" altLang="ja-JP" dirty="0"/>
          </a:p>
          <a:p>
            <a:pPr marL="0" indent="0">
              <a:buNone/>
            </a:pPr>
            <a:r>
              <a:rPr lang="ja-JP" altLang="en-US" dirty="0">
                <a:solidFill>
                  <a:srgbClr val="FF0000"/>
                </a:solidFill>
              </a:rPr>
              <a:t>その４</a:t>
            </a:r>
            <a:r>
              <a:rPr lang="ja-JP" altLang="en-US" dirty="0"/>
              <a:t>　</a:t>
            </a:r>
            <a:r>
              <a:rPr kumimoji="1" lang="ja-JP" altLang="en-US" dirty="0"/>
              <a:t>低所得者に対する介護保険料減免制度を拡充すること。</a:t>
            </a:r>
          </a:p>
          <a:p>
            <a:pPr marL="0" indent="0">
              <a:buNone/>
            </a:pPr>
            <a:endParaRPr kumimoji="1" lang="ja-JP" altLang="en-US" dirty="0"/>
          </a:p>
          <a:p>
            <a:pPr marL="0" indent="0">
              <a:buNone/>
            </a:pPr>
            <a:endParaRPr kumimoji="1" lang="ja-JP" altLang="en-US" dirty="0"/>
          </a:p>
        </p:txBody>
      </p:sp>
      <p:sp>
        <p:nvSpPr>
          <p:cNvPr id="4" name="スライド番号プレースホルダー 3">
            <a:extLst>
              <a:ext uri="{FF2B5EF4-FFF2-40B4-BE49-F238E27FC236}">
                <a16:creationId xmlns:a16="http://schemas.microsoft.com/office/drawing/2014/main" id="{5620BD86-47DE-4F45-94E1-4FE159D7E3EE}"/>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sp>
        <p:nvSpPr>
          <p:cNvPr id="5" name="タイトル 1">
            <a:extLst>
              <a:ext uri="{FF2B5EF4-FFF2-40B4-BE49-F238E27FC236}">
                <a16:creationId xmlns:a16="http://schemas.microsoft.com/office/drawing/2014/main" id="{0A410FEB-28D0-4FF0-B2BF-91127F809D3E}"/>
              </a:ext>
            </a:extLst>
          </p:cNvPr>
          <p:cNvSpPr>
            <a:spLocks noGrp="1"/>
          </p:cNvSpPr>
          <p:nvPr>
            <p:ph type="title"/>
          </p:nvPr>
        </p:nvSpPr>
        <p:spPr>
          <a:xfrm>
            <a:off x="457200" y="274638"/>
            <a:ext cx="8229600" cy="1143000"/>
          </a:xfrm>
          <a:solidFill>
            <a:srgbClr val="FFC000"/>
          </a:solidFill>
        </p:spPr>
        <p:txBody>
          <a:bodyPr/>
          <a:lstStyle/>
          <a:p>
            <a:r>
              <a:rPr kumimoji="1" lang="ja-JP" altLang="en-US" dirty="0"/>
              <a:t>保険料に関する４つの要求案</a:t>
            </a:r>
          </a:p>
        </p:txBody>
      </p:sp>
    </p:spTree>
    <p:extLst>
      <p:ext uri="{BB962C8B-B14F-4D97-AF65-F5344CB8AC3E}">
        <p14:creationId xmlns:p14="http://schemas.microsoft.com/office/powerpoint/2010/main" val="3465591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a:bodyPr>
          <a:lstStyle/>
          <a:p>
            <a:r>
              <a:rPr lang="ja-JP" altLang="ja-JP" sz="6600" u="sng" dirty="0">
                <a:solidFill>
                  <a:srgbClr val="FF0000"/>
                </a:solidFill>
              </a:rPr>
              <a:t>「給付と負担の連動」</a:t>
            </a:r>
            <a:endParaRPr kumimoji="1" lang="ja-JP" altLang="en-US" sz="6600" u="sng" dirty="0"/>
          </a:p>
        </p:txBody>
      </p:sp>
      <p:sp>
        <p:nvSpPr>
          <p:cNvPr id="3" name="コンテンツ プレースホルダ 2"/>
          <p:cNvSpPr>
            <a:spLocks noGrp="1"/>
          </p:cNvSpPr>
          <p:nvPr>
            <p:ph idx="1"/>
          </p:nvPr>
        </p:nvSpPr>
        <p:spPr>
          <a:xfrm>
            <a:off x="467544" y="1340768"/>
            <a:ext cx="8496944" cy="1872208"/>
          </a:xfrm>
        </p:spPr>
        <p:txBody>
          <a:bodyPr>
            <a:normAutofit lnSpcReduction="10000"/>
          </a:bodyPr>
          <a:lstStyle/>
          <a:p>
            <a:pPr>
              <a:buNone/>
            </a:pPr>
            <a:r>
              <a:rPr lang="ja-JP" altLang="en-US" dirty="0"/>
              <a:t>　</a:t>
            </a:r>
            <a:r>
              <a:rPr lang="ja-JP" altLang="en-US" sz="3600" dirty="0"/>
              <a:t>　</a:t>
            </a:r>
            <a:r>
              <a:rPr lang="ja-JP" altLang="ja-JP" sz="6000" dirty="0"/>
              <a:t>その市町村の介護サービス利用が増え</a:t>
            </a:r>
            <a:r>
              <a:rPr lang="ja-JP" altLang="en-US" sz="6000" dirty="0"/>
              <a:t>る</a:t>
            </a:r>
            <a:endParaRPr lang="en-US" altLang="ja-JP" sz="6000" dirty="0"/>
          </a:p>
          <a:p>
            <a:pPr>
              <a:buNone/>
            </a:pPr>
            <a:endParaRPr kumimoji="1" lang="ja-JP" altLang="en-US" dirty="0"/>
          </a:p>
        </p:txBody>
      </p:sp>
      <p:sp>
        <p:nvSpPr>
          <p:cNvPr id="6" name="正方形/長方形 5">
            <a:extLst>
              <a:ext uri="{FF2B5EF4-FFF2-40B4-BE49-F238E27FC236}">
                <a16:creationId xmlns:a16="http://schemas.microsoft.com/office/drawing/2014/main" id="{25ADADE0-F1B0-4932-B327-2A4A47C2A8E8}"/>
              </a:ext>
            </a:extLst>
          </p:cNvPr>
          <p:cNvSpPr/>
          <p:nvPr/>
        </p:nvSpPr>
        <p:spPr>
          <a:xfrm>
            <a:off x="481226" y="3068960"/>
            <a:ext cx="8339246" cy="1938992"/>
          </a:xfrm>
          <a:prstGeom prst="rect">
            <a:avLst/>
          </a:prstGeom>
        </p:spPr>
        <p:txBody>
          <a:bodyPr wrap="square">
            <a:spAutoFit/>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1" lang="ja-JP" altLang="en-US" sz="60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a:t>
            </a:r>
            <a:r>
              <a:rPr kumimoji="1" lang="ja-JP" altLang="ja-JP" sz="6000" b="0" i="0" u="none" strike="noStrike" kern="1200" cap="none" spc="0" normalizeH="0" baseline="0" noProof="0" dirty="0">
                <a:ln>
                  <a:noFill/>
                </a:ln>
                <a:solidFill>
                  <a:prstClr val="black"/>
                </a:solidFill>
                <a:effectLst/>
                <a:uLnTx/>
                <a:uFillTx/>
                <a:latin typeface="Calibri"/>
                <a:ea typeface="ＭＳ Ｐゴシック" pitchFamily="50" charset="-128"/>
                <a:cs typeface="+mn-cs"/>
              </a:rPr>
              <a:t>高齢者全員の介護保険料が比例して上がる</a:t>
            </a:r>
            <a:endParaRPr kumimoji="1" lang="en-US" altLang="ja-JP" sz="6000" b="0" i="0" u="none" strike="noStrike" kern="1200" cap="none" spc="0" normalizeH="0" baseline="0" noProof="0" dirty="0">
              <a:ln>
                <a:noFill/>
              </a:ln>
              <a:solidFill>
                <a:prstClr val="black"/>
              </a:solidFill>
              <a:effectLst/>
              <a:uLnTx/>
              <a:uFillTx/>
              <a:latin typeface="Calibri"/>
              <a:ea typeface="ＭＳ Ｐゴシック" pitchFamily="50" charset="-128"/>
              <a:cs typeface="+mn-cs"/>
            </a:endParaRPr>
          </a:p>
        </p:txBody>
      </p:sp>
      <p:sp>
        <p:nvSpPr>
          <p:cNvPr id="7" name="正方形/長方形 6">
            <a:extLst>
              <a:ext uri="{FF2B5EF4-FFF2-40B4-BE49-F238E27FC236}">
                <a16:creationId xmlns:a16="http://schemas.microsoft.com/office/drawing/2014/main" id="{7E199769-7510-4F55-A36B-CAE4BFEBCDD7}"/>
              </a:ext>
            </a:extLst>
          </p:cNvPr>
          <p:cNvSpPr/>
          <p:nvPr/>
        </p:nvSpPr>
        <p:spPr>
          <a:xfrm>
            <a:off x="323528" y="5475366"/>
            <a:ext cx="5846472" cy="11079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Calibri"/>
                <a:ea typeface="ＭＳ Ｐゴシック" pitchFamily="50" charset="-128"/>
                <a:cs typeface="+mn-cs"/>
              </a:rPr>
              <a:t>介護充実　　　　</a:t>
            </a: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
        <p:nvSpPr>
          <p:cNvPr id="8" name="左右矢印 3">
            <a:extLst>
              <a:ext uri="{FF2B5EF4-FFF2-40B4-BE49-F238E27FC236}">
                <a16:creationId xmlns:a16="http://schemas.microsoft.com/office/drawing/2014/main" id="{82AEB9B4-1857-4288-A254-9223C8E4870F}"/>
              </a:ext>
            </a:extLst>
          </p:cNvPr>
          <p:cNvSpPr/>
          <p:nvPr/>
        </p:nvSpPr>
        <p:spPr>
          <a:xfrm>
            <a:off x="4283968" y="5661248"/>
            <a:ext cx="1512168" cy="648072"/>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7E6A29BE-8C27-433D-A7B0-8D5ADDA4DF66}"/>
              </a:ext>
            </a:extLst>
          </p:cNvPr>
          <p:cNvSpPr/>
          <p:nvPr/>
        </p:nvSpPr>
        <p:spPr>
          <a:xfrm>
            <a:off x="5981408" y="5475366"/>
            <a:ext cx="2733441" cy="1107996"/>
          </a:xfrm>
          <a:prstGeom prst="rect">
            <a:avLst/>
          </a:prstGeom>
        </p:spPr>
        <p:txBody>
          <a:bodyPr wrap="non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1" lang="ja-JP" altLang="en-US" sz="6600" b="1" i="0" u="none" strike="noStrike" kern="1200" cap="none" spc="0" normalizeH="0" baseline="0" noProof="0" dirty="0">
                <a:ln>
                  <a:noFill/>
                </a:ln>
                <a:solidFill>
                  <a:srgbClr val="FF0000"/>
                </a:solidFill>
                <a:effectLst/>
                <a:uLnTx/>
                <a:uFillTx/>
                <a:latin typeface="Calibri"/>
                <a:ea typeface="ＭＳ Ｐゴシック" pitchFamily="50" charset="-128"/>
                <a:cs typeface="+mn-cs"/>
              </a:rPr>
              <a:t>保険料</a:t>
            </a:r>
            <a:endParaRPr kumimoji="1" lang="ja-JP" altLang="en-US" sz="1800" b="0" i="0" u="none" strike="noStrike" kern="1200" cap="none" spc="0" normalizeH="0" baseline="0" noProof="0" dirty="0">
              <a:ln>
                <a:noFill/>
              </a:ln>
              <a:solidFill>
                <a:prstClr val="black"/>
              </a:solidFill>
              <a:effectLst/>
              <a:uLnTx/>
              <a:uFillTx/>
              <a:latin typeface="Calibri" pitchFamily="34" charset="0"/>
              <a:ea typeface="ＭＳ Ｐゴシック" pitchFamily="50" charset="-128"/>
              <a:cs typeface="+mn-cs"/>
            </a:endParaRPr>
          </a:p>
        </p:txBody>
      </p:sp>
    </p:spTree>
    <p:extLst>
      <p:ext uri="{BB962C8B-B14F-4D97-AF65-F5344CB8AC3E}">
        <p14:creationId xmlns:p14="http://schemas.microsoft.com/office/powerpoint/2010/main" val="3356028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inVertical)">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p:bldP spid="7" grpId="0"/>
      <p:bldP spid="8" grpId="0" animBg="1"/>
      <p:bldP spid="9" grpId="0"/>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654025A-EAC1-DBCA-2E62-8AB5318347FD}"/>
              </a:ext>
            </a:extLst>
          </p:cNvPr>
          <p:cNvSpPr>
            <a:spLocks noGrp="1"/>
          </p:cNvSpPr>
          <p:nvPr>
            <p:ph type="title"/>
          </p:nvPr>
        </p:nvSpPr>
        <p:spPr>
          <a:xfrm>
            <a:off x="1151468" y="274638"/>
            <a:ext cx="7535332" cy="5962674"/>
          </a:xfrm>
        </p:spPr>
        <p:txBody>
          <a:bodyPr/>
          <a:lstStyle/>
          <a:p>
            <a:r>
              <a:rPr kumimoji="1" lang="ja-JP" altLang="en-US" sz="8000" dirty="0">
                <a:solidFill>
                  <a:srgbClr val="FF0000"/>
                </a:solidFill>
              </a:rPr>
              <a:t>ご清聴</a:t>
            </a:r>
            <a:br>
              <a:rPr kumimoji="1" lang="en-US" altLang="ja-JP" sz="8000" dirty="0">
                <a:solidFill>
                  <a:srgbClr val="FF0000"/>
                </a:solidFill>
              </a:rPr>
            </a:br>
            <a:r>
              <a:rPr kumimoji="1" lang="ja-JP" altLang="en-US" sz="8000" dirty="0">
                <a:solidFill>
                  <a:srgbClr val="FF0000"/>
                </a:solidFill>
              </a:rPr>
              <a:t>ありがとう</a:t>
            </a:r>
            <a:br>
              <a:rPr kumimoji="1" lang="en-US" altLang="ja-JP" sz="8000" dirty="0">
                <a:solidFill>
                  <a:srgbClr val="FF0000"/>
                </a:solidFill>
              </a:rPr>
            </a:br>
            <a:r>
              <a:rPr kumimoji="1" lang="ja-JP" altLang="en-US" sz="8000" dirty="0">
                <a:solidFill>
                  <a:srgbClr val="FF0000"/>
                </a:solidFill>
              </a:rPr>
              <a:t>ございました</a:t>
            </a:r>
          </a:p>
        </p:txBody>
      </p:sp>
      <p:pic>
        <p:nvPicPr>
          <p:cNvPr id="4" name="図 3">
            <a:extLst>
              <a:ext uri="{FF2B5EF4-FFF2-40B4-BE49-F238E27FC236}">
                <a16:creationId xmlns:a16="http://schemas.microsoft.com/office/drawing/2014/main" id="{185C7176-1A76-96EE-74BD-1208FD7FDB8B}"/>
              </a:ext>
            </a:extLst>
          </p:cNvPr>
          <p:cNvPicPr>
            <a:picLocks noChangeAspect="1"/>
          </p:cNvPicPr>
          <p:nvPr/>
        </p:nvPicPr>
        <p:blipFill>
          <a:blip r:embed="rId2"/>
          <a:stretch>
            <a:fillRect/>
          </a:stretch>
        </p:blipFill>
        <p:spPr>
          <a:xfrm>
            <a:off x="169332" y="-93133"/>
            <a:ext cx="4863379" cy="6858000"/>
          </a:xfrm>
          <a:prstGeom prst="rect">
            <a:avLst/>
          </a:prstGeom>
        </p:spPr>
      </p:pic>
    </p:spTree>
    <p:extLst>
      <p:ext uri="{BB962C8B-B14F-4D97-AF65-F5344CB8AC3E}">
        <p14:creationId xmlns:p14="http://schemas.microsoft.com/office/powerpoint/2010/main" val="3601353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txBox="1">
            <a:spLocks noGrp="1" noChangeArrowheads="1"/>
          </p:cNvSpPr>
          <p:nvPr>
            <p:ph type="body" idx="1"/>
          </p:nvPr>
        </p:nvSpPr>
        <p:spPr>
          <a:xfrm>
            <a:off x="1" y="905691"/>
            <a:ext cx="9579428" cy="5258803"/>
          </a:xfrm>
        </p:spPr>
        <p:txBody>
          <a:bodyPr>
            <a:normAutofit fontScale="92500" lnSpcReduction="10000"/>
          </a:bodyPr>
          <a:lstStyle/>
          <a:p>
            <a:pPr>
              <a:buFont typeface="Wingdings" pitchFamily="2" charset="2"/>
              <a:buNone/>
            </a:pPr>
            <a:r>
              <a:rPr lang="ja-JP" altLang="en-US" sz="2400" dirty="0">
                <a:latin typeface="Calibri" pitchFamily="34" charset="0"/>
                <a:ea typeface="ＭＳ Ｐゴシック" charset="-128"/>
              </a:rPr>
              <a:t>　　　　　　　　　</a:t>
            </a:r>
            <a:r>
              <a:rPr lang="ja-JP" altLang="en-US" sz="3300" dirty="0">
                <a:latin typeface="Calibri" pitchFamily="34" charset="0"/>
                <a:ea typeface="ＭＳ Ｐゴシック" charset="-128"/>
              </a:rPr>
              <a:t>　　　　全国平均基準月額　　　</a:t>
            </a:r>
            <a:endParaRPr lang="en-US" altLang="ja-JP" sz="3300" dirty="0">
              <a:latin typeface="Calibri" pitchFamily="34" charset="0"/>
              <a:ea typeface="ＭＳ Ｐゴシック" charset="-128"/>
            </a:endParaRPr>
          </a:p>
          <a:p>
            <a:pPr>
              <a:buFont typeface="Wingdings" pitchFamily="2" charset="2"/>
              <a:buNone/>
            </a:pPr>
            <a:r>
              <a:rPr altLang="en-US" sz="3800" dirty="0">
                <a:latin typeface="Calibri" pitchFamily="34" charset="0"/>
                <a:ea typeface="ＭＳ Ｐゴシック" charset="-128"/>
              </a:rPr>
              <a:t>第</a:t>
            </a:r>
            <a:r>
              <a:rPr lang="en-US" altLang="ja-JP" sz="3800" dirty="0">
                <a:latin typeface="Calibri" pitchFamily="34" charset="0"/>
                <a:ea typeface="ＭＳ Ｐゴシック" charset="-128"/>
              </a:rPr>
              <a:t>1</a:t>
            </a:r>
            <a:r>
              <a:rPr altLang="en-US" sz="3800" dirty="0">
                <a:latin typeface="Calibri" pitchFamily="34" charset="0"/>
                <a:ea typeface="ＭＳ Ｐゴシック" charset="-128"/>
              </a:rPr>
              <a:t>期（２０００～０２年）　</a:t>
            </a:r>
            <a:r>
              <a:rPr lang="en-US" altLang="en-US" sz="3800" dirty="0">
                <a:latin typeface="Calibri" pitchFamily="34" charset="0"/>
                <a:ea typeface="ＭＳ Ｐゴシック" charset="-128"/>
              </a:rPr>
              <a:t>2,911</a:t>
            </a:r>
            <a:r>
              <a:rPr altLang="en-US" sz="3800" dirty="0">
                <a:latin typeface="Calibri" pitchFamily="34" charset="0"/>
                <a:ea typeface="ＭＳ Ｐゴシック" charset="-128"/>
              </a:rPr>
              <a:t>円</a:t>
            </a:r>
            <a:r>
              <a:rPr lang="ja-JP" altLang="en-US" sz="3800" dirty="0">
                <a:latin typeface="Calibri" pitchFamily="34" charset="0"/>
                <a:ea typeface="ＭＳ Ｐゴシック" charset="-128"/>
              </a:rPr>
              <a:t>　　　　　　　</a:t>
            </a:r>
            <a:r>
              <a:rPr lang="en-US" altLang="ja-JP" sz="3800" dirty="0">
                <a:solidFill>
                  <a:srgbClr val="000000"/>
                </a:solidFill>
                <a:latin typeface="ＭＳ Ｐゴシック" panose="020B0600070205080204" pitchFamily="50" charset="-128"/>
              </a:rPr>
              <a:t> </a:t>
            </a:r>
            <a:endParaRPr altLang="en-US" sz="3800" dirty="0">
              <a:solidFill>
                <a:srgbClr val="FF0000"/>
              </a:solidFill>
              <a:latin typeface="Calibri" pitchFamily="34" charset="0"/>
              <a:ea typeface="ＭＳ Ｐゴシック" charset="-128"/>
            </a:endParaRPr>
          </a:p>
          <a:p>
            <a:pPr>
              <a:buFont typeface="Wingdings" pitchFamily="2" charset="2"/>
              <a:buNone/>
            </a:pPr>
            <a:r>
              <a:rPr altLang="en-US" sz="3800" dirty="0">
                <a:latin typeface="Calibri" pitchFamily="34" charset="0"/>
                <a:ea typeface="ＭＳ Ｐゴシック" charset="-128"/>
              </a:rPr>
              <a:t>第２期（２００３～０５年）　</a:t>
            </a:r>
            <a:r>
              <a:rPr lang="en-US" altLang="en-US" sz="3800" dirty="0">
                <a:latin typeface="Calibri" pitchFamily="34" charset="0"/>
                <a:ea typeface="ＭＳ Ｐゴシック" charset="-128"/>
              </a:rPr>
              <a:t>3,293</a:t>
            </a:r>
            <a:r>
              <a:rPr altLang="en-US" sz="3800" dirty="0">
                <a:latin typeface="Calibri" pitchFamily="34" charset="0"/>
                <a:ea typeface="ＭＳ Ｐゴシック" charset="-128"/>
              </a:rPr>
              <a:t>円</a:t>
            </a:r>
            <a:r>
              <a:rPr lang="ja-JP" altLang="en-US" sz="3800" dirty="0">
                <a:latin typeface="Calibri" pitchFamily="34" charset="0"/>
                <a:ea typeface="ＭＳ Ｐゴシック" charset="-128"/>
              </a:rPr>
              <a:t>　</a:t>
            </a:r>
            <a:r>
              <a:rPr lang="en-US" altLang="ja-JP" sz="3800" dirty="0">
                <a:latin typeface="Calibri" pitchFamily="34" charset="0"/>
                <a:ea typeface="ＭＳ Ｐゴシック" charset="-128"/>
              </a:rPr>
              <a:t>(+13.1%)</a:t>
            </a:r>
            <a:r>
              <a:rPr lang="ja-JP" altLang="en-US" sz="3800" dirty="0">
                <a:latin typeface="Calibri" pitchFamily="34" charset="0"/>
                <a:ea typeface="ＭＳ Ｐゴシック" charset="-128"/>
              </a:rPr>
              <a:t>　　　　　</a:t>
            </a:r>
            <a:r>
              <a:rPr lang="ja-JP" altLang="en-US" sz="3800" dirty="0">
                <a:solidFill>
                  <a:srgbClr val="FF0000"/>
                </a:solidFill>
                <a:latin typeface="Calibri" pitchFamily="34" charset="0"/>
                <a:ea typeface="ＭＳ Ｐゴシック" charset="-128"/>
              </a:rPr>
              <a:t>　</a:t>
            </a:r>
            <a:r>
              <a:rPr lang="en-US" altLang="ja-JP" sz="3800" dirty="0">
                <a:solidFill>
                  <a:srgbClr val="FF0000"/>
                </a:solidFill>
                <a:latin typeface="ＭＳ Ｐゴシック" panose="020B0600070205080204" pitchFamily="50" charset="-128"/>
              </a:rPr>
              <a:t> </a:t>
            </a:r>
          </a:p>
          <a:p>
            <a:pPr>
              <a:buFont typeface="Wingdings" pitchFamily="2" charset="2"/>
              <a:buNone/>
            </a:pPr>
            <a:r>
              <a:rPr altLang="en-US" sz="3800" dirty="0">
                <a:latin typeface="Calibri" pitchFamily="34" charset="0"/>
                <a:ea typeface="ＭＳ Ｐゴシック" charset="-128"/>
              </a:rPr>
              <a:t>第３期（２００６～０８年）　</a:t>
            </a:r>
            <a:r>
              <a:rPr lang="en-US" altLang="en-US" sz="3800" dirty="0">
                <a:latin typeface="Calibri" pitchFamily="34" charset="0"/>
                <a:ea typeface="ＭＳ Ｐゴシック" charset="-128"/>
              </a:rPr>
              <a:t>4,090</a:t>
            </a:r>
            <a:r>
              <a:rPr altLang="en-US" sz="3800" dirty="0">
                <a:latin typeface="Calibri" pitchFamily="34" charset="0"/>
                <a:ea typeface="ＭＳ Ｐゴシック" charset="-128"/>
              </a:rPr>
              <a:t>円</a:t>
            </a:r>
            <a:r>
              <a:rPr lang="en-US" altLang="en-US" sz="3800" dirty="0">
                <a:latin typeface="Calibri" pitchFamily="34" charset="0"/>
                <a:ea typeface="ＭＳ Ｐゴシック" charset="-128"/>
              </a:rPr>
              <a:t>   (+24.2%)</a:t>
            </a:r>
            <a:r>
              <a:rPr lang="ja-JP" altLang="en-US" sz="3800" dirty="0">
                <a:latin typeface="Calibri" pitchFamily="34" charset="0"/>
                <a:ea typeface="ＭＳ Ｐゴシック" charset="-128"/>
              </a:rPr>
              <a:t>　　　　　　　</a:t>
            </a:r>
            <a:r>
              <a:rPr lang="en-US" altLang="ja-JP" sz="3800" dirty="0">
                <a:solidFill>
                  <a:srgbClr val="000000"/>
                </a:solidFill>
                <a:latin typeface="ＭＳ Ｐゴシック" panose="020B0600070205080204" pitchFamily="50" charset="-128"/>
              </a:rPr>
              <a:t> </a:t>
            </a:r>
          </a:p>
          <a:p>
            <a:pPr>
              <a:buFont typeface="Wingdings" pitchFamily="2" charset="2"/>
              <a:buNone/>
            </a:pPr>
            <a:r>
              <a:rPr altLang="en-US" sz="3800" dirty="0">
                <a:latin typeface="Calibri" pitchFamily="34" charset="0"/>
                <a:ea typeface="ＭＳ Ｐゴシック" charset="-128"/>
              </a:rPr>
              <a:t>第４期（２００９～１１年）　</a:t>
            </a:r>
            <a:r>
              <a:rPr lang="en-US" altLang="en-US" sz="3800" dirty="0">
                <a:latin typeface="Calibri" pitchFamily="34" charset="0"/>
                <a:ea typeface="ＭＳ Ｐゴシック" charset="-128"/>
              </a:rPr>
              <a:t>4,160</a:t>
            </a:r>
            <a:r>
              <a:rPr altLang="en-US" sz="3800" dirty="0">
                <a:latin typeface="Calibri" pitchFamily="34" charset="0"/>
                <a:ea typeface="ＭＳ Ｐゴシック" charset="-128"/>
              </a:rPr>
              <a:t>円</a:t>
            </a:r>
            <a:r>
              <a:rPr lang="en-US" altLang="en-US" sz="3800" dirty="0">
                <a:latin typeface="Calibri" pitchFamily="34" charset="0"/>
                <a:ea typeface="ＭＳ Ｐゴシック" charset="-128"/>
              </a:rPr>
              <a:t>   (+ 1.7%)</a:t>
            </a:r>
            <a:r>
              <a:rPr lang="ja-JP" altLang="en-US" sz="3800" dirty="0">
                <a:latin typeface="Calibri" pitchFamily="34" charset="0"/>
                <a:ea typeface="ＭＳ Ｐゴシック" charset="-128"/>
              </a:rPr>
              <a:t>　　　　　</a:t>
            </a:r>
            <a:endParaRPr lang="en-US" altLang="en-US" sz="3800" dirty="0">
              <a:latin typeface="Calibri" pitchFamily="34" charset="0"/>
              <a:ea typeface="ＭＳ Ｐゴシック" charset="-128"/>
            </a:endParaRPr>
          </a:p>
          <a:p>
            <a:pPr>
              <a:buFont typeface="Wingdings" pitchFamily="2" charset="2"/>
              <a:buNone/>
            </a:pPr>
            <a:r>
              <a:rPr lang="ja-JP" altLang="en-US" sz="3800" dirty="0">
                <a:latin typeface="ＭＳ ゴシック" panose="020B0609070205080204" pitchFamily="49" charset="-128"/>
                <a:ea typeface="ＭＳ ゴシック" panose="020B0609070205080204" pitchFamily="49" charset="-128"/>
              </a:rPr>
              <a:t>第５期（２０１２～１４年）</a:t>
            </a:r>
            <a:r>
              <a:rPr lang="en-US" altLang="ja-JP" sz="3800" dirty="0">
                <a:latin typeface="ＭＳ ゴシック" panose="020B0609070205080204" pitchFamily="49" charset="-128"/>
                <a:ea typeface="ＭＳ ゴシック" panose="020B0609070205080204" pitchFamily="49" charset="-128"/>
              </a:rPr>
              <a:t>4,972</a:t>
            </a:r>
            <a:r>
              <a:rPr lang="ja-JP" altLang="en-US" sz="3800" dirty="0">
                <a:latin typeface="ＭＳ ゴシック" panose="020B0609070205080204" pitchFamily="49" charset="-128"/>
                <a:ea typeface="ＭＳ ゴシック" panose="020B0609070205080204" pitchFamily="49" charset="-128"/>
              </a:rPr>
              <a:t>円</a:t>
            </a:r>
            <a:r>
              <a:rPr lang="en-US" altLang="ja-JP" sz="3800" dirty="0">
                <a:latin typeface="ＭＳ ゴシック" panose="020B0609070205080204" pitchFamily="49" charset="-128"/>
                <a:ea typeface="ＭＳ ゴシック" panose="020B0609070205080204" pitchFamily="49" charset="-128"/>
              </a:rPr>
              <a:t>(+19.5%)</a:t>
            </a:r>
            <a:r>
              <a:rPr lang="ja-JP" altLang="en-US" sz="3800" dirty="0">
                <a:latin typeface="ＭＳ ゴシック" panose="020B0609070205080204" pitchFamily="49" charset="-128"/>
                <a:ea typeface="ＭＳ ゴシック" panose="020B0609070205080204" pitchFamily="49" charset="-128"/>
              </a:rPr>
              <a:t>　　　　　</a:t>
            </a:r>
            <a:r>
              <a:rPr lang="ja-JP" altLang="en-US" sz="3800" dirty="0">
                <a:solidFill>
                  <a:srgbClr val="FF0000"/>
                </a:solidFill>
                <a:latin typeface="ＭＳ ゴシック" panose="020B0609070205080204" pitchFamily="49" charset="-128"/>
                <a:ea typeface="ＭＳ ゴシック" panose="020B0609070205080204" pitchFamily="49" charset="-128"/>
              </a:rPr>
              <a:t>　</a:t>
            </a:r>
            <a:r>
              <a:rPr lang="en-US" altLang="ja-JP" sz="3800" dirty="0">
                <a:solidFill>
                  <a:srgbClr val="FF0000"/>
                </a:solidFill>
                <a:latin typeface="ＭＳ ゴシック" panose="020B0609070205080204" pitchFamily="49" charset="-128"/>
                <a:ea typeface="ＭＳ ゴシック" panose="020B0609070205080204" pitchFamily="49" charset="-128"/>
              </a:rPr>
              <a:t> </a:t>
            </a:r>
            <a:r>
              <a:rPr lang="ja-JP" altLang="en-US" sz="3800" dirty="0">
                <a:solidFill>
                  <a:srgbClr val="FF0000"/>
                </a:solidFill>
                <a:latin typeface="ＭＳ ゴシック" panose="020B0609070205080204" pitchFamily="49" charset="-128"/>
                <a:ea typeface="ＭＳ ゴシック" panose="020B0609070205080204" pitchFamily="49" charset="-128"/>
              </a:rPr>
              <a:t>　</a:t>
            </a:r>
            <a:endParaRPr lang="en-US" altLang="ja-JP" sz="3800" dirty="0">
              <a:solidFill>
                <a:srgbClr val="FF0000"/>
              </a:solidFill>
              <a:latin typeface="ＭＳ ゴシック" panose="020B0609070205080204" pitchFamily="49" charset="-128"/>
              <a:ea typeface="ＭＳ ゴシック" panose="020B0609070205080204" pitchFamily="49" charset="-128"/>
            </a:endParaRPr>
          </a:p>
          <a:p>
            <a:pPr>
              <a:buNone/>
            </a:pPr>
            <a:r>
              <a:rPr lang="ja-JP" altLang="en-US" sz="3800" dirty="0">
                <a:latin typeface="ＭＳ ゴシック" panose="020B0609070205080204" pitchFamily="49" charset="-128"/>
                <a:ea typeface="ＭＳ ゴシック" panose="020B0609070205080204" pitchFamily="49" charset="-128"/>
              </a:rPr>
              <a:t>第６期（２０１５～１７年）</a:t>
            </a:r>
            <a:r>
              <a:rPr lang="en-US" altLang="ja-JP" sz="3800" dirty="0">
                <a:latin typeface="ＭＳ ゴシック" panose="020B0609070205080204" pitchFamily="49" charset="-128"/>
                <a:ea typeface="ＭＳ ゴシック" panose="020B0609070205080204" pitchFamily="49" charset="-128"/>
              </a:rPr>
              <a:t>5.514</a:t>
            </a:r>
            <a:r>
              <a:rPr lang="ja-JP" altLang="en-US" sz="3800" dirty="0">
                <a:latin typeface="ＭＳ ゴシック" panose="020B0609070205080204" pitchFamily="49" charset="-128"/>
                <a:ea typeface="ＭＳ ゴシック" panose="020B0609070205080204" pitchFamily="49" charset="-128"/>
              </a:rPr>
              <a:t>円</a:t>
            </a:r>
            <a:r>
              <a:rPr lang="en-US" altLang="ja-JP" sz="3800" dirty="0">
                <a:latin typeface="ＭＳ ゴシック" panose="020B0609070205080204" pitchFamily="49" charset="-128"/>
                <a:ea typeface="ＭＳ ゴシック" panose="020B0609070205080204" pitchFamily="49" charset="-128"/>
              </a:rPr>
              <a:t>(+11.0%)</a:t>
            </a:r>
            <a:r>
              <a:rPr lang="ja-JP" altLang="en-US" sz="3800" dirty="0">
                <a:latin typeface="ＭＳ ゴシック" panose="020B0609070205080204" pitchFamily="49" charset="-128"/>
                <a:ea typeface="ＭＳ ゴシック" panose="020B0609070205080204" pitchFamily="49" charset="-128"/>
              </a:rPr>
              <a:t>　　　　   </a:t>
            </a:r>
            <a:r>
              <a:rPr lang="ja-JP" altLang="en-US" sz="4700" dirty="0">
                <a:solidFill>
                  <a:srgbClr val="FF0000"/>
                </a:solidFill>
                <a:latin typeface="ＭＳ ゴシック" panose="020B0609070205080204" pitchFamily="49" charset="-128"/>
                <a:ea typeface="ＭＳ ゴシック" panose="020B0609070205080204" pitchFamily="49" charset="-128"/>
              </a:rPr>
              <a:t>　</a:t>
            </a:r>
            <a:endParaRPr lang="en-US" altLang="ja-JP" sz="3800" dirty="0">
              <a:solidFill>
                <a:srgbClr val="FF0000"/>
              </a:solidFill>
              <a:latin typeface="ＭＳ ゴシック" panose="020B0609070205080204" pitchFamily="49" charset="-128"/>
              <a:ea typeface="ＭＳ ゴシック" panose="020B0609070205080204" pitchFamily="49" charset="-128"/>
            </a:endParaRPr>
          </a:p>
          <a:p>
            <a:pPr>
              <a:buNone/>
            </a:pPr>
            <a:r>
              <a:rPr lang="ja-JP" altLang="en-US" sz="3800" dirty="0">
                <a:latin typeface="ＭＳ ゴシック" panose="020B0609070205080204" pitchFamily="49" charset="-128"/>
                <a:ea typeface="ＭＳ ゴシック" panose="020B0609070205080204" pitchFamily="49" charset="-128"/>
              </a:rPr>
              <a:t>第７期（２０１８～２０年）</a:t>
            </a:r>
            <a:r>
              <a:rPr lang="en-US" altLang="ja-JP" sz="3800" dirty="0">
                <a:latin typeface="ＭＳ ゴシック" panose="020B0609070205080204" pitchFamily="49" charset="-128"/>
                <a:ea typeface="ＭＳ ゴシック" panose="020B0609070205080204" pitchFamily="49" charset="-128"/>
              </a:rPr>
              <a:t>5,869</a:t>
            </a:r>
            <a:r>
              <a:rPr lang="ja-JP" altLang="en-US" sz="3800" dirty="0">
                <a:latin typeface="ＭＳ ゴシック" panose="020B0609070205080204" pitchFamily="49" charset="-128"/>
                <a:ea typeface="ＭＳ ゴシック" panose="020B0609070205080204" pitchFamily="49" charset="-128"/>
              </a:rPr>
              <a:t>円</a:t>
            </a:r>
            <a:r>
              <a:rPr lang="en-US" altLang="ja-JP" sz="3800" dirty="0">
                <a:latin typeface="ＭＳ ゴシック" panose="020B0609070205080204" pitchFamily="49" charset="-128"/>
                <a:ea typeface="ＭＳ ゴシック" panose="020B0609070205080204" pitchFamily="49" charset="-128"/>
              </a:rPr>
              <a:t>(+ 6.4%)</a:t>
            </a:r>
          </a:p>
          <a:p>
            <a:pPr>
              <a:buNone/>
            </a:pPr>
            <a:r>
              <a:rPr lang="ja-JP" altLang="en-US" sz="3900" u="sng" dirty="0">
                <a:latin typeface="ＭＳ ゴシック" panose="020B0609070205080204" pitchFamily="49" charset="-128"/>
                <a:ea typeface="ＭＳ ゴシック" panose="020B0609070205080204" pitchFamily="49" charset="-128"/>
              </a:rPr>
              <a:t>第８期（２０２１～２３年</a:t>
            </a:r>
            <a:r>
              <a:rPr lang="en-US" altLang="ja-JP" sz="3900" u="sng" dirty="0">
                <a:latin typeface="ＭＳ ゴシック" panose="020B0609070205080204" pitchFamily="49" charset="-128"/>
                <a:ea typeface="ＭＳ ゴシック" panose="020B0609070205080204" pitchFamily="49" charset="-128"/>
              </a:rPr>
              <a:t>)6,014</a:t>
            </a:r>
            <a:r>
              <a:rPr lang="ja-JP" altLang="en-US" sz="3900" u="sng" dirty="0">
                <a:latin typeface="ＭＳ ゴシック" panose="020B0609070205080204" pitchFamily="49" charset="-128"/>
                <a:ea typeface="ＭＳ ゴシック" panose="020B0609070205080204" pitchFamily="49" charset="-128"/>
              </a:rPr>
              <a:t>円</a:t>
            </a:r>
            <a:r>
              <a:rPr lang="en-US" altLang="ja-JP" sz="3900" u="sng" dirty="0">
                <a:latin typeface="ＭＳ ゴシック" panose="020B0609070205080204" pitchFamily="49" charset="-128"/>
                <a:ea typeface="ＭＳ ゴシック" panose="020B0609070205080204" pitchFamily="49" charset="-128"/>
              </a:rPr>
              <a:t>(+ 2.5%)</a:t>
            </a:r>
          </a:p>
          <a:p>
            <a:pPr>
              <a:buNone/>
            </a:pPr>
            <a:endParaRPr lang="en-US" altLang="ja-JP" dirty="0">
              <a:latin typeface="Calibri" pitchFamily="34" charset="0"/>
              <a:ea typeface="ＭＳ Ｐゴシック" charset="-128"/>
            </a:endParaRPr>
          </a:p>
          <a:p>
            <a:pPr>
              <a:buFont typeface="Wingdings" pitchFamily="2" charset="2"/>
              <a:buNone/>
            </a:pPr>
            <a:endParaRPr altLang="en-US" u="sng" dirty="0">
              <a:latin typeface="Calibri" pitchFamily="34" charset="0"/>
              <a:ea typeface="ＭＳ Ｐゴシック" charset="-128"/>
            </a:endParaRPr>
          </a:p>
        </p:txBody>
      </p:sp>
      <p:sp>
        <p:nvSpPr>
          <p:cNvPr id="12292" name="タイトル 1"/>
          <p:cNvSpPr txBox="1">
            <a:spLocks noGrp="1"/>
          </p:cNvSpPr>
          <p:nvPr>
            <p:ph type="title"/>
          </p:nvPr>
        </p:nvSpPr>
        <p:spPr>
          <a:xfrm>
            <a:off x="354012" y="0"/>
            <a:ext cx="8435975" cy="993775"/>
          </a:xfrm>
        </p:spPr>
        <p:txBody>
          <a:bodyPr>
            <a:normAutofit/>
          </a:bodyPr>
          <a:lstStyle/>
          <a:p>
            <a:pPr eaLnBrk="1" hangingPunct="1"/>
            <a:r>
              <a:rPr sz="6000" u="sng" dirty="0">
                <a:latin typeface="Calibri" pitchFamily="34" charset="0"/>
                <a:ea typeface="ＭＳ Ｐゴシック" charset="-128"/>
              </a:rPr>
              <a:t>上がり続ける介護保険料</a:t>
            </a:r>
          </a:p>
        </p:txBody>
      </p:sp>
      <p:sp>
        <p:nvSpPr>
          <p:cNvPr id="2" name="四角形: 角を丸くする 1">
            <a:extLst>
              <a:ext uri="{FF2B5EF4-FFF2-40B4-BE49-F238E27FC236}">
                <a16:creationId xmlns:a16="http://schemas.microsoft.com/office/drawing/2014/main" id="{C4EA1C37-49AE-4417-82C7-40CEC020DFB9}"/>
              </a:ext>
            </a:extLst>
          </p:cNvPr>
          <p:cNvSpPr/>
          <p:nvPr/>
        </p:nvSpPr>
        <p:spPr>
          <a:xfrm>
            <a:off x="1" y="5979560"/>
            <a:ext cx="8789986" cy="878440"/>
          </a:xfrm>
          <a:prstGeom prst="roundRect">
            <a:avLst>
              <a:gd name="adj" fmla="val 9944"/>
            </a:avLst>
          </a:prstGeom>
          <a:solidFill>
            <a:srgbClr val="FFFF00"/>
          </a:solidFill>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全国平均　第</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1</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期</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2,911</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円⇒第</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8</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期</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6,014</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円　</a:t>
            </a:r>
            <a:r>
              <a:rPr kumimoji="1" lang="en-US" altLang="ja-JP"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2.07</a:t>
            </a:r>
            <a:r>
              <a:rPr kumimoji="1" lang="ja-JP" altLang="en-US" sz="2800" b="0" i="0" u="none" strike="noStrike" kern="1200" cap="none" spc="0" normalizeH="0" baseline="0" noProof="0" dirty="0">
                <a:ln>
                  <a:noFill/>
                </a:ln>
                <a:solidFill>
                  <a:srgbClr val="FF0000"/>
                </a:solidFill>
                <a:effectLst/>
                <a:uLnTx/>
                <a:uFillTx/>
                <a:latin typeface="ＭＳ ゴシック" panose="020B0609070205080204" pitchFamily="49" charset="-128"/>
                <a:ea typeface="ＭＳ ゴシック" panose="020B0609070205080204" pitchFamily="49" charset="-128"/>
                <a:cs typeface="+mn-cs"/>
              </a:rPr>
              <a:t>倍に</a:t>
            </a:r>
          </a:p>
        </p:txBody>
      </p:sp>
    </p:spTree>
    <p:extLst>
      <p:ext uri="{BB962C8B-B14F-4D97-AF65-F5344CB8AC3E}">
        <p14:creationId xmlns:p14="http://schemas.microsoft.com/office/powerpoint/2010/main" val="17837490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651">
                                            <p:txEl>
                                              <p:pRg st="1" end="1"/>
                                            </p:txEl>
                                          </p:spTgt>
                                        </p:tgtEl>
                                        <p:attrNameLst>
                                          <p:attrName>style.visibility</p:attrName>
                                        </p:attrNameLst>
                                      </p:cBhvr>
                                      <p:to>
                                        <p:strVal val="visible"/>
                                      </p:to>
                                    </p:set>
                                    <p:animEffect transition="in" filter="barn(inVertical)">
                                      <p:cBhvr>
                                        <p:cTn id="7" dur="500"/>
                                        <p:tgtEl>
                                          <p:spTgt spid="276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7651">
                                            <p:txEl>
                                              <p:pRg st="2" end="2"/>
                                            </p:txEl>
                                          </p:spTgt>
                                        </p:tgtEl>
                                        <p:attrNameLst>
                                          <p:attrName>style.visibility</p:attrName>
                                        </p:attrNameLst>
                                      </p:cBhvr>
                                      <p:to>
                                        <p:strVal val="visible"/>
                                      </p:to>
                                    </p:set>
                                    <p:animEffect transition="in" filter="barn(inVertical)">
                                      <p:cBhvr>
                                        <p:cTn id="12" dur="500"/>
                                        <p:tgtEl>
                                          <p:spTgt spid="276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7651">
                                            <p:txEl>
                                              <p:pRg st="3" end="3"/>
                                            </p:txEl>
                                          </p:spTgt>
                                        </p:tgtEl>
                                        <p:attrNameLst>
                                          <p:attrName>style.visibility</p:attrName>
                                        </p:attrNameLst>
                                      </p:cBhvr>
                                      <p:to>
                                        <p:strVal val="visible"/>
                                      </p:to>
                                    </p:set>
                                    <p:animEffect transition="in" filter="barn(inVertical)">
                                      <p:cBhvr>
                                        <p:cTn id="17" dur="500"/>
                                        <p:tgtEl>
                                          <p:spTgt spid="276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7651">
                                            <p:txEl>
                                              <p:pRg st="4" end="4"/>
                                            </p:txEl>
                                          </p:spTgt>
                                        </p:tgtEl>
                                        <p:attrNameLst>
                                          <p:attrName>style.visibility</p:attrName>
                                        </p:attrNameLst>
                                      </p:cBhvr>
                                      <p:to>
                                        <p:strVal val="visible"/>
                                      </p:to>
                                    </p:set>
                                    <p:animEffect transition="in" filter="barn(inVertical)">
                                      <p:cBhvr>
                                        <p:cTn id="22" dur="500"/>
                                        <p:tgtEl>
                                          <p:spTgt spid="276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animEffect transition="in" filter="barn(inVertical)">
                                      <p:cBhvr>
                                        <p:cTn id="27" dur="500"/>
                                        <p:tgtEl>
                                          <p:spTgt spid="276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7651">
                                            <p:txEl>
                                              <p:pRg st="6" end="6"/>
                                            </p:txEl>
                                          </p:spTgt>
                                        </p:tgtEl>
                                        <p:attrNameLst>
                                          <p:attrName>style.visibility</p:attrName>
                                        </p:attrNameLst>
                                      </p:cBhvr>
                                      <p:to>
                                        <p:strVal val="visible"/>
                                      </p:to>
                                    </p:set>
                                    <p:animEffect transition="in" filter="barn(inVertical)">
                                      <p:cBhvr>
                                        <p:cTn id="32" dur="500"/>
                                        <p:tgtEl>
                                          <p:spTgt spid="2765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7651">
                                            <p:txEl>
                                              <p:pRg st="7" end="7"/>
                                            </p:txEl>
                                          </p:spTgt>
                                        </p:tgtEl>
                                        <p:attrNameLst>
                                          <p:attrName>style.visibility</p:attrName>
                                        </p:attrNameLst>
                                      </p:cBhvr>
                                      <p:to>
                                        <p:strVal val="visible"/>
                                      </p:to>
                                    </p:set>
                                    <p:animEffect transition="in" filter="barn(inVertical)">
                                      <p:cBhvr>
                                        <p:cTn id="37" dur="500"/>
                                        <p:tgtEl>
                                          <p:spTgt spid="27651">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27651">
                                            <p:txEl>
                                              <p:pRg st="8" end="8"/>
                                            </p:txEl>
                                          </p:spTgt>
                                        </p:tgtEl>
                                        <p:attrNameLst>
                                          <p:attrName>style.visibility</p:attrName>
                                        </p:attrNameLst>
                                      </p:cBhvr>
                                      <p:to>
                                        <p:strVal val="visible"/>
                                      </p:to>
                                    </p:set>
                                    <p:animEffect transition="in" filter="barn(inVertical)">
                                      <p:cBhvr>
                                        <p:cTn id="42" dur="500"/>
                                        <p:tgtEl>
                                          <p:spTgt spid="27651">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grpId="0" nodeType="click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barn(inVertical)">
                                      <p:cBhvr>
                                        <p:cTn id="4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1" grpId="0" uiExpand="1" build="p"/>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4C3DF9FE-F99C-44BE-8CE0-483A5E15E633}"/>
              </a:ext>
            </a:extLst>
          </p:cNvPr>
          <p:cNvSpPr>
            <a:spLocks noGrp="1"/>
          </p:cNvSpPr>
          <p:nvPr>
            <p:ph type="title"/>
          </p:nvPr>
        </p:nvSpPr>
        <p:spPr/>
        <p:txBody>
          <a:bodyPr/>
          <a:lstStyle/>
          <a:p>
            <a:r>
              <a:rPr kumimoji="1" lang="en-US" altLang="ja-JP" dirty="0"/>
              <a:t>20</a:t>
            </a:r>
            <a:r>
              <a:rPr kumimoji="1" lang="ja-JP" altLang="en-US" dirty="0"/>
              <a:t>年間下がりっぱなしの年金</a:t>
            </a:r>
          </a:p>
        </p:txBody>
      </p:sp>
      <p:sp>
        <p:nvSpPr>
          <p:cNvPr id="4" name="スライド番号プレースホルダー 3">
            <a:extLst>
              <a:ext uri="{FF2B5EF4-FFF2-40B4-BE49-F238E27FC236}">
                <a16:creationId xmlns:a16="http://schemas.microsoft.com/office/drawing/2014/main" id="{F9AB0A6C-A333-404C-B508-89C062328104}"/>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3B706ECC-EBCD-43BE-A780-1013F51C6180}" type="slidenum">
              <a:rPr kumimoji="0" lang="ja-JP" altLang="en-US" sz="1200" b="0" i="0" u="none" strike="noStrike" kern="1200" cap="none" spc="0" normalizeH="0" baseline="0" noProof="0" smtClean="0">
                <a:ln>
                  <a:noFill/>
                </a:ln>
                <a:solidFill>
                  <a:srgbClr val="898989"/>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ja-JP" altLang="en-US" sz="1200" b="0" i="0" u="none" strike="noStrike" kern="1200" cap="none" spc="0" normalizeH="0" baseline="0" noProof="0">
              <a:ln>
                <a:noFill/>
              </a:ln>
              <a:solidFill>
                <a:srgbClr val="898989"/>
              </a:solidFill>
              <a:effectLst/>
              <a:uLnTx/>
              <a:uFillTx/>
              <a:latin typeface="Calibri"/>
              <a:ea typeface="ＭＳ Ｐゴシック" panose="020B0600070205080204" pitchFamily="50" charset="-128"/>
              <a:cs typeface="+mn-cs"/>
            </a:endParaRPr>
          </a:p>
        </p:txBody>
      </p:sp>
      <p:graphicFrame>
        <p:nvGraphicFramePr>
          <p:cNvPr id="6" name="グラフ 5">
            <a:extLst>
              <a:ext uri="{FF2B5EF4-FFF2-40B4-BE49-F238E27FC236}">
                <a16:creationId xmlns:a16="http://schemas.microsoft.com/office/drawing/2014/main" id="{BF355C7A-225B-4498-A6A7-0DEC85CDD545}"/>
              </a:ext>
            </a:extLst>
          </p:cNvPr>
          <p:cNvGraphicFramePr>
            <a:graphicFrameLocks/>
          </p:cNvGraphicFramePr>
          <p:nvPr/>
        </p:nvGraphicFramePr>
        <p:xfrm>
          <a:off x="580444" y="1712471"/>
          <a:ext cx="7164126" cy="4826441"/>
        </p:xfrm>
        <a:graphic>
          <a:graphicData uri="http://schemas.openxmlformats.org/drawingml/2006/chart">
            <c:chart xmlns:c="http://schemas.openxmlformats.org/drawingml/2006/chart" xmlns:r="http://schemas.openxmlformats.org/officeDocument/2006/relationships" r:id="rId2"/>
          </a:graphicData>
        </a:graphic>
      </p:graphicFrame>
      <p:sp>
        <p:nvSpPr>
          <p:cNvPr id="8" name="テキスト ボックス 7">
            <a:extLst>
              <a:ext uri="{FF2B5EF4-FFF2-40B4-BE49-F238E27FC236}">
                <a16:creationId xmlns:a16="http://schemas.microsoft.com/office/drawing/2014/main" id="{D031C8B8-07E7-41EE-A0A2-51632F19EB1C}"/>
              </a:ext>
            </a:extLst>
          </p:cNvPr>
          <p:cNvSpPr txBox="1"/>
          <p:nvPr/>
        </p:nvSpPr>
        <p:spPr>
          <a:xfrm>
            <a:off x="6056243" y="3517662"/>
            <a:ext cx="1282811"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144,268</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p:txBody>
      </p:sp>
      <p:sp>
        <p:nvSpPr>
          <p:cNvPr id="10" name="テキスト ボックス 9">
            <a:extLst>
              <a:ext uri="{FF2B5EF4-FFF2-40B4-BE49-F238E27FC236}">
                <a16:creationId xmlns:a16="http://schemas.microsoft.com/office/drawing/2014/main" id="{57251319-C93E-4E2D-90E7-6852DA396F20}"/>
              </a:ext>
            </a:extLst>
          </p:cNvPr>
          <p:cNvSpPr txBox="1"/>
          <p:nvPr/>
        </p:nvSpPr>
        <p:spPr>
          <a:xfrm>
            <a:off x="1705555" y="2935977"/>
            <a:ext cx="1323892"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171,478</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p:txBody>
      </p:sp>
      <p:sp>
        <p:nvSpPr>
          <p:cNvPr id="12" name="テキスト ボックス 11">
            <a:extLst>
              <a:ext uri="{FF2B5EF4-FFF2-40B4-BE49-F238E27FC236}">
                <a16:creationId xmlns:a16="http://schemas.microsoft.com/office/drawing/2014/main" id="{1281813E-2763-48A5-BB97-69557BD227EB}"/>
              </a:ext>
            </a:extLst>
          </p:cNvPr>
          <p:cNvSpPr txBox="1"/>
          <p:nvPr/>
        </p:nvSpPr>
        <p:spPr>
          <a:xfrm>
            <a:off x="2802834" y="2271812"/>
            <a:ext cx="124835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ja-JP"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175,865</a:t>
            </a:r>
            <a:r>
              <a:rPr kumimoji="0" lang="ja-JP" altLang="en-US" sz="18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円</a:t>
            </a:r>
          </a:p>
        </p:txBody>
      </p:sp>
      <p:sp>
        <p:nvSpPr>
          <p:cNvPr id="14" name="テキスト ボックス 13">
            <a:extLst>
              <a:ext uri="{FF2B5EF4-FFF2-40B4-BE49-F238E27FC236}">
                <a16:creationId xmlns:a16="http://schemas.microsoft.com/office/drawing/2014/main" id="{BB66E63B-EF5D-4CF3-9F82-5F69E6EFCA41}"/>
              </a:ext>
            </a:extLst>
          </p:cNvPr>
          <p:cNvSpPr txBox="1"/>
          <p:nvPr/>
        </p:nvSpPr>
        <p:spPr>
          <a:xfrm>
            <a:off x="3427011" y="4036820"/>
            <a:ext cx="4723076" cy="1107996"/>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6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a:t>
            </a:r>
            <a:r>
              <a:rPr kumimoji="0" lang="en-US" altLang="ja-JP" sz="6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31,597</a:t>
            </a:r>
            <a:r>
              <a:rPr kumimoji="0" lang="ja-JP" altLang="en-US" sz="66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円</a:t>
            </a:r>
          </a:p>
        </p:txBody>
      </p:sp>
      <p:sp>
        <p:nvSpPr>
          <p:cNvPr id="16" name="テキスト ボックス 15">
            <a:extLst>
              <a:ext uri="{FF2B5EF4-FFF2-40B4-BE49-F238E27FC236}">
                <a16:creationId xmlns:a16="http://schemas.microsoft.com/office/drawing/2014/main" id="{880ACCF4-F554-4617-92AF-48BDEB2EAE4D}"/>
              </a:ext>
            </a:extLst>
          </p:cNvPr>
          <p:cNvSpPr txBox="1"/>
          <p:nvPr/>
        </p:nvSpPr>
        <p:spPr>
          <a:xfrm>
            <a:off x="2484781" y="4791264"/>
            <a:ext cx="4572000" cy="120032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7200" b="0" i="0" u="none" strike="noStrike" kern="1200" cap="none" spc="0" normalizeH="0" baseline="0" noProof="0" dirty="0">
                <a:ln>
                  <a:noFill/>
                </a:ln>
                <a:solidFill>
                  <a:srgbClr val="FF0000"/>
                </a:solidFill>
                <a:effectLst/>
                <a:uLnTx/>
                <a:uFillTx/>
                <a:latin typeface="Calibri"/>
                <a:ea typeface="ＭＳ Ｐゴシック" panose="020B0600070205080204" pitchFamily="50" charset="-128"/>
                <a:cs typeface="+mn-cs"/>
              </a:rPr>
              <a:t>▲１７．９％</a:t>
            </a:r>
          </a:p>
        </p:txBody>
      </p:sp>
      <p:graphicFrame>
        <p:nvGraphicFramePr>
          <p:cNvPr id="17" name="表 16">
            <a:extLst>
              <a:ext uri="{FF2B5EF4-FFF2-40B4-BE49-F238E27FC236}">
                <a16:creationId xmlns:a16="http://schemas.microsoft.com/office/drawing/2014/main" id="{7F377081-9854-4787-8F19-ECC529016C9F}"/>
              </a:ext>
            </a:extLst>
          </p:cNvPr>
          <p:cNvGraphicFramePr>
            <a:graphicFrameLocks noGrp="1"/>
          </p:cNvGraphicFramePr>
          <p:nvPr/>
        </p:nvGraphicFramePr>
        <p:xfrm>
          <a:off x="7433476" y="2254273"/>
          <a:ext cx="1564418" cy="3496310"/>
        </p:xfrm>
        <a:graphic>
          <a:graphicData uri="http://schemas.openxmlformats.org/drawingml/2006/table">
            <a:tbl>
              <a:tblPr/>
              <a:tblGrid>
                <a:gridCol w="782209">
                  <a:extLst>
                    <a:ext uri="{9D8B030D-6E8A-4147-A177-3AD203B41FA5}">
                      <a16:colId xmlns:a16="http://schemas.microsoft.com/office/drawing/2014/main" val="3589177239"/>
                    </a:ext>
                  </a:extLst>
                </a:gridCol>
                <a:gridCol w="782209">
                  <a:extLst>
                    <a:ext uri="{9D8B030D-6E8A-4147-A177-3AD203B41FA5}">
                      <a16:colId xmlns:a16="http://schemas.microsoft.com/office/drawing/2014/main" val="2784080101"/>
                    </a:ext>
                  </a:extLst>
                </a:gridCol>
              </a:tblGrid>
              <a:tr h="228600">
                <a:tc>
                  <a:txBody>
                    <a:bodyPr/>
                    <a:lstStyle/>
                    <a:p>
                      <a:pPr algn="l" fontAlgn="ctr"/>
                      <a:r>
                        <a:rPr lang="ja-JP" altLang="en-US" sz="1600" b="0" i="0" u="none" strike="noStrike" dirty="0">
                          <a:solidFill>
                            <a:srgbClr val="000000"/>
                          </a:solidFill>
                          <a:effectLst/>
                          <a:latin typeface="游ゴシック" panose="020B0400000000000000" pitchFamily="50" charset="-128"/>
                          <a:ea typeface="游ゴシック" panose="020B0400000000000000" pitchFamily="50" charset="-128"/>
                        </a:rPr>
                        <a:t>年度</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zh-TW" altLang="en-US" sz="1600" b="0" i="0" u="none" strike="noStrike">
                          <a:solidFill>
                            <a:srgbClr val="000000"/>
                          </a:solidFill>
                          <a:effectLst/>
                          <a:latin typeface="游ゴシック" panose="020B0400000000000000" pitchFamily="50" charset="-128"/>
                          <a:ea typeface="游ゴシック" panose="020B0400000000000000" pitchFamily="50" charset="-128"/>
                        </a:rPr>
                        <a:t>平均年金月額</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53617223"/>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2000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175,865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0036164"/>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165,083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7187223"/>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150,406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19648921"/>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149,687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41646438"/>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148,422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44864127"/>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145,596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5470782"/>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2014</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144,886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53890044"/>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145,305</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67138718"/>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2016</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145,638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20970095"/>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2017</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144,903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54349258"/>
                  </a:ext>
                </a:extLst>
              </a:tr>
              <a:tr h="228600">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2018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143,761</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88481852"/>
                  </a:ext>
                </a:extLst>
              </a:tr>
              <a:tr h="228600">
                <a:tc>
                  <a:txBody>
                    <a:bodyPr/>
                    <a:lstStyle/>
                    <a:p>
                      <a:pPr algn="r" fontAlgn="ctr"/>
                      <a:r>
                        <a:rPr lang="en-US" altLang="ja-JP" sz="1600" b="0" i="0" u="none" strike="noStrike">
                          <a:solidFill>
                            <a:srgbClr val="000000"/>
                          </a:solidFill>
                          <a:effectLst/>
                          <a:latin typeface="游ゴシック" panose="020B0400000000000000" pitchFamily="50" charset="-128"/>
                          <a:ea typeface="游ゴシック" panose="020B0400000000000000" pitchFamily="50" charset="-128"/>
                        </a:rPr>
                        <a:t>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600" b="0" i="0" u="none" strike="noStrike" dirty="0">
                          <a:solidFill>
                            <a:srgbClr val="000000"/>
                          </a:solidFill>
                          <a:effectLst/>
                          <a:latin typeface="游ゴシック" panose="020B0400000000000000" pitchFamily="50" charset="-128"/>
                          <a:ea typeface="游ゴシック" panose="020B0400000000000000" pitchFamily="50" charset="-128"/>
                        </a:rPr>
                        <a:t>144,268</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32863706"/>
                  </a:ext>
                </a:extLst>
              </a:tr>
            </a:tbl>
          </a:graphicData>
        </a:graphic>
      </p:graphicFrame>
      <p:sp>
        <p:nvSpPr>
          <p:cNvPr id="11" name="テキスト ボックス 10">
            <a:extLst>
              <a:ext uri="{FF2B5EF4-FFF2-40B4-BE49-F238E27FC236}">
                <a16:creationId xmlns:a16="http://schemas.microsoft.com/office/drawing/2014/main" id="{195A69B8-1CC6-428E-8F48-C26CE6B2107B}"/>
              </a:ext>
            </a:extLst>
          </p:cNvPr>
          <p:cNvSpPr txBox="1"/>
          <p:nvPr/>
        </p:nvSpPr>
        <p:spPr>
          <a:xfrm>
            <a:off x="143125" y="6550961"/>
            <a:ext cx="8420431" cy="261610"/>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出所：厚生労働省</a:t>
            </a:r>
            <a:r>
              <a:rPr kumimoji="0"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公的年金財政状況報告－令和元</a:t>
            </a:r>
            <a:r>
              <a:rPr kumimoji="0"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(2019)</a:t>
            </a:r>
            <a:r>
              <a:rPr kumimoji="0"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年度－</a:t>
            </a:r>
            <a:r>
              <a:rPr kumimoji="0" lang="en-US" altLang="ja-JP"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a:t>
            </a:r>
            <a:r>
              <a:rPr kumimoji="0" lang="ja-JP" altLang="en-US" sz="1100" b="0" i="0" u="none" strike="noStrike" kern="1200" cap="none" spc="0" normalizeH="0" baseline="0" noProof="0" dirty="0">
                <a:ln>
                  <a:noFill/>
                </a:ln>
                <a:solidFill>
                  <a:prstClr val="black"/>
                </a:solidFill>
                <a:effectLst/>
                <a:uLnTx/>
                <a:uFillTx/>
                <a:latin typeface="Calibri"/>
                <a:ea typeface="ＭＳ Ｐゴシック" panose="020B0600070205080204" pitchFamily="50" charset="-128"/>
                <a:cs typeface="+mn-cs"/>
              </a:rPr>
              <a:t>平均年金月額（老齢基礎年金分を含む）の推移 －老齢・退年相当－より</a:t>
            </a:r>
          </a:p>
        </p:txBody>
      </p:sp>
    </p:spTree>
    <p:extLst>
      <p:ext uri="{BB962C8B-B14F-4D97-AF65-F5344CB8AC3E}">
        <p14:creationId xmlns:p14="http://schemas.microsoft.com/office/powerpoint/2010/main" val="17698298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arn(inVertic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nodeType="clickEffect">
                                  <p:stCondLst>
                                    <p:cond delay="0"/>
                                  </p:stCondLst>
                                  <p:childTnLst>
                                    <p:set>
                                      <p:cBhvr>
                                        <p:cTn id="33" dur="1" fill="hold">
                                          <p:stCondLst>
                                            <p:cond delay="0"/>
                                          </p:stCondLst>
                                        </p:cTn>
                                        <p:tgtEl>
                                          <p:spTgt spid="16">
                                            <p:txEl>
                                              <p:pRg st="0" end="0"/>
                                            </p:txEl>
                                          </p:spTgt>
                                        </p:tgtEl>
                                        <p:attrNameLst>
                                          <p:attrName>style.visibility</p:attrName>
                                        </p:attrNameLst>
                                      </p:cBhvr>
                                      <p:to>
                                        <p:strVal val="visible"/>
                                      </p:to>
                                    </p:set>
                                    <p:anim calcmode="lin" valueType="num">
                                      <p:cBhvr additive="base">
                                        <p:cTn id="34"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35"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P spid="8" grpId="0"/>
      <p:bldP spid="10" grpId="0"/>
      <p:bldP spid="12" grpId="0"/>
      <p:bldP spid="14"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12|14.7|10.8|6.2|26"/>
</p:tagLst>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7_Office テーマ">
  <a:themeElements>
    <a:clrScheme name="Office テーマ">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テーマ">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Office Theme</Template>
  <TotalTime>1615</TotalTime>
  <Words>7987</Words>
  <Application>Microsoft Office PowerPoint</Application>
  <PresentationFormat>画面に合わせる (4:3)</PresentationFormat>
  <Paragraphs>2736</Paragraphs>
  <Slides>70</Slides>
  <Notes>14</Notes>
  <HiddenSlides>0</HiddenSlides>
  <MMClips>1</MMClips>
  <ScaleCrop>false</ScaleCrop>
  <HeadingPairs>
    <vt:vector size="6" baseType="variant">
      <vt:variant>
        <vt:lpstr>使用されているフォント</vt:lpstr>
      </vt:variant>
      <vt:variant>
        <vt:i4>13</vt:i4>
      </vt:variant>
      <vt:variant>
        <vt:lpstr>テーマ</vt:lpstr>
      </vt:variant>
      <vt:variant>
        <vt:i4>4</vt:i4>
      </vt:variant>
      <vt:variant>
        <vt:lpstr>スライド タイトル</vt:lpstr>
      </vt:variant>
      <vt:variant>
        <vt:i4>70</vt:i4>
      </vt:variant>
    </vt:vector>
  </HeadingPairs>
  <TitlesOfParts>
    <vt:vector size="87" baseType="lpstr">
      <vt:lpstr>HGS創英角ｺﾞｼｯｸUB</vt:lpstr>
      <vt:lpstr>HG丸ｺﾞｼｯｸM-PRO</vt:lpstr>
      <vt:lpstr>ＪＳＰゴシック</vt:lpstr>
      <vt:lpstr>ＭＳ Ｐゴシック</vt:lpstr>
      <vt:lpstr>ＭＳ Ｐ明朝</vt:lpstr>
      <vt:lpstr>ＭＳ ゴシック</vt:lpstr>
      <vt:lpstr>游ゴシック</vt:lpstr>
      <vt:lpstr>游明朝</vt:lpstr>
      <vt:lpstr>Arial</vt:lpstr>
      <vt:lpstr>Calibri</vt:lpstr>
      <vt:lpstr>Calibri Light</vt:lpstr>
      <vt:lpstr>Century</vt:lpstr>
      <vt:lpstr>Wingdings</vt:lpstr>
      <vt:lpstr>Office テーマ</vt:lpstr>
      <vt:lpstr>1_Office テーマ</vt:lpstr>
      <vt:lpstr>7_Office テーマ</vt:lpstr>
      <vt:lpstr>2_Office テーマ</vt:lpstr>
      <vt:lpstr>PowerPoint プレゼンテーション</vt:lpstr>
      <vt:lpstr>2000（平成12）年からはじまった 高齢者福祉から　介護保険へ</vt:lpstr>
      <vt:lpstr>介護保険の運営主体（保険者）</vt:lpstr>
      <vt:lpstr>介護保険料の決定の３原則</vt:lpstr>
      <vt:lpstr>市町村介護保険事業計画</vt:lpstr>
      <vt:lpstr> 第1 号被保険者の介護保険料</vt:lpstr>
      <vt:lpstr>「給付と負担の連動」</vt:lpstr>
      <vt:lpstr>上がり続ける介護保険料</vt:lpstr>
      <vt:lpstr>20年間下がりっぱなしの年金</vt:lpstr>
      <vt:lpstr>年金収奪国家・日本</vt:lpstr>
      <vt:lpstr>各都道府県別加重平均基準月額高い順）</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大阪市問題 介護保険の限界　 公費投入以外に打つ手なし</vt:lpstr>
      <vt:lpstr>全国の市の中で一番高い大阪市介護保険料</vt:lpstr>
      <vt:lpstr>21年で2.4倍　大阪市の介護保険料</vt:lpstr>
      <vt:lpstr>政令指定都市でもダントツ1位</vt:lpstr>
      <vt:lpstr>大阪市の介護保険料が高い理由</vt:lpstr>
      <vt:lpstr>大阪市の説明：給付費の状況</vt:lpstr>
      <vt:lpstr>PowerPoint プレゼンテーション</vt:lpstr>
      <vt:lpstr>大阪市の説明：認定率が高いことについて</vt:lpstr>
      <vt:lpstr>大阪市の説明：認定率が高いことについて</vt:lpstr>
      <vt:lpstr>10数年後には全国が大阪市の状況</vt:lpstr>
      <vt:lpstr>介護保険制度の限界</vt:lpstr>
      <vt:lpstr> 介護保険財政と 介護給付費準備基金</vt:lpstr>
      <vt:lpstr>高齢者の保険料を3年間管理するのが基金</vt:lpstr>
      <vt:lpstr>介護保険特別会計の歳入 （居宅サービス）</vt:lpstr>
      <vt:lpstr>中期財政運営（３年ごと）</vt:lpstr>
      <vt:lpstr>貯金も借金も調整は介護保険料で</vt:lpstr>
      <vt:lpstr>基金残高発生＝保険料が高すぎた ３年間で過不足のない保険料設定が原則</vt:lpstr>
      <vt:lpstr>基金を残すことの自治体当局「説明」　問題点</vt:lpstr>
      <vt:lpstr>介護給付費準備基金の性格</vt:lpstr>
      <vt:lpstr>取りすぎた保険料＝基金残高 取崩し次の３年間の保険料を抑えるのが原則</vt:lpstr>
      <vt:lpstr>基金取崩しの考え方</vt:lpstr>
      <vt:lpstr>一部の市町村で貯め込み常態化</vt:lpstr>
      <vt:lpstr>全国市町村の介護保険は「黒字」</vt:lpstr>
      <vt:lpstr>「赤字」で都道府県から借金する市町村は減少</vt:lpstr>
      <vt:lpstr>大阪の地域社保協と介護保険料</vt:lpstr>
      <vt:lpstr>2010年保険料引き下げ実現藤井寺市 ドロボー自治体　保険料返せ １年間運動</vt:lpstr>
      <vt:lpstr>PowerPoint プレゼンテーション</vt:lpstr>
      <vt:lpstr>PowerPoint プレゼンテーション</vt:lpstr>
      <vt:lpstr>要支援切りを全国に自慢　大東市</vt:lpstr>
      <vt:lpstr>貯めこまれる一方の大東市の基金</vt:lpstr>
      <vt:lpstr>PowerPoint プレゼンテーション</vt:lpstr>
      <vt:lpstr>大東市の準備基金残高全額取崩せば大幅引下げが可能 大東市の算出　と　全額基金取崩しの場合の比較</vt:lpstr>
      <vt:lpstr>粘り強い市民運動が大東市動かす介護保険料減免の基準改善</vt:lpstr>
      <vt:lpstr>PowerPoint プレゼンテーション</vt:lpstr>
      <vt:lpstr>PowerPoint プレゼンテーション</vt:lpstr>
      <vt:lpstr>PowerPoint プレゼンテーション</vt:lpstr>
      <vt:lpstr>第9期の保険料を基金取崩なしで試算している自治体　 全額取崩した場合の保険料</vt:lpstr>
      <vt:lpstr>介護保険料見直し</vt:lpstr>
      <vt:lpstr>PowerPoint プレゼンテーション</vt:lpstr>
      <vt:lpstr>PowerPoint プレゼンテーション</vt:lpstr>
      <vt:lpstr>国の第1号介護保険料基準</vt:lpstr>
      <vt:lpstr> 消費税１０％化に伴う 公費投入による介護保険料軽減 </vt:lpstr>
      <vt:lpstr>PowerPoint プレゼンテーション</vt:lpstr>
      <vt:lpstr>国の保険料段階「見直し例」</vt:lpstr>
      <vt:lpstr>PowerPoint プレゼンテーション</vt:lpstr>
      <vt:lpstr>A市の保険料段階</vt:lpstr>
      <vt:lpstr>大阪市の場合　全国との比較</vt:lpstr>
      <vt:lpstr>大阪市と全国の比較</vt:lpstr>
      <vt:lpstr>第9期介護保険事業計に向けた課題</vt:lpstr>
      <vt:lpstr>介護改善・介護保険料引下げ要求の地域運動</vt:lpstr>
      <vt:lpstr>保険料に関する４つの要求案</vt:lpstr>
      <vt:lpstr>ご清聴 ありがとう ございました</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介護保険の 基本的問題と 自治体での課題 コロナ危機のもとで介護の役割と課題を考える～</dc:title>
  <dc:creator>ksbma1956@outlook.jp</dc:creator>
  <cp:lastModifiedBy>雅喜 日下部</cp:lastModifiedBy>
  <cp:revision>21</cp:revision>
  <cp:lastPrinted>2023-11-05T21:37:30Z</cp:lastPrinted>
  <dcterms:created xsi:type="dcterms:W3CDTF">2021-12-23T09:48:41Z</dcterms:created>
  <dcterms:modified xsi:type="dcterms:W3CDTF">2023-11-30T09:07:44Z</dcterms:modified>
</cp:coreProperties>
</file>