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53" r:id="rId2"/>
    <p:sldMasterId id="2147483765" r:id="rId3"/>
  </p:sldMasterIdLst>
  <p:notesMasterIdLst>
    <p:notesMasterId r:id="rId41"/>
  </p:notesMasterIdLst>
  <p:handoutMasterIdLst>
    <p:handoutMasterId r:id="rId42"/>
  </p:handoutMasterIdLst>
  <p:sldIdLst>
    <p:sldId id="2251" r:id="rId4"/>
    <p:sldId id="4511" r:id="rId5"/>
    <p:sldId id="4040" r:id="rId6"/>
    <p:sldId id="4591" r:id="rId7"/>
    <p:sldId id="4581" r:id="rId8"/>
    <p:sldId id="4512" r:id="rId9"/>
    <p:sldId id="4570" r:id="rId10"/>
    <p:sldId id="4534" r:id="rId11"/>
    <p:sldId id="4535" r:id="rId12"/>
    <p:sldId id="4536" r:id="rId13"/>
    <p:sldId id="4597" r:id="rId14"/>
    <p:sldId id="4582" r:id="rId15"/>
    <p:sldId id="4596" r:id="rId16"/>
    <p:sldId id="4594" r:id="rId17"/>
    <p:sldId id="4538" r:id="rId18"/>
    <p:sldId id="4574" r:id="rId19"/>
    <p:sldId id="4575" r:id="rId20"/>
    <p:sldId id="4598" r:id="rId21"/>
    <p:sldId id="4634" r:id="rId22"/>
    <p:sldId id="4635" r:id="rId23"/>
    <p:sldId id="4636" r:id="rId24"/>
    <p:sldId id="4637" r:id="rId25"/>
    <p:sldId id="4643" r:id="rId26"/>
    <p:sldId id="4646" r:id="rId27"/>
    <p:sldId id="4647" r:id="rId28"/>
    <p:sldId id="4648" r:id="rId29"/>
    <p:sldId id="4649" r:id="rId30"/>
    <p:sldId id="4650" r:id="rId31"/>
    <p:sldId id="4638" r:id="rId32"/>
    <p:sldId id="4549" r:id="rId33"/>
    <p:sldId id="4640" r:id="rId34"/>
    <p:sldId id="4641" r:id="rId35"/>
    <p:sldId id="4642" r:id="rId36"/>
    <p:sldId id="4651" r:id="rId37"/>
    <p:sldId id="4644" r:id="rId38"/>
    <p:sldId id="4639" r:id="rId39"/>
    <p:sldId id="4645" r:id="rId40"/>
  </p:sldIdLst>
  <p:sldSz cx="9144000" cy="6858000" type="screen4x3"/>
  <p:notesSz cx="6858000" cy="9945688"/>
  <p:defaultTextStyle>
    <a:defPPr>
      <a:defRPr lang="ja-JP"/>
    </a:defPPr>
    <a:lvl1pPr algn="l" rtl="0" eaLnBrk="0" fontAlgn="base" hangingPunct="0">
      <a:spcBef>
        <a:spcPct val="0"/>
      </a:spcBef>
      <a:spcAft>
        <a:spcPct val="0"/>
      </a:spcAft>
      <a:defRPr kumimoji="1" kern="1200">
        <a:solidFill>
          <a:schemeClr val="tx1"/>
        </a:solidFill>
        <a:latin typeface="Calibri" pitchFamily="34"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Calibri" pitchFamily="34" charset="0"/>
        <a:ea typeface="ＭＳ Ｐゴシック" pitchFamily="50" charset="-128"/>
        <a:cs typeface="+mn-cs"/>
      </a:defRPr>
    </a:lvl2pPr>
    <a:lvl3pPr marL="914400" algn="l" rtl="0" eaLnBrk="0" fontAlgn="base" hangingPunct="0">
      <a:spcBef>
        <a:spcPct val="0"/>
      </a:spcBef>
      <a:spcAft>
        <a:spcPct val="0"/>
      </a:spcAft>
      <a:defRPr kumimoji="1" kern="1200">
        <a:solidFill>
          <a:schemeClr val="tx1"/>
        </a:solidFill>
        <a:latin typeface="Calibri" pitchFamily="34" charset="0"/>
        <a:ea typeface="ＭＳ Ｐゴシック" pitchFamily="50" charset="-128"/>
        <a:cs typeface="+mn-cs"/>
      </a:defRPr>
    </a:lvl3pPr>
    <a:lvl4pPr marL="1371600" algn="l" rtl="0" eaLnBrk="0" fontAlgn="base" hangingPunct="0">
      <a:spcBef>
        <a:spcPct val="0"/>
      </a:spcBef>
      <a:spcAft>
        <a:spcPct val="0"/>
      </a:spcAft>
      <a:defRPr kumimoji="1" kern="1200">
        <a:solidFill>
          <a:schemeClr val="tx1"/>
        </a:solidFill>
        <a:latin typeface="Calibri" pitchFamily="34" charset="0"/>
        <a:ea typeface="ＭＳ Ｐゴシック" pitchFamily="50" charset="-128"/>
        <a:cs typeface="+mn-cs"/>
      </a:defRPr>
    </a:lvl4pPr>
    <a:lvl5pPr marL="1828800" algn="l" rtl="0" eaLnBrk="0" fontAlgn="base" hangingPunct="0">
      <a:spcBef>
        <a:spcPct val="0"/>
      </a:spcBef>
      <a:spcAft>
        <a:spcPct val="0"/>
      </a:spcAft>
      <a:defRPr kumimoji="1" kern="1200">
        <a:solidFill>
          <a:schemeClr val="tx1"/>
        </a:solidFill>
        <a:latin typeface="Calibri"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Calibri"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Calibri"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Calibri"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Calibri"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日下部雅喜" initials="日下部雅喜" lastIdx="2" clrIdx="0"/>
  <p:cmAuthor id="2" name="ksbma1956@outlook.jp" initials="k" lastIdx="2" clrIdx="1">
    <p:extLst>
      <p:ext uri="{19B8F6BF-5375-455C-9EA6-DF929625EA0E}">
        <p15:presenceInfo xmlns:p15="http://schemas.microsoft.com/office/powerpoint/2012/main" userId="df83fc66f5de9b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98B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571" autoAdjust="0"/>
    <p:restoredTop sz="93834" autoAdjust="0"/>
  </p:normalViewPr>
  <p:slideViewPr>
    <p:cSldViewPr>
      <p:cViewPr varScale="1">
        <p:scale>
          <a:sx n="67" d="100"/>
          <a:sy n="67" d="100"/>
        </p:scale>
        <p:origin x="992"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雅喜 日下部" userId="df83fc66f5de9bf8" providerId="LiveId" clId="{5B531112-CE53-4532-96D1-6D1431F909E4}"/>
    <pc:docChg chg="undo custSel addSld delSld modSld sldOrd">
      <pc:chgData name="雅喜 日下部" userId="df83fc66f5de9bf8" providerId="LiveId" clId="{5B531112-CE53-4532-96D1-6D1431F909E4}" dt="2025-05-08T15:42:34.629" v="4297"/>
      <pc:docMkLst>
        <pc:docMk/>
      </pc:docMkLst>
      <pc:sldChg chg="del">
        <pc:chgData name="雅喜 日下部" userId="df83fc66f5de9bf8" providerId="LiveId" clId="{5B531112-CE53-4532-96D1-6D1431F909E4}" dt="2025-05-08T11:19:30.030" v="2" actId="47"/>
        <pc:sldMkLst>
          <pc:docMk/>
          <pc:sldMk cId="3532686931" sldId="262"/>
        </pc:sldMkLst>
      </pc:sldChg>
      <pc:sldChg chg="addSp modSp mod">
        <pc:chgData name="雅喜 日下部" userId="df83fc66f5de9bf8" providerId="LiveId" clId="{5B531112-CE53-4532-96D1-6D1431F909E4}" dt="2025-05-08T11:36:55.499" v="372" actId="1076"/>
        <pc:sldMkLst>
          <pc:docMk/>
          <pc:sldMk cId="316283941" sldId="2251"/>
        </pc:sldMkLst>
        <pc:spChg chg="add mod">
          <ac:chgData name="雅喜 日下部" userId="df83fc66f5de9bf8" providerId="LiveId" clId="{5B531112-CE53-4532-96D1-6D1431F909E4}" dt="2025-05-08T11:36:55.499" v="372" actId="1076"/>
          <ac:spMkLst>
            <pc:docMk/>
            <pc:sldMk cId="316283941" sldId="2251"/>
            <ac:spMk id="4" creationId="{395D188E-DE73-E3FB-AD84-3FCBB1B4B9FF}"/>
          </ac:spMkLst>
        </pc:spChg>
      </pc:sldChg>
      <pc:sldChg chg="del">
        <pc:chgData name="雅喜 日下部" userId="df83fc66f5de9bf8" providerId="LiveId" clId="{5B531112-CE53-4532-96D1-6D1431F909E4}" dt="2025-05-08T15:35:32.657" v="4256" actId="47"/>
        <pc:sldMkLst>
          <pc:docMk/>
          <pc:sldMk cId="1515909889" sldId="3774"/>
        </pc:sldMkLst>
      </pc:sldChg>
      <pc:sldChg chg="addSp modSp mod">
        <pc:chgData name="雅喜 日下部" userId="df83fc66f5de9bf8" providerId="LiveId" clId="{5B531112-CE53-4532-96D1-6D1431F909E4}" dt="2025-05-08T12:43:54.713" v="501" actId="1076"/>
        <pc:sldMkLst>
          <pc:docMk/>
          <pc:sldMk cId="337922735" sldId="4512"/>
        </pc:sldMkLst>
        <pc:spChg chg="add mod">
          <ac:chgData name="雅喜 日下部" userId="df83fc66f5de9bf8" providerId="LiveId" clId="{5B531112-CE53-4532-96D1-6D1431F909E4}" dt="2025-05-08T12:43:47.562" v="500" actId="14100"/>
          <ac:spMkLst>
            <pc:docMk/>
            <pc:sldMk cId="337922735" sldId="4512"/>
            <ac:spMk id="4" creationId="{5F87CBB7-8667-FAA4-D92B-7FCEFB06D31F}"/>
          </ac:spMkLst>
        </pc:spChg>
        <pc:picChg chg="mod">
          <ac:chgData name="雅喜 日下部" userId="df83fc66f5de9bf8" providerId="LiveId" clId="{5B531112-CE53-4532-96D1-6D1431F909E4}" dt="2025-05-08T12:43:54.713" v="501" actId="1076"/>
          <ac:picMkLst>
            <pc:docMk/>
            <pc:sldMk cId="337922735" sldId="4512"/>
            <ac:picMk id="9" creationId="{E4977A30-5FCA-92A1-8647-837659FA1E4F}"/>
          </ac:picMkLst>
        </pc:picChg>
      </pc:sldChg>
      <pc:sldChg chg="del">
        <pc:chgData name="雅喜 日下部" userId="df83fc66f5de9bf8" providerId="LiveId" clId="{5B531112-CE53-4532-96D1-6D1431F909E4}" dt="2025-05-08T11:19:43.427" v="3" actId="47"/>
        <pc:sldMkLst>
          <pc:docMk/>
          <pc:sldMk cId="368353735" sldId="4522"/>
        </pc:sldMkLst>
      </pc:sldChg>
      <pc:sldChg chg="del ord">
        <pc:chgData name="雅喜 日下部" userId="df83fc66f5de9bf8" providerId="LiveId" clId="{5B531112-CE53-4532-96D1-6D1431F909E4}" dt="2025-05-08T12:37:35.954" v="389" actId="2696"/>
        <pc:sldMkLst>
          <pc:docMk/>
          <pc:sldMk cId="754997851" sldId="4549"/>
        </pc:sldMkLst>
      </pc:sldChg>
      <pc:sldChg chg="addSp modSp add mod">
        <pc:chgData name="雅喜 日下部" userId="df83fc66f5de9bf8" providerId="LiveId" clId="{5B531112-CE53-4532-96D1-6D1431F909E4}" dt="2025-05-08T13:21:32.312" v="1637"/>
        <pc:sldMkLst>
          <pc:docMk/>
          <pc:sldMk cId="1582232706" sldId="4549"/>
        </pc:sldMkLst>
        <pc:spChg chg="add mod">
          <ac:chgData name="雅喜 日下部" userId="df83fc66f5de9bf8" providerId="LiveId" clId="{5B531112-CE53-4532-96D1-6D1431F909E4}" dt="2025-05-08T13:21:32.312" v="1637"/>
          <ac:spMkLst>
            <pc:docMk/>
            <pc:sldMk cId="1582232706" sldId="4549"/>
            <ac:spMk id="4" creationId="{21365A48-62D1-8FB7-7083-49F157FB1F9A}"/>
          </ac:spMkLst>
        </pc:spChg>
      </pc:sldChg>
      <pc:sldChg chg="del">
        <pc:chgData name="雅喜 日下部" userId="df83fc66f5de9bf8" providerId="LiveId" clId="{5B531112-CE53-4532-96D1-6D1431F909E4}" dt="2025-05-08T11:16:12.762" v="1" actId="47"/>
        <pc:sldMkLst>
          <pc:docMk/>
          <pc:sldMk cId="826618108" sldId="4558"/>
        </pc:sldMkLst>
      </pc:sldChg>
      <pc:sldChg chg="modSp mod">
        <pc:chgData name="雅喜 日下部" userId="df83fc66f5de9bf8" providerId="LiveId" clId="{5B531112-CE53-4532-96D1-6D1431F909E4}" dt="2025-05-08T15:35:54.368" v="4258" actId="27636"/>
        <pc:sldMkLst>
          <pc:docMk/>
          <pc:sldMk cId="2228701202" sldId="4574"/>
        </pc:sldMkLst>
        <pc:spChg chg="mod">
          <ac:chgData name="雅喜 日下部" userId="df83fc66f5de9bf8" providerId="LiveId" clId="{5B531112-CE53-4532-96D1-6D1431F909E4}" dt="2025-05-08T15:35:54.368" v="4258" actId="27636"/>
          <ac:spMkLst>
            <pc:docMk/>
            <pc:sldMk cId="2228701202" sldId="4574"/>
            <ac:spMk id="3" creationId="{F8A1070A-E5D6-5621-70CD-BEA236BB3961}"/>
          </ac:spMkLst>
        </pc:spChg>
      </pc:sldChg>
      <pc:sldChg chg="addSp delSp modSp mod modClrScheme chgLayout">
        <pc:chgData name="雅喜 日下部" userId="df83fc66f5de9bf8" providerId="LiveId" clId="{5B531112-CE53-4532-96D1-6D1431F909E4}" dt="2025-05-08T12:42:33.888" v="489" actId="14100"/>
        <pc:sldMkLst>
          <pc:docMk/>
          <pc:sldMk cId="3688874844" sldId="4594"/>
        </pc:sldMkLst>
        <pc:spChg chg="mod ord">
          <ac:chgData name="雅喜 日下部" userId="df83fc66f5de9bf8" providerId="LiveId" clId="{5B531112-CE53-4532-96D1-6D1431F909E4}" dt="2025-05-08T12:41:59.730" v="445" actId="700"/>
          <ac:spMkLst>
            <pc:docMk/>
            <pc:sldMk cId="3688874844" sldId="4594"/>
            <ac:spMk id="2" creationId="{456D4A8C-9B46-AE72-1973-EE8D4BC5E921}"/>
          </ac:spMkLst>
        </pc:spChg>
        <pc:spChg chg="add del mod ord">
          <ac:chgData name="雅喜 日下部" userId="df83fc66f5de9bf8" providerId="LiveId" clId="{5B531112-CE53-4532-96D1-6D1431F909E4}" dt="2025-05-08T12:41:59.730" v="445" actId="700"/>
          <ac:spMkLst>
            <pc:docMk/>
            <pc:sldMk cId="3688874844" sldId="4594"/>
            <ac:spMk id="3" creationId="{00C0108E-C2FF-FE32-00C1-A19E844CFCEC}"/>
          </ac:spMkLst>
        </pc:spChg>
        <pc:spChg chg="mod ord">
          <ac:chgData name="雅喜 日下部" userId="df83fc66f5de9bf8" providerId="LiveId" clId="{5B531112-CE53-4532-96D1-6D1431F909E4}" dt="2025-05-08T12:41:59.730" v="445" actId="700"/>
          <ac:spMkLst>
            <pc:docMk/>
            <pc:sldMk cId="3688874844" sldId="4594"/>
            <ac:spMk id="4" creationId="{4EF8C3F1-5CC2-BB66-EBC7-38E2BCEB958B}"/>
          </ac:spMkLst>
        </pc:spChg>
        <pc:spChg chg="add mod">
          <ac:chgData name="雅喜 日下部" userId="df83fc66f5de9bf8" providerId="LiveId" clId="{5B531112-CE53-4532-96D1-6D1431F909E4}" dt="2025-05-08T12:42:33.888" v="489" actId="14100"/>
          <ac:spMkLst>
            <pc:docMk/>
            <pc:sldMk cId="3688874844" sldId="4594"/>
            <ac:spMk id="5" creationId="{BD5C15F8-D1B1-4366-8D7B-9FD72D2F07F5}"/>
          </ac:spMkLst>
        </pc:spChg>
      </pc:sldChg>
      <pc:sldChg chg="addSp modSp">
        <pc:chgData name="雅喜 日下部" userId="df83fc66f5de9bf8" providerId="LiveId" clId="{5B531112-CE53-4532-96D1-6D1431F909E4}" dt="2025-05-08T12:42:57.437" v="490"/>
        <pc:sldMkLst>
          <pc:docMk/>
          <pc:sldMk cId="2844512878" sldId="4597"/>
        </pc:sldMkLst>
        <pc:spChg chg="add mod">
          <ac:chgData name="雅喜 日下部" userId="df83fc66f5de9bf8" providerId="LiveId" clId="{5B531112-CE53-4532-96D1-6D1431F909E4}" dt="2025-05-08T12:42:57.437" v="490"/>
          <ac:spMkLst>
            <pc:docMk/>
            <pc:sldMk cId="2844512878" sldId="4597"/>
            <ac:spMk id="4" creationId="{FED17481-7C41-D74F-8ED8-F49E68C2B1AD}"/>
          </ac:spMkLst>
        </pc:spChg>
      </pc:sldChg>
      <pc:sldChg chg="del">
        <pc:chgData name="雅喜 日下部" userId="df83fc66f5de9bf8" providerId="LiveId" clId="{5B531112-CE53-4532-96D1-6D1431F909E4}" dt="2025-05-08T12:44:22.127" v="503" actId="47"/>
        <pc:sldMkLst>
          <pc:docMk/>
          <pc:sldMk cId="2630010903" sldId="4599"/>
        </pc:sldMkLst>
      </pc:sldChg>
      <pc:sldChg chg="del">
        <pc:chgData name="雅喜 日下部" userId="df83fc66f5de9bf8" providerId="LiveId" clId="{5B531112-CE53-4532-96D1-6D1431F909E4}" dt="2025-05-08T12:44:21.272" v="502" actId="47"/>
        <pc:sldMkLst>
          <pc:docMk/>
          <pc:sldMk cId="543260110" sldId="4600"/>
        </pc:sldMkLst>
      </pc:sldChg>
      <pc:sldChg chg="del ord">
        <pc:chgData name="雅喜 日下部" userId="df83fc66f5de9bf8" providerId="LiveId" clId="{5B531112-CE53-4532-96D1-6D1431F909E4}" dt="2025-05-08T12:39:11.256" v="391" actId="2696"/>
        <pc:sldMkLst>
          <pc:docMk/>
          <pc:sldMk cId="847278872" sldId="4634"/>
        </pc:sldMkLst>
      </pc:sldChg>
      <pc:sldChg chg="addSp modSp add mod">
        <pc:chgData name="雅喜 日下部" userId="df83fc66f5de9bf8" providerId="LiveId" clId="{5B531112-CE53-4532-96D1-6D1431F909E4}" dt="2025-05-08T12:41:28.553" v="443" actId="14100"/>
        <pc:sldMkLst>
          <pc:docMk/>
          <pc:sldMk cId="2332975066" sldId="4634"/>
        </pc:sldMkLst>
        <pc:spChg chg="add mod">
          <ac:chgData name="雅喜 日下部" userId="df83fc66f5de9bf8" providerId="LiveId" clId="{5B531112-CE53-4532-96D1-6D1431F909E4}" dt="2025-05-08T12:41:28.553" v="443" actId="14100"/>
          <ac:spMkLst>
            <pc:docMk/>
            <pc:sldMk cId="2332975066" sldId="4634"/>
            <ac:spMk id="4" creationId="{EE7AE4BB-4053-9258-5D53-61C808E7DD3C}"/>
          </ac:spMkLst>
        </pc:spChg>
      </pc:sldChg>
      <pc:sldChg chg="delSp modSp new mod">
        <pc:chgData name="雅喜 日下部" userId="df83fc66f5de9bf8" providerId="LiveId" clId="{5B531112-CE53-4532-96D1-6D1431F909E4}" dt="2025-05-08T15:22:40.885" v="4255" actId="207"/>
        <pc:sldMkLst>
          <pc:docMk/>
          <pc:sldMk cId="3387694544" sldId="4635"/>
        </pc:sldMkLst>
        <pc:spChg chg="mod">
          <ac:chgData name="雅喜 日下部" userId="df83fc66f5de9bf8" providerId="LiveId" clId="{5B531112-CE53-4532-96D1-6D1431F909E4}" dt="2025-05-08T15:22:40.885" v="4255" actId="207"/>
          <ac:spMkLst>
            <pc:docMk/>
            <pc:sldMk cId="3387694544" sldId="4635"/>
            <ac:spMk id="2" creationId="{868A0D7C-1144-18E8-6E00-698F17B57BD7}"/>
          </ac:spMkLst>
        </pc:spChg>
        <pc:spChg chg="del">
          <ac:chgData name="雅喜 日下部" userId="df83fc66f5de9bf8" providerId="LiveId" clId="{5B531112-CE53-4532-96D1-6D1431F909E4}" dt="2025-05-08T12:44:34.366" v="504" actId="21"/>
          <ac:spMkLst>
            <pc:docMk/>
            <pc:sldMk cId="3387694544" sldId="4635"/>
            <ac:spMk id="3" creationId="{8C5CA149-7CAD-5BF5-C283-2441DAFE588E}"/>
          </ac:spMkLst>
        </pc:spChg>
      </pc:sldChg>
      <pc:sldChg chg="addSp modSp new mod">
        <pc:chgData name="雅喜 日下部" userId="df83fc66f5de9bf8" providerId="LiveId" clId="{5B531112-CE53-4532-96D1-6D1431F909E4}" dt="2025-05-08T15:41:36.981" v="4293" actId="403"/>
        <pc:sldMkLst>
          <pc:docMk/>
          <pc:sldMk cId="544072805" sldId="4636"/>
        </pc:sldMkLst>
        <pc:spChg chg="mod">
          <ac:chgData name="雅喜 日下部" userId="df83fc66f5de9bf8" providerId="LiveId" clId="{5B531112-CE53-4532-96D1-6D1431F909E4}" dt="2025-05-08T11:30:20.811" v="344" actId="1076"/>
          <ac:spMkLst>
            <pc:docMk/>
            <pc:sldMk cId="544072805" sldId="4636"/>
            <ac:spMk id="2" creationId="{48C724B1-1EF7-2F75-03C4-5A70BC20BB44}"/>
          </ac:spMkLst>
        </pc:spChg>
        <pc:spChg chg="mod">
          <ac:chgData name="雅喜 日下部" userId="df83fc66f5de9bf8" providerId="LiveId" clId="{5B531112-CE53-4532-96D1-6D1431F909E4}" dt="2025-05-08T15:40:45.739" v="4285" actId="207"/>
          <ac:spMkLst>
            <pc:docMk/>
            <pc:sldMk cId="544072805" sldId="4636"/>
            <ac:spMk id="3" creationId="{3BA5B6D8-A0EF-DB30-0C7D-8D59EF860AA8}"/>
          </ac:spMkLst>
        </pc:spChg>
        <pc:spChg chg="add mod">
          <ac:chgData name="雅喜 日下部" userId="df83fc66f5de9bf8" providerId="LiveId" clId="{5B531112-CE53-4532-96D1-6D1431F909E4}" dt="2025-05-08T15:41:36.981" v="4293" actId="403"/>
          <ac:spMkLst>
            <pc:docMk/>
            <pc:sldMk cId="544072805" sldId="4636"/>
            <ac:spMk id="5" creationId="{A4D98D85-7D25-DA13-EAF6-52C5B431E8F8}"/>
          </ac:spMkLst>
        </pc:spChg>
      </pc:sldChg>
      <pc:sldChg chg="modSp new mod modAnim">
        <pc:chgData name="雅喜 日下部" userId="df83fc66f5de9bf8" providerId="LiveId" clId="{5B531112-CE53-4532-96D1-6D1431F909E4}" dt="2025-05-08T15:41:52.646" v="4294"/>
        <pc:sldMkLst>
          <pc:docMk/>
          <pc:sldMk cId="966509124" sldId="4637"/>
        </pc:sldMkLst>
        <pc:spChg chg="mod">
          <ac:chgData name="雅喜 日下部" userId="df83fc66f5de9bf8" providerId="LiveId" clId="{5B531112-CE53-4532-96D1-6D1431F909E4}" dt="2025-05-08T13:06:00.400" v="1279" actId="207"/>
          <ac:spMkLst>
            <pc:docMk/>
            <pc:sldMk cId="966509124" sldId="4637"/>
            <ac:spMk id="2" creationId="{9D762223-2736-75FA-15E8-753CA7F05445}"/>
          </ac:spMkLst>
        </pc:spChg>
        <pc:spChg chg="mod">
          <ac:chgData name="雅喜 日下部" userId="df83fc66f5de9bf8" providerId="LiveId" clId="{5B531112-CE53-4532-96D1-6D1431F909E4}" dt="2025-05-08T13:05:46.833" v="1278" actId="27636"/>
          <ac:spMkLst>
            <pc:docMk/>
            <pc:sldMk cId="966509124" sldId="4637"/>
            <ac:spMk id="3" creationId="{B6D1D677-20A9-4620-34C6-D960AA4A9E2C}"/>
          </ac:spMkLst>
        </pc:spChg>
      </pc:sldChg>
      <pc:sldChg chg="del">
        <pc:chgData name="雅喜 日下部" userId="df83fc66f5de9bf8" providerId="LiveId" clId="{5B531112-CE53-4532-96D1-6D1431F909E4}" dt="2025-05-08T11:16:11.777" v="0" actId="47"/>
        <pc:sldMkLst>
          <pc:docMk/>
          <pc:sldMk cId="3489950202" sldId="4637"/>
        </pc:sldMkLst>
      </pc:sldChg>
      <pc:sldChg chg="modSp add mod modAnim">
        <pc:chgData name="雅喜 日下部" userId="df83fc66f5de9bf8" providerId="LiveId" clId="{5B531112-CE53-4532-96D1-6D1431F909E4}" dt="2025-05-08T15:42:34.629" v="4297"/>
        <pc:sldMkLst>
          <pc:docMk/>
          <pc:sldMk cId="1142901681" sldId="4638"/>
        </pc:sldMkLst>
        <pc:spChg chg="mod">
          <ac:chgData name="雅喜 日下部" userId="df83fc66f5de9bf8" providerId="LiveId" clId="{5B531112-CE53-4532-96D1-6D1431F909E4}" dt="2025-05-08T15:42:30.626" v="4296" actId="403"/>
          <ac:spMkLst>
            <pc:docMk/>
            <pc:sldMk cId="1142901681" sldId="4638"/>
            <ac:spMk id="3" creationId="{6C8CD6AA-B260-3411-2AC4-19D5FB8039AC}"/>
          </ac:spMkLst>
        </pc:spChg>
      </pc:sldChg>
      <pc:sldChg chg="modSp add mod ord modAnim">
        <pc:chgData name="雅喜 日下部" userId="df83fc66f5de9bf8" providerId="LiveId" clId="{5B531112-CE53-4532-96D1-6D1431F909E4}" dt="2025-05-08T14:57:20.280" v="3289"/>
        <pc:sldMkLst>
          <pc:docMk/>
          <pc:sldMk cId="2724430811" sldId="4639"/>
        </pc:sldMkLst>
        <pc:spChg chg="mod">
          <ac:chgData name="雅喜 日下部" userId="df83fc66f5de9bf8" providerId="LiveId" clId="{5B531112-CE53-4532-96D1-6D1431F909E4}" dt="2025-05-08T14:43:20.715" v="1930"/>
          <ac:spMkLst>
            <pc:docMk/>
            <pc:sldMk cId="2724430811" sldId="4639"/>
            <ac:spMk id="2" creationId="{8B24E972-E3BB-BAE6-6272-81245D8AC518}"/>
          </ac:spMkLst>
        </pc:spChg>
        <pc:spChg chg="mod">
          <ac:chgData name="雅喜 日下部" userId="df83fc66f5de9bf8" providerId="LiveId" clId="{5B531112-CE53-4532-96D1-6D1431F909E4}" dt="2025-05-08T14:57:13.383" v="3288"/>
          <ac:spMkLst>
            <pc:docMk/>
            <pc:sldMk cId="2724430811" sldId="4639"/>
            <ac:spMk id="3" creationId="{C65F37E3-BCC1-6EA9-6207-F7EC182385F3}"/>
          </ac:spMkLst>
        </pc:spChg>
      </pc:sldChg>
      <pc:sldChg chg="addSp delSp modSp new mod">
        <pc:chgData name="雅喜 日下部" userId="df83fc66f5de9bf8" providerId="LiveId" clId="{5B531112-CE53-4532-96D1-6D1431F909E4}" dt="2025-05-08T13:29:06.041" v="1732" actId="6549"/>
        <pc:sldMkLst>
          <pc:docMk/>
          <pc:sldMk cId="2474174969" sldId="4640"/>
        </pc:sldMkLst>
        <pc:spChg chg="del">
          <ac:chgData name="雅喜 日下部" userId="df83fc66f5de9bf8" providerId="LiveId" clId="{5B531112-CE53-4532-96D1-6D1431F909E4}" dt="2025-05-08T13:24:42.213" v="1640" actId="21"/>
          <ac:spMkLst>
            <pc:docMk/>
            <pc:sldMk cId="2474174969" sldId="4640"/>
            <ac:spMk id="2" creationId="{BB216B2D-CD84-9515-F09C-847D5BA581DA}"/>
          </ac:spMkLst>
        </pc:spChg>
        <pc:spChg chg="del">
          <ac:chgData name="雅喜 日下部" userId="df83fc66f5de9bf8" providerId="LiveId" clId="{5B531112-CE53-4532-96D1-6D1431F909E4}" dt="2025-05-08T13:24:38.191" v="1639" actId="478"/>
          <ac:spMkLst>
            <pc:docMk/>
            <pc:sldMk cId="2474174969" sldId="4640"/>
            <ac:spMk id="3" creationId="{789BF51C-8B22-0011-7556-9A7446A3AA62}"/>
          </ac:spMkLst>
        </pc:spChg>
        <pc:spChg chg="add mod">
          <ac:chgData name="雅喜 日下部" userId="df83fc66f5de9bf8" providerId="LiveId" clId="{5B531112-CE53-4532-96D1-6D1431F909E4}" dt="2025-05-08T13:24:44.006" v="1641"/>
          <ac:spMkLst>
            <pc:docMk/>
            <pc:sldMk cId="2474174969" sldId="4640"/>
            <ac:spMk id="4" creationId="{BB216B2D-CD84-9515-F09C-847D5BA581DA}"/>
          </ac:spMkLst>
        </pc:spChg>
        <pc:spChg chg="add mod">
          <ac:chgData name="雅喜 日下部" userId="df83fc66f5de9bf8" providerId="LiveId" clId="{5B531112-CE53-4532-96D1-6D1431F909E4}" dt="2025-05-08T13:25:50.844" v="1670" actId="14100"/>
          <ac:spMkLst>
            <pc:docMk/>
            <pc:sldMk cId="2474174969" sldId="4640"/>
            <ac:spMk id="8" creationId="{1E1938F6-01A0-C2EC-7CD1-ED50F91F666B}"/>
          </ac:spMkLst>
        </pc:spChg>
        <pc:spChg chg="add mod">
          <ac:chgData name="雅喜 日下部" userId="df83fc66f5de9bf8" providerId="LiveId" clId="{5B531112-CE53-4532-96D1-6D1431F909E4}" dt="2025-05-08T13:29:06.041" v="1732" actId="6549"/>
          <ac:spMkLst>
            <pc:docMk/>
            <pc:sldMk cId="2474174969" sldId="4640"/>
            <ac:spMk id="9" creationId="{AFA0DC7C-1A27-0022-63AB-51704FFC3EFE}"/>
          </ac:spMkLst>
        </pc:spChg>
        <pc:picChg chg="add mod">
          <ac:chgData name="雅喜 日下部" userId="df83fc66f5de9bf8" providerId="LiveId" clId="{5B531112-CE53-4532-96D1-6D1431F909E4}" dt="2025-05-08T13:25:08.025" v="1643" actId="1076"/>
          <ac:picMkLst>
            <pc:docMk/>
            <pc:sldMk cId="2474174969" sldId="4640"/>
            <ac:picMk id="6" creationId="{FE56715E-614F-9D4C-9F7D-1D16214A693C}"/>
          </ac:picMkLst>
        </pc:picChg>
      </pc:sldChg>
      <pc:sldChg chg="addSp delSp modSp new mod">
        <pc:chgData name="雅喜 日下部" userId="df83fc66f5de9bf8" providerId="LiveId" clId="{5B531112-CE53-4532-96D1-6D1431F909E4}" dt="2025-05-08T13:41:28.254" v="1816"/>
        <pc:sldMkLst>
          <pc:docMk/>
          <pc:sldMk cId="1483108985" sldId="4641"/>
        </pc:sldMkLst>
        <pc:spChg chg="del">
          <ac:chgData name="雅喜 日下部" userId="df83fc66f5de9bf8" providerId="LiveId" clId="{5B531112-CE53-4532-96D1-6D1431F909E4}" dt="2025-05-08T13:31:59.653" v="1735" actId="478"/>
          <ac:spMkLst>
            <pc:docMk/>
            <pc:sldMk cId="1483108985" sldId="4641"/>
            <ac:spMk id="2" creationId="{DF4718B3-42CB-818C-D13B-EED17D54326A}"/>
          </ac:spMkLst>
        </pc:spChg>
        <pc:spChg chg="del">
          <ac:chgData name="雅喜 日下部" userId="df83fc66f5de9bf8" providerId="LiveId" clId="{5B531112-CE53-4532-96D1-6D1431F909E4}" dt="2025-05-08T13:31:57.474" v="1734" actId="478"/>
          <ac:spMkLst>
            <pc:docMk/>
            <pc:sldMk cId="1483108985" sldId="4641"/>
            <ac:spMk id="3" creationId="{42691D48-A8F3-2661-B548-4A8A30A22730}"/>
          </ac:spMkLst>
        </pc:spChg>
        <pc:spChg chg="add mod">
          <ac:chgData name="雅喜 日下部" userId="df83fc66f5de9bf8" providerId="LiveId" clId="{5B531112-CE53-4532-96D1-6D1431F909E4}" dt="2025-05-08T13:36:36.089" v="1791" actId="1076"/>
          <ac:spMkLst>
            <pc:docMk/>
            <pc:sldMk cId="1483108985" sldId="4641"/>
            <ac:spMk id="5" creationId="{8F9AEA59-D8E4-BB21-945A-AF1DAB8E0EDE}"/>
          </ac:spMkLst>
        </pc:spChg>
        <pc:spChg chg="add mod">
          <ac:chgData name="雅喜 日下部" userId="df83fc66f5de9bf8" providerId="LiveId" clId="{5B531112-CE53-4532-96D1-6D1431F909E4}" dt="2025-05-08T13:41:28.254" v="1816"/>
          <ac:spMkLst>
            <pc:docMk/>
            <pc:sldMk cId="1483108985" sldId="4641"/>
            <ac:spMk id="7" creationId="{5A325DEB-F6D8-9097-A5A6-9C6C6D647D7A}"/>
          </ac:spMkLst>
        </pc:spChg>
      </pc:sldChg>
      <pc:sldChg chg="addSp delSp modSp new mod">
        <pc:chgData name="雅喜 日下部" userId="df83fc66f5de9bf8" providerId="LiveId" clId="{5B531112-CE53-4532-96D1-6D1431F909E4}" dt="2025-05-08T14:42:37.902" v="1877" actId="1076"/>
        <pc:sldMkLst>
          <pc:docMk/>
          <pc:sldMk cId="2223582247" sldId="4642"/>
        </pc:sldMkLst>
        <pc:spChg chg="del">
          <ac:chgData name="雅喜 日下部" userId="df83fc66f5de9bf8" providerId="LiveId" clId="{5B531112-CE53-4532-96D1-6D1431F909E4}" dt="2025-05-08T13:42:56.283" v="1819" actId="478"/>
          <ac:spMkLst>
            <pc:docMk/>
            <pc:sldMk cId="2223582247" sldId="4642"/>
            <ac:spMk id="2" creationId="{A32CA9C3-DB72-76DF-798C-31E3BF3A963F}"/>
          </ac:spMkLst>
        </pc:spChg>
        <pc:spChg chg="del">
          <ac:chgData name="雅喜 日下部" userId="df83fc66f5de9bf8" providerId="LiveId" clId="{5B531112-CE53-4532-96D1-6D1431F909E4}" dt="2025-05-08T13:42:48.793" v="1818" actId="478"/>
          <ac:spMkLst>
            <pc:docMk/>
            <pc:sldMk cId="2223582247" sldId="4642"/>
            <ac:spMk id="3" creationId="{15BBB0DE-2088-76E6-569A-2C5A31DF9583}"/>
          </ac:spMkLst>
        </pc:spChg>
        <pc:spChg chg="add mod">
          <ac:chgData name="雅喜 日下部" userId="df83fc66f5de9bf8" providerId="LiveId" clId="{5B531112-CE53-4532-96D1-6D1431F909E4}" dt="2025-05-08T13:44:10.948" v="1866" actId="403"/>
          <ac:spMkLst>
            <pc:docMk/>
            <pc:sldMk cId="2223582247" sldId="4642"/>
            <ac:spMk id="7" creationId="{F71D668F-3430-8DB1-8CB6-99E7A7BB7D14}"/>
          </ac:spMkLst>
        </pc:spChg>
        <pc:spChg chg="add mod">
          <ac:chgData name="雅喜 日下部" userId="df83fc66f5de9bf8" providerId="LiveId" clId="{5B531112-CE53-4532-96D1-6D1431F909E4}" dt="2025-05-08T14:42:37.902" v="1877" actId="1076"/>
          <ac:spMkLst>
            <pc:docMk/>
            <pc:sldMk cId="2223582247" sldId="4642"/>
            <ac:spMk id="9" creationId="{E60E17E2-578E-CB10-0BFB-0B91B7ABDF9E}"/>
          </ac:spMkLst>
        </pc:spChg>
        <pc:picChg chg="add mod">
          <ac:chgData name="雅喜 日下部" userId="df83fc66f5de9bf8" providerId="LiveId" clId="{5B531112-CE53-4532-96D1-6D1431F909E4}" dt="2025-05-08T14:42:19.557" v="1871" actId="1076"/>
          <ac:picMkLst>
            <pc:docMk/>
            <pc:sldMk cId="2223582247" sldId="4642"/>
            <ac:picMk id="5" creationId="{FDFDCBB5-91F8-0519-92E2-83A9CFC47EF3}"/>
          </ac:picMkLst>
        </pc:picChg>
      </pc:sldChg>
      <pc:sldChg chg="modSp new mod">
        <pc:chgData name="雅喜 日下部" userId="df83fc66f5de9bf8" providerId="LiveId" clId="{5B531112-CE53-4532-96D1-6D1431F909E4}" dt="2025-05-08T15:42:08.903" v="4295" actId="207"/>
        <pc:sldMkLst>
          <pc:docMk/>
          <pc:sldMk cId="850721856" sldId="4643"/>
        </pc:sldMkLst>
        <pc:spChg chg="mod">
          <ac:chgData name="雅喜 日下部" userId="df83fc66f5de9bf8" providerId="LiveId" clId="{5B531112-CE53-4532-96D1-6D1431F909E4}" dt="2025-05-08T14:48:47.406" v="2266" actId="207"/>
          <ac:spMkLst>
            <pc:docMk/>
            <pc:sldMk cId="850721856" sldId="4643"/>
            <ac:spMk id="2" creationId="{FC6B7D8C-2E4F-4B9E-265A-FDE6EE7533CB}"/>
          </ac:spMkLst>
        </pc:spChg>
        <pc:spChg chg="mod">
          <ac:chgData name="雅喜 日下部" userId="df83fc66f5de9bf8" providerId="LiveId" clId="{5B531112-CE53-4532-96D1-6D1431F909E4}" dt="2025-05-08T15:42:08.903" v="4295" actId="207"/>
          <ac:spMkLst>
            <pc:docMk/>
            <pc:sldMk cId="850721856" sldId="4643"/>
            <ac:spMk id="3" creationId="{99E467E6-F94C-CD2B-B3B1-F2FDBF95F772}"/>
          </ac:spMkLst>
        </pc:spChg>
      </pc:sldChg>
      <pc:sldChg chg="modSp new mod">
        <pc:chgData name="雅喜 日下部" userId="df83fc66f5de9bf8" providerId="LiveId" clId="{5B531112-CE53-4532-96D1-6D1431F909E4}" dt="2025-05-08T15:00:57.365" v="3552" actId="1076"/>
        <pc:sldMkLst>
          <pc:docMk/>
          <pc:sldMk cId="3437218628" sldId="4644"/>
        </pc:sldMkLst>
        <pc:spChg chg="mod">
          <ac:chgData name="雅喜 日下部" userId="df83fc66f5de9bf8" providerId="LiveId" clId="{5B531112-CE53-4532-96D1-6D1431F909E4}" dt="2025-05-08T15:00:57.365" v="3552" actId="1076"/>
          <ac:spMkLst>
            <pc:docMk/>
            <pc:sldMk cId="3437218628" sldId="4644"/>
            <ac:spMk id="2" creationId="{1C744D96-2DE9-7E62-8ACA-4D40FE47CF6C}"/>
          </ac:spMkLst>
        </pc:spChg>
        <pc:spChg chg="mod">
          <ac:chgData name="雅喜 日下部" userId="df83fc66f5de9bf8" providerId="LiveId" clId="{5B531112-CE53-4532-96D1-6D1431F909E4}" dt="2025-05-08T15:00:46.343" v="3550" actId="14100"/>
          <ac:spMkLst>
            <pc:docMk/>
            <pc:sldMk cId="3437218628" sldId="4644"/>
            <ac:spMk id="3" creationId="{D007ACD4-6475-4325-BE7D-E0FDB7644D06}"/>
          </ac:spMkLst>
        </pc:spChg>
      </pc:sldChg>
      <pc:sldChg chg="modSp add mod modAnim">
        <pc:chgData name="雅喜 日下部" userId="df83fc66f5de9bf8" providerId="LiveId" clId="{5B531112-CE53-4532-96D1-6D1431F909E4}" dt="2025-05-08T15:04:06.209" v="4057" actId="403"/>
        <pc:sldMkLst>
          <pc:docMk/>
          <pc:sldMk cId="3248268165" sldId="4645"/>
        </pc:sldMkLst>
        <pc:spChg chg="mod">
          <ac:chgData name="雅喜 日下部" userId="df83fc66f5de9bf8" providerId="LiveId" clId="{5B531112-CE53-4532-96D1-6D1431F909E4}" dt="2025-05-08T15:01:22.013" v="3581"/>
          <ac:spMkLst>
            <pc:docMk/>
            <pc:sldMk cId="3248268165" sldId="4645"/>
            <ac:spMk id="2" creationId="{920071FB-B829-4F8D-D1A7-083EA3DA5B95}"/>
          </ac:spMkLst>
        </pc:spChg>
        <pc:spChg chg="mod">
          <ac:chgData name="雅喜 日下部" userId="df83fc66f5de9bf8" providerId="LiveId" clId="{5B531112-CE53-4532-96D1-6D1431F909E4}" dt="2025-05-08T15:04:06.209" v="4057" actId="403"/>
          <ac:spMkLst>
            <pc:docMk/>
            <pc:sldMk cId="3248268165" sldId="4645"/>
            <ac:spMk id="3" creationId="{0CD5D1FA-DDD3-B218-BEDD-A9C523D87ED7}"/>
          </ac:spMkLst>
        </pc:spChg>
      </pc:sldChg>
      <pc:sldChg chg="addSp delSp modSp new mod modAnim">
        <pc:chgData name="雅喜 日下部" userId="df83fc66f5de9bf8" providerId="LiveId" clId="{5B531112-CE53-4532-96D1-6D1431F909E4}" dt="2025-05-08T15:12:42.720" v="4143"/>
        <pc:sldMkLst>
          <pc:docMk/>
          <pc:sldMk cId="209827965" sldId="4646"/>
        </pc:sldMkLst>
        <pc:spChg chg="del">
          <ac:chgData name="雅喜 日下部" userId="df83fc66f5de9bf8" providerId="LiveId" clId="{5B531112-CE53-4532-96D1-6D1431F909E4}" dt="2025-05-08T15:07:23.555" v="4060" actId="478"/>
          <ac:spMkLst>
            <pc:docMk/>
            <pc:sldMk cId="209827965" sldId="4646"/>
            <ac:spMk id="2" creationId="{9FD2B725-E0CD-A5BE-7552-73DA5A33042F}"/>
          </ac:spMkLst>
        </pc:spChg>
        <pc:spChg chg="del">
          <ac:chgData name="雅喜 日下部" userId="df83fc66f5de9bf8" providerId="LiveId" clId="{5B531112-CE53-4532-96D1-6D1431F909E4}" dt="2025-05-08T15:07:20.710" v="4059" actId="478"/>
          <ac:spMkLst>
            <pc:docMk/>
            <pc:sldMk cId="209827965" sldId="4646"/>
            <ac:spMk id="3" creationId="{0F4BAB41-95E7-AF96-4305-2207EC45F25E}"/>
          </ac:spMkLst>
        </pc:spChg>
        <pc:spChg chg="add mod">
          <ac:chgData name="雅喜 日下部" userId="df83fc66f5de9bf8" providerId="LiveId" clId="{5B531112-CE53-4532-96D1-6D1431F909E4}" dt="2025-05-08T15:08:02.149" v="4070" actId="14100"/>
          <ac:spMkLst>
            <pc:docMk/>
            <pc:sldMk cId="209827965" sldId="4646"/>
            <ac:spMk id="6" creationId="{350D72E1-50D8-AD4F-F38D-BEAA0C991BFA}"/>
          </ac:spMkLst>
        </pc:spChg>
        <pc:spChg chg="add mod">
          <ac:chgData name="雅喜 日下部" userId="df83fc66f5de9bf8" providerId="LiveId" clId="{5B531112-CE53-4532-96D1-6D1431F909E4}" dt="2025-05-08T15:08:56.736" v="4076" actId="1076"/>
          <ac:spMkLst>
            <pc:docMk/>
            <pc:sldMk cId="209827965" sldId="4646"/>
            <ac:spMk id="10" creationId="{5DC205DF-2AF5-48A4-8377-EB960D83C581}"/>
          </ac:spMkLst>
        </pc:spChg>
        <pc:picChg chg="add mod">
          <ac:chgData name="雅喜 日下部" userId="df83fc66f5de9bf8" providerId="LiveId" clId="{5B531112-CE53-4532-96D1-6D1431F909E4}" dt="2025-05-08T15:07:59.357" v="4069" actId="14100"/>
          <ac:picMkLst>
            <pc:docMk/>
            <pc:sldMk cId="209827965" sldId="4646"/>
            <ac:picMk id="5" creationId="{173E2175-75D0-55D8-EBED-6D56978FADCE}"/>
          </ac:picMkLst>
        </pc:picChg>
        <pc:picChg chg="add mod">
          <ac:chgData name="雅喜 日下部" userId="df83fc66f5de9bf8" providerId="LiveId" clId="{5B531112-CE53-4532-96D1-6D1431F909E4}" dt="2025-05-08T15:08:28.732" v="4073" actId="14100"/>
          <ac:picMkLst>
            <pc:docMk/>
            <pc:sldMk cId="209827965" sldId="4646"/>
            <ac:picMk id="8" creationId="{5489D7E9-DA62-E0DA-E4C9-7B9013F742DE}"/>
          </ac:picMkLst>
        </pc:picChg>
        <pc:picChg chg="add mod">
          <ac:chgData name="雅喜 日下部" userId="df83fc66f5de9bf8" providerId="LiveId" clId="{5B531112-CE53-4532-96D1-6D1431F909E4}" dt="2025-05-08T15:08:36.831" v="4074"/>
          <ac:picMkLst>
            <pc:docMk/>
            <pc:sldMk cId="209827965" sldId="4646"/>
            <ac:picMk id="9" creationId="{43F060C5-AAAB-DA36-84AB-841206C62251}"/>
          </ac:picMkLst>
        </pc:picChg>
        <pc:picChg chg="add mod">
          <ac:chgData name="雅喜 日下部" userId="df83fc66f5de9bf8" providerId="LiveId" clId="{5B531112-CE53-4532-96D1-6D1431F909E4}" dt="2025-05-08T15:12:37.372" v="4142" actId="14100"/>
          <ac:picMkLst>
            <pc:docMk/>
            <pc:sldMk cId="209827965" sldId="4646"/>
            <ac:picMk id="12" creationId="{7E305FDE-6CE2-DA5C-0B0C-E9985D737318}"/>
          </ac:picMkLst>
        </pc:picChg>
      </pc:sldChg>
      <pc:sldChg chg="addSp delSp modSp new mod">
        <pc:chgData name="雅喜 日下部" userId="df83fc66f5de9bf8" providerId="LiveId" clId="{5B531112-CE53-4532-96D1-6D1431F909E4}" dt="2025-05-08T15:12:00.857" v="4137" actId="1076"/>
        <pc:sldMkLst>
          <pc:docMk/>
          <pc:sldMk cId="1479740653" sldId="4647"/>
        </pc:sldMkLst>
        <pc:spChg chg="mod">
          <ac:chgData name="雅喜 日下部" userId="df83fc66f5de9bf8" providerId="LiveId" clId="{5B531112-CE53-4532-96D1-6D1431F909E4}" dt="2025-05-08T15:11:35.417" v="4135" actId="404"/>
          <ac:spMkLst>
            <pc:docMk/>
            <pc:sldMk cId="1479740653" sldId="4647"/>
            <ac:spMk id="2" creationId="{AC0F2763-3F47-F710-F73F-C9DA0C03DD1E}"/>
          </ac:spMkLst>
        </pc:spChg>
        <pc:spChg chg="del">
          <ac:chgData name="雅喜 日下部" userId="df83fc66f5de9bf8" providerId="LiveId" clId="{5B531112-CE53-4532-96D1-6D1431F909E4}" dt="2025-05-08T15:10:24.875" v="4082" actId="21"/>
          <ac:spMkLst>
            <pc:docMk/>
            <pc:sldMk cId="1479740653" sldId="4647"/>
            <ac:spMk id="3" creationId="{351D1102-3675-5F71-8148-F7AB975A31E0}"/>
          </ac:spMkLst>
        </pc:spChg>
        <pc:spChg chg="add mod">
          <ac:chgData name="雅喜 日下部" userId="df83fc66f5de9bf8" providerId="LiveId" clId="{5B531112-CE53-4532-96D1-6D1431F909E4}" dt="2025-05-08T15:11:04.828" v="4090" actId="1076"/>
          <ac:spMkLst>
            <pc:docMk/>
            <pc:sldMk cId="1479740653" sldId="4647"/>
            <ac:spMk id="5" creationId="{E0193EC9-8A86-7DBE-2A5D-8F04712B0C6F}"/>
          </ac:spMkLst>
        </pc:spChg>
        <pc:picChg chg="add mod">
          <ac:chgData name="雅喜 日下部" userId="df83fc66f5de9bf8" providerId="LiveId" clId="{5B531112-CE53-4532-96D1-6D1431F909E4}" dt="2025-05-08T15:12:00.857" v="4137" actId="1076"/>
          <ac:picMkLst>
            <pc:docMk/>
            <pc:sldMk cId="1479740653" sldId="4647"/>
            <ac:picMk id="6" creationId="{28794657-76C8-E48B-3988-9EC7337B33BE}"/>
          </ac:picMkLst>
        </pc:picChg>
      </pc:sldChg>
      <pc:sldChg chg="addSp delSp modSp add mod">
        <pc:chgData name="雅喜 日下部" userId="df83fc66f5de9bf8" providerId="LiveId" clId="{5B531112-CE53-4532-96D1-6D1431F909E4}" dt="2025-05-08T15:14:33.383" v="4175" actId="1076"/>
        <pc:sldMkLst>
          <pc:docMk/>
          <pc:sldMk cId="1355601241" sldId="4648"/>
        </pc:sldMkLst>
        <pc:spChg chg="mod">
          <ac:chgData name="雅喜 日下部" userId="df83fc66f5de9bf8" providerId="LiveId" clId="{5B531112-CE53-4532-96D1-6D1431F909E4}" dt="2025-05-08T15:13:49.894" v="4167" actId="27636"/>
          <ac:spMkLst>
            <pc:docMk/>
            <pc:sldMk cId="1355601241" sldId="4648"/>
            <ac:spMk id="2" creationId="{C436C83F-664C-EECE-570B-D282827A57BC}"/>
          </ac:spMkLst>
        </pc:spChg>
        <pc:spChg chg="del mod">
          <ac:chgData name="雅喜 日下部" userId="df83fc66f5de9bf8" providerId="LiveId" clId="{5B531112-CE53-4532-96D1-6D1431F909E4}" dt="2025-05-08T15:14:19.305" v="4169"/>
          <ac:spMkLst>
            <pc:docMk/>
            <pc:sldMk cId="1355601241" sldId="4648"/>
            <ac:spMk id="5" creationId="{D2E5C6D5-51B5-887B-A46D-E46AF44E0685}"/>
          </ac:spMkLst>
        </pc:spChg>
        <pc:picChg chg="add mod">
          <ac:chgData name="雅喜 日下部" userId="df83fc66f5de9bf8" providerId="LiveId" clId="{5B531112-CE53-4532-96D1-6D1431F909E4}" dt="2025-05-08T15:14:33.383" v="4175" actId="1076"/>
          <ac:picMkLst>
            <pc:docMk/>
            <pc:sldMk cId="1355601241" sldId="4648"/>
            <ac:picMk id="3" creationId="{20E8759D-5685-BA8A-D530-762BA5C89277}"/>
          </ac:picMkLst>
        </pc:picChg>
        <pc:picChg chg="del">
          <ac:chgData name="雅喜 日下部" userId="df83fc66f5de9bf8" providerId="LiveId" clId="{5B531112-CE53-4532-96D1-6D1431F909E4}" dt="2025-05-08T15:12:55.864" v="4145" actId="21"/>
          <ac:picMkLst>
            <pc:docMk/>
            <pc:sldMk cId="1355601241" sldId="4648"/>
            <ac:picMk id="6" creationId="{E85FFC13-0C2B-1C7F-14F9-EC469BB5DF88}"/>
          </ac:picMkLst>
        </pc:picChg>
      </pc:sldChg>
      <pc:sldChg chg="addSp delSp modSp add mod">
        <pc:chgData name="雅喜 日下部" userId="df83fc66f5de9bf8" providerId="LiveId" clId="{5B531112-CE53-4532-96D1-6D1431F909E4}" dt="2025-05-08T15:18:07.940" v="4207" actId="14100"/>
        <pc:sldMkLst>
          <pc:docMk/>
          <pc:sldMk cId="2536829381" sldId="4649"/>
        </pc:sldMkLst>
        <pc:spChg chg="mod">
          <ac:chgData name="雅喜 日下部" userId="df83fc66f5de9bf8" providerId="LiveId" clId="{5B531112-CE53-4532-96D1-6D1431F909E4}" dt="2025-05-08T15:17:01.202" v="4197" actId="20577"/>
          <ac:spMkLst>
            <pc:docMk/>
            <pc:sldMk cId="2536829381" sldId="4649"/>
            <ac:spMk id="2" creationId="{9ACC3663-01AF-AE4F-8033-57AD508D87D1}"/>
          </ac:spMkLst>
        </pc:spChg>
        <pc:spChg chg="add mod">
          <ac:chgData name="雅喜 日下部" userId="df83fc66f5de9bf8" providerId="LiveId" clId="{5B531112-CE53-4532-96D1-6D1431F909E4}" dt="2025-05-08T15:17:43.780" v="4204" actId="1076"/>
          <ac:spMkLst>
            <pc:docMk/>
            <pc:sldMk cId="2536829381" sldId="4649"/>
            <ac:spMk id="5" creationId="{D9E4D8D6-B917-5181-65E4-4B0B22F7D756}"/>
          </ac:spMkLst>
        </pc:spChg>
        <pc:picChg chg="del">
          <ac:chgData name="雅喜 日下部" userId="df83fc66f5de9bf8" providerId="LiveId" clId="{5B531112-CE53-4532-96D1-6D1431F909E4}" dt="2025-05-08T15:14:47.601" v="4177" actId="21"/>
          <ac:picMkLst>
            <pc:docMk/>
            <pc:sldMk cId="2536829381" sldId="4649"/>
            <ac:picMk id="3" creationId="{DE617866-233D-6AD9-6C9E-2CAF68458B20}"/>
          </ac:picMkLst>
        </pc:picChg>
        <pc:picChg chg="add mod">
          <ac:chgData name="雅喜 日下部" userId="df83fc66f5de9bf8" providerId="LiveId" clId="{5B531112-CE53-4532-96D1-6D1431F909E4}" dt="2025-05-08T15:18:07.940" v="4207" actId="14100"/>
          <ac:picMkLst>
            <pc:docMk/>
            <pc:sldMk cId="2536829381" sldId="4649"/>
            <ac:picMk id="6" creationId="{F02906AE-90BE-577F-E940-D07CBCDD4EDB}"/>
          </ac:picMkLst>
        </pc:picChg>
      </pc:sldChg>
      <pc:sldChg chg="addSp delSp modSp add mod">
        <pc:chgData name="雅喜 日下部" userId="df83fc66f5de9bf8" providerId="LiveId" clId="{5B531112-CE53-4532-96D1-6D1431F909E4}" dt="2025-05-08T15:22:03.046" v="4254" actId="14100"/>
        <pc:sldMkLst>
          <pc:docMk/>
          <pc:sldMk cId="3120658383" sldId="4650"/>
        </pc:sldMkLst>
        <pc:spChg chg="mod">
          <ac:chgData name="雅喜 日下部" userId="df83fc66f5de9bf8" providerId="LiveId" clId="{5B531112-CE53-4532-96D1-6D1431F909E4}" dt="2025-05-08T15:21:05.260" v="4246" actId="14100"/>
          <ac:spMkLst>
            <pc:docMk/>
            <pc:sldMk cId="3120658383" sldId="4650"/>
            <ac:spMk id="2" creationId="{C56B6BBB-569C-2B06-506E-2DE3BCBE5670}"/>
          </ac:spMkLst>
        </pc:spChg>
        <pc:spChg chg="add mod">
          <ac:chgData name="雅喜 日下部" userId="df83fc66f5de9bf8" providerId="LiveId" clId="{5B531112-CE53-4532-96D1-6D1431F909E4}" dt="2025-05-08T15:21:09.653" v="4247" actId="1076"/>
          <ac:spMkLst>
            <pc:docMk/>
            <pc:sldMk cId="3120658383" sldId="4650"/>
            <ac:spMk id="4" creationId="{B67BF5C0-2BB7-FA8E-B6FB-A7640101620C}"/>
          </ac:spMkLst>
        </pc:spChg>
        <pc:spChg chg="del">
          <ac:chgData name="雅喜 日下部" userId="df83fc66f5de9bf8" providerId="LiveId" clId="{5B531112-CE53-4532-96D1-6D1431F909E4}" dt="2025-05-08T15:18:42.332" v="4216" actId="21"/>
          <ac:spMkLst>
            <pc:docMk/>
            <pc:sldMk cId="3120658383" sldId="4650"/>
            <ac:spMk id="5" creationId="{83DE45A2-FD7A-5D04-D54A-B223333B490B}"/>
          </ac:spMkLst>
        </pc:spChg>
        <pc:spChg chg="add mod">
          <ac:chgData name="雅喜 日下部" userId="df83fc66f5de9bf8" providerId="LiveId" clId="{5B531112-CE53-4532-96D1-6D1431F909E4}" dt="2025-05-08T15:22:03.046" v="4254" actId="14100"/>
          <ac:spMkLst>
            <pc:docMk/>
            <pc:sldMk cId="3120658383" sldId="4650"/>
            <ac:spMk id="8" creationId="{9B9E61DF-0055-029E-9DEC-55556E703937}"/>
          </ac:spMkLst>
        </pc:spChg>
        <pc:picChg chg="del">
          <ac:chgData name="雅喜 日下部" userId="df83fc66f5de9bf8" providerId="LiveId" clId="{5B531112-CE53-4532-96D1-6D1431F909E4}" dt="2025-05-08T15:18:49.762" v="4217" actId="21"/>
          <ac:picMkLst>
            <pc:docMk/>
            <pc:sldMk cId="3120658383" sldId="4650"/>
            <ac:picMk id="6" creationId="{70E1F804-009C-1172-32BD-83006A10644B}"/>
          </ac:picMkLst>
        </pc:picChg>
      </pc:sldChg>
      <pc:sldChg chg="addSp delSp modSp new mod modAnim">
        <pc:chgData name="雅喜 日下部" userId="df83fc66f5de9bf8" providerId="LiveId" clId="{5B531112-CE53-4532-96D1-6D1431F909E4}" dt="2025-05-08T15:39:21.308" v="4282"/>
        <pc:sldMkLst>
          <pc:docMk/>
          <pc:sldMk cId="1149845747" sldId="4651"/>
        </pc:sldMkLst>
        <pc:spChg chg="del">
          <ac:chgData name="雅喜 日下部" userId="df83fc66f5de9bf8" providerId="LiveId" clId="{5B531112-CE53-4532-96D1-6D1431F909E4}" dt="2025-05-08T15:36:27.162" v="4261" actId="478"/>
          <ac:spMkLst>
            <pc:docMk/>
            <pc:sldMk cId="1149845747" sldId="4651"/>
            <ac:spMk id="2" creationId="{2F090C51-9DF6-0FBA-2527-411E9931FD5F}"/>
          </ac:spMkLst>
        </pc:spChg>
        <pc:spChg chg="del">
          <ac:chgData name="雅喜 日下部" userId="df83fc66f5de9bf8" providerId="LiveId" clId="{5B531112-CE53-4532-96D1-6D1431F909E4}" dt="2025-05-08T15:36:23.266" v="4260" actId="478"/>
          <ac:spMkLst>
            <pc:docMk/>
            <pc:sldMk cId="1149845747" sldId="4651"/>
            <ac:spMk id="3" creationId="{17D7771E-8EBF-1E07-F31C-721541FEA5A7}"/>
          </ac:spMkLst>
        </pc:spChg>
        <pc:spChg chg="add mod">
          <ac:chgData name="雅喜 日下部" userId="df83fc66f5de9bf8" providerId="LiveId" clId="{5B531112-CE53-4532-96D1-6D1431F909E4}" dt="2025-05-08T15:38:07.552" v="4272" actId="1582"/>
          <ac:spMkLst>
            <pc:docMk/>
            <pc:sldMk cId="1149845747" sldId="4651"/>
            <ac:spMk id="4" creationId="{E938F74C-3689-4CBB-E363-C22CA5A267C3}"/>
          </ac:spMkLst>
        </pc:spChg>
        <pc:spChg chg="add mod">
          <ac:chgData name="雅喜 日下部" userId="df83fc66f5de9bf8" providerId="LiveId" clId="{5B531112-CE53-4532-96D1-6D1431F909E4}" dt="2025-05-08T15:39:07.358" v="4279" actId="14100"/>
          <ac:spMkLst>
            <pc:docMk/>
            <pc:sldMk cId="1149845747" sldId="4651"/>
            <ac:spMk id="6" creationId="{A3BBEC03-9B5A-B5FD-9C3A-77C23D8F3820}"/>
          </ac:spMkLst>
        </pc:spChg>
        <pc:picChg chg="add mod">
          <ac:chgData name="雅喜 日下部" userId="df83fc66f5de9bf8" providerId="LiveId" clId="{5B531112-CE53-4532-96D1-6D1431F909E4}" dt="2025-05-08T15:38:21.588" v="4273"/>
          <ac:picMkLst>
            <pc:docMk/>
            <pc:sldMk cId="1149845747" sldId="4651"/>
            <ac:picMk id="5" creationId="{051624C5-9C6C-FF0A-F9DE-1DB0F542988F}"/>
          </ac:picMkLst>
        </pc:picChg>
        <pc:picChg chg="add mod">
          <ac:chgData name="雅喜 日下部" userId="df83fc66f5de9bf8" providerId="LiveId" clId="{5B531112-CE53-4532-96D1-6D1431F909E4}" dt="2025-05-08T15:36:38.346" v="4264" actId="14100"/>
          <ac:picMkLst>
            <pc:docMk/>
            <pc:sldMk cId="1149845747" sldId="4651"/>
            <ac:picMk id="1026" creationId="{747353B1-770C-F3F5-64D5-41A7D06B9940}"/>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r>
              <a:rPr lang="ja-JP" altLang="en-US" sz="2400" dirty="0">
                <a:latin typeface="ＭＳ ゴシック" panose="020B0609070205080204" pitchFamily="49" charset="-128"/>
                <a:ea typeface="ＭＳ ゴシック" panose="020B0609070205080204" pitchFamily="49" charset="-128"/>
              </a:rPr>
              <a:t>身体介護中心型の介護報酬の推移　（単位）</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title>
    <c:autoTitleDeleted val="0"/>
    <c:plotArea>
      <c:layout>
        <c:manualLayout>
          <c:layoutTarget val="inner"/>
          <c:xMode val="edge"/>
          <c:yMode val="edge"/>
          <c:x val="0.10187578983182657"/>
          <c:y val="0.19537031133660765"/>
          <c:w val="0.88454396325459317"/>
          <c:h val="0.6065354330708661"/>
        </c:manualLayout>
      </c:layout>
      <c:lineChart>
        <c:grouping val="standard"/>
        <c:varyColors val="0"/>
        <c:ser>
          <c:idx val="0"/>
          <c:order val="0"/>
          <c:tx>
            <c:strRef>
              <c:f>'Sheet1 (3)'!$C$3</c:f>
              <c:strCache>
                <c:ptCount val="1"/>
                <c:pt idx="0">
                  <c:v>30分～１時間</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 (3)'!$D$2:$K$2</c:f>
              <c:strCache>
                <c:ptCount val="8"/>
                <c:pt idx="0">
                  <c:v>2000年</c:v>
                </c:pt>
                <c:pt idx="1">
                  <c:v>2003年 </c:v>
                </c:pt>
                <c:pt idx="2">
                  <c:v>2006年</c:v>
                </c:pt>
                <c:pt idx="3">
                  <c:v>2009年</c:v>
                </c:pt>
                <c:pt idx="4">
                  <c:v>2012年</c:v>
                </c:pt>
                <c:pt idx="5">
                  <c:v>2015年</c:v>
                </c:pt>
                <c:pt idx="6">
                  <c:v>2018年</c:v>
                </c:pt>
                <c:pt idx="7">
                  <c:v>2021年</c:v>
                </c:pt>
              </c:strCache>
            </c:strRef>
          </c:cat>
          <c:val>
            <c:numRef>
              <c:f>'Sheet1 (3)'!$D$3:$K$3</c:f>
              <c:numCache>
                <c:formatCode>0_ </c:formatCode>
                <c:ptCount val="8"/>
                <c:pt idx="0">
                  <c:v>402</c:v>
                </c:pt>
                <c:pt idx="1">
                  <c:v>402</c:v>
                </c:pt>
                <c:pt idx="2">
                  <c:v>402</c:v>
                </c:pt>
                <c:pt idx="3">
                  <c:v>402</c:v>
                </c:pt>
                <c:pt idx="4">
                  <c:v>402</c:v>
                </c:pt>
                <c:pt idx="5">
                  <c:v>388</c:v>
                </c:pt>
                <c:pt idx="6">
                  <c:v>394</c:v>
                </c:pt>
                <c:pt idx="7">
                  <c:v>396</c:v>
                </c:pt>
              </c:numCache>
            </c:numRef>
          </c:val>
          <c:smooth val="0"/>
          <c:extLst>
            <c:ext xmlns:c16="http://schemas.microsoft.com/office/drawing/2014/chart" uri="{C3380CC4-5D6E-409C-BE32-E72D297353CC}">
              <c16:uniqueId val="{00000000-C965-4DD3-B529-17D7DF3E2EFF}"/>
            </c:ext>
          </c:extLst>
        </c:ser>
        <c:ser>
          <c:idx val="1"/>
          <c:order val="1"/>
          <c:tx>
            <c:strRef>
              <c:f>'Sheet1 (3)'!$C$4</c:f>
              <c:strCache>
                <c:ptCount val="1"/>
                <c:pt idx="0">
                  <c:v>１時間以上</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 (3)'!$D$2:$K$2</c:f>
              <c:strCache>
                <c:ptCount val="8"/>
                <c:pt idx="0">
                  <c:v>2000年</c:v>
                </c:pt>
                <c:pt idx="1">
                  <c:v>2003年 </c:v>
                </c:pt>
                <c:pt idx="2">
                  <c:v>2006年</c:v>
                </c:pt>
                <c:pt idx="3">
                  <c:v>2009年</c:v>
                </c:pt>
                <c:pt idx="4">
                  <c:v>2012年</c:v>
                </c:pt>
                <c:pt idx="5">
                  <c:v>2015年</c:v>
                </c:pt>
                <c:pt idx="6">
                  <c:v>2018年</c:v>
                </c:pt>
                <c:pt idx="7">
                  <c:v>2021年</c:v>
                </c:pt>
              </c:strCache>
            </c:strRef>
          </c:cat>
          <c:val>
            <c:numRef>
              <c:f>'Sheet1 (3)'!$D$4:$K$4</c:f>
              <c:numCache>
                <c:formatCode>0_ </c:formatCode>
                <c:ptCount val="8"/>
                <c:pt idx="0">
                  <c:v>584</c:v>
                </c:pt>
                <c:pt idx="1">
                  <c:v>584</c:v>
                </c:pt>
                <c:pt idx="2">
                  <c:v>584</c:v>
                </c:pt>
                <c:pt idx="3">
                  <c:v>584</c:v>
                </c:pt>
                <c:pt idx="4">
                  <c:v>584</c:v>
                </c:pt>
                <c:pt idx="5">
                  <c:v>564</c:v>
                </c:pt>
                <c:pt idx="6">
                  <c:v>575</c:v>
                </c:pt>
                <c:pt idx="7">
                  <c:v>579</c:v>
                </c:pt>
              </c:numCache>
            </c:numRef>
          </c:val>
          <c:smooth val="0"/>
          <c:extLst>
            <c:ext xmlns:c16="http://schemas.microsoft.com/office/drawing/2014/chart" uri="{C3380CC4-5D6E-409C-BE32-E72D297353CC}">
              <c16:uniqueId val="{00000001-C965-4DD3-B529-17D7DF3E2EFF}"/>
            </c:ext>
          </c:extLst>
        </c:ser>
        <c:ser>
          <c:idx val="2"/>
          <c:order val="2"/>
          <c:tx>
            <c:strRef>
              <c:f>'Sheet1 (3)'!$C$5</c:f>
              <c:strCache>
                <c:ptCount val="1"/>
                <c:pt idx="0">
                  <c:v>30分増すごと</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 (3)'!$D$2:$K$2</c:f>
              <c:strCache>
                <c:ptCount val="8"/>
                <c:pt idx="0">
                  <c:v>2000年</c:v>
                </c:pt>
                <c:pt idx="1">
                  <c:v>2003年 </c:v>
                </c:pt>
                <c:pt idx="2">
                  <c:v>2006年</c:v>
                </c:pt>
                <c:pt idx="3">
                  <c:v>2009年</c:v>
                </c:pt>
                <c:pt idx="4">
                  <c:v>2012年</c:v>
                </c:pt>
                <c:pt idx="5">
                  <c:v>2015年</c:v>
                </c:pt>
                <c:pt idx="6">
                  <c:v>2018年</c:v>
                </c:pt>
                <c:pt idx="7">
                  <c:v>2021年</c:v>
                </c:pt>
              </c:strCache>
            </c:strRef>
          </c:cat>
          <c:val>
            <c:numRef>
              <c:f>'Sheet1 (3)'!$D$5:$K$5</c:f>
              <c:numCache>
                <c:formatCode>0_ </c:formatCode>
                <c:ptCount val="8"/>
                <c:pt idx="0">
                  <c:v>219</c:v>
                </c:pt>
                <c:pt idx="1">
                  <c:v>83</c:v>
                </c:pt>
                <c:pt idx="2">
                  <c:v>83</c:v>
                </c:pt>
                <c:pt idx="3">
                  <c:v>83</c:v>
                </c:pt>
                <c:pt idx="4">
                  <c:v>83</c:v>
                </c:pt>
                <c:pt idx="5">
                  <c:v>80</c:v>
                </c:pt>
                <c:pt idx="6">
                  <c:v>83</c:v>
                </c:pt>
                <c:pt idx="7">
                  <c:v>84</c:v>
                </c:pt>
              </c:numCache>
            </c:numRef>
          </c:val>
          <c:smooth val="0"/>
          <c:extLst>
            <c:ext xmlns:c16="http://schemas.microsoft.com/office/drawing/2014/chart" uri="{C3380CC4-5D6E-409C-BE32-E72D297353CC}">
              <c16:uniqueId val="{00000002-C965-4DD3-B529-17D7DF3E2EFF}"/>
            </c:ext>
          </c:extLst>
        </c:ser>
        <c:dLbls>
          <c:showLegendKey val="0"/>
          <c:showVal val="0"/>
          <c:showCatName val="0"/>
          <c:showSerName val="0"/>
          <c:showPercent val="0"/>
          <c:showBubbleSize val="0"/>
        </c:dLbls>
        <c:marker val="1"/>
        <c:smooth val="0"/>
        <c:axId val="1635255936"/>
        <c:axId val="1635261344"/>
      </c:lineChart>
      <c:catAx>
        <c:axId val="1635255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crossAx val="1635261344"/>
        <c:crosses val="autoZero"/>
        <c:auto val="1"/>
        <c:lblAlgn val="ctr"/>
        <c:lblOffset val="100"/>
        <c:noMultiLvlLbl val="0"/>
      </c:catAx>
      <c:valAx>
        <c:axId val="1635261344"/>
        <c:scaling>
          <c:orientation val="minMax"/>
        </c:scaling>
        <c:delete val="0"/>
        <c:axPos val="l"/>
        <c:majorGridlines>
          <c:spPr>
            <a:ln w="9525" cap="flat" cmpd="sng" algn="ctr">
              <a:solidFill>
                <a:schemeClr val="tx1">
                  <a:lumMod val="15000"/>
                  <a:lumOff val="85000"/>
                </a:schemeClr>
              </a:solidFill>
              <a:round/>
            </a:ln>
            <a:effectLst/>
          </c:spPr>
        </c:majorGridlines>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crossAx val="163525593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2000" b="0"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legendEntry>
      <c:layout>
        <c:manualLayout>
          <c:xMode val="edge"/>
          <c:yMode val="edge"/>
          <c:x val="0.10308641975308641"/>
          <c:y val="0.93653771082976256"/>
          <c:w val="0.76296296296296295"/>
          <c:h val="6.1094724581397801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ＭＳ ゴシック" panose="020B0609070205080204" pitchFamily="49" charset="-128"/>
              <a:ea typeface="ＭＳ ゴシック" panose="020B0609070205080204" pitchFamily="49"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cap="none" spc="20" baseline="0">
                <a:solidFill>
                  <a:schemeClr val="dk1">
                    <a:lumMod val="50000"/>
                    <a:lumOff val="50000"/>
                  </a:schemeClr>
                </a:solidFill>
                <a:latin typeface="+mn-lt"/>
                <a:ea typeface="+mn-ea"/>
                <a:cs typeface="+mn-cs"/>
              </a:defRPr>
            </a:pPr>
            <a:r>
              <a:rPr lang="ja-JP" sz="2400" dirty="0">
                <a:latin typeface="ＭＳ ゴシック" panose="020B0609070205080204" pitchFamily="49" charset="-128"/>
                <a:ea typeface="ＭＳ ゴシック" panose="020B0609070205080204" pitchFamily="49" charset="-128"/>
              </a:rPr>
              <a:t>地域別最低賃金 （全国加重平均額） </a:t>
            </a:r>
            <a:r>
              <a:rPr lang="ja-JP" altLang="en-US" sz="2400" dirty="0">
                <a:latin typeface="ＭＳ ゴシック" panose="020B0609070205080204" pitchFamily="49" charset="-128"/>
                <a:ea typeface="ＭＳ ゴシック" panose="020B0609070205080204" pitchFamily="49" charset="-128"/>
              </a:rPr>
              <a:t>：</a:t>
            </a:r>
            <a:r>
              <a:rPr lang="ja-JP" sz="2400" dirty="0">
                <a:latin typeface="ＭＳ ゴシック" panose="020B0609070205080204" pitchFamily="49" charset="-128"/>
                <a:ea typeface="ＭＳ ゴシック" panose="020B0609070205080204" pitchFamily="49" charset="-128"/>
              </a:rPr>
              <a:t>円</a:t>
            </a:r>
          </a:p>
        </c:rich>
      </c:tx>
      <c:layout>
        <c:manualLayout>
          <c:xMode val="edge"/>
          <c:yMode val="edge"/>
          <c:x val="6.9567701289894979E-2"/>
          <c:y val="1.1800692802878253E-2"/>
        </c:manualLayout>
      </c:layout>
      <c:overlay val="0"/>
      <c:spPr>
        <a:noFill/>
        <a:ln>
          <a:noFill/>
        </a:ln>
        <a:effectLst/>
      </c:spPr>
      <c:txPr>
        <a:bodyPr rot="0" spcFirstLastPara="1" vertOverflow="ellipsis" vert="horz" wrap="square" anchor="ctr" anchorCtr="1"/>
        <a:lstStyle/>
        <a:p>
          <a:pPr>
            <a:defRPr sz="1400" b="0" i="0" u="none" strike="noStrike" kern="1200" cap="none" spc="20" baseline="0">
              <a:solidFill>
                <a:schemeClr val="dk1">
                  <a:lumMod val="50000"/>
                  <a:lumOff val="50000"/>
                </a:schemeClr>
              </a:solidFill>
              <a:latin typeface="+mn-lt"/>
              <a:ea typeface="+mn-ea"/>
              <a:cs typeface="+mn-cs"/>
            </a:defRPr>
          </a:pPr>
          <a:endParaRPr lang="ja-JP"/>
        </a:p>
      </c:txPr>
    </c:title>
    <c:autoTitleDeleted val="0"/>
    <c:plotArea>
      <c:layout>
        <c:manualLayout>
          <c:layoutTarget val="inner"/>
          <c:xMode val="edge"/>
          <c:yMode val="edge"/>
          <c:x val="0.13695415979979247"/>
          <c:y val="0.12304439746300211"/>
          <c:w val="0.8005701031557102"/>
          <c:h val="0.715856473636998"/>
        </c:manualLayout>
      </c:layout>
      <c:lineChart>
        <c:grouping val="stacked"/>
        <c:varyColors val="0"/>
        <c:ser>
          <c:idx val="0"/>
          <c:order val="0"/>
          <c:tx>
            <c:strRef>
              <c:f>Sheet1!$C$2:$C$4</c:f>
              <c:strCache>
                <c:ptCount val="3"/>
                <c:pt idx="0">
                  <c:v>地域別最低賃金 （全国加重平均額）</c:v>
                </c:pt>
                <c:pt idx="1">
                  <c:v>時間額</c:v>
                </c:pt>
                <c:pt idx="2">
                  <c:v>（円）</c:v>
                </c:pt>
              </c:strCache>
            </c:strRef>
          </c:tx>
          <c:spPr>
            <a:ln w="22225" cap="rnd" cmpd="sng" algn="ctr">
              <a:solidFill>
                <a:schemeClr val="accent1"/>
              </a:solidFill>
              <a:round/>
            </a:ln>
            <a:effectLst/>
          </c:spPr>
          <c:marker>
            <c:symbol val="none"/>
          </c:marker>
          <c:dLbls>
            <c:dLbl>
              <c:idx val="0"/>
              <c:spPr>
                <a:noFill/>
                <a:ln>
                  <a:noFill/>
                </a:ln>
                <a:effectLst/>
              </c:spPr>
              <c:txPr>
                <a:bodyPr rot="0" spcFirstLastPara="1" vertOverflow="ellipsis" vert="horz" wrap="square" lIns="38100" tIns="19050" rIns="38100" bIns="19050" anchor="ctr" anchorCtr="1">
                  <a:noAutofit/>
                </a:bodyPr>
                <a:lstStyle/>
                <a:p>
                  <a:pPr>
                    <a:defRPr sz="1410" b="0" i="0" u="none" strike="noStrike" kern="1200" baseline="0">
                      <a:solidFill>
                        <a:schemeClr val="dk1">
                          <a:lumMod val="65000"/>
                          <a:lumOff val="35000"/>
                        </a:schemeClr>
                      </a:solidFill>
                      <a:latin typeface="+mn-lt"/>
                      <a:ea typeface="+mn-ea"/>
                      <a:cs typeface="+mn-cs"/>
                    </a:defRPr>
                  </a:pPr>
                  <a:endParaRPr lang="ja-JP"/>
                </a:p>
              </c:txPr>
              <c:dLblPos val="b"/>
              <c:showLegendKey val="0"/>
              <c:showVal val="1"/>
              <c:showCatName val="0"/>
              <c:showSerName val="0"/>
              <c:showPercent val="0"/>
              <c:showBubbleSize val="0"/>
              <c:extLst>
                <c:ext xmlns:c15="http://schemas.microsoft.com/office/drawing/2012/chart" uri="{CE6537A1-D6FC-4f65-9D91-7224C49458BB}">
                  <c15:layout>
                    <c:manualLayout>
                      <c:w val="6.6412161100873848E-2"/>
                      <c:h val="4.7177550383250395E-2"/>
                    </c:manualLayout>
                  </c15:layout>
                </c:ext>
                <c:ext xmlns:c16="http://schemas.microsoft.com/office/drawing/2014/chart" uri="{C3380CC4-5D6E-409C-BE32-E72D297353CC}">
                  <c16:uniqueId val="{00000004-3755-4559-AD6C-20B732F879ED}"/>
                </c:ext>
              </c:extLst>
            </c:dLbl>
            <c:dLbl>
              <c:idx val="1"/>
              <c:delete val="1"/>
              <c:extLst>
                <c:ext xmlns:c15="http://schemas.microsoft.com/office/drawing/2012/chart" uri="{CE6537A1-D6FC-4f65-9D91-7224C49458BB}"/>
                <c:ext xmlns:c16="http://schemas.microsoft.com/office/drawing/2014/chart" uri="{C3380CC4-5D6E-409C-BE32-E72D297353CC}">
                  <c16:uniqueId val="{00000001-3755-4559-AD6C-20B732F879ED}"/>
                </c:ext>
              </c:extLst>
            </c:dLbl>
            <c:dLbl>
              <c:idx val="19"/>
              <c:delete val="1"/>
              <c:extLst>
                <c:ext xmlns:c15="http://schemas.microsoft.com/office/drawing/2012/chart" uri="{CE6537A1-D6FC-4f65-9D91-7224C49458BB}"/>
                <c:ext xmlns:c16="http://schemas.microsoft.com/office/drawing/2014/chart" uri="{C3380CC4-5D6E-409C-BE32-E72D297353CC}">
                  <c16:uniqueId val="{00000002-3755-4559-AD6C-20B732F879ED}"/>
                </c:ext>
              </c:extLst>
            </c:dLbl>
            <c:dLbl>
              <c:idx val="22"/>
              <c:spPr>
                <a:noFill/>
                <a:ln>
                  <a:noFill/>
                </a:ln>
                <a:effectLst/>
              </c:spPr>
              <c:txPr>
                <a:bodyPr rot="0" spcFirstLastPara="1" vertOverflow="ellipsis" vert="horz" wrap="square" lIns="38100" tIns="19050" rIns="38100" bIns="19050" anchor="ctr" anchorCtr="1">
                  <a:noAutofit/>
                </a:bodyPr>
                <a:lstStyle/>
                <a:p>
                  <a:pPr>
                    <a:defRPr sz="1390" b="0" i="0" u="none" strike="noStrike" kern="1200" baseline="0">
                      <a:solidFill>
                        <a:schemeClr val="dk1">
                          <a:lumMod val="65000"/>
                          <a:lumOff val="35000"/>
                        </a:schemeClr>
                      </a:solidFill>
                      <a:latin typeface="+mn-lt"/>
                      <a:ea typeface="+mn-ea"/>
                      <a:cs typeface="+mn-cs"/>
                    </a:defRPr>
                  </a:pPr>
                  <a:endParaRPr lang="ja-JP"/>
                </a:p>
              </c:txPr>
              <c:dLblPos val="b"/>
              <c:showLegendKey val="0"/>
              <c:showVal val="1"/>
              <c:showCatName val="0"/>
              <c:showSerName val="0"/>
              <c:showPercent val="0"/>
              <c:showBubbleSize val="0"/>
              <c:extLst>
                <c:ext xmlns:c15="http://schemas.microsoft.com/office/drawing/2012/chart" uri="{CE6537A1-D6FC-4f65-9D91-7224C49458BB}">
                  <c15:layout>
                    <c:manualLayout>
                      <c:w val="9.7732914733611981E-2"/>
                      <c:h val="6.0385830885585579E-2"/>
                    </c:manualLayout>
                  </c15:layout>
                </c:ext>
                <c:ext xmlns:c16="http://schemas.microsoft.com/office/drawing/2014/chart" uri="{C3380CC4-5D6E-409C-BE32-E72D297353CC}">
                  <c16:uniqueId val="{00000003-3755-4559-AD6C-20B732F879E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ja-JP"/>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numRef>
              <c:f>Sheet1!$B$5:$B$27</c:f>
              <c:numCache>
                <c:formatCode>General</c:formatCode>
                <c:ptCount val="23"/>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pt idx="20">
                  <c:v>2022</c:v>
                </c:pt>
                <c:pt idx="21">
                  <c:v>2023</c:v>
                </c:pt>
                <c:pt idx="22">
                  <c:v>2024</c:v>
                </c:pt>
              </c:numCache>
            </c:numRef>
          </c:cat>
          <c:val>
            <c:numRef>
              <c:f>Sheet1!$C$5:$C$27</c:f>
              <c:numCache>
                <c:formatCode>#,##0_);[Red]\(#,##0\)</c:formatCode>
                <c:ptCount val="23"/>
                <c:pt idx="0">
                  <c:v>663</c:v>
                </c:pt>
                <c:pt idx="1">
                  <c:v>664</c:v>
                </c:pt>
                <c:pt idx="2">
                  <c:v>665</c:v>
                </c:pt>
                <c:pt idx="3">
                  <c:v>668</c:v>
                </c:pt>
                <c:pt idx="4">
                  <c:v>673</c:v>
                </c:pt>
                <c:pt idx="5">
                  <c:v>687</c:v>
                </c:pt>
                <c:pt idx="6">
                  <c:v>703</c:v>
                </c:pt>
                <c:pt idx="7">
                  <c:v>713</c:v>
                </c:pt>
                <c:pt idx="8">
                  <c:v>730</c:v>
                </c:pt>
                <c:pt idx="9">
                  <c:v>737</c:v>
                </c:pt>
                <c:pt idx="10">
                  <c:v>749</c:v>
                </c:pt>
                <c:pt idx="11">
                  <c:v>764</c:v>
                </c:pt>
                <c:pt idx="12">
                  <c:v>780</c:v>
                </c:pt>
                <c:pt idx="13">
                  <c:v>798</c:v>
                </c:pt>
                <c:pt idx="14">
                  <c:v>823</c:v>
                </c:pt>
                <c:pt idx="15">
                  <c:v>848</c:v>
                </c:pt>
                <c:pt idx="16">
                  <c:v>874</c:v>
                </c:pt>
                <c:pt idx="17">
                  <c:v>901</c:v>
                </c:pt>
                <c:pt idx="18">
                  <c:v>902</c:v>
                </c:pt>
                <c:pt idx="19">
                  <c:v>930</c:v>
                </c:pt>
                <c:pt idx="20" formatCode="General">
                  <c:v>961</c:v>
                </c:pt>
                <c:pt idx="21" formatCode="General">
                  <c:v>1002</c:v>
                </c:pt>
                <c:pt idx="22" formatCode="General">
                  <c:v>1054</c:v>
                </c:pt>
              </c:numCache>
            </c:numRef>
          </c:val>
          <c:smooth val="0"/>
          <c:extLst>
            <c:ext xmlns:c16="http://schemas.microsoft.com/office/drawing/2014/chart" uri="{C3380CC4-5D6E-409C-BE32-E72D297353CC}">
              <c16:uniqueId val="{00000000-3755-4559-AD6C-20B732F879ED}"/>
            </c:ext>
          </c:extLst>
        </c:ser>
        <c:dLbls>
          <c:dLblPos val="b"/>
          <c:showLegendKey val="0"/>
          <c:showVal val="1"/>
          <c:showCatName val="0"/>
          <c:showSerName val="0"/>
          <c:showPercent val="0"/>
          <c:showBubbleSize val="0"/>
        </c:dLbls>
        <c:dropLines>
          <c:spPr>
            <a:ln w="9525" cap="flat" cmpd="sng" algn="ctr">
              <a:solidFill>
                <a:schemeClr val="dk1">
                  <a:lumMod val="35000"/>
                  <a:lumOff val="65000"/>
                  <a:alpha val="33000"/>
                </a:schemeClr>
              </a:solidFill>
              <a:round/>
            </a:ln>
            <a:effectLst/>
          </c:spPr>
        </c:dropLines>
        <c:upDownBars>
          <c:gapWidth val="150"/>
          <c:upBars>
            <c:spPr>
              <a:solidFill>
                <a:schemeClr val="lt1"/>
              </a:solidFill>
              <a:ln w="9525">
                <a:solidFill>
                  <a:schemeClr val="dk1">
                    <a:lumMod val="65000"/>
                    <a:lumOff val="35000"/>
                  </a:schemeClr>
                </a:solidFill>
              </a:ln>
              <a:effectLst/>
            </c:spPr>
          </c:upBars>
          <c:downBars>
            <c:spPr>
              <a:solidFill>
                <a:schemeClr val="dk1">
                  <a:lumMod val="75000"/>
                  <a:lumOff val="25000"/>
                </a:schemeClr>
              </a:solidFill>
              <a:ln w="9525">
                <a:solidFill>
                  <a:schemeClr val="dk1">
                    <a:lumMod val="65000"/>
                    <a:lumOff val="35000"/>
                  </a:schemeClr>
                </a:solidFill>
              </a:ln>
              <a:effectLst/>
            </c:spPr>
          </c:downBars>
        </c:upDownBars>
        <c:smooth val="0"/>
        <c:axId val="371233279"/>
        <c:axId val="371232319"/>
      </c:lineChart>
      <c:catAx>
        <c:axId val="371233279"/>
        <c:scaling>
          <c:orientation val="minMax"/>
        </c:scaling>
        <c:delete val="0"/>
        <c:axPos val="b"/>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60" b="0" i="0" u="none" strike="noStrike" kern="1200" spc="20" baseline="0">
                <a:solidFill>
                  <a:schemeClr val="dk1">
                    <a:lumMod val="65000"/>
                    <a:lumOff val="35000"/>
                  </a:schemeClr>
                </a:solidFill>
                <a:latin typeface="+mn-lt"/>
                <a:ea typeface="+mn-ea"/>
                <a:cs typeface="+mn-cs"/>
              </a:defRPr>
            </a:pPr>
            <a:endParaRPr lang="ja-JP"/>
          </a:p>
        </c:txPr>
        <c:crossAx val="371232319"/>
        <c:crosses val="autoZero"/>
        <c:auto val="1"/>
        <c:lblAlgn val="ctr"/>
        <c:lblOffset val="100"/>
        <c:noMultiLvlLbl val="0"/>
      </c:catAx>
      <c:valAx>
        <c:axId val="371232319"/>
        <c:scaling>
          <c:orientation val="minMax"/>
        </c:scaling>
        <c:delete val="0"/>
        <c:axPos val="l"/>
        <c:majorGridlines>
          <c:spPr>
            <a:ln>
              <a:solidFill>
                <a:schemeClr val="dk1">
                  <a:lumMod val="15000"/>
                  <a:lumOff val="85000"/>
                </a:schemeClr>
              </a:solidFill>
            </a:ln>
            <a:effectLst/>
          </c:spPr>
        </c:majorGridlines>
        <c:numFmt formatCode="#,##0_);[Red]\(#,##0\)"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spc="20" baseline="0">
                <a:solidFill>
                  <a:schemeClr val="dk1">
                    <a:lumMod val="65000"/>
                    <a:lumOff val="35000"/>
                  </a:schemeClr>
                </a:solidFill>
                <a:latin typeface="+mn-lt"/>
                <a:ea typeface="+mn-ea"/>
                <a:cs typeface="+mn-cs"/>
              </a:defRPr>
            </a:pPr>
            <a:endParaRPr lang="ja-JP"/>
          </a:p>
        </c:txPr>
        <c:crossAx val="371233279"/>
        <c:crosses val="autoZero"/>
        <c:crossBetween val="between"/>
      </c:valAx>
      <c:spPr>
        <a:gradFill>
          <a:gsLst>
            <a:gs pos="100000">
              <a:schemeClr val="lt1">
                <a:lumMod val="95000"/>
              </a:schemeClr>
            </a:gs>
            <a:gs pos="0">
              <a:schemeClr val="lt1"/>
            </a:gs>
          </a:gsLst>
          <a:lin ang="5400000" scaled="0"/>
        </a:gradFill>
        <a:ln>
          <a:noFill/>
        </a:ln>
        <a:effectLst/>
      </c:spPr>
    </c:plotArea>
    <c:plotVisOnly val="1"/>
    <c:dispBlanksAs val="zero"/>
    <c:showDLblsOverMax val="0"/>
  </c:chart>
  <c:spPr>
    <a:solidFill>
      <a:schemeClr val="lt1"/>
    </a:solid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900"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400"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900" kern="1200" spc="20" baseline="0"/>
  </cs:valueAxis>
  <cs:wall>
    <cs:lnRef idx="0"/>
    <cs:fillRef idx="0"/>
    <cs:effectRef idx="0"/>
    <cs:fontRef idx="minor">
      <a:schemeClr val="dk1"/>
    </cs:fontRef>
  </cs:wall>
</cs:chartStyle>
</file>

<file path=ppt/comments/comment1.xml><?xml version="1.0" encoding="utf-8"?>
<p:cmLst xmlns:a="http://schemas.openxmlformats.org/drawingml/2006/main" xmlns:r="http://schemas.openxmlformats.org/officeDocument/2006/relationships" xmlns:p="http://schemas.openxmlformats.org/presentationml/2006/main">
  <p:cm authorId="2" dt="2025-02-20T01:08:36.587" idx="2">
    <p:pos x="5760" y="171"/>
    <p:text/>
    <p:extLst>
      <p:ext uri="{C676402C-5697-4E1C-873F-D02D1690AC5C}">
        <p15:threadingInfo xmlns:p15="http://schemas.microsoft.com/office/powerpoint/2012/main" timeZoneBias="-54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4" y="2"/>
            <a:ext cx="2972393" cy="497685"/>
          </a:xfrm>
          <a:prstGeom prst="rect">
            <a:avLst/>
          </a:prstGeom>
        </p:spPr>
        <p:txBody>
          <a:bodyPr vert="horz" lIns="92138" tIns="46069" rIns="92138" bIns="46069"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sz="quarter" idx="1"/>
          </p:nvPr>
        </p:nvSpPr>
        <p:spPr>
          <a:xfrm>
            <a:off x="3883991" y="2"/>
            <a:ext cx="2972392" cy="497685"/>
          </a:xfrm>
          <a:prstGeom prst="rect">
            <a:avLst/>
          </a:prstGeom>
        </p:spPr>
        <p:txBody>
          <a:bodyPr vert="horz" lIns="92138" tIns="46069" rIns="92138" bIns="46069" rtlCol="0"/>
          <a:lstStyle>
            <a:lvl1pPr algn="r" eaLnBrk="1" fontAlgn="auto" hangingPunct="1">
              <a:spcBef>
                <a:spcPts val="0"/>
              </a:spcBef>
              <a:spcAft>
                <a:spcPts val="0"/>
              </a:spcAft>
              <a:defRPr sz="1200">
                <a:latin typeface="+mn-lt"/>
                <a:ea typeface="+mn-ea"/>
              </a:defRPr>
            </a:lvl1pPr>
          </a:lstStyle>
          <a:p>
            <a:pPr>
              <a:defRPr/>
            </a:pPr>
            <a:fld id="{0F38C76C-82DA-4348-85E9-A7CBD803B7DD}" type="datetimeFigureOut">
              <a:rPr lang="ja-JP" altLang="en-US"/>
              <a:pPr>
                <a:defRPr/>
              </a:pPr>
              <a:t>2025/5/9</a:t>
            </a:fld>
            <a:endParaRPr lang="ja-JP" altLang="en-US"/>
          </a:p>
        </p:txBody>
      </p:sp>
      <p:sp>
        <p:nvSpPr>
          <p:cNvPr id="4" name="フッター プレースホルダ 3"/>
          <p:cNvSpPr>
            <a:spLocks noGrp="1"/>
          </p:cNvSpPr>
          <p:nvPr>
            <p:ph type="ftr" sz="quarter" idx="2"/>
          </p:nvPr>
        </p:nvSpPr>
        <p:spPr>
          <a:xfrm>
            <a:off x="4" y="9446404"/>
            <a:ext cx="2972393" cy="497684"/>
          </a:xfrm>
          <a:prstGeom prst="rect">
            <a:avLst/>
          </a:prstGeom>
        </p:spPr>
        <p:txBody>
          <a:bodyPr vert="horz" lIns="92138" tIns="46069" rIns="92138" bIns="46069"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5" name="スライド番号プレースホルダ 4"/>
          <p:cNvSpPr>
            <a:spLocks noGrp="1"/>
          </p:cNvSpPr>
          <p:nvPr>
            <p:ph type="sldNum" sz="quarter" idx="3"/>
          </p:nvPr>
        </p:nvSpPr>
        <p:spPr>
          <a:xfrm>
            <a:off x="3883991" y="9446404"/>
            <a:ext cx="2972392" cy="497684"/>
          </a:xfrm>
          <a:prstGeom prst="rect">
            <a:avLst/>
          </a:prstGeom>
        </p:spPr>
        <p:txBody>
          <a:bodyPr vert="horz" wrap="square" lIns="92138" tIns="46069" rIns="92138" bIns="46069" numCol="1" anchor="b" anchorCtr="0" compatLnSpc="1">
            <a:prstTxWarp prst="textNoShape">
              <a:avLst/>
            </a:prstTxWarp>
          </a:bodyPr>
          <a:lstStyle>
            <a:lvl1pPr algn="r" eaLnBrk="1" hangingPunct="1">
              <a:defRPr sz="1200"/>
            </a:lvl1pPr>
          </a:lstStyle>
          <a:p>
            <a:fld id="{354BF824-982A-4C3E-B5B0-5F13363B3130}" type="slidenum">
              <a:rPr lang="ja-JP" altLang="en-US"/>
              <a:pPr/>
              <a:t>‹#›</a:t>
            </a:fld>
            <a:endParaRPr lang="ja-JP" altLang="en-US"/>
          </a:p>
        </p:txBody>
      </p:sp>
    </p:spTree>
    <p:extLst>
      <p:ext uri="{BB962C8B-B14F-4D97-AF65-F5344CB8AC3E}">
        <p14:creationId xmlns:p14="http://schemas.microsoft.com/office/powerpoint/2010/main" val="210597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4" y="2"/>
            <a:ext cx="2972393" cy="497685"/>
          </a:xfrm>
          <a:prstGeom prst="rect">
            <a:avLst/>
          </a:prstGeom>
        </p:spPr>
        <p:txBody>
          <a:bodyPr vert="horz" lIns="92092" tIns="46045" rIns="92092" bIns="46045"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idx="1"/>
          </p:nvPr>
        </p:nvSpPr>
        <p:spPr>
          <a:xfrm>
            <a:off x="3883991" y="2"/>
            <a:ext cx="2972392" cy="497685"/>
          </a:xfrm>
          <a:prstGeom prst="rect">
            <a:avLst/>
          </a:prstGeom>
        </p:spPr>
        <p:txBody>
          <a:bodyPr vert="horz" lIns="92092" tIns="46045" rIns="92092" bIns="46045" rtlCol="0"/>
          <a:lstStyle>
            <a:lvl1pPr algn="r" eaLnBrk="1" fontAlgn="auto" hangingPunct="1">
              <a:spcBef>
                <a:spcPts val="0"/>
              </a:spcBef>
              <a:spcAft>
                <a:spcPts val="0"/>
              </a:spcAft>
              <a:defRPr sz="1200">
                <a:latin typeface="+mn-lt"/>
                <a:ea typeface="+mn-ea"/>
              </a:defRPr>
            </a:lvl1pPr>
          </a:lstStyle>
          <a:p>
            <a:pPr>
              <a:defRPr/>
            </a:pPr>
            <a:fld id="{18FD250B-6DBF-4E9F-B3BF-17C61900DBBE}" type="datetimeFigureOut">
              <a:rPr lang="ja-JP" altLang="en-US"/>
              <a:pPr>
                <a:defRPr/>
              </a:pPr>
              <a:t>2025/5/9</a:t>
            </a:fld>
            <a:endParaRPr lang="ja-JP" altLang="en-US" dirty="0"/>
          </a:p>
        </p:txBody>
      </p:sp>
      <p:sp>
        <p:nvSpPr>
          <p:cNvPr id="4" name="スライド イメージ プレースホルダ 3"/>
          <p:cNvSpPr>
            <a:spLocks noGrp="1" noRot="1" noChangeAspect="1"/>
          </p:cNvSpPr>
          <p:nvPr>
            <p:ph type="sldImg" idx="2"/>
          </p:nvPr>
        </p:nvSpPr>
        <p:spPr>
          <a:xfrm>
            <a:off x="942975" y="744538"/>
            <a:ext cx="4973638" cy="3730625"/>
          </a:xfrm>
          <a:prstGeom prst="rect">
            <a:avLst/>
          </a:prstGeom>
          <a:noFill/>
          <a:ln w="12700">
            <a:solidFill>
              <a:prstClr val="black"/>
            </a:solidFill>
          </a:ln>
        </p:spPr>
        <p:txBody>
          <a:bodyPr vert="horz" lIns="92092" tIns="46045" rIns="92092" bIns="46045" rtlCol="0" anchor="ctr"/>
          <a:lstStyle/>
          <a:p>
            <a:pPr lvl="0"/>
            <a:endParaRPr lang="ja-JP" altLang="en-US" noProof="0" dirty="0"/>
          </a:p>
        </p:txBody>
      </p:sp>
      <p:sp>
        <p:nvSpPr>
          <p:cNvPr id="5" name="ノート プレースホルダ 4"/>
          <p:cNvSpPr>
            <a:spLocks noGrp="1"/>
          </p:cNvSpPr>
          <p:nvPr>
            <p:ph type="body" sz="quarter" idx="3"/>
          </p:nvPr>
        </p:nvSpPr>
        <p:spPr>
          <a:xfrm>
            <a:off x="685318" y="4724002"/>
            <a:ext cx="5487370" cy="4475960"/>
          </a:xfrm>
          <a:prstGeom prst="rect">
            <a:avLst/>
          </a:prstGeom>
        </p:spPr>
        <p:txBody>
          <a:bodyPr vert="horz" lIns="92092" tIns="46045" rIns="92092" bIns="46045" rtlCol="0">
            <a:normAutofit/>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 5"/>
          <p:cNvSpPr>
            <a:spLocks noGrp="1"/>
          </p:cNvSpPr>
          <p:nvPr>
            <p:ph type="ftr" sz="quarter" idx="4"/>
          </p:nvPr>
        </p:nvSpPr>
        <p:spPr>
          <a:xfrm>
            <a:off x="4" y="9446404"/>
            <a:ext cx="2972393" cy="497684"/>
          </a:xfrm>
          <a:prstGeom prst="rect">
            <a:avLst/>
          </a:prstGeom>
        </p:spPr>
        <p:txBody>
          <a:bodyPr vert="horz" lIns="92092" tIns="46045" rIns="92092" bIns="46045"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7" name="スライド番号プレースホルダ 6"/>
          <p:cNvSpPr>
            <a:spLocks noGrp="1"/>
          </p:cNvSpPr>
          <p:nvPr>
            <p:ph type="sldNum" sz="quarter" idx="5"/>
          </p:nvPr>
        </p:nvSpPr>
        <p:spPr>
          <a:xfrm>
            <a:off x="3883991" y="9446404"/>
            <a:ext cx="2972392" cy="497684"/>
          </a:xfrm>
          <a:prstGeom prst="rect">
            <a:avLst/>
          </a:prstGeom>
        </p:spPr>
        <p:txBody>
          <a:bodyPr vert="horz" wrap="square" lIns="92092" tIns="46045" rIns="92092" bIns="46045" numCol="1" anchor="b" anchorCtr="0" compatLnSpc="1">
            <a:prstTxWarp prst="textNoShape">
              <a:avLst/>
            </a:prstTxWarp>
          </a:bodyPr>
          <a:lstStyle>
            <a:lvl1pPr algn="r" eaLnBrk="1" hangingPunct="1">
              <a:defRPr sz="1200"/>
            </a:lvl1pPr>
          </a:lstStyle>
          <a:p>
            <a:fld id="{2C153856-B5ED-423B-AE97-DD38B5AA091A}" type="slidenum">
              <a:rPr lang="ja-JP" altLang="en-US"/>
              <a:pPr/>
              <a:t>‹#›</a:t>
            </a:fld>
            <a:endParaRPr lang="ja-JP" altLang="en-US"/>
          </a:p>
        </p:txBody>
      </p:sp>
    </p:spTree>
    <p:extLst>
      <p:ext uri="{BB962C8B-B14F-4D97-AF65-F5344CB8AC3E}">
        <p14:creationId xmlns:p14="http://schemas.microsoft.com/office/powerpoint/2010/main" val="40008693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201EC23D-09A2-4CB2-B05E-6B9724E8F4A2}" type="slidenum">
              <a:rPr kumimoji="1" lang="ja-JP" altLang="en-US" smtClean="0"/>
              <a:pPr/>
              <a:t>1</a:t>
            </a:fld>
            <a:endParaRPr kumimoji="1" lang="ja-JP" altLang="en-US" dirty="0"/>
          </a:p>
        </p:txBody>
      </p:sp>
    </p:spTree>
    <p:extLst>
      <p:ext uri="{BB962C8B-B14F-4D97-AF65-F5344CB8AC3E}">
        <p14:creationId xmlns:p14="http://schemas.microsoft.com/office/powerpoint/2010/main" val="3023079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C153856-B5ED-423B-AE97-DD38B5AA091A}" type="slidenum">
              <a:rPr lang="ja-JP" altLang="en-US" smtClean="0"/>
              <a:pPr/>
              <a:t>3</a:t>
            </a:fld>
            <a:endParaRPr lang="ja-JP" altLang="en-US"/>
          </a:p>
        </p:txBody>
      </p:sp>
    </p:spTree>
    <p:extLst>
      <p:ext uri="{BB962C8B-B14F-4D97-AF65-F5344CB8AC3E}">
        <p14:creationId xmlns:p14="http://schemas.microsoft.com/office/powerpoint/2010/main" val="4178396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C153856-B5ED-423B-AE97-DD38B5AA091A}" type="slidenum">
              <a:rPr lang="ja-JP" altLang="en-US" smtClean="0"/>
              <a:pPr/>
              <a:t>6</a:t>
            </a:fld>
            <a:endParaRPr lang="ja-JP" altLang="en-US"/>
          </a:p>
        </p:txBody>
      </p:sp>
    </p:spTree>
    <p:extLst>
      <p:ext uri="{BB962C8B-B14F-4D97-AF65-F5344CB8AC3E}">
        <p14:creationId xmlns:p14="http://schemas.microsoft.com/office/powerpoint/2010/main" val="919070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C153856-B5ED-423B-AE97-DD38B5AA091A}" type="slidenum">
              <a:rPr kumimoji="1" lang="ja-JP" altLang="en-US"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2909008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C153856-B5ED-423B-AE97-DD38B5AA091A}" type="slidenum">
              <a:rPr lang="ja-JP" altLang="en-US" smtClean="0"/>
              <a:pPr/>
              <a:t>21</a:t>
            </a:fld>
            <a:endParaRPr lang="ja-JP" altLang="en-US"/>
          </a:p>
        </p:txBody>
      </p:sp>
    </p:spTree>
    <p:extLst>
      <p:ext uri="{BB962C8B-B14F-4D97-AF65-F5344CB8AC3E}">
        <p14:creationId xmlns:p14="http://schemas.microsoft.com/office/powerpoint/2010/main" val="864479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C153856-B5ED-423B-AE97-DD38B5AA091A}" type="slidenum">
              <a:rPr lang="ja-JP" altLang="en-US" smtClean="0"/>
              <a:pPr/>
              <a:t>27</a:t>
            </a:fld>
            <a:endParaRPr lang="ja-JP" altLang="en-US"/>
          </a:p>
        </p:txBody>
      </p:sp>
    </p:spTree>
    <p:extLst>
      <p:ext uri="{BB962C8B-B14F-4D97-AF65-F5344CB8AC3E}">
        <p14:creationId xmlns:p14="http://schemas.microsoft.com/office/powerpoint/2010/main" val="3890015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C5A62-662D-F33D-AD1B-4AE78C9093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9027CC3-A9A4-FC09-5F2C-FC98CB3FDAF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D8AF13-0F85-E8E2-7106-92DBA3AC8B7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81EEB2A-E5AC-7629-BE86-AF3FA7AB764B}"/>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C153856-B5ED-423B-AE97-DD38B5AA091A}" type="slidenum">
              <a:rPr kumimoji="1" lang="ja-JP" altLang="en-US"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1016492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C153856-B5ED-423B-AE97-DD38B5AA091A}" type="slidenum">
              <a:rPr lang="ja-JP" altLang="en-US" smtClean="0"/>
              <a:pPr/>
              <a:t>30</a:t>
            </a:fld>
            <a:endParaRPr lang="ja-JP" altLang="en-US"/>
          </a:p>
        </p:txBody>
      </p:sp>
    </p:spTree>
    <p:extLst>
      <p:ext uri="{BB962C8B-B14F-4D97-AF65-F5344CB8AC3E}">
        <p14:creationId xmlns:p14="http://schemas.microsoft.com/office/powerpoint/2010/main" val="3378586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C153856-B5ED-423B-AE97-DD38B5AA091A}" type="slidenum">
              <a:rPr lang="ja-JP" altLang="en-US" smtClean="0"/>
              <a:pPr/>
              <a:t>32</a:t>
            </a:fld>
            <a:endParaRPr lang="ja-JP" altLang="en-US"/>
          </a:p>
        </p:txBody>
      </p:sp>
    </p:spTree>
    <p:extLst>
      <p:ext uri="{BB962C8B-B14F-4D97-AF65-F5344CB8AC3E}">
        <p14:creationId xmlns:p14="http://schemas.microsoft.com/office/powerpoint/2010/main" val="3935622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54AF0115-D426-4267-AB96-7E2DAA29831A}" type="datetime1">
              <a:rPr lang="ja-JP" altLang="en-US" smtClean="0"/>
              <a:pPr>
                <a:defRPr/>
              </a:pPr>
              <a:t>2025/5/9</a:t>
            </a:fld>
            <a:endParaRPr lang="ja-JP" altLang="en-US" dirty="0"/>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C22B6739-EE59-4F17-AB18-5F721B9E61A2}" type="slidenum">
              <a:rPr lang="ja-JP" altLang="en-US"/>
              <a:pPr/>
              <a:t>‹#›</a:t>
            </a:fld>
            <a:endParaRPr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2DAEA47F-C867-472A-B878-90387A4F6E73}" type="datetime1">
              <a:rPr lang="ja-JP" altLang="en-US" smtClean="0"/>
              <a:pPr>
                <a:defRPr/>
              </a:pPr>
              <a:t>2025/5/9</a:t>
            </a:fld>
            <a:endParaRPr lang="ja-JP" altLang="en-US" dirty="0"/>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FD66B687-4C7E-405B-BD23-88A2CC54F2FB}" type="slidenum">
              <a:rPr lang="ja-JP" altLang="en-US"/>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FE79B07-ED5D-4B6F-A983-31F183F0AFD0}" type="datetime1">
              <a:rPr lang="ja-JP" altLang="en-US" smtClean="0"/>
              <a:pPr>
                <a:defRPr/>
              </a:pPr>
              <a:t>2025/5/9</a:t>
            </a:fld>
            <a:endParaRPr lang="ja-JP" altLang="en-US" dirty="0"/>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8B522352-38F6-41EB-81E5-B23DD3076A50}" type="slidenum">
              <a:rPr lang="ja-JP" altLang="en-US"/>
              <a:pPr/>
              <a:t>‹#›</a:t>
            </a:fld>
            <a:endParaRPr lang="ja-JP"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11927548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24695126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32357171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2999081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31470926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2511050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31330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782245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4942455C-886E-4ED2-A85F-927945F511BA}" type="datetime1">
              <a:rPr lang="ja-JP" altLang="en-US" smtClean="0"/>
              <a:pPr>
                <a:defRPr/>
              </a:pPr>
              <a:t>2025/5/9</a:t>
            </a:fld>
            <a:endParaRPr lang="ja-JP" altLang="en-US" dirty="0"/>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3B706ECC-EBCD-43BE-A780-1013F51C6180}" type="slidenum">
              <a:rPr lang="ja-JP" altLang="en-US"/>
              <a:pPr/>
              <a:t>‹#›</a:t>
            </a:fld>
            <a:endParaRPr lang="ja-JP"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21934516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1875176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8C39534-4D03-49E8-8516-7008C7D98666}" type="datetimeFigureOut">
              <a:rPr kumimoji="1" lang="ja-JP" altLang="en-US" smtClean="0"/>
              <a:t>2025/5/9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19529639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23488658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42205708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25797042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7203161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8" name="フッター プレースホルダ 7"/>
          <p:cNvSpPr>
            <a:spLocks noGrp="1"/>
          </p:cNvSpPr>
          <p:nvPr>
            <p:ph type="ftr" sz="quarter" idx="11"/>
          </p:nvPr>
        </p:nvSpPr>
        <p:spPr/>
        <p:txBody>
          <a:bodyPr/>
          <a:lstStyle/>
          <a:p>
            <a:endParaRPr kumimoji="1" lang="ja-JP" altLang="en-US" dirty="0"/>
          </a:p>
        </p:txBody>
      </p:sp>
      <p:sp>
        <p:nvSpPr>
          <p:cNvPr id="9" name="スライド番号プレースホルダ 8"/>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33522206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4" name="フッター プレースホルダ 3"/>
          <p:cNvSpPr>
            <a:spLocks noGrp="1"/>
          </p:cNvSpPr>
          <p:nvPr>
            <p:ph type="ftr" sz="quarter" idx="11"/>
          </p:nvPr>
        </p:nvSpPr>
        <p:spPr/>
        <p:txBody>
          <a:bodyPr/>
          <a:lstStyle/>
          <a:p>
            <a:endParaRPr kumimoji="1" lang="ja-JP" altLang="en-US" dirty="0"/>
          </a:p>
        </p:txBody>
      </p:sp>
      <p:sp>
        <p:nvSpPr>
          <p:cNvPr id="5" name="スライド番号プレースホルダ 4"/>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36563402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3" name="フッター プレースホルダ 2"/>
          <p:cNvSpPr>
            <a:spLocks noGrp="1"/>
          </p:cNvSpPr>
          <p:nvPr>
            <p:ph type="ftr" sz="quarter" idx="11"/>
          </p:nvPr>
        </p:nvSpPr>
        <p:spPr/>
        <p:txBody>
          <a:bodyPr/>
          <a:lstStyle/>
          <a:p>
            <a:endParaRPr kumimoji="1" lang="ja-JP" altLang="en-US" dirty="0"/>
          </a:p>
        </p:txBody>
      </p:sp>
      <p:sp>
        <p:nvSpPr>
          <p:cNvPr id="4" name="スライド番号プレースホルダ 3"/>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2233176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4312C8FA-E663-4042-BAA7-7B6959954C40}" type="datetime1">
              <a:rPr lang="ja-JP" altLang="en-US" smtClean="0"/>
              <a:pPr>
                <a:defRPr/>
              </a:pPr>
              <a:t>2025/5/9</a:t>
            </a:fld>
            <a:endParaRPr lang="ja-JP" altLang="en-US" dirty="0"/>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2E507A80-C117-4430-87BB-D45F37183FF3}" type="slidenum">
              <a:rPr lang="ja-JP" altLang="en-US"/>
              <a:pPr/>
              <a:t>‹#›</a:t>
            </a:fld>
            <a:endParaRPr lang="ja-JP"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17969956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41427090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1477884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314A448E-34A5-47E9-90C6-7663F562CA7E}" type="datetimeFigureOut">
              <a:rPr kumimoji="1" lang="ja-JP" altLang="en-US" smtClean="0"/>
              <a:pPr/>
              <a:t>2025/5/9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3138796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1936CA5-8A5A-4C7A-9FE9-078D2902E957}" type="datetime1">
              <a:rPr lang="ja-JP" altLang="en-US" smtClean="0"/>
              <a:pPr>
                <a:defRPr/>
              </a:pPr>
              <a:t>2025/5/9</a:t>
            </a:fld>
            <a:endParaRPr lang="ja-JP" altLang="en-US" dirty="0"/>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4D9448B5-83BD-4B63-86BD-00A81CE04BA4}" type="slidenum">
              <a:rPr lang="ja-JP" altLang="en-US"/>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00A107E8-B35F-4BAE-89CF-8DA214DD10B7}" type="datetime1">
              <a:rPr lang="ja-JP" altLang="en-US" smtClean="0"/>
              <a:pPr>
                <a:defRPr/>
              </a:pPr>
              <a:t>2025/5/9</a:t>
            </a:fld>
            <a:endParaRPr lang="ja-JP" altLang="en-US" dirty="0"/>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fld id="{BCDE7348-8A12-4D02-A34D-FD4743C128CE}" type="slidenum">
              <a:rPr lang="ja-JP" altLang="en-US"/>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879102B1-DC5F-4A33-AB80-9ADB0CA12D85}" type="datetime1">
              <a:rPr lang="ja-JP" altLang="en-US" smtClean="0"/>
              <a:pPr>
                <a:defRPr/>
              </a:pPr>
              <a:t>2025/5/9</a:t>
            </a:fld>
            <a:endParaRPr lang="ja-JP" altLang="en-US" dirty="0"/>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fld id="{1BB747B0-4210-4F7D-9EE3-95A88A184A21}" type="slidenum">
              <a:rPr lang="ja-JP" altLang="en-US"/>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9CCC75DE-7EAE-4169-B341-E9D16D543E10}" type="datetime1">
              <a:rPr lang="ja-JP" altLang="en-US" smtClean="0"/>
              <a:pPr>
                <a:defRPr/>
              </a:pPr>
              <a:t>2025/5/9</a:t>
            </a:fld>
            <a:endParaRPr lang="ja-JP" altLang="en-US" dirty="0"/>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fld id="{811F59CE-DCC7-4C2E-9B7D-BFBAEA93457C}" type="slidenum">
              <a:rPr lang="ja-JP" altLang="en-US"/>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80CDE05-A068-4768-81CC-C27D26C07BB7}" type="datetime1">
              <a:rPr lang="ja-JP" altLang="en-US" smtClean="0"/>
              <a:pPr>
                <a:defRPr/>
              </a:pPr>
              <a:t>2025/5/9</a:t>
            </a:fld>
            <a:endParaRPr lang="ja-JP" altLang="en-US" dirty="0"/>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B0B67166-C513-4252-A0C6-23519ECEB220}" type="slidenum">
              <a:rPr lang="ja-JP" altLang="en-US"/>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420C4565-CCC7-4C9B-8B69-03586CCFDFCD}" type="datetime1">
              <a:rPr lang="ja-JP" altLang="en-US" smtClean="0"/>
              <a:pPr>
                <a:defRPr/>
              </a:pPr>
              <a:t>2025/5/9</a:t>
            </a:fld>
            <a:endParaRPr lang="ja-JP" altLang="en-US" dirty="0"/>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34B3CB64-B3F1-4CFB-9C9F-3986A8923F4F}" type="slidenum">
              <a:rPr lang="ja-JP" altLang="en-US"/>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54853110-D4B2-4135-92AB-2B217E024BBB}" type="datetime1">
              <a:rPr lang="ja-JP" altLang="en-US" smtClean="0"/>
              <a:pPr>
                <a:defRPr/>
              </a:pPr>
              <a:t>2025/5/9</a:t>
            </a:fld>
            <a:endParaRPr lang="ja-JP" altLang="en-US" dirty="0"/>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B495056E-4E96-413E-A1DB-3BF19E9146D6}" type="slidenum">
              <a:rPr lang="ja-JP" altLang="en-US"/>
              <a:pPr/>
              <a:t>‹#›</a:t>
            </a:fld>
            <a:endParaRPr lang="ja-JP"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hf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2pPr>
      <a:lvl3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3pPr>
      <a:lvl4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4pPr>
      <a:lvl5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C39534-4D03-49E8-8516-7008C7D98666}" type="datetimeFigureOut">
              <a:rPr kumimoji="1" lang="ja-JP" altLang="en-US" smtClean="0"/>
              <a:t>2025/5/9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C6690B-1F96-4DF6-AC32-6D2DFD0214F5}" type="slidenum">
              <a:rPr kumimoji="1" lang="ja-JP" altLang="en-US" smtClean="0"/>
              <a:t>‹#›</a:t>
            </a:fld>
            <a:endParaRPr kumimoji="1" lang="ja-JP" altLang="en-US"/>
          </a:p>
        </p:txBody>
      </p:sp>
    </p:spTree>
    <p:extLst>
      <p:ext uri="{BB962C8B-B14F-4D97-AF65-F5344CB8AC3E}">
        <p14:creationId xmlns:p14="http://schemas.microsoft.com/office/powerpoint/2010/main" val="786463350"/>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4A448E-34A5-47E9-90C6-7663F562CA7E}" type="datetimeFigureOut">
              <a:rPr kumimoji="1" lang="ja-JP" altLang="en-US" smtClean="0"/>
              <a:pPr/>
              <a:t>2025/5/9</a:t>
            </a:fld>
            <a:endParaRPr kumimoji="1" lang="ja-JP" altLang="en-US" dirty="0"/>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67AC38-4C38-4920-82D0-49C3A3318C8E}" type="slidenum">
              <a:rPr kumimoji="1" lang="ja-JP" altLang="en-US" smtClean="0"/>
              <a:pPr/>
              <a:t>‹#›</a:t>
            </a:fld>
            <a:endParaRPr kumimoji="1" lang="ja-JP" altLang="en-US" dirty="0"/>
          </a:p>
        </p:txBody>
      </p:sp>
    </p:spTree>
    <p:extLst>
      <p:ext uri="{BB962C8B-B14F-4D97-AF65-F5344CB8AC3E}">
        <p14:creationId xmlns:p14="http://schemas.microsoft.com/office/powerpoint/2010/main" val="2062303381"/>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comments" Target="../comments/commen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1.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467544" y="1268760"/>
            <a:ext cx="475252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solidFill>
                <a:schemeClr val="tx2">
                  <a:lumMod val="50000"/>
                </a:schemeClr>
              </a:solidFill>
            </a:endParaRPr>
          </a:p>
        </p:txBody>
      </p:sp>
      <p:sp>
        <p:nvSpPr>
          <p:cNvPr id="5" name="サブタイトル 2"/>
          <p:cNvSpPr>
            <a:spLocks noGrp="1"/>
          </p:cNvSpPr>
          <p:nvPr>
            <p:ph type="subTitle" idx="1"/>
          </p:nvPr>
        </p:nvSpPr>
        <p:spPr>
          <a:xfrm>
            <a:off x="395536" y="5733256"/>
            <a:ext cx="8568952" cy="1124744"/>
          </a:xfrm>
        </p:spPr>
        <p:txBody>
          <a:bodyPr>
            <a:normAutofit/>
          </a:bodyPr>
          <a:lstStyle/>
          <a:p>
            <a:endParaRPr lang="ja-JP" altLang="ja-JP" sz="4400" dirty="0">
              <a:solidFill>
                <a:schemeClr val="tx1"/>
              </a:solidFill>
            </a:endParaRPr>
          </a:p>
          <a:p>
            <a:endParaRPr kumimoji="1" lang="ja-JP" altLang="en-US" dirty="0"/>
          </a:p>
        </p:txBody>
      </p:sp>
      <p:sp>
        <p:nvSpPr>
          <p:cNvPr id="193537" name="Rectangle 1"/>
          <p:cNvSpPr>
            <a:spLocks noChangeArrowheads="1"/>
          </p:cNvSpPr>
          <p:nvPr/>
        </p:nvSpPr>
        <p:spPr bwMode="auto">
          <a:xfrm>
            <a:off x="0" y="96888"/>
            <a:ext cx="9144000" cy="1015663"/>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ja-JP" altLang="en-US" sz="2000" b="1" dirty="0"/>
              <a:t>訪問介護の報酬切り下げ撤回・国保国庫負担増　二つの意見書採択運動のための学習会</a:t>
            </a:r>
            <a:endParaRPr lang="en-US" altLang="ja-JP" sz="2000" b="1" dirty="0"/>
          </a:p>
          <a:p>
            <a:r>
              <a:rPr lang="ja-JP" altLang="en-US" sz="2000" b="1" dirty="0"/>
              <a:t>　　　　　　　　　　　　　　　　　　</a:t>
            </a:r>
            <a:r>
              <a:rPr lang="en-US" altLang="ja-JP" sz="2000" b="1" dirty="0"/>
              <a:t>2025</a:t>
            </a:r>
            <a:r>
              <a:rPr lang="ja-JP" altLang="en-US" sz="2000" b="1" dirty="0"/>
              <a:t>年</a:t>
            </a:r>
            <a:r>
              <a:rPr lang="en-US" altLang="ja-JP" sz="2000" b="1" dirty="0"/>
              <a:t>5</a:t>
            </a:r>
            <a:r>
              <a:rPr lang="ja-JP" altLang="en-US" sz="2000" b="1" dirty="0"/>
              <a:t>月</a:t>
            </a:r>
            <a:r>
              <a:rPr lang="en-US" altLang="ja-JP" sz="2000" b="1" dirty="0"/>
              <a:t>12</a:t>
            </a:r>
            <a:r>
              <a:rPr lang="ja-JP" altLang="en-US" sz="2000" b="1" dirty="0"/>
              <a:t>日　大阪民医連会議室＋Ｚｏｏｍ</a:t>
            </a:r>
            <a:endParaRPr lang="en-US" altLang="ja-JP" sz="2000" b="1" dirty="0"/>
          </a:p>
        </p:txBody>
      </p:sp>
      <p:sp>
        <p:nvSpPr>
          <p:cNvPr id="3" name="スライド番号プレースホルダー 2"/>
          <p:cNvSpPr>
            <a:spLocks noGrp="1"/>
          </p:cNvSpPr>
          <p:nvPr>
            <p:ph type="sldNum" sz="quarter" idx="12"/>
          </p:nvPr>
        </p:nvSpPr>
        <p:spPr/>
        <p:txBody>
          <a:bodyPr/>
          <a:lstStyle/>
          <a:p>
            <a:fld id="{C22B6739-EE59-4F17-AB18-5F721B9E61A2}" type="slidenum">
              <a:rPr lang="ja-JP" altLang="en-US" smtClean="0"/>
              <a:pPr/>
              <a:t>1</a:t>
            </a:fld>
            <a:endParaRPr lang="ja-JP" altLang="en-US"/>
          </a:p>
        </p:txBody>
      </p:sp>
      <p:sp>
        <p:nvSpPr>
          <p:cNvPr id="8" name="タイトル 1">
            <a:extLst>
              <a:ext uri="{FF2B5EF4-FFF2-40B4-BE49-F238E27FC236}">
                <a16:creationId xmlns:a16="http://schemas.microsoft.com/office/drawing/2014/main" id="{790F1581-5257-42EC-8064-353FA0DD958D}"/>
              </a:ext>
            </a:extLst>
          </p:cNvPr>
          <p:cNvSpPr txBox="1">
            <a:spLocks/>
          </p:cNvSpPr>
          <p:nvPr/>
        </p:nvSpPr>
        <p:spPr bwMode="auto">
          <a:xfrm>
            <a:off x="395536" y="5733257"/>
            <a:ext cx="8352928" cy="10448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2pPr>
            <a:lvl3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3pPr>
            <a:lvl4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4pPr>
            <a:lvl5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9pPr>
          </a:lstStyle>
          <a:p>
            <a:r>
              <a:rPr lang="ja-JP" altLang="en-US" sz="2400" dirty="0"/>
              <a:t>大阪社会保障推進協議会　介護保険対策委員会　</a:t>
            </a:r>
            <a:endParaRPr lang="en-US" altLang="ja-JP" sz="2400" dirty="0"/>
          </a:p>
          <a:p>
            <a:r>
              <a:rPr lang="ja-JP" altLang="en-US" sz="3200" dirty="0"/>
              <a:t>日下部　雅喜</a:t>
            </a:r>
            <a:endParaRPr lang="ja-JP" altLang="en-US" sz="6600" dirty="0"/>
          </a:p>
        </p:txBody>
      </p:sp>
      <p:sp>
        <p:nvSpPr>
          <p:cNvPr id="4" name="テキスト ボックス 3">
            <a:extLst>
              <a:ext uri="{FF2B5EF4-FFF2-40B4-BE49-F238E27FC236}">
                <a16:creationId xmlns:a16="http://schemas.microsoft.com/office/drawing/2014/main" id="{395D188E-DE73-E3FB-AD84-3FCBB1B4B9FF}"/>
              </a:ext>
            </a:extLst>
          </p:cNvPr>
          <p:cNvSpPr txBox="1"/>
          <p:nvPr/>
        </p:nvSpPr>
        <p:spPr>
          <a:xfrm>
            <a:off x="107504" y="1735644"/>
            <a:ext cx="8856984" cy="3785652"/>
          </a:xfrm>
          <a:prstGeom prst="rect">
            <a:avLst/>
          </a:prstGeom>
          <a:noFill/>
        </p:spPr>
        <p:txBody>
          <a:bodyPr wrap="square">
            <a:spAutoFit/>
          </a:bodyPr>
          <a:lstStyle/>
          <a:p>
            <a:r>
              <a:rPr lang="ja-JP" altLang="en-US" sz="6000" dirty="0">
                <a:solidFill>
                  <a:srgbClr val="FF0000"/>
                </a:solidFill>
              </a:rPr>
              <a:t>大阪でも</a:t>
            </a:r>
            <a:endParaRPr lang="en-US" altLang="ja-JP" sz="6000" dirty="0">
              <a:solidFill>
                <a:srgbClr val="FF0000"/>
              </a:solidFill>
            </a:endParaRPr>
          </a:p>
          <a:p>
            <a:r>
              <a:rPr lang="ja-JP" altLang="en-US" sz="6000" dirty="0">
                <a:solidFill>
                  <a:srgbClr val="FF0000"/>
                </a:solidFill>
              </a:rPr>
              <a:t> 訪問介護報酬切り下げ撤回・引上げを求める</a:t>
            </a:r>
            <a:endParaRPr lang="en-US" altLang="ja-JP" sz="6000" dirty="0">
              <a:solidFill>
                <a:srgbClr val="FF0000"/>
              </a:solidFill>
            </a:endParaRPr>
          </a:p>
          <a:p>
            <a:r>
              <a:rPr lang="ja-JP" altLang="en-US" sz="6000" dirty="0">
                <a:solidFill>
                  <a:srgbClr val="FF0000"/>
                </a:solidFill>
              </a:rPr>
              <a:t>地方議会意見書採択を</a:t>
            </a:r>
          </a:p>
        </p:txBody>
      </p:sp>
    </p:spTree>
    <p:extLst>
      <p:ext uri="{BB962C8B-B14F-4D97-AF65-F5344CB8AC3E}">
        <p14:creationId xmlns:p14="http://schemas.microsoft.com/office/powerpoint/2010/main" val="316283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 6">
            <a:extLst>
              <a:ext uri="{FF2B5EF4-FFF2-40B4-BE49-F238E27FC236}">
                <a16:creationId xmlns:a16="http://schemas.microsoft.com/office/drawing/2014/main" id="{FB0F0A3A-FBDF-FE2D-0CE5-DD18A70C29F7}"/>
              </a:ext>
            </a:extLst>
          </p:cNvPr>
          <p:cNvGraphicFramePr>
            <a:graphicFrameLocks noGrp="1"/>
          </p:cNvGraphicFramePr>
          <p:nvPr/>
        </p:nvGraphicFramePr>
        <p:xfrm>
          <a:off x="336591" y="1143283"/>
          <a:ext cx="8610598" cy="5715731"/>
        </p:xfrm>
        <a:graphic>
          <a:graphicData uri="http://schemas.openxmlformats.org/drawingml/2006/table">
            <a:tbl>
              <a:tblPr>
                <a:tableStyleId>{5C22544A-7EE6-4342-B048-85BDC9FD1C3A}</a:tableStyleId>
              </a:tblPr>
              <a:tblGrid>
                <a:gridCol w="1493520">
                  <a:extLst>
                    <a:ext uri="{9D8B030D-6E8A-4147-A177-3AD203B41FA5}">
                      <a16:colId xmlns:a16="http://schemas.microsoft.com/office/drawing/2014/main" val="3821229545"/>
                    </a:ext>
                  </a:extLst>
                </a:gridCol>
                <a:gridCol w="3840480">
                  <a:extLst>
                    <a:ext uri="{9D8B030D-6E8A-4147-A177-3AD203B41FA5}">
                      <a16:colId xmlns:a16="http://schemas.microsoft.com/office/drawing/2014/main" val="1272448601"/>
                    </a:ext>
                  </a:extLst>
                </a:gridCol>
                <a:gridCol w="772160">
                  <a:extLst>
                    <a:ext uri="{9D8B030D-6E8A-4147-A177-3AD203B41FA5}">
                      <a16:colId xmlns:a16="http://schemas.microsoft.com/office/drawing/2014/main" val="2538724517"/>
                    </a:ext>
                  </a:extLst>
                </a:gridCol>
                <a:gridCol w="894080">
                  <a:extLst>
                    <a:ext uri="{9D8B030D-6E8A-4147-A177-3AD203B41FA5}">
                      <a16:colId xmlns:a16="http://schemas.microsoft.com/office/drawing/2014/main" val="4067435260"/>
                    </a:ext>
                  </a:extLst>
                </a:gridCol>
                <a:gridCol w="660400">
                  <a:extLst>
                    <a:ext uri="{9D8B030D-6E8A-4147-A177-3AD203B41FA5}">
                      <a16:colId xmlns:a16="http://schemas.microsoft.com/office/drawing/2014/main" val="3907053791"/>
                    </a:ext>
                  </a:extLst>
                </a:gridCol>
                <a:gridCol w="949958">
                  <a:extLst>
                    <a:ext uri="{9D8B030D-6E8A-4147-A177-3AD203B41FA5}">
                      <a16:colId xmlns:a16="http://schemas.microsoft.com/office/drawing/2014/main" val="394448207"/>
                    </a:ext>
                  </a:extLst>
                </a:gridCol>
              </a:tblGrid>
              <a:tr h="566550">
                <a:tc>
                  <a:txBody>
                    <a:bodyPr/>
                    <a:lstStyle/>
                    <a:p>
                      <a:pPr algn="l"/>
                      <a:r>
                        <a:rPr lang="ja-JP" sz="1800" kern="100" dirty="0">
                          <a:effectLst/>
                          <a:latin typeface="ＭＳ ゴシック" panose="020B0609070205080204" pitchFamily="49" charset="-128"/>
                          <a:ea typeface="ＭＳ ゴシック" panose="020B0609070205080204" pitchFamily="49" charset="-128"/>
                        </a:rPr>
                        <a:t>サービス種別</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a:effectLst/>
                          <a:latin typeface="ＭＳ ゴシック" panose="020B0609070205080204" pitchFamily="49" charset="-128"/>
                          <a:ea typeface="ＭＳ ゴシック" panose="020B0609070205080204" pitchFamily="49" charset="-128"/>
                        </a:rPr>
                        <a:t>設定</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a:effectLst/>
                          <a:latin typeface="ＭＳ ゴシック" panose="020B0609070205080204" pitchFamily="49" charset="-128"/>
                          <a:ea typeface="ＭＳ ゴシック" panose="020B0609070205080204" pitchFamily="49" charset="-128"/>
                        </a:rPr>
                        <a:t>改定前</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2000" kern="100">
                          <a:effectLst/>
                          <a:latin typeface="ＭＳ ゴシック" panose="020B0609070205080204" pitchFamily="49" charset="-128"/>
                          <a:ea typeface="ＭＳ ゴシック" panose="020B0609070205080204" pitchFamily="49" charset="-128"/>
                        </a:rPr>
                        <a:t>改定後</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l"/>
                      <a:r>
                        <a:rPr lang="ja-JP" sz="2000" kern="100">
                          <a:effectLst/>
                          <a:latin typeface="ＭＳ ゴシック" panose="020B0609070205080204" pitchFamily="49" charset="-128"/>
                          <a:ea typeface="ＭＳ ゴシック" panose="020B0609070205080204" pitchFamily="49" charset="-128"/>
                        </a:rPr>
                        <a:t>増減</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2000" kern="100">
                          <a:effectLst/>
                          <a:latin typeface="ＭＳ ゴシック" panose="020B0609070205080204" pitchFamily="49" charset="-128"/>
                          <a:ea typeface="ＭＳ ゴシック" panose="020B0609070205080204" pitchFamily="49" charset="-128"/>
                        </a:rPr>
                        <a:t>率</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81762635"/>
                  </a:ext>
                </a:extLst>
              </a:tr>
              <a:tr h="291705">
                <a:tc>
                  <a:txBody>
                    <a:bodyPr/>
                    <a:lstStyle/>
                    <a:p>
                      <a:pPr algn="l"/>
                      <a:r>
                        <a:rPr lang="ja-JP" sz="1800" kern="100" dirty="0">
                          <a:effectLst/>
                          <a:latin typeface="ＭＳ ゴシック" panose="020B0609070205080204" pitchFamily="49" charset="-128"/>
                          <a:ea typeface="ＭＳ ゴシック" panose="020B0609070205080204" pitchFamily="49" charset="-128"/>
                        </a:rPr>
                        <a:t>居宅介護支援</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dirty="0">
                          <a:effectLst/>
                          <a:latin typeface="ＭＳ ゴシック" panose="020B0609070205080204" pitchFamily="49" charset="-128"/>
                          <a:ea typeface="ＭＳ ゴシック" panose="020B0609070205080204" pitchFamily="49" charset="-128"/>
                        </a:rPr>
                        <a:t>要介護３～５</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1398</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1411</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13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0.9%</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3150845582"/>
                  </a:ext>
                </a:extLst>
              </a:tr>
              <a:tr h="321180">
                <a:tc rowSpan="3">
                  <a:txBody>
                    <a:bodyPr/>
                    <a:lstStyle/>
                    <a:p>
                      <a:pPr algn="l"/>
                      <a:r>
                        <a:rPr lang="ja-JP" sz="1800" kern="100" dirty="0">
                          <a:effectLst/>
                          <a:latin typeface="ＭＳ ゴシック" panose="020B0609070205080204" pitchFamily="49" charset="-128"/>
                          <a:ea typeface="ＭＳ ゴシック" panose="020B0609070205080204" pitchFamily="49" charset="-128"/>
                        </a:rPr>
                        <a:t>訪問介護</a:t>
                      </a:r>
                    </a:p>
                    <a:p>
                      <a:pPr algn="l"/>
                      <a:r>
                        <a:rPr lang="ja-JP" sz="1800" kern="100" dirty="0">
                          <a:effectLst/>
                          <a:latin typeface="ＭＳ ゴシック" panose="020B0609070205080204" pitchFamily="49" charset="-128"/>
                          <a:ea typeface="ＭＳ ゴシック" panose="020B0609070205080204" pitchFamily="49" charset="-128"/>
                        </a:rPr>
                        <a:t>　</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dirty="0">
                          <a:effectLst/>
                          <a:latin typeface="ＭＳ ゴシック" panose="020B0609070205080204" pitchFamily="49" charset="-128"/>
                          <a:ea typeface="ＭＳ ゴシック" panose="020B0609070205080204" pitchFamily="49" charset="-128"/>
                        </a:rPr>
                        <a:t>身体介護３０分以上１時間未満</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396</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dirty="0">
                          <a:effectLst/>
                          <a:latin typeface="ＭＳ ゴシック" panose="020B0609070205080204" pitchFamily="49" charset="-128"/>
                          <a:ea typeface="ＭＳ ゴシック" panose="020B0609070205080204" pitchFamily="49" charset="-128"/>
                        </a:rPr>
                        <a:t>387</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ja-JP" sz="2000" kern="100" dirty="0">
                          <a:solidFill>
                            <a:srgbClr val="FF0000"/>
                          </a:solidFill>
                          <a:effectLst/>
                          <a:latin typeface="ＭＳ ゴシック" panose="020B0609070205080204" pitchFamily="49" charset="-128"/>
                          <a:ea typeface="ＭＳ ゴシック" panose="020B0609070205080204" pitchFamily="49" charset="-128"/>
                        </a:rPr>
                        <a:t>▲</a:t>
                      </a:r>
                      <a:r>
                        <a:rPr lang="en-US" sz="2000" kern="100" dirty="0">
                          <a:solidFill>
                            <a:srgbClr val="FF0000"/>
                          </a:solidFill>
                          <a:effectLst/>
                          <a:latin typeface="ＭＳ ゴシック" panose="020B0609070205080204" pitchFamily="49" charset="-128"/>
                          <a:ea typeface="ＭＳ ゴシック" panose="020B0609070205080204" pitchFamily="49" charset="-128"/>
                        </a:rPr>
                        <a:t>9</a:t>
                      </a:r>
                      <a:endParaRPr 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ja-JP" sz="2000" kern="100">
                          <a:solidFill>
                            <a:srgbClr val="FF0000"/>
                          </a:solidFill>
                          <a:effectLst/>
                          <a:latin typeface="ＭＳ ゴシック" panose="020B0609070205080204" pitchFamily="49" charset="-128"/>
                          <a:ea typeface="ＭＳ ゴシック" panose="020B0609070205080204" pitchFamily="49" charset="-128"/>
                        </a:rPr>
                        <a:t>－</a:t>
                      </a:r>
                      <a:r>
                        <a:rPr lang="en-US" sz="2000" kern="100">
                          <a:solidFill>
                            <a:srgbClr val="FF0000"/>
                          </a:solidFill>
                          <a:effectLst/>
                          <a:latin typeface="ＭＳ ゴシック" panose="020B0609070205080204" pitchFamily="49" charset="-128"/>
                          <a:ea typeface="ＭＳ ゴシック" panose="020B0609070205080204" pitchFamily="49" charset="-128"/>
                        </a:rPr>
                        <a:t>2.3%</a:t>
                      </a:r>
                      <a:endParaRPr lang="ja-JP" sz="1800" kern="10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219240530"/>
                  </a:ext>
                </a:extLst>
              </a:tr>
              <a:tr h="291705">
                <a:tc vMerge="1">
                  <a:txBody>
                    <a:bodyPr/>
                    <a:lstStyle/>
                    <a:p>
                      <a:endParaRPr kumimoji="1" lang="ja-JP" altLang="en-US"/>
                    </a:p>
                  </a:txBody>
                  <a:tcPr/>
                </a:tc>
                <a:tc>
                  <a:txBody>
                    <a:bodyPr/>
                    <a:lstStyle/>
                    <a:p>
                      <a:pPr algn="l"/>
                      <a:r>
                        <a:rPr lang="ja-JP" altLang="en-US"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身体介護</a:t>
                      </a:r>
                      <a:r>
                        <a:rPr lang="en-US" alt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1</a:t>
                      </a:r>
                      <a:r>
                        <a:rPr lang="ja-JP" altLang="en-US"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時間以上</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alt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579</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alt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567</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ja-JP" altLang="en-US"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rPr>
                        <a:t>12</a:t>
                      </a:r>
                      <a:endParaRPr 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ja-JP" altLang="en-US"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rPr>
                        <a:t>2.1</a:t>
                      </a:r>
                      <a:r>
                        <a:rPr lang="ja-JP" altLang="en-US"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rPr>
                        <a:t>％</a:t>
                      </a:r>
                      <a:endParaRPr 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455194865"/>
                  </a:ext>
                </a:extLst>
              </a:tr>
              <a:tr h="308610">
                <a:tc vMerge="1">
                  <a:txBody>
                    <a:bodyPr/>
                    <a:lstStyle/>
                    <a:p>
                      <a:endParaRPr kumimoji="1" lang="ja-JP" altLang="en-US"/>
                    </a:p>
                  </a:txBody>
                  <a:tcPr/>
                </a:tc>
                <a:tc>
                  <a:txBody>
                    <a:bodyPr/>
                    <a:lstStyle/>
                    <a:p>
                      <a:pPr algn="l"/>
                      <a:r>
                        <a:rPr lang="ja-JP" sz="1800" kern="100" dirty="0">
                          <a:effectLst/>
                          <a:latin typeface="ＭＳ ゴシック" panose="020B0609070205080204" pitchFamily="49" charset="-128"/>
                          <a:ea typeface="ＭＳ ゴシック" panose="020B0609070205080204" pitchFamily="49" charset="-128"/>
                        </a:rPr>
                        <a:t>生活援助４５分以上</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dirty="0">
                          <a:effectLst/>
                          <a:latin typeface="ＭＳ ゴシック" panose="020B0609070205080204" pitchFamily="49" charset="-128"/>
                          <a:ea typeface="ＭＳ ゴシック" panose="020B0609070205080204" pitchFamily="49" charset="-128"/>
                        </a:rPr>
                        <a:t>225</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dirty="0">
                          <a:effectLst/>
                          <a:latin typeface="ＭＳ ゴシック" panose="020B0609070205080204" pitchFamily="49" charset="-128"/>
                          <a:ea typeface="ＭＳ ゴシック" panose="020B0609070205080204" pitchFamily="49" charset="-128"/>
                        </a:rPr>
                        <a:t>220</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ja-JP" sz="2000" kern="100" dirty="0">
                          <a:solidFill>
                            <a:srgbClr val="FF0000"/>
                          </a:solidFill>
                          <a:effectLst/>
                          <a:latin typeface="ＭＳ ゴシック" panose="020B0609070205080204" pitchFamily="49" charset="-128"/>
                          <a:ea typeface="ＭＳ ゴシック" panose="020B0609070205080204" pitchFamily="49" charset="-128"/>
                        </a:rPr>
                        <a:t>▲</a:t>
                      </a:r>
                      <a:r>
                        <a:rPr lang="en-US" sz="2000" kern="100" dirty="0">
                          <a:solidFill>
                            <a:srgbClr val="FF0000"/>
                          </a:solidFill>
                          <a:effectLst/>
                          <a:latin typeface="ＭＳ ゴシック" panose="020B0609070205080204" pitchFamily="49" charset="-128"/>
                          <a:ea typeface="ＭＳ ゴシック" panose="020B0609070205080204" pitchFamily="49" charset="-128"/>
                        </a:rPr>
                        <a:t>5</a:t>
                      </a:r>
                      <a:endParaRPr 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ja-JP" sz="2000" kern="100" dirty="0">
                          <a:solidFill>
                            <a:srgbClr val="FF0000"/>
                          </a:solidFill>
                          <a:effectLst/>
                          <a:latin typeface="ＭＳ ゴシック" panose="020B0609070205080204" pitchFamily="49" charset="-128"/>
                          <a:ea typeface="ＭＳ ゴシック" panose="020B0609070205080204" pitchFamily="49" charset="-128"/>
                        </a:rPr>
                        <a:t>－</a:t>
                      </a:r>
                      <a:r>
                        <a:rPr lang="en-US" sz="2000" kern="100" dirty="0">
                          <a:solidFill>
                            <a:srgbClr val="FF0000"/>
                          </a:solidFill>
                          <a:effectLst/>
                          <a:latin typeface="ＭＳ ゴシック" panose="020B0609070205080204" pitchFamily="49" charset="-128"/>
                          <a:ea typeface="ＭＳ ゴシック" panose="020B0609070205080204" pitchFamily="49" charset="-128"/>
                        </a:rPr>
                        <a:t>2.2%</a:t>
                      </a:r>
                      <a:endParaRPr 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2457996957"/>
                  </a:ext>
                </a:extLst>
              </a:tr>
              <a:tr h="291705">
                <a:tc>
                  <a:txBody>
                    <a:bodyPr/>
                    <a:lstStyle/>
                    <a:p>
                      <a:pPr algn="l"/>
                      <a:r>
                        <a:rPr lang="ja-JP" sz="1800" kern="100">
                          <a:effectLst/>
                          <a:latin typeface="ＭＳ ゴシック" panose="020B0609070205080204" pitchFamily="49" charset="-128"/>
                          <a:ea typeface="ＭＳ ゴシック" panose="020B0609070205080204" pitchFamily="49" charset="-128"/>
                        </a:rPr>
                        <a:t>訪問入浴介護</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dirty="0">
                          <a:effectLst/>
                          <a:latin typeface="ＭＳ ゴシック" panose="020B0609070205080204" pitchFamily="49" charset="-128"/>
                          <a:ea typeface="ＭＳ ゴシック" panose="020B0609070205080204" pitchFamily="49" charset="-128"/>
                        </a:rPr>
                        <a:t>１回</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1260</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1266</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6</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0.5%</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3726128738"/>
                  </a:ext>
                </a:extLst>
              </a:tr>
              <a:tr h="281810">
                <a:tc rowSpan="2">
                  <a:txBody>
                    <a:bodyPr/>
                    <a:lstStyle/>
                    <a:p>
                      <a:pPr algn="l"/>
                      <a:r>
                        <a:rPr lang="ja-JP" sz="1800" kern="100" dirty="0">
                          <a:effectLst/>
                          <a:latin typeface="ＭＳ ゴシック" panose="020B0609070205080204" pitchFamily="49" charset="-128"/>
                          <a:ea typeface="ＭＳ ゴシック" panose="020B0609070205080204" pitchFamily="49" charset="-128"/>
                        </a:rPr>
                        <a:t>訪問看護</a:t>
                      </a:r>
                    </a:p>
                    <a:p>
                      <a:pPr algn="l"/>
                      <a:r>
                        <a:rPr lang="ja-JP" sz="1800" kern="100" dirty="0">
                          <a:effectLst/>
                          <a:latin typeface="ＭＳ ゴシック" panose="020B0609070205080204" pitchFamily="49" charset="-128"/>
                          <a:ea typeface="ＭＳ ゴシック" panose="020B0609070205080204" pitchFamily="49" charset="-128"/>
                        </a:rPr>
                        <a:t>　</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dirty="0">
                          <a:effectLst/>
                          <a:latin typeface="ＭＳ ゴシック" panose="020B0609070205080204" pitchFamily="49" charset="-128"/>
                          <a:ea typeface="ＭＳ ゴシック" panose="020B0609070205080204" pitchFamily="49" charset="-128"/>
                        </a:rPr>
                        <a:t>ステーション２０分未満</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313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313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1</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0.3%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3088873267"/>
                  </a:ext>
                </a:extLst>
              </a:tr>
              <a:tr h="291705">
                <a:tc vMerge="1">
                  <a:txBody>
                    <a:bodyPr/>
                    <a:lstStyle/>
                    <a:p>
                      <a:endParaRPr kumimoji="1" lang="ja-JP" altLang="en-US"/>
                    </a:p>
                  </a:txBody>
                  <a:tcPr/>
                </a:tc>
                <a:tc>
                  <a:txBody>
                    <a:bodyPr/>
                    <a:lstStyle/>
                    <a:p>
                      <a:pPr algn="l"/>
                      <a:r>
                        <a:rPr lang="en-US" sz="1800" kern="100" dirty="0">
                          <a:effectLst/>
                          <a:latin typeface="ＭＳ ゴシック" panose="020B0609070205080204" pitchFamily="49" charset="-128"/>
                          <a:ea typeface="ＭＳ ゴシック" panose="020B0609070205080204" pitchFamily="49" charset="-128"/>
                        </a:rPr>
                        <a:t>PT,OT,ST</a:t>
                      </a:r>
                      <a:r>
                        <a:rPr lang="ja-JP" sz="1800" kern="100" dirty="0">
                          <a:effectLst/>
                          <a:latin typeface="ＭＳ ゴシック" panose="020B0609070205080204" pitchFamily="49" charset="-128"/>
                          <a:ea typeface="ＭＳ ゴシック" panose="020B0609070205080204" pitchFamily="49" charset="-128"/>
                        </a:rPr>
                        <a:t>１回</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293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294</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1</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0.3%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2687930601"/>
                  </a:ext>
                </a:extLst>
              </a:tr>
              <a:tr h="291705">
                <a:tc rowSpan="2">
                  <a:txBody>
                    <a:bodyPr/>
                    <a:lstStyle/>
                    <a:p>
                      <a:pPr algn="l"/>
                      <a:r>
                        <a:rPr lang="ja-JP" sz="1800" kern="100">
                          <a:effectLst/>
                          <a:latin typeface="ＭＳ ゴシック" panose="020B0609070205080204" pitchFamily="49" charset="-128"/>
                          <a:ea typeface="ＭＳ ゴシック" panose="020B0609070205080204" pitchFamily="49" charset="-128"/>
                        </a:rPr>
                        <a:t>訪問リハ</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dirty="0">
                          <a:effectLst/>
                          <a:latin typeface="ＭＳ ゴシック" panose="020B0609070205080204" pitchFamily="49" charset="-128"/>
                          <a:ea typeface="ＭＳ ゴシック" panose="020B0609070205080204" pitchFamily="49" charset="-128"/>
                        </a:rPr>
                        <a:t>訪問リハ１回</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307</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308</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1</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0.3%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2526837388"/>
                  </a:ext>
                </a:extLst>
              </a:tr>
              <a:tr h="291705">
                <a:tc vMerge="1">
                  <a:txBody>
                    <a:bodyPr/>
                    <a:lstStyle/>
                    <a:p>
                      <a:endParaRPr kumimoji="1" lang="ja-JP" altLang="en-US"/>
                    </a:p>
                  </a:txBody>
                  <a:tcPr/>
                </a:tc>
                <a:tc>
                  <a:txBody>
                    <a:bodyPr/>
                    <a:lstStyle/>
                    <a:p>
                      <a:pPr algn="l"/>
                      <a:r>
                        <a:rPr lang="ja-JP" sz="1800" kern="100" dirty="0">
                          <a:effectLst/>
                          <a:latin typeface="ＭＳ ゴシック" panose="020B0609070205080204" pitchFamily="49" charset="-128"/>
                          <a:ea typeface="ＭＳ ゴシック" panose="020B0609070205080204" pitchFamily="49" charset="-128"/>
                        </a:rPr>
                        <a:t>予防訪問リハ</a:t>
                      </a:r>
                      <a:r>
                        <a:rPr lang="en-US" sz="1800" kern="100" dirty="0">
                          <a:effectLst/>
                          <a:latin typeface="ＭＳ ゴシック" panose="020B0609070205080204" pitchFamily="49" charset="-128"/>
                          <a:ea typeface="ＭＳ ゴシック" panose="020B0609070205080204" pitchFamily="49" charset="-128"/>
                        </a:rPr>
                        <a:t>1</a:t>
                      </a:r>
                      <a:r>
                        <a:rPr lang="ja-JP" sz="1800" kern="100" dirty="0">
                          <a:effectLst/>
                          <a:latin typeface="ＭＳ ゴシック" panose="020B0609070205080204" pitchFamily="49" charset="-128"/>
                          <a:ea typeface="ＭＳ ゴシック" panose="020B0609070205080204" pitchFamily="49" charset="-128"/>
                        </a:rPr>
                        <a:t>回</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307</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298</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ja-JP" sz="2000" kern="100" dirty="0">
                          <a:solidFill>
                            <a:srgbClr val="FF0000"/>
                          </a:solidFill>
                          <a:effectLst/>
                          <a:latin typeface="ＭＳ ゴシック" panose="020B0609070205080204" pitchFamily="49" charset="-128"/>
                          <a:ea typeface="ＭＳ ゴシック" panose="020B0609070205080204" pitchFamily="49" charset="-128"/>
                        </a:rPr>
                        <a:t>▲</a:t>
                      </a:r>
                      <a:r>
                        <a:rPr lang="en-US" sz="2000" kern="100" dirty="0">
                          <a:solidFill>
                            <a:srgbClr val="FF0000"/>
                          </a:solidFill>
                          <a:effectLst/>
                          <a:latin typeface="ＭＳ ゴシック" panose="020B0609070205080204" pitchFamily="49" charset="-128"/>
                          <a:ea typeface="ＭＳ ゴシック" panose="020B0609070205080204" pitchFamily="49" charset="-128"/>
                        </a:rPr>
                        <a:t>9</a:t>
                      </a:r>
                      <a:endParaRPr 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ja-JP" sz="2000" kern="100" dirty="0">
                          <a:solidFill>
                            <a:srgbClr val="FF0000"/>
                          </a:solidFill>
                          <a:effectLst/>
                          <a:latin typeface="ＭＳ ゴシック" panose="020B0609070205080204" pitchFamily="49" charset="-128"/>
                          <a:ea typeface="ＭＳ ゴシック" panose="020B0609070205080204" pitchFamily="49" charset="-128"/>
                        </a:rPr>
                        <a:t>－</a:t>
                      </a:r>
                      <a:r>
                        <a:rPr lang="en-US" sz="2000" kern="100" dirty="0">
                          <a:solidFill>
                            <a:srgbClr val="FF0000"/>
                          </a:solidFill>
                          <a:effectLst/>
                          <a:latin typeface="ＭＳ ゴシック" panose="020B0609070205080204" pitchFamily="49" charset="-128"/>
                          <a:ea typeface="ＭＳ ゴシック" panose="020B0609070205080204" pitchFamily="49" charset="-128"/>
                        </a:rPr>
                        <a:t>2.9</a:t>
                      </a:r>
                      <a:r>
                        <a:rPr lang="ja-JP" sz="2000" kern="100" dirty="0">
                          <a:solidFill>
                            <a:srgbClr val="FF0000"/>
                          </a:solidFill>
                          <a:effectLst/>
                          <a:latin typeface="ＭＳ ゴシック" panose="020B0609070205080204" pitchFamily="49" charset="-128"/>
                          <a:ea typeface="ＭＳ ゴシック" panose="020B0609070205080204" pitchFamily="49" charset="-128"/>
                        </a:rPr>
                        <a:t>％</a:t>
                      </a:r>
                      <a:endParaRPr lang="ja-JP" sz="1800" kern="100" dirty="0">
                        <a:solidFill>
                          <a:srgbClr val="FF0000"/>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108722047"/>
                  </a:ext>
                </a:extLst>
              </a:tr>
              <a:tr h="225916">
                <a:tc rowSpan="2">
                  <a:txBody>
                    <a:bodyPr/>
                    <a:lstStyle/>
                    <a:p>
                      <a:pPr algn="l"/>
                      <a:r>
                        <a:rPr lang="ja-JP" sz="1800" kern="100">
                          <a:effectLst/>
                          <a:latin typeface="ＭＳ ゴシック" panose="020B0609070205080204" pitchFamily="49" charset="-128"/>
                          <a:ea typeface="ＭＳ ゴシック" panose="020B0609070205080204" pitchFamily="49" charset="-128"/>
                        </a:rPr>
                        <a:t>通所介護</a:t>
                      </a:r>
                    </a:p>
                    <a:p>
                      <a:pPr algn="l"/>
                      <a:r>
                        <a:rPr lang="ja-JP" sz="1800" kern="100">
                          <a:effectLst/>
                          <a:latin typeface="ＭＳ ゴシック" panose="020B0609070205080204" pitchFamily="49" charset="-128"/>
                          <a:ea typeface="ＭＳ ゴシック" panose="020B0609070205080204" pitchFamily="49" charset="-128"/>
                        </a:rPr>
                        <a:t>　</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a:effectLst/>
                          <a:latin typeface="ＭＳ ゴシック" panose="020B0609070205080204" pitchFamily="49" charset="-128"/>
                          <a:ea typeface="ＭＳ ゴシック" panose="020B0609070205080204" pitchFamily="49" charset="-128"/>
                        </a:rPr>
                        <a:t>通常規模・７時間以上８時間未満</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dirty="0">
                          <a:effectLst/>
                          <a:latin typeface="ＭＳ ゴシック" panose="020B0609070205080204" pitchFamily="49" charset="-128"/>
                          <a:ea typeface="ＭＳ ゴシック" panose="020B0609070205080204" pitchFamily="49" charset="-128"/>
                        </a:rPr>
                        <a:t>896</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900</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4</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0.4%</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3350599630"/>
                  </a:ext>
                </a:extLst>
              </a:tr>
              <a:tr h="371966">
                <a:tc vMerge="1">
                  <a:txBody>
                    <a:bodyPr/>
                    <a:lstStyle/>
                    <a:p>
                      <a:endParaRPr kumimoji="1" lang="ja-JP" altLang="en-US"/>
                    </a:p>
                  </a:txBody>
                  <a:tcPr/>
                </a:tc>
                <a:tc>
                  <a:txBody>
                    <a:bodyPr/>
                    <a:lstStyle/>
                    <a:p>
                      <a:pPr algn="l"/>
                      <a:r>
                        <a:rPr lang="ja-JP" sz="1800" kern="100">
                          <a:effectLst/>
                          <a:latin typeface="ＭＳ ゴシック" panose="020B0609070205080204" pitchFamily="49" charset="-128"/>
                          <a:ea typeface="ＭＳ ゴシック" panose="020B0609070205080204" pitchFamily="49" charset="-128"/>
                        </a:rPr>
                        <a:t>大規模Ⅱ７時間以上８時間未満</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dirty="0">
                          <a:effectLst/>
                          <a:latin typeface="ＭＳ ゴシック" panose="020B0609070205080204" pitchFamily="49" charset="-128"/>
                          <a:ea typeface="ＭＳ ゴシック" panose="020B0609070205080204" pitchFamily="49" charset="-128"/>
                        </a:rPr>
                        <a:t>826</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830</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4</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0.5%</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4105240011"/>
                  </a:ext>
                </a:extLst>
              </a:tr>
              <a:tr h="304800">
                <a:tc rowSpan="2">
                  <a:txBody>
                    <a:bodyPr/>
                    <a:lstStyle/>
                    <a:p>
                      <a:pPr algn="l"/>
                      <a:r>
                        <a:rPr lang="ja-JP" sz="1800" kern="100">
                          <a:effectLst/>
                          <a:latin typeface="ＭＳ ゴシック" panose="020B0609070205080204" pitchFamily="49" charset="-128"/>
                          <a:ea typeface="ＭＳ ゴシック" panose="020B0609070205080204" pitchFamily="49" charset="-128"/>
                        </a:rPr>
                        <a:t>通所リハ</a:t>
                      </a:r>
                    </a:p>
                    <a:p>
                      <a:pPr algn="l"/>
                      <a:r>
                        <a:rPr lang="ja-JP" sz="1800" kern="100">
                          <a:effectLst/>
                          <a:latin typeface="ＭＳ ゴシック" panose="020B0609070205080204" pitchFamily="49" charset="-128"/>
                          <a:ea typeface="ＭＳ ゴシック" panose="020B0609070205080204" pitchFamily="49" charset="-128"/>
                        </a:rPr>
                        <a:t>　</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a:effectLst/>
                          <a:latin typeface="ＭＳ ゴシック" panose="020B0609070205080204" pitchFamily="49" charset="-128"/>
                          <a:ea typeface="ＭＳ ゴシック" panose="020B0609070205080204" pitchFamily="49" charset="-128"/>
                        </a:rPr>
                        <a:t>通常規模・７時間以上８時間未満</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1039</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dirty="0">
                          <a:effectLst/>
                          <a:latin typeface="ＭＳ ゴシック" panose="020B0609070205080204" pitchFamily="49" charset="-128"/>
                          <a:ea typeface="ＭＳ ゴシック" panose="020B0609070205080204" pitchFamily="49" charset="-128"/>
                        </a:rPr>
                        <a:t>1046</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7</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0.7%</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1159376076"/>
                  </a:ext>
                </a:extLst>
              </a:tr>
              <a:tr h="430530">
                <a:tc vMerge="1">
                  <a:txBody>
                    <a:bodyPr/>
                    <a:lstStyle/>
                    <a:p>
                      <a:endParaRPr kumimoji="1" lang="ja-JP" altLang="en-US"/>
                    </a:p>
                  </a:txBody>
                  <a:tcPr/>
                </a:tc>
                <a:tc>
                  <a:txBody>
                    <a:bodyPr/>
                    <a:lstStyle/>
                    <a:p>
                      <a:pPr algn="l"/>
                      <a:r>
                        <a:rPr lang="ja-JP" sz="1800" kern="100">
                          <a:effectLst/>
                          <a:latin typeface="ＭＳ ゴシック" panose="020B0609070205080204" pitchFamily="49" charset="-128"/>
                          <a:ea typeface="ＭＳ ゴシック" panose="020B0609070205080204" pitchFamily="49" charset="-128"/>
                        </a:rPr>
                        <a:t>大規模Ⅱ・７時間以上８時間未満</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973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dirty="0">
                          <a:effectLst/>
                          <a:latin typeface="ＭＳ ゴシック" panose="020B0609070205080204" pitchFamily="49" charset="-128"/>
                          <a:ea typeface="ＭＳ ゴシック" panose="020B0609070205080204" pitchFamily="49" charset="-128"/>
                        </a:rPr>
                        <a:t>983</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10</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1.0%</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4279372699"/>
                  </a:ext>
                </a:extLst>
              </a:tr>
              <a:tr h="291705">
                <a:tc>
                  <a:txBody>
                    <a:bodyPr/>
                    <a:lstStyle/>
                    <a:p>
                      <a:pPr algn="l"/>
                      <a:r>
                        <a:rPr lang="ja-JP" sz="1800" kern="100">
                          <a:effectLst/>
                          <a:latin typeface="ＭＳ ゴシック" panose="020B0609070205080204" pitchFamily="49" charset="-128"/>
                          <a:ea typeface="ＭＳ ゴシック" panose="020B0609070205080204" pitchFamily="49" charset="-128"/>
                        </a:rPr>
                        <a:t>短期入所</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a:effectLst/>
                          <a:latin typeface="ＭＳ ゴシック" panose="020B0609070205080204" pitchFamily="49" charset="-128"/>
                          <a:ea typeface="ＭＳ ゴシック" panose="020B0609070205080204" pitchFamily="49" charset="-128"/>
                        </a:rPr>
                        <a:t>単独型・従来型個室</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778</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dirty="0">
                          <a:effectLst/>
                          <a:latin typeface="ＭＳ ゴシック" panose="020B0609070205080204" pitchFamily="49" charset="-128"/>
                          <a:ea typeface="ＭＳ ゴシック" panose="020B0609070205080204" pitchFamily="49" charset="-128"/>
                        </a:rPr>
                        <a:t>787</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dirty="0">
                          <a:effectLst/>
                          <a:latin typeface="ＭＳ ゴシック" panose="020B0609070205080204" pitchFamily="49" charset="-128"/>
                          <a:ea typeface="ＭＳ ゴシック" panose="020B0609070205080204" pitchFamily="49" charset="-128"/>
                        </a:rPr>
                        <a:t>9</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1.2%</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528417929"/>
                  </a:ext>
                </a:extLst>
              </a:tr>
              <a:tr h="291705">
                <a:tc>
                  <a:txBody>
                    <a:bodyPr/>
                    <a:lstStyle/>
                    <a:p>
                      <a:pPr algn="l"/>
                      <a:r>
                        <a:rPr lang="ja-JP" sz="1800" kern="100">
                          <a:effectLst/>
                          <a:latin typeface="ＭＳ ゴシック" panose="020B0609070205080204" pitchFamily="49" charset="-128"/>
                          <a:ea typeface="ＭＳ ゴシック" panose="020B0609070205080204" pitchFamily="49" charset="-128"/>
                        </a:rPr>
                        <a:t>老人福祉施設</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a:effectLst/>
                          <a:latin typeface="ＭＳ ゴシック" panose="020B0609070205080204" pitchFamily="49" charset="-128"/>
                          <a:ea typeface="ＭＳ ゴシック" panose="020B0609070205080204" pitchFamily="49" charset="-128"/>
                        </a:rPr>
                        <a:t>ユニット型個室</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793</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815</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dirty="0">
                          <a:effectLst/>
                          <a:latin typeface="ＭＳ ゴシック" panose="020B0609070205080204" pitchFamily="49" charset="-128"/>
                          <a:ea typeface="ＭＳ ゴシック" panose="020B0609070205080204" pitchFamily="49" charset="-128"/>
                        </a:rPr>
                        <a:t>22</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dirty="0">
                          <a:effectLst/>
                          <a:latin typeface="ＭＳ ゴシック" panose="020B0609070205080204" pitchFamily="49" charset="-128"/>
                          <a:ea typeface="ＭＳ ゴシック" panose="020B0609070205080204" pitchFamily="49" charset="-128"/>
                        </a:rPr>
                        <a:t>2.8%</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3818010390"/>
                  </a:ext>
                </a:extLst>
              </a:tr>
              <a:tr h="291705">
                <a:tc>
                  <a:txBody>
                    <a:bodyPr/>
                    <a:lstStyle/>
                    <a:p>
                      <a:pPr algn="l"/>
                      <a:r>
                        <a:rPr lang="ja-JP" sz="1800" kern="100">
                          <a:effectLst/>
                          <a:latin typeface="ＭＳ ゴシック" panose="020B0609070205080204" pitchFamily="49" charset="-128"/>
                          <a:ea typeface="ＭＳ ゴシック" panose="020B0609070205080204" pitchFamily="49" charset="-128"/>
                        </a:rPr>
                        <a:t>老人保健施設</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l"/>
                      <a:r>
                        <a:rPr lang="ja-JP" sz="1800" kern="100">
                          <a:effectLst/>
                          <a:latin typeface="ＭＳ ゴシック" panose="020B0609070205080204" pitchFamily="49" charset="-128"/>
                          <a:ea typeface="ＭＳ ゴシック" panose="020B0609070205080204" pitchFamily="49" charset="-128"/>
                        </a:rPr>
                        <a:t>多床室・基本型</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1800" kern="100">
                          <a:effectLst/>
                          <a:latin typeface="ＭＳ ゴシック" panose="020B0609070205080204" pitchFamily="49" charset="-128"/>
                          <a:ea typeface="ＭＳ ゴシック" panose="020B0609070205080204" pitchFamily="49" charset="-128"/>
                        </a:rPr>
                        <a:t>898</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a:effectLst/>
                          <a:latin typeface="ＭＳ ゴシック" panose="020B0609070205080204" pitchFamily="49" charset="-128"/>
                          <a:ea typeface="ＭＳ ゴシック" panose="020B0609070205080204" pitchFamily="49" charset="-128"/>
                        </a:rPr>
                        <a:t>908</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0" marR="0" marT="0" marB="0"/>
                </a:tc>
                <a:tc>
                  <a:txBody>
                    <a:bodyPr/>
                    <a:lstStyle/>
                    <a:p>
                      <a:pPr algn="ctr"/>
                      <a:r>
                        <a:rPr lang="en-US" sz="2000" kern="100">
                          <a:effectLst/>
                          <a:latin typeface="ＭＳ ゴシック" panose="020B0609070205080204" pitchFamily="49" charset="-128"/>
                          <a:ea typeface="ＭＳ ゴシック" panose="020B0609070205080204" pitchFamily="49" charset="-128"/>
                        </a:rPr>
                        <a:t>10</a:t>
                      </a:r>
                      <a:endParaRPr lang="ja-JP" sz="1800" kern="10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tc>
                  <a:txBody>
                    <a:bodyPr/>
                    <a:lstStyle/>
                    <a:p>
                      <a:pPr algn="ctr"/>
                      <a:r>
                        <a:rPr lang="en-US" sz="2000" kern="100" dirty="0">
                          <a:effectLst/>
                          <a:latin typeface="ＭＳ ゴシック" panose="020B0609070205080204" pitchFamily="49" charset="-128"/>
                          <a:ea typeface="ＭＳ ゴシック" panose="020B0609070205080204" pitchFamily="49" charset="-128"/>
                        </a:rPr>
                        <a:t>1.1%</a:t>
                      </a:r>
                      <a:endParaRPr lang="ja-JP" sz="18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6350" marR="6350" marT="6350" marB="0" anchor="ctr"/>
                </a:tc>
                <a:extLst>
                  <a:ext uri="{0D108BD9-81ED-4DB2-BD59-A6C34878D82A}">
                    <a16:rowId xmlns:a16="http://schemas.microsoft.com/office/drawing/2014/main" val="3645318473"/>
                  </a:ext>
                </a:extLst>
              </a:tr>
            </a:tbl>
          </a:graphicData>
        </a:graphic>
      </p:graphicFrame>
      <p:sp>
        <p:nvSpPr>
          <p:cNvPr id="2" name="タイトル 1">
            <a:extLst>
              <a:ext uri="{FF2B5EF4-FFF2-40B4-BE49-F238E27FC236}">
                <a16:creationId xmlns:a16="http://schemas.microsoft.com/office/drawing/2014/main" id="{E61C038A-0575-4B4A-8D77-D768292D2898}"/>
              </a:ext>
            </a:extLst>
          </p:cNvPr>
          <p:cNvSpPr>
            <a:spLocks noGrp="1"/>
          </p:cNvSpPr>
          <p:nvPr>
            <p:ph type="title"/>
          </p:nvPr>
        </p:nvSpPr>
        <p:spPr>
          <a:xfrm>
            <a:off x="237530" y="836712"/>
            <a:ext cx="8294910" cy="421182"/>
          </a:xfrm>
        </p:spPr>
        <p:txBody>
          <a:bodyPr>
            <a:noAutofit/>
          </a:bodyPr>
          <a:lstStyle/>
          <a:p>
            <a:r>
              <a:rPr kumimoji="1" lang="ja-JP" altLang="en-US" sz="1600" dirty="0">
                <a:latin typeface="ＭＳ ゴシック" panose="020B0609070205080204" pitchFamily="49" charset="-128"/>
                <a:ea typeface="ＭＳ ゴシック" panose="020B0609070205080204" pitchFamily="49" charset="-128"/>
              </a:rPr>
              <a:t>要介護３の場合の各サービス基本報酬の増減</a:t>
            </a:r>
          </a:p>
        </p:txBody>
      </p:sp>
      <p:sp>
        <p:nvSpPr>
          <p:cNvPr id="6" name="四角形: 角を丸くする 5">
            <a:extLst>
              <a:ext uri="{FF2B5EF4-FFF2-40B4-BE49-F238E27FC236}">
                <a16:creationId xmlns:a16="http://schemas.microsoft.com/office/drawing/2014/main" id="{A6C920BB-3FC5-47A3-A962-27025446711B}"/>
              </a:ext>
            </a:extLst>
          </p:cNvPr>
          <p:cNvSpPr/>
          <p:nvPr/>
        </p:nvSpPr>
        <p:spPr>
          <a:xfrm>
            <a:off x="237530" y="1988840"/>
            <a:ext cx="8808720" cy="1005840"/>
          </a:xfrm>
          <a:prstGeom prst="roundRect">
            <a:avLst>
              <a:gd name="adj" fmla="val 16667"/>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 name="タイトル 1">
            <a:extLst>
              <a:ext uri="{FF2B5EF4-FFF2-40B4-BE49-F238E27FC236}">
                <a16:creationId xmlns:a16="http://schemas.microsoft.com/office/drawing/2014/main" id="{9956434E-C184-8E0C-1B34-988F7F21AD7E}"/>
              </a:ext>
            </a:extLst>
          </p:cNvPr>
          <p:cNvSpPr txBox="1">
            <a:spLocks/>
          </p:cNvSpPr>
          <p:nvPr/>
        </p:nvSpPr>
        <p:spPr>
          <a:xfrm>
            <a:off x="342900" y="68262"/>
            <a:ext cx="8405564" cy="939798"/>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j-cs"/>
              </a:rPr>
              <a:t>「訪問介護」だけがマイナス改定</a:t>
            </a:r>
          </a:p>
        </p:txBody>
      </p:sp>
    </p:spTree>
    <p:extLst>
      <p:ext uri="{BB962C8B-B14F-4D97-AF65-F5344CB8AC3E}">
        <p14:creationId xmlns:p14="http://schemas.microsoft.com/office/powerpoint/2010/main" val="209086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34055ED-A5D0-87BE-7526-6BDCB9D26D28}"/>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8A5862B2-1919-2FB1-C8C4-7083F369A052}"/>
              </a:ext>
            </a:extLst>
          </p:cNvPr>
          <p:cNvSpPr>
            <a:spLocks noGrp="1"/>
          </p:cNvSpPr>
          <p:nvPr>
            <p:ph idx="1"/>
          </p:nvPr>
        </p:nvSpPr>
        <p:spPr/>
        <p:txBody>
          <a:bodyPr/>
          <a:lstStyle/>
          <a:p>
            <a:endParaRPr kumimoji="1" lang="ja-JP" altLang="en-US" dirty="0"/>
          </a:p>
        </p:txBody>
      </p:sp>
      <p:pic>
        <p:nvPicPr>
          <p:cNvPr id="5" name="図 4">
            <a:extLst>
              <a:ext uri="{FF2B5EF4-FFF2-40B4-BE49-F238E27FC236}">
                <a16:creationId xmlns:a16="http://schemas.microsoft.com/office/drawing/2014/main" id="{468D6B17-69CF-587B-F2B8-573504FC5B1B}"/>
              </a:ext>
            </a:extLst>
          </p:cNvPr>
          <p:cNvPicPr>
            <a:picLocks noChangeAspect="1"/>
          </p:cNvPicPr>
          <p:nvPr/>
        </p:nvPicPr>
        <p:blipFill>
          <a:blip r:embed="rId2"/>
          <a:stretch>
            <a:fillRect/>
          </a:stretch>
        </p:blipFill>
        <p:spPr>
          <a:xfrm>
            <a:off x="0" y="546101"/>
            <a:ext cx="9144000" cy="2056932"/>
          </a:xfrm>
          <a:prstGeom prst="rect">
            <a:avLst/>
          </a:prstGeom>
        </p:spPr>
      </p:pic>
      <p:pic>
        <p:nvPicPr>
          <p:cNvPr id="7" name="図 6">
            <a:extLst>
              <a:ext uri="{FF2B5EF4-FFF2-40B4-BE49-F238E27FC236}">
                <a16:creationId xmlns:a16="http://schemas.microsoft.com/office/drawing/2014/main" id="{55760C11-6102-8FB8-A08C-59C6B740E5CC}"/>
              </a:ext>
            </a:extLst>
          </p:cNvPr>
          <p:cNvPicPr>
            <a:picLocks noChangeAspect="1"/>
          </p:cNvPicPr>
          <p:nvPr/>
        </p:nvPicPr>
        <p:blipFill>
          <a:blip r:embed="rId3"/>
          <a:stretch>
            <a:fillRect/>
          </a:stretch>
        </p:blipFill>
        <p:spPr>
          <a:xfrm>
            <a:off x="35446" y="2981734"/>
            <a:ext cx="9144000" cy="3330165"/>
          </a:xfrm>
          <a:prstGeom prst="rect">
            <a:avLst/>
          </a:prstGeom>
        </p:spPr>
      </p:pic>
      <p:sp>
        <p:nvSpPr>
          <p:cNvPr id="4" name="正方形/長方形 3">
            <a:extLst>
              <a:ext uri="{FF2B5EF4-FFF2-40B4-BE49-F238E27FC236}">
                <a16:creationId xmlns:a16="http://schemas.microsoft.com/office/drawing/2014/main" id="{FED17481-7C41-D74F-8ED8-F49E68C2B1AD}"/>
              </a:ext>
            </a:extLst>
          </p:cNvPr>
          <p:cNvSpPr/>
          <p:nvPr/>
        </p:nvSpPr>
        <p:spPr>
          <a:xfrm>
            <a:off x="6228184" y="6615545"/>
            <a:ext cx="2915816" cy="242455"/>
          </a:xfrm>
          <a:prstGeom prst="rect">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全日本民医連林さん資料</a:t>
            </a:r>
          </a:p>
        </p:txBody>
      </p:sp>
    </p:spTree>
    <p:extLst>
      <p:ext uri="{BB962C8B-B14F-4D97-AF65-F5344CB8AC3E}">
        <p14:creationId xmlns:p14="http://schemas.microsoft.com/office/powerpoint/2010/main" val="2844512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E32E2D9-1924-5E2D-E8DF-559FA34CC306}"/>
              </a:ext>
            </a:extLst>
          </p:cNvPr>
          <p:cNvSpPr>
            <a:spLocks noGrp="1"/>
          </p:cNvSpPr>
          <p:nvPr>
            <p:ph type="title"/>
          </p:nvPr>
        </p:nvSpPr>
        <p:spPr>
          <a:xfrm>
            <a:off x="457200" y="274638"/>
            <a:ext cx="8229600" cy="634082"/>
          </a:xfrm>
        </p:spPr>
        <p:txBody>
          <a:bodyPr/>
          <a:lstStyle/>
          <a:p>
            <a:r>
              <a:rPr lang="en-US" altLang="ja-JP" sz="2800" dirty="0"/>
              <a:t>2024</a:t>
            </a:r>
            <a:r>
              <a:rPr lang="ja-JP" altLang="en-US" sz="2800" dirty="0"/>
              <a:t>年「介護事業者」倒産が過去最多の</a:t>
            </a:r>
            <a:r>
              <a:rPr lang="en-US" altLang="ja-JP" sz="2800" dirty="0"/>
              <a:t>172</a:t>
            </a:r>
            <a:r>
              <a:rPr lang="ja-JP" altLang="en-US" sz="2800" dirty="0"/>
              <a:t>件</a:t>
            </a:r>
            <a:br>
              <a:rPr lang="en-US" altLang="ja-JP" sz="2800" dirty="0"/>
            </a:br>
            <a:r>
              <a:rPr lang="ja-JP" altLang="en-US" sz="2800" dirty="0"/>
              <a:t>　「訪問介護」が急増、小規模事業者の淘汰加速</a:t>
            </a:r>
            <a:br>
              <a:rPr lang="ja-JP" altLang="en-US" sz="2800" dirty="0"/>
            </a:br>
            <a:endParaRPr kumimoji="1" lang="ja-JP" altLang="en-US" sz="2800" dirty="0"/>
          </a:p>
        </p:txBody>
      </p:sp>
      <p:sp>
        <p:nvSpPr>
          <p:cNvPr id="3" name="コンテンツ プレースホルダー 2">
            <a:extLst>
              <a:ext uri="{FF2B5EF4-FFF2-40B4-BE49-F238E27FC236}">
                <a16:creationId xmlns:a16="http://schemas.microsoft.com/office/drawing/2014/main" id="{43918145-6979-2C07-8210-C1B7EC682A5D}"/>
              </a:ext>
            </a:extLst>
          </p:cNvPr>
          <p:cNvSpPr>
            <a:spLocks noGrp="1"/>
          </p:cNvSpPr>
          <p:nvPr>
            <p:ph idx="1"/>
          </p:nvPr>
        </p:nvSpPr>
        <p:spPr>
          <a:xfrm>
            <a:off x="323528" y="908720"/>
            <a:ext cx="8685212" cy="2548880"/>
          </a:xfrm>
        </p:spPr>
        <p:txBody>
          <a:bodyPr/>
          <a:lstStyle/>
          <a:p>
            <a:pPr marL="0" indent="0">
              <a:buNone/>
            </a:pPr>
            <a:r>
              <a:rPr kumimoji="1" lang="ja-JP" altLang="en-US" sz="2400" dirty="0"/>
              <a:t>　</a:t>
            </a:r>
            <a:r>
              <a:rPr kumimoji="1" lang="en-US" altLang="ja-JP" sz="2400" dirty="0"/>
              <a:t>2024</a:t>
            </a:r>
            <a:r>
              <a:rPr kumimoji="1" lang="ja-JP" altLang="en-US" sz="2400" dirty="0"/>
              <a:t>年の介護事業者（老人福祉・介護事業）の倒産が、過去最多の</a:t>
            </a:r>
            <a:r>
              <a:rPr kumimoji="1" lang="en-US" altLang="ja-JP" sz="2400" dirty="0"/>
              <a:t>172</a:t>
            </a:r>
            <a:r>
              <a:rPr kumimoji="1" lang="ja-JP" altLang="en-US" sz="2400" dirty="0"/>
              <a:t>件（前年比</a:t>
            </a:r>
            <a:r>
              <a:rPr kumimoji="1" lang="en-US" altLang="ja-JP" sz="2400" dirty="0"/>
              <a:t>40.9</a:t>
            </a:r>
            <a:r>
              <a:rPr kumimoji="1" lang="ja-JP" altLang="en-US" sz="2400" dirty="0"/>
              <a:t>％増）に達したことがわかった。　これまで最多だった</a:t>
            </a:r>
            <a:r>
              <a:rPr kumimoji="1" lang="en-US" altLang="ja-JP" sz="2400" dirty="0"/>
              <a:t>2022</a:t>
            </a:r>
            <a:r>
              <a:rPr kumimoji="1" lang="ja-JP" altLang="en-US" sz="2400" dirty="0"/>
              <a:t>年の</a:t>
            </a:r>
            <a:r>
              <a:rPr kumimoji="1" lang="en-US" altLang="ja-JP" sz="2400" dirty="0"/>
              <a:t>143</a:t>
            </a:r>
            <a:r>
              <a:rPr kumimoji="1" lang="ja-JP" altLang="en-US" sz="2400" dirty="0"/>
              <a:t>件を</a:t>
            </a:r>
            <a:r>
              <a:rPr kumimoji="1" lang="en-US" altLang="ja-JP" sz="2400" dirty="0"/>
              <a:t>29</a:t>
            </a:r>
            <a:r>
              <a:rPr kumimoji="1" lang="ja-JP" altLang="en-US" sz="2400" dirty="0"/>
              <a:t>件上回った。ヘルパー不足や集合住宅型との競合、基本報酬のマイナス改定などが影響した「訪問介護」が過去最多の</a:t>
            </a:r>
            <a:r>
              <a:rPr kumimoji="1" lang="en-US" altLang="ja-JP" sz="2400" dirty="0"/>
              <a:t>81</a:t>
            </a:r>
            <a:r>
              <a:rPr kumimoji="1" lang="ja-JP" altLang="en-US" sz="2400" dirty="0"/>
              <a:t>件、多様化したニーズに対応できなかった「デイサービス」も過去</a:t>
            </a:r>
            <a:r>
              <a:rPr kumimoji="1" lang="en-US" altLang="ja-JP" sz="2400" dirty="0"/>
              <a:t>2</a:t>
            </a:r>
            <a:r>
              <a:rPr kumimoji="1" lang="ja-JP" altLang="en-US" sz="2400" dirty="0"/>
              <a:t>番目の</a:t>
            </a:r>
            <a:r>
              <a:rPr kumimoji="1" lang="en-US" altLang="ja-JP" sz="2400" dirty="0"/>
              <a:t>56</a:t>
            </a:r>
            <a:r>
              <a:rPr kumimoji="1" lang="ja-JP" altLang="en-US" sz="2400" dirty="0"/>
              <a:t>件、有料老人ホームも過去最多の</a:t>
            </a:r>
            <a:r>
              <a:rPr kumimoji="1" lang="en-US" altLang="ja-JP" sz="2400" dirty="0"/>
              <a:t>18</a:t>
            </a:r>
            <a:r>
              <a:rPr kumimoji="1" lang="ja-JP" altLang="en-US" sz="2400" dirty="0"/>
              <a:t>件と、いずれも増加した。</a:t>
            </a:r>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5E7B04F0-EB82-A74F-A1B9-70403688ACB1}"/>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706ECC-EBCD-43BE-A780-1013F51C6180}" type="slidenum">
              <a:rPr kumimoji="1" lang="ja-JP" altLang="en-US" sz="1200" b="0" i="0" u="none" strike="noStrike" kern="1200" cap="none" spc="0" normalizeH="0" baseline="0" noProof="0" smtClean="0">
                <a:ln>
                  <a:noFill/>
                </a:ln>
                <a:solidFill>
                  <a:srgbClr val="898989"/>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1" lang="ja-JP" altLang="en-US" sz="1200" b="0" i="0" u="none" strike="noStrike" kern="1200" cap="none" spc="0" normalizeH="0" baseline="0" noProof="0">
              <a:ln>
                <a:noFill/>
              </a:ln>
              <a:solidFill>
                <a:srgbClr val="898989"/>
              </a:solidFill>
              <a:effectLst/>
              <a:uLnTx/>
              <a:uFillTx/>
              <a:latin typeface="Calibri" pitchFamily="34" charset="0"/>
              <a:ea typeface="ＭＳ Ｐゴシック" pitchFamily="50" charset="-128"/>
              <a:cs typeface="+mn-cs"/>
            </a:endParaRPr>
          </a:p>
        </p:txBody>
      </p:sp>
      <p:pic>
        <p:nvPicPr>
          <p:cNvPr id="6" name="図 5">
            <a:extLst>
              <a:ext uri="{FF2B5EF4-FFF2-40B4-BE49-F238E27FC236}">
                <a16:creationId xmlns:a16="http://schemas.microsoft.com/office/drawing/2014/main" id="{B7924CDA-577B-ABA6-12F9-A75E8FBF8AEE}"/>
              </a:ext>
            </a:extLst>
          </p:cNvPr>
          <p:cNvPicPr>
            <a:picLocks noChangeAspect="1"/>
          </p:cNvPicPr>
          <p:nvPr/>
        </p:nvPicPr>
        <p:blipFill>
          <a:blip r:embed="rId2"/>
          <a:stretch>
            <a:fillRect/>
          </a:stretch>
        </p:blipFill>
        <p:spPr>
          <a:xfrm>
            <a:off x="179512" y="3457600"/>
            <a:ext cx="9144000" cy="3822845"/>
          </a:xfrm>
          <a:prstGeom prst="rect">
            <a:avLst/>
          </a:prstGeom>
        </p:spPr>
      </p:pic>
    </p:spTree>
    <p:extLst>
      <p:ext uri="{BB962C8B-B14F-4D97-AF65-F5344CB8AC3E}">
        <p14:creationId xmlns:p14="http://schemas.microsoft.com/office/powerpoint/2010/main" val="2959619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526F72-F233-7EE1-AFA9-B52FA84FED58}"/>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832AC42A-6478-9D4F-5423-A112AA2078FE}"/>
              </a:ext>
            </a:extLst>
          </p:cNvPr>
          <p:cNvSpPr>
            <a:spLocks noGrp="1"/>
          </p:cNvSpPr>
          <p:nvPr>
            <p:ph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D197D57-8061-9B03-E37D-C0F500517820}"/>
              </a:ext>
            </a:extLst>
          </p:cNvPr>
          <p:cNvSpPr>
            <a:spLocks noGrp="1"/>
          </p:cNvSpPr>
          <p:nvPr>
            <p:ph type="sldNum" sz="quarter" idx="12"/>
          </p:nvPr>
        </p:nvSpPr>
        <p:spPr/>
        <p:txBody>
          <a:bodyPr/>
          <a:lstStyle/>
          <a:p>
            <a:fld id="{3B706ECC-EBCD-43BE-A780-1013F51C6180}" type="slidenum">
              <a:rPr lang="ja-JP" altLang="en-US" smtClean="0"/>
              <a:pPr/>
              <a:t>13</a:t>
            </a:fld>
            <a:endParaRPr lang="ja-JP" altLang="en-US"/>
          </a:p>
        </p:txBody>
      </p:sp>
      <p:pic>
        <p:nvPicPr>
          <p:cNvPr id="6" name="図 5">
            <a:extLst>
              <a:ext uri="{FF2B5EF4-FFF2-40B4-BE49-F238E27FC236}">
                <a16:creationId xmlns:a16="http://schemas.microsoft.com/office/drawing/2014/main" id="{609B7E92-1BC7-615C-59E7-209E5623D157}"/>
              </a:ext>
            </a:extLst>
          </p:cNvPr>
          <p:cNvPicPr>
            <a:picLocks noChangeAspect="1"/>
          </p:cNvPicPr>
          <p:nvPr/>
        </p:nvPicPr>
        <p:blipFill>
          <a:blip r:embed="rId2"/>
          <a:srcRect t="51118"/>
          <a:stretch/>
        </p:blipFill>
        <p:spPr>
          <a:xfrm>
            <a:off x="-252536" y="404664"/>
            <a:ext cx="9649072" cy="6243862"/>
          </a:xfrm>
          <a:prstGeom prst="rect">
            <a:avLst/>
          </a:prstGeom>
        </p:spPr>
      </p:pic>
    </p:spTree>
    <p:extLst>
      <p:ext uri="{BB962C8B-B14F-4D97-AF65-F5344CB8AC3E}">
        <p14:creationId xmlns:p14="http://schemas.microsoft.com/office/powerpoint/2010/main" val="2815268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6D4A8C-9B46-AE72-1973-EE8D4BC5E921}"/>
              </a:ext>
            </a:extLst>
          </p:cNvPr>
          <p:cNvSpPr>
            <a:spLocks noGrp="1"/>
          </p:cNvSpPr>
          <p:nvPr>
            <p:ph type="title"/>
          </p:nvPr>
        </p:nvSpPr>
        <p:spPr/>
        <p:txBody>
          <a:bodyPr/>
          <a:lstStyle/>
          <a:p>
            <a:r>
              <a:rPr kumimoji="1" lang="ja-JP" altLang="en-US" dirty="0"/>
              <a:t>訪問介護“空白”加速</a:t>
            </a:r>
            <a:br>
              <a:rPr kumimoji="1" lang="ja-JP" altLang="en-US" dirty="0"/>
            </a:br>
            <a:r>
              <a:rPr kumimoji="1" lang="ja-JP" altLang="en-US" sz="2800" dirty="0"/>
              <a:t>事業所ゼロ１０７町村　半年で新たに１０増</a:t>
            </a:r>
            <a:endParaRPr kumimoji="1" lang="ja-JP" altLang="en-US" dirty="0"/>
          </a:p>
        </p:txBody>
      </p:sp>
      <p:sp>
        <p:nvSpPr>
          <p:cNvPr id="4" name="スライド番号プレースホルダー 3">
            <a:extLst>
              <a:ext uri="{FF2B5EF4-FFF2-40B4-BE49-F238E27FC236}">
                <a16:creationId xmlns:a16="http://schemas.microsoft.com/office/drawing/2014/main" id="{4EF8C3F1-5CC2-BB66-EBC7-38E2BCEB958B}"/>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706ECC-EBCD-43BE-A780-1013F51C6180}" type="slidenum">
              <a:rPr kumimoji="1" lang="ja-JP" altLang="en-US" sz="1200" b="0" i="0" u="none" strike="noStrike" kern="1200" cap="none" spc="0" normalizeH="0" baseline="0" noProof="0" smtClean="0">
                <a:ln>
                  <a:noFill/>
                </a:ln>
                <a:solidFill>
                  <a:srgbClr val="898989"/>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1" lang="ja-JP" altLang="en-US" sz="1200" b="0" i="0" u="none" strike="noStrike" kern="1200" cap="none" spc="0" normalizeH="0" baseline="0" noProof="0">
              <a:ln>
                <a:noFill/>
              </a:ln>
              <a:solidFill>
                <a:srgbClr val="898989"/>
              </a:solidFill>
              <a:effectLst/>
              <a:uLnTx/>
              <a:uFillTx/>
              <a:latin typeface="Calibri" pitchFamily="34" charset="0"/>
              <a:ea typeface="ＭＳ Ｐゴシック" pitchFamily="50" charset="-128"/>
              <a:cs typeface="+mn-cs"/>
            </a:endParaRPr>
          </a:p>
        </p:txBody>
      </p:sp>
      <p:pic>
        <p:nvPicPr>
          <p:cNvPr id="6" name="図 5">
            <a:extLst>
              <a:ext uri="{FF2B5EF4-FFF2-40B4-BE49-F238E27FC236}">
                <a16:creationId xmlns:a16="http://schemas.microsoft.com/office/drawing/2014/main" id="{0B9DD589-F447-56F2-F03E-21621B0BED27}"/>
              </a:ext>
            </a:extLst>
          </p:cNvPr>
          <p:cNvPicPr>
            <a:picLocks noChangeAspect="1"/>
          </p:cNvPicPr>
          <p:nvPr/>
        </p:nvPicPr>
        <p:blipFill>
          <a:blip r:embed="rId2"/>
          <a:stretch>
            <a:fillRect/>
          </a:stretch>
        </p:blipFill>
        <p:spPr>
          <a:xfrm>
            <a:off x="107504" y="1455540"/>
            <a:ext cx="5896798" cy="5144218"/>
          </a:xfrm>
          <a:prstGeom prst="rect">
            <a:avLst/>
          </a:prstGeom>
        </p:spPr>
      </p:pic>
      <p:pic>
        <p:nvPicPr>
          <p:cNvPr id="8" name="図 7">
            <a:extLst>
              <a:ext uri="{FF2B5EF4-FFF2-40B4-BE49-F238E27FC236}">
                <a16:creationId xmlns:a16="http://schemas.microsoft.com/office/drawing/2014/main" id="{CB63CB10-EF1A-437A-974C-AD89D3DA1363}"/>
              </a:ext>
            </a:extLst>
          </p:cNvPr>
          <p:cNvPicPr>
            <a:picLocks noChangeAspect="1"/>
          </p:cNvPicPr>
          <p:nvPr/>
        </p:nvPicPr>
        <p:blipFill>
          <a:blip r:embed="rId3"/>
          <a:stretch>
            <a:fillRect/>
          </a:stretch>
        </p:blipFill>
        <p:spPr>
          <a:xfrm>
            <a:off x="4932040" y="4221088"/>
            <a:ext cx="4113859" cy="2006923"/>
          </a:xfrm>
          <a:prstGeom prst="rect">
            <a:avLst/>
          </a:prstGeom>
        </p:spPr>
      </p:pic>
      <p:sp>
        <p:nvSpPr>
          <p:cNvPr id="5" name="正方形/長方形 4">
            <a:extLst>
              <a:ext uri="{FF2B5EF4-FFF2-40B4-BE49-F238E27FC236}">
                <a16:creationId xmlns:a16="http://schemas.microsoft.com/office/drawing/2014/main" id="{BD5C15F8-D1B1-4366-8D7B-9FD72D2F07F5}"/>
              </a:ext>
            </a:extLst>
          </p:cNvPr>
          <p:cNvSpPr/>
          <p:nvPr/>
        </p:nvSpPr>
        <p:spPr>
          <a:xfrm>
            <a:off x="1684734" y="6600247"/>
            <a:ext cx="2133600" cy="25775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しんぶん赤旗</a:t>
            </a:r>
            <a:endParaRPr kumimoji="1" lang="ja-JP" altLang="en-US" dirty="0">
              <a:solidFill>
                <a:schemeClr val="tx1"/>
              </a:solidFill>
            </a:endParaRPr>
          </a:p>
        </p:txBody>
      </p:sp>
    </p:spTree>
    <p:extLst>
      <p:ext uri="{BB962C8B-B14F-4D97-AF65-F5344CB8AC3E}">
        <p14:creationId xmlns:p14="http://schemas.microsoft.com/office/powerpoint/2010/main" val="3688874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D14BE30-F1E6-2FFF-1A90-2E6B96C62296}"/>
              </a:ext>
            </a:extLst>
          </p:cNvPr>
          <p:cNvPicPr>
            <a:picLocks noChangeAspect="1"/>
          </p:cNvPicPr>
          <p:nvPr/>
        </p:nvPicPr>
        <p:blipFill>
          <a:blip r:embed="rId3"/>
          <a:stretch>
            <a:fillRect/>
          </a:stretch>
        </p:blipFill>
        <p:spPr>
          <a:xfrm>
            <a:off x="899592" y="53155"/>
            <a:ext cx="7056784" cy="3878649"/>
          </a:xfrm>
          <a:prstGeom prst="rect">
            <a:avLst/>
          </a:prstGeom>
        </p:spPr>
      </p:pic>
      <p:sp>
        <p:nvSpPr>
          <p:cNvPr id="2" name="コンテンツ プレースホルダー 2">
            <a:extLst>
              <a:ext uri="{FF2B5EF4-FFF2-40B4-BE49-F238E27FC236}">
                <a16:creationId xmlns:a16="http://schemas.microsoft.com/office/drawing/2014/main" id="{2368186A-CA90-834B-3158-C07DA58C6F7A}"/>
              </a:ext>
            </a:extLst>
          </p:cNvPr>
          <p:cNvSpPr>
            <a:spLocks noGrp="1"/>
          </p:cNvSpPr>
          <p:nvPr>
            <p:ph idx="1"/>
          </p:nvPr>
        </p:nvSpPr>
        <p:spPr>
          <a:xfrm>
            <a:off x="179512" y="4221088"/>
            <a:ext cx="8784976" cy="2088232"/>
          </a:xfrm>
          <a:solidFill>
            <a:schemeClr val="accent2">
              <a:lumMod val="20000"/>
              <a:lumOff val="80000"/>
            </a:schemeClr>
          </a:solidFill>
        </p:spPr>
        <p:txBody>
          <a:bodyPr>
            <a:normAutofit/>
          </a:bodyPr>
          <a:lstStyle/>
          <a:p>
            <a:pPr marL="0" indent="0">
              <a:buNone/>
            </a:pPr>
            <a:r>
              <a:rPr kumimoji="1" lang="en-US" altLang="ja-JP" sz="2400" dirty="0">
                <a:latin typeface="ＭＳ ゴシック" panose="020B0609070205080204" pitchFamily="49" charset="-128"/>
                <a:ea typeface="ＭＳ ゴシック" panose="020B0609070205080204" pitchFamily="49" charset="-128"/>
              </a:rPr>
              <a:t>2022</a:t>
            </a:r>
            <a:r>
              <a:rPr kumimoji="1" lang="ja-JP" altLang="en-US" sz="2400" dirty="0">
                <a:latin typeface="ＭＳ ゴシック" panose="020B0609070205080204" pitchFamily="49" charset="-128"/>
                <a:ea typeface="ＭＳ ゴシック" panose="020B0609070205080204" pitchFamily="49" charset="-128"/>
              </a:rPr>
              <a:t>年度　</a:t>
            </a:r>
            <a:r>
              <a:rPr lang="ja-JP" altLang="en-US" sz="2400" dirty="0">
                <a:latin typeface="ＭＳ ゴシック" panose="020B0609070205080204" pitchFamily="49" charset="-128"/>
                <a:ea typeface="ＭＳ ゴシック" panose="020B0609070205080204" pitchFamily="49" charset="-128"/>
              </a:rPr>
              <a:t>介護職員数　</a:t>
            </a:r>
            <a:r>
              <a:rPr kumimoji="1" lang="en-US" altLang="ja-JP" sz="2400" dirty="0">
                <a:latin typeface="ＭＳ ゴシック" panose="020B0609070205080204" pitchFamily="49" charset="-128"/>
                <a:ea typeface="ＭＳ ゴシック" panose="020B0609070205080204" pitchFamily="49" charset="-128"/>
              </a:rPr>
              <a:t>2,154,498</a:t>
            </a:r>
            <a:r>
              <a:rPr kumimoji="1" lang="ja-JP" altLang="en-US" sz="2400" dirty="0">
                <a:latin typeface="ＭＳ ゴシック" panose="020B0609070205080204" pitchFamily="49" charset="-128"/>
                <a:ea typeface="ＭＳ ゴシック" panose="020B0609070205080204" pitchFamily="49" charset="-128"/>
              </a:rPr>
              <a:t>人</a:t>
            </a:r>
            <a:endParaRPr kumimoji="1" lang="en-US" altLang="ja-JP" sz="2400" dirty="0">
              <a:latin typeface="ＭＳ ゴシック" panose="020B0609070205080204" pitchFamily="49" charset="-128"/>
              <a:ea typeface="ＭＳ ゴシック" panose="020B0609070205080204" pitchFamily="49" charset="-128"/>
            </a:endParaRPr>
          </a:p>
          <a:p>
            <a:pPr marL="0" indent="0">
              <a:buNone/>
            </a:pPr>
            <a:r>
              <a:rPr kumimoji="1" lang="ja-JP" altLang="en-US" sz="2000" dirty="0">
                <a:latin typeface="ＭＳ ゴシック" panose="020B0609070205080204" pitchFamily="49" charset="-128"/>
                <a:ea typeface="ＭＳ ゴシック" panose="020B0609070205080204" pitchFamily="49" charset="-128"/>
              </a:rPr>
              <a:t>　　　　　　</a:t>
            </a:r>
            <a:r>
              <a:rPr kumimoji="1" lang="ja-JP" altLang="en-US" sz="2400" dirty="0">
                <a:latin typeface="ＭＳ ゴシック" panose="020B0609070205080204" pitchFamily="49" charset="-128"/>
                <a:ea typeface="ＭＳ ゴシック" panose="020B0609070205080204" pitchFamily="49" charset="-128"/>
              </a:rPr>
              <a:t>必要数　　　介護職員数　　充足率</a:t>
            </a:r>
            <a:endParaRPr kumimoji="1" lang="en-US" altLang="ja-JP" sz="2400" dirty="0">
              <a:latin typeface="ＭＳ ゴシック" panose="020B0609070205080204" pitchFamily="49" charset="-128"/>
              <a:ea typeface="ＭＳ ゴシック" panose="020B0609070205080204" pitchFamily="49" charset="-128"/>
            </a:endParaRPr>
          </a:p>
          <a:p>
            <a:pPr marL="0" indent="0">
              <a:buNone/>
            </a:pPr>
            <a:r>
              <a:rPr lang="en-US" altLang="ja-JP" sz="2400" dirty="0">
                <a:latin typeface="ＭＳ ゴシック" panose="020B0609070205080204" pitchFamily="49" charset="-128"/>
                <a:ea typeface="ＭＳ ゴシック" panose="020B0609070205080204" pitchFamily="49" charset="-128"/>
              </a:rPr>
              <a:t>2026</a:t>
            </a:r>
            <a:r>
              <a:rPr lang="ja-JP" altLang="en-US" sz="2400" dirty="0">
                <a:latin typeface="ＭＳ ゴシック" panose="020B0609070205080204" pitchFamily="49" charset="-128"/>
                <a:ea typeface="ＭＳ ゴシック" panose="020B0609070205080204" pitchFamily="49" charset="-128"/>
              </a:rPr>
              <a:t>年度　</a:t>
            </a:r>
            <a:r>
              <a:rPr lang="en-US" altLang="ja-JP" sz="2400" dirty="0">
                <a:latin typeface="ＭＳ ゴシック" panose="020B0609070205080204" pitchFamily="49" charset="-128"/>
                <a:ea typeface="ＭＳ ゴシック" panose="020B0609070205080204" pitchFamily="49" charset="-128"/>
              </a:rPr>
              <a:t>2,402,433</a:t>
            </a:r>
            <a:r>
              <a:rPr lang="ja-JP" altLang="en-US" sz="2400" dirty="0">
                <a:latin typeface="ＭＳ ゴシック" panose="020B0609070205080204" pitchFamily="49" charset="-128"/>
                <a:ea typeface="ＭＳ ゴシック" panose="020B0609070205080204" pitchFamily="49" charset="-128"/>
              </a:rPr>
              <a:t>人　　</a:t>
            </a:r>
            <a:r>
              <a:rPr lang="en-US" altLang="ja-JP" sz="2400" dirty="0">
                <a:latin typeface="ＭＳ ゴシック" panose="020B0609070205080204" pitchFamily="49" charset="-128"/>
                <a:ea typeface="ＭＳ ゴシック" panose="020B0609070205080204" pitchFamily="49" charset="-128"/>
              </a:rPr>
              <a:t>2,180,120</a:t>
            </a:r>
            <a:r>
              <a:rPr lang="ja-JP" altLang="en-US" sz="2400" dirty="0">
                <a:latin typeface="ＭＳ ゴシック" panose="020B0609070205080204" pitchFamily="49" charset="-128"/>
                <a:ea typeface="ＭＳ ゴシック" panose="020B0609070205080204" pitchFamily="49" charset="-128"/>
              </a:rPr>
              <a:t>人　</a:t>
            </a:r>
            <a:r>
              <a:rPr lang="ja-JP" altLang="en-US" sz="2400" dirty="0">
                <a:solidFill>
                  <a:srgbClr val="FF0000"/>
                </a:solidFill>
                <a:latin typeface="ＭＳ ゴシック" panose="020B0609070205080204" pitchFamily="49" charset="-128"/>
                <a:ea typeface="ＭＳ ゴシック" panose="020B0609070205080204" pitchFamily="49" charset="-128"/>
              </a:rPr>
              <a:t>　</a:t>
            </a:r>
            <a:r>
              <a:rPr lang="en-US" altLang="ja-JP" sz="2400" dirty="0">
                <a:solidFill>
                  <a:srgbClr val="FF0000"/>
                </a:solidFill>
                <a:latin typeface="ＭＳ ゴシック" panose="020B0609070205080204" pitchFamily="49" charset="-128"/>
                <a:ea typeface="ＭＳ ゴシック" panose="020B0609070205080204" pitchFamily="49" charset="-128"/>
              </a:rPr>
              <a:t>90.7</a:t>
            </a:r>
            <a:r>
              <a:rPr lang="ja-JP" altLang="en-US" sz="2400" dirty="0">
                <a:solidFill>
                  <a:srgbClr val="FF0000"/>
                </a:solidFill>
                <a:latin typeface="ＭＳ ゴシック" panose="020B0609070205080204" pitchFamily="49" charset="-128"/>
                <a:ea typeface="ＭＳ ゴシック" panose="020B0609070205080204" pitchFamily="49" charset="-128"/>
              </a:rPr>
              <a:t>％</a:t>
            </a:r>
            <a:endParaRPr lang="en-US" altLang="ja-JP" sz="2400" dirty="0">
              <a:solidFill>
                <a:srgbClr val="FF0000"/>
              </a:solidFill>
              <a:latin typeface="ＭＳ ゴシック" panose="020B0609070205080204" pitchFamily="49" charset="-128"/>
              <a:ea typeface="ＭＳ ゴシック" panose="020B0609070205080204" pitchFamily="49" charset="-128"/>
            </a:endParaRPr>
          </a:p>
          <a:p>
            <a:pPr marL="0" indent="0">
              <a:buNone/>
            </a:pPr>
            <a:r>
              <a:rPr lang="en-US" altLang="ja-JP" sz="2400" dirty="0">
                <a:latin typeface="ＭＳ ゴシック" panose="020B0609070205080204" pitchFamily="49" charset="-128"/>
                <a:ea typeface="ＭＳ ゴシック" panose="020B0609070205080204" pitchFamily="49" charset="-128"/>
              </a:rPr>
              <a:t>2040</a:t>
            </a:r>
            <a:r>
              <a:rPr lang="ja-JP" altLang="en-US" sz="2400" dirty="0">
                <a:latin typeface="ＭＳ ゴシック" panose="020B0609070205080204" pitchFamily="49" charset="-128"/>
                <a:ea typeface="ＭＳ ゴシック" panose="020B0609070205080204" pitchFamily="49" charset="-128"/>
              </a:rPr>
              <a:t>年度　</a:t>
            </a:r>
            <a:r>
              <a:rPr lang="en-US" altLang="ja-JP" sz="2400" dirty="0">
                <a:latin typeface="ＭＳ ゴシック" panose="020B0609070205080204" pitchFamily="49" charset="-128"/>
                <a:ea typeface="ＭＳ ゴシック" panose="020B0609070205080204" pitchFamily="49" charset="-128"/>
              </a:rPr>
              <a:t>2,722,313</a:t>
            </a:r>
            <a:r>
              <a:rPr lang="ja-JP" altLang="en-US" sz="2400" dirty="0">
                <a:latin typeface="ＭＳ ゴシック" panose="020B0609070205080204" pitchFamily="49" charset="-128"/>
                <a:ea typeface="ＭＳ ゴシック" panose="020B0609070205080204" pitchFamily="49" charset="-128"/>
              </a:rPr>
              <a:t>人　　</a:t>
            </a:r>
            <a:r>
              <a:rPr lang="en-US" altLang="ja-JP" sz="2400" dirty="0">
                <a:latin typeface="ＭＳ ゴシック" panose="020B0609070205080204" pitchFamily="49" charset="-128"/>
                <a:ea typeface="ＭＳ ゴシック" panose="020B0609070205080204" pitchFamily="49" charset="-128"/>
              </a:rPr>
              <a:t>2,106,023</a:t>
            </a:r>
            <a:r>
              <a:rPr lang="ja-JP" altLang="en-US" sz="2400" dirty="0">
                <a:latin typeface="ＭＳ ゴシック" panose="020B0609070205080204" pitchFamily="49" charset="-128"/>
                <a:ea typeface="ＭＳ ゴシック" panose="020B0609070205080204" pitchFamily="49" charset="-128"/>
              </a:rPr>
              <a:t>人　　</a:t>
            </a:r>
            <a:r>
              <a:rPr lang="en-US" altLang="ja-JP" sz="2400" dirty="0">
                <a:solidFill>
                  <a:srgbClr val="FF0000"/>
                </a:solidFill>
                <a:latin typeface="ＭＳ ゴシック" panose="020B0609070205080204" pitchFamily="49" charset="-128"/>
                <a:ea typeface="ＭＳ ゴシック" panose="020B0609070205080204" pitchFamily="49" charset="-128"/>
              </a:rPr>
              <a:t>77.4</a:t>
            </a:r>
            <a:r>
              <a:rPr lang="ja-JP" altLang="en-US" sz="2400" dirty="0">
                <a:solidFill>
                  <a:srgbClr val="FF0000"/>
                </a:solidFill>
                <a:latin typeface="ＭＳ ゴシック" panose="020B0609070205080204" pitchFamily="49" charset="-128"/>
                <a:ea typeface="ＭＳ ゴシック" panose="020B0609070205080204" pitchFamily="49" charset="-128"/>
              </a:rPr>
              <a:t>％　　　　　　　</a:t>
            </a:r>
            <a:r>
              <a:rPr kumimoji="1" lang="ja-JP" altLang="en-US" sz="2400" dirty="0">
                <a:solidFill>
                  <a:srgbClr val="FF0000"/>
                </a:solidFill>
                <a:latin typeface="ＭＳ ゴシック" panose="020B0609070205080204" pitchFamily="49" charset="-128"/>
                <a:ea typeface="ＭＳ ゴシック" panose="020B0609070205080204" pitchFamily="49" charset="-128"/>
              </a:rPr>
              <a:t>　　　　　　</a:t>
            </a:r>
          </a:p>
        </p:txBody>
      </p:sp>
    </p:spTree>
    <p:extLst>
      <p:ext uri="{BB962C8B-B14F-4D97-AF65-F5344CB8AC3E}">
        <p14:creationId xmlns:p14="http://schemas.microsoft.com/office/powerpoint/2010/main" val="93294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barn(inVertical)">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E5F2052-86D6-EB39-AE22-CC3B3FD63821}"/>
              </a:ext>
            </a:extLst>
          </p:cNvPr>
          <p:cNvSpPr>
            <a:spLocks noGrp="1"/>
          </p:cNvSpPr>
          <p:nvPr>
            <p:ph type="title"/>
          </p:nvPr>
        </p:nvSpPr>
        <p:spPr>
          <a:xfrm>
            <a:off x="512093" y="332656"/>
            <a:ext cx="8119814" cy="1325563"/>
          </a:xfrm>
          <a:solidFill>
            <a:schemeClr val="accent2">
              <a:lumMod val="40000"/>
              <a:lumOff val="60000"/>
            </a:schemeClr>
          </a:solidFill>
        </p:spPr>
        <p:txBody>
          <a:bodyPr>
            <a:normAutofit/>
          </a:bodyPr>
          <a:lstStyle/>
          <a:p>
            <a:r>
              <a:rPr kumimoji="1" lang="ja-JP" altLang="en-US" dirty="0">
                <a:latin typeface="ＭＳ ゴシック" panose="020B0609070205080204" pitchFamily="49" charset="-128"/>
                <a:ea typeface="ＭＳ ゴシック" panose="020B0609070205080204" pitchFamily="49" charset="-128"/>
              </a:rPr>
              <a:t>訪問介護報酬削減撤回を求める世論と運動　</a:t>
            </a:r>
          </a:p>
        </p:txBody>
      </p:sp>
      <p:sp>
        <p:nvSpPr>
          <p:cNvPr id="3" name="コンテンツ プレースホルダー 2">
            <a:extLst>
              <a:ext uri="{FF2B5EF4-FFF2-40B4-BE49-F238E27FC236}">
                <a16:creationId xmlns:a16="http://schemas.microsoft.com/office/drawing/2014/main" id="{F8A1070A-E5D6-5621-70CD-BEA236BB3961}"/>
              </a:ext>
            </a:extLst>
          </p:cNvPr>
          <p:cNvSpPr>
            <a:spLocks noGrp="1"/>
          </p:cNvSpPr>
          <p:nvPr>
            <p:ph idx="1"/>
          </p:nvPr>
        </p:nvSpPr>
        <p:spPr>
          <a:xfrm>
            <a:off x="395535" y="1825624"/>
            <a:ext cx="8424937" cy="4843735"/>
          </a:xfrm>
        </p:spPr>
        <p:txBody>
          <a:bodyPr>
            <a:normAutofit lnSpcReduction="10000"/>
          </a:bodyPr>
          <a:lstStyle/>
          <a:p>
            <a:pPr marL="0" indent="0">
              <a:buNone/>
            </a:pPr>
            <a:r>
              <a:rPr lang="ja-JP" altLang="en-US" sz="4400" dirty="0">
                <a:latin typeface="ＭＳ ゴシック" panose="020B0609070205080204" pitchFamily="49" charset="-128"/>
                <a:ea typeface="ＭＳ ゴシック" panose="020B0609070205080204" pitchFamily="49" charset="-128"/>
              </a:rPr>
              <a:t>●</a:t>
            </a:r>
            <a:r>
              <a:rPr kumimoji="1" lang="ja-JP" altLang="en-US" sz="4400" dirty="0">
                <a:latin typeface="ＭＳ ゴシック" panose="020B0609070205080204" pitchFamily="49" charset="-128"/>
                <a:ea typeface="ＭＳ ゴシック" panose="020B0609070205080204" pitchFamily="49" charset="-128"/>
              </a:rPr>
              <a:t>業界団体、関係者こぞって「遺憾」「反対」</a:t>
            </a:r>
          </a:p>
          <a:p>
            <a:pPr marL="0" indent="0">
              <a:buNone/>
            </a:pPr>
            <a:r>
              <a:rPr lang="ja-JP" altLang="en-US" sz="4400" dirty="0">
                <a:latin typeface="ＭＳ ゴシック" panose="020B0609070205080204" pitchFamily="49" charset="-128"/>
                <a:ea typeface="ＭＳ ゴシック" panose="020B0609070205080204" pitchFamily="49" charset="-128"/>
              </a:rPr>
              <a:t>●</a:t>
            </a:r>
            <a:r>
              <a:rPr kumimoji="1" lang="ja-JP" altLang="en-US" sz="4400" dirty="0">
                <a:latin typeface="ＭＳ ゴシック" panose="020B0609070205080204" pitchFamily="49" charset="-128"/>
                <a:ea typeface="ＭＳ ゴシック" panose="020B0609070205080204" pitchFamily="49" charset="-128"/>
              </a:rPr>
              <a:t>各地で緊急アンケート、</a:t>
            </a:r>
            <a:r>
              <a:rPr lang="ja-JP" altLang="en-US" sz="4400" dirty="0">
                <a:latin typeface="ＭＳ ゴシック" panose="020B0609070205080204" pitchFamily="49" charset="-128"/>
                <a:ea typeface="ＭＳ ゴシック" panose="020B0609070205080204" pitchFamily="49" charset="-128"/>
              </a:rPr>
              <a:t>マスコミ発表</a:t>
            </a:r>
            <a:endParaRPr lang="en-US" altLang="ja-JP" sz="4400" dirty="0">
              <a:latin typeface="ＭＳ ゴシック" panose="020B0609070205080204" pitchFamily="49" charset="-128"/>
              <a:ea typeface="ＭＳ ゴシック" panose="020B0609070205080204" pitchFamily="49" charset="-128"/>
            </a:endParaRPr>
          </a:p>
          <a:p>
            <a:pPr marL="0" indent="0">
              <a:buNone/>
            </a:pPr>
            <a:r>
              <a:rPr lang="ja-JP" altLang="en-US" sz="4400" dirty="0">
                <a:latin typeface="ＭＳ ゴシック" panose="020B0609070205080204" pitchFamily="49" charset="-128"/>
                <a:ea typeface="ＭＳ ゴシック" panose="020B0609070205080204" pitchFamily="49" charset="-128"/>
              </a:rPr>
              <a:t>●</a:t>
            </a:r>
            <a:r>
              <a:rPr lang="en-US" altLang="ja-JP" sz="4400" dirty="0">
                <a:latin typeface="ＭＳ ゴシック" panose="020B0609070205080204" pitchFamily="49" charset="-128"/>
                <a:ea typeface="ＭＳ ゴシック" panose="020B0609070205080204" pitchFamily="49" charset="-128"/>
              </a:rPr>
              <a:t>6</a:t>
            </a:r>
            <a:r>
              <a:rPr lang="ja-JP" altLang="en-US" sz="4400" dirty="0">
                <a:latin typeface="ＭＳ ゴシック" panose="020B0609070205080204" pitchFamily="49" charset="-128"/>
                <a:ea typeface="ＭＳ ゴシック" panose="020B0609070205080204" pitchFamily="49" charset="-128"/>
              </a:rPr>
              <a:t>月</a:t>
            </a:r>
            <a:r>
              <a:rPr lang="en-US" altLang="ja-JP" sz="4400" dirty="0">
                <a:latin typeface="ＭＳ ゴシック" panose="020B0609070205080204" pitchFamily="49" charset="-128"/>
                <a:ea typeface="ＭＳ ゴシック" panose="020B0609070205080204" pitchFamily="49" charset="-128"/>
              </a:rPr>
              <a:t>5</a:t>
            </a:r>
            <a:r>
              <a:rPr lang="ja-JP" altLang="en-US" sz="4400" dirty="0">
                <a:latin typeface="ＭＳ ゴシック" panose="020B0609070205080204" pitchFamily="49" charset="-128"/>
                <a:ea typeface="ＭＳ ゴシック" panose="020B0609070205080204" pitchFamily="49" charset="-128"/>
              </a:rPr>
              <a:t>日　衆議院厚生労働委員会意見書</a:t>
            </a:r>
          </a:p>
          <a:p>
            <a:pPr marL="0" indent="0">
              <a:buNone/>
            </a:pPr>
            <a:r>
              <a:rPr kumimoji="1" lang="ja-JP" altLang="en-US" sz="4400" dirty="0">
                <a:latin typeface="ＭＳ ゴシック" panose="020B0609070205080204" pitchFamily="49" charset="-128"/>
                <a:ea typeface="ＭＳ ゴシック" panose="020B0609070205080204" pitchFamily="49" charset="-128"/>
              </a:rPr>
              <a:t>●自治体議会意見書、全国</a:t>
            </a:r>
            <a:r>
              <a:rPr kumimoji="1" lang="en-US" altLang="ja-JP" sz="4400" dirty="0">
                <a:latin typeface="ＭＳ ゴシック" panose="020B0609070205080204" pitchFamily="49" charset="-128"/>
                <a:ea typeface="ＭＳ ゴシック" panose="020B0609070205080204" pitchFamily="49" charset="-128"/>
              </a:rPr>
              <a:t>289</a:t>
            </a:r>
            <a:r>
              <a:rPr kumimoji="1" lang="ja-JP" altLang="en-US" sz="4400" dirty="0">
                <a:latin typeface="ＭＳ ゴシック" panose="020B0609070205080204" pitchFamily="49" charset="-128"/>
                <a:ea typeface="ＭＳ ゴシック" panose="020B0609070205080204" pitchFamily="49" charset="-128"/>
              </a:rPr>
              <a:t>を超える</a:t>
            </a:r>
          </a:p>
          <a:p>
            <a:pPr marL="0" indent="0">
              <a:buNone/>
            </a:pPr>
            <a:endParaRPr kumimoji="1" lang="ja-JP" altLang="en-US"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2228701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E5F2052-86D6-EB39-AE22-CC3B3FD63821}"/>
              </a:ext>
            </a:extLst>
          </p:cNvPr>
          <p:cNvSpPr>
            <a:spLocks noGrp="1"/>
          </p:cNvSpPr>
          <p:nvPr>
            <p:ph type="title"/>
          </p:nvPr>
        </p:nvSpPr>
        <p:spPr>
          <a:solidFill>
            <a:schemeClr val="accent1">
              <a:lumMod val="20000"/>
              <a:lumOff val="80000"/>
            </a:schemeClr>
          </a:solidFill>
        </p:spPr>
        <p:txBody>
          <a:bodyPr/>
          <a:lstStyle/>
          <a:p>
            <a:r>
              <a:rPr kumimoji="1" lang="ja-JP" altLang="en-US" dirty="0">
                <a:latin typeface="ＭＳ ゴシック" panose="020B0609070205080204" pitchFamily="49" charset="-128"/>
                <a:ea typeface="ＭＳ ゴシック" panose="020B0609070205080204" pitchFamily="49" charset="-128"/>
              </a:rPr>
              <a:t>自治体独自の人材対策、処遇改善、経営支援の広がり</a:t>
            </a:r>
          </a:p>
        </p:txBody>
      </p:sp>
      <p:sp>
        <p:nvSpPr>
          <p:cNvPr id="3" name="コンテンツ プレースホルダー 2">
            <a:extLst>
              <a:ext uri="{FF2B5EF4-FFF2-40B4-BE49-F238E27FC236}">
                <a16:creationId xmlns:a16="http://schemas.microsoft.com/office/drawing/2014/main" id="{F8A1070A-E5D6-5621-70CD-BEA236BB3961}"/>
              </a:ext>
            </a:extLst>
          </p:cNvPr>
          <p:cNvSpPr>
            <a:spLocks noGrp="1"/>
          </p:cNvSpPr>
          <p:nvPr>
            <p:ph idx="1"/>
          </p:nvPr>
        </p:nvSpPr>
        <p:spPr>
          <a:xfrm>
            <a:off x="323528" y="1825625"/>
            <a:ext cx="8352928" cy="811287"/>
          </a:xfrm>
        </p:spPr>
        <p:txBody>
          <a:bodyPr>
            <a:normAutofit fontScale="92500" lnSpcReduction="20000"/>
          </a:bodyPr>
          <a:lstStyle/>
          <a:p>
            <a:pPr marL="0" indent="0">
              <a:buNone/>
            </a:pPr>
            <a:r>
              <a:rPr kumimoji="1" lang="ja-JP" altLang="en-US" dirty="0">
                <a:latin typeface="ＭＳ ゴシック" panose="020B0609070205080204" pitchFamily="49" charset="-128"/>
                <a:ea typeface="ＭＳ ゴシック" panose="020B0609070205080204" pitchFamily="49" charset="-128"/>
              </a:rPr>
              <a:t>●トップランナーは東京</a:t>
            </a:r>
            <a:endParaRPr kumimoji="1" lang="en-US" altLang="ja-JP" dirty="0">
              <a:latin typeface="ＭＳ ゴシック" panose="020B0609070205080204" pitchFamily="49" charset="-128"/>
              <a:ea typeface="ＭＳ ゴシック" panose="020B0609070205080204" pitchFamily="49" charset="-128"/>
            </a:endParaRPr>
          </a:p>
          <a:p>
            <a:pPr marL="0" indent="0">
              <a:buNone/>
            </a:pPr>
            <a:r>
              <a:rPr lang="ja-JP" altLang="en-US" dirty="0">
                <a:latin typeface="ＭＳ ゴシック" panose="020B0609070205080204" pitchFamily="49" charset="-128"/>
                <a:ea typeface="ＭＳ ゴシック" panose="020B0609070205080204" pitchFamily="49" charset="-128"/>
              </a:rPr>
              <a:t>　</a:t>
            </a:r>
            <a:endParaRPr kumimoji="1" lang="ja-JP" altLang="en-US" dirty="0">
              <a:latin typeface="ＭＳ ゴシック" panose="020B0609070205080204" pitchFamily="49" charset="-128"/>
              <a:ea typeface="ＭＳ ゴシック" panose="020B0609070205080204" pitchFamily="49" charset="-128"/>
            </a:endParaRPr>
          </a:p>
        </p:txBody>
      </p:sp>
      <p:pic>
        <p:nvPicPr>
          <p:cNvPr id="5" name="図 4">
            <a:extLst>
              <a:ext uri="{FF2B5EF4-FFF2-40B4-BE49-F238E27FC236}">
                <a16:creationId xmlns:a16="http://schemas.microsoft.com/office/drawing/2014/main" id="{DF63D8B8-7731-B649-C3FA-F404396DA7AD}"/>
              </a:ext>
            </a:extLst>
          </p:cNvPr>
          <p:cNvPicPr>
            <a:picLocks noChangeAspect="1"/>
          </p:cNvPicPr>
          <p:nvPr/>
        </p:nvPicPr>
        <p:blipFill>
          <a:blip r:embed="rId2"/>
          <a:stretch>
            <a:fillRect/>
          </a:stretch>
        </p:blipFill>
        <p:spPr>
          <a:xfrm>
            <a:off x="1331640" y="2231268"/>
            <a:ext cx="6660232" cy="4553682"/>
          </a:xfrm>
          <a:prstGeom prst="rect">
            <a:avLst/>
          </a:prstGeom>
        </p:spPr>
      </p:pic>
    </p:spTree>
    <p:extLst>
      <p:ext uri="{BB962C8B-B14F-4D97-AF65-F5344CB8AC3E}">
        <p14:creationId xmlns:p14="http://schemas.microsoft.com/office/powerpoint/2010/main" val="3225454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EC289C-366A-1C34-08F1-CE33CADB9A4C}"/>
              </a:ext>
            </a:extLst>
          </p:cNvPr>
          <p:cNvSpPr>
            <a:spLocks noGrp="1"/>
          </p:cNvSpPr>
          <p:nvPr>
            <p:ph type="title"/>
          </p:nvPr>
        </p:nvSpPr>
        <p:spPr>
          <a:xfrm>
            <a:off x="78929" y="34900"/>
            <a:ext cx="9217024" cy="1325563"/>
          </a:xfrm>
          <a:solidFill>
            <a:schemeClr val="accent1">
              <a:lumMod val="20000"/>
              <a:lumOff val="80000"/>
            </a:schemeClr>
          </a:solidFill>
        </p:spPr>
        <p:txBody>
          <a:bodyPr>
            <a:noAutofit/>
          </a:bodyPr>
          <a:lstStyle/>
          <a:p>
            <a:r>
              <a:rPr kumimoji="1" lang="ja-JP" altLang="en-US" sz="3200" dirty="0">
                <a:latin typeface="ＭＳ ゴシック" panose="020B0609070205080204" pitchFamily="49" charset="-128"/>
                <a:ea typeface="ＭＳ ゴシック" panose="020B0609070205080204" pitchFamily="49" charset="-128"/>
              </a:rPr>
              <a:t>東京都、訪問介護の支援で独自策　人材採用に</a:t>
            </a:r>
            <a:r>
              <a:rPr kumimoji="1" lang="en-US" altLang="ja-JP" sz="3200" dirty="0">
                <a:latin typeface="ＭＳ ゴシック" panose="020B0609070205080204" pitchFamily="49" charset="-128"/>
                <a:ea typeface="ＭＳ ゴシック" panose="020B0609070205080204" pitchFamily="49" charset="-128"/>
              </a:rPr>
              <a:t>80</a:t>
            </a:r>
            <a:r>
              <a:rPr kumimoji="1" lang="ja-JP" altLang="en-US" sz="3200" dirty="0">
                <a:latin typeface="ＭＳ ゴシック" panose="020B0609070205080204" pitchFamily="49" charset="-128"/>
                <a:ea typeface="ＭＳ ゴシック" panose="020B0609070205080204" pitchFamily="49" charset="-128"/>
              </a:rPr>
              <a:t>万円補助　自転車購入にも　</a:t>
            </a:r>
            <a:r>
              <a:rPr lang="en-US" altLang="ja-JP" sz="2800" dirty="0">
                <a:latin typeface="ＭＳ ゴシック" panose="020B0609070205080204" pitchFamily="49" charset="-128"/>
                <a:ea typeface="ＭＳ ゴシック" panose="020B0609070205080204" pitchFamily="49" charset="-128"/>
              </a:rPr>
              <a:t>2025</a:t>
            </a:r>
            <a:r>
              <a:rPr kumimoji="1" lang="ja-JP" altLang="en-US" sz="2800" dirty="0">
                <a:latin typeface="ＭＳ ゴシック" panose="020B0609070205080204" pitchFamily="49" charset="-128"/>
                <a:ea typeface="ＭＳ ゴシック" panose="020B0609070205080204" pitchFamily="49" charset="-128"/>
              </a:rPr>
              <a:t>年度予算</a:t>
            </a:r>
            <a:endParaRPr kumimoji="1" lang="ja-JP" altLang="en-US" sz="3200" dirty="0">
              <a:latin typeface="ＭＳ ゴシック" panose="020B0609070205080204" pitchFamily="49" charset="-128"/>
              <a:ea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75C64977-A08E-FC1E-4B80-B8C11C8F947E}"/>
              </a:ext>
            </a:extLst>
          </p:cNvPr>
          <p:cNvSpPr>
            <a:spLocks noGrp="1"/>
          </p:cNvSpPr>
          <p:nvPr>
            <p:ph idx="1"/>
          </p:nvPr>
        </p:nvSpPr>
        <p:spPr>
          <a:xfrm>
            <a:off x="78929" y="1510208"/>
            <a:ext cx="9144000" cy="5347792"/>
          </a:xfrm>
        </p:spPr>
        <p:txBody>
          <a:bodyPr>
            <a:normAutofit fontScale="85000" lnSpcReduction="10000"/>
          </a:bodyPr>
          <a:lstStyle/>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東京都は</a:t>
            </a:r>
            <a:r>
              <a:rPr lang="en-US" altLang="ja-JP" dirty="0">
                <a:latin typeface="ＭＳ ゴシック" panose="020B0609070205080204" pitchFamily="49" charset="-128"/>
                <a:ea typeface="ＭＳ ゴシック" panose="020B0609070205080204" pitchFamily="49" charset="-128"/>
              </a:rPr>
              <a:t>2025</a:t>
            </a:r>
            <a:r>
              <a:rPr kumimoji="1" lang="ja-JP" altLang="en-US" dirty="0">
                <a:latin typeface="ＭＳ ゴシック" panose="020B0609070205080204" pitchFamily="49" charset="-128"/>
                <a:ea typeface="ＭＳ ゴシック" panose="020B0609070205080204" pitchFamily="49" charset="-128"/>
              </a:rPr>
              <a:t>年度予算に、苦境に立たされている訪問介護の事業所に対する独自の支援策を盛り込む。</a:t>
            </a:r>
            <a:r>
              <a:rPr kumimoji="1" lang="en-US" altLang="ja-JP" dirty="0">
                <a:latin typeface="ＭＳ ゴシック" panose="020B0609070205080204" pitchFamily="49" charset="-128"/>
                <a:ea typeface="ＭＳ ゴシック" panose="020B0609070205080204" pitchFamily="49" charset="-128"/>
              </a:rPr>
              <a:t>【Joint</a:t>
            </a:r>
            <a:r>
              <a:rPr kumimoji="1" lang="ja-JP" altLang="en-US" dirty="0">
                <a:latin typeface="ＭＳ ゴシック" panose="020B0609070205080204" pitchFamily="49" charset="-128"/>
                <a:ea typeface="ＭＳ ゴシック" panose="020B0609070205080204" pitchFamily="49" charset="-128"/>
              </a:rPr>
              <a:t>編集部</a:t>
            </a:r>
            <a:r>
              <a:rPr kumimoji="1" lang="en-US" altLang="ja-JP" dirty="0">
                <a:latin typeface="ＭＳ ゴシック" panose="020B0609070205080204" pitchFamily="49" charset="-128"/>
                <a:ea typeface="ＭＳ ゴシック" panose="020B0609070205080204" pitchFamily="49" charset="-128"/>
              </a:rPr>
              <a:t>】</a:t>
            </a:r>
          </a:p>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事業所の出費がかさむホームヘルパーの確保と移動手段の整備に補助を出す。都内の中小企業に的を絞る。</a:t>
            </a:r>
            <a:r>
              <a:rPr kumimoji="1" lang="en-US" altLang="ja-JP" dirty="0">
                <a:latin typeface="ＭＳ ゴシック" panose="020B0609070205080204" pitchFamily="49" charset="-128"/>
                <a:ea typeface="ＭＳ ゴシック" panose="020B0609070205080204" pitchFamily="49" charset="-128"/>
              </a:rPr>
              <a:t>10</a:t>
            </a:r>
            <a:r>
              <a:rPr kumimoji="1" lang="ja-JP" altLang="en-US" dirty="0">
                <a:latin typeface="ＭＳ ゴシック" panose="020B0609070205080204" pitchFamily="49" charset="-128"/>
                <a:ea typeface="ＭＳ ゴシック" panose="020B0609070205080204" pitchFamily="49" charset="-128"/>
              </a:rPr>
              <a:t>ヵ所以上の事業所を運営しており、かつ資本金</a:t>
            </a:r>
            <a:r>
              <a:rPr kumimoji="1" lang="en-US" altLang="ja-JP" dirty="0">
                <a:latin typeface="ＭＳ ゴシック" panose="020B0609070205080204" pitchFamily="49" charset="-128"/>
                <a:ea typeface="ＭＳ ゴシック" panose="020B0609070205080204" pitchFamily="49" charset="-128"/>
              </a:rPr>
              <a:t>5</a:t>
            </a:r>
            <a:r>
              <a:rPr kumimoji="1" lang="ja-JP" altLang="en-US" dirty="0">
                <a:latin typeface="ＭＳ ゴシック" panose="020B0609070205080204" pitchFamily="49" charset="-128"/>
                <a:ea typeface="ＭＳ ゴシック" panose="020B0609070205080204" pitchFamily="49" charset="-128"/>
              </a:rPr>
              <a:t>千万円超の事業者は対象外とした。</a:t>
            </a:r>
          </a:p>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ヘルパーの確保に向けては、</a:t>
            </a:r>
            <a:r>
              <a:rPr kumimoji="1" lang="en-US" altLang="ja-JP" dirty="0">
                <a:latin typeface="ＭＳ ゴシック" panose="020B0609070205080204" pitchFamily="49" charset="-128"/>
                <a:ea typeface="ＭＳ ゴシック" panose="020B0609070205080204" pitchFamily="49" charset="-128"/>
              </a:rPr>
              <a:t>1</a:t>
            </a:r>
            <a:r>
              <a:rPr kumimoji="1" lang="ja-JP" altLang="en-US" dirty="0">
                <a:latin typeface="ＭＳ ゴシック" panose="020B0609070205080204" pitchFamily="49" charset="-128"/>
                <a:ea typeface="ＭＳ ゴシック" panose="020B0609070205080204" pitchFamily="49" charset="-128"/>
              </a:rPr>
              <a:t>事業者あたり</a:t>
            </a:r>
            <a:r>
              <a:rPr kumimoji="1" lang="en-US" altLang="ja-JP" dirty="0">
                <a:latin typeface="ＭＳ ゴシック" panose="020B0609070205080204" pitchFamily="49" charset="-128"/>
                <a:ea typeface="ＭＳ ゴシック" panose="020B0609070205080204" pitchFamily="49" charset="-128"/>
              </a:rPr>
              <a:t>80</a:t>
            </a:r>
            <a:r>
              <a:rPr kumimoji="1" lang="ja-JP" altLang="en-US" dirty="0">
                <a:latin typeface="ＭＳ ゴシック" panose="020B0609070205080204" pitchFamily="49" charset="-128"/>
                <a:ea typeface="ＭＳ ゴシック" panose="020B0609070205080204" pitchFamily="49" charset="-128"/>
              </a:rPr>
              <a:t>万円まで補助する。人材採用を図る際に求人媒体への掲載など関連経費に充ててもらう考え。</a:t>
            </a:r>
            <a:r>
              <a:rPr kumimoji="1" lang="en-US" altLang="ja-JP" dirty="0">
                <a:latin typeface="ＭＳ ゴシック" panose="020B0609070205080204" pitchFamily="49" charset="-128"/>
                <a:ea typeface="ＭＳ ゴシック" panose="020B0609070205080204" pitchFamily="49" charset="-128"/>
              </a:rPr>
              <a:t>10</a:t>
            </a:r>
            <a:r>
              <a:rPr kumimoji="1" lang="ja-JP" altLang="en-US" dirty="0">
                <a:latin typeface="ＭＳ ゴシック" panose="020B0609070205080204" pitchFamily="49" charset="-128"/>
                <a:ea typeface="ＭＳ ゴシック" panose="020B0609070205080204" pitchFamily="49" charset="-128"/>
              </a:rPr>
              <a:t>億円超の財源を計上する。</a:t>
            </a:r>
          </a:p>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移動手段の整備については、電動アシスト自転車や自動車（</a:t>
            </a:r>
            <a:r>
              <a:rPr kumimoji="1" lang="en-US" altLang="ja-JP" dirty="0">
                <a:latin typeface="ＭＳ ゴシック" panose="020B0609070205080204" pitchFamily="49" charset="-128"/>
                <a:ea typeface="ＭＳ ゴシック" panose="020B0609070205080204" pitchFamily="49" charset="-128"/>
              </a:rPr>
              <a:t>EV</a:t>
            </a:r>
            <a:r>
              <a:rPr kumimoji="1" lang="ja-JP" altLang="en-US" dirty="0">
                <a:latin typeface="ＭＳ ゴシック" panose="020B0609070205080204" pitchFamily="49" charset="-128"/>
                <a:ea typeface="ＭＳ ゴシック" panose="020B0609070205080204" pitchFamily="49" charset="-128"/>
              </a:rPr>
              <a:t>）、バイク（</a:t>
            </a:r>
            <a:r>
              <a:rPr kumimoji="1" lang="en-US" altLang="ja-JP" dirty="0">
                <a:latin typeface="ＭＳ ゴシック" panose="020B0609070205080204" pitchFamily="49" charset="-128"/>
                <a:ea typeface="ＭＳ ゴシック" panose="020B0609070205080204" pitchFamily="49" charset="-128"/>
              </a:rPr>
              <a:t>EV</a:t>
            </a:r>
            <a:r>
              <a:rPr kumimoji="1" lang="ja-JP" altLang="en-US" dirty="0">
                <a:latin typeface="ＭＳ ゴシック" panose="020B0609070205080204" pitchFamily="49" charset="-128"/>
                <a:ea typeface="ＭＳ ゴシック" panose="020B0609070205080204" pitchFamily="49" charset="-128"/>
              </a:rPr>
              <a:t>）を購入する際に補助を出す。例えば、電動アシスト自転車なら</a:t>
            </a:r>
            <a:r>
              <a:rPr kumimoji="1" lang="en-US" altLang="ja-JP" dirty="0">
                <a:latin typeface="ＭＳ ゴシック" panose="020B0609070205080204" pitchFamily="49" charset="-128"/>
                <a:ea typeface="ＭＳ ゴシック" panose="020B0609070205080204" pitchFamily="49" charset="-128"/>
              </a:rPr>
              <a:t>1</a:t>
            </a:r>
            <a:r>
              <a:rPr kumimoji="1" lang="ja-JP" altLang="en-US" dirty="0">
                <a:latin typeface="ＭＳ ゴシック" panose="020B0609070205080204" pitchFamily="49" charset="-128"/>
                <a:ea typeface="ＭＳ ゴシック" panose="020B0609070205080204" pitchFamily="49" charset="-128"/>
              </a:rPr>
              <a:t>事業所あたり上限</a:t>
            </a:r>
            <a:r>
              <a:rPr kumimoji="1" lang="en-US" altLang="ja-JP" dirty="0">
                <a:latin typeface="ＭＳ ゴシック" panose="020B0609070205080204" pitchFamily="49" charset="-128"/>
                <a:ea typeface="ＭＳ ゴシック" panose="020B0609070205080204" pitchFamily="49" charset="-128"/>
              </a:rPr>
              <a:t>20</a:t>
            </a:r>
            <a:r>
              <a:rPr kumimoji="1" lang="ja-JP" altLang="en-US" dirty="0">
                <a:latin typeface="ＭＳ ゴシック" panose="020B0609070205080204" pitchFamily="49" charset="-128"/>
                <a:ea typeface="ＭＳ ゴシック" panose="020B0609070205080204" pitchFamily="49" charset="-128"/>
              </a:rPr>
              <a:t>万円、自動車（</a:t>
            </a:r>
            <a:r>
              <a:rPr kumimoji="1" lang="en-US" altLang="ja-JP" dirty="0">
                <a:latin typeface="ＭＳ ゴシック" panose="020B0609070205080204" pitchFamily="49" charset="-128"/>
                <a:ea typeface="ＭＳ ゴシック" panose="020B0609070205080204" pitchFamily="49" charset="-128"/>
              </a:rPr>
              <a:t>EV</a:t>
            </a:r>
            <a:r>
              <a:rPr kumimoji="1" lang="ja-JP" altLang="en-US" dirty="0">
                <a:latin typeface="ＭＳ ゴシック" panose="020B0609070205080204" pitchFamily="49" charset="-128"/>
                <a:ea typeface="ＭＳ ゴシック" panose="020B0609070205080204" pitchFamily="49" charset="-128"/>
              </a:rPr>
              <a:t>）なら</a:t>
            </a:r>
            <a:r>
              <a:rPr kumimoji="1" lang="en-US" altLang="ja-JP" dirty="0">
                <a:latin typeface="ＭＳ ゴシック" panose="020B0609070205080204" pitchFamily="49" charset="-128"/>
                <a:ea typeface="ＭＳ ゴシック" panose="020B0609070205080204" pitchFamily="49" charset="-128"/>
              </a:rPr>
              <a:t>1</a:t>
            </a:r>
            <a:r>
              <a:rPr kumimoji="1" lang="ja-JP" altLang="en-US" dirty="0">
                <a:latin typeface="ＭＳ ゴシック" panose="020B0609070205080204" pitchFamily="49" charset="-128"/>
                <a:ea typeface="ＭＳ ゴシック" panose="020B0609070205080204" pitchFamily="49" charset="-128"/>
              </a:rPr>
              <a:t>事業所あたり上限</a:t>
            </a:r>
            <a:r>
              <a:rPr kumimoji="1" lang="en-US" altLang="ja-JP" dirty="0">
                <a:latin typeface="ＭＳ ゴシック" panose="020B0609070205080204" pitchFamily="49" charset="-128"/>
                <a:ea typeface="ＭＳ ゴシック" panose="020B0609070205080204" pitchFamily="49" charset="-128"/>
              </a:rPr>
              <a:t>500</a:t>
            </a:r>
            <a:r>
              <a:rPr kumimoji="1" lang="ja-JP" altLang="en-US" dirty="0">
                <a:latin typeface="ＭＳ ゴシック" panose="020B0609070205080204" pitchFamily="49" charset="-128"/>
                <a:ea typeface="ＭＳ ゴシック" panose="020B0609070205080204" pitchFamily="49" charset="-128"/>
              </a:rPr>
              <a:t>万円。約</a:t>
            </a:r>
            <a:r>
              <a:rPr kumimoji="1" lang="en-US" altLang="ja-JP" dirty="0">
                <a:latin typeface="ＭＳ ゴシック" panose="020B0609070205080204" pitchFamily="49" charset="-128"/>
                <a:ea typeface="ＭＳ ゴシック" panose="020B0609070205080204" pitchFamily="49" charset="-128"/>
              </a:rPr>
              <a:t>3</a:t>
            </a:r>
            <a:r>
              <a:rPr kumimoji="1" lang="ja-JP" altLang="en-US" dirty="0">
                <a:latin typeface="ＭＳ ゴシック" panose="020B0609070205080204" pitchFamily="49" charset="-128"/>
                <a:ea typeface="ＭＳ ゴシック" panose="020B0609070205080204" pitchFamily="49" charset="-128"/>
              </a:rPr>
              <a:t>億円の財源を投じる。</a:t>
            </a:r>
          </a:p>
          <a:p>
            <a:pPr marL="0" indent="0">
              <a:buNone/>
            </a:pPr>
            <a:endParaRPr kumimoji="1" lang="ja-JP" altLang="en-US"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852024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4E6514-5D3C-6389-7DA2-EA82A3C1BAD9}"/>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010A48AE-4013-CAAC-6A08-EE9A868C9BD5}"/>
              </a:ext>
            </a:extLst>
          </p:cNvPr>
          <p:cNvSpPr>
            <a:spLocks noGrp="1"/>
          </p:cNvSpPr>
          <p:nvPr>
            <p:ph idx="1"/>
          </p:nvPr>
        </p:nvSpPr>
        <p:spPr/>
        <p:txBody>
          <a:bodyPr/>
          <a:lstStyle/>
          <a:p>
            <a:endParaRPr kumimoji="1" lang="ja-JP" altLang="en-US"/>
          </a:p>
        </p:txBody>
      </p:sp>
      <p:pic>
        <p:nvPicPr>
          <p:cNvPr id="5" name="図 4">
            <a:extLst>
              <a:ext uri="{FF2B5EF4-FFF2-40B4-BE49-F238E27FC236}">
                <a16:creationId xmlns:a16="http://schemas.microsoft.com/office/drawing/2014/main" id="{BF417574-CD90-9BB5-8000-21623541D00F}"/>
              </a:ext>
            </a:extLst>
          </p:cNvPr>
          <p:cNvPicPr>
            <a:picLocks noChangeAspect="1"/>
          </p:cNvPicPr>
          <p:nvPr/>
        </p:nvPicPr>
        <p:blipFill>
          <a:blip r:embed="rId2"/>
          <a:stretch>
            <a:fillRect/>
          </a:stretch>
        </p:blipFill>
        <p:spPr>
          <a:xfrm>
            <a:off x="0" y="242454"/>
            <a:ext cx="9144000" cy="6373091"/>
          </a:xfrm>
          <a:prstGeom prst="rect">
            <a:avLst/>
          </a:prstGeom>
        </p:spPr>
      </p:pic>
      <p:sp>
        <p:nvSpPr>
          <p:cNvPr id="4" name="正方形/長方形 3">
            <a:extLst>
              <a:ext uri="{FF2B5EF4-FFF2-40B4-BE49-F238E27FC236}">
                <a16:creationId xmlns:a16="http://schemas.microsoft.com/office/drawing/2014/main" id="{EE7AE4BB-4053-9258-5D53-61C808E7DD3C}"/>
              </a:ext>
            </a:extLst>
          </p:cNvPr>
          <p:cNvSpPr/>
          <p:nvPr/>
        </p:nvSpPr>
        <p:spPr>
          <a:xfrm>
            <a:off x="6228184" y="6615545"/>
            <a:ext cx="2915816" cy="242455"/>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全日本民医連林さん資料</a:t>
            </a:r>
          </a:p>
        </p:txBody>
      </p:sp>
    </p:spTree>
    <p:extLst>
      <p:ext uri="{BB962C8B-B14F-4D97-AF65-F5344CB8AC3E}">
        <p14:creationId xmlns:p14="http://schemas.microsoft.com/office/powerpoint/2010/main" val="2332975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4AEDF-FDC9-05D7-8DEF-6523C2629FCD}"/>
              </a:ext>
            </a:extLst>
          </p:cNvPr>
          <p:cNvSpPr>
            <a:spLocks noGrp="1"/>
          </p:cNvSpPr>
          <p:nvPr>
            <p:ph type="title"/>
          </p:nvPr>
        </p:nvSpPr>
        <p:spPr>
          <a:xfrm>
            <a:off x="0" y="365126"/>
            <a:ext cx="8820472" cy="4071986"/>
          </a:xfrm>
        </p:spPr>
        <p:txBody>
          <a:bodyPr>
            <a:normAutofit/>
          </a:bodyPr>
          <a:lstStyle/>
          <a:p>
            <a:pPr algn="ctr"/>
            <a:r>
              <a:rPr kumimoji="1" lang="ja-JP" altLang="en-US" sz="8000" dirty="0">
                <a:solidFill>
                  <a:srgbClr val="FF0000"/>
                </a:solidFill>
                <a:latin typeface="ＭＳ ゴシック" panose="020B0609070205080204" pitchFamily="49" charset="-128"/>
                <a:ea typeface="ＭＳ ゴシック" panose="020B0609070205080204" pitchFamily="49" charset="-128"/>
              </a:rPr>
              <a:t>介護人材危機と</a:t>
            </a:r>
            <a:br>
              <a:rPr kumimoji="1" lang="en-US" altLang="ja-JP" sz="8800" dirty="0">
                <a:solidFill>
                  <a:srgbClr val="FF0000"/>
                </a:solidFill>
                <a:latin typeface="ＭＳ ゴシック" panose="020B0609070205080204" pitchFamily="49" charset="-128"/>
                <a:ea typeface="ＭＳ ゴシック" panose="020B0609070205080204" pitchFamily="49" charset="-128"/>
              </a:rPr>
            </a:br>
            <a:r>
              <a:rPr kumimoji="1" lang="en-US" altLang="ja-JP" sz="8800" dirty="0">
                <a:solidFill>
                  <a:srgbClr val="FF0000"/>
                </a:solidFill>
                <a:latin typeface="ＭＳ ゴシック" panose="020B0609070205080204" pitchFamily="49" charset="-128"/>
                <a:ea typeface="ＭＳ ゴシック" panose="020B0609070205080204" pitchFamily="49" charset="-128"/>
              </a:rPr>
              <a:t>2024</a:t>
            </a:r>
            <a:r>
              <a:rPr kumimoji="1" lang="ja-JP" altLang="en-US" sz="8800" dirty="0">
                <a:solidFill>
                  <a:srgbClr val="FF0000"/>
                </a:solidFill>
                <a:latin typeface="ＭＳ ゴシック" panose="020B0609070205080204" pitchFamily="49" charset="-128"/>
                <a:ea typeface="ＭＳ ゴシック" panose="020B0609070205080204" pitchFamily="49" charset="-128"/>
              </a:rPr>
              <a:t>年度</a:t>
            </a:r>
            <a:br>
              <a:rPr kumimoji="1" lang="en-US" altLang="ja-JP" sz="8800" dirty="0">
                <a:solidFill>
                  <a:srgbClr val="FF0000"/>
                </a:solidFill>
                <a:latin typeface="ＭＳ ゴシック" panose="020B0609070205080204" pitchFamily="49" charset="-128"/>
                <a:ea typeface="ＭＳ ゴシック" panose="020B0609070205080204" pitchFamily="49" charset="-128"/>
              </a:rPr>
            </a:br>
            <a:r>
              <a:rPr kumimoji="1" lang="ja-JP" altLang="en-US" sz="8800" dirty="0">
                <a:solidFill>
                  <a:srgbClr val="FF0000"/>
                </a:solidFill>
                <a:latin typeface="ＭＳ ゴシック" panose="020B0609070205080204" pitchFamily="49" charset="-128"/>
                <a:ea typeface="ＭＳ ゴシック" panose="020B0609070205080204" pitchFamily="49" charset="-128"/>
              </a:rPr>
              <a:t>介護報酬改定</a:t>
            </a:r>
          </a:p>
        </p:txBody>
      </p:sp>
    </p:spTree>
    <p:extLst>
      <p:ext uri="{BB962C8B-B14F-4D97-AF65-F5344CB8AC3E}">
        <p14:creationId xmlns:p14="http://schemas.microsoft.com/office/powerpoint/2010/main" val="2127344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8A0D7C-1144-18E8-6E00-698F17B57BD7}"/>
              </a:ext>
            </a:extLst>
          </p:cNvPr>
          <p:cNvSpPr>
            <a:spLocks noGrp="1"/>
          </p:cNvSpPr>
          <p:nvPr>
            <p:ph type="title"/>
          </p:nvPr>
        </p:nvSpPr>
        <p:spPr>
          <a:xfrm>
            <a:off x="251520" y="365126"/>
            <a:ext cx="8640960" cy="5296122"/>
          </a:xfrm>
        </p:spPr>
        <p:txBody>
          <a:bodyPr>
            <a:normAutofit/>
          </a:bodyPr>
          <a:lstStyle/>
          <a:p>
            <a:r>
              <a:rPr kumimoji="1" lang="ja-JP" altLang="en-US" sz="8000" dirty="0">
                <a:solidFill>
                  <a:srgbClr val="FF0000"/>
                </a:solidFill>
                <a:latin typeface="ＭＳ ゴシック" panose="020B0609070205080204" pitchFamily="49" charset="-128"/>
                <a:ea typeface="ＭＳ ゴシック" panose="020B0609070205080204" pitchFamily="49" charset="-128"/>
              </a:rPr>
              <a:t>大阪でも</a:t>
            </a:r>
            <a:br>
              <a:rPr kumimoji="1" lang="en-US" altLang="ja-JP" sz="8000" dirty="0">
                <a:solidFill>
                  <a:srgbClr val="FF0000"/>
                </a:solidFill>
                <a:latin typeface="ＭＳ ゴシック" panose="020B0609070205080204" pitchFamily="49" charset="-128"/>
                <a:ea typeface="ＭＳ ゴシック" panose="020B0609070205080204" pitchFamily="49" charset="-128"/>
              </a:rPr>
            </a:br>
            <a:r>
              <a:rPr lang="ja-JP" altLang="en-US" sz="8000" dirty="0">
                <a:solidFill>
                  <a:srgbClr val="FF0000"/>
                </a:solidFill>
                <a:latin typeface="ＭＳ ゴシック" panose="020B0609070205080204" pitchFamily="49" charset="-128"/>
                <a:ea typeface="ＭＳ ゴシック" panose="020B0609070205080204" pitchFamily="49" charset="-128"/>
              </a:rPr>
              <a:t>自治体議会</a:t>
            </a:r>
            <a:br>
              <a:rPr lang="en-US" altLang="ja-JP" sz="8000" dirty="0">
                <a:solidFill>
                  <a:srgbClr val="FF0000"/>
                </a:solidFill>
                <a:latin typeface="ＭＳ ゴシック" panose="020B0609070205080204" pitchFamily="49" charset="-128"/>
                <a:ea typeface="ＭＳ ゴシック" panose="020B0609070205080204" pitchFamily="49" charset="-128"/>
              </a:rPr>
            </a:br>
            <a:r>
              <a:rPr lang="ja-JP" altLang="en-US" sz="8000" dirty="0">
                <a:solidFill>
                  <a:srgbClr val="FF0000"/>
                </a:solidFill>
                <a:latin typeface="ＭＳ ゴシック" panose="020B0609070205080204" pitchFamily="49" charset="-128"/>
                <a:ea typeface="ＭＳ ゴシック" panose="020B0609070205080204" pitchFamily="49" charset="-128"/>
              </a:rPr>
              <a:t>「意見書」運動を</a:t>
            </a:r>
            <a:endParaRPr kumimoji="1" lang="ja-JP" altLang="en-US" sz="8000" dirty="0">
              <a:solidFill>
                <a:srgbClr val="FF0000"/>
              </a:solidFill>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33876945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C724B1-1EF7-2F75-03C4-5A70BC20BB44}"/>
              </a:ext>
            </a:extLst>
          </p:cNvPr>
          <p:cNvSpPr>
            <a:spLocks noGrp="1"/>
          </p:cNvSpPr>
          <p:nvPr>
            <p:ph type="title"/>
          </p:nvPr>
        </p:nvSpPr>
        <p:spPr>
          <a:xfrm>
            <a:off x="308274" y="29358"/>
            <a:ext cx="8047806" cy="831626"/>
          </a:xfrm>
          <a:solidFill>
            <a:schemeClr val="tx2">
              <a:lumMod val="20000"/>
              <a:lumOff val="80000"/>
            </a:schemeClr>
          </a:solidFill>
        </p:spPr>
        <p:txBody>
          <a:bodyPr/>
          <a:lstStyle/>
          <a:p>
            <a:r>
              <a:rPr kumimoji="1" lang="ja-JP" altLang="en-US" dirty="0">
                <a:latin typeface="ＭＳ ゴシック" panose="020B0609070205080204" pitchFamily="49" charset="-128"/>
                <a:ea typeface="ＭＳ ゴシック" panose="020B0609070205080204" pitchFamily="49" charset="-128"/>
              </a:rPr>
              <a:t>地方議会の「意見書」とは</a:t>
            </a:r>
          </a:p>
        </p:txBody>
      </p:sp>
      <p:sp>
        <p:nvSpPr>
          <p:cNvPr id="3" name="コンテンツ プレースホルダー 2">
            <a:extLst>
              <a:ext uri="{FF2B5EF4-FFF2-40B4-BE49-F238E27FC236}">
                <a16:creationId xmlns:a16="http://schemas.microsoft.com/office/drawing/2014/main" id="{3BA5B6D8-A0EF-DB30-0C7D-8D59EF860AA8}"/>
              </a:ext>
            </a:extLst>
          </p:cNvPr>
          <p:cNvSpPr>
            <a:spLocks noGrp="1"/>
          </p:cNvSpPr>
          <p:nvPr>
            <p:ph idx="1"/>
          </p:nvPr>
        </p:nvSpPr>
        <p:spPr>
          <a:xfrm>
            <a:off x="111164" y="920857"/>
            <a:ext cx="8442026" cy="1139992"/>
          </a:xfrm>
          <a:solidFill>
            <a:srgbClr val="FFFF00"/>
          </a:solidFill>
        </p:spPr>
        <p:txBody>
          <a:bodyPr>
            <a:normAutofit lnSpcReduction="10000"/>
          </a:bodyPr>
          <a:lstStyle/>
          <a:p>
            <a:pPr marL="0" indent="0">
              <a:buNone/>
            </a:pPr>
            <a:r>
              <a:rPr kumimoji="1" lang="ja-JP" altLang="en-US" dirty="0">
                <a:latin typeface="ＭＳ ゴシック" panose="020B0609070205080204" pitchFamily="49" charset="-128"/>
                <a:ea typeface="ＭＳ ゴシック" panose="020B0609070205080204" pitchFamily="49" charset="-128"/>
              </a:rPr>
              <a:t>地方自治法　第</a:t>
            </a:r>
            <a:r>
              <a:rPr kumimoji="1" lang="en-US" altLang="ja-JP" dirty="0">
                <a:latin typeface="ＭＳ ゴシック" panose="020B0609070205080204" pitchFamily="49" charset="-128"/>
                <a:ea typeface="ＭＳ ゴシック" panose="020B0609070205080204" pitchFamily="49" charset="-128"/>
              </a:rPr>
              <a:t>99</a:t>
            </a:r>
            <a:r>
              <a:rPr kumimoji="1" lang="ja-JP" altLang="en-US" dirty="0">
                <a:latin typeface="ＭＳ ゴシック" panose="020B0609070205080204" pitchFamily="49" charset="-128"/>
                <a:ea typeface="ＭＳ ゴシック" panose="020B0609070205080204" pitchFamily="49" charset="-128"/>
              </a:rPr>
              <a:t>条　普通地方公共団体の議会は、当該普通地方公共団体の公益に関する事件につき意見書を国会又は関係行政庁に提出することができる。</a:t>
            </a:r>
          </a:p>
        </p:txBody>
      </p:sp>
      <p:sp>
        <p:nvSpPr>
          <p:cNvPr id="5" name="テキスト ボックス 4">
            <a:extLst>
              <a:ext uri="{FF2B5EF4-FFF2-40B4-BE49-F238E27FC236}">
                <a16:creationId xmlns:a16="http://schemas.microsoft.com/office/drawing/2014/main" id="{A4D98D85-7D25-DA13-EAF6-52C5B431E8F8}"/>
              </a:ext>
            </a:extLst>
          </p:cNvPr>
          <p:cNvSpPr txBox="1"/>
          <p:nvPr/>
        </p:nvSpPr>
        <p:spPr>
          <a:xfrm>
            <a:off x="111164" y="2060848"/>
            <a:ext cx="9032836" cy="5139869"/>
          </a:xfrm>
          <a:prstGeom prst="rect">
            <a:avLst/>
          </a:prstGeom>
          <a:noFill/>
        </p:spPr>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地方自治法第</a:t>
            </a:r>
            <a:r>
              <a:rPr lang="en-US" altLang="ja-JP" sz="2800" dirty="0">
                <a:latin typeface="ＭＳ ゴシック" panose="020B0609070205080204" pitchFamily="49" charset="-128"/>
                <a:ea typeface="ＭＳ ゴシック" panose="020B0609070205080204" pitchFamily="49" charset="-128"/>
              </a:rPr>
              <a:t>99</a:t>
            </a:r>
            <a:r>
              <a:rPr lang="ja-JP" altLang="en-US" sz="2800" dirty="0">
                <a:latin typeface="ＭＳ ゴシック" panose="020B0609070205080204" pitchFamily="49" charset="-128"/>
                <a:ea typeface="ＭＳ ゴシック" panose="020B0609070205080204" pitchFamily="49" charset="-128"/>
              </a:rPr>
              <a:t>条に基づき、国会や関係行政庁に対して意見を表明するための文書</a:t>
            </a:r>
            <a:endParaRPr lang="en-US" altLang="ja-JP" sz="2800" dirty="0">
              <a:latin typeface="ＭＳ ゴシック" panose="020B0609070205080204" pitchFamily="49" charset="-128"/>
              <a:ea typeface="ＭＳ ゴシック" panose="020B0609070205080204" pitchFamily="49" charset="-128"/>
            </a:endParaRPr>
          </a:p>
          <a:p>
            <a:r>
              <a:rPr lang="en-US" altLang="ja-JP" sz="2800" dirty="0">
                <a:latin typeface="ＭＳ ゴシック" panose="020B0609070205080204" pitchFamily="49" charset="-128"/>
                <a:ea typeface="ＭＳ ゴシック" panose="020B0609070205080204" pitchFamily="49" charset="-128"/>
              </a:rPr>
              <a:t>【</a:t>
            </a:r>
            <a:r>
              <a:rPr lang="ja-JP" altLang="en-US" sz="2800" dirty="0">
                <a:latin typeface="ＭＳ ゴシック" panose="020B0609070205080204" pitchFamily="49" charset="-128"/>
                <a:ea typeface="ＭＳ ゴシック" panose="020B0609070205080204" pitchFamily="49" charset="-128"/>
              </a:rPr>
              <a:t>意見書の提出</a:t>
            </a:r>
            <a:r>
              <a:rPr lang="en-US" altLang="ja-JP" sz="2800" dirty="0">
                <a:latin typeface="ＭＳ ゴシック" panose="020B0609070205080204" pitchFamily="49" charset="-128"/>
                <a:ea typeface="ＭＳ ゴシック" panose="020B0609070205080204" pitchFamily="49" charset="-128"/>
              </a:rPr>
              <a:t>】</a:t>
            </a:r>
            <a:endParaRPr lang="ja-JP" altLang="en-US" sz="2800" dirty="0">
              <a:latin typeface="ＭＳ ゴシック" panose="020B0609070205080204" pitchFamily="49" charset="-128"/>
              <a:ea typeface="ＭＳ ゴシック" panose="020B0609070205080204" pitchFamily="49" charset="-128"/>
            </a:endParaRPr>
          </a:p>
          <a:p>
            <a:r>
              <a:rPr lang="ja-JP" altLang="en-US" sz="2800" dirty="0">
                <a:latin typeface="ＭＳ ゴシック" panose="020B0609070205080204" pitchFamily="49" charset="-128"/>
                <a:ea typeface="ＭＳ ゴシック" panose="020B0609070205080204" pitchFamily="49" charset="-128"/>
              </a:rPr>
              <a:t>議員が発案し、本会議で審議され、可決された場合、議長名で関係機関に提出される。﻿</a:t>
            </a:r>
            <a:endParaRPr lang="en-US" altLang="ja-JP" sz="2800" dirty="0">
              <a:latin typeface="ＭＳ ゴシック" panose="020B0609070205080204" pitchFamily="49" charset="-128"/>
              <a:ea typeface="ＭＳ ゴシック" panose="020B0609070205080204" pitchFamily="49" charset="-128"/>
            </a:endParaRPr>
          </a:p>
          <a:p>
            <a:r>
              <a:rPr lang="en-US" altLang="ja-JP" sz="2800" dirty="0">
                <a:latin typeface="ＭＳ ゴシック" panose="020B0609070205080204" pitchFamily="49" charset="-128"/>
                <a:ea typeface="ＭＳ ゴシック" panose="020B0609070205080204" pitchFamily="49" charset="-128"/>
              </a:rPr>
              <a:t>【</a:t>
            </a:r>
            <a:r>
              <a:rPr lang="ja-JP" altLang="en-US" sz="2800" dirty="0">
                <a:latin typeface="ＭＳ ゴシック" panose="020B0609070205080204" pitchFamily="49" charset="-128"/>
                <a:ea typeface="ＭＳ ゴシック" panose="020B0609070205080204" pitchFamily="49" charset="-128"/>
              </a:rPr>
              <a:t>意見書の効果</a:t>
            </a:r>
            <a:r>
              <a:rPr lang="en-US" altLang="ja-JP" sz="2800" dirty="0">
                <a:latin typeface="ＭＳ ゴシック" panose="020B0609070205080204" pitchFamily="49" charset="-128"/>
                <a:ea typeface="ＭＳ ゴシック" panose="020B0609070205080204" pitchFamily="49" charset="-128"/>
              </a:rPr>
              <a:t>】</a:t>
            </a:r>
            <a:endParaRPr lang="ja-JP" altLang="en-US" sz="2800" dirty="0">
              <a:latin typeface="ＭＳ ゴシック" panose="020B0609070205080204" pitchFamily="49" charset="-128"/>
              <a:ea typeface="ＭＳ ゴシック" panose="020B0609070205080204" pitchFamily="49" charset="-128"/>
            </a:endParaRPr>
          </a:p>
          <a:p>
            <a:r>
              <a:rPr lang="ja-JP" altLang="en-US" sz="2800" dirty="0">
                <a:latin typeface="ＭＳ ゴシック" panose="020B0609070205080204" pitchFamily="49" charset="-128"/>
                <a:ea typeface="ＭＳ ゴシック" panose="020B0609070205080204" pitchFamily="49" charset="-128"/>
              </a:rPr>
              <a:t>意見書には、地方自治体の公益に関わる重要な問題について、国などへ法的に意見を表明するために採択されるものが多い﻿</a:t>
            </a:r>
            <a:endParaRPr lang="en-US" altLang="ja-JP" sz="2800" dirty="0">
              <a:latin typeface="ＭＳ ゴシック" panose="020B0609070205080204" pitchFamily="49" charset="-128"/>
              <a:ea typeface="ＭＳ ゴシック" panose="020B0609070205080204" pitchFamily="49" charset="-128"/>
            </a:endParaRPr>
          </a:p>
          <a:p>
            <a:r>
              <a:rPr lang="ja-JP" altLang="en-US" sz="2800" dirty="0">
                <a:latin typeface="ＭＳ ゴシック" panose="020B0609070205080204" pitchFamily="49" charset="-128"/>
                <a:ea typeface="ＭＳ ゴシック" panose="020B0609070205080204" pitchFamily="49" charset="-128"/>
              </a:rPr>
              <a:t>⇒拘束力はないものの、国に意見を伝え対応を促す効果はある。</a:t>
            </a:r>
            <a:endParaRPr lang="en-US" altLang="ja-JP" sz="2800" dirty="0">
              <a:latin typeface="ＭＳ ゴシック" panose="020B0609070205080204" pitchFamily="49" charset="-128"/>
              <a:ea typeface="ＭＳ ゴシック" panose="020B0609070205080204" pitchFamily="49" charset="-128"/>
            </a:endParaRPr>
          </a:p>
          <a:p>
            <a:r>
              <a:rPr lang="ja-JP" altLang="en-US" sz="2000" dirty="0"/>
              <a:t>　</a:t>
            </a:r>
          </a:p>
        </p:txBody>
      </p:sp>
    </p:spTree>
    <p:extLst>
      <p:ext uri="{BB962C8B-B14F-4D97-AF65-F5344CB8AC3E}">
        <p14:creationId xmlns:p14="http://schemas.microsoft.com/office/powerpoint/2010/main" val="544072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762223-2736-75FA-15E8-753CA7F05445}"/>
              </a:ext>
            </a:extLst>
          </p:cNvPr>
          <p:cNvSpPr>
            <a:spLocks noGrp="1"/>
          </p:cNvSpPr>
          <p:nvPr>
            <p:ph type="title"/>
          </p:nvPr>
        </p:nvSpPr>
        <p:spPr>
          <a:xfrm>
            <a:off x="512093" y="0"/>
            <a:ext cx="7886700" cy="831626"/>
          </a:xfrm>
          <a:solidFill>
            <a:schemeClr val="accent2">
              <a:lumMod val="40000"/>
              <a:lumOff val="60000"/>
            </a:schemeClr>
          </a:solidFill>
        </p:spPr>
        <p:txBody>
          <a:bodyPr/>
          <a:lstStyle/>
          <a:p>
            <a:r>
              <a:rPr kumimoji="1" lang="ja-JP" altLang="en-US" dirty="0">
                <a:latin typeface="ＭＳ ゴシック" panose="020B0609070205080204" pitchFamily="49" charset="-128"/>
                <a:ea typeface="ＭＳ ゴシック" panose="020B0609070205080204" pitchFamily="49" charset="-128"/>
              </a:rPr>
              <a:t>大阪での取り組み経過</a:t>
            </a:r>
          </a:p>
        </p:txBody>
      </p:sp>
      <p:sp>
        <p:nvSpPr>
          <p:cNvPr id="3" name="コンテンツ プレースホルダー 2">
            <a:extLst>
              <a:ext uri="{FF2B5EF4-FFF2-40B4-BE49-F238E27FC236}">
                <a16:creationId xmlns:a16="http://schemas.microsoft.com/office/drawing/2014/main" id="{B6D1D677-20A9-4620-34C6-D960AA4A9E2C}"/>
              </a:ext>
            </a:extLst>
          </p:cNvPr>
          <p:cNvSpPr>
            <a:spLocks noGrp="1"/>
          </p:cNvSpPr>
          <p:nvPr>
            <p:ph idx="1"/>
          </p:nvPr>
        </p:nvSpPr>
        <p:spPr>
          <a:xfrm>
            <a:off x="323528" y="908720"/>
            <a:ext cx="8191822" cy="5584153"/>
          </a:xfrm>
        </p:spPr>
        <p:txBody>
          <a:bodyPr>
            <a:normAutofit/>
          </a:bodyPr>
          <a:lstStyle/>
          <a:p>
            <a:pPr marL="0" indent="0">
              <a:buNone/>
            </a:pPr>
            <a:r>
              <a:rPr kumimoji="1" lang="en-US" altLang="ja-JP" dirty="0">
                <a:latin typeface="ＭＳ ゴシック" panose="020B0609070205080204" pitchFamily="49" charset="-128"/>
                <a:ea typeface="ＭＳ ゴシック" panose="020B0609070205080204" pitchFamily="49" charset="-128"/>
              </a:rPr>
              <a:t>2024</a:t>
            </a:r>
            <a:r>
              <a:rPr kumimoji="1" lang="ja-JP" altLang="en-US" dirty="0">
                <a:latin typeface="ＭＳ ゴシック" panose="020B0609070205080204" pitchFamily="49" charset="-128"/>
                <a:ea typeface="ＭＳ ゴシック" panose="020B0609070205080204" pitchFamily="49" charset="-128"/>
              </a:rPr>
              <a:t>年</a:t>
            </a:r>
            <a:endParaRPr kumimoji="1" lang="en-US" altLang="ja-JP" dirty="0">
              <a:latin typeface="ＭＳ ゴシック" panose="020B0609070205080204" pitchFamily="49" charset="-128"/>
              <a:ea typeface="ＭＳ ゴシック" panose="020B0609070205080204" pitchFamily="49" charset="-128"/>
            </a:endParaRPr>
          </a:p>
          <a:p>
            <a:pPr marL="0" indent="0">
              <a:buNone/>
            </a:pPr>
            <a:r>
              <a:rPr kumimoji="1" lang="en-US" altLang="ja-JP" dirty="0">
                <a:latin typeface="ＭＳ ゴシック" panose="020B0609070205080204" pitchFamily="49" charset="-128"/>
                <a:ea typeface="ＭＳ ゴシック" panose="020B0609070205080204" pitchFamily="49" charset="-128"/>
              </a:rPr>
              <a:t>1</a:t>
            </a:r>
            <a:r>
              <a:rPr kumimoji="1" lang="ja-JP" altLang="en-US" dirty="0">
                <a:latin typeface="ＭＳ ゴシック" panose="020B0609070205080204" pitchFamily="49" charset="-128"/>
                <a:ea typeface="ＭＳ ゴシック" panose="020B0609070205080204" pitchFamily="49" charset="-128"/>
              </a:rPr>
              <a:t>月　訪問介護基本報酬引下げ反対厚生労働省パブリックコメントよびかけ</a:t>
            </a:r>
            <a:endParaRPr kumimoji="1" lang="en-US" altLang="ja-JP" dirty="0">
              <a:latin typeface="ＭＳ ゴシック" panose="020B0609070205080204" pitchFamily="49" charset="-128"/>
              <a:ea typeface="ＭＳ ゴシック" panose="020B0609070205080204" pitchFamily="49" charset="-128"/>
            </a:endParaRPr>
          </a:p>
          <a:p>
            <a:pPr marL="0" indent="0">
              <a:buNone/>
            </a:pPr>
            <a:r>
              <a:rPr lang="en-US" altLang="ja-JP" dirty="0">
                <a:latin typeface="ＭＳ ゴシック" panose="020B0609070205080204" pitchFamily="49" charset="-128"/>
                <a:ea typeface="ＭＳ ゴシック" panose="020B0609070205080204" pitchFamily="49" charset="-128"/>
              </a:rPr>
              <a:t>2</a:t>
            </a:r>
            <a:r>
              <a:rPr lang="ja-JP" altLang="en-US" dirty="0">
                <a:latin typeface="ＭＳ ゴシック" panose="020B0609070205080204" pitchFamily="49" charset="-128"/>
                <a:ea typeface="ＭＳ ゴシック" panose="020B0609070205080204" pitchFamily="49" charset="-128"/>
              </a:rPr>
              <a:t>月</a:t>
            </a:r>
            <a:r>
              <a:rPr lang="en-US" altLang="ja-JP" dirty="0">
                <a:latin typeface="ＭＳ ゴシック" panose="020B0609070205080204" pitchFamily="49" charset="-128"/>
                <a:ea typeface="ＭＳ ゴシック" panose="020B0609070205080204" pitchFamily="49" charset="-128"/>
              </a:rPr>
              <a:t>21</a:t>
            </a:r>
            <a:r>
              <a:rPr lang="ja-JP" altLang="en-US" dirty="0">
                <a:latin typeface="ＭＳ ゴシック" panose="020B0609070205080204" pitchFamily="49" charset="-128"/>
                <a:ea typeface="ＭＳ ゴシック" panose="020B0609070205080204" pitchFamily="49" charset="-128"/>
              </a:rPr>
              <a:t>日　大阪社保協</a:t>
            </a:r>
            <a:r>
              <a:rPr lang="zh-TW" altLang="en-US" dirty="0">
                <a:latin typeface="ＭＳ ゴシック" panose="020B0609070205080204" pitchFamily="49" charset="-128"/>
                <a:ea typeface="ＭＳ ゴシック" panose="020B0609070205080204" pitchFamily="49" charset="-128"/>
              </a:rPr>
              <a:t>介護報酬改定学習会</a:t>
            </a:r>
            <a:endParaRPr lang="en-US" altLang="zh-TW" dirty="0">
              <a:latin typeface="ＭＳ ゴシック" panose="020B0609070205080204" pitchFamily="49" charset="-128"/>
              <a:ea typeface="ＭＳ ゴシック" panose="020B0609070205080204" pitchFamily="49" charset="-128"/>
            </a:endParaRPr>
          </a:p>
          <a:p>
            <a:pPr marL="0" indent="0">
              <a:buNone/>
            </a:pPr>
            <a:r>
              <a:rPr kumimoji="1" lang="en-US" altLang="ja-JP" dirty="0">
                <a:latin typeface="ＭＳ ゴシック" panose="020B0609070205080204" pitchFamily="49" charset="-128"/>
                <a:ea typeface="ＭＳ ゴシック" panose="020B0609070205080204" pitchFamily="49" charset="-128"/>
              </a:rPr>
              <a:t>4</a:t>
            </a:r>
            <a:r>
              <a:rPr kumimoji="1" lang="ja-JP" altLang="en-US" dirty="0">
                <a:latin typeface="ＭＳ ゴシック" panose="020B0609070205080204" pitchFamily="49" charset="-128"/>
                <a:ea typeface="ＭＳ ゴシック" panose="020B0609070205080204" pitchFamily="49" charset="-128"/>
              </a:rPr>
              <a:t>月</a:t>
            </a:r>
            <a:r>
              <a:rPr kumimoji="1" lang="en-US" altLang="ja-JP" dirty="0">
                <a:latin typeface="ＭＳ ゴシック" panose="020B0609070205080204" pitchFamily="49" charset="-128"/>
                <a:ea typeface="ＭＳ ゴシック" panose="020B0609070205080204" pitchFamily="49" charset="-128"/>
              </a:rPr>
              <a:t>1</a:t>
            </a:r>
            <a:r>
              <a:rPr kumimoji="1" lang="ja-JP" altLang="en-US" dirty="0">
                <a:latin typeface="ＭＳ ゴシック" panose="020B0609070205080204" pitchFamily="49" charset="-128"/>
                <a:ea typeface="ＭＳ ゴシック" panose="020B0609070205080204" pitchFamily="49" charset="-128"/>
              </a:rPr>
              <a:t>日　訪問介護報酬切り下げ撤回・再改定求めるアピール・行動提案</a:t>
            </a:r>
            <a:endParaRPr kumimoji="1" lang="en-US" altLang="ja-JP" dirty="0">
              <a:latin typeface="ＭＳ ゴシック" panose="020B0609070205080204" pitchFamily="49" charset="-128"/>
              <a:ea typeface="ＭＳ ゴシック" panose="020B0609070205080204" pitchFamily="49" charset="-128"/>
            </a:endParaRPr>
          </a:p>
          <a:p>
            <a:pPr marL="0" indent="0">
              <a:buNone/>
            </a:pPr>
            <a:r>
              <a:rPr kumimoji="1" lang="en-US" altLang="ja-JP" dirty="0">
                <a:latin typeface="ＭＳ ゴシック" panose="020B0609070205080204" pitchFamily="49" charset="-128"/>
                <a:ea typeface="ＭＳ ゴシック" panose="020B0609070205080204" pitchFamily="49" charset="-128"/>
              </a:rPr>
              <a:t>4</a:t>
            </a:r>
            <a:r>
              <a:rPr kumimoji="1" lang="ja-JP" altLang="en-US" dirty="0">
                <a:latin typeface="ＭＳ ゴシック" panose="020B0609070205080204" pitchFamily="49" charset="-128"/>
                <a:ea typeface="ＭＳ ゴシック" panose="020B0609070205080204" pitchFamily="49" charset="-128"/>
              </a:rPr>
              <a:t>月</a:t>
            </a:r>
            <a:r>
              <a:rPr kumimoji="1" lang="en-US" altLang="ja-JP" dirty="0">
                <a:latin typeface="ＭＳ ゴシック" panose="020B0609070205080204" pitchFamily="49" charset="-128"/>
                <a:ea typeface="ＭＳ ゴシック" panose="020B0609070205080204" pitchFamily="49" charset="-128"/>
              </a:rPr>
              <a:t>19</a:t>
            </a:r>
            <a:r>
              <a:rPr kumimoji="1" lang="ja-JP" altLang="en-US" dirty="0">
                <a:latin typeface="ＭＳ ゴシック" panose="020B0609070205080204" pitchFamily="49" charset="-128"/>
                <a:ea typeface="ＭＳ ゴシック" panose="020B0609070205080204" pitchFamily="49" charset="-128"/>
              </a:rPr>
              <a:t>日～</a:t>
            </a:r>
            <a:r>
              <a:rPr kumimoji="1" lang="en-US" altLang="ja-JP" dirty="0">
                <a:latin typeface="ＭＳ ゴシック" panose="020B0609070205080204" pitchFamily="49" charset="-128"/>
                <a:ea typeface="ＭＳ ゴシック" panose="020B0609070205080204" pitchFamily="49" charset="-128"/>
              </a:rPr>
              <a:t>5</a:t>
            </a:r>
            <a:r>
              <a:rPr kumimoji="1" lang="ja-JP" altLang="en-US" dirty="0">
                <a:latin typeface="ＭＳ ゴシック" panose="020B0609070205080204" pitchFamily="49" charset="-128"/>
                <a:ea typeface="ＭＳ ゴシック" panose="020B0609070205080204" pitchFamily="49" charset="-128"/>
              </a:rPr>
              <a:t>月</a:t>
            </a:r>
            <a:r>
              <a:rPr kumimoji="1" lang="en-US" altLang="ja-JP" dirty="0">
                <a:latin typeface="ＭＳ ゴシック" panose="020B0609070205080204" pitchFamily="49" charset="-128"/>
                <a:ea typeface="ＭＳ ゴシック" panose="020B0609070205080204" pitchFamily="49" charset="-128"/>
              </a:rPr>
              <a:t>15</a:t>
            </a:r>
            <a:r>
              <a:rPr kumimoji="1" lang="ja-JP" altLang="en-US" dirty="0">
                <a:latin typeface="ＭＳ ゴシック" panose="020B0609070205080204" pitchFamily="49" charset="-128"/>
                <a:ea typeface="ＭＳ ゴシック" panose="020B0609070205080204" pitchFamily="49" charset="-128"/>
              </a:rPr>
              <a:t>日　訪問介護事業所緊急アンケート実施　</a:t>
            </a:r>
            <a:r>
              <a:rPr kumimoji="1" lang="en-US" altLang="ja-JP" dirty="0">
                <a:latin typeface="ＭＳ ゴシック" panose="020B0609070205080204" pitchFamily="49" charset="-128"/>
                <a:ea typeface="ＭＳ ゴシック" panose="020B0609070205080204" pitchFamily="49" charset="-128"/>
              </a:rPr>
              <a:t>1480</a:t>
            </a:r>
            <a:r>
              <a:rPr kumimoji="1" lang="ja-JP" altLang="en-US" dirty="0">
                <a:latin typeface="ＭＳ ゴシック" panose="020B0609070205080204" pitchFamily="49" charset="-128"/>
                <a:ea typeface="ＭＳ ゴシック" panose="020B0609070205080204" pitchFamily="49" charset="-128"/>
              </a:rPr>
              <a:t>送付　回答</a:t>
            </a:r>
            <a:r>
              <a:rPr kumimoji="1" lang="en-US" altLang="ja-JP" dirty="0">
                <a:latin typeface="ＭＳ ゴシック" panose="020B0609070205080204" pitchFamily="49" charset="-128"/>
                <a:ea typeface="ＭＳ ゴシック" panose="020B0609070205080204" pitchFamily="49" charset="-128"/>
              </a:rPr>
              <a:t>366</a:t>
            </a:r>
            <a:r>
              <a:rPr kumimoji="1" lang="ja-JP" altLang="en-US" dirty="0">
                <a:latin typeface="ＭＳ ゴシック" panose="020B0609070205080204" pitchFamily="49" charset="-128"/>
                <a:ea typeface="ＭＳ ゴシック" panose="020B0609070205080204" pitchFamily="49" charset="-128"/>
              </a:rPr>
              <a:t>件</a:t>
            </a:r>
            <a:endParaRPr kumimoji="1" lang="en-US" altLang="ja-JP" dirty="0">
              <a:latin typeface="ＭＳ ゴシック" panose="020B0609070205080204" pitchFamily="49" charset="-128"/>
              <a:ea typeface="ＭＳ ゴシック" panose="020B0609070205080204" pitchFamily="49" charset="-128"/>
            </a:endParaRPr>
          </a:p>
          <a:p>
            <a:pPr marL="0" indent="0">
              <a:buNone/>
            </a:pPr>
            <a:r>
              <a:rPr lang="en-US" altLang="ja-JP" dirty="0">
                <a:latin typeface="ＭＳ ゴシック" panose="020B0609070205080204" pitchFamily="49" charset="-128"/>
                <a:ea typeface="ＭＳ ゴシック" panose="020B0609070205080204" pitchFamily="49" charset="-128"/>
              </a:rPr>
              <a:t>5</a:t>
            </a:r>
            <a:r>
              <a:rPr lang="ja-JP" altLang="en-US" dirty="0">
                <a:latin typeface="ＭＳ ゴシック" panose="020B0609070205080204" pitchFamily="49" charset="-128"/>
                <a:ea typeface="ＭＳ ゴシック" panose="020B0609070205080204" pitchFamily="49" charset="-128"/>
              </a:rPr>
              <a:t>月　大阪社保協　</a:t>
            </a:r>
            <a:r>
              <a:rPr lang="en-US" altLang="ja-JP" dirty="0">
                <a:latin typeface="ＭＳ ゴシック" panose="020B0609070205080204" pitchFamily="49" charset="-128"/>
                <a:ea typeface="ＭＳ ゴシック" panose="020B0609070205080204" pitchFamily="49" charset="-128"/>
              </a:rPr>
              <a:t>5</a:t>
            </a:r>
            <a:r>
              <a:rPr lang="ja-JP" altLang="en-US" dirty="0">
                <a:latin typeface="ＭＳ ゴシック" panose="020B0609070205080204" pitchFamily="49" charset="-128"/>
                <a:ea typeface="ＭＳ ゴシック" panose="020B0609070205080204" pitchFamily="49" charset="-128"/>
              </a:rPr>
              <a:t>～</a:t>
            </a:r>
            <a:r>
              <a:rPr lang="en-US" altLang="ja-JP" dirty="0">
                <a:latin typeface="ＭＳ ゴシック" panose="020B0609070205080204" pitchFamily="49" charset="-128"/>
                <a:ea typeface="ＭＳ ゴシック" panose="020B0609070205080204" pitchFamily="49" charset="-128"/>
              </a:rPr>
              <a:t>6</a:t>
            </a:r>
            <a:r>
              <a:rPr lang="ja-JP" altLang="en-US" dirty="0">
                <a:latin typeface="ＭＳ ゴシック" panose="020B0609070205080204" pitchFamily="49" charset="-128"/>
                <a:ea typeface="ＭＳ ゴシック" panose="020B0609070205080204" pitchFamily="49" charset="-128"/>
              </a:rPr>
              <a:t>月議会へ向け意見書採択の陳情　郵送　</a:t>
            </a:r>
            <a:r>
              <a:rPr kumimoji="1" lang="ja-JP" altLang="en-US" dirty="0">
                <a:latin typeface="ＭＳ ゴシック" panose="020B0609070205080204" pitchFamily="49" charset="-128"/>
                <a:ea typeface="ＭＳ ゴシック" panose="020B0609070205080204" pitchFamily="49" charset="-128"/>
              </a:rPr>
              <a:t>　</a:t>
            </a:r>
            <a:endParaRPr kumimoji="1" lang="en-US" altLang="ja-JP" dirty="0">
              <a:latin typeface="ＭＳ ゴシック" panose="020B0609070205080204" pitchFamily="49" charset="-128"/>
              <a:ea typeface="ＭＳ ゴシック" panose="020B0609070205080204" pitchFamily="49" charset="-128"/>
            </a:endParaRPr>
          </a:p>
          <a:p>
            <a:pPr marL="0" indent="0">
              <a:buNone/>
            </a:pPr>
            <a:r>
              <a:rPr lang="en-US" altLang="ja-JP" dirty="0">
                <a:latin typeface="ＭＳ ゴシック" panose="020B0609070205080204" pitchFamily="49" charset="-128"/>
                <a:ea typeface="ＭＳ ゴシック" panose="020B0609070205080204" pitchFamily="49" charset="-128"/>
              </a:rPr>
              <a:t>6</a:t>
            </a:r>
            <a:r>
              <a:rPr lang="ja-JP" altLang="en-US" dirty="0">
                <a:latin typeface="ＭＳ ゴシック" panose="020B0609070205080204" pitchFamily="49" charset="-128"/>
                <a:ea typeface="ＭＳ ゴシック" panose="020B0609070205080204" pitchFamily="49" charset="-128"/>
              </a:rPr>
              <a:t>月</a:t>
            </a:r>
            <a:r>
              <a:rPr lang="en-US" altLang="ja-JP" dirty="0">
                <a:latin typeface="ＭＳ ゴシック" panose="020B0609070205080204" pitchFamily="49" charset="-128"/>
                <a:ea typeface="ＭＳ ゴシック" panose="020B0609070205080204" pitchFamily="49" charset="-128"/>
              </a:rPr>
              <a:t>3</a:t>
            </a:r>
            <a:r>
              <a:rPr lang="ja-JP" altLang="en-US" dirty="0">
                <a:latin typeface="ＭＳ ゴシック" panose="020B0609070205080204" pitchFamily="49" charset="-128"/>
                <a:ea typeface="ＭＳ ゴシック" panose="020B0609070205080204" pitchFamily="49" charset="-128"/>
              </a:rPr>
              <a:t>日　中央社保協院内集会、厚労省要請で訪問介護事業所アンケート報告書を厚生労働省に提出　</a:t>
            </a:r>
            <a:endParaRPr kumimoji="1" lang="ja-JP" altLang="en-US"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9665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C6B7D8C-2E4F-4B9E-265A-FDE6EE7533CB}"/>
              </a:ext>
            </a:extLst>
          </p:cNvPr>
          <p:cNvSpPr>
            <a:spLocks noGrp="1"/>
          </p:cNvSpPr>
          <p:nvPr>
            <p:ph type="title"/>
          </p:nvPr>
        </p:nvSpPr>
        <p:spPr>
          <a:xfrm>
            <a:off x="0" y="365126"/>
            <a:ext cx="8515350" cy="1325563"/>
          </a:xfrm>
          <a:solidFill>
            <a:srgbClr val="FFFF00"/>
          </a:solidFill>
        </p:spPr>
        <p:txBody>
          <a:bodyPr>
            <a:normAutofit fontScale="90000"/>
          </a:bodyPr>
          <a:lstStyle/>
          <a:p>
            <a:r>
              <a:rPr kumimoji="1" lang="ja-JP" altLang="en-US" sz="4000" dirty="0">
                <a:latin typeface="ＭＳ ゴシック" panose="020B0609070205080204" pitchFamily="49" charset="-128"/>
                <a:ea typeface="ＭＳ ゴシック" panose="020B0609070205080204" pitchFamily="49" charset="-128"/>
              </a:rPr>
              <a:t>ホームヘルパー切捨て絶対に許せない！</a:t>
            </a:r>
            <a:br>
              <a:rPr kumimoji="1" lang="ja-JP" altLang="en-US" sz="4000" dirty="0">
                <a:latin typeface="ＭＳ ゴシック" panose="020B0609070205080204" pitchFamily="49" charset="-128"/>
                <a:ea typeface="ＭＳ ゴシック" panose="020B0609070205080204" pitchFamily="49" charset="-128"/>
              </a:rPr>
            </a:br>
            <a:r>
              <a:rPr kumimoji="1" lang="ja-JP" altLang="en-US" sz="4000" dirty="0">
                <a:latin typeface="ＭＳ ゴシック" panose="020B0609070205080204" pitchFamily="49" charset="-128"/>
                <a:ea typeface="ＭＳ ゴシック" panose="020B0609070205080204" pitchFamily="49" charset="-128"/>
              </a:rPr>
              <a:t>訪問介護費引下げ撤回、処遇改善の報酬再改定を求めます　</a:t>
            </a:r>
            <a:r>
              <a:rPr kumimoji="1" lang="en-US" altLang="ja-JP" sz="3100" dirty="0">
                <a:latin typeface="ＭＳ ゴシック" panose="020B0609070205080204" pitchFamily="49" charset="-128"/>
                <a:ea typeface="ＭＳ ゴシック" panose="020B0609070205080204" pitchFamily="49" charset="-128"/>
              </a:rPr>
              <a:t>2024</a:t>
            </a:r>
            <a:r>
              <a:rPr kumimoji="1" lang="ja-JP" altLang="en-US" sz="3100" dirty="0">
                <a:latin typeface="ＭＳ ゴシック" panose="020B0609070205080204" pitchFamily="49" charset="-128"/>
                <a:ea typeface="ＭＳ ゴシック" panose="020B0609070205080204" pitchFamily="49" charset="-128"/>
              </a:rPr>
              <a:t>年</a:t>
            </a:r>
            <a:r>
              <a:rPr kumimoji="1" lang="en-US" altLang="ja-JP" sz="3100" dirty="0">
                <a:latin typeface="ＭＳ ゴシック" panose="020B0609070205080204" pitchFamily="49" charset="-128"/>
                <a:ea typeface="ＭＳ ゴシック" panose="020B0609070205080204" pitchFamily="49" charset="-128"/>
              </a:rPr>
              <a:t>4</a:t>
            </a:r>
            <a:r>
              <a:rPr kumimoji="1" lang="ja-JP" altLang="en-US" sz="3100" dirty="0">
                <a:latin typeface="ＭＳ ゴシック" panose="020B0609070205080204" pitchFamily="49" charset="-128"/>
                <a:ea typeface="ＭＳ ゴシック" panose="020B0609070205080204" pitchFamily="49" charset="-128"/>
              </a:rPr>
              <a:t>月</a:t>
            </a:r>
            <a:r>
              <a:rPr kumimoji="1" lang="en-US" altLang="ja-JP" sz="3100" dirty="0">
                <a:latin typeface="ＭＳ ゴシック" panose="020B0609070205080204" pitchFamily="49" charset="-128"/>
                <a:ea typeface="ＭＳ ゴシック" panose="020B0609070205080204" pitchFamily="49" charset="-128"/>
              </a:rPr>
              <a:t>1</a:t>
            </a:r>
            <a:r>
              <a:rPr kumimoji="1" lang="ja-JP" altLang="en-US" sz="3100" dirty="0">
                <a:latin typeface="ＭＳ ゴシック" panose="020B0609070205080204" pitchFamily="49" charset="-128"/>
                <a:ea typeface="ＭＳ ゴシック" panose="020B0609070205080204" pitchFamily="49" charset="-128"/>
              </a:rPr>
              <a:t>日のよびかけ</a:t>
            </a:r>
            <a:endParaRPr kumimoji="1" lang="ja-JP" altLang="en-US" dirty="0">
              <a:latin typeface="ＭＳ ゴシック" panose="020B0609070205080204" pitchFamily="49" charset="-128"/>
              <a:ea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99E467E6-F94C-CD2B-B3B1-F2FDBF95F772}"/>
              </a:ext>
            </a:extLst>
          </p:cNvPr>
          <p:cNvSpPr>
            <a:spLocks noGrp="1"/>
          </p:cNvSpPr>
          <p:nvPr>
            <p:ph idx="1"/>
          </p:nvPr>
        </p:nvSpPr>
        <p:spPr>
          <a:xfrm>
            <a:off x="144016" y="1916832"/>
            <a:ext cx="8892480" cy="4941168"/>
          </a:xfrm>
        </p:spPr>
        <p:txBody>
          <a:bodyPr>
            <a:normAutofit fontScale="92500" lnSpcReduction="20000"/>
          </a:bodyPr>
          <a:lstStyle/>
          <a:p>
            <a:pPr marL="0" indent="0">
              <a:buNone/>
            </a:pPr>
            <a:r>
              <a:rPr kumimoji="1" lang="ja-JP" altLang="en-US" dirty="0">
                <a:latin typeface="ＭＳ ゴシック" panose="020B0609070205080204" pitchFamily="49" charset="-128"/>
                <a:ea typeface="ＭＳ ゴシック" panose="020B0609070205080204" pitchFamily="49" charset="-128"/>
              </a:rPr>
              <a:t>政府に対する要求</a:t>
            </a:r>
          </a:p>
          <a:p>
            <a:pPr marL="0" indent="0">
              <a:buNone/>
            </a:pPr>
            <a:r>
              <a:rPr kumimoji="1" lang="ja-JP" altLang="en-US" dirty="0">
                <a:latin typeface="ＭＳ ゴシック" panose="020B0609070205080204" pitchFamily="49" charset="-128"/>
                <a:ea typeface="ＭＳ ゴシック" panose="020B0609070205080204" pitchFamily="49" charset="-128"/>
              </a:rPr>
              <a:t>〇訪問介護費の切り下げを撤回し、改善する介護報酬再改定を早急に行うこと</a:t>
            </a:r>
          </a:p>
          <a:p>
            <a:pPr marL="0" indent="0">
              <a:buNone/>
            </a:pPr>
            <a:r>
              <a:rPr kumimoji="1" lang="ja-JP" altLang="en-US" dirty="0">
                <a:latin typeface="ＭＳ ゴシック" panose="020B0609070205080204" pitchFamily="49" charset="-128"/>
                <a:ea typeface="ＭＳ ゴシック" panose="020B0609070205080204" pitchFamily="49" charset="-128"/>
              </a:rPr>
              <a:t>行動提案</a:t>
            </a:r>
          </a:p>
          <a:p>
            <a:pPr marL="0" indent="0">
              <a:buNone/>
            </a:pPr>
            <a:r>
              <a:rPr kumimoji="1" lang="ja-JP" altLang="en-US" dirty="0">
                <a:latin typeface="ＭＳ ゴシック" panose="020B0609070205080204" pitchFamily="49" charset="-128"/>
                <a:ea typeface="ＭＳ ゴシック" panose="020B0609070205080204" pitchFamily="49" charset="-128"/>
              </a:rPr>
              <a:t>〇すべての事業所・地域・団体等で政府に対し「訪問介護費切り下げ撤回・報酬再改定」を要求しましょう。あらゆる手段（要望書、署名、</a:t>
            </a:r>
            <a:r>
              <a:rPr kumimoji="1" lang="en-US" altLang="ja-JP" dirty="0">
                <a:latin typeface="ＭＳ ゴシック" panose="020B0609070205080204" pitchFamily="49" charset="-128"/>
                <a:ea typeface="ＭＳ ゴシック" panose="020B0609070205080204" pitchFamily="49" charset="-128"/>
              </a:rPr>
              <a:t>FAX</a:t>
            </a:r>
            <a:r>
              <a:rPr kumimoji="1" lang="ja-JP" altLang="en-US" dirty="0">
                <a:latin typeface="ＭＳ ゴシック" panose="020B0609070205080204" pitchFamily="49" charset="-128"/>
                <a:ea typeface="ＭＳ ゴシック" panose="020B0609070205080204" pitchFamily="49" charset="-128"/>
              </a:rPr>
              <a:t>、決議など）で政府に声を届けましょう</a:t>
            </a:r>
          </a:p>
          <a:p>
            <a:pPr marL="0" indent="0">
              <a:buNone/>
            </a:pPr>
            <a:r>
              <a:rPr kumimoji="1" lang="ja-JP" altLang="en-US" dirty="0">
                <a:solidFill>
                  <a:srgbClr val="FF0000"/>
                </a:solidFill>
                <a:latin typeface="ＭＳ ゴシック" panose="020B0609070205080204" pitchFamily="49" charset="-128"/>
                <a:ea typeface="ＭＳ ゴシック" panose="020B0609070205080204" pitchFamily="49" charset="-128"/>
              </a:rPr>
              <a:t>〇地方議会にも「訪問介護費切り下げ撤回・報酬再改定」を国に求める意見書採択を陳情・請願しましょう</a:t>
            </a:r>
          </a:p>
          <a:p>
            <a:pPr marL="0" indent="0">
              <a:buNone/>
            </a:pPr>
            <a:r>
              <a:rPr kumimoji="1" lang="ja-JP" altLang="en-US" dirty="0">
                <a:latin typeface="ＭＳ ゴシック" panose="020B0609070205080204" pitchFamily="49" charset="-128"/>
                <a:ea typeface="ＭＳ ゴシック" panose="020B0609070205080204" pitchFamily="49" charset="-128"/>
              </a:rPr>
              <a:t>〇厚生労働省に対するアクションを企画し取り組みましょう</a:t>
            </a:r>
          </a:p>
          <a:p>
            <a:pPr marL="0" indent="0">
              <a:buNone/>
            </a:pPr>
            <a:r>
              <a:rPr kumimoji="1" lang="ja-JP" altLang="en-US" dirty="0">
                <a:latin typeface="ＭＳ ゴシック" panose="020B0609070205080204" pitchFamily="49" charset="-128"/>
                <a:ea typeface="ＭＳ ゴシック" panose="020B0609070205080204" pitchFamily="49" charset="-128"/>
              </a:rPr>
              <a:t>〇マスコミや世論に訪問介護の実態と報酬切り下げの不当性をアピールしましょう</a:t>
            </a:r>
          </a:p>
          <a:p>
            <a:pPr marL="0" indent="0">
              <a:buNone/>
            </a:pPr>
            <a:endParaRPr kumimoji="1" lang="ja-JP" altLang="en-US" dirty="0">
              <a:latin typeface="ＭＳ ゴシック" panose="020B0609070205080204" pitchFamily="49" charset="-128"/>
              <a:ea typeface="ＭＳ ゴシック" panose="020B0609070205080204" pitchFamily="49" charset="-128"/>
            </a:endParaRPr>
          </a:p>
          <a:p>
            <a:pPr marL="0" indent="0">
              <a:buNone/>
            </a:pPr>
            <a:endParaRPr kumimoji="1" lang="ja-JP" altLang="en-US"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8507218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73E2175-75D0-55D8-EBED-6D56978FADCE}"/>
              </a:ext>
            </a:extLst>
          </p:cNvPr>
          <p:cNvPicPr>
            <a:picLocks noChangeAspect="1"/>
          </p:cNvPicPr>
          <p:nvPr/>
        </p:nvPicPr>
        <p:blipFill>
          <a:blip r:embed="rId2"/>
          <a:stretch>
            <a:fillRect/>
          </a:stretch>
        </p:blipFill>
        <p:spPr>
          <a:xfrm>
            <a:off x="179512" y="282827"/>
            <a:ext cx="4392488" cy="6292346"/>
          </a:xfrm>
          <a:prstGeom prst="rect">
            <a:avLst/>
          </a:prstGeom>
        </p:spPr>
      </p:pic>
      <p:sp>
        <p:nvSpPr>
          <p:cNvPr id="6" name="正方形/長方形 5">
            <a:extLst>
              <a:ext uri="{FF2B5EF4-FFF2-40B4-BE49-F238E27FC236}">
                <a16:creationId xmlns:a16="http://schemas.microsoft.com/office/drawing/2014/main" id="{350D72E1-50D8-AD4F-F38D-BEAA0C991BFA}"/>
              </a:ext>
            </a:extLst>
          </p:cNvPr>
          <p:cNvSpPr/>
          <p:nvPr/>
        </p:nvSpPr>
        <p:spPr>
          <a:xfrm>
            <a:off x="179512" y="260648"/>
            <a:ext cx="4392488" cy="6408712"/>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5489D7E9-DA62-E0DA-E4C9-7B9013F742DE}"/>
              </a:ext>
            </a:extLst>
          </p:cNvPr>
          <p:cNvPicPr>
            <a:picLocks noChangeAspect="1"/>
          </p:cNvPicPr>
          <p:nvPr/>
        </p:nvPicPr>
        <p:blipFill>
          <a:blip r:embed="rId3"/>
          <a:stretch>
            <a:fillRect/>
          </a:stretch>
        </p:blipFill>
        <p:spPr>
          <a:xfrm>
            <a:off x="4595150" y="582817"/>
            <a:ext cx="4369338" cy="5956529"/>
          </a:xfrm>
          <a:prstGeom prst="rect">
            <a:avLst/>
          </a:prstGeom>
        </p:spPr>
      </p:pic>
      <p:sp>
        <p:nvSpPr>
          <p:cNvPr id="10" name="正方形/長方形 9">
            <a:extLst>
              <a:ext uri="{FF2B5EF4-FFF2-40B4-BE49-F238E27FC236}">
                <a16:creationId xmlns:a16="http://schemas.microsoft.com/office/drawing/2014/main" id="{5DC205DF-2AF5-48A4-8377-EB960D83C581}"/>
              </a:ext>
            </a:extLst>
          </p:cNvPr>
          <p:cNvSpPr/>
          <p:nvPr/>
        </p:nvSpPr>
        <p:spPr>
          <a:xfrm>
            <a:off x="4595150" y="224644"/>
            <a:ext cx="4392488" cy="6408712"/>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7E305FDE-6CE2-DA5C-0B0C-E9985D737318}"/>
              </a:ext>
            </a:extLst>
          </p:cNvPr>
          <p:cNvPicPr>
            <a:picLocks noChangeAspect="1"/>
          </p:cNvPicPr>
          <p:nvPr/>
        </p:nvPicPr>
        <p:blipFill>
          <a:blip r:embed="rId4"/>
          <a:stretch>
            <a:fillRect/>
          </a:stretch>
        </p:blipFill>
        <p:spPr>
          <a:xfrm>
            <a:off x="183555" y="1148813"/>
            <a:ext cx="8990160" cy="4728459"/>
          </a:xfrm>
          <a:prstGeom prst="rect">
            <a:avLst/>
          </a:prstGeom>
        </p:spPr>
      </p:pic>
    </p:spTree>
    <p:extLst>
      <p:ext uri="{BB962C8B-B14F-4D97-AF65-F5344CB8AC3E}">
        <p14:creationId xmlns:p14="http://schemas.microsoft.com/office/powerpoint/2010/main" val="20982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0F2763-3F47-F710-F73F-C9DA0C03DD1E}"/>
              </a:ext>
            </a:extLst>
          </p:cNvPr>
          <p:cNvSpPr>
            <a:spLocks noGrp="1"/>
          </p:cNvSpPr>
          <p:nvPr>
            <p:ph type="title"/>
          </p:nvPr>
        </p:nvSpPr>
        <p:spPr>
          <a:xfrm>
            <a:off x="179512" y="365126"/>
            <a:ext cx="8335838" cy="1325563"/>
          </a:xfrm>
          <a:solidFill>
            <a:srgbClr val="FFFF00"/>
          </a:solidFill>
        </p:spPr>
        <p:txBody>
          <a:bodyPr>
            <a:normAutofit fontScale="90000"/>
          </a:bodyPr>
          <a:lstStyle/>
          <a:p>
            <a:r>
              <a:rPr kumimoji="1" lang="ja-JP" altLang="en-US" sz="3100" dirty="0">
                <a:latin typeface="ＭＳ ゴシック" panose="020B0609070205080204" pitchFamily="49" charset="-128"/>
                <a:ea typeface="ＭＳ ゴシック" panose="020B0609070205080204" pitchFamily="49" charset="-128"/>
              </a:rPr>
              <a:t>緊急訪問介護事業所アンケート</a:t>
            </a:r>
            <a:br>
              <a:rPr kumimoji="1" lang="en-US" altLang="ja-JP" dirty="0">
                <a:latin typeface="ＭＳ ゴシック" panose="020B0609070205080204" pitchFamily="49" charset="-128"/>
                <a:ea typeface="ＭＳ ゴシック" panose="020B0609070205080204" pitchFamily="49" charset="-128"/>
              </a:rPr>
            </a:br>
            <a:r>
              <a:rPr kumimoji="1" lang="ja-JP" altLang="en-US" dirty="0">
                <a:latin typeface="ＭＳ ゴシック" panose="020B0609070205080204" pitchFamily="49" charset="-128"/>
                <a:ea typeface="ＭＳ ゴシック" panose="020B0609070205080204" pitchFamily="49" charset="-128"/>
              </a:rPr>
              <a:t>だれひとり納得していない</a:t>
            </a:r>
            <a:br>
              <a:rPr kumimoji="1" lang="en-US" altLang="ja-JP" dirty="0">
                <a:latin typeface="ＭＳ ゴシック" panose="020B0609070205080204" pitchFamily="49" charset="-128"/>
                <a:ea typeface="ＭＳ ゴシック" panose="020B0609070205080204" pitchFamily="49" charset="-128"/>
              </a:rPr>
            </a:br>
            <a:r>
              <a:rPr kumimoji="1" lang="ja-JP" altLang="en-US" dirty="0">
                <a:latin typeface="ＭＳ ゴシック" panose="020B0609070205080204" pitchFamily="49" charset="-128"/>
                <a:ea typeface="ＭＳ ゴシック" panose="020B0609070205080204" pitchFamily="49" charset="-128"/>
              </a:rPr>
              <a:t>報酬引き下げ</a:t>
            </a:r>
          </a:p>
        </p:txBody>
      </p:sp>
      <p:sp>
        <p:nvSpPr>
          <p:cNvPr id="5" name="テキスト ボックス 4">
            <a:extLst>
              <a:ext uri="{FF2B5EF4-FFF2-40B4-BE49-F238E27FC236}">
                <a16:creationId xmlns:a16="http://schemas.microsoft.com/office/drawing/2014/main" id="{E0193EC9-8A86-7DBE-2A5D-8F04712B0C6F}"/>
              </a:ext>
            </a:extLst>
          </p:cNvPr>
          <p:cNvSpPr txBox="1"/>
          <p:nvPr/>
        </p:nvSpPr>
        <p:spPr>
          <a:xfrm>
            <a:off x="179512" y="1772816"/>
            <a:ext cx="8568952" cy="2062103"/>
          </a:xfrm>
          <a:prstGeom prst="rect">
            <a:avLst/>
          </a:prstGeom>
          <a:noFill/>
        </p:spPr>
        <p:txBody>
          <a:bodyPr wrap="square">
            <a:spAutoFit/>
          </a:bodyPr>
          <a:lstStyle/>
          <a:p>
            <a:r>
              <a:rPr lang="ja-JP" altLang="en-US" sz="3200" dirty="0"/>
              <a:t>９５．４％が「納得できない」と回答しました。「どちらでもない」が１．９％あったものの、「納得できない」は０件であり、今回の介護報酬引き下げは訪問介護事業所のうち誰一人納得していない</a:t>
            </a:r>
          </a:p>
        </p:txBody>
      </p:sp>
      <p:pic>
        <p:nvPicPr>
          <p:cNvPr id="6" name="図 5" descr="フォームの回答のグラフ。質問のタイトル: ➊訪問介護の介護報酬が引き下げについてどう思われますか。。回答数: 366 件の回答。">
            <a:extLst>
              <a:ext uri="{FF2B5EF4-FFF2-40B4-BE49-F238E27FC236}">
                <a16:creationId xmlns:a16="http://schemas.microsoft.com/office/drawing/2014/main" id="{28794657-76C8-E48B-3988-9EC7337B33B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3937202"/>
            <a:ext cx="6080125" cy="2549525"/>
          </a:xfrm>
          <a:prstGeom prst="rect">
            <a:avLst/>
          </a:prstGeom>
          <a:noFill/>
          <a:ln w="28575">
            <a:solidFill>
              <a:srgbClr val="5B9BD5"/>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97406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C2045-99BA-9B33-A378-10A3C70CB72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436C83F-664C-EECE-570B-D282827A57BC}"/>
              </a:ext>
            </a:extLst>
          </p:cNvPr>
          <p:cNvSpPr>
            <a:spLocks noGrp="1"/>
          </p:cNvSpPr>
          <p:nvPr>
            <p:ph type="title"/>
          </p:nvPr>
        </p:nvSpPr>
        <p:spPr>
          <a:xfrm>
            <a:off x="179512" y="365126"/>
            <a:ext cx="8568952" cy="2919858"/>
          </a:xfrm>
          <a:solidFill>
            <a:srgbClr val="FFFF00"/>
          </a:solidFill>
        </p:spPr>
        <p:txBody>
          <a:bodyPr>
            <a:normAutofit/>
          </a:bodyPr>
          <a:lstStyle/>
          <a:p>
            <a:r>
              <a:rPr kumimoji="1" lang="ja-JP" altLang="en-US" sz="3100" dirty="0">
                <a:latin typeface="ＭＳ ゴシック" panose="020B0609070205080204" pitchFamily="49" charset="-128"/>
                <a:ea typeface="ＭＳ ゴシック" panose="020B0609070205080204" pitchFamily="49" charset="-128"/>
              </a:rPr>
              <a:t>緊急訪問介護事業所アンケート</a:t>
            </a:r>
            <a:br>
              <a:rPr kumimoji="1" lang="en-US" altLang="ja-JP" dirty="0">
                <a:latin typeface="ＭＳ ゴシック" panose="020B0609070205080204" pitchFamily="49" charset="-128"/>
                <a:ea typeface="ＭＳ ゴシック" panose="020B0609070205080204" pitchFamily="49" charset="-128"/>
              </a:rPr>
            </a:br>
            <a:r>
              <a:rPr kumimoji="1" lang="ja-JP" altLang="en-US" sz="4000" dirty="0">
                <a:latin typeface="ＭＳ ゴシック" panose="020B0609070205080204" pitchFamily="49" charset="-128"/>
                <a:ea typeface="ＭＳ ゴシック" panose="020B0609070205080204" pitchFamily="49" charset="-128"/>
              </a:rPr>
              <a:t>９割が「経営困難」、８割が「賃金改善困難」などヘルパー不足に拍車。「意欲低下」、「募集困難」「離職増加」も７割の事業所が危惧</a:t>
            </a:r>
            <a:endParaRPr kumimoji="1" lang="ja-JP" altLang="en-US" dirty="0">
              <a:latin typeface="ＭＳ ゴシック" panose="020B0609070205080204" pitchFamily="49" charset="-128"/>
              <a:ea typeface="ＭＳ ゴシック" panose="020B0609070205080204" pitchFamily="49" charset="-128"/>
            </a:endParaRPr>
          </a:p>
        </p:txBody>
      </p:sp>
      <p:pic>
        <p:nvPicPr>
          <p:cNvPr id="3" name="図 2" descr="フォームの回答のグラフ。質問のタイトル: ➋　訪問介護の介護報酬が引き下げで考えられる影響についてお聞かせください。（複数回答可）&#10;&#10;　。回答数: 366 件の回答。">
            <a:extLst>
              <a:ext uri="{FF2B5EF4-FFF2-40B4-BE49-F238E27FC236}">
                <a16:creationId xmlns:a16="http://schemas.microsoft.com/office/drawing/2014/main" id="{20E8759D-5685-BA8A-D530-762BA5C892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4177"/>
          <a:stretch/>
        </p:blipFill>
        <p:spPr bwMode="auto">
          <a:xfrm>
            <a:off x="107504" y="3701950"/>
            <a:ext cx="8928992" cy="2790924"/>
          </a:xfrm>
          <a:prstGeom prst="rect">
            <a:avLst/>
          </a:prstGeom>
          <a:noFill/>
          <a:ln w="2857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556012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96AB9-24A0-459E-4FE1-6C4E4A85AA2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ACC3663-01AF-AE4F-8033-57AD508D87D1}"/>
              </a:ext>
            </a:extLst>
          </p:cNvPr>
          <p:cNvSpPr>
            <a:spLocks noGrp="1"/>
          </p:cNvSpPr>
          <p:nvPr>
            <p:ph type="title"/>
          </p:nvPr>
        </p:nvSpPr>
        <p:spPr>
          <a:xfrm>
            <a:off x="179512" y="365126"/>
            <a:ext cx="8568952" cy="2199778"/>
          </a:xfrm>
          <a:solidFill>
            <a:srgbClr val="FFFF00"/>
          </a:solidFill>
        </p:spPr>
        <p:txBody>
          <a:bodyPr>
            <a:normAutofit fontScale="90000"/>
          </a:bodyPr>
          <a:lstStyle/>
          <a:p>
            <a:r>
              <a:rPr kumimoji="1" lang="ja-JP" altLang="en-US" sz="3100" dirty="0">
                <a:latin typeface="ＭＳ ゴシック" panose="020B0609070205080204" pitchFamily="49" charset="-128"/>
                <a:ea typeface="ＭＳ ゴシック" panose="020B0609070205080204" pitchFamily="49" charset="-128"/>
              </a:rPr>
              <a:t>緊急訪問介護事業所アンケート</a:t>
            </a:r>
            <a:br>
              <a:rPr kumimoji="1" lang="en-US" altLang="ja-JP" dirty="0">
                <a:latin typeface="ＭＳ ゴシック" panose="020B0609070205080204" pitchFamily="49" charset="-128"/>
                <a:ea typeface="ＭＳ ゴシック" panose="020B0609070205080204" pitchFamily="49" charset="-128"/>
              </a:rPr>
            </a:br>
            <a:r>
              <a:rPr kumimoji="1" lang="ja-JP" altLang="en-US" sz="4000" dirty="0">
                <a:latin typeface="ＭＳ ゴシック" panose="020B0609070205080204" pitchFamily="49" charset="-128"/>
                <a:ea typeface="ＭＳ ゴシック" panose="020B0609070205080204" pitchFamily="49" charset="-128"/>
              </a:rPr>
              <a:t>９割の事業所が「人員不足」を訴える</a:t>
            </a:r>
            <a:br>
              <a:rPr kumimoji="1" lang="ja-JP" altLang="en-US" sz="4000" dirty="0">
                <a:latin typeface="ＭＳ ゴシック" panose="020B0609070205080204" pitchFamily="49" charset="-128"/>
                <a:ea typeface="ＭＳ ゴシック" panose="020B0609070205080204" pitchFamily="49" charset="-128"/>
              </a:rPr>
            </a:br>
            <a:r>
              <a:rPr kumimoji="1" lang="ja-JP" altLang="en-US" sz="4000" dirty="0">
                <a:latin typeface="ＭＳ ゴシック" panose="020B0609070205080204" pitchFamily="49" charset="-128"/>
                <a:ea typeface="ＭＳ ゴシック" panose="020B0609070205080204" pitchFamily="49" charset="-128"/>
              </a:rPr>
              <a:t>「募集しても人が来ない」「ヘルパー高齢化」は８割</a:t>
            </a:r>
            <a:endParaRPr kumimoji="1" lang="ja-JP" altLang="en-US" dirty="0">
              <a:latin typeface="ＭＳ ゴシック" panose="020B0609070205080204" pitchFamily="49" charset="-128"/>
              <a:ea typeface="ＭＳ ゴシック" panose="020B0609070205080204" pitchFamily="49" charset="-128"/>
            </a:endParaRPr>
          </a:p>
        </p:txBody>
      </p:sp>
      <p:sp>
        <p:nvSpPr>
          <p:cNvPr id="5" name="テキスト ボックス 4">
            <a:extLst>
              <a:ext uri="{FF2B5EF4-FFF2-40B4-BE49-F238E27FC236}">
                <a16:creationId xmlns:a16="http://schemas.microsoft.com/office/drawing/2014/main" id="{D9E4D8D6-B917-5181-65E4-4B0B22F7D756}"/>
              </a:ext>
            </a:extLst>
          </p:cNvPr>
          <p:cNvSpPr txBox="1"/>
          <p:nvPr/>
        </p:nvSpPr>
        <p:spPr>
          <a:xfrm>
            <a:off x="259011" y="2564904"/>
            <a:ext cx="8856984" cy="2308324"/>
          </a:xfrm>
          <a:prstGeom prst="rect">
            <a:avLst/>
          </a:prstGeom>
          <a:noFill/>
        </p:spPr>
        <p:txBody>
          <a:bodyPr wrap="square">
            <a:spAutoFit/>
          </a:bodyPr>
          <a:lstStyle/>
          <a:p>
            <a:r>
              <a:rPr lang="ja-JP" altLang="en-US" dirty="0"/>
              <a:t>「</a:t>
            </a:r>
            <a:r>
              <a:rPr lang="ja-JP" altLang="en-US" sz="2400" dirty="0"/>
              <a:t>人員不足」が９０．０％と一番多く、次いでその要因でもある「募集しても人が来ない」（８１．６％）、若いホームヘルパーが確保できないため「ホームヘルパーの高齢化」が８１．１％で並びました。</a:t>
            </a:r>
          </a:p>
          <a:p>
            <a:r>
              <a:rPr lang="ja-JP" altLang="en-US" sz="2400" dirty="0"/>
              <a:t>ホームヘルパー不足の穴埋めや事務負担など「管理者やサービス提供責任者が忙しすぎる」は６７．１％、「ホームヘルパーの給与が安い」は６４．６％</a:t>
            </a:r>
          </a:p>
        </p:txBody>
      </p:sp>
      <p:pic>
        <p:nvPicPr>
          <p:cNvPr id="6" name="図 5" descr="フォームの回答のグラフ。質問のタイトル: ➋　困っていることがある場合、困りごとはどれでしょうか？（複数回答可）　　　　　　　　　　　　　　　。回答数: 359 件の回答。">
            <a:extLst>
              <a:ext uri="{FF2B5EF4-FFF2-40B4-BE49-F238E27FC236}">
                <a16:creationId xmlns:a16="http://schemas.microsoft.com/office/drawing/2014/main" id="{F02906AE-90BE-577F-E940-D07CBCDD4ED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70506"/>
          <a:stretch/>
        </p:blipFill>
        <p:spPr bwMode="auto">
          <a:xfrm>
            <a:off x="755576" y="4898379"/>
            <a:ext cx="7992888" cy="1903713"/>
          </a:xfrm>
          <a:prstGeom prst="rect">
            <a:avLst/>
          </a:prstGeom>
          <a:noFill/>
          <a:ln w="2857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368293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A195E-B402-1928-2D86-E26A7256CF0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56B6BBB-569C-2B06-506E-2DE3BCBE5670}"/>
              </a:ext>
            </a:extLst>
          </p:cNvPr>
          <p:cNvSpPr>
            <a:spLocks noGrp="1"/>
          </p:cNvSpPr>
          <p:nvPr>
            <p:ph type="title"/>
          </p:nvPr>
        </p:nvSpPr>
        <p:spPr>
          <a:xfrm>
            <a:off x="179512" y="55908"/>
            <a:ext cx="8856984" cy="1648090"/>
          </a:xfrm>
          <a:solidFill>
            <a:srgbClr val="FFFF00"/>
          </a:solidFill>
        </p:spPr>
        <p:txBody>
          <a:bodyPr>
            <a:normAutofit/>
          </a:bodyPr>
          <a:lstStyle/>
          <a:p>
            <a:r>
              <a:rPr kumimoji="1" lang="ja-JP" altLang="en-US" sz="3100" dirty="0">
                <a:latin typeface="ＭＳ ゴシック" panose="020B0609070205080204" pitchFamily="49" charset="-128"/>
                <a:ea typeface="ＭＳ ゴシック" panose="020B0609070205080204" pitchFamily="49" charset="-128"/>
              </a:rPr>
              <a:t>緊急訪問介護事業所アンケート</a:t>
            </a:r>
            <a:br>
              <a:rPr kumimoji="1" lang="en-US" altLang="ja-JP" sz="3100" dirty="0">
                <a:latin typeface="ＭＳ ゴシック" panose="020B0609070205080204" pitchFamily="49" charset="-128"/>
                <a:ea typeface="ＭＳ ゴシック" panose="020B0609070205080204" pitchFamily="49" charset="-128"/>
              </a:rPr>
            </a:br>
            <a:r>
              <a:rPr kumimoji="1" lang="ja-JP" altLang="en-US" sz="3100" dirty="0">
                <a:latin typeface="ＭＳ ゴシック" panose="020B0609070205080204" pitchFamily="49" charset="-128"/>
                <a:ea typeface="ＭＳ ゴシック" panose="020B0609070205080204" pitchFamily="49" charset="-128"/>
              </a:rPr>
              <a:t>介護報酬引き下げについてのご意見（自由記述）</a:t>
            </a:r>
            <a:endParaRPr kumimoji="1" lang="ja-JP" altLang="en-US" dirty="0">
              <a:latin typeface="ＭＳ ゴシック" panose="020B0609070205080204" pitchFamily="49" charset="-128"/>
              <a:ea typeface="ＭＳ ゴシック" panose="020B0609070205080204" pitchFamily="49" charset="-128"/>
            </a:endParaRPr>
          </a:p>
        </p:txBody>
      </p:sp>
      <p:sp>
        <p:nvSpPr>
          <p:cNvPr id="4" name="テキスト ボックス 3">
            <a:extLst>
              <a:ext uri="{FF2B5EF4-FFF2-40B4-BE49-F238E27FC236}">
                <a16:creationId xmlns:a16="http://schemas.microsoft.com/office/drawing/2014/main" id="{B67BF5C0-2BB7-FA8E-B6FB-A7640101620C}"/>
              </a:ext>
            </a:extLst>
          </p:cNvPr>
          <p:cNvSpPr txBox="1"/>
          <p:nvPr/>
        </p:nvSpPr>
        <p:spPr>
          <a:xfrm>
            <a:off x="305780" y="1340768"/>
            <a:ext cx="8532440" cy="523220"/>
          </a:xfrm>
          <a:prstGeom prst="rect">
            <a:avLst/>
          </a:prstGeom>
          <a:noFill/>
        </p:spPr>
        <p:txBody>
          <a:bodyPr wrap="square">
            <a:spAutoFit/>
          </a:bodyPr>
          <a:lstStyle/>
          <a:p>
            <a:r>
              <a:rPr lang="ja-JP" altLang="en-US" sz="2800" dirty="0"/>
              <a:t>国への怒り悔しさとともに、廃業・閉鎖を考えている声も</a:t>
            </a:r>
            <a:endParaRPr lang="ja-JP" altLang="en-US" dirty="0"/>
          </a:p>
        </p:txBody>
      </p:sp>
      <p:sp>
        <p:nvSpPr>
          <p:cNvPr id="8" name="テキスト ボックス 7">
            <a:extLst>
              <a:ext uri="{FF2B5EF4-FFF2-40B4-BE49-F238E27FC236}">
                <a16:creationId xmlns:a16="http://schemas.microsoft.com/office/drawing/2014/main" id="{9B9E61DF-0055-029E-9DEC-55556E703937}"/>
              </a:ext>
            </a:extLst>
          </p:cNvPr>
          <p:cNvSpPr txBox="1"/>
          <p:nvPr/>
        </p:nvSpPr>
        <p:spPr>
          <a:xfrm>
            <a:off x="179512" y="1897152"/>
            <a:ext cx="8856984" cy="5139869"/>
          </a:xfrm>
          <a:prstGeom prst="rect">
            <a:avLst/>
          </a:prstGeom>
          <a:noFill/>
        </p:spPr>
        <p:txBody>
          <a:bodyPr wrap="square">
            <a:spAutoFit/>
          </a:bodyPr>
          <a:lstStyle/>
          <a:p>
            <a:r>
              <a:rPr lang="ja-JP" altLang="en-US" sz="3200" dirty="0"/>
              <a:t>・下げるなんてありえない</a:t>
            </a:r>
          </a:p>
          <a:p>
            <a:r>
              <a:rPr lang="ja-JP" altLang="en-US" sz="3200" dirty="0"/>
              <a:t>・体力的、精神的苦労があるのに、なぜ？</a:t>
            </a:r>
            <a:endParaRPr lang="en-US" altLang="ja-JP" sz="3200" dirty="0"/>
          </a:p>
          <a:p>
            <a:r>
              <a:rPr lang="ja-JP" altLang="en-US" sz="3200" dirty="0"/>
              <a:t>・信じられません。誰が考えてもわかることではないですか。</a:t>
            </a:r>
          </a:p>
          <a:p>
            <a:r>
              <a:rPr lang="ja-JP" altLang="en-US" sz="3200" dirty="0"/>
              <a:t>・訪問介護職員が不足している現状が分かっていない</a:t>
            </a:r>
          </a:p>
          <a:p>
            <a:r>
              <a:rPr lang="ja-JP" altLang="en-US" sz="3200" dirty="0"/>
              <a:t>・最低賃金はあがるのに、訪問介護の報酬引き下げの意味が分かりません。高齢者の生活の要であるヘルパーさんを軽んじているとしか思えません。</a:t>
            </a:r>
          </a:p>
          <a:p>
            <a:endParaRPr lang="ja-JP" altLang="en-US" sz="4000" dirty="0"/>
          </a:p>
        </p:txBody>
      </p:sp>
    </p:spTree>
    <p:extLst>
      <p:ext uri="{BB962C8B-B14F-4D97-AF65-F5344CB8AC3E}">
        <p14:creationId xmlns:p14="http://schemas.microsoft.com/office/powerpoint/2010/main" val="31206583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45335-EBBC-0E81-48C9-C59619E1100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AFF88D0-F2E7-8FCF-BCBD-3A3BFDC649D4}"/>
              </a:ext>
            </a:extLst>
          </p:cNvPr>
          <p:cNvSpPr>
            <a:spLocks noGrp="1"/>
          </p:cNvSpPr>
          <p:nvPr>
            <p:ph type="title"/>
          </p:nvPr>
        </p:nvSpPr>
        <p:spPr>
          <a:xfrm>
            <a:off x="512093" y="0"/>
            <a:ext cx="7886700" cy="831626"/>
          </a:xfrm>
          <a:solidFill>
            <a:schemeClr val="accent2">
              <a:lumMod val="40000"/>
              <a:lumOff val="60000"/>
            </a:schemeClr>
          </a:solidFill>
        </p:spPr>
        <p:txBody>
          <a:bodyPr/>
          <a:lstStyle/>
          <a:p>
            <a:r>
              <a:rPr kumimoji="1" lang="ja-JP" altLang="en-US" dirty="0">
                <a:latin typeface="ＭＳ ゴシック" panose="020B0609070205080204" pitchFamily="49" charset="-128"/>
                <a:ea typeface="ＭＳ ゴシック" panose="020B0609070205080204" pitchFamily="49" charset="-128"/>
              </a:rPr>
              <a:t>大阪での取り組み経過</a:t>
            </a:r>
          </a:p>
        </p:txBody>
      </p:sp>
      <p:sp>
        <p:nvSpPr>
          <p:cNvPr id="3" name="コンテンツ プレースホルダー 2">
            <a:extLst>
              <a:ext uri="{FF2B5EF4-FFF2-40B4-BE49-F238E27FC236}">
                <a16:creationId xmlns:a16="http://schemas.microsoft.com/office/drawing/2014/main" id="{6C8CD6AA-B260-3411-2AC4-19D5FB8039AC}"/>
              </a:ext>
            </a:extLst>
          </p:cNvPr>
          <p:cNvSpPr>
            <a:spLocks noGrp="1"/>
          </p:cNvSpPr>
          <p:nvPr>
            <p:ph idx="1"/>
          </p:nvPr>
        </p:nvSpPr>
        <p:spPr>
          <a:xfrm>
            <a:off x="323528" y="908720"/>
            <a:ext cx="8191822" cy="5584153"/>
          </a:xfrm>
        </p:spPr>
        <p:txBody>
          <a:bodyPr>
            <a:normAutofit/>
          </a:bodyPr>
          <a:lstStyle/>
          <a:p>
            <a:pPr marL="0" indent="0">
              <a:buNone/>
            </a:pPr>
            <a:r>
              <a:rPr kumimoji="1" lang="en-US" altLang="ja-JP" sz="3200" dirty="0">
                <a:latin typeface="ＭＳ ゴシック" panose="020B0609070205080204" pitchFamily="49" charset="-128"/>
                <a:ea typeface="ＭＳ ゴシック" panose="020B0609070205080204" pitchFamily="49" charset="-128"/>
              </a:rPr>
              <a:t>2024</a:t>
            </a:r>
            <a:r>
              <a:rPr kumimoji="1" lang="ja-JP" altLang="en-US" sz="3200" dirty="0">
                <a:latin typeface="ＭＳ ゴシック" panose="020B0609070205080204" pitchFamily="49" charset="-128"/>
                <a:ea typeface="ＭＳ ゴシック" panose="020B0609070205080204" pitchFamily="49" charset="-128"/>
              </a:rPr>
              <a:t>年</a:t>
            </a:r>
            <a:endParaRPr kumimoji="1" lang="en-US" altLang="ja-JP" sz="3200" dirty="0">
              <a:latin typeface="ＭＳ ゴシック" panose="020B0609070205080204" pitchFamily="49" charset="-128"/>
              <a:ea typeface="ＭＳ ゴシック" panose="020B0609070205080204" pitchFamily="49" charset="-128"/>
            </a:endParaRPr>
          </a:p>
          <a:p>
            <a:pPr marL="0" indent="0">
              <a:buNone/>
            </a:pPr>
            <a:r>
              <a:rPr lang="en-US" altLang="ja-JP" sz="3200" dirty="0">
                <a:latin typeface="ＭＳ ゴシック" panose="020B0609070205080204" pitchFamily="49" charset="-128"/>
                <a:ea typeface="ＭＳ ゴシック" panose="020B0609070205080204" pitchFamily="49" charset="-128"/>
              </a:rPr>
              <a:t>6</a:t>
            </a:r>
            <a:r>
              <a:rPr kumimoji="1" lang="ja-JP" altLang="en-US" sz="3200" dirty="0">
                <a:latin typeface="ＭＳ ゴシック" panose="020B0609070205080204" pitchFamily="49" charset="-128"/>
                <a:ea typeface="ＭＳ ゴシック" panose="020B0609070205080204" pitchFamily="49" charset="-128"/>
              </a:rPr>
              <a:t>月</a:t>
            </a:r>
            <a:r>
              <a:rPr kumimoji="1" lang="en-US" altLang="ja-JP" sz="3200" dirty="0">
                <a:latin typeface="ＭＳ ゴシック" panose="020B0609070205080204" pitchFamily="49" charset="-128"/>
                <a:ea typeface="ＭＳ ゴシック" panose="020B0609070205080204" pitchFamily="49" charset="-128"/>
              </a:rPr>
              <a:t>28</a:t>
            </a:r>
            <a:r>
              <a:rPr kumimoji="1" lang="ja-JP" altLang="en-US" sz="3200" dirty="0">
                <a:latin typeface="ＭＳ ゴシック" panose="020B0609070205080204" pitchFamily="49" charset="-128"/>
                <a:ea typeface="ＭＳ ゴシック" panose="020B0609070205080204" pitchFamily="49" charset="-128"/>
              </a:rPr>
              <a:t>日　吹田市議会、摂津市議会で</a:t>
            </a:r>
            <a:r>
              <a:rPr kumimoji="1" lang="ja-JP" altLang="en-US" sz="32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議会意見書採択</a:t>
            </a:r>
            <a:endParaRPr kumimoji="1" lang="en-US" altLang="ja-JP" sz="3200" dirty="0">
              <a:latin typeface="ＭＳ ゴシック" panose="020B0609070205080204" pitchFamily="49" charset="-128"/>
              <a:ea typeface="ＭＳ ゴシック" panose="020B0609070205080204" pitchFamily="49" charset="-128"/>
            </a:endParaRPr>
          </a:p>
          <a:p>
            <a:pPr marL="0" indent="0">
              <a:buNone/>
            </a:pPr>
            <a:r>
              <a:rPr kumimoji="1" lang="en-US" altLang="ja-JP" sz="3200" dirty="0">
                <a:latin typeface="ＭＳ ゴシック" panose="020B0609070205080204" pitchFamily="49" charset="-128"/>
                <a:ea typeface="ＭＳ ゴシック" panose="020B0609070205080204" pitchFamily="49" charset="-128"/>
              </a:rPr>
              <a:t>12</a:t>
            </a:r>
            <a:r>
              <a:rPr kumimoji="1" lang="ja-JP" altLang="en-US" sz="3200" dirty="0">
                <a:latin typeface="ＭＳ ゴシック" panose="020B0609070205080204" pitchFamily="49" charset="-128"/>
                <a:ea typeface="ＭＳ ゴシック" panose="020B0609070205080204" pitchFamily="49" charset="-128"/>
              </a:rPr>
              <a:t>月</a:t>
            </a:r>
            <a:r>
              <a:rPr kumimoji="1" lang="en-US" altLang="ja-JP" sz="3200" dirty="0">
                <a:latin typeface="ＭＳ ゴシック" panose="020B0609070205080204" pitchFamily="49" charset="-128"/>
                <a:ea typeface="ＭＳ ゴシック" panose="020B0609070205080204" pitchFamily="49" charset="-128"/>
              </a:rPr>
              <a:t>13</a:t>
            </a:r>
            <a:r>
              <a:rPr kumimoji="1" lang="ja-JP" altLang="en-US" sz="3200" dirty="0">
                <a:latin typeface="ＭＳ ゴシック" panose="020B0609070205080204" pitchFamily="49" charset="-128"/>
                <a:ea typeface="ＭＳ ゴシック" panose="020B0609070205080204" pitchFamily="49" charset="-128"/>
              </a:rPr>
              <a:t>日　貝塚市</a:t>
            </a:r>
            <a:r>
              <a:rPr kumimoji="1" lang="zh-TW" altLang="en-US" sz="3200" dirty="0">
                <a:latin typeface="ＭＳ ゴシック" panose="020B0609070205080204" pitchFamily="49" charset="-128"/>
                <a:ea typeface="ＭＳ ゴシック" panose="020B0609070205080204" pitchFamily="49" charset="-128"/>
              </a:rPr>
              <a:t>議会意見書採択</a:t>
            </a:r>
            <a:r>
              <a:rPr kumimoji="1" lang="ja-JP" altLang="en-US" sz="3200" dirty="0">
                <a:latin typeface="ＭＳ ゴシック" panose="020B0609070205080204" pitchFamily="49" charset="-128"/>
                <a:ea typeface="ＭＳ ゴシック" panose="020B0609070205080204" pitchFamily="49" charset="-128"/>
              </a:rPr>
              <a:t>　</a:t>
            </a:r>
            <a:endParaRPr kumimoji="1" lang="en-US" altLang="ja-JP" sz="3200" dirty="0">
              <a:latin typeface="ＭＳ ゴシック" panose="020B0609070205080204" pitchFamily="49" charset="-128"/>
              <a:ea typeface="ＭＳ ゴシック" panose="020B0609070205080204" pitchFamily="49" charset="-128"/>
            </a:endParaRPr>
          </a:p>
          <a:p>
            <a:pPr marL="0" indent="0">
              <a:buNone/>
            </a:pPr>
            <a:r>
              <a:rPr kumimoji="1" lang="en-US" altLang="ja-JP" sz="3200" dirty="0">
                <a:latin typeface="ＭＳ ゴシック" panose="020B0609070205080204" pitchFamily="49" charset="-128"/>
                <a:ea typeface="ＭＳ ゴシック" panose="020B0609070205080204" pitchFamily="49" charset="-128"/>
              </a:rPr>
              <a:t>12</a:t>
            </a:r>
            <a:r>
              <a:rPr kumimoji="1" lang="ja-JP" altLang="en-US" sz="3200" dirty="0">
                <a:latin typeface="ＭＳ ゴシック" panose="020B0609070205080204" pitchFamily="49" charset="-128"/>
                <a:ea typeface="ＭＳ ゴシック" panose="020B0609070205080204" pitchFamily="49" charset="-128"/>
              </a:rPr>
              <a:t>月</a:t>
            </a:r>
            <a:r>
              <a:rPr kumimoji="1" lang="en-US" altLang="ja-JP" sz="3200" dirty="0">
                <a:latin typeface="ＭＳ ゴシック" panose="020B0609070205080204" pitchFamily="49" charset="-128"/>
                <a:ea typeface="ＭＳ ゴシック" panose="020B0609070205080204" pitchFamily="49" charset="-128"/>
              </a:rPr>
              <a:t>17</a:t>
            </a:r>
            <a:r>
              <a:rPr kumimoji="1" lang="ja-JP" altLang="en-US" sz="3200" dirty="0">
                <a:latin typeface="ＭＳ ゴシック" panose="020B0609070205080204" pitchFamily="49" charset="-128"/>
                <a:ea typeface="ＭＳ ゴシック" panose="020B0609070205080204" pitchFamily="49" charset="-128"/>
              </a:rPr>
              <a:t>日　熊取町</a:t>
            </a:r>
            <a:r>
              <a:rPr lang="ja-JP" altLang="en-US" sz="3200" dirty="0">
                <a:latin typeface="ＭＳ ゴシック" panose="020B0609070205080204" pitchFamily="49" charset="-128"/>
                <a:ea typeface="ＭＳ ゴシック" panose="020B0609070205080204" pitchFamily="49" charset="-128"/>
              </a:rPr>
              <a:t>議会意見書採択</a:t>
            </a:r>
            <a:endParaRPr lang="en-US" altLang="ja-JP" sz="3200" dirty="0">
              <a:latin typeface="ＭＳ ゴシック" panose="020B0609070205080204" pitchFamily="49" charset="-128"/>
              <a:ea typeface="ＭＳ ゴシック" panose="020B0609070205080204" pitchFamily="49" charset="-128"/>
            </a:endParaRPr>
          </a:p>
          <a:p>
            <a:pPr marL="0" indent="0">
              <a:buNone/>
            </a:pPr>
            <a:r>
              <a:rPr kumimoji="1" lang="en-US" altLang="ja-JP" sz="3200" dirty="0">
                <a:latin typeface="ＭＳ ゴシック" panose="020B0609070205080204" pitchFamily="49" charset="-128"/>
                <a:ea typeface="ＭＳ ゴシック" panose="020B0609070205080204" pitchFamily="49" charset="-128"/>
              </a:rPr>
              <a:t>2025</a:t>
            </a:r>
            <a:r>
              <a:rPr kumimoji="1" lang="ja-JP" altLang="en-US" sz="3200" dirty="0">
                <a:latin typeface="ＭＳ ゴシック" panose="020B0609070205080204" pitchFamily="49" charset="-128"/>
                <a:ea typeface="ＭＳ ゴシック" panose="020B0609070205080204" pitchFamily="49" charset="-128"/>
              </a:rPr>
              <a:t>年</a:t>
            </a:r>
            <a:endParaRPr kumimoji="1" lang="en-US" altLang="ja-JP" sz="3200" dirty="0">
              <a:latin typeface="ＭＳ ゴシック" panose="020B0609070205080204" pitchFamily="49" charset="-128"/>
              <a:ea typeface="ＭＳ ゴシック" panose="020B0609070205080204" pitchFamily="49" charset="-128"/>
            </a:endParaRPr>
          </a:p>
          <a:p>
            <a:pPr marL="0" indent="0">
              <a:buNone/>
            </a:pPr>
            <a:r>
              <a:rPr lang="en-US" altLang="ja-JP" sz="3200" dirty="0">
                <a:latin typeface="ＭＳ ゴシック" panose="020B0609070205080204" pitchFamily="49" charset="-128"/>
                <a:ea typeface="ＭＳ ゴシック" panose="020B0609070205080204" pitchFamily="49" charset="-128"/>
              </a:rPr>
              <a:t>1</a:t>
            </a:r>
            <a:r>
              <a:rPr lang="ja-JP" altLang="en-US" sz="3200" dirty="0">
                <a:latin typeface="ＭＳ ゴシック" panose="020B0609070205080204" pitchFamily="49" charset="-128"/>
                <a:ea typeface="ＭＳ ゴシック" panose="020B0609070205080204" pitchFamily="49" charset="-128"/>
              </a:rPr>
              <a:t>月</a:t>
            </a:r>
            <a:r>
              <a:rPr lang="en-US" altLang="ja-JP" sz="3200" dirty="0">
                <a:latin typeface="ＭＳ ゴシック" panose="020B0609070205080204" pitchFamily="49" charset="-128"/>
                <a:ea typeface="ＭＳ ゴシック" panose="020B0609070205080204" pitchFamily="49" charset="-128"/>
              </a:rPr>
              <a:t>13</a:t>
            </a:r>
            <a:r>
              <a:rPr lang="ja-JP" altLang="en-US" sz="3200" dirty="0">
                <a:latin typeface="ＭＳ ゴシック" panose="020B0609070205080204" pitchFamily="49" charset="-128"/>
                <a:ea typeface="ＭＳ ゴシック" panose="020B0609070205080204" pitchFamily="49" charset="-128"/>
              </a:rPr>
              <a:t>日　大阪社保協通信で「</a:t>
            </a:r>
            <a:r>
              <a:rPr lang="en-US" altLang="ja-JP" sz="3200" dirty="0">
                <a:latin typeface="ＭＳ ゴシック" panose="020B0609070205080204" pitchFamily="49" charset="-128"/>
                <a:ea typeface="ＭＳ ゴシック" panose="020B0609070205080204" pitchFamily="49" charset="-128"/>
              </a:rPr>
              <a:t>2</a:t>
            </a:r>
            <a:r>
              <a:rPr lang="ja-JP" altLang="en-US" sz="3200" dirty="0">
                <a:latin typeface="ＭＳ ゴシック" panose="020B0609070205080204" pitchFamily="49" charset="-128"/>
                <a:ea typeface="ＭＳ ゴシック" panose="020B0609070205080204" pitchFamily="49" charset="-128"/>
              </a:rPr>
              <a:t>月</a:t>
            </a:r>
            <a:r>
              <a:rPr lang="en-US" altLang="ja-JP" sz="3200" dirty="0">
                <a:latin typeface="ＭＳ ゴシック" panose="020B0609070205080204" pitchFamily="49" charset="-128"/>
                <a:ea typeface="ＭＳ ゴシック" panose="020B0609070205080204" pitchFamily="49" charset="-128"/>
              </a:rPr>
              <a:t>3</a:t>
            </a:r>
            <a:r>
              <a:rPr lang="ja-JP" altLang="en-US" sz="3200" dirty="0">
                <a:latin typeface="ＭＳ ゴシック" panose="020B0609070205080204" pitchFamily="49" charset="-128"/>
                <a:ea typeface="ＭＳ ゴシック" panose="020B0609070205080204" pitchFamily="49" charset="-128"/>
              </a:rPr>
              <a:t>月地方議会から国へ意見をあげよう～「意見書」採択大運動よびかけ</a:t>
            </a:r>
            <a:endParaRPr lang="en-US" altLang="ja-JP" sz="3200"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14290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0596-1C18-CA53-DDC6-5B0FB9C2C9F2}"/>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D20ABAD6-4534-D218-FC45-CD16451219D9}"/>
              </a:ext>
            </a:extLst>
          </p:cNvPr>
          <p:cNvPicPr>
            <a:picLocks noChangeAspect="1"/>
          </p:cNvPicPr>
          <p:nvPr/>
        </p:nvPicPr>
        <p:blipFill>
          <a:blip r:embed="rId3"/>
          <a:stretch>
            <a:fillRect/>
          </a:stretch>
        </p:blipFill>
        <p:spPr>
          <a:xfrm>
            <a:off x="-18852" y="270710"/>
            <a:ext cx="9144000" cy="6316579"/>
          </a:xfrm>
          <a:prstGeom prst="rect">
            <a:avLst/>
          </a:prstGeom>
        </p:spPr>
      </p:pic>
      <p:sp>
        <p:nvSpPr>
          <p:cNvPr id="4" name="テキスト ボックス 3">
            <a:extLst>
              <a:ext uri="{FF2B5EF4-FFF2-40B4-BE49-F238E27FC236}">
                <a16:creationId xmlns:a16="http://schemas.microsoft.com/office/drawing/2014/main" id="{F0308664-8BD1-2D48-C961-BA4930F674C4}"/>
              </a:ext>
            </a:extLst>
          </p:cNvPr>
          <p:cNvSpPr txBox="1"/>
          <p:nvPr/>
        </p:nvSpPr>
        <p:spPr>
          <a:xfrm>
            <a:off x="2988421" y="-2996"/>
            <a:ext cx="6201520" cy="307777"/>
          </a:xfrm>
          <a:prstGeom prst="rect">
            <a:avLst/>
          </a:prstGeom>
          <a:solidFill>
            <a:schemeClr val="accent3">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社会保障審議会介護給付費分科会（第</a:t>
            </a:r>
            <a:r>
              <a:rPr kumimoji="1" lang="en-US" altLang="zh-TW"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2</a:t>
            </a:r>
            <a:r>
              <a:rPr kumimoji="1" lang="en-US" altLang="ja-JP"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242</a:t>
            </a:r>
            <a:r>
              <a:rPr kumimoji="1" lang="zh-TW"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回） 資料</a:t>
            </a:r>
            <a:r>
              <a:rPr lang="ja-JP" altLang="en-US" sz="1400" dirty="0">
                <a:solidFill>
                  <a:prstClr val="black"/>
                </a:solidFill>
                <a:latin typeface="ＭＳ ゴシック" panose="020B0609070205080204" pitchFamily="49" charset="-128"/>
                <a:ea typeface="ＭＳ ゴシック" panose="020B0609070205080204" pitchFamily="49" charset="-128"/>
              </a:rPr>
              <a:t>２</a:t>
            </a:r>
            <a:r>
              <a:rPr kumimoji="1" lang="zh-TW"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令和</a:t>
            </a:r>
            <a:r>
              <a:rPr kumimoji="1" lang="ja-JP"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６</a:t>
            </a:r>
            <a:r>
              <a:rPr kumimoji="1" lang="zh-TW"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年９月</a:t>
            </a:r>
            <a:r>
              <a:rPr kumimoji="1" lang="ja-JP"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１２</a:t>
            </a:r>
            <a:r>
              <a:rPr kumimoji="1" lang="zh-TW"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日</a:t>
            </a:r>
            <a:endParaRPr kumimoji="1" lang="ja-JP"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endParaRPr>
          </a:p>
        </p:txBody>
      </p:sp>
      <p:sp>
        <p:nvSpPr>
          <p:cNvPr id="7" name="テキスト ボックス 6">
            <a:extLst>
              <a:ext uri="{FF2B5EF4-FFF2-40B4-BE49-F238E27FC236}">
                <a16:creationId xmlns:a16="http://schemas.microsoft.com/office/drawing/2014/main" id="{AA019063-062E-6BF6-466A-84909B9AC594}"/>
              </a:ext>
            </a:extLst>
          </p:cNvPr>
          <p:cNvSpPr txBox="1"/>
          <p:nvPr/>
        </p:nvSpPr>
        <p:spPr>
          <a:xfrm>
            <a:off x="152400" y="5648901"/>
            <a:ext cx="8839200" cy="1200329"/>
          </a:xfrm>
          <a:prstGeom prst="rect">
            <a:avLst/>
          </a:prstGeom>
          <a:solidFill>
            <a:schemeClr val="accent1">
              <a:lumMod val="20000"/>
              <a:lumOff val="80000"/>
            </a:schemeClr>
          </a:solidFill>
        </p:spPr>
        <p:txBody>
          <a:bodyPr wrap="square">
            <a:spAutoFit/>
          </a:bodyPr>
          <a:lstStyle/>
          <a:p>
            <a:pPr lvl="0" defTabSz="457200" eaLnBrk="1" fontAlgn="auto" hangingPunct="1">
              <a:spcBef>
                <a:spcPts val="0"/>
              </a:spcBef>
              <a:spcAft>
                <a:spcPts val="0"/>
              </a:spcAft>
              <a:defRPr/>
            </a:pPr>
            <a:r>
              <a:rPr kumimoji="0" lang="ja-JP" altLang="en-US" sz="4000" dirty="0">
                <a:solidFill>
                  <a:srgbClr val="FF0000"/>
                </a:solidFill>
                <a:latin typeface="ＭＳ ゴシック" panose="020B0609070205080204" pitchFamily="49" charset="-128"/>
                <a:ea typeface="ＭＳ ゴシック" panose="020B0609070205080204" pitchFamily="49" charset="-128"/>
              </a:rPr>
              <a:t>有効求人倍率　＝求人数／求職数</a:t>
            </a:r>
            <a:endParaRPr kumimoji="0" lang="en-US" altLang="ja-JP" sz="4000" dirty="0">
              <a:solidFill>
                <a:srgbClr val="FF0000"/>
              </a:solidFill>
              <a:latin typeface="ＭＳ ゴシック" panose="020B0609070205080204" pitchFamily="49" charset="-128"/>
              <a:ea typeface="ＭＳ ゴシック" panose="020B0609070205080204" pitchFamily="49" charset="-128"/>
            </a:endParaRPr>
          </a:p>
          <a:p>
            <a:pPr lvl="0" defTabSz="457200" eaLnBrk="1" fontAlgn="auto" hangingPunct="1">
              <a:spcBef>
                <a:spcPts val="0"/>
              </a:spcBef>
              <a:spcAft>
                <a:spcPts val="0"/>
              </a:spcAft>
              <a:defRPr/>
            </a:pPr>
            <a:r>
              <a:rPr kumimoji="0" lang="ja-JP" altLang="en-US" sz="3200" dirty="0">
                <a:solidFill>
                  <a:srgbClr val="FF0000"/>
                </a:solidFill>
                <a:latin typeface="ＭＳ ゴシック" panose="020B0609070205080204" pitchFamily="49" charset="-128"/>
                <a:ea typeface="ＭＳ ゴシック" panose="020B0609070205080204" pitchFamily="49" charset="-128"/>
              </a:rPr>
              <a:t>介護職員</a:t>
            </a:r>
            <a:r>
              <a:rPr kumimoji="0" lang="en-US" altLang="ja-JP" sz="3200" dirty="0">
                <a:solidFill>
                  <a:srgbClr val="FF0000"/>
                </a:solidFill>
                <a:latin typeface="ＭＳ ゴシック" panose="020B0609070205080204" pitchFamily="49" charset="-128"/>
                <a:ea typeface="ＭＳ ゴシック" panose="020B0609070205080204" pitchFamily="49" charset="-128"/>
              </a:rPr>
              <a:t>3</a:t>
            </a:r>
            <a:r>
              <a:rPr kumimoji="0" lang="ja-JP" altLang="en-US" sz="3200" dirty="0">
                <a:solidFill>
                  <a:srgbClr val="FF0000"/>
                </a:solidFill>
                <a:latin typeface="ＭＳ ゴシック" panose="020B0609070205080204" pitchFamily="49" charset="-128"/>
                <a:ea typeface="ＭＳ ゴシック" panose="020B0609070205080204" pitchFamily="49" charset="-128"/>
              </a:rPr>
              <a:t>倍～</a:t>
            </a:r>
            <a:r>
              <a:rPr kumimoji="0" lang="en-US" altLang="ja-JP" sz="3200" dirty="0">
                <a:solidFill>
                  <a:srgbClr val="FF0000"/>
                </a:solidFill>
                <a:latin typeface="ＭＳ ゴシック" panose="020B0609070205080204" pitchFamily="49" charset="-128"/>
                <a:ea typeface="ＭＳ ゴシック" panose="020B0609070205080204" pitchFamily="49" charset="-128"/>
              </a:rPr>
              <a:t>4</a:t>
            </a:r>
            <a:r>
              <a:rPr kumimoji="0" lang="ja-JP" altLang="en-US" sz="3200" dirty="0">
                <a:solidFill>
                  <a:srgbClr val="FF0000"/>
                </a:solidFill>
                <a:latin typeface="ＭＳ ゴシック" panose="020B0609070205080204" pitchFamily="49" charset="-128"/>
                <a:ea typeface="ＭＳ ゴシック" panose="020B0609070205080204" pitchFamily="49" charset="-128"/>
              </a:rPr>
              <a:t>倍、訪問介護員</a:t>
            </a:r>
            <a:r>
              <a:rPr kumimoji="0" lang="en-US" altLang="ja-JP" sz="3200" dirty="0">
                <a:solidFill>
                  <a:srgbClr val="FF0000"/>
                </a:solidFill>
                <a:latin typeface="ＭＳ ゴシック" panose="020B0609070205080204" pitchFamily="49" charset="-128"/>
                <a:ea typeface="ＭＳ ゴシック" panose="020B0609070205080204" pitchFamily="49" charset="-128"/>
              </a:rPr>
              <a:t>14</a:t>
            </a:r>
            <a:r>
              <a:rPr kumimoji="0" lang="ja-JP" altLang="en-US" sz="3200" dirty="0">
                <a:solidFill>
                  <a:srgbClr val="FF0000"/>
                </a:solidFill>
                <a:latin typeface="ＭＳ ゴシック" panose="020B0609070205080204" pitchFamily="49" charset="-128"/>
                <a:ea typeface="ＭＳ ゴシック" panose="020B0609070205080204" pitchFamily="49" charset="-128"/>
              </a:rPr>
              <a:t>倍～</a:t>
            </a:r>
            <a:r>
              <a:rPr kumimoji="0" lang="en-US" altLang="ja-JP" sz="3200" dirty="0">
                <a:solidFill>
                  <a:srgbClr val="FF0000"/>
                </a:solidFill>
                <a:latin typeface="ＭＳ ゴシック" panose="020B0609070205080204" pitchFamily="49" charset="-128"/>
                <a:ea typeface="ＭＳ ゴシック" panose="020B0609070205080204" pitchFamily="49" charset="-128"/>
              </a:rPr>
              <a:t>15</a:t>
            </a:r>
            <a:r>
              <a:rPr kumimoji="0" lang="ja-JP" altLang="en-US" sz="3200" dirty="0">
                <a:solidFill>
                  <a:srgbClr val="FF0000"/>
                </a:solidFill>
                <a:latin typeface="ＭＳ ゴシック" panose="020B0609070205080204" pitchFamily="49" charset="-128"/>
                <a:ea typeface="ＭＳ ゴシック" panose="020B0609070205080204" pitchFamily="49" charset="-128"/>
              </a:rPr>
              <a:t>倍</a:t>
            </a:r>
            <a:endParaRPr kumimoji="0" lang="ja-JP" altLang="en-US" sz="32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endParaRPr>
          </a:p>
        </p:txBody>
      </p:sp>
      <p:sp>
        <p:nvSpPr>
          <p:cNvPr id="10" name="四角形: 角を丸くする 9">
            <a:extLst>
              <a:ext uri="{FF2B5EF4-FFF2-40B4-BE49-F238E27FC236}">
                <a16:creationId xmlns:a16="http://schemas.microsoft.com/office/drawing/2014/main" id="{857EA483-6417-78F7-19CE-B140F3CC6E84}"/>
              </a:ext>
            </a:extLst>
          </p:cNvPr>
          <p:cNvSpPr/>
          <p:nvPr/>
        </p:nvSpPr>
        <p:spPr>
          <a:xfrm>
            <a:off x="4860032" y="1165061"/>
            <a:ext cx="3960440" cy="3682468"/>
          </a:xfrm>
          <a:prstGeom prst="roundRect">
            <a:avLst>
              <a:gd name="adj" fmla="val 16667"/>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7272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F797F0-5503-9D57-F2C2-F17BE61D3CD3}"/>
              </a:ext>
            </a:extLst>
          </p:cNvPr>
          <p:cNvSpPr>
            <a:spLocks noGrp="1"/>
          </p:cNvSpPr>
          <p:nvPr>
            <p:ph type="title"/>
          </p:nvPr>
        </p:nvSpPr>
        <p:spPr>
          <a:xfrm>
            <a:off x="323528" y="274638"/>
            <a:ext cx="8219256" cy="772301"/>
          </a:xfrm>
        </p:spPr>
        <p:txBody>
          <a:bodyPr>
            <a:normAutofit fontScale="90000"/>
          </a:bodyPr>
          <a:lstStyle/>
          <a:p>
            <a:r>
              <a:rPr kumimoji="1" lang="ja-JP" altLang="en-US" sz="3600" dirty="0"/>
              <a:t>報酬引き下げ撤回、再改定を強く求める</a:t>
            </a:r>
            <a:br>
              <a:rPr kumimoji="1" lang="en-US" altLang="ja-JP" sz="3600" dirty="0"/>
            </a:br>
            <a:r>
              <a:rPr kumimoji="1" lang="ja-JP" altLang="en-US" sz="3600" dirty="0"/>
              <a:t>大阪府吹田市議会意見書　</a:t>
            </a:r>
            <a:r>
              <a:rPr kumimoji="1" lang="en-US" altLang="ja-JP" sz="3600" dirty="0"/>
              <a:t>24.6.28</a:t>
            </a:r>
            <a:endParaRPr kumimoji="1" lang="ja-JP" altLang="en-US" dirty="0"/>
          </a:p>
        </p:txBody>
      </p:sp>
      <p:pic>
        <p:nvPicPr>
          <p:cNvPr id="5" name="図 4">
            <a:extLst>
              <a:ext uri="{FF2B5EF4-FFF2-40B4-BE49-F238E27FC236}">
                <a16:creationId xmlns:a16="http://schemas.microsoft.com/office/drawing/2014/main" id="{09FD7710-780A-3527-7FB6-A9D4DE9EDC7A}"/>
              </a:ext>
            </a:extLst>
          </p:cNvPr>
          <p:cNvPicPr>
            <a:picLocks noChangeAspect="1"/>
          </p:cNvPicPr>
          <p:nvPr/>
        </p:nvPicPr>
        <p:blipFill>
          <a:blip r:embed="rId3"/>
          <a:stretch>
            <a:fillRect/>
          </a:stretch>
        </p:blipFill>
        <p:spPr>
          <a:xfrm>
            <a:off x="1619672" y="1046939"/>
            <a:ext cx="4248743" cy="5811061"/>
          </a:xfrm>
          <a:prstGeom prst="rect">
            <a:avLst/>
          </a:prstGeom>
        </p:spPr>
      </p:pic>
      <p:sp>
        <p:nvSpPr>
          <p:cNvPr id="7" name="テキスト ボックス 6">
            <a:extLst>
              <a:ext uri="{FF2B5EF4-FFF2-40B4-BE49-F238E27FC236}">
                <a16:creationId xmlns:a16="http://schemas.microsoft.com/office/drawing/2014/main" id="{A0D1377A-4169-B00F-60C3-0497B1D495B3}"/>
              </a:ext>
            </a:extLst>
          </p:cNvPr>
          <p:cNvSpPr txBox="1"/>
          <p:nvPr/>
        </p:nvSpPr>
        <p:spPr>
          <a:xfrm>
            <a:off x="755576" y="2693467"/>
            <a:ext cx="7272808" cy="2554545"/>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Calibri" pitchFamily="34" charset="0"/>
                <a:ea typeface="ＭＳ Ｐゴシック" pitchFamily="50" charset="-128"/>
                <a:cs typeface="+mn-cs"/>
              </a:rPr>
              <a:t>本市議会は政府及び国会に対し、訪問介護の基本報酬</a:t>
            </a:r>
            <a:r>
              <a:rPr kumimoji="1" lang="ja-JP" altLang="en-US" sz="4000" b="0" i="0" u="none" strike="noStrike" kern="1200" cap="none" spc="0" normalizeH="0" baseline="0" noProof="0" dirty="0">
                <a:ln>
                  <a:noFill/>
                </a:ln>
                <a:solidFill>
                  <a:srgbClr val="FF0000"/>
                </a:solidFill>
                <a:effectLst/>
                <a:uLnTx/>
                <a:uFillTx/>
                <a:latin typeface="Calibri" pitchFamily="34" charset="0"/>
                <a:ea typeface="ＭＳ Ｐゴシック" pitchFamily="50" charset="-128"/>
                <a:cs typeface="+mn-cs"/>
              </a:rPr>
              <a:t>引下げの撤回</a:t>
            </a:r>
            <a:r>
              <a:rPr kumimoji="1" lang="ja-JP" altLang="en-US" sz="4000" b="0" i="0" u="none" strike="noStrike" kern="1200" cap="none" spc="0" normalizeH="0" baseline="0" noProof="0" dirty="0">
                <a:ln>
                  <a:noFill/>
                </a:ln>
                <a:solidFill>
                  <a:prstClr val="black"/>
                </a:solidFill>
                <a:effectLst/>
                <a:uLnTx/>
                <a:uFillTx/>
                <a:latin typeface="Calibri" pitchFamily="34" charset="0"/>
                <a:ea typeface="ＭＳ Ｐゴシック" pitchFamily="50" charset="-128"/>
                <a:cs typeface="+mn-cs"/>
              </a:rPr>
              <a:t>と、介護報酬</a:t>
            </a:r>
            <a:r>
              <a:rPr kumimoji="1" lang="ja-JP" altLang="en-US" sz="4000" b="0" i="0" u="none" strike="noStrike" kern="1200" cap="none" spc="0" normalizeH="0" baseline="0" noProof="0" dirty="0">
                <a:ln>
                  <a:noFill/>
                </a:ln>
                <a:solidFill>
                  <a:srgbClr val="FF0000"/>
                </a:solidFill>
                <a:effectLst/>
                <a:uLnTx/>
                <a:uFillTx/>
                <a:latin typeface="Calibri" pitchFamily="34" charset="0"/>
                <a:ea typeface="ＭＳ Ｐゴシック" pitchFamily="50" charset="-128"/>
                <a:cs typeface="+mn-cs"/>
              </a:rPr>
              <a:t>引上げの再改定を早急</a:t>
            </a:r>
            <a:r>
              <a:rPr kumimoji="1" lang="ja-JP" altLang="en-US" sz="4000" b="0" i="0" u="none" strike="noStrike" kern="1200" cap="none" spc="0" normalizeH="0" baseline="0" noProof="0" dirty="0">
                <a:ln>
                  <a:noFill/>
                </a:ln>
                <a:solidFill>
                  <a:prstClr val="black"/>
                </a:solidFill>
                <a:effectLst/>
                <a:uLnTx/>
                <a:uFillTx/>
                <a:latin typeface="Calibri" pitchFamily="34" charset="0"/>
                <a:ea typeface="ＭＳ Ｐゴシック" pitchFamily="50" charset="-128"/>
                <a:cs typeface="+mn-cs"/>
              </a:rPr>
              <a:t>に行うよう強く求める。</a:t>
            </a:r>
          </a:p>
        </p:txBody>
      </p:sp>
      <p:sp>
        <p:nvSpPr>
          <p:cNvPr id="4" name="テキスト ボックス 3">
            <a:extLst>
              <a:ext uri="{FF2B5EF4-FFF2-40B4-BE49-F238E27FC236}">
                <a16:creationId xmlns:a16="http://schemas.microsoft.com/office/drawing/2014/main" id="{21365A48-62D1-8FB7-7083-49F157FB1F9A}"/>
              </a:ext>
            </a:extLst>
          </p:cNvPr>
          <p:cNvSpPr txBox="1"/>
          <p:nvPr/>
        </p:nvSpPr>
        <p:spPr>
          <a:xfrm>
            <a:off x="1043608" y="5729840"/>
            <a:ext cx="7776864" cy="830997"/>
          </a:xfrm>
          <a:prstGeom prst="rect">
            <a:avLst/>
          </a:prstGeom>
          <a:solidFill>
            <a:schemeClr val="bg1"/>
          </a:solidFill>
        </p:spPr>
        <p:txBody>
          <a:bodyPr wrap="square">
            <a:spAutoFit/>
          </a:bodyPr>
          <a:lstStyle/>
          <a:p>
            <a:r>
              <a:rPr lang="ja-JP" altLang="en-US" sz="2400" dirty="0">
                <a:latin typeface="+mn-ea"/>
                <a:ea typeface="+mn-ea"/>
              </a:rPr>
              <a:t>賛成　</a:t>
            </a:r>
            <a:r>
              <a:rPr lang="en-US" altLang="ja-JP" sz="2400" dirty="0">
                <a:latin typeface="+mn-ea"/>
                <a:ea typeface="+mn-ea"/>
              </a:rPr>
              <a:t>31</a:t>
            </a:r>
            <a:r>
              <a:rPr lang="ja-JP" altLang="en-US" sz="2400" dirty="0">
                <a:latin typeface="+mn-ea"/>
                <a:ea typeface="+mn-ea"/>
              </a:rPr>
              <a:t>（共産、維新、自民、公明、立憲、参政、吹田党）　</a:t>
            </a:r>
            <a:endParaRPr lang="en-US" altLang="ja-JP" sz="2400" dirty="0">
              <a:latin typeface="+mn-ea"/>
              <a:ea typeface="+mn-ea"/>
            </a:endParaRPr>
          </a:p>
          <a:p>
            <a:r>
              <a:rPr lang="ja-JP" altLang="en-US" sz="2400" dirty="0">
                <a:latin typeface="+mn-ea"/>
                <a:ea typeface="+mn-ea"/>
              </a:rPr>
              <a:t>反対　２（市民と歩む議員の会）</a:t>
            </a:r>
          </a:p>
        </p:txBody>
      </p:sp>
    </p:spTree>
    <p:extLst>
      <p:ext uri="{BB962C8B-B14F-4D97-AF65-F5344CB8AC3E}">
        <p14:creationId xmlns:p14="http://schemas.microsoft.com/office/powerpoint/2010/main" val="1582232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FE56715E-614F-9D4C-9F7D-1D16214A693C}"/>
              </a:ext>
            </a:extLst>
          </p:cNvPr>
          <p:cNvPicPr>
            <a:picLocks noChangeAspect="1"/>
          </p:cNvPicPr>
          <p:nvPr/>
        </p:nvPicPr>
        <p:blipFill>
          <a:blip r:embed="rId2"/>
          <a:stretch>
            <a:fillRect/>
          </a:stretch>
        </p:blipFill>
        <p:spPr>
          <a:xfrm>
            <a:off x="1259632" y="1052736"/>
            <a:ext cx="4525006" cy="5277587"/>
          </a:xfrm>
          <a:prstGeom prst="rect">
            <a:avLst/>
          </a:prstGeom>
        </p:spPr>
      </p:pic>
      <p:sp>
        <p:nvSpPr>
          <p:cNvPr id="8" name="テキスト ボックス 7">
            <a:extLst>
              <a:ext uri="{FF2B5EF4-FFF2-40B4-BE49-F238E27FC236}">
                <a16:creationId xmlns:a16="http://schemas.microsoft.com/office/drawing/2014/main" id="{1E1938F6-01A0-C2EC-7CD1-ED50F91F666B}"/>
              </a:ext>
            </a:extLst>
          </p:cNvPr>
          <p:cNvSpPr txBox="1"/>
          <p:nvPr/>
        </p:nvSpPr>
        <p:spPr>
          <a:xfrm>
            <a:off x="467544" y="129406"/>
            <a:ext cx="8496944" cy="954107"/>
          </a:xfrm>
          <a:prstGeom prst="rect">
            <a:avLst/>
          </a:prstGeom>
          <a:noFill/>
        </p:spPr>
        <p:txBody>
          <a:bodyPr wrap="square">
            <a:spAutoFit/>
          </a:bodyPr>
          <a:lstStyle/>
          <a:p>
            <a:r>
              <a:rPr lang="ja-JP" altLang="en-US" sz="2800" dirty="0"/>
              <a:t>訪問介護費の引き下げ撤回と、介護報酬引き上げの再改定を早急に行うことを求める意見書　摂津市議会</a:t>
            </a:r>
          </a:p>
        </p:txBody>
      </p:sp>
      <p:sp>
        <p:nvSpPr>
          <p:cNvPr id="9" name="テキスト ボックス 8">
            <a:extLst>
              <a:ext uri="{FF2B5EF4-FFF2-40B4-BE49-F238E27FC236}">
                <a16:creationId xmlns:a16="http://schemas.microsoft.com/office/drawing/2014/main" id="{AFA0DC7C-1A27-0022-63AB-51704FFC3EFE}"/>
              </a:ext>
            </a:extLst>
          </p:cNvPr>
          <p:cNvSpPr txBox="1"/>
          <p:nvPr/>
        </p:nvSpPr>
        <p:spPr>
          <a:xfrm>
            <a:off x="251520" y="4974267"/>
            <a:ext cx="8712968" cy="830997"/>
          </a:xfrm>
          <a:prstGeom prst="rect">
            <a:avLst/>
          </a:prstGeom>
          <a:solidFill>
            <a:schemeClr val="bg1"/>
          </a:solidFill>
        </p:spPr>
        <p:txBody>
          <a:bodyPr wrap="square">
            <a:spAutoFit/>
          </a:bodyPr>
          <a:lstStyle/>
          <a:p>
            <a:r>
              <a:rPr lang="ja-JP" altLang="en-US" sz="2400" dirty="0">
                <a:latin typeface="+mn-ea"/>
                <a:ea typeface="+mn-ea"/>
              </a:rPr>
              <a:t>全員賛成　</a:t>
            </a:r>
            <a:endParaRPr lang="en-US" altLang="ja-JP" sz="2400" dirty="0">
              <a:latin typeface="+mn-ea"/>
              <a:ea typeface="+mn-ea"/>
            </a:endParaRPr>
          </a:p>
          <a:p>
            <a:r>
              <a:rPr lang="ja-JP" altLang="en-US" sz="2400" dirty="0">
                <a:latin typeface="+mn-ea"/>
                <a:ea typeface="+mn-ea"/>
              </a:rPr>
              <a:t>　会派　　維新、公明、自民・市民の会、共産、民主市民連合</a:t>
            </a:r>
          </a:p>
        </p:txBody>
      </p:sp>
    </p:spTree>
    <p:extLst>
      <p:ext uri="{BB962C8B-B14F-4D97-AF65-F5344CB8AC3E}">
        <p14:creationId xmlns:p14="http://schemas.microsoft.com/office/powerpoint/2010/main" val="24741749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8F9AEA59-D8E4-BB21-945A-AF1DAB8E0EDE}"/>
              </a:ext>
            </a:extLst>
          </p:cNvPr>
          <p:cNvSpPr txBox="1"/>
          <p:nvPr/>
        </p:nvSpPr>
        <p:spPr>
          <a:xfrm>
            <a:off x="179512" y="82952"/>
            <a:ext cx="8496944" cy="6494085"/>
          </a:xfrm>
          <a:prstGeom prst="rect">
            <a:avLst/>
          </a:prstGeom>
          <a:noFill/>
        </p:spPr>
        <p:txBody>
          <a:bodyPr wrap="square">
            <a:spAutoFit/>
          </a:bodyPr>
          <a:lstStyle/>
          <a:p>
            <a:r>
              <a:rPr lang="ja-JP" altLang="en-US" sz="2400" dirty="0"/>
              <a:t>訪問介護の基本報酬引下げの見直しと介護報酬全体の大幅な引上げを求める意見書　　　　　　貝塚市議会</a:t>
            </a:r>
          </a:p>
          <a:p>
            <a:r>
              <a:rPr lang="ja-JP" altLang="en-US" sz="1600" dirty="0"/>
              <a:t>　高齢者の在宅介護が危機となっている。　コロナ禍に続く物価高騰によって介護事業所の運営は厳しい状況にある下で、介護職員の処遇改善は進んでおらず、人手不足に拍車がかかっている。その中で、</a:t>
            </a:r>
            <a:r>
              <a:rPr lang="en-US" altLang="ja-JP" sz="1600" dirty="0"/>
              <a:t>2024</a:t>
            </a:r>
            <a:r>
              <a:rPr lang="ja-JP" altLang="en-US" sz="1600" dirty="0"/>
              <a:t>年度の介護報酬改定によって、訪問介護の基本報酬が引き下げられた。社会福祉法人全国社会福祉協議会など介護関係団体から厳しく抗議されている。</a:t>
            </a:r>
          </a:p>
          <a:p>
            <a:r>
              <a:rPr lang="ja-JP" altLang="en-US" sz="1600" dirty="0"/>
              <a:t>　一般社団法人全国コープ福祉事業連帯機構の訪問介護事業所への基本報酬引下げの影響に関する調査によれば、</a:t>
            </a:r>
            <a:r>
              <a:rPr lang="en-US" altLang="ja-JP" sz="1600" dirty="0"/>
              <a:t>14</a:t>
            </a:r>
            <a:r>
              <a:rPr lang="ja-JP" altLang="en-US" sz="1600" dirty="0"/>
              <a:t>法人（</a:t>
            </a:r>
            <a:r>
              <a:rPr lang="en-US" altLang="ja-JP" sz="1600" dirty="0"/>
              <a:t>11</a:t>
            </a:r>
            <a:r>
              <a:rPr lang="ja-JP" altLang="en-US" sz="1600" dirty="0"/>
              <a:t>都府県、</a:t>
            </a:r>
            <a:r>
              <a:rPr lang="en-US" altLang="ja-JP" sz="1600" dirty="0"/>
              <a:t>127</a:t>
            </a:r>
            <a:r>
              <a:rPr lang="ja-JP" altLang="en-US" sz="1600" dirty="0"/>
              <a:t>の訪問介護事業所）の</a:t>
            </a:r>
            <a:r>
              <a:rPr lang="en-US" altLang="ja-JP" sz="1600" dirty="0"/>
              <a:t>2024</a:t>
            </a:r>
            <a:r>
              <a:rPr lang="ja-JP" altLang="en-US" sz="1600" dirty="0"/>
              <a:t>年</a:t>
            </a:r>
            <a:r>
              <a:rPr lang="en-US" altLang="ja-JP" sz="1600" dirty="0"/>
              <a:t>4</a:t>
            </a:r>
            <a:r>
              <a:rPr lang="ja-JP" altLang="en-US" sz="1600" dirty="0"/>
              <a:t>～</a:t>
            </a:r>
            <a:r>
              <a:rPr lang="en-US" altLang="ja-JP" sz="1600" dirty="0"/>
              <a:t>5</a:t>
            </a:r>
            <a:r>
              <a:rPr lang="ja-JP" altLang="en-US" sz="1600" dirty="0"/>
              <a:t>月の累計実績は、事業収入では前年同月比マイナス</a:t>
            </a:r>
            <a:r>
              <a:rPr lang="en-US" altLang="ja-JP" sz="1600" dirty="0"/>
              <a:t>1.3</a:t>
            </a:r>
            <a:r>
              <a:rPr lang="ja-JP" altLang="en-US" sz="1600" dirty="0"/>
              <a:t>％と悪化し、事業利益では赤字に転落する法人もあり、</a:t>
            </a:r>
            <a:r>
              <a:rPr lang="en-US" altLang="ja-JP" sz="1600" dirty="0"/>
              <a:t>14</a:t>
            </a:r>
            <a:r>
              <a:rPr lang="ja-JP" altLang="en-US" sz="1600" dirty="0"/>
              <a:t>法人で合計</a:t>
            </a:r>
            <a:r>
              <a:rPr lang="en-US" altLang="ja-JP" sz="1600" dirty="0"/>
              <a:t>4,075</a:t>
            </a:r>
            <a:r>
              <a:rPr lang="ja-JP" altLang="en-US" sz="1600" dirty="0"/>
              <a:t>万円の減益となった。また、低すぎる介護報酬のため職員の処遇改善を図ることが困難な実態があり、ヘルパーの人材不足が深刻になるなど、報酬引下げによる影響が明らかになった。特に、ホームヘルパーの人材確保が喫緊の課題となっており、</a:t>
            </a:r>
            <a:r>
              <a:rPr lang="en-US" altLang="ja-JP" sz="1600" dirty="0"/>
              <a:t>2022</a:t>
            </a:r>
            <a:r>
              <a:rPr lang="ja-JP" altLang="en-US" sz="1600" dirty="0"/>
              <a:t>年度の有効求人倍率は</a:t>
            </a:r>
            <a:r>
              <a:rPr lang="en-US" altLang="ja-JP" sz="1600" dirty="0"/>
              <a:t>15</a:t>
            </a:r>
            <a:r>
              <a:rPr lang="ja-JP" altLang="en-US" sz="1600" dirty="0"/>
              <a:t>倍以上という深刻な人材不足状態である。また、株式会社東京商工リサーチの調査によると、</a:t>
            </a:r>
            <a:r>
              <a:rPr lang="en-US" altLang="ja-JP" sz="1600" dirty="0"/>
              <a:t>2024</a:t>
            </a:r>
            <a:r>
              <a:rPr lang="ja-JP" altLang="en-US" sz="1600" dirty="0"/>
              <a:t>年の「訪問介護事業者」の倒産が</a:t>
            </a:r>
            <a:r>
              <a:rPr lang="en-US" altLang="ja-JP" sz="1600" dirty="0"/>
              <a:t>10</a:t>
            </a:r>
            <a:r>
              <a:rPr lang="ja-JP" altLang="en-US" sz="1600" dirty="0"/>
              <a:t>月までに</a:t>
            </a:r>
            <a:r>
              <a:rPr lang="en-US" altLang="ja-JP" sz="1600" dirty="0"/>
              <a:t>72</a:t>
            </a:r>
            <a:r>
              <a:rPr lang="ja-JP" altLang="en-US" sz="1600" dirty="0"/>
              <a:t>件判明し、</a:t>
            </a:r>
            <a:r>
              <a:rPr lang="en-US" altLang="ja-JP" sz="1600" dirty="0"/>
              <a:t>2023</a:t>
            </a:r>
            <a:r>
              <a:rPr lang="ja-JP" altLang="en-US" sz="1600" dirty="0"/>
              <a:t>年の年間</a:t>
            </a:r>
            <a:r>
              <a:rPr lang="en-US" altLang="ja-JP" sz="1600" dirty="0"/>
              <a:t>67</a:t>
            </a:r>
            <a:r>
              <a:rPr lang="ja-JP" altLang="en-US" sz="1600" dirty="0"/>
              <a:t>件を上回り、過去最多を記録している。そのほとんどが小規模・零細事業所の倒産である。このままでは、在宅介護を受けられない高齢者の「在宅放置」を招きかねない。</a:t>
            </a:r>
          </a:p>
          <a:p>
            <a:r>
              <a:rPr lang="ja-JP" altLang="en-US" sz="1600" dirty="0"/>
              <a:t>　身体介護、生活援助などの訪問介護は、要介護者の在宅での生活を支える上で欠かせないものである。介護利用者からは「訪問介護事業所がなくなれば住み慣れた家で暮らし続けられない」「親を施設に入れざるを得ない」と不安と抗議の声が広がっている。</a:t>
            </a:r>
          </a:p>
          <a:p>
            <a:r>
              <a:rPr lang="ja-JP" altLang="en-US" sz="1600" dirty="0"/>
              <a:t>　よって、本市議会は国会及び政府に対し、訪問介護の基本報酬引下げを見直し、介護労働者の大幅な処遇改善ができるよう介護報酬全体の大幅な引上げを強く求める。</a:t>
            </a:r>
          </a:p>
          <a:p>
            <a:r>
              <a:rPr lang="ja-JP" altLang="en-US" sz="1600" dirty="0"/>
              <a:t>　以上、地方自治法第</a:t>
            </a:r>
            <a:r>
              <a:rPr lang="en-US" altLang="ja-JP" sz="1600" dirty="0"/>
              <a:t>99</a:t>
            </a:r>
            <a:r>
              <a:rPr lang="ja-JP" altLang="en-US" sz="1600" dirty="0"/>
              <a:t>条の規定により意見書を提出する。</a:t>
            </a:r>
          </a:p>
          <a:p>
            <a:r>
              <a:rPr lang="ja-JP" altLang="en-US" sz="1600" dirty="0"/>
              <a:t>　令和</a:t>
            </a:r>
            <a:r>
              <a:rPr lang="en-US" altLang="ja-JP" sz="1600" dirty="0"/>
              <a:t>6</a:t>
            </a:r>
            <a:r>
              <a:rPr lang="ja-JP" altLang="en-US" sz="1600" dirty="0"/>
              <a:t>年</a:t>
            </a:r>
            <a:r>
              <a:rPr lang="en-US" altLang="ja-JP" sz="1600" dirty="0"/>
              <a:t>12</a:t>
            </a:r>
            <a:r>
              <a:rPr lang="ja-JP" altLang="en-US" sz="1600" dirty="0"/>
              <a:t>月</a:t>
            </a:r>
            <a:r>
              <a:rPr lang="en-US" altLang="ja-JP" sz="1600" dirty="0"/>
              <a:t>13</a:t>
            </a:r>
            <a:r>
              <a:rPr lang="ja-JP" altLang="en-US" sz="1600" dirty="0"/>
              <a:t>日</a:t>
            </a:r>
          </a:p>
          <a:p>
            <a:r>
              <a:rPr lang="ja-JP" altLang="en-US" sz="1600" dirty="0"/>
              <a:t>　　　　　　　　　　　　　　　　　　　　　　　　　　　　　　貝塚市議会</a:t>
            </a:r>
          </a:p>
        </p:txBody>
      </p:sp>
      <p:sp>
        <p:nvSpPr>
          <p:cNvPr id="7" name="テキスト ボックス 6">
            <a:extLst>
              <a:ext uri="{FF2B5EF4-FFF2-40B4-BE49-F238E27FC236}">
                <a16:creationId xmlns:a16="http://schemas.microsoft.com/office/drawing/2014/main" id="{5A325DEB-F6D8-9097-A5A6-9C6C6D647D7A}"/>
              </a:ext>
            </a:extLst>
          </p:cNvPr>
          <p:cNvSpPr txBox="1"/>
          <p:nvPr/>
        </p:nvSpPr>
        <p:spPr>
          <a:xfrm>
            <a:off x="179512" y="6093296"/>
            <a:ext cx="8496944" cy="646331"/>
          </a:xfrm>
          <a:prstGeom prst="rect">
            <a:avLst/>
          </a:prstGeom>
          <a:solidFill>
            <a:schemeClr val="bg1">
              <a:lumMod val="95000"/>
            </a:schemeClr>
          </a:solidFill>
        </p:spPr>
        <p:txBody>
          <a:bodyPr wrap="square">
            <a:spAutoFit/>
          </a:bodyPr>
          <a:lstStyle/>
          <a:p>
            <a:r>
              <a:rPr lang="ja-JP" altLang="en-US" dirty="0"/>
              <a:t>全員賛成　</a:t>
            </a:r>
          </a:p>
          <a:p>
            <a:r>
              <a:rPr lang="ja-JP" altLang="en-US" dirty="0"/>
              <a:t>会派　自由市民（</a:t>
            </a:r>
            <a:r>
              <a:rPr lang="en-US" altLang="ja-JP" dirty="0"/>
              <a:t>2</a:t>
            </a:r>
            <a:r>
              <a:rPr lang="ja-JP" altLang="en-US" dirty="0"/>
              <a:t>人）公明（</a:t>
            </a:r>
            <a:r>
              <a:rPr lang="en-US" altLang="ja-JP" dirty="0"/>
              <a:t>3</a:t>
            </a:r>
            <a:r>
              <a:rPr lang="ja-JP" altLang="en-US" dirty="0"/>
              <a:t>人）維新（</a:t>
            </a:r>
            <a:r>
              <a:rPr lang="en-US" altLang="ja-JP" dirty="0"/>
              <a:t>6</a:t>
            </a:r>
            <a:r>
              <a:rPr lang="ja-JP" altLang="en-US" dirty="0"/>
              <a:t>人）新政クラブ（</a:t>
            </a:r>
            <a:r>
              <a:rPr lang="en-US" altLang="ja-JP" dirty="0"/>
              <a:t>2</a:t>
            </a:r>
            <a:r>
              <a:rPr lang="ja-JP" altLang="en-US" dirty="0"/>
              <a:t>人）無会派（</a:t>
            </a:r>
            <a:r>
              <a:rPr lang="en-US" altLang="ja-JP" dirty="0"/>
              <a:t>2</a:t>
            </a:r>
            <a:r>
              <a:rPr lang="ja-JP" altLang="en-US" dirty="0"/>
              <a:t>人内共産</a:t>
            </a:r>
            <a:r>
              <a:rPr lang="en-US" altLang="ja-JP" dirty="0"/>
              <a:t>1</a:t>
            </a:r>
            <a:r>
              <a:rPr lang="ja-JP" altLang="en-US" dirty="0"/>
              <a:t>人）</a:t>
            </a:r>
          </a:p>
        </p:txBody>
      </p:sp>
    </p:spTree>
    <p:extLst>
      <p:ext uri="{BB962C8B-B14F-4D97-AF65-F5344CB8AC3E}">
        <p14:creationId xmlns:p14="http://schemas.microsoft.com/office/powerpoint/2010/main" val="14831089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FDFDCBB5-91F8-0519-92E2-83A9CFC47EF3}"/>
              </a:ext>
            </a:extLst>
          </p:cNvPr>
          <p:cNvPicPr>
            <a:picLocks noChangeAspect="1"/>
          </p:cNvPicPr>
          <p:nvPr/>
        </p:nvPicPr>
        <p:blipFill>
          <a:blip r:embed="rId2"/>
          <a:stretch>
            <a:fillRect/>
          </a:stretch>
        </p:blipFill>
        <p:spPr>
          <a:xfrm>
            <a:off x="492113" y="778485"/>
            <a:ext cx="4324954" cy="6039693"/>
          </a:xfrm>
          <a:prstGeom prst="rect">
            <a:avLst/>
          </a:prstGeom>
        </p:spPr>
      </p:pic>
      <p:sp>
        <p:nvSpPr>
          <p:cNvPr id="7" name="テキスト ボックス 6">
            <a:extLst>
              <a:ext uri="{FF2B5EF4-FFF2-40B4-BE49-F238E27FC236}">
                <a16:creationId xmlns:a16="http://schemas.microsoft.com/office/drawing/2014/main" id="{F71D668F-3430-8DB1-8CB6-99E7A7BB7D14}"/>
              </a:ext>
            </a:extLst>
          </p:cNvPr>
          <p:cNvSpPr txBox="1"/>
          <p:nvPr/>
        </p:nvSpPr>
        <p:spPr>
          <a:xfrm>
            <a:off x="1331640" y="-52512"/>
            <a:ext cx="7416824" cy="830997"/>
          </a:xfrm>
          <a:prstGeom prst="rect">
            <a:avLst/>
          </a:prstGeom>
          <a:noFill/>
        </p:spPr>
        <p:txBody>
          <a:bodyPr wrap="square">
            <a:spAutoFit/>
          </a:bodyPr>
          <a:lstStyle/>
          <a:p>
            <a:r>
              <a:rPr lang="ja-JP" altLang="en-US" sz="2400" dirty="0"/>
              <a:t>訪問介護事業の基本報酬引下げの見直しと介護報酬全体の大幅な引上げを求める意見書　　　熊取町議会</a:t>
            </a:r>
          </a:p>
        </p:txBody>
      </p:sp>
      <p:sp>
        <p:nvSpPr>
          <p:cNvPr id="9" name="テキスト ボックス 8">
            <a:extLst>
              <a:ext uri="{FF2B5EF4-FFF2-40B4-BE49-F238E27FC236}">
                <a16:creationId xmlns:a16="http://schemas.microsoft.com/office/drawing/2014/main" id="{E60E17E2-578E-CB10-0BFB-0B91B7ABDF9E}"/>
              </a:ext>
            </a:extLst>
          </p:cNvPr>
          <p:cNvSpPr txBox="1"/>
          <p:nvPr/>
        </p:nvSpPr>
        <p:spPr>
          <a:xfrm>
            <a:off x="4280742" y="5301208"/>
            <a:ext cx="5004048" cy="1200329"/>
          </a:xfrm>
          <a:prstGeom prst="rect">
            <a:avLst/>
          </a:prstGeom>
          <a:noFill/>
        </p:spPr>
        <p:txBody>
          <a:bodyPr wrap="square">
            <a:spAutoFit/>
          </a:bodyPr>
          <a:lstStyle/>
          <a:p>
            <a:r>
              <a:rPr lang="ja-JP" altLang="en-US" sz="2400" dirty="0"/>
              <a:t>全員賛成　</a:t>
            </a:r>
          </a:p>
          <a:p>
            <a:r>
              <a:rPr lang="ja-JP" altLang="en-US" sz="2400" dirty="0"/>
              <a:t>会派　公明（</a:t>
            </a:r>
            <a:r>
              <a:rPr lang="en-US" altLang="ja-JP" sz="2400" dirty="0"/>
              <a:t>2</a:t>
            </a:r>
            <a:r>
              <a:rPr lang="ja-JP" altLang="en-US" sz="2400" dirty="0"/>
              <a:t>人）熊愛（</a:t>
            </a:r>
            <a:r>
              <a:rPr lang="en-US" altLang="ja-JP" sz="2400" dirty="0"/>
              <a:t>2</a:t>
            </a:r>
            <a:r>
              <a:rPr lang="ja-JP" altLang="en-US" sz="2400" dirty="0"/>
              <a:t>人）維新（</a:t>
            </a:r>
            <a:r>
              <a:rPr lang="en-US" altLang="ja-JP" sz="2400" dirty="0"/>
              <a:t>2</a:t>
            </a:r>
            <a:r>
              <a:rPr lang="ja-JP" altLang="en-US" sz="2400" dirty="0"/>
              <a:t>人）自民（</a:t>
            </a:r>
            <a:r>
              <a:rPr lang="en-US" altLang="ja-JP" sz="2400" dirty="0"/>
              <a:t>1</a:t>
            </a:r>
            <a:r>
              <a:rPr lang="ja-JP" altLang="en-US" sz="2400" dirty="0"/>
              <a:t>人）共産（</a:t>
            </a:r>
            <a:r>
              <a:rPr lang="en-US" altLang="ja-JP" sz="2400" dirty="0"/>
              <a:t>2</a:t>
            </a:r>
            <a:r>
              <a:rPr lang="ja-JP" altLang="en-US" sz="2400" dirty="0"/>
              <a:t>人）みらい（</a:t>
            </a:r>
            <a:r>
              <a:rPr lang="en-US" altLang="ja-JP" sz="2400" dirty="0"/>
              <a:t>3</a:t>
            </a:r>
            <a:r>
              <a:rPr lang="ja-JP" altLang="en-US" sz="2400" dirty="0"/>
              <a:t>人）</a:t>
            </a:r>
          </a:p>
        </p:txBody>
      </p:sp>
    </p:spTree>
    <p:extLst>
      <p:ext uri="{BB962C8B-B14F-4D97-AF65-F5344CB8AC3E}">
        <p14:creationId xmlns:p14="http://schemas.microsoft.com/office/powerpoint/2010/main" val="22235822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大阪府（市区町村別）の白地図のイラスト素材 | イラスト無料・かわいいテンプレート">
            <a:extLst>
              <a:ext uri="{FF2B5EF4-FFF2-40B4-BE49-F238E27FC236}">
                <a16:creationId xmlns:a16="http://schemas.microsoft.com/office/drawing/2014/main" id="{747353B1-770C-F3F5-64D5-41A7D06B99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80628"/>
            <a:ext cx="8784976" cy="6588732"/>
          </a:xfrm>
          <a:prstGeom prst="rect">
            <a:avLst/>
          </a:prstGeom>
          <a:noFill/>
          <a:extLst>
            <a:ext uri="{909E8E84-426E-40DD-AFC4-6F175D3DCCD1}">
              <a14:hiddenFill xmlns:a14="http://schemas.microsoft.com/office/drawing/2010/main">
                <a:solidFill>
                  <a:srgbClr val="FFFFFF"/>
                </a:solidFill>
              </a14:hiddenFill>
            </a:ext>
          </a:extLst>
        </p:spPr>
      </p:pic>
      <p:sp>
        <p:nvSpPr>
          <p:cNvPr id="4" name="四角形: 角を丸くする 3">
            <a:extLst>
              <a:ext uri="{FF2B5EF4-FFF2-40B4-BE49-F238E27FC236}">
                <a16:creationId xmlns:a16="http://schemas.microsoft.com/office/drawing/2014/main" id="{E938F74C-3689-4CBB-E363-C22CA5A267C3}"/>
              </a:ext>
            </a:extLst>
          </p:cNvPr>
          <p:cNvSpPr/>
          <p:nvPr/>
        </p:nvSpPr>
        <p:spPr>
          <a:xfrm>
            <a:off x="5148064" y="2132856"/>
            <a:ext cx="792088" cy="576064"/>
          </a:xfrm>
          <a:prstGeom prst="round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A3BBEC03-9B5A-B5FD-9C3A-77C23D8F3820}"/>
              </a:ext>
            </a:extLst>
          </p:cNvPr>
          <p:cNvSpPr/>
          <p:nvPr/>
        </p:nvSpPr>
        <p:spPr>
          <a:xfrm>
            <a:off x="3779912" y="4797152"/>
            <a:ext cx="576064" cy="1152128"/>
          </a:xfrm>
          <a:prstGeom prst="round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114984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744D96-2DE9-7E62-8ACA-4D40FE47CF6C}"/>
              </a:ext>
            </a:extLst>
          </p:cNvPr>
          <p:cNvSpPr>
            <a:spLocks noGrp="1"/>
          </p:cNvSpPr>
          <p:nvPr>
            <p:ph type="title"/>
          </p:nvPr>
        </p:nvSpPr>
        <p:spPr>
          <a:xfrm>
            <a:off x="481261" y="0"/>
            <a:ext cx="7886700" cy="1325563"/>
          </a:xfrm>
          <a:solidFill>
            <a:schemeClr val="bg2">
              <a:lumMod val="90000"/>
            </a:schemeClr>
          </a:solidFill>
        </p:spPr>
        <p:txBody>
          <a:bodyPr/>
          <a:lstStyle/>
          <a:p>
            <a:r>
              <a:rPr kumimoji="1" lang="ja-JP" altLang="en-US" dirty="0">
                <a:latin typeface="ＭＳ ゴシック" panose="020B0609070205080204" pitchFamily="49" charset="-128"/>
                <a:ea typeface="ＭＳ ゴシック" panose="020B0609070205080204" pitchFamily="49" charset="-128"/>
              </a:rPr>
              <a:t>地方議会意見書の全国的到達</a:t>
            </a:r>
          </a:p>
        </p:txBody>
      </p:sp>
      <p:sp>
        <p:nvSpPr>
          <p:cNvPr id="3" name="コンテンツ プレースホルダー 2">
            <a:extLst>
              <a:ext uri="{FF2B5EF4-FFF2-40B4-BE49-F238E27FC236}">
                <a16:creationId xmlns:a16="http://schemas.microsoft.com/office/drawing/2014/main" id="{D007ACD4-6475-4325-BE7D-E0FDB7644D06}"/>
              </a:ext>
            </a:extLst>
          </p:cNvPr>
          <p:cNvSpPr>
            <a:spLocks noGrp="1"/>
          </p:cNvSpPr>
          <p:nvPr>
            <p:ph idx="1"/>
          </p:nvPr>
        </p:nvSpPr>
        <p:spPr>
          <a:xfrm>
            <a:off x="395536" y="1556793"/>
            <a:ext cx="8424936" cy="5301208"/>
          </a:xfrm>
        </p:spPr>
        <p:txBody>
          <a:bodyPr>
            <a:normAutofit lnSpcReduction="10000"/>
          </a:bodyPr>
          <a:lstStyle/>
          <a:p>
            <a:pPr marL="0" indent="0">
              <a:buNone/>
            </a:pPr>
            <a:r>
              <a:rPr kumimoji="1" lang="en-US" altLang="ja-JP" dirty="0">
                <a:latin typeface="ＭＳ ゴシック" panose="020B0609070205080204" pitchFamily="49" charset="-128"/>
                <a:ea typeface="ＭＳ ゴシック" panose="020B0609070205080204" pitchFamily="49" charset="-128"/>
              </a:rPr>
              <a:t>4</a:t>
            </a:r>
            <a:r>
              <a:rPr kumimoji="1" lang="ja-JP" altLang="en-US" dirty="0">
                <a:latin typeface="ＭＳ ゴシック" panose="020B0609070205080204" pitchFamily="49" charset="-128"/>
                <a:ea typeface="ＭＳ ゴシック" panose="020B0609070205080204" pitchFamily="49" charset="-128"/>
              </a:rPr>
              <a:t>月</a:t>
            </a:r>
            <a:r>
              <a:rPr kumimoji="1" lang="en-US" altLang="ja-JP" dirty="0">
                <a:latin typeface="ＭＳ ゴシック" panose="020B0609070205080204" pitchFamily="49" charset="-128"/>
                <a:ea typeface="ＭＳ ゴシック" panose="020B0609070205080204" pitchFamily="49" charset="-128"/>
              </a:rPr>
              <a:t>28</a:t>
            </a:r>
            <a:r>
              <a:rPr kumimoji="1" lang="ja-JP" altLang="en-US" dirty="0">
                <a:latin typeface="ＭＳ ゴシック" panose="020B0609070205080204" pitchFamily="49" charset="-128"/>
                <a:ea typeface="ＭＳ ゴシック" panose="020B0609070205080204" pitchFamily="49" charset="-128"/>
              </a:rPr>
              <a:t>日現在</a:t>
            </a:r>
            <a:endParaRPr kumimoji="1" lang="en-US" altLang="ja-JP" dirty="0">
              <a:latin typeface="ＭＳ ゴシック" panose="020B0609070205080204" pitchFamily="49" charset="-128"/>
              <a:ea typeface="ＭＳ ゴシック" panose="020B0609070205080204" pitchFamily="49" charset="-128"/>
            </a:endParaRPr>
          </a:p>
          <a:p>
            <a:pPr marL="0" indent="0">
              <a:buNone/>
            </a:pPr>
            <a:r>
              <a:rPr lang="ja-JP" altLang="en-US" dirty="0">
                <a:latin typeface="ＭＳ ゴシック" panose="020B0609070205080204" pitchFamily="49" charset="-128"/>
                <a:ea typeface="ＭＳ ゴシック" panose="020B0609070205080204" pitchFamily="49" charset="-128"/>
              </a:rPr>
              <a:t>〇</a:t>
            </a:r>
            <a:r>
              <a:rPr lang="en-US" altLang="ja-JP" dirty="0">
                <a:latin typeface="ＭＳ ゴシック" panose="020B0609070205080204" pitchFamily="49" charset="-128"/>
                <a:ea typeface="ＭＳ ゴシック" panose="020B0609070205080204" pitchFamily="49" charset="-128"/>
              </a:rPr>
              <a:t>37</a:t>
            </a:r>
            <a:r>
              <a:rPr lang="ja-JP" altLang="en-US" dirty="0">
                <a:latin typeface="ＭＳ ゴシック" panose="020B0609070205080204" pitchFamily="49" charset="-128"/>
                <a:ea typeface="ＭＳ ゴシック" panose="020B0609070205080204" pitchFamily="49" charset="-128"/>
              </a:rPr>
              <a:t>都道府県</a:t>
            </a:r>
            <a:r>
              <a:rPr lang="en-US" altLang="ja-JP" dirty="0">
                <a:latin typeface="ＭＳ ゴシック" panose="020B0609070205080204" pitchFamily="49" charset="-128"/>
                <a:ea typeface="ＭＳ ゴシック" panose="020B0609070205080204" pitchFamily="49" charset="-128"/>
              </a:rPr>
              <a:t>291</a:t>
            </a:r>
            <a:r>
              <a:rPr lang="ja-JP" altLang="en-US" dirty="0">
                <a:latin typeface="ＭＳ ゴシック" panose="020B0609070205080204" pitchFamily="49" charset="-128"/>
                <a:ea typeface="ＭＳ ゴシック" panose="020B0609070205080204" pitchFamily="49" charset="-128"/>
              </a:rPr>
              <a:t>地区町村議会で陳情・請願が採択され、国への意見書は</a:t>
            </a:r>
            <a:r>
              <a:rPr lang="en-US" altLang="ja-JP" dirty="0">
                <a:latin typeface="ＭＳ ゴシック" panose="020B0609070205080204" pitchFamily="49" charset="-128"/>
                <a:ea typeface="ＭＳ ゴシック" panose="020B0609070205080204" pitchFamily="49" charset="-128"/>
              </a:rPr>
              <a:t>289</a:t>
            </a:r>
            <a:r>
              <a:rPr lang="ja-JP" altLang="en-US" dirty="0">
                <a:latin typeface="ＭＳ ゴシック" panose="020B0609070205080204" pitchFamily="49" charset="-128"/>
                <a:ea typeface="ＭＳ ゴシック" panose="020B0609070205080204" pitchFamily="49" charset="-128"/>
              </a:rPr>
              <a:t>本</a:t>
            </a:r>
            <a:endParaRPr lang="en-US" altLang="ja-JP" dirty="0">
              <a:latin typeface="ＭＳ ゴシック" panose="020B0609070205080204" pitchFamily="49" charset="-128"/>
              <a:ea typeface="ＭＳ ゴシック" panose="020B0609070205080204" pitchFamily="49" charset="-128"/>
            </a:endParaRPr>
          </a:p>
          <a:p>
            <a:pPr marL="0" indent="0">
              <a:buNone/>
            </a:pPr>
            <a:r>
              <a:rPr kumimoji="1" lang="ja-JP" altLang="en-US" dirty="0">
                <a:latin typeface="ＭＳ ゴシック" panose="020B0609070205080204" pitchFamily="49" charset="-128"/>
                <a:ea typeface="ＭＳ ゴシック" panose="020B0609070205080204" pitchFamily="49" charset="-128"/>
              </a:rPr>
              <a:t>〇都道府県では</a:t>
            </a:r>
            <a:r>
              <a:rPr kumimoji="1" lang="en-US" altLang="ja-JP" dirty="0">
                <a:latin typeface="ＭＳ ゴシック" panose="020B0609070205080204" pitchFamily="49" charset="-128"/>
                <a:ea typeface="ＭＳ ゴシック" panose="020B0609070205080204" pitchFamily="49" charset="-128"/>
              </a:rPr>
              <a:t>16</a:t>
            </a:r>
            <a:r>
              <a:rPr kumimoji="1" lang="ja-JP" altLang="en-US" dirty="0">
                <a:latin typeface="ＭＳ ゴシック" panose="020B0609070205080204" pitchFamily="49" charset="-128"/>
                <a:ea typeface="ＭＳ ゴシック" panose="020B0609070205080204" pitchFamily="49" charset="-128"/>
              </a:rPr>
              <a:t>道県議会で意見書</a:t>
            </a:r>
            <a:endParaRPr kumimoji="1" lang="en-US" altLang="ja-JP" dirty="0">
              <a:latin typeface="ＭＳ ゴシック" panose="020B0609070205080204" pitchFamily="49" charset="-128"/>
              <a:ea typeface="ＭＳ ゴシック" panose="020B0609070205080204" pitchFamily="49" charset="-128"/>
            </a:endParaRPr>
          </a:p>
          <a:p>
            <a:pPr marL="0" indent="0">
              <a:buNone/>
            </a:pPr>
            <a:r>
              <a:rPr lang="ja-JP" altLang="en-US" dirty="0">
                <a:latin typeface="ＭＳ ゴシック" panose="020B0609070205080204" pitchFamily="49" charset="-128"/>
                <a:ea typeface="ＭＳ ゴシック" panose="020B0609070205080204" pitchFamily="49" charset="-128"/>
              </a:rPr>
              <a:t>北海道、岩手県、秋田県、埼玉県、長野県、新潟県、福井県、愛知県、三重県、奈良県、島根県、香川県、高知県、鹿児島県、宮崎県、沖縄県</a:t>
            </a:r>
            <a:endParaRPr lang="en-US" altLang="ja-JP" dirty="0">
              <a:latin typeface="ＭＳ ゴシック" panose="020B0609070205080204" pitchFamily="49" charset="-128"/>
              <a:ea typeface="ＭＳ ゴシック" panose="020B0609070205080204" pitchFamily="49" charset="-128"/>
            </a:endParaRPr>
          </a:p>
          <a:p>
            <a:pPr marL="0" indent="0">
              <a:buNone/>
            </a:pPr>
            <a:r>
              <a:rPr lang="ja-JP" altLang="en-US" dirty="0">
                <a:latin typeface="ＭＳ ゴシック" panose="020B0609070205080204" pitchFamily="49" charset="-128"/>
                <a:ea typeface="ＭＳ ゴシック" panose="020B0609070205080204" pitchFamily="49" charset="-128"/>
              </a:rPr>
              <a:t>〇政令指定市では</a:t>
            </a:r>
            <a:endParaRPr lang="en-US" altLang="ja-JP" dirty="0">
              <a:latin typeface="ＭＳ ゴシック" panose="020B0609070205080204" pitchFamily="49" charset="-128"/>
              <a:ea typeface="ＭＳ ゴシック" panose="020B0609070205080204" pitchFamily="49" charset="-128"/>
            </a:endParaRPr>
          </a:p>
          <a:p>
            <a:pPr marL="0" indent="0">
              <a:buNone/>
            </a:pPr>
            <a:r>
              <a:rPr lang="ja-JP" altLang="en-US" dirty="0">
                <a:latin typeface="ＭＳ ゴシック" panose="020B0609070205080204" pitchFamily="49" charset="-128"/>
                <a:ea typeface="ＭＳ ゴシック" panose="020B0609070205080204" pitchFamily="49" charset="-128"/>
              </a:rPr>
              <a:t>　札幌市、名古屋市、京都市、岡山市、福岡市、北九州市</a:t>
            </a:r>
            <a:endParaRPr lang="en-US" altLang="ja-JP" dirty="0">
              <a:latin typeface="ＭＳ ゴシック" panose="020B0609070205080204" pitchFamily="49" charset="-128"/>
              <a:ea typeface="ＭＳ ゴシック" panose="020B0609070205080204" pitchFamily="49" charset="-128"/>
            </a:endParaRPr>
          </a:p>
          <a:p>
            <a:pPr marL="0" indent="0">
              <a:buNone/>
            </a:pPr>
            <a:r>
              <a:rPr lang="en-US" altLang="ja-JP" dirty="0">
                <a:latin typeface="ＭＳ ゴシック" panose="020B0609070205080204" pitchFamily="49" charset="-128"/>
                <a:ea typeface="ＭＳ ゴシック" panose="020B0609070205080204" pitchFamily="49" charset="-128"/>
              </a:rPr>
              <a:t>※</a:t>
            </a:r>
            <a:r>
              <a:rPr lang="ja-JP" altLang="en-US" dirty="0">
                <a:latin typeface="ＭＳ ゴシック" panose="020B0609070205080204" pitchFamily="49" charset="-128"/>
                <a:ea typeface="ＭＳ ゴシック" panose="020B0609070205080204" pitchFamily="49" charset="-128"/>
              </a:rPr>
              <a:t>大阪では　</a:t>
            </a:r>
            <a:r>
              <a:rPr lang="en-US" altLang="ja-JP" dirty="0">
                <a:latin typeface="ＭＳ ゴシック" panose="020B0609070205080204" pitchFamily="49" charset="-128"/>
                <a:ea typeface="ＭＳ ゴシック" panose="020B0609070205080204" pitchFamily="49" charset="-128"/>
              </a:rPr>
              <a:t>4</a:t>
            </a:r>
            <a:r>
              <a:rPr lang="ja-JP" altLang="en-US" dirty="0">
                <a:latin typeface="ＭＳ ゴシック" panose="020B0609070205080204" pitchFamily="49" charset="-128"/>
                <a:ea typeface="ＭＳ ゴシック" panose="020B0609070205080204" pitchFamily="49" charset="-128"/>
              </a:rPr>
              <a:t>市町にとどまり、大阪府・大阪市でも採択されていない</a:t>
            </a:r>
            <a:endParaRPr lang="en-US" altLang="ja-JP" dirty="0">
              <a:latin typeface="ＭＳ ゴシック" panose="020B0609070205080204" pitchFamily="49" charset="-128"/>
              <a:ea typeface="ＭＳ ゴシック" panose="020B0609070205080204" pitchFamily="49" charset="-128"/>
            </a:endParaRPr>
          </a:p>
          <a:p>
            <a:pPr marL="0" indent="0">
              <a:buNone/>
            </a:pPr>
            <a:endParaRPr kumimoji="1" lang="ja-JP" altLang="en-US"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34372186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28A0C-0B62-EE8B-3CE0-E2719F3DF1C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B24E972-E3BB-BAE6-6272-81245D8AC518}"/>
              </a:ext>
            </a:extLst>
          </p:cNvPr>
          <p:cNvSpPr>
            <a:spLocks noGrp="1"/>
          </p:cNvSpPr>
          <p:nvPr>
            <p:ph type="title"/>
          </p:nvPr>
        </p:nvSpPr>
        <p:spPr>
          <a:xfrm>
            <a:off x="512093" y="0"/>
            <a:ext cx="7886700" cy="831626"/>
          </a:xfrm>
          <a:solidFill>
            <a:schemeClr val="accent2">
              <a:lumMod val="40000"/>
              <a:lumOff val="60000"/>
            </a:schemeClr>
          </a:solidFill>
        </p:spPr>
        <p:txBody>
          <a:bodyPr>
            <a:normAutofit/>
          </a:bodyPr>
          <a:lstStyle/>
          <a:p>
            <a:r>
              <a:rPr kumimoji="1" lang="ja-JP" altLang="en-US" dirty="0">
                <a:latin typeface="ＭＳ ゴシック" panose="020B0609070205080204" pitchFamily="49" charset="-128"/>
                <a:ea typeface="ＭＳ ゴシック" panose="020B0609070205080204" pitchFamily="49" charset="-128"/>
              </a:rPr>
              <a:t>大阪社保協の取り組みの反省</a:t>
            </a:r>
          </a:p>
        </p:txBody>
      </p:sp>
      <p:sp>
        <p:nvSpPr>
          <p:cNvPr id="3" name="コンテンツ プレースホルダー 2">
            <a:extLst>
              <a:ext uri="{FF2B5EF4-FFF2-40B4-BE49-F238E27FC236}">
                <a16:creationId xmlns:a16="http://schemas.microsoft.com/office/drawing/2014/main" id="{C65F37E3-BCC1-6EA9-6207-F7EC182385F3}"/>
              </a:ext>
            </a:extLst>
          </p:cNvPr>
          <p:cNvSpPr>
            <a:spLocks noGrp="1"/>
          </p:cNvSpPr>
          <p:nvPr>
            <p:ph idx="1"/>
          </p:nvPr>
        </p:nvSpPr>
        <p:spPr>
          <a:xfrm>
            <a:off x="323528" y="908720"/>
            <a:ext cx="8191822" cy="5584153"/>
          </a:xfrm>
        </p:spPr>
        <p:txBody>
          <a:bodyPr>
            <a:normAutofit fontScale="92500" lnSpcReduction="10000"/>
          </a:bodyPr>
          <a:lstStyle/>
          <a:p>
            <a:pPr marL="0" indent="0">
              <a:buNone/>
            </a:pPr>
            <a:r>
              <a:rPr lang="ja-JP" altLang="en-US" sz="3200" dirty="0">
                <a:latin typeface="ＭＳ ゴシック" panose="020B0609070205080204" pitchFamily="49" charset="-128"/>
                <a:ea typeface="ＭＳ ゴシック" panose="020B0609070205080204" pitchFamily="49" charset="-128"/>
              </a:rPr>
              <a:t>〇いち早く報酬切り下げ撤回を呼びかけ、緊急事業所アンケートを実施、厚労省にも提出</a:t>
            </a:r>
            <a:endParaRPr lang="en-US" altLang="ja-JP" sz="3200" dirty="0">
              <a:latin typeface="ＭＳ ゴシック" panose="020B0609070205080204" pitchFamily="49" charset="-128"/>
              <a:ea typeface="ＭＳ ゴシック" panose="020B0609070205080204" pitchFamily="49" charset="-128"/>
            </a:endParaRPr>
          </a:p>
          <a:p>
            <a:pPr marL="0" indent="0">
              <a:buNone/>
            </a:pPr>
            <a:r>
              <a:rPr kumimoji="1" lang="ja-JP" altLang="en-US" sz="3200" dirty="0">
                <a:latin typeface="ＭＳ ゴシック" panose="020B0609070205080204" pitchFamily="49" charset="-128"/>
                <a:ea typeface="ＭＳ ゴシック" panose="020B0609070205080204" pitchFamily="49" charset="-128"/>
              </a:rPr>
              <a:t>〇記者会見等の社会的発信をしなかった</a:t>
            </a:r>
            <a:endParaRPr kumimoji="1" lang="en-US" altLang="ja-JP" sz="3200" dirty="0">
              <a:latin typeface="ＭＳ ゴシック" panose="020B0609070205080204" pitchFamily="49" charset="-128"/>
              <a:ea typeface="ＭＳ ゴシック" panose="020B0609070205080204" pitchFamily="49" charset="-128"/>
            </a:endParaRPr>
          </a:p>
          <a:p>
            <a:pPr marL="0" indent="0">
              <a:buNone/>
            </a:pPr>
            <a:r>
              <a:rPr lang="ja-JP" altLang="en-US" sz="3200" dirty="0">
                <a:latin typeface="ＭＳ ゴシック" panose="020B0609070205080204" pitchFamily="49" charset="-128"/>
                <a:ea typeface="ＭＳ ゴシック" panose="020B0609070205080204" pitchFamily="49" charset="-128"/>
              </a:rPr>
              <a:t>〇行動提起が「社保協通信」、メール等にとどまっていた</a:t>
            </a:r>
            <a:endParaRPr lang="en-US" altLang="ja-JP" sz="3200" dirty="0">
              <a:latin typeface="ＭＳ ゴシック" panose="020B0609070205080204" pitchFamily="49" charset="-128"/>
              <a:ea typeface="ＭＳ ゴシック" panose="020B0609070205080204" pitchFamily="49" charset="-128"/>
            </a:endParaRPr>
          </a:p>
          <a:p>
            <a:pPr marL="0" indent="0">
              <a:buNone/>
            </a:pPr>
            <a:r>
              <a:rPr kumimoji="1" lang="ja-JP" altLang="en-US" sz="3200" dirty="0">
                <a:latin typeface="ＭＳ ゴシック" panose="020B0609070205080204" pitchFamily="49" charset="-128"/>
                <a:ea typeface="ＭＳ ゴシック" panose="020B0609070205080204" pitchFamily="49" charset="-128"/>
              </a:rPr>
              <a:t>〇地域社保協への一般的呼びかけにとどまっていた</a:t>
            </a:r>
            <a:endParaRPr kumimoji="1" lang="en-US" altLang="ja-JP" sz="3200" dirty="0">
              <a:latin typeface="ＭＳ ゴシック" panose="020B0609070205080204" pitchFamily="49" charset="-128"/>
              <a:ea typeface="ＭＳ ゴシック" panose="020B0609070205080204" pitchFamily="49" charset="-128"/>
            </a:endParaRPr>
          </a:p>
          <a:p>
            <a:pPr marL="0" indent="0">
              <a:buNone/>
            </a:pPr>
            <a:r>
              <a:rPr kumimoji="1" lang="ja-JP" altLang="en-US" sz="3200" dirty="0">
                <a:latin typeface="ＭＳ ゴシック" panose="020B0609070205080204" pitchFamily="49" charset="-128"/>
                <a:ea typeface="ＭＳ ゴシック" panose="020B0609070205080204" pitchFamily="49" charset="-128"/>
              </a:rPr>
              <a:t>〇大阪社保協としての具体的な行動が出来なかった</a:t>
            </a:r>
            <a:endParaRPr kumimoji="1" lang="en-US" altLang="ja-JP" sz="3200" dirty="0">
              <a:latin typeface="ＭＳ ゴシック" panose="020B0609070205080204" pitchFamily="49" charset="-128"/>
              <a:ea typeface="ＭＳ ゴシック" panose="020B0609070205080204" pitchFamily="49" charset="-128"/>
            </a:endParaRPr>
          </a:p>
          <a:p>
            <a:pPr marL="0" indent="0">
              <a:buNone/>
            </a:pPr>
            <a:r>
              <a:rPr lang="en-US" altLang="ja-JP" sz="3200" dirty="0">
                <a:latin typeface="ＭＳ ゴシック" panose="020B0609070205080204" pitchFamily="49" charset="-128"/>
                <a:ea typeface="ＭＳ ゴシック" panose="020B0609070205080204" pitchFamily="49" charset="-128"/>
              </a:rPr>
              <a:t>※</a:t>
            </a:r>
            <a:r>
              <a:rPr lang="ja-JP" altLang="en-US" sz="3200" dirty="0">
                <a:latin typeface="ＭＳ ゴシック" panose="020B0609070205080204" pitchFamily="49" charset="-128"/>
                <a:ea typeface="ＭＳ ゴシック" panose="020B0609070205080204" pitchFamily="49" charset="-128"/>
              </a:rPr>
              <a:t>「訪問介護の危機」を本気で受け止めた行動になっていたか。維新の存在など情勢負けはなかったか。</a:t>
            </a:r>
            <a:endParaRPr kumimoji="1" lang="en-US" altLang="ja-JP" sz="3200"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2724430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91AA1-A8A4-D4C5-9F71-23104125760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20071FB-B829-4F8D-D1A7-083EA3DA5B95}"/>
              </a:ext>
            </a:extLst>
          </p:cNvPr>
          <p:cNvSpPr>
            <a:spLocks noGrp="1"/>
          </p:cNvSpPr>
          <p:nvPr>
            <p:ph type="title"/>
          </p:nvPr>
        </p:nvSpPr>
        <p:spPr>
          <a:xfrm>
            <a:off x="512093" y="0"/>
            <a:ext cx="7886700" cy="831626"/>
          </a:xfrm>
          <a:solidFill>
            <a:schemeClr val="accent2">
              <a:lumMod val="40000"/>
              <a:lumOff val="60000"/>
            </a:schemeClr>
          </a:solidFill>
        </p:spPr>
        <p:txBody>
          <a:bodyPr>
            <a:normAutofit/>
          </a:bodyPr>
          <a:lstStyle/>
          <a:p>
            <a:r>
              <a:rPr lang="ja-JP" altLang="en-US" dirty="0">
                <a:latin typeface="ＭＳ ゴシック" panose="020B0609070205080204" pitchFamily="49" charset="-128"/>
                <a:ea typeface="ＭＳ ゴシック" panose="020B0609070205080204" pitchFamily="49" charset="-128"/>
              </a:rPr>
              <a:t>行動提起</a:t>
            </a:r>
            <a:endParaRPr kumimoji="1" lang="ja-JP" altLang="en-US" dirty="0">
              <a:latin typeface="ＭＳ ゴシック" panose="020B0609070205080204" pitchFamily="49" charset="-128"/>
              <a:ea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0CD5D1FA-DDD3-B218-BEDD-A9C523D87ED7}"/>
              </a:ext>
            </a:extLst>
          </p:cNvPr>
          <p:cNvSpPr>
            <a:spLocks noGrp="1"/>
          </p:cNvSpPr>
          <p:nvPr>
            <p:ph idx="1"/>
          </p:nvPr>
        </p:nvSpPr>
        <p:spPr>
          <a:xfrm>
            <a:off x="323528" y="908720"/>
            <a:ext cx="8191822" cy="5584153"/>
          </a:xfrm>
        </p:spPr>
        <p:txBody>
          <a:bodyPr>
            <a:normAutofit/>
          </a:bodyPr>
          <a:lstStyle/>
          <a:p>
            <a:pPr marL="0" indent="0">
              <a:buNone/>
            </a:pPr>
            <a:r>
              <a:rPr lang="ja-JP" altLang="en-US" sz="4000" dirty="0">
                <a:latin typeface="ＭＳ ゴシック" panose="020B0609070205080204" pitchFamily="49" charset="-128"/>
                <a:ea typeface="ＭＳ ゴシック" panose="020B0609070205080204" pitchFamily="49" charset="-128"/>
              </a:rPr>
              <a:t>〇</a:t>
            </a:r>
            <a:r>
              <a:rPr lang="en-US" altLang="ja-JP" sz="4000" dirty="0">
                <a:latin typeface="ＭＳ ゴシック" panose="020B0609070205080204" pitchFamily="49" charset="-128"/>
                <a:ea typeface="ＭＳ ゴシック" panose="020B0609070205080204" pitchFamily="49" charset="-128"/>
              </a:rPr>
              <a:t>5</a:t>
            </a:r>
            <a:r>
              <a:rPr lang="ja-JP" altLang="en-US" sz="4000" dirty="0">
                <a:latin typeface="ＭＳ ゴシック" panose="020B0609070205080204" pitchFamily="49" charset="-128"/>
                <a:ea typeface="ＭＳ ゴシック" panose="020B0609070205080204" pitchFamily="49" charset="-128"/>
              </a:rPr>
              <a:t>～</a:t>
            </a:r>
            <a:r>
              <a:rPr lang="en-US" altLang="ja-JP" sz="4000" dirty="0">
                <a:latin typeface="ＭＳ ゴシック" panose="020B0609070205080204" pitchFamily="49" charset="-128"/>
                <a:ea typeface="ＭＳ ゴシック" panose="020B0609070205080204" pitchFamily="49" charset="-128"/>
              </a:rPr>
              <a:t>6</a:t>
            </a:r>
            <a:r>
              <a:rPr lang="ja-JP" altLang="en-US" sz="4000" dirty="0">
                <a:latin typeface="ＭＳ ゴシック" panose="020B0609070205080204" pitchFamily="49" charset="-128"/>
                <a:ea typeface="ＭＳ ゴシック" panose="020B0609070205080204" pitchFamily="49" charset="-128"/>
              </a:rPr>
              <a:t>月議会での意見書採択を目指し、陳情・請願の全市町村議会、大阪府議会、大阪市会への提出を行おう</a:t>
            </a:r>
            <a:endParaRPr lang="en-US" altLang="ja-JP" sz="4000" dirty="0">
              <a:latin typeface="ＭＳ ゴシック" panose="020B0609070205080204" pitchFamily="49" charset="-128"/>
              <a:ea typeface="ＭＳ ゴシック" panose="020B0609070205080204" pitchFamily="49" charset="-128"/>
            </a:endParaRPr>
          </a:p>
          <a:p>
            <a:pPr marL="0" indent="0">
              <a:buNone/>
            </a:pPr>
            <a:r>
              <a:rPr lang="ja-JP" altLang="en-US" sz="4000" dirty="0">
                <a:latin typeface="ＭＳ ゴシック" panose="020B0609070205080204" pitchFamily="49" charset="-128"/>
                <a:ea typeface="ＭＳ ゴシック" panose="020B0609070205080204" pitchFamily="49" charset="-128"/>
              </a:rPr>
              <a:t>〇大阪社保協作成意見書案、資料、Ｑ＆Ａを活用しよう</a:t>
            </a:r>
            <a:endParaRPr lang="en-US" altLang="ja-JP" sz="4000" dirty="0">
              <a:latin typeface="ＭＳ ゴシック" panose="020B0609070205080204" pitchFamily="49" charset="-128"/>
              <a:ea typeface="ＭＳ ゴシック" panose="020B0609070205080204" pitchFamily="49" charset="-128"/>
            </a:endParaRPr>
          </a:p>
          <a:p>
            <a:pPr marL="0" indent="0">
              <a:buNone/>
            </a:pPr>
            <a:r>
              <a:rPr lang="ja-JP" altLang="en-US" sz="4000" dirty="0">
                <a:latin typeface="ＭＳ ゴシック" panose="020B0609070205080204" pitchFamily="49" charset="-128"/>
                <a:ea typeface="ＭＳ ゴシック" panose="020B0609070205080204" pitchFamily="49" charset="-128"/>
              </a:rPr>
              <a:t>〇地域の事業所訪問、アンケート等も具体化を検討しよう</a:t>
            </a:r>
          </a:p>
        </p:txBody>
      </p:sp>
    </p:spTree>
    <p:extLst>
      <p:ext uri="{BB962C8B-B14F-4D97-AF65-F5344CB8AC3E}">
        <p14:creationId xmlns:p14="http://schemas.microsoft.com/office/powerpoint/2010/main" val="324826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FB4AA1D6-75BC-92AF-DCFF-835CCA79B07F}"/>
              </a:ext>
            </a:extLst>
          </p:cNvPr>
          <p:cNvPicPr>
            <a:picLocks noChangeAspect="1"/>
          </p:cNvPicPr>
          <p:nvPr/>
        </p:nvPicPr>
        <p:blipFill>
          <a:blip r:embed="rId2"/>
          <a:stretch>
            <a:fillRect/>
          </a:stretch>
        </p:blipFill>
        <p:spPr>
          <a:xfrm>
            <a:off x="401290" y="457620"/>
            <a:ext cx="9144000" cy="5993137"/>
          </a:xfrm>
          <a:prstGeom prst="rect">
            <a:avLst/>
          </a:prstGeom>
        </p:spPr>
      </p:pic>
      <p:sp>
        <p:nvSpPr>
          <p:cNvPr id="2" name="タイトル 1">
            <a:extLst>
              <a:ext uri="{FF2B5EF4-FFF2-40B4-BE49-F238E27FC236}">
                <a16:creationId xmlns:a16="http://schemas.microsoft.com/office/drawing/2014/main" id="{BE6EC624-0221-12F6-FDB0-11CED39D7339}"/>
              </a:ext>
            </a:extLst>
          </p:cNvPr>
          <p:cNvSpPr>
            <a:spLocks noGrp="1"/>
          </p:cNvSpPr>
          <p:nvPr>
            <p:ph type="title"/>
          </p:nvPr>
        </p:nvSpPr>
        <p:spPr>
          <a:xfrm>
            <a:off x="431105" y="4847529"/>
            <a:ext cx="8386613" cy="1829619"/>
          </a:xfrm>
          <a:solidFill>
            <a:srgbClr val="FFFF00"/>
          </a:solidFill>
        </p:spPr>
        <p:txBody>
          <a:bodyPr>
            <a:normAutofit/>
          </a:bodyPr>
          <a:lstStyle/>
          <a:p>
            <a:r>
              <a:rPr kumimoji="1" lang="ja-JP" altLang="en-US" sz="3600" dirty="0">
                <a:latin typeface="ＭＳ ゴシック" panose="020B0609070205080204" pitchFamily="49" charset="-128"/>
                <a:ea typeface="ＭＳ ゴシック" panose="020B0609070205080204" pitchFamily="49" charset="-128"/>
              </a:rPr>
              <a:t>初めて介護職員が減少！</a:t>
            </a:r>
            <a:br>
              <a:rPr kumimoji="1" lang="en-US" altLang="ja-JP" sz="3600" dirty="0">
                <a:latin typeface="ＭＳ ゴシック" panose="020B0609070205080204" pitchFamily="49" charset="-128"/>
                <a:ea typeface="ＭＳ ゴシック" panose="020B0609070205080204" pitchFamily="49" charset="-128"/>
              </a:rPr>
            </a:br>
            <a:r>
              <a:rPr kumimoji="1" lang="en-US" altLang="ja-JP" sz="3600" dirty="0">
                <a:latin typeface="ＭＳ ゴシック" panose="020B0609070205080204" pitchFamily="49" charset="-128"/>
                <a:ea typeface="ＭＳ ゴシック" panose="020B0609070205080204" pitchFamily="49" charset="-128"/>
              </a:rPr>
              <a:t>2023</a:t>
            </a:r>
            <a:r>
              <a:rPr kumimoji="1" lang="ja-JP" altLang="en-US" sz="3600" dirty="0">
                <a:latin typeface="ＭＳ ゴシック" panose="020B0609070205080204" pitchFamily="49" charset="-128"/>
                <a:ea typeface="ＭＳ ゴシック" panose="020B0609070205080204" pitchFamily="49" charset="-128"/>
              </a:rPr>
              <a:t>年</a:t>
            </a:r>
            <a:r>
              <a:rPr kumimoji="1" lang="en-US" altLang="ja-JP" sz="3600" dirty="0">
                <a:latin typeface="ＭＳ ゴシック" panose="020B0609070205080204" pitchFamily="49" charset="-128"/>
                <a:ea typeface="ＭＳ ゴシック" panose="020B0609070205080204" pitchFamily="49" charset="-128"/>
              </a:rPr>
              <a:t>10</a:t>
            </a:r>
            <a:r>
              <a:rPr kumimoji="1" lang="ja-JP" altLang="en-US" sz="3600" dirty="0">
                <a:latin typeface="ＭＳ ゴシック" panose="020B0609070205080204" pitchFamily="49" charset="-128"/>
                <a:ea typeface="ＭＳ ゴシック" panose="020B0609070205080204" pitchFamily="49" charset="-128"/>
              </a:rPr>
              <a:t>月１日時点で、約</a:t>
            </a:r>
            <a:r>
              <a:rPr kumimoji="1" lang="en-US" altLang="ja-JP" sz="3600" dirty="0">
                <a:latin typeface="ＭＳ ゴシック" panose="020B0609070205080204" pitchFamily="49" charset="-128"/>
                <a:ea typeface="ＭＳ ゴシック" panose="020B0609070205080204" pitchFamily="49" charset="-128"/>
              </a:rPr>
              <a:t>212.6</a:t>
            </a:r>
            <a:r>
              <a:rPr kumimoji="1" lang="ja-JP" altLang="en-US" sz="3600" dirty="0">
                <a:latin typeface="ＭＳ ゴシック" panose="020B0609070205080204" pitchFamily="49" charset="-128"/>
                <a:ea typeface="ＭＳ ゴシック" panose="020B0609070205080204" pitchFamily="49" charset="-128"/>
              </a:rPr>
              <a:t>万人（対前年△</a:t>
            </a:r>
            <a:r>
              <a:rPr kumimoji="1" lang="en-US" altLang="ja-JP" sz="3600" dirty="0">
                <a:latin typeface="ＭＳ ゴシック" panose="020B0609070205080204" pitchFamily="49" charset="-128"/>
                <a:ea typeface="ＭＳ ゴシック" panose="020B0609070205080204" pitchFamily="49" charset="-128"/>
              </a:rPr>
              <a:t>2.9</a:t>
            </a:r>
            <a:r>
              <a:rPr kumimoji="1" lang="ja-JP" altLang="en-US" sz="3600" dirty="0">
                <a:latin typeface="ＭＳ ゴシック" panose="020B0609070205080204" pitchFamily="49" charset="-128"/>
                <a:ea typeface="ＭＳ ゴシック" panose="020B0609070205080204" pitchFamily="49" charset="-128"/>
              </a:rPr>
              <a:t>万人）</a:t>
            </a:r>
          </a:p>
        </p:txBody>
      </p:sp>
      <p:sp>
        <p:nvSpPr>
          <p:cNvPr id="7" name="テキスト ボックス 6">
            <a:extLst>
              <a:ext uri="{FF2B5EF4-FFF2-40B4-BE49-F238E27FC236}">
                <a16:creationId xmlns:a16="http://schemas.microsoft.com/office/drawing/2014/main" id="{C7A1B9C7-EFBD-2F93-F167-2EE4C14D8358}"/>
              </a:ext>
            </a:extLst>
          </p:cNvPr>
          <p:cNvSpPr txBox="1"/>
          <p:nvPr/>
        </p:nvSpPr>
        <p:spPr>
          <a:xfrm>
            <a:off x="0" y="231229"/>
            <a:ext cx="9342934" cy="369332"/>
          </a:xfrm>
          <a:prstGeom prst="rect">
            <a:avLst/>
          </a:prstGeom>
          <a:noFill/>
        </p:spPr>
        <p:txBody>
          <a:bodyPr wrap="square">
            <a:spAutoFit/>
          </a:bodyPr>
          <a:lstStyle/>
          <a:p>
            <a:r>
              <a:rPr lang="ja-JP" altLang="en-US" dirty="0"/>
              <a:t>厚生労働省令和５年「介護サービス施設・事業所調査」の結果（令和６年</a:t>
            </a:r>
            <a:r>
              <a:rPr lang="en-US" altLang="ja-JP" dirty="0"/>
              <a:t>12</a:t>
            </a:r>
            <a:r>
              <a:rPr lang="ja-JP" altLang="en-US" dirty="0"/>
              <a:t>月</a:t>
            </a:r>
            <a:r>
              <a:rPr lang="en-US" altLang="ja-JP" dirty="0"/>
              <a:t>25</a:t>
            </a:r>
            <a:r>
              <a:rPr lang="ja-JP" altLang="en-US" dirty="0"/>
              <a:t>日公表）</a:t>
            </a:r>
          </a:p>
        </p:txBody>
      </p:sp>
      <p:sp>
        <p:nvSpPr>
          <p:cNvPr id="9" name="四角形: 角を丸くする 8">
            <a:extLst>
              <a:ext uri="{FF2B5EF4-FFF2-40B4-BE49-F238E27FC236}">
                <a16:creationId xmlns:a16="http://schemas.microsoft.com/office/drawing/2014/main" id="{9E86DA87-F681-759D-9993-43EE496024E0}"/>
              </a:ext>
            </a:extLst>
          </p:cNvPr>
          <p:cNvSpPr/>
          <p:nvPr/>
        </p:nvSpPr>
        <p:spPr>
          <a:xfrm>
            <a:off x="7740352" y="1165061"/>
            <a:ext cx="1305898" cy="3682468"/>
          </a:xfrm>
          <a:prstGeom prst="roundRect">
            <a:avLst>
              <a:gd name="adj" fmla="val 16667"/>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1856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D23955-87D8-53AE-2775-46E37C6E7536}"/>
              </a:ext>
            </a:extLst>
          </p:cNvPr>
          <p:cNvSpPr>
            <a:spLocks noGrp="1"/>
          </p:cNvSpPr>
          <p:nvPr>
            <p:ph type="title"/>
          </p:nvPr>
        </p:nvSpPr>
        <p:spPr>
          <a:xfrm>
            <a:off x="307901" y="200446"/>
            <a:ext cx="8686800" cy="850106"/>
          </a:xfrm>
          <a:solidFill>
            <a:schemeClr val="accent1">
              <a:lumMod val="20000"/>
              <a:lumOff val="80000"/>
            </a:schemeClr>
          </a:solidFill>
        </p:spPr>
        <p:txBody>
          <a:bodyPr/>
          <a:lstStyle/>
          <a:p>
            <a:r>
              <a:rPr lang="ja-JP" altLang="en-US" dirty="0"/>
              <a:t>介護職員が制度創設以来初の減少</a:t>
            </a:r>
            <a:endParaRPr kumimoji="1" lang="ja-JP" altLang="en-US" dirty="0"/>
          </a:p>
        </p:txBody>
      </p:sp>
      <p:sp>
        <p:nvSpPr>
          <p:cNvPr id="3" name="コンテンツ プレースホルダー 2">
            <a:extLst>
              <a:ext uri="{FF2B5EF4-FFF2-40B4-BE49-F238E27FC236}">
                <a16:creationId xmlns:a16="http://schemas.microsoft.com/office/drawing/2014/main" id="{CF77DDD4-9A82-BFFC-1DF6-1278246674AD}"/>
              </a:ext>
            </a:extLst>
          </p:cNvPr>
          <p:cNvSpPr>
            <a:spLocks noGrp="1"/>
          </p:cNvSpPr>
          <p:nvPr>
            <p:ph idx="1"/>
          </p:nvPr>
        </p:nvSpPr>
        <p:spPr>
          <a:xfrm>
            <a:off x="298376" y="1124744"/>
            <a:ext cx="8686800" cy="5174035"/>
          </a:xfrm>
        </p:spPr>
        <p:txBody>
          <a:bodyPr/>
          <a:lstStyle/>
          <a:p>
            <a:pPr marL="0" indent="0">
              <a:buNone/>
            </a:pPr>
            <a:r>
              <a:rPr kumimoji="1" lang="ja-JP" altLang="en-US" dirty="0"/>
              <a:t>　</a:t>
            </a:r>
            <a:r>
              <a:rPr kumimoji="1" lang="ja-JP" altLang="en-US" sz="2800" dirty="0"/>
              <a:t>厚生労働省は</a:t>
            </a:r>
            <a:r>
              <a:rPr kumimoji="1" lang="en-US" altLang="ja-JP" sz="2800" dirty="0"/>
              <a:t>12</a:t>
            </a:r>
            <a:r>
              <a:rPr kumimoji="1" lang="ja-JP" altLang="en-US" sz="2800" dirty="0"/>
              <a:t>月</a:t>
            </a:r>
            <a:r>
              <a:rPr kumimoji="1" lang="en-US" altLang="ja-JP" sz="2800" dirty="0"/>
              <a:t>25</a:t>
            </a:r>
            <a:r>
              <a:rPr kumimoji="1" lang="ja-JP" altLang="en-US" sz="2800" dirty="0"/>
              <a:t>日、２０２３年の「介護サービス施設・事業所調査」の結果を公表した。２０２３年</a:t>
            </a:r>
            <a:r>
              <a:rPr kumimoji="1" lang="en-US" altLang="ja-JP" sz="2800" dirty="0"/>
              <a:t>10</a:t>
            </a:r>
            <a:r>
              <a:rPr kumimoji="1" lang="ja-JP" altLang="en-US" sz="2800" dirty="0"/>
              <a:t>月１日時点の介護職員数は約２１２・６万人となり、介護保険制度が始まった２０００年の統計開始以来初めての減少となった。</a:t>
            </a:r>
          </a:p>
          <a:p>
            <a:pPr marL="0" indent="0">
              <a:buNone/>
            </a:pPr>
            <a:r>
              <a:rPr kumimoji="1" lang="ja-JP" altLang="en-US" sz="2800" dirty="0"/>
              <a:t>　介護サービス施設・事業所調査は、厚労省が毎年</a:t>
            </a:r>
            <a:r>
              <a:rPr kumimoji="1" lang="en-US" altLang="ja-JP" sz="2800" dirty="0"/>
              <a:t>10</a:t>
            </a:r>
            <a:r>
              <a:rPr kumimoji="1" lang="ja-JP" altLang="en-US" sz="2800" dirty="0"/>
              <a:t>月１日に介護保険サービス事業者などを対象に行っているもの。統計開始以降は職員数の増加が続いていたが、</a:t>
            </a:r>
            <a:r>
              <a:rPr kumimoji="1" lang="en-US" altLang="ja-JP" sz="2800" dirty="0"/>
              <a:t>23</a:t>
            </a:r>
            <a:r>
              <a:rPr kumimoji="1" lang="ja-JP" altLang="en-US" sz="2800" dirty="0"/>
              <a:t>年度は</a:t>
            </a:r>
            <a:r>
              <a:rPr kumimoji="1" lang="en-US" altLang="ja-JP" sz="2800" dirty="0"/>
              <a:t>22</a:t>
            </a:r>
            <a:r>
              <a:rPr kumimoji="1" lang="ja-JP" altLang="en-US" sz="2800" dirty="0"/>
              <a:t>年度から前年度比約２・９万人減（１・３％減）となり、約２１２・６万人に。一方、要支援・要介護の認定者数は前年度比約８万人増（１・１％増）となり、減少した介護職員数とのギャップが深刻だ。</a:t>
            </a:r>
          </a:p>
        </p:txBody>
      </p:sp>
      <p:sp>
        <p:nvSpPr>
          <p:cNvPr id="4" name="スライド番号プレースホルダー 3">
            <a:extLst>
              <a:ext uri="{FF2B5EF4-FFF2-40B4-BE49-F238E27FC236}">
                <a16:creationId xmlns:a16="http://schemas.microsoft.com/office/drawing/2014/main" id="{6C195521-D997-B974-60E3-6CD19C2B253D}"/>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706ECC-EBCD-43BE-A780-1013F51C6180}" type="slidenum">
              <a:rPr kumimoji="1" lang="ja-JP" altLang="en-US" sz="1200" b="0" i="0" u="none" strike="noStrike" kern="1200" cap="none" spc="0" normalizeH="0" baseline="0" noProof="0" smtClean="0">
                <a:ln>
                  <a:noFill/>
                </a:ln>
                <a:solidFill>
                  <a:srgbClr val="898989"/>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1" lang="ja-JP" altLang="en-US" sz="1200" b="0" i="0" u="none" strike="noStrike" kern="1200" cap="none" spc="0" normalizeH="0" baseline="0" noProof="0">
              <a:ln>
                <a:noFill/>
              </a:ln>
              <a:solidFill>
                <a:srgbClr val="898989"/>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3052797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1E4509-BE9E-BEAD-C050-7C0B9A92DA01}"/>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50303177-3795-B545-6D55-F8DE312CD2D6}"/>
              </a:ext>
            </a:extLst>
          </p:cNvPr>
          <p:cNvSpPr>
            <a:spLocks noGrp="1"/>
          </p:cNvSpPr>
          <p:nvPr>
            <p:ph idx="1"/>
          </p:nvPr>
        </p:nvSpPr>
        <p:spPr/>
        <p:txBody>
          <a:bodyPr/>
          <a:lstStyle/>
          <a:p>
            <a:endParaRPr kumimoji="1" lang="ja-JP" altLang="en-US"/>
          </a:p>
        </p:txBody>
      </p:sp>
      <p:pic>
        <p:nvPicPr>
          <p:cNvPr id="8" name="図 7">
            <a:extLst>
              <a:ext uri="{FF2B5EF4-FFF2-40B4-BE49-F238E27FC236}">
                <a16:creationId xmlns:a16="http://schemas.microsoft.com/office/drawing/2014/main" id="{7DBE4904-AEC7-7A3F-F847-6007BABCF6A6}"/>
              </a:ext>
            </a:extLst>
          </p:cNvPr>
          <p:cNvPicPr>
            <a:picLocks noChangeAspect="1"/>
          </p:cNvPicPr>
          <p:nvPr/>
        </p:nvPicPr>
        <p:blipFill>
          <a:blip r:embed="rId3"/>
          <a:stretch>
            <a:fillRect/>
          </a:stretch>
        </p:blipFill>
        <p:spPr>
          <a:xfrm>
            <a:off x="107504" y="5831868"/>
            <a:ext cx="9144000" cy="1008668"/>
          </a:xfrm>
          <a:prstGeom prst="rect">
            <a:avLst/>
          </a:prstGeom>
        </p:spPr>
      </p:pic>
      <p:pic>
        <p:nvPicPr>
          <p:cNvPr id="6" name="図 5">
            <a:extLst>
              <a:ext uri="{FF2B5EF4-FFF2-40B4-BE49-F238E27FC236}">
                <a16:creationId xmlns:a16="http://schemas.microsoft.com/office/drawing/2014/main" id="{2590E191-743A-EC47-00CF-B8E456FF16F7}"/>
              </a:ext>
            </a:extLst>
          </p:cNvPr>
          <p:cNvPicPr>
            <a:picLocks noChangeAspect="1"/>
          </p:cNvPicPr>
          <p:nvPr/>
        </p:nvPicPr>
        <p:blipFill>
          <a:blip r:embed="rId4"/>
          <a:stretch>
            <a:fillRect/>
          </a:stretch>
        </p:blipFill>
        <p:spPr>
          <a:xfrm>
            <a:off x="0" y="1"/>
            <a:ext cx="9144000" cy="6237312"/>
          </a:xfrm>
          <a:prstGeom prst="rect">
            <a:avLst/>
          </a:prstGeom>
        </p:spPr>
      </p:pic>
      <p:pic>
        <p:nvPicPr>
          <p:cNvPr id="9" name="図 8">
            <a:extLst>
              <a:ext uri="{FF2B5EF4-FFF2-40B4-BE49-F238E27FC236}">
                <a16:creationId xmlns:a16="http://schemas.microsoft.com/office/drawing/2014/main" id="{E4977A30-5FCA-92A1-8647-837659FA1E4F}"/>
              </a:ext>
            </a:extLst>
          </p:cNvPr>
          <p:cNvPicPr>
            <a:picLocks noChangeAspect="1"/>
          </p:cNvPicPr>
          <p:nvPr/>
        </p:nvPicPr>
        <p:blipFill>
          <a:blip r:embed="rId5"/>
          <a:stretch>
            <a:fillRect/>
          </a:stretch>
        </p:blipFill>
        <p:spPr>
          <a:xfrm>
            <a:off x="0" y="614386"/>
            <a:ext cx="9144000" cy="6103785"/>
          </a:xfrm>
          <a:prstGeom prst="rect">
            <a:avLst/>
          </a:prstGeom>
        </p:spPr>
      </p:pic>
      <p:sp>
        <p:nvSpPr>
          <p:cNvPr id="4" name="正方形/長方形 3">
            <a:extLst>
              <a:ext uri="{FF2B5EF4-FFF2-40B4-BE49-F238E27FC236}">
                <a16:creationId xmlns:a16="http://schemas.microsoft.com/office/drawing/2014/main" id="{5F87CBB7-8667-FAA4-D92B-7FCEFB06D31F}"/>
              </a:ext>
            </a:extLst>
          </p:cNvPr>
          <p:cNvSpPr/>
          <p:nvPr/>
        </p:nvSpPr>
        <p:spPr>
          <a:xfrm>
            <a:off x="6228184" y="6633191"/>
            <a:ext cx="2915816" cy="224809"/>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全日本民医連林さん資料</a:t>
            </a:r>
          </a:p>
        </p:txBody>
      </p:sp>
    </p:spTree>
    <p:extLst>
      <p:ext uri="{BB962C8B-B14F-4D97-AF65-F5344CB8AC3E}">
        <p14:creationId xmlns:p14="http://schemas.microsoft.com/office/powerpoint/2010/main" val="33792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748C64-2237-678C-1E27-A949822A4FC9}"/>
              </a:ext>
            </a:extLst>
          </p:cNvPr>
          <p:cNvSpPr>
            <a:spLocks noGrp="1"/>
          </p:cNvSpPr>
          <p:nvPr>
            <p:ph type="title"/>
          </p:nvPr>
        </p:nvSpPr>
        <p:spPr>
          <a:xfrm>
            <a:off x="243900" y="22771"/>
            <a:ext cx="8420099" cy="611187"/>
          </a:xfrm>
        </p:spPr>
        <p:txBody>
          <a:bodyPr>
            <a:normAutofit fontScale="90000"/>
          </a:bodyPr>
          <a:lstStyle/>
          <a:p>
            <a:r>
              <a:rPr kumimoji="1" lang="ja-JP" altLang="en-US" dirty="0"/>
              <a:t>低迷するホームヘルパーの介護報酬</a:t>
            </a:r>
          </a:p>
        </p:txBody>
      </p:sp>
      <p:graphicFrame>
        <p:nvGraphicFramePr>
          <p:cNvPr id="4" name="グラフ 3">
            <a:extLst>
              <a:ext uri="{FF2B5EF4-FFF2-40B4-BE49-F238E27FC236}">
                <a16:creationId xmlns:a16="http://schemas.microsoft.com/office/drawing/2014/main" id="{89204A93-26EE-F15C-BAC1-F18A0A9B4295}"/>
              </a:ext>
            </a:extLst>
          </p:cNvPr>
          <p:cNvGraphicFramePr>
            <a:graphicFrameLocks/>
          </p:cNvGraphicFramePr>
          <p:nvPr>
            <p:extLst>
              <p:ext uri="{D42A27DB-BD31-4B8C-83A1-F6EECF244321}">
                <p14:modId xmlns:p14="http://schemas.microsoft.com/office/powerpoint/2010/main" val="2050846526"/>
              </p:ext>
            </p:extLst>
          </p:nvPr>
        </p:nvGraphicFramePr>
        <p:xfrm>
          <a:off x="531554" y="1341627"/>
          <a:ext cx="7960518" cy="4632224"/>
        </p:xfrm>
        <a:graphic>
          <a:graphicData uri="http://schemas.openxmlformats.org/drawingml/2006/chart">
            <c:chart xmlns:c="http://schemas.openxmlformats.org/drawingml/2006/chart" xmlns:r="http://schemas.openxmlformats.org/officeDocument/2006/relationships" r:id="rId2"/>
          </a:graphicData>
        </a:graphic>
      </p:graphicFrame>
      <p:sp>
        <p:nvSpPr>
          <p:cNvPr id="6" name="テキスト ボックス 5">
            <a:extLst>
              <a:ext uri="{FF2B5EF4-FFF2-40B4-BE49-F238E27FC236}">
                <a16:creationId xmlns:a16="http://schemas.microsoft.com/office/drawing/2014/main" id="{85157DBF-D277-B0E6-3BF7-0F665C8448B1}"/>
              </a:ext>
            </a:extLst>
          </p:cNvPr>
          <p:cNvSpPr txBox="1"/>
          <p:nvPr/>
        </p:nvSpPr>
        <p:spPr>
          <a:xfrm>
            <a:off x="971550" y="3774462"/>
            <a:ext cx="16002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30</a:t>
            </a:r>
            <a:r>
              <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分～１時間</a:t>
            </a:r>
          </a:p>
        </p:txBody>
      </p:sp>
      <p:sp>
        <p:nvSpPr>
          <p:cNvPr id="8" name="テキスト ボックス 7">
            <a:extLst>
              <a:ext uri="{FF2B5EF4-FFF2-40B4-BE49-F238E27FC236}">
                <a16:creationId xmlns:a16="http://schemas.microsoft.com/office/drawing/2014/main" id="{A2ABBB2F-CB12-D37D-606C-9FF8640AE593}"/>
              </a:ext>
            </a:extLst>
          </p:cNvPr>
          <p:cNvSpPr txBox="1"/>
          <p:nvPr/>
        </p:nvSpPr>
        <p:spPr>
          <a:xfrm>
            <a:off x="971550" y="2968806"/>
            <a:ext cx="1266825"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１時間以上</a:t>
            </a:r>
          </a:p>
        </p:txBody>
      </p:sp>
      <p:sp>
        <p:nvSpPr>
          <p:cNvPr id="10" name="テキスト ボックス 9">
            <a:extLst>
              <a:ext uri="{FF2B5EF4-FFF2-40B4-BE49-F238E27FC236}">
                <a16:creationId xmlns:a16="http://schemas.microsoft.com/office/drawing/2014/main" id="{8EF0BCB1-B238-03DD-CB38-4629A870D157}"/>
              </a:ext>
            </a:extLst>
          </p:cNvPr>
          <p:cNvSpPr txBox="1"/>
          <p:nvPr/>
        </p:nvSpPr>
        <p:spPr>
          <a:xfrm>
            <a:off x="971550" y="4708470"/>
            <a:ext cx="971550" cy="64633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30</a:t>
            </a:r>
            <a:r>
              <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分増すごと</a:t>
            </a:r>
          </a:p>
        </p:txBody>
      </p:sp>
      <p:sp>
        <p:nvSpPr>
          <p:cNvPr id="12" name="テキスト ボックス 11">
            <a:extLst>
              <a:ext uri="{FF2B5EF4-FFF2-40B4-BE49-F238E27FC236}">
                <a16:creationId xmlns:a16="http://schemas.microsoft.com/office/drawing/2014/main" id="{1F375B4A-A23E-6D98-174E-6F9833FCEC74}"/>
              </a:ext>
            </a:extLst>
          </p:cNvPr>
          <p:cNvSpPr txBox="1"/>
          <p:nvPr/>
        </p:nvSpPr>
        <p:spPr>
          <a:xfrm>
            <a:off x="1333500" y="3473073"/>
            <a:ext cx="6096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402</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4" name="テキスト ボックス 13">
            <a:extLst>
              <a:ext uri="{FF2B5EF4-FFF2-40B4-BE49-F238E27FC236}">
                <a16:creationId xmlns:a16="http://schemas.microsoft.com/office/drawing/2014/main" id="{2D4DC273-CD6F-2ABD-545A-45ECFF8CBE8F}"/>
              </a:ext>
            </a:extLst>
          </p:cNvPr>
          <p:cNvSpPr txBox="1"/>
          <p:nvPr/>
        </p:nvSpPr>
        <p:spPr>
          <a:xfrm>
            <a:off x="5962650" y="3519291"/>
            <a:ext cx="6096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388</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6" name="テキスト ボックス 15">
            <a:extLst>
              <a:ext uri="{FF2B5EF4-FFF2-40B4-BE49-F238E27FC236}">
                <a16:creationId xmlns:a16="http://schemas.microsoft.com/office/drawing/2014/main" id="{D7B260E7-EBFE-E3D9-A874-88ECE4C05D8A}"/>
              </a:ext>
            </a:extLst>
          </p:cNvPr>
          <p:cNvSpPr txBox="1"/>
          <p:nvPr/>
        </p:nvSpPr>
        <p:spPr>
          <a:xfrm>
            <a:off x="6848475" y="3479046"/>
            <a:ext cx="5334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394</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8" name="テキスト ボックス 17">
            <a:extLst>
              <a:ext uri="{FF2B5EF4-FFF2-40B4-BE49-F238E27FC236}">
                <a16:creationId xmlns:a16="http://schemas.microsoft.com/office/drawing/2014/main" id="{8B2E0106-20F9-ECB5-D926-D49E95AF141A}"/>
              </a:ext>
            </a:extLst>
          </p:cNvPr>
          <p:cNvSpPr txBox="1"/>
          <p:nvPr/>
        </p:nvSpPr>
        <p:spPr>
          <a:xfrm>
            <a:off x="7820025" y="3484032"/>
            <a:ext cx="6096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396</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0" name="テキスト ボックス 19">
            <a:extLst>
              <a:ext uri="{FF2B5EF4-FFF2-40B4-BE49-F238E27FC236}">
                <a16:creationId xmlns:a16="http://schemas.microsoft.com/office/drawing/2014/main" id="{713A274B-D301-B123-CF68-937462C64C44}"/>
              </a:ext>
            </a:extLst>
          </p:cNvPr>
          <p:cNvSpPr txBox="1"/>
          <p:nvPr/>
        </p:nvSpPr>
        <p:spPr>
          <a:xfrm>
            <a:off x="1452562" y="2600071"/>
            <a:ext cx="6096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584</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2" name="テキスト ボックス 21">
            <a:extLst>
              <a:ext uri="{FF2B5EF4-FFF2-40B4-BE49-F238E27FC236}">
                <a16:creationId xmlns:a16="http://schemas.microsoft.com/office/drawing/2014/main" id="{AA08645B-C703-0EB9-B976-E2D1DA3A319D}"/>
              </a:ext>
            </a:extLst>
          </p:cNvPr>
          <p:cNvSpPr txBox="1"/>
          <p:nvPr/>
        </p:nvSpPr>
        <p:spPr>
          <a:xfrm>
            <a:off x="6000750" y="2679962"/>
            <a:ext cx="5334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564</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4" name="テキスト ボックス 23">
            <a:extLst>
              <a:ext uri="{FF2B5EF4-FFF2-40B4-BE49-F238E27FC236}">
                <a16:creationId xmlns:a16="http://schemas.microsoft.com/office/drawing/2014/main" id="{65704865-B7D1-FD19-EC7C-8010A2A4DD73}"/>
              </a:ext>
            </a:extLst>
          </p:cNvPr>
          <p:cNvSpPr txBox="1"/>
          <p:nvPr/>
        </p:nvSpPr>
        <p:spPr>
          <a:xfrm>
            <a:off x="7000874" y="2679962"/>
            <a:ext cx="6096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575</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6" name="テキスト ボックス 25">
            <a:extLst>
              <a:ext uri="{FF2B5EF4-FFF2-40B4-BE49-F238E27FC236}">
                <a16:creationId xmlns:a16="http://schemas.microsoft.com/office/drawing/2014/main" id="{D3F301DE-74DF-6649-E409-DE53955780E7}"/>
              </a:ext>
            </a:extLst>
          </p:cNvPr>
          <p:cNvSpPr txBox="1"/>
          <p:nvPr/>
        </p:nvSpPr>
        <p:spPr>
          <a:xfrm>
            <a:off x="7879556" y="2637574"/>
            <a:ext cx="6096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579</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8" name="テキスト ボックス 27">
            <a:extLst>
              <a:ext uri="{FF2B5EF4-FFF2-40B4-BE49-F238E27FC236}">
                <a16:creationId xmlns:a16="http://schemas.microsoft.com/office/drawing/2014/main" id="{1539FBAD-5149-7FDD-B8B6-7614E909E927}"/>
              </a:ext>
            </a:extLst>
          </p:cNvPr>
          <p:cNvSpPr txBox="1"/>
          <p:nvPr/>
        </p:nvSpPr>
        <p:spPr>
          <a:xfrm>
            <a:off x="1452562" y="4356951"/>
            <a:ext cx="6096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219</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0" name="テキスト ボックス 29">
            <a:extLst>
              <a:ext uri="{FF2B5EF4-FFF2-40B4-BE49-F238E27FC236}">
                <a16:creationId xmlns:a16="http://schemas.microsoft.com/office/drawing/2014/main" id="{5F8E4314-4B69-BAD6-6DE8-3B9777F3B23D}"/>
              </a:ext>
            </a:extLst>
          </p:cNvPr>
          <p:cNvSpPr txBox="1"/>
          <p:nvPr/>
        </p:nvSpPr>
        <p:spPr>
          <a:xfrm>
            <a:off x="2571750" y="4898900"/>
            <a:ext cx="466726"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83</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2" name="テキスト ボックス 31">
            <a:extLst>
              <a:ext uri="{FF2B5EF4-FFF2-40B4-BE49-F238E27FC236}">
                <a16:creationId xmlns:a16="http://schemas.microsoft.com/office/drawing/2014/main" id="{67E52789-7C00-920B-194A-8C5529F585EA}"/>
              </a:ext>
            </a:extLst>
          </p:cNvPr>
          <p:cNvSpPr txBox="1"/>
          <p:nvPr/>
        </p:nvSpPr>
        <p:spPr>
          <a:xfrm>
            <a:off x="6096001" y="4951592"/>
            <a:ext cx="466726"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80</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4" name="テキスト ボックス 33">
            <a:extLst>
              <a:ext uri="{FF2B5EF4-FFF2-40B4-BE49-F238E27FC236}">
                <a16:creationId xmlns:a16="http://schemas.microsoft.com/office/drawing/2014/main" id="{30F13EFE-F6EE-DF14-7391-BB0D582D89AC}"/>
              </a:ext>
            </a:extLst>
          </p:cNvPr>
          <p:cNvSpPr txBox="1"/>
          <p:nvPr/>
        </p:nvSpPr>
        <p:spPr>
          <a:xfrm>
            <a:off x="6958014" y="4898900"/>
            <a:ext cx="466726"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83</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6" name="テキスト ボックス 35">
            <a:extLst>
              <a:ext uri="{FF2B5EF4-FFF2-40B4-BE49-F238E27FC236}">
                <a16:creationId xmlns:a16="http://schemas.microsoft.com/office/drawing/2014/main" id="{32D1BEEB-0D05-23EE-CDC0-E533785E138A}"/>
              </a:ext>
            </a:extLst>
          </p:cNvPr>
          <p:cNvSpPr txBox="1"/>
          <p:nvPr/>
        </p:nvSpPr>
        <p:spPr>
          <a:xfrm>
            <a:off x="7950993" y="4898900"/>
            <a:ext cx="466726"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84</a:t>
            </a:r>
            <a:endParaRPr kumimoji="0"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5" name="テキスト ボックス 4">
            <a:extLst>
              <a:ext uri="{FF2B5EF4-FFF2-40B4-BE49-F238E27FC236}">
                <a16:creationId xmlns:a16="http://schemas.microsoft.com/office/drawing/2014/main" id="{6759B8E2-74B9-7EC0-5BD1-384B0B6EFBBB}"/>
              </a:ext>
            </a:extLst>
          </p:cNvPr>
          <p:cNvSpPr txBox="1"/>
          <p:nvPr/>
        </p:nvSpPr>
        <p:spPr>
          <a:xfrm>
            <a:off x="8539000" y="2651897"/>
            <a:ext cx="68072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000" b="0" i="0" u="none"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rPr>
              <a:t>567</a:t>
            </a:r>
          </a:p>
        </p:txBody>
      </p:sp>
      <p:sp>
        <p:nvSpPr>
          <p:cNvPr id="9" name="テキスト ボックス 8">
            <a:extLst>
              <a:ext uri="{FF2B5EF4-FFF2-40B4-BE49-F238E27FC236}">
                <a16:creationId xmlns:a16="http://schemas.microsoft.com/office/drawing/2014/main" id="{80C512AE-DE84-9607-4430-45757045C61A}"/>
              </a:ext>
            </a:extLst>
          </p:cNvPr>
          <p:cNvSpPr txBox="1"/>
          <p:nvPr/>
        </p:nvSpPr>
        <p:spPr>
          <a:xfrm>
            <a:off x="8486298" y="3473073"/>
            <a:ext cx="677227"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000" b="0" i="0" u="none"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rPr>
              <a:t>387</a:t>
            </a:r>
          </a:p>
        </p:txBody>
      </p:sp>
      <p:sp>
        <p:nvSpPr>
          <p:cNvPr id="13" name="テキスト ボックス 12">
            <a:extLst>
              <a:ext uri="{FF2B5EF4-FFF2-40B4-BE49-F238E27FC236}">
                <a16:creationId xmlns:a16="http://schemas.microsoft.com/office/drawing/2014/main" id="{B4A0874D-33F4-320F-FD1E-20DB8E573710}"/>
              </a:ext>
            </a:extLst>
          </p:cNvPr>
          <p:cNvSpPr txBox="1"/>
          <p:nvPr/>
        </p:nvSpPr>
        <p:spPr>
          <a:xfrm>
            <a:off x="8539000" y="4490476"/>
            <a:ext cx="477521"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000" b="0" i="0" u="none"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rPr>
              <a:t>82</a:t>
            </a:r>
          </a:p>
        </p:txBody>
      </p:sp>
      <p:pic>
        <p:nvPicPr>
          <p:cNvPr id="7" name="図 6">
            <a:extLst>
              <a:ext uri="{FF2B5EF4-FFF2-40B4-BE49-F238E27FC236}">
                <a16:creationId xmlns:a16="http://schemas.microsoft.com/office/drawing/2014/main" id="{9BCFECCD-88D8-43DE-48FA-7E69BB3F896E}"/>
              </a:ext>
            </a:extLst>
          </p:cNvPr>
          <p:cNvPicPr>
            <a:picLocks noChangeAspect="1"/>
          </p:cNvPicPr>
          <p:nvPr/>
        </p:nvPicPr>
        <p:blipFill>
          <a:blip r:embed="rId3"/>
          <a:stretch>
            <a:fillRect/>
          </a:stretch>
        </p:blipFill>
        <p:spPr>
          <a:xfrm>
            <a:off x="70213" y="5567726"/>
            <a:ext cx="9144000" cy="1164460"/>
          </a:xfrm>
          <a:prstGeom prst="rect">
            <a:avLst/>
          </a:prstGeom>
        </p:spPr>
      </p:pic>
    </p:spTree>
    <p:extLst>
      <p:ext uri="{BB962C8B-B14F-4D97-AF65-F5344CB8AC3E}">
        <p14:creationId xmlns:p14="http://schemas.microsoft.com/office/powerpoint/2010/main" val="140410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グラフ 2">
            <a:extLst>
              <a:ext uri="{FF2B5EF4-FFF2-40B4-BE49-F238E27FC236}">
                <a16:creationId xmlns:a16="http://schemas.microsoft.com/office/drawing/2014/main" id="{29E05E7C-702A-7C11-4B4C-F2BF6067B278}"/>
              </a:ext>
            </a:extLst>
          </p:cNvPr>
          <p:cNvGraphicFramePr>
            <a:graphicFrameLocks/>
          </p:cNvGraphicFramePr>
          <p:nvPr/>
        </p:nvGraphicFramePr>
        <p:xfrm>
          <a:off x="333872" y="-337728"/>
          <a:ext cx="8352928" cy="7533456"/>
        </p:xfrm>
        <a:graphic>
          <a:graphicData uri="http://schemas.openxmlformats.org/drawingml/2006/chart">
            <c:chart xmlns:c="http://schemas.openxmlformats.org/drawingml/2006/chart" xmlns:r="http://schemas.openxmlformats.org/officeDocument/2006/relationships" r:id="rId2"/>
          </a:graphicData>
        </a:graphic>
      </p:graphicFrame>
      <p:sp>
        <p:nvSpPr>
          <p:cNvPr id="4" name="テキスト ボックス 3">
            <a:extLst>
              <a:ext uri="{FF2B5EF4-FFF2-40B4-BE49-F238E27FC236}">
                <a16:creationId xmlns:a16="http://schemas.microsoft.com/office/drawing/2014/main" id="{B8C72F2B-E73E-1085-4FDF-3C4B1B636406}"/>
              </a:ext>
            </a:extLst>
          </p:cNvPr>
          <p:cNvSpPr txBox="1"/>
          <p:nvPr/>
        </p:nvSpPr>
        <p:spPr>
          <a:xfrm>
            <a:off x="4238045" y="4520933"/>
            <a:ext cx="4905955" cy="120032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2022</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年　　　</a:t>
            </a: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961</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円</a:t>
            </a: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(3.3%</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引上げ）</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2023</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年　　</a:t>
            </a: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1,002</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円（</a:t>
            </a: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4.1</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％引上げ）</a:t>
            </a:r>
            <a:endPar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2024</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itchFamily="50" charset="-128"/>
                <a:cs typeface="+mn-cs"/>
              </a:rPr>
              <a:t>年　　</a:t>
            </a: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1,054</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itchFamily="50" charset="-128"/>
                <a:cs typeface="+mn-cs"/>
              </a:rPr>
              <a:t>円（</a:t>
            </a:r>
            <a:r>
              <a:rPr kumimoji="0"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5.0</a:t>
            </a:r>
            <a:r>
              <a:rPr kumimoji="0" lang="ja-JP" altLang="en-US" sz="2400" b="0" i="0" u="none" strike="noStrike" kern="1200" cap="none" spc="0" normalizeH="0" baseline="0" noProof="0" dirty="0">
                <a:ln>
                  <a:noFill/>
                </a:ln>
                <a:solidFill>
                  <a:prstClr val="black"/>
                </a:solidFill>
                <a:effectLst/>
                <a:uLnTx/>
                <a:uFillTx/>
                <a:latin typeface="Calibri"/>
                <a:ea typeface="ＭＳ Ｐゴシック" pitchFamily="50" charset="-128"/>
                <a:cs typeface="+mn-cs"/>
              </a:rPr>
              <a:t>％引上げ　　</a:t>
            </a:r>
          </a:p>
        </p:txBody>
      </p:sp>
      <p:sp>
        <p:nvSpPr>
          <p:cNvPr id="2" name="タイトル 1">
            <a:extLst>
              <a:ext uri="{FF2B5EF4-FFF2-40B4-BE49-F238E27FC236}">
                <a16:creationId xmlns:a16="http://schemas.microsoft.com/office/drawing/2014/main" id="{B21AA23A-1921-3878-C765-18B4B68927DB}"/>
              </a:ext>
            </a:extLst>
          </p:cNvPr>
          <p:cNvSpPr>
            <a:spLocks noGrp="1"/>
          </p:cNvSpPr>
          <p:nvPr>
            <p:ph type="title"/>
          </p:nvPr>
        </p:nvSpPr>
        <p:spPr>
          <a:xfrm>
            <a:off x="457200" y="778287"/>
            <a:ext cx="8229600" cy="882015"/>
          </a:xfrm>
        </p:spPr>
        <p:txBody>
          <a:bodyPr>
            <a:normAutofit fontScale="90000"/>
          </a:bodyPr>
          <a:lstStyle/>
          <a:p>
            <a:r>
              <a:rPr kumimoji="1" lang="ja-JP" altLang="en-US" dirty="0"/>
              <a:t>最低賃金額は</a:t>
            </a:r>
            <a:r>
              <a:rPr lang="en-US" altLang="ja-JP" dirty="0"/>
              <a:t>1.6</a:t>
            </a:r>
            <a:r>
              <a:rPr lang="ja-JP" altLang="en-US" dirty="0"/>
              <a:t>倍に</a:t>
            </a:r>
            <a:br>
              <a:rPr lang="en-US" altLang="ja-JP" dirty="0"/>
            </a:br>
            <a:r>
              <a:rPr lang="en-US" altLang="ja-JP" sz="3100" dirty="0"/>
              <a:t>2002</a:t>
            </a:r>
            <a:r>
              <a:rPr lang="ja-JP" altLang="en-US" sz="3100" dirty="0"/>
              <a:t>年⇒</a:t>
            </a:r>
            <a:r>
              <a:rPr lang="en-US" altLang="ja-JP" sz="3100" dirty="0"/>
              <a:t>2024</a:t>
            </a:r>
            <a:r>
              <a:rPr lang="ja-JP" altLang="en-US" sz="3100" dirty="0"/>
              <a:t>年</a:t>
            </a:r>
            <a:endParaRPr kumimoji="1" lang="ja-JP" altLang="en-US" dirty="0"/>
          </a:p>
        </p:txBody>
      </p:sp>
    </p:spTree>
    <p:extLst>
      <p:ext uri="{BB962C8B-B14F-4D97-AF65-F5344CB8AC3E}">
        <p14:creationId xmlns:p14="http://schemas.microsoft.com/office/powerpoint/2010/main" val="327590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6163F1-479B-E748-E9D0-19F7AD3E52C8}"/>
              </a:ext>
            </a:extLst>
          </p:cNvPr>
          <p:cNvSpPr>
            <a:spLocks noGrp="1"/>
          </p:cNvSpPr>
          <p:nvPr>
            <p:ph type="title"/>
          </p:nvPr>
        </p:nvSpPr>
        <p:spPr>
          <a:xfrm>
            <a:off x="620486" y="0"/>
            <a:ext cx="7742464" cy="843188"/>
          </a:xfrm>
          <a:solidFill>
            <a:schemeClr val="accent2">
              <a:lumMod val="20000"/>
              <a:lumOff val="80000"/>
            </a:schemeClr>
          </a:solidFill>
        </p:spPr>
        <p:txBody>
          <a:bodyPr>
            <a:normAutofit/>
          </a:bodyPr>
          <a:lstStyle/>
          <a:p>
            <a:r>
              <a:rPr kumimoji="1" lang="en-US" altLang="ja-JP" dirty="0">
                <a:latin typeface="ＭＳ ゴシック" panose="020B0609070205080204" pitchFamily="49" charset="-128"/>
                <a:ea typeface="ＭＳ ゴシック" panose="020B0609070205080204" pitchFamily="49" charset="-128"/>
              </a:rPr>
              <a:t>2024</a:t>
            </a:r>
            <a:r>
              <a:rPr kumimoji="1" lang="ja-JP" altLang="en-US" dirty="0">
                <a:latin typeface="ＭＳ ゴシック" panose="020B0609070205080204" pitchFamily="49" charset="-128"/>
                <a:ea typeface="ＭＳ ゴシック" panose="020B0609070205080204" pitchFamily="49" charset="-128"/>
              </a:rPr>
              <a:t>年度介護報酬改定</a:t>
            </a:r>
          </a:p>
        </p:txBody>
      </p:sp>
      <p:sp>
        <p:nvSpPr>
          <p:cNvPr id="3" name="コンテンツ プレースホルダー 2">
            <a:extLst>
              <a:ext uri="{FF2B5EF4-FFF2-40B4-BE49-F238E27FC236}">
                <a16:creationId xmlns:a16="http://schemas.microsoft.com/office/drawing/2014/main" id="{ED02A44B-9293-BCCF-CCFC-B48ED2FEC5B1}"/>
              </a:ext>
            </a:extLst>
          </p:cNvPr>
          <p:cNvSpPr>
            <a:spLocks noGrp="1"/>
          </p:cNvSpPr>
          <p:nvPr>
            <p:ph idx="1"/>
          </p:nvPr>
        </p:nvSpPr>
        <p:spPr>
          <a:xfrm>
            <a:off x="539551" y="827948"/>
            <a:ext cx="8365643" cy="3825188"/>
          </a:xfrm>
        </p:spPr>
        <p:txBody>
          <a:bodyPr>
            <a:normAutofit fontScale="77500" lnSpcReduction="20000"/>
          </a:bodyPr>
          <a:lstStyle/>
          <a:p>
            <a:pPr marL="0" indent="0">
              <a:lnSpc>
                <a:spcPct val="120000"/>
              </a:lnSpc>
              <a:buNone/>
            </a:pPr>
            <a:r>
              <a:rPr kumimoji="1" lang="ja-JP" altLang="en-US" sz="4100" dirty="0">
                <a:latin typeface="ＭＳ ゴシック" panose="020B0609070205080204" pitchFamily="49" charset="-128"/>
                <a:ea typeface="ＭＳ ゴシック" panose="020B0609070205080204" pitchFamily="49" charset="-128"/>
              </a:rPr>
              <a:t>　　　　改定率 ＋１．５９％</a:t>
            </a:r>
          </a:p>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　　　　　　　　</a:t>
            </a:r>
            <a:r>
              <a:rPr kumimoji="1" lang="zh-TW" altLang="en-US" dirty="0">
                <a:latin typeface="ＭＳ ゴシック" panose="020B0609070205080204" pitchFamily="49" charset="-128"/>
                <a:ea typeface="ＭＳ ゴシック" panose="020B0609070205080204" pitchFamily="49" charset="-128"/>
              </a:rPr>
              <a:t>（</a:t>
            </a:r>
            <a:r>
              <a:rPr kumimoji="1" lang="en-US" altLang="zh-TW" dirty="0">
                <a:latin typeface="ＭＳ ゴシック" panose="020B0609070205080204" pitchFamily="49" charset="-128"/>
                <a:ea typeface="ＭＳ ゴシック" panose="020B0609070205080204" pitchFamily="49" charset="-128"/>
              </a:rPr>
              <a:t>※</a:t>
            </a:r>
            <a:r>
              <a:rPr kumimoji="1" lang="zh-TW" altLang="en-US" dirty="0">
                <a:latin typeface="ＭＳ ゴシック" panose="020B0609070205080204" pitchFamily="49" charset="-128"/>
                <a:ea typeface="ＭＳ ゴシック" panose="020B0609070205080204" pitchFamily="49" charset="-128"/>
              </a:rPr>
              <a:t>令和６年度予算額：国費４３２億円）</a:t>
            </a:r>
            <a:r>
              <a:rPr kumimoji="1" lang="ja-JP" altLang="en-US" dirty="0">
                <a:latin typeface="ＭＳ ゴシック" panose="020B0609070205080204" pitchFamily="49" charset="-128"/>
                <a:ea typeface="ＭＳ ゴシック" panose="020B0609070205080204" pitchFamily="49" charset="-128"/>
              </a:rPr>
              <a:t>（内訳）</a:t>
            </a:r>
          </a:p>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介護職員の処遇改善分  ＋０．９８％（令和６年６月施行）</a:t>
            </a:r>
          </a:p>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 その他の改定率（</a:t>
            </a:r>
            <a:r>
              <a:rPr kumimoji="1" lang="en-US" altLang="ja-JP" dirty="0">
                <a:latin typeface="ＭＳ ゴシック" panose="020B0609070205080204" pitchFamily="49" charset="-128"/>
                <a:ea typeface="ＭＳ ゴシック" panose="020B0609070205080204" pitchFamily="49" charset="-128"/>
              </a:rPr>
              <a:t>※</a:t>
            </a:r>
            <a:r>
              <a:rPr kumimoji="1" lang="ja-JP" altLang="en-US" dirty="0">
                <a:latin typeface="ＭＳ ゴシック" panose="020B0609070205080204" pitchFamily="49" charset="-128"/>
                <a:ea typeface="ＭＳ ゴシック" panose="020B0609070205080204" pitchFamily="49" charset="-128"/>
              </a:rPr>
              <a:t>） ＋０．６１％</a:t>
            </a:r>
          </a:p>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 </a:t>
            </a:r>
            <a:r>
              <a:rPr kumimoji="1" lang="en-US" altLang="ja-JP" dirty="0">
                <a:latin typeface="ＭＳ ゴシック" panose="020B0609070205080204" pitchFamily="49" charset="-128"/>
                <a:ea typeface="ＭＳ ゴシック" panose="020B0609070205080204" pitchFamily="49" charset="-128"/>
              </a:rPr>
              <a:t>※</a:t>
            </a:r>
            <a:r>
              <a:rPr kumimoji="1" lang="ja-JP" altLang="en-US" dirty="0">
                <a:latin typeface="ＭＳ ゴシック" panose="020B0609070205080204" pitchFamily="49" charset="-128"/>
                <a:ea typeface="ＭＳ ゴシック" panose="020B0609070205080204" pitchFamily="49" charset="-128"/>
              </a:rPr>
              <a:t>賃上げ税制を活用しつつ、介護職員以外の処遇改善を実現できる水準</a:t>
            </a:r>
          </a:p>
          <a:p>
            <a:pPr marL="0" indent="0">
              <a:lnSpc>
                <a:spcPct val="120000"/>
              </a:lnSpc>
              <a:buNone/>
            </a:pPr>
            <a:r>
              <a:rPr kumimoji="1" lang="ja-JP" altLang="en-US" dirty="0">
                <a:latin typeface="ＭＳ ゴシック" panose="020B0609070205080204" pitchFamily="49" charset="-128"/>
                <a:ea typeface="ＭＳ ゴシック" panose="020B0609070205080204" pitchFamily="49" charset="-128"/>
              </a:rPr>
              <a:t>　</a:t>
            </a:r>
          </a:p>
          <a:p>
            <a:pPr marL="0" indent="0">
              <a:buNone/>
            </a:pPr>
            <a:endParaRPr kumimoji="1" lang="ja-JP" altLang="en-US" dirty="0">
              <a:latin typeface="ＭＳ ゴシック" panose="020B0609070205080204" pitchFamily="49" charset="-128"/>
              <a:ea typeface="ＭＳ ゴシック" panose="020B0609070205080204" pitchFamily="49" charset="-128"/>
            </a:endParaRPr>
          </a:p>
        </p:txBody>
      </p:sp>
      <p:sp>
        <p:nvSpPr>
          <p:cNvPr id="5" name="テキスト ボックス 4">
            <a:extLst>
              <a:ext uri="{FF2B5EF4-FFF2-40B4-BE49-F238E27FC236}">
                <a16:creationId xmlns:a16="http://schemas.microsoft.com/office/drawing/2014/main" id="{D172B9A7-1F25-6656-74B0-704E124FC5AD}"/>
              </a:ext>
            </a:extLst>
          </p:cNvPr>
          <p:cNvSpPr txBox="1"/>
          <p:nvPr/>
        </p:nvSpPr>
        <p:spPr>
          <a:xfrm>
            <a:off x="4333194" y="3645024"/>
            <a:ext cx="4572000"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TW"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2023</a:t>
            </a:r>
            <a:r>
              <a:rPr kumimoji="0" lang="zh-TW" altLang="en-US"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年</a:t>
            </a:r>
            <a:r>
              <a:rPr kumimoji="0" lang="en-US" altLang="zh-TW"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12</a:t>
            </a:r>
            <a:r>
              <a:rPr kumimoji="0" lang="zh-TW" altLang="en-US"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月</a:t>
            </a:r>
            <a:r>
              <a:rPr kumimoji="0" lang="en-US" altLang="zh-TW"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20</a:t>
            </a:r>
            <a:r>
              <a:rPr kumimoji="0" lang="zh-TW" altLang="en-US"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日　令和</a:t>
            </a:r>
            <a:r>
              <a:rPr kumimoji="0" lang="en-US" altLang="zh-TW"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6</a:t>
            </a:r>
            <a:r>
              <a:rPr kumimoji="0" lang="zh-TW" altLang="en-US"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年予算　大臣折衝</a:t>
            </a:r>
            <a:endParaRPr kumimoji="0" lang="ja-JP" altLang="en-US" sz="1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endParaRPr>
          </a:p>
        </p:txBody>
      </p:sp>
      <p:pic>
        <p:nvPicPr>
          <p:cNvPr id="8" name="図 7">
            <a:extLst>
              <a:ext uri="{FF2B5EF4-FFF2-40B4-BE49-F238E27FC236}">
                <a16:creationId xmlns:a16="http://schemas.microsoft.com/office/drawing/2014/main" id="{386FE360-F13C-AAFE-F214-BF325B6A677A}"/>
              </a:ext>
            </a:extLst>
          </p:cNvPr>
          <p:cNvPicPr>
            <a:picLocks noChangeAspect="1"/>
          </p:cNvPicPr>
          <p:nvPr/>
        </p:nvPicPr>
        <p:blipFill>
          <a:blip r:embed="rId2"/>
          <a:stretch>
            <a:fillRect/>
          </a:stretch>
        </p:blipFill>
        <p:spPr>
          <a:xfrm>
            <a:off x="2775891" y="4022573"/>
            <a:ext cx="3823546" cy="2582570"/>
          </a:xfrm>
          <a:prstGeom prst="rect">
            <a:avLst/>
          </a:prstGeom>
        </p:spPr>
      </p:pic>
    </p:spTree>
    <p:extLst>
      <p:ext uri="{BB962C8B-B14F-4D97-AF65-F5344CB8AC3E}">
        <p14:creationId xmlns:p14="http://schemas.microsoft.com/office/powerpoint/2010/main" val="81041447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25333</TotalTime>
  <Words>2926</Words>
  <Application>Microsoft Office PowerPoint</Application>
  <PresentationFormat>画面に合わせる (4:3)</PresentationFormat>
  <Paragraphs>277</Paragraphs>
  <Slides>37</Slides>
  <Notes>9</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37</vt:i4>
      </vt:variant>
    </vt:vector>
  </HeadingPairs>
  <TitlesOfParts>
    <vt:vector size="44" baseType="lpstr">
      <vt:lpstr>ＭＳ ゴシック</vt:lpstr>
      <vt:lpstr>Arial</vt:lpstr>
      <vt:lpstr>Calibri</vt:lpstr>
      <vt:lpstr>Calibri Light</vt:lpstr>
      <vt:lpstr>Office テーマ</vt:lpstr>
      <vt:lpstr>2_Office テーマ</vt:lpstr>
      <vt:lpstr>3_Office テーマ</vt:lpstr>
      <vt:lpstr>PowerPoint プレゼンテーション</vt:lpstr>
      <vt:lpstr>介護人材危機と 2024年度 介護報酬改定</vt:lpstr>
      <vt:lpstr>PowerPoint プレゼンテーション</vt:lpstr>
      <vt:lpstr>初めて介護職員が減少！ 2023年10月１日時点で、約212.6万人（対前年△2.9万人）</vt:lpstr>
      <vt:lpstr>介護職員が制度創設以来初の減少</vt:lpstr>
      <vt:lpstr>PowerPoint プレゼンテーション</vt:lpstr>
      <vt:lpstr>低迷するホームヘルパーの介護報酬</vt:lpstr>
      <vt:lpstr>最低賃金額は1.6倍に 2002年⇒2024年</vt:lpstr>
      <vt:lpstr>2024年度介護報酬改定</vt:lpstr>
      <vt:lpstr>要介護３の場合の各サービス基本報酬の増減</vt:lpstr>
      <vt:lpstr>PowerPoint プレゼンテーション</vt:lpstr>
      <vt:lpstr>2024年「介護事業者」倒産が過去最多の172件 　「訪問介護」が急増、小規模事業者の淘汰加速 </vt:lpstr>
      <vt:lpstr>PowerPoint プレゼンテーション</vt:lpstr>
      <vt:lpstr>訪問介護“空白”加速 事業所ゼロ１０７町村　半年で新たに１０増</vt:lpstr>
      <vt:lpstr>PowerPoint プレゼンテーション</vt:lpstr>
      <vt:lpstr>訪問介護報酬削減撤回を求める世論と運動　</vt:lpstr>
      <vt:lpstr>自治体独自の人材対策、処遇改善、経営支援の広がり</vt:lpstr>
      <vt:lpstr>東京都、訪問介護の支援で独自策　人材採用に80万円補助　自転車購入にも　2025年度予算</vt:lpstr>
      <vt:lpstr>PowerPoint プレゼンテーション</vt:lpstr>
      <vt:lpstr>大阪でも 自治体議会 「意見書」運動を</vt:lpstr>
      <vt:lpstr>地方議会の「意見書」とは</vt:lpstr>
      <vt:lpstr>大阪での取り組み経過</vt:lpstr>
      <vt:lpstr>ホームヘルパー切捨て絶対に許せない！ 訪問介護費引下げ撤回、処遇改善の報酬再改定を求めます　2024年4月1日のよびかけ</vt:lpstr>
      <vt:lpstr>PowerPoint プレゼンテーション</vt:lpstr>
      <vt:lpstr>緊急訪問介護事業所アンケート だれひとり納得していない 報酬引き下げ</vt:lpstr>
      <vt:lpstr>緊急訪問介護事業所アンケート ９割が「経営困難」、８割が「賃金改善困難」などヘルパー不足に拍車。「意欲低下」、「募集困難」「離職増加」も７割の事業所が危惧</vt:lpstr>
      <vt:lpstr>緊急訪問介護事業所アンケート ９割の事業所が「人員不足」を訴える 「募集しても人が来ない」「ヘルパー高齢化」は８割</vt:lpstr>
      <vt:lpstr>緊急訪問介護事業所アンケート 介護報酬引き下げについてのご意見（自由記述）</vt:lpstr>
      <vt:lpstr>大阪での取り組み経過</vt:lpstr>
      <vt:lpstr>報酬引き下げ撤回、再改定を強く求める 大阪府吹田市議会意見書　24.6.28</vt:lpstr>
      <vt:lpstr>PowerPoint プレゼンテーション</vt:lpstr>
      <vt:lpstr>PowerPoint プレゼンテーション</vt:lpstr>
      <vt:lpstr>PowerPoint プレゼンテーション</vt:lpstr>
      <vt:lpstr>PowerPoint プレゼンテーション</vt:lpstr>
      <vt:lpstr>地方議会意見書の全国的到達</vt:lpstr>
      <vt:lpstr>大阪社保協の取り組みの反省</vt:lpstr>
      <vt:lpstr>行動提起</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２０１２年度報酬改定と ケアマネジャーの課題</dc:title>
  <dc:creator>kusakabemasaki</dc:creator>
  <cp:lastModifiedBy>雅喜 日下部</cp:lastModifiedBy>
  <cp:revision>1090</cp:revision>
  <cp:lastPrinted>2023-03-17T22:04:31Z</cp:lastPrinted>
  <dcterms:created xsi:type="dcterms:W3CDTF">2012-03-04T00:00:04Z</dcterms:created>
  <dcterms:modified xsi:type="dcterms:W3CDTF">2025-05-08T15:43:25Z</dcterms:modified>
</cp:coreProperties>
</file>