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906" r:id="rId2"/>
    <p:sldId id="1996" r:id="rId3"/>
    <p:sldId id="1997" r:id="rId4"/>
    <p:sldId id="2006" r:id="rId5"/>
    <p:sldId id="2008" r:id="rId6"/>
    <p:sldId id="1998" r:id="rId7"/>
    <p:sldId id="2007" r:id="rId8"/>
    <p:sldId id="2003" r:id="rId9"/>
    <p:sldId id="2005" r:id="rId10"/>
    <p:sldId id="1977" r:id="rId11"/>
    <p:sldId id="1921" r:id="rId12"/>
    <p:sldId id="1935" r:id="rId13"/>
    <p:sldId id="1933" r:id="rId14"/>
    <p:sldId id="1934" r:id="rId15"/>
    <p:sldId id="1994" r:id="rId16"/>
    <p:sldId id="1944" r:id="rId17"/>
    <p:sldId id="1945" r:id="rId18"/>
    <p:sldId id="1947" r:id="rId19"/>
    <p:sldId id="1950" r:id="rId20"/>
    <p:sldId id="1909" r:id="rId21"/>
    <p:sldId id="1951" r:id="rId22"/>
    <p:sldId id="1952" r:id="rId23"/>
    <p:sldId id="1953" r:id="rId24"/>
    <p:sldId id="1958" r:id="rId25"/>
    <p:sldId id="1986" r:id="rId26"/>
    <p:sldId id="1519" r:id="rId27"/>
    <p:sldId id="1874" r:id="rId28"/>
    <p:sldId id="1875" r:id="rId29"/>
    <p:sldId id="1876" r:id="rId30"/>
    <p:sldId id="1992" r:id="rId31"/>
    <p:sldId id="1896" r:id="rId32"/>
    <p:sldId id="1678" r:id="rId33"/>
    <p:sldId id="1899" r:id="rId34"/>
    <p:sldId id="1900" r:id="rId35"/>
    <p:sldId id="1991" r:id="rId36"/>
    <p:sldId id="1988" r:id="rId37"/>
    <p:sldId id="1979" r:id="rId38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24" autoAdjust="0"/>
  </p:normalViewPr>
  <p:slideViewPr>
    <p:cSldViewPr>
      <p:cViewPr varScale="1">
        <p:scale>
          <a:sx n="90" d="100"/>
          <a:sy n="90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/>
              <a:t>ケアプラン有料化への意見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9089178088850004"/>
          <c:y val="0.11560854562885292"/>
          <c:w val="0.41821643822299992"/>
          <c:h val="0.760446782264901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7-44BC-848D-DA13E2206A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7-44BC-848D-DA13E2206A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77-44BC-848D-DA13E2206A2E}"/>
              </c:ext>
            </c:extLst>
          </c:dPt>
          <c:cat>
            <c:strRef>
              <c:f>'１ケアプラン有料化 (2)'!$C$322:$E$322</c:f>
              <c:strCache>
                <c:ptCount val="3"/>
                <c:pt idx="0">
                  <c:v>反対</c:v>
                </c:pt>
                <c:pt idx="1">
                  <c:v>賛成</c:v>
                </c:pt>
                <c:pt idx="2">
                  <c:v>どちらでもない</c:v>
                </c:pt>
              </c:strCache>
            </c:strRef>
          </c:cat>
          <c:val>
            <c:numRef>
              <c:f>'１ケアプラン有料化 (2)'!$C$323:$E$323</c:f>
              <c:numCache>
                <c:formatCode>0.0%</c:formatCode>
                <c:ptCount val="3"/>
                <c:pt idx="0">
                  <c:v>0.88141025641025639</c:v>
                </c:pt>
                <c:pt idx="1">
                  <c:v>2.564102564102564E-2</c:v>
                </c:pt>
                <c:pt idx="2">
                  <c:v>8.6538461538461536E-2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77-44BC-848D-DA13E2206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0.66625</cdr:x>
      <cdr:y>0.1103</cdr:y>
    </cdr:from>
    <cdr:to>
      <cdr:x>0.7975</cdr:x>
      <cdr:y>0.34895</cdr:y>
    </cdr:to>
    <cdr:sp macro="" textlink="">
      <cdr:nvSpPr>
        <cdr:cNvPr id="3" name="線吹き出し 1 (枠付き) 2"/>
        <cdr:cNvSpPr/>
      </cdr:nvSpPr>
      <cdr:spPr>
        <a:xfrm xmlns:a="http://schemas.openxmlformats.org/drawingml/2006/main">
          <a:off x="5482952" y="499194"/>
          <a:ext cx="1080120" cy="1080120"/>
        </a:xfrm>
        <a:prstGeom xmlns:a="http://schemas.openxmlformats.org/drawingml/2006/main" prst="borderCallout1">
          <a:avLst>
            <a:gd name="adj1" fmla="val 11773"/>
            <a:gd name="adj2" fmla="val -4700"/>
            <a:gd name="adj3" fmla="val 51255"/>
            <a:gd name="adj4" fmla="val -162354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dirty="0"/>
            <a:t>どちらでもない</a:t>
          </a:r>
          <a:endParaRPr kumimoji="1" lang="en-US" altLang="ja-JP" dirty="0"/>
        </a:p>
        <a:p xmlns:a="http://schemas.openxmlformats.org/drawingml/2006/main">
          <a:pPr algn="ctr"/>
          <a:r>
            <a:rPr lang="ja-JP" altLang="en-US" dirty="0"/>
            <a:t>８．７％</a:t>
          </a:r>
          <a:endParaRPr kumimoji="1" lang="ja-JP" alt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76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976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3B15CA76-4206-4606-8400-3F11F67FE15D}" type="datetimeFigureOut">
              <a:rPr kumimoji="1" lang="ja-JP" altLang="en-US" smtClean="0"/>
              <a:pPr/>
              <a:t>2019/12/12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6403"/>
            <a:ext cx="2972393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3991" y="9446403"/>
            <a:ext cx="2972392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04992A5-2FD0-4F67-BF1D-CD53383A9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91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799" cy="497285"/>
          </a:xfrm>
          <a:prstGeom prst="rect">
            <a:avLst/>
          </a:prstGeom>
        </p:spPr>
        <p:txBody>
          <a:bodyPr vert="horz" lIns="92500" tIns="46250" rIns="92500" bIns="4625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799" cy="497285"/>
          </a:xfrm>
          <a:prstGeom prst="rect">
            <a:avLst/>
          </a:prstGeom>
        </p:spPr>
        <p:txBody>
          <a:bodyPr vert="horz" lIns="92500" tIns="46250" rIns="92500" bIns="46250" rtlCol="0"/>
          <a:lstStyle>
            <a:lvl1pPr algn="r">
              <a:defRPr sz="1200"/>
            </a:lvl1pPr>
          </a:lstStyle>
          <a:p>
            <a:fld id="{F9AE447D-F221-4433-9291-CB7BF5354A0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0" tIns="46250" rIns="92500" bIns="4625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60"/>
          </a:xfrm>
          <a:prstGeom prst="rect">
            <a:avLst/>
          </a:prstGeom>
        </p:spPr>
        <p:txBody>
          <a:bodyPr vert="horz" lIns="92500" tIns="46250" rIns="92500" bIns="4625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799" cy="497285"/>
          </a:xfrm>
          <a:prstGeom prst="rect">
            <a:avLst/>
          </a:prstGeom>
        </p:spPr>
        <p:txBody>
          <a:bodyPr vert="horz" lIns="92500" tIns="46250" rIns="92500" bIns="4625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4" y="9446677"/>
            <a:ext cx="2971799" cy="497285"/>
          </a:xfrm>
          <a:prstGeom prst="rect">
            <a:avLst/>
          </a:prstGeom>
        </p:spPr>
        <p:txBody>
          <a:bodyPr vert="horz" lIns="92500" tIns="46250" rIns="92500" bIns="46250" rtlCol="0" anchor="b"/>
          <a:lstStyle>
            <a:lvl1pPr algn="r">
              <a:defRPr sz="1200"/>
            </a:lvl1pPr>
          </a:lstStyle>
          <a:p>
            <a:fld id="{201EC23D-09A2-4CB2-B05E-6B9724E8F4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347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C23D-09A2-4CB2-B05E-6B9724E8F4A2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875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ノート プレースホルダ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kumimoji="1" altLang="en-US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809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0D8C70-11AD-4BE7-B6B7-F8F33793BF74}" type="slidenum">
              <a:rPr lang="ja-JP" altLang="en-US" smtClean="0">
                <a:latin typeface="Calibri" pitchFamily="34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ja-JP" altLang="en-US"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912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CDCAF-C9F2-4F9A-8B33-652888BB5413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10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ノート プレースホルダ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kumimoji="1"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829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FD2AA6-A834-446F-8DC8-039B3BC56659}" type="slidenum">
              <a:rPr altLang="ja-JP" smtClean="0">
                <a:latin typeface="Calibri" pitchFamily="34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altLang="ja-JP"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224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ノート プレースホルダ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4035" name="スライド番号プレースホルダ 3"/>
          <p:cNvSpPr txBox="1">
            <a:spLocks noChangeArrowheads="1"/>
          </p:cNvSpPr>
          <p:nvPr/>
        </p:nvSpPr>
        <p:spPr bwMode="auto">
          <a:xfrm>
            <a:off x="3883991" y="9446403"/>
            <a:ext cx="2972392" cy="49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9" tIns="46263" rIns="92529" bIns="46263" anchor="b"/>
          <a:lstStyle/>
          <a:p>
            <a:pPr algn="r"/>
            <a:fld id="{DF9437E4-BCF9-4F87-9553-A2094ECC8B0A}" type="slidenum">
              <a:rPr lang="en-US" altLang="ja-JP" sz="1200">
                <a:solidFill>
                  <a:srgbClr val="000000"/>
                </a:solidFill>
              </a:rPr>
              <a:pPr algn="r"/>
              <a:t>31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2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ノート プレースホルダ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761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8FA589-A089-4A09-B9E9-B25C222489D5}" type="slidenum">
              <a:rPr lang="ja-JP" altLang="en-US" smtClean="0">
                <a:latin typeface="Calibri" pitchFamily="34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altLang="ja-JP"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84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208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7FD583-BD94-4757-ADEE-225942560D6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477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ノート プレースホルダ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en-US">
              <a:latin typeface="Arial" charset="0"/>
              <a:ea typeface="ＭＳ Ｐゴシック" charset="-128"/>
            </a:endParaRPr>
          </a:p>
        </p:txBody>
      </p:sp>
      <p:sp>
        <p:nvSpPr>
          <p:cNvPr id="1443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905030-3E17-468F-B316-8994C35F89FA}" type="slidenum">
              <a:rPr altLang="ja-JP" smtClean="0"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altLang="ja-JP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655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C23D-09A2-4CB2-B05E-6B9724E8F4A2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600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57A7-3517-4050-99EA-CBEED265831D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317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057A7-3517-4050-99EA-CBEED265831D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852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EF38F-E22C-45F7-83D1-031FDEC83360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016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EF38F-E22C-45F7-83D1-031FDEC83360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445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3856-B5ED-423B-AE97-DD38B5AA091A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933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90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03140F-D58F-4C7B-9F47-C27A4AD3F583}" type="slidenum">
              <a:rPr lang="ja-JP" altLang="en-US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020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C23D-09A2-4CB2-B05E-6B9724E8F4A2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909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表プレースホルダ 2"/>
          <p:cNvSpPr txBox="1"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3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 noProof="0"/>
          </a:p>
        </p:txBody>
      </p:sp>
      <p:sp>
        <p:nvSpPr>
          <p:cNvPr id="4" name="日付プレースホルダ 3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フッター プレースホルダ 4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CA062-7C69-4289-99A1-4642DD3B6E0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AC8A0-C8F2-4AA2-AA09-6D3B8FAE99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76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343B91-5E67-40EF-A17B-D1C4929F125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967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448E-34A5-47E9-90C6-7663F562CA7E}" type="datetimeFigureOut">
              <a:rPr kumimoji="1" lang="ja-JP" altLang="en-US" smtClean="0"/>
              <a:pPr/>
              <a:t>2019/12/12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AC38-4C38-4920-82D0-49C3A3318C8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146" y="1596366"/>
            <a:ext cx="9163254" cy="4968551"/>
          </a:xfrm>
        </p:spPr>
        <p:txBody>
          <a:bodyPr>
            <a:noAutofit/>
          </a:bodyPr>
          <a:lstStyle/>
          <a:p>
            <a:r>
              <a:rPr kumimoji="1" lang="ja-JP" altLang="en-US" sz="66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11500" b="1" dirty="0">
                <a:solidFill>
                  <a:srgbClr val="FF0000"/>
                </a:solidFill>
              </a:rPr>
              <a:t>介護保険</a:t>
            </a:r>
            <a:br>
              <a:rPr kumimoji="1" lang="en-US" altLang="ja-JP" sz="11500" b="1" dirty="0">
                <a:solidFill>
                  <a:srgbClr val="FF0000"/>
                </a:solidFill>
              </a:rPr>
            </a:br>
            <a:r>
              <a:rPr lang="ja-JP" altLang="en-US" sz="11500" b="1" dirty="0">
                <a:solidFill>
                  <a:srgbClr val="FF0000"/>
                </a:solidFill>
              </a:rPr>
              <a:t>どうなる？</a:t>
            </a:r>
            <a:br>
              <a:rPr kumimoji="1" lang="en-US" altLang="ja-JP" sz="6600" b="1" i="1" dirty="0">
                <a:solidFill>
                  <a:srgbClr val="FF0000"/>
                </a:solidFill>
              </a:rPr>
            </a:br>
            <a:endParaRPr kumimoji="1" lang="ja-JP" altLang="en-US" sz="6600" b="1" i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7544" y="1268760"/>
            <a:ext cx="47525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5924300"/>
            <a:ext cx="6624736" cy="864096"/>
          </a:xfrm>
        </p:spPr>
        <p:txBody>
          <a:bodyPr>
            <a:normAutofit fontScale="32500" lnSpcReduction="20000"/>
          </a:bodyPr>
          <a:lstStyle/>
          <a:p>
            <a:endParaRPr lang="en-US" altLang="ja-JP" sz="2800" b="1" dirty="0">
              <a:solidFill>
                <a:schemeClr val="tx1"/>
              </a:solidFill>
            </a:endParaRPr>
          </a:p>
          <a:p>
            <a:r>
              <a:rPr lang="ja-JP" altLang="en-US" sz="4400" b="1" dirty="0">
                <a:solidFill>
                  <a:schemeClr val="tx1"/>
                </a:solidFill>
              </a:rPr>
              <a:t>大阪社会保障推進協議会　介護保険対策委員会</a:t>
            </a:r>
            <a:endParaRPr lang="en-US" altLang="ja-JP" sz="4400" b="1" dirty="0">
              <a:solidFill>
                <a:schemeClr val="tx1"/>
              </a:solidFill>
            </a:endParaRPr>
          </a:p>
          <a:p>
            <a:r>
              <a:rPr lang="ja-JP" altLang="en-US" sz="7600" b="1" dirty="0">
                <a:solidFill>
                  <a:schemeClr val="tx1"/>
                </a:solidFill>
              </a:rPr>
              <a:t>日下部　雅喜</a:t>
            </a:r>
            <a:endParaRPr lang="ja-JP" altLang="ja-JP" sz="7600" dirty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739-EE59-4F17-AB18-5F721B9E61A2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409061"/>
            <a:ext cx="866807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b="1" dirty="0"/>
              <a:t>社保協ブロック別学習会　　　　　　　　</a:t>
            </a:r>
            <a:r>
              <a:rPr lang="ja-JP" altLang="en-US" sz="2000" b="1"/>
              <a:t>　　　　　　２０１９年</a:t>
            </a:r>
            <a:r>
              <a:rPr lang="en-US" altLang="ja-JP" sz="2000" b="1" dirty="0"/>
              <a:t>12</a:t>
            </a:r>
            <a:r>
              <a:rPr lang="ja-JP" altLang="en-US" sz="2000" b="1" dirty="0"/>
              <a:t>月　　</a:t>
            </a:r>
            <a:endParaRPr lang="en-US" altLang="ja-JP" sz="2000" b="1" dirty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8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6ECC-EBCD-43BE-A780-1013F51C6180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B2722D-D962-4F64-9120-A428B196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873"/>
            <a:ext cx="9144000" cy="6312253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61167774-B1DE-4E42-B277-3F5977542A6E}"/>
              </a:ext>
            </a:extLst>
          </p:cNvPr>
          <p:cNvSpPr/>
          <p:nvPr/>
        </p:nvSpPr>
        <p:spPr>
          <a:xfrm>
            <a:off x="5364088" y="3933056"/>
            <a:ext cx="3672408" cy="132474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899592" y="5661248"/>
            <a:ext cx="8136904" cy="106022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b="1" dirty="0"/>
              <a:t>２０１９年内に検討・結論⇒２０２０年に法改正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⇒２０２１年４月に実施</a:t>
            </a:r>
          </a:p>
        </p:txBody>
      </p:sp>
    </p:spTree>
    <p:extLst>
      <p:ext uri="{BB962C8B-B14F-4D97-AF65-F5344CB8AC3E}">
        <p14:creationId xmlns:p14="http://schemas.microsoft.com/office/powerpoint/2010/main" val="145322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314602"/>
          </a:xfrm>
        </p:spPr>
        <p:txBody>
          <a:bodyPr>
            <a:normAutofit/>
          </a:bodyPr>
          <a:lstStyle/>
          <a:p>
            <a:r>
              <a:rPr lang="ja-JP" altLang="en-US" sz="8800" dirty="0">
                <a:solidFill>
                  <a:srgbClr val="FF0000"/>
                </a:solidFill>
              </a:rPr>
              <a:t>①</a:t>
            </a:r>
            <a:br>
              <a:rPr lang="en-US" altLang="ja-JP" sz="8800" dirty="0">
                <a:solidFill>
                  <a:srgbClr val="FF0000"/>
                </a:solidFill>
              </a:rPr>
            </a:br>
            <a:r>
              <a:rPr lang="ja-JP" altLang="en-US" sz="8800" dirty="0">
                <a:solidFill>
                  <a:srgbClr val="FF0000"/>
                </a:solidFill>
              </a:rPr>
              <a:t>ケアプラン有料化</a:t>
            </a:r>
            <a:endParaRPr kumimoji="1" lang="ja-JP" alt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8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4115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無料の相談・調整・ケアプランは</a:t>
            </a:r>
            <a:br>
              <a:rPr kumimoji="1" lang="en-US" altLang="ja-JP" dirty="0"/>
            </a:br>
            <a:r>
              <a:rPr lang="ja-JP" altLang="en-US" sz="6700" dirty="0"/>
              <a:t>介護保険の「良心」</a:t>
            </a:r>
            <a:endParaRPr kumimoji="1" lang="ja-JP" altLang="en-US" sz="6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「個々の解決すべき課題、その心身の状況や置かれている環境等に応じて保健・医療・福祉にわたる指定居宅サービス等が、多様なサービス提供主体により総合的かつ効率的に提供されるよう、居宅介護支援を保険給付の対象として位置づけたものであり、</a:t>
            </a:r>
            <a:r>
              <a:rPr lang="ja-JP" altLang="en-US" dirty="0">
                <a:solidFill>
                  <a:srgbClr val="FF0000"/>
                </a:solidFill>
              </a:rPr>
              <a:t>その重要性に鑑み、保険給付率についても特に１０割</a:t>
            </a:r>
            <a:r>
              <a:rPr lang="ja-JP" altLang="en-US" dirty="0"/>
              <a:t>としている」（厚労省老企２２号通知）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41783" y="5302967"/>
            <a:ext cx="889248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「利用者本位」の制度の「要（かなめ）」として居宅介護支援（ケアマネジャーによるケアマネジメント）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位置付け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、全額保険給付＝利用者負担なし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29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毎月発生する利用者負担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981229"/>
              </p:ext>
            </p:extLst>
          </p:nvPr>
        </p:nvGraphicFramePr>
        <p:xfrm>
          <a:off x="107503" y="1152170"/>
          <a:ext cx="9036497" cy="310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9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61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effectLst/>
                        </a:rPr>
                        <a:t>　</a:t>
                      </a:r>
                      <a:endParaRPr lang="ja-JP" sz="3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200" kern="100" dirty="0">
                          <a:solidFill>
                            <a:schemeClr val="tx1"/>
                          </a:solidFill>
                          <a:effectLst/>
                        </a:rPr>
                        <a:t>月額（１単位</a:t>
                      </a: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ja-JP" sz="3200" kern="100" dirty="0">
                          <a:solidFill>
                            <a:schemeClr val="tx1"/>
                          </a:solidFill>
                          <a:effectLst/>
                        </a:rPr>
                        <a:t>円の場合）※</a:t>
                      </a:r>
                      <a:endParaRPr lang="ja-JP" sz="3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200" kern="100" dirty="0">
                          <a:solidFill>
                            <a:schemeClr val="tx1"/>
                          </a:solidFill>
                          <a:effectLst/>
                        </a:rPr>
                        <a:t>　現在の自己負担</a:t>
                      </a:r>
                      <a:endParaRPr lang="ja-JP" sz="32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200" kern="100" dirty="0">
                          <a:solidFill>
                            <a:srgbClr val="FF0000"/>
                          </a:solidFill>
                          <a:effectLst/>
                        </a:rPr>
                        <a:t>仮に「</a:t>
                      </a: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ja-JP" sz="3200" kern="100" dirty="0">
                          <a:solidFill>
                            <a:srgbClr val="FF0000"/>
                          </a:solidFill>
                          <a:effectLst/>
                        </a:rPr>
                        <a:t>割負担」とすると</a:t>
                      </a:r>
                      <a:endParaRPr lang="ja-JP" sz="3200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chemeClr val="tx1"/>
                          </a:solidFill>
                          <a:effectLst/>
                        </a:rPr>
                        <a:t>要支援１．２</a:t>
                      </a:r>
                      <a:endParaRPr lang="ja-JP" sz="36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effectLst/>
                        </a:rPr>
                        <a:t>　</a:t>
                      </a:r>
                      <a:r>
                        <a:rPr lang="en-US" sz="3600" kern="100" dirty="0">
                          <a:effectLst/>
                        </a:rPr>
                        <a:t>4,310</a:t>
                      </a:r>
                      <a:r>
                        <a:rPr lang="ja-JP" sz="3600" kern="100" dirty="0">
                          <a:effectLst/>
                        </a:rPr>
                        <a:t>円</a:t>
                      </a:r>
                      <a:endParaRPr lang="ja-JP" sz="3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effectLst/>
                        </a:rPr>
                        <a:t>　</a:t>
                      </a:r>
                      <a:r>
                        <a:rPr lang="en-US" sz="3600" kern="100" dirty="0">
                          <a:effectLst/>
                        </a:rPr>
                        <a:t>0</a:t>
                      </a:r>
                      <a:r>
                        <a:rPr lang="ja-JP" sz="3600" kern="100" dirty="0">
                          <a:effectLst/>
                        </a:rPr>
                        <a:t>円</a:t>
                      </a:r>
                      <a:endParaRPr lang="ja-JP" sz="3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rgbClr val="FF0000"/>
                          </a:solidFill>
                          <a:effectLst/>
                        </a:rPr>
                        <a:t>　月　</a:t>
                      </a:r>
                      <a:r>
                        <a:rPr lang="en-US" sz="3600" kern="100" dirty="0">
                          <a:solidFill>
                            <a:srgbClr val="FF0000"/>
                          </a:solidFill>
                          <a:effectLst/>
                        </a:rPr>
                        <a:t>431</a:t>
                      </a:r>
                      <a:r>
                        <a:rPr lang="ja-JP" sz="3600" kern="100" dirty="0">
                          <a:solidFill>
                            <a:srgbClr val="FF0000"/>
                          </a:solidFill>
                          <a:effectLst/>
                        </a:rPr>
                        <a:t>円</a:t>
                      </a:r>
                      <a:endParaRPr lang="ja-JP" sz="3600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6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chemeClr val="tx1"/>
                          </a:solidFill>
                          <a:effectLst/>
                        </a:rPr>
                        <a:t>要介護１．２</a:t>
                      </a:r>
                      <a:endParaRPr lang="ja-JP" sz="36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10,5</a:t>
                      </a:r>
                      <a:r>
                        <a:rPr lang="en-US" altLang="ja-JP" sz="3600" kern="100" dirty="0">
                          <a:effectLst/>
                        </a:rPr>
                        <a:t>7</a:t>
                      </a:r>
                      <a:r>
                        <a:rPr lang="en-US" sz="3600" kern="100" dirty="0">
                          <a:effectLst/>
                        </a:rPr>
                        <a:t>0</a:t>
                      </a:r>
                      <a:r>
                        <a:rPr lang="ja-JP" sz="3600" kern="100" dirty="0">
                          <a:effectLst/>
                        </a:rPr>
                        <a:t>円</a:t>
                      </a:r>
                      <a:endParaRPr lang="ja-JP" sz="3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effectLst/>
                        </a:rPr>
                        <a:t>　</a:t>
                      </a:r>
                      <a:r>
                        <a:rPr lang="en-US" sz="3600" kern="100" dirty="0">
                          <a:effectLst/>
                        </a:rPr>
                        <a:t>0</a:t>
                      </a:r>
                      <a:r>
                        <a:rPr lang="ja-JP" sz="3600" kern="100" dirty="0">
                          <a:effectLst/>
                        </a:rPr>
                        <a:t>円</a:t>
                      </a:r>
                      <a:endParaRPr lang="ja-JP" sz="3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r>
                        <a:rPr lang="ja-JP" sz="3600" kern="100" dirty="0">
                          <a:solidFill>
                            <a:srgbClr val="FF0000"/>
                          </a:solidFill>
                          <a:effectLst/>
                        </a:rPr>
                        <a:t>月</a:t>
                      </a:r>
                      <a:r>
                        <a:rPr lang="en-US" sz="3600" kern="100" dirty="0">
                          <a:solidFill>
                            <a:srgbClr val="FF0000"/>
                          </a:solidFill>
                          <a:effectLst/>
                        </a:rPr>
                        <a:t>1,05</a:t>
                      </a:r>
                      <a:r>
                        <a:rPr lang="en-US" altLang="ja-JP" sz="3600" kern="1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ja-JP" sz="3600" kern="100" dirty="0">
                          <a:solidFill>
                            <a:srgbClr val="FF0000"/>
                          </a:solidFill>
                          <a:effectLst/>
                        </a:rPr>
                        <a:t>円</a:t>
                      </a:r>
                      <a:endParaRPr lang="ja-JP" sz="3600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chemeClr val="tx1"/>
                          </a:solidFill>
                          <a:effectLst/>
                        </a:rPr>
                        <a:t>要介護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ja-JP" sz="3600" kern="100" dirty="0">
                          <a:solidFill>
                            <a:schemeClr val="tx1"/>
                          </a:solidFill>
                          <a:effectLst/>
                        </a:rPr>
                        <a:t>～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ja-JP" sz="36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13,</a:t>
                      </a:r>
                      <a:r>
                        <a:rPr lang="en-US" altLang="ja-JP" sz="3600" kern="100" dirty="0">
                          <a:effectLst/>
                        </a:rPr>
                        <a:t>73</a:t>
                      </a:r>
                      <a:r>
                        <a:rPr lang="en-US" sz="3600" kern="100" dirty="0">
                          <a:effectLst/>
                        </a:rPr>
                        <a:t>0</a:t>
                      </a:r>
                      <a:r>
                        <a:rPr lang="ja-JP" sz="3600" kern="100" dirty="0">
                          <a:effectLst/>
                        </a:rPr>
                        <a:t>円</a:t>
                      </a:r>
                      <a:endParaRPr lang="ja-JP" sz="3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effectLst/>
                        </a:rPr>
                        <a:t>　</a:t>
                      </a:r>
                      <a:r>
                        <a:rPr lang="en-US" sz="3600" kern="100" dirty="0">
                          <a:effectLst/>
                        </a:rPr>
                        <a:t>0</a:t>
                      </a:r>
                      <a:r>
                        <a:rPr lang="ja-JP" sz="3600" kern="100" dirty="0">
                          <a:effectLst/>
                        </a:rPr>
                        <a:t>円</a:t>
                      </a:r>
                      <a:endParaRPr lang="ja-JP" sz="3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rgbClr val="FF0000"/>
                          </a:solidFill>
                          <a:effectLst/>
                        </a:rPr>
                        <a:t>　月</a:t>
                      </a:r>
                      <a:r>
                        <a:rPr lang="en-US" sz="3600" kern="100" dirty="0">
                          <a:solidFill>
                            <a:srgbClr val="FF0000"/>
                          </a:solidFill>
                          <a:effectLst/>
                        </a:rPr>
                        <a:t>1,3</a:t>
                      </a:r>
                      <a:r>
                        <a:rPr lang="en-US" altLang="ja-JP" sz="3600" kern="100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r>
                        <a:rPr lang="ja-JP" sz="3600" kern="100" dirty="0">
                          <a:solidFill>
                            <a:srgbClr val="FF0000"/>
                          </a:solidFill>
                          <a:effectLst/>
                        </a:rPr>
                        <a:t>円</a:t>
                      </a:r>
                      <a:endParaRPr lang="ja-JP" sz="3600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430989" y="4504580"/>
            <a:ext cx="88924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kern="100" dirty="0">
                <a:latin typeface="+mn-ea"/>
                <a:cs typeface="Courier New" panose="02070309020205020404" pitchFamily="49" charset="0"/>
              </a:rPr>
              <a:t>初回加算</a:t>
            </a:r>
            <a:r>
              <a:rPr lang="en-US" altLang="ja-JP" sz="2800" kern="100" dirty="0">
                <a:latin typeface="+mn-ea"/>
                <a:cs typeface="Courier New" panose="02070309020205020404" pitchFamily="49" charset="0"/>
              </a:rPr>
              <a:t>3000</a:t>
            </a:r>
            <a:r>
              <a:rPr lang="ja-JP" altLang="ja-JP" sz="2800" kern="100" dirty="0">
                <a:latin typeface="+mn-ea"/>
                <a:cs typeface="Courier New" panose="02070309020205020404" pitchFamily="49" charset="0"/>
              </a:rPr>
              <a:t>円、特定事業所加算月</a:t>
            </a:r>
            <a:r>
              <a:rPr lang="en-US" altLang="ja-JP" sz="2800" kern="100" dirty="0">
                <a:latin typeface="+mn-ea"/>
                <a:cs typeface="Courier New" panose="02070309020205020404" pitchFamily="49" charset="0"/>
              </a:rPr>
              <a:t>3000</a:t>
            </a:r>
            <a:r>
              <a:rPr lang="ja-JP" altLang="ja-JP" sz="2800" kern="100" dirty="0">
                <a:latin typeface="+mn-ea"/>
                <a:cs typeface="Courier New" panose="02070309020205020404" pitchFamily="49" charset="0"/>
              </a:rPr>
              <a:t>円～</a:t>
            </a:r>
            <a:r>
              <a:rPr lang="en-US" altLang="ja-JP" sz="2800" kern="100" dirty="0">
                <a:latin typeface="+mn-ea"/>
                <a:cs typeface="Courier New" panose="02070309020205020404" pitchFamily="49" charset="0"/>
              </a:rPr>
              <a:t>5000</a:t>
            </a:r>
            <a:r>
              <a:rPr lang="ja-JP" altLang="ja-JP" sz="2800" kern="100" dirty="0">
                <a:latin typeface="+mn-ea"/>
                <a:cs typeface="Courier New" panose="02070309020205020404" pitchFamily="49" charset="0"/>
              </a:rPr>
              <a:t>円などの加算が別途ある</a:t>
            </a:r>
            <a:endParaRPr lang="ja-JP" altLang="ja-JP" sz="2800" kern="1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ja-JP" sz="2800" kern="100" dirty="0">
                <a:latin typeface="+mn-ea"/>
                <a:cs typeface="Courier New" panose="02070309020205020404" pitchFamily="49" charset="0"/>
              </a:rPr>
              <a:t>※大阪府内は</a:t>
            </a:r>
            <a:r>
              <a:rPr lang="en-US" altLang="ja-JP" sz="2800" kern="100" dirty="0">
                <a:latin typeface="+mn-ea"/>
                <a:cs typeface="Courier New" panose="02070309020205020404" pitchFamily="49" charset="0"/>
              </a:rPr>
              <a:t>1</a:t>
            </a:r>
            <a:r>
              <a:rPr lang="ja-JP" altLang="ja-JP" sz="2800" kern="100" dirty="0">
                <a:latin typeface="+mn-ea"/>
                <a:cs typeface="Courier New" panose="02070309020205020404" pitchFamily="49" charset="0"/>
              </a:rPr>
              <a:t>単位</a:t>
            </a:r>
            <a:r>
              <a:rPr lang="en-US" altLang="ja-JP" sz="2800" kern="100" dirty="0">
                <a:latin typeface="+mn-ea"/>
                <a:cs typeface="Courier New" panose="02070309020205020404" pitchFamily="49" charset="0"/>
              </a:rPr>
              <a:t>11.12</a:t>
            </a:r>
            <a:r>
              <a:rPr lang="ja-JP" altLang="ja-JP" sz="2800" kern="100" dirty="0">
                <a:latin typeface="+mn-ea"/>
                <a:cs typeface="Courier New" panose="02070309020205020404" pitchFamily="49" charset="0"/>
              </a:rPr>
              <a:t>円～</a:t>
            </a:r>
            <a:r>
              <a:rPr lang="en-US" altLang="ja-JP" sz="2800" kern="100" dirty="0">
                <a:latin typeface="+mn-ea"/>
                <a:cs typeface="Courier New" panose="02070309020205020404" pitchFamily="49" charset="0"/>
              </a:rPr>
              <a:t>10.42</a:t>
            </a:r>
            <a:r>
              <a:rPr lang="ja-JP" altLang="ja-JP" sz="2800" kern="100" dirty="0">
                <a:latin typeface="+mn-ea"/>
                <a:cs typeface="Courier New" panose="02070309020205020404" pitchFamily="49" charset="0"/>
              </a:rPr>
              <a:t>円であり、さらに高い金額となる</a:t>
            </a:r>
            <a:endParaRPr lang="ja-JP" altLang="ja-JP" sz="28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3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ケアマネジメントの変質、</a:t>
            </a:r>
            <a:br>
              <a:rPr kumimoji="1" lang="en-US" altLang="ja-JP" dirty="0"/>
            </a:br>
            <a:r>
              <a:rPr kumimoji="1" lang="ja-JP" altLang="en-US" dirty="0"/>
              <a:t>サービス利用の制限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①</a:t>
            </a:r>
            <a:r>
              <a:rPr lang="ja-JP" altLang="ja-JP" sz="3600" dirty="0"/>
              <a:t>ケアマネジメントの「公益性」「公共性」を否定</a:t>
            </a:r>
            <a:r>
              <a:rPr lang="ja-JP" altLang="en-US" sz="3600" dirty="0"/>
              <a:t>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②</a:t>
            </a:r>
            <a:r>
              <a:rPr lang="ja-JP" altLang="ja-JP" sz="3600" dirty="0"/>
              <a:t>利用者の経済的負担の発生は、二重の利用抑制をもたらす</a:t>
            </a:r>
            <a:r>
              <a:rPr lang="ja-JP" altLang="en-US" sz="3600" dirty="0"/>
              <a:t>　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　「入口」⇒入れない　　「毎月」⇒削る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/>
              <a:t>③</a:t>
            </a:r>
            <a:r>
              <a:rPr lang="ja-JP" altLang="ja-JP" sz="3600" dirty="0"/>
              <a:t>料金負担が、利用者とケアマネジャーとの「関係性」を歪める</a:t>
            </a:r>
            <a:r>
              <a:rPr lang="ja-JP" altLang="en-US" sz="3600" dirty="0"/>
              <a:t>　</a:t>
            </a:r>
            <a:r>
              <a:rPr lang="ja-JP" altLang="en-US" sz="3600" dirty="0">
                <a:solidFill>
                  <a:srgbClr val="FF0000"/>
                </a:solidFill>
              </a:rPr>
              <a:t>過剰要求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/>
              <a:t>④</a:t>
            </a:r>
            <a:r>
              <a:rPr lang="ja-JP" altLang="ja-JP" sz="3600" dirty="0"/>
              <a:t>ケアマネジャーの業務な多大な負担をもたらす</a:t>
            </a:r>
            <a:r>
              <a:rPr lang="ja-JP" altLang="en-US" sz="3600" dirty="0"/>
              <a:t>　　</a:t>
            </a:r>
            <a:r>
              <a:rPr lang="ja-JP" altLang="en-US" sz="3600" dirty="0">
                <a:solidFill>
                  <a:srgbClr val="FF0000"/>
                </a:solidFill>
              </a:rPr>
              <a:t>集金、説明、管理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3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dirty="0"/>
              <a:t>８８％が「有料化反対」</a:t>
            </a:r>
            <a:br>
              <a:rPr lang="en-US" altLang="ja-JP" dirty="0"/>
            </a:br>
            <a:r>
              <a:rPr lang="ja-JP" altLang="en-US" sz="2800" dirty="0"/>
              <a:t>大阪市内ケアマネジャー緊急アンケート結果</a:t>
            </a:r>
            <a:endParaRPr kumimoji="1" lang="ja-JP" altLang="en-US" sz="28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715236"/>
              </p:ext>
            </p:extLst>
          </p:nvPr>
        </p:nvGraphicFramePr>
        <p:xfrm>
          <a:off x="457200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419872" y="4221088"/>
            <a:ext cx="1584176" cy="926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反対</a:t>
            </a:r>
            <a:endParaRPr kumimoji="1" lang="en-US" altLang="ja-JP" sz="2800" dirty="0"/>
          </a:p>
          <a:p>
            <a:pPr algn="ctr"/>
            <a:r>
              <a:rPr lang="ja-JP" altLang="en-US" sz="2800" dirty="0"/>
              <a:t>８８．１％</a:t>
            </a:r>
            <a:endParaRPr kumimoji="1" lang="ja-JP" altLang="en-US" sz="2800" dirty="0"/>
          </a:p>
        </p:txBody>
      </p:sp>
      <p:sp>
        <p:nvSpPr>
          <p:cNvPr id="6" name="線吹き出し 1 (枠付き) 5"/>
          <p:cNvSpPr/>
          <p:nvPr/>
        </p:nvSpPr>
        <p:spPr>
          <a:xfrm>
            <a:off x="1475656" y="1916832"/>
            <a:ext cx="1008112" cy="787822"/>
          </a:xfrm>
          <a:prstGeom prst="borderCallout1">
            <a:avLst>
              <a:gd name="adj1" fmla="val 69917"/>
              <a:gd name="adj2" fmla="val 102478"/>
              <a:gd name="adj3" fmla="val 110174"/>
              <a:gd name="adj4" fmla="val 219418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賛成</a:t>
            </a:r>
            <a:endParaRPr kumimoji="1" lang="en-US" altLang="ja-JP" dirty="0"/>
          </a:p>
          <a:p>
            <a:pPr algn="ctr"/>
            <a:r>
              <a:rPr lang="ja-JP" altLang="en-US" dirty="0"/>
              <a:t>２．６％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44008" y="5805264"/>
            <a:ext cx="4248472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２０１９年１１月</a:t>
            </a:r>
            <a:r>
              <a:rPr lang="ja-JP" altLang="en-US" dirty="0"/>
              <a:t>７～１５日</a:t>
            </a:r>
            <a:endParaRPr lang="en-US" altLang="ja-JP" dirty="0"/>
          </a:p>
          <a:p>
            <a:pPr algn="ctr"/>
            <a:r>
              <a:rPr kumimoji="1" lang="ja-JP" altLang="en-US" dirty="0"/>
              <a:t>大阪市内ケアマネジャー</a:t>
            </a:r>
            <a:endParaRPr kumimoji="1" lang="en-US" altLang="ja-JP" dirty="0"/>
          </a:p>
          <a:p>
            <a:pPr algn="ctr"/>
            <a:r>
              <a:rPr lang="ja-JP" altLang="en-US" dirty="0"/>
              <a:t>回答数３１２件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36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ja-JP" altLang="en-US" sz="8000" dirty="0">
                <a:solidFill>
                  <a:srgbClr val="FF0000"/>
                </a:solidFill>
              </a:rPr>
              <a:t>②</a:t>
            </a:r>
            <a:br>
              <a:rPr lang="en-US" altLang="ja-JP" sz="8000" dirty="0">
                <a:solidFill>
                  <a:srgbClr val="FF0000"/>
                </a:solidFill>
              </a:rPr>
            </a:br>
            <a:r>
              <a:rPr lang="ja-JP" altLang="ja-JP" sz="8000" dirty="0">
                <a:solidFill>
                  <a:srgbClr val="FF0000"/>
                </a:solidFill>
              </a:rPr>
              <a:t>２割負担・３割負担の拡大、</a:t>
            </a:r>
            <a:br>
              <a:rPr lang="en-US" altLang="ja-JP" sz="8000" dirty="0">
                <a:solidFill>
                  <a:srgbClr val="FF0000"/>
                </a:solidFill>
              </a:rPr>
            </a:br>
            <a:r>
              <a:rPr lang="ja-JP" altLang="ja-JP" sz="8000" dirty="0">
                <a:solidFill>
                  <a:srgbClr val="FF0000"/>
                </a:solidFill>
              </a:rPr>
              <a:t>補足給付改悪</a:t>
            </a:r>
            <a:r>
              <a:rPr lang="ja-JP" altLang="en-US" sz="8000" dirty="0">
                <a:solidFill>
                  <a:srgbClr val="FF0000"/>
                </a:solidFill>
              </a:rPr>
              <a:t>等</a:t>
            </a:r>
            <a:br>
              <a:rPr lang="ja-JP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323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  <a:solidFill>
            <a:srgbClr val="FFFF00"/>
          </a:solidFill>
        </p:spPr>
        <p:txBody>
          <a:bodyPr/>
          <a:lstStyle/>
          <a:p>
            <a:r>
              <a:rPr kumimoji="1" lang="ja-JP" altLang="en-US" dirty="0"/>
              <a:t>現在の利用者負担状況（在宅）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40410"/>
              </p:ext>
            </p:extLst>
          </p:nvPr>
        </p:nvGraphicFramePr>
        <p:xfrm>
          <a:off x="256855" y="1257744"/>
          <a:ext cx="8435280" cy="5596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2981">
                <a:tc>
                  <a:txBody>
                    <a:bodyPr/>
                    <a:lstStyle/>
                    <a:p>
                      <a:pPr indent="279400" algn="just">
                        <a:spcAft>
                          <a:spcPts val="0"/>
                        </a:spcAft>
                      </a:pPr>
                      <a:r>
                        <a:rPr lang="ja-JP" sz="40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現在の所得基準</a:t>
                      </a:r>
                      <a:endParaRPr lang="ja-JP" sz="3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indent="279400" algn="just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（単身世帯の場合）</a:t>
                      </a:r>
                      <a:endParaRPr lang="ja-JP" sz="3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負担割合</a:t>
                      </a:r>
                      <a:endParaRPr lang="ja-JP" sz="3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利用者比率</a:t>
                      </a:r>
                      <a:endParaRPr lang="ja-JP" sz="3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合計所得</a:t>
                      </a:r>
                      <a:r>
                        <a:rPr lang="en-US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220</a:t>
                      </a:r>
                      <a:r>
                        <a:rPr lang="ja-JP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万円</a:t>
                      </a:r>
                      <a:r>
                        <a:rPr lang="ja-JP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（年金収入等</a:t>
                      </a:r>
                      <a:r>
                        <a:rPr lang="en-US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340</a:t>
                      </a:r>
                      <a:r>
                        <a:rPr lang="ja-JP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万円）</a:t>
                      </a:r>
                      <a:r>
                        <a:rPr lang="ja-JP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以上</a:t>
                      </a:r>
                      <a:endParaRPr lang="ja-JP" sz="3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</a:rPr>
                        <a:t>３割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4.4</a:t>
                      </a:r>
                      <a:r>
                        <a:rPr lang="ja-JP" sz="4000" kern="100">
                          <a:effectLst/>
                        </a:rPr>
                        <a:t>％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合計所得</a:t>
                      </a:r>
                      <a:r>
                        <a:rPr lang="en-US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160</a:t>
                      </a:r>
                      <a:r>
                        <a:rPr lang="ja-JP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万円以上</a:t>
                      </a:r>
                      <a:r>
                        <a:rPr lang="en-US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220</a:t>
                      </a:r>
                      <a:r>
                        <a:rPr lang="ja-JP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万円未満</a:t>
                      </a:r>
                      <a:endParaRPr lang="ja-JP" sz="3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ja-JP" sz="4000" kern="100" dirty="0">
                          <a:effectLst/>
                        </a:rPr>
                        <a:t>２割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en-US" sz="4000" kern="100">
                          <a:effectLst/>
                        </a:rPr>
                        <a:t>5.4</a:t>
                      </a:r>
                      <a:r>
                        <a:rPr lang="ja-JP" sz="4000" kern="100">
                          <a:effectLst/>
                        </a:rPr>
                        <a:t>％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合計所得</a:t>
                      </a:r>
                      <a:r>
                        <a:rPr lang="en-US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160</a:t>
                      </a:r>
                      <a:r>
                        <a:rPr lang="ja-JP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万円</a:t>
                      </a:r>
                      <a:r>
                        <a:rPr lang="ja-JP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（年金収入等</a:t>
                      </a:r>
                      <a:r>
                        <a:rPr lang="en-US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280</a:t>
                      </a:r>
                      <a:r>
                        <a:rPr lang="ja-JP" sz="3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万円）</a:t>
                      </a:r>
                      <a:r>
                        <a:rPr lang="ja-JP" sz="3600" u="sng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未満</a:t>
                      </a:r>
                      <a:endParaRPr lang="ja-JP" sz="32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ja-JP" sz="5400" kern="100" dirty="0">
                          <a:effectLst/>
                        </a:rPr>
                        <a:t>１割</a:t>
                      </a:r>
                      <a:endParaRPr lang="ja-JP" sz="4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400" kern="100" dirty="0">
                          <a:effectLst/>
                        </a:rPr>
                        <a:t>91.2</a:t>
                      </a:r>
                      <a:r>
                        <a:rPr lang="ja-JP" sz="5400" kern="100" dirty="0">
                          <a:effectLst/>
                        </a:rPr>
                        <a:t>％</a:t>
                      </a:r>
                      <a:endParaRPr lang="ja-JP" sz="4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25251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1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ja-JP" altLang="en-US" sz="9600" dirty="0">
                <a:solidFill>
                  <a:srgbClr val="FF0000"/>
                </a:solidFill>
              </a:rPr>
              <a:t>③</a:t>
            </a:r>
            <a:br>
              <a:rPr lang="en-US" altLang="ja-JP" sz="9600" dirty="0">
                <a:solidFill>
                  <a:srgbClr val="FF0000"/>
                </a:solidFill>
              </a:rPr>
            </a:br>
            <a:r>
              <a:rPr lang="ja-JP" altLang="en-US" sz="9600" dirty="0">
                <a:solidFill>
                  <a:srgbClr val="FF0000"/>
                </a:solidFill>
              </a:rPr>
              <a:t>要介護１．２の総合事業移行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9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ja-JP" sz="5400" dirty="0"/>
              <a:t>介護保険</a:t>
            </a:r>
            <a:r>
              <a:rPr lang="ja-JP" altLang="en-US" sz="5400" dirty="0"/>
              <a:t>制度の加入者など</a:t>
            </a:r>
            <a:r>
              <a:rPr lang="ja-JP" altLang="en-US" dirty="0"/>
              <a:t>　</a:t>
            </a:r>
            <a:r>
              <a:rPr lang="ja-JP" altLang="ja-JP" dirty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4000" dirty="0"/>
              <a:t>○介護保険料</a:t>
            </a:r>
            <a:endParaRPr kumimoji="1" lang="en-US" altLang="ja-JP" sz="4000" dirty="0"/>
          </a:p>
          <a:p>
            <a:pPr>
              <a:buNone/>
            </a:pPr>
            <a:r>
              <a:rPr lang="ja-JP" altLang="en-US" sz="4000" dirty="0">
                <a:solidFill>
                  <a:srgbClr val="FF0000"/>
                </a:solidFill>
              </a:rPr>
              <a:t>　</a:t>
            </a:r>
            <a:r>
              <a:rPr lang="ja-JP" altLang="en-US" sz="4400" dirty="0"/>
              <a:t>４０歳以上　約７７００万人が支払う（内６５歳以上は約３６００万人）</a:t>
            </a:r>
            <a:endParaRPr lang="en-US" altLang="ja-JP" sz="4400" dirty="0"/>
          </a:p>
          <a:p>
            <a:pPr>
              <a:buNone/>
            </a:pPr>
            <a:r>
              <a:rPr lang="ja-JP" altLang="en-US" sz="4400" dirty="0"/>
              <a:t>○要介護・要支援認定者</a:t>
            </a:r>
            <a:endParaRPr lang="en-US" altLang="ja-JP" sz="4400" dirty="0"/>
          </a:p>
          <a:p>
            <a:pPr>
              <a:buNone/>
            </a:pPr>
            <a:r>
              <a:rPr lang="ja-JP" altLang="en-US" sz="4400" dirty="0"/>
              <a:t>　約６５０万人</a:t>
            </a:r>
            <a:r>
              <a:rPr lang="ja-JP" altLang="en-US" sz="3600" dirty="0"/>
              <a:t>（６５歳以上の１８％程度）</a:t>
            </a:r>
            <a:endParaRPr lang="en-US" altLang="ja-JP" sz="4000" dirty="0"/>
          </a:p>
          <a:p>
            <a:pPr>
              <a:buNone/>
            </a:pPr>
            <a:r>
              <a:rPr kumimoji="1" lang="ja-JP" altLang="en-US" sz="4000" dirty="0"/>
              <a:t>○サービス利用者</a:t>
            </a:r>
            <a:endParaRPr kumimoji="1" lang="en-US" altLang="ja-JP" sz="4000" dirty="0"/>
          </a:p>
          <a:p>
            <a:pPr>
              <a:buNone/>
            </a:pPr>
            <a:r>
              <a:rPr lang="ja-JP" altLang="en-US" sz="4000" dirty="0"/>
              <a:t>　　約５４０万人　</a:t>
            </a:r>
            <a:r>
              <a:rPr lang="ja-JP" altLang="en-US" sz="3600" dirty="0"/>
              <a:t>　　　　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1971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164"/>
            <a:ext cx="8229600" cy="11430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900" u="sng" dirty="0">
                <a:solidFill>
                  <a:srgbClr val="FF0000"/>
                </a:solidFill>
              </a:rPr>
              <a:t>総合事業の狙い</a:t>
            </a:r>
            <a:br>
              <a:rPr lang="en-US" altLang="ja-JP" u="sng" dirty="0"/>
            </a:br>
            <a:r>
              <a:rPr lang="ja-JP" altLang="en-US" u="sng" dirty="0"/>
              <a:t>安上がりサービスの置き換えが目的</a:t>
            </a:r>
          </a:p>
        </p:txBody>
      </p:sp>
      <p:sp>
        <p:nvSpPr>
          <p:cNvPr id="88067" name="コンテンツ プレースホルダ 2"/>
          <p:cNvSpPr>
            <a:spLocks noGrp="1"/>
          </p:cNvSpPr>
          <p:nvPr>
            <p:ph idx="1"/>
          </p:nvPr>
        </p:nvSpPr>
        <p:spPr>
          <a:xfrm>
            <a:off x="323850" y="1268413"/>
            <a:ext cx="8362950" cy="48577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altLang="ja-JP" dirty="0"/>
          </a:p>
          <a:p>
            <a:pPr eaLnBrk="1" hangingPunct="1"/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00113" y="1484313"/>
            <a:ext cx="7704137" cy="17287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指定事業者による専門的サービス</a:t>
            </a:r>
            <a:endParaRPr lang="en-US" altLang="ja-JP" sz="4000" dirty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rgbClr val="FF0000"/>
                </a:solidFill>
              </a:rPr>
              <a:t>（ホームヘルプ・デイサービス）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71550" y="4724400"/>
            <a:ext cx="2520950" cy="17287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0000"/>
                </a:solidFill>
              </a:rPr>
              <a:t>指定事業者による専門的サービス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0000"/>
                </a:solidFill>
              </a:rPr>
              <a:t>（ホームヘルプ・デイサービス）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635375" y="4724400"/>
            <a:ext cx="4905375" cy="1728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rgbClr val="FF0000"/>
                </a:solidFill>
              </a:rPr>
              <a:t>「多様なサービス）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FF0000"/>
                </a:solidFill>
              </a:rPr>
              <a:t>（無資格者・ボランティアの訪問、「通いの場」など）</a:t>
            </a:r>
          </a:p>
        </p:txBody>
      </p:sp>
      <p:sp>
        <p:nvSpPr>
          <p:cNvPr id="7" name="下矢印 6"/>
          <p:cNvSpPr/>
          <p:nvPr/>
        </p:nvSpPr>
        <p:spPr>
          <a:xfrm>
            <a:off x="1547813" y="3357563"/>
            <a:ext cx="1368425" cy="863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9388" y="1412875"/>
            <a:ext cx="504825" cy="1871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2060"/>
                </a:solidFill>
              </a:rPr>
              <a:t>予防給付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0825" y="4652963"/>
            <a:ext cx="504825" cy="1871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2060"/>
                </a:solidFill>
              </a:rPr>
              <a:t>総合事業</a:t>
            </a:r>
          </a:p>
        </p:txBody>
      </p:sp>
      <p:sp>
        <p:nvSpPr>
          <p:cNvPr id="10" name="下矢印 9"/>
          <p:cNvSpPr/>
          <p:nvPr/>
        </p:nvSpPr>
        <p:spPr>
          <a:xfrm rot="19202042">
            <a:off x="3722688" y="3289300"/>
            <a:ext cx="1368425" cy="126682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71550" y="4149725"/>
            <a:ext cx="25209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/>
                </a:solidFill>
              </a:rPr>
              <a:t>専門的サービスが必要と認められた人のみ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219700" y="4076700"/>
            <a:ext cx="324008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/>
                </a:solidFill>
              </a:rPr>
              <a:t>多様なサービスへの移行促進・専門的サービスからの卒業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300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732" y="274638"/>
            <a:ext cx="8527068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総合事業・訪問型サービスの利用状況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704440"/>
              </p:ext>
            </p:extLst>
          </p:nvPr>
        </p:nvGraphicFramePr>
        <p:xfrm>
          <a:off x="159732" y="1174858"/>
          <a:ext cx="8676964" cy="5047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41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40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サービス</a:t>
                      </a:r>
                      <a:r>
                        <a:rPr lang="ja-JP" altLang="en-US" sz="40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類型</a:t>
                      </a:r>
                      <a:endParaRPr lang="ja-JP" sz="4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40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利用者数</a:t>
                      </a:r>
                      <a:endParaRPr lang="ja-JP" sz="4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40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比率</a:t>
                      </a:r>
                      <a:endParaRPr lang="ja-JP" sz="4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4800" kern="0" dirty="0">
                          <a:solidFill>
                            <a:srgbClr val="FF0000"/>
                          </a:solidFill>
                          <a:effectLst/>
                        </a:rPr>
                        <a:t>従来の基準</a:t>
                      </a:r>
                      <a:endParaRPr lang="ja-JP" sz="48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solidFill>
                            <a:srgbClr val="FF0000"/>
                          </a:solidFill>
                          <a:effectLst/>
                        </a:rPr>
                        <a:t>134,555</a:t>
                      </a:r>
                      <a:r>
                        <a:rPr lang="ja-JP" sz="4800" kern="0" dirty="0">
                          <a:solidFill>
                            <a:srgbClr val="FF0000"/>
                          </a:solidFill>
                          <a:effectLst/>
                        </a:rPr>
                        <a:t>人</a:t>
                      </a:r>
                      <a:r>
                        <a:rPr lang="en-US" sz="4800" kern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ja-JP" sz="48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4800" kern="0" dirty="0">
                          <a:solidFill>
                            <a:srgbClr val="FF0000"/>
                          </a:solidFill>
                          <a:effectLst/>
                        </a:rPr>
                        <a:t>81.4%</a:t>
                      </a:r>
                      <a:endParaRPr lang="ja-JP" sz="48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4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40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緩和型</a:t>
                      </a:r>
                      <a:endParaRPr lang="ja-JP" sz="4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4000" kern="0" dirty="0">
                          <a:effectLst/>
                        </a:rPr>
                        <a:t>28,230</a:t>
                      </a:r>
                      <a:r>
                        <a:rPr lang="ja-JP" sz="4000" kern="0" dirty="0">
                          <a:effectLst/>
                        </a:rPr>
                        <a:t>人</a:t>
                      </a:r>
                      <a:r>
                        <a:rPr lang="en-US" sz="4000" kern="0" dirty="0">
                          <a:effectLst/>
                        </a:rPr>
                        <a:t> </a:t>
                      </a:r>
                      <a:endParaRPr lang="ja-JP" sz="4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4000" kern="0">
                          <a:effectLst/>
                        </a:rPr>
                        <a:t>17.1%</a:t>
                      </a:r>
                      <a:endParaRPr lang="ja-JP" sz="4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4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40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住民主体型</a:t>
                      </a:r>
                      <a:endParaRPr lang="ja-JP" sz="4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4000" kern="0" dirty="0">
                          <a:effectLst/>
                        </a:rPr>
                        <a:t>2,608</a:t>
                      </a:r>
                      <a:r>
                        <a:rPr lang="ja-JP" sz="4000" kern="0" dirty="0">
                          <a:effectLst/>
                        </a:rPr>
                        <a:t>人</a:t>
                      </a:r>
                      <a:r>
                        <a:rPr lang="en-US" sz="4000" kern="0" dirty="0">
                          <a:effectLst/>
                        </a:rPr>
                        <a:t> </a:t>
                      </a:r>
                      <a:endParaRPr lang="ja-JP" sz="4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4000" kern="0" dirty="0">
                          <a:effectLst/>
                        </a:rPr>
                        <a:t>1.6%</a:t>
                      </a:r>
                      <a:endParaRPr lang="ja-JP" sz="4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4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40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合計</a:t>
                      </a:r>
                      <a:endParaRPr lang="ja-JP" sz="40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4000" kern="0" dirty="0">
                          <a:effectLst/>
                        </a:rPr>
                        <a:t>165,393</a:t>
                      </a:r>
                      <a:r>
                        <a:rPr lang="ja-JP" sz="4000" kern="0" dirty="0">
                          <a:effectLst/>
                        </a:rPr>
                        <a:t>人</a:t>
                      </a:r>
                      <a:r>
                        <a:rPr lang="en-US" sz="4000" kern="0" dirty="0">
                          <a:effectLst/>
                        </a:rPr>
                        <a:t> </a:t>
                      </a:r>
                      <a:endParaRPr lang="ja-JP" sz="4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4000" kern="0" dirty="0">
                          <a:effectLst/>
                        </a:rPr>
                        <a:t>100.0%</a:t>
                      </a:r>
                      <a:endParaRPr lang="ja-JP" sz="4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6012160" y="6488668"/>
            <a:ext cx="284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２０１８年６月時点</a:t>
            </a:r>
          </a:p>
        </p:txBody>
      </p:sp>
    </p:spTree>
    <p:extLst>
      <p:ext uri="{BB962C8B-B14F-4D97-AF65-F5344CB8AC3E}">
        <p14:creationId xmlns:p14="http://schemas.microsoft.com/office/powerpoint/2010/main" val="164448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ja-JP" altLang="en-US" sz="8000" dirty="0">
                <a:solidFill>
                  <a:srgbClr val="FF0000"/>
                </a:solidFill>
              </a:rPr>
              <a:t>④</a:t>
            </a:r>
            <a:br>
              <a:rPr lang="en-US" altLang="ja-JP" sz="8000" dirty="0">
                <a:solidFill>
                  <a:srgbClr val="FF0000"/>
                </a:solidFill>
              </a:rPr>
            </a:br>
            <a:r>
              <a:rPr lang="ja-JP" altLang="en-US" sz="8000" dirty="0">
                <a:solidFill>
                  <a:srgbClr val="FF0000"/>
                </a:solidFill>
              </a:rPr>
              <a:t>財政インセンティブ強化で</a:t>
            </a:r>
            <a:br>
              <a:rPr lang="en-US" altLang="ja-JP" sz="8000" dirty="0">
                <a:solidFill>
                  <a:srgbClr val="FF0000"/>
                </a:solidFill>
              </a:rPr>
            </a:br>
            <a:r>
              <a:rPr lang="ja-JP" altLang="en-US" sz="8000" dirty="0">
                <a:solidFill>
                  <a:srgbClr val="FF0000"/>
                </a:solidFill>
              </a:rPr>
              <a:t>「自立支援」競争</a:t>
            </a:r>
            <a:br>
              <a:rPr lang="ja-JP" altLang="en-US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6714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保険者機能の強化等による自立支援・重度化防止に向けた取組の推進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79512" y="2852936"/>
            <a:ext cx="1296144" cy="201622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データに基づく </a:t>
            </a:r>
          </a:p>
          <a:p>
            <a:r>
              <a:rPr lang="ja-JP" altLang="en-US" dirty="0"/>
              <a:t>地域課題の分析 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79512" y="5733256"/>
            <a:ext cx="1296144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国による </a:t>
            </a:r>
          </a:p>
          <a:p>
            <a:r>
              <a:rPr lang="ja-JP" altLang="en-US" dirty="0"/>
              <a:t>分析支援 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203848" y="5733256"/>
            <a:ext cx="3168352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/>
          </a:p>
          <a:p>
            <a:r>
              <a:rPr lang="ja-JP" altLang="en-US"/>
              <a:t>都道府県が研修等を通じて市町村を支援 </a:t>
            </a: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3688" y="2852936"/>
            <a:ext cx="1152128" cy="3672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取組内容・ </a:t>
            </a:r>
          </a:p>
          <a:p>
            <a:r>
              <a:rPr lang="ja-JP" altLang="en-US" dirty="0"/>
              <a:t>目標の計画への記載 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203848" y="2852936"/>
            <a:ext cx="3168352" cy="25202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保険者機能の発揮・向上（取組内容） </a:t>
            </a:r>
          </a:p>
          <a:p>
            <a:r>
              <a:rPr lang="ja-JP" altLang="en-US" dirty="0"/>
              <a:t>・ リハビリ職等と連携して効果的な介護予防を実施 </a:t>
            </a:r>
          </a:p>
          <a:p>
            <a:r>
              <a:rPr lang="ja-JP" altLang="en-US" sz="2000" b="1" dirty="0">
                <a:solidFill>
                  <a:srgbClr val="FF0000"/>
                </a:solidFill>
              </a:rPr>
              <a:t>・ 保険者が、多職種が参加する地域ケア会議を活用しケアマネジメントを支援 等 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621782" y="2852936"/>
            <a:ext cx="1152128" cy="374939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dirty="0"/>
          </a:p>
          <a:p>
            <a:r>
              <a:rPr lang="ja-JP" altLang="en-US" dirty="0"/>
              <a:t>適切な指標による実績評価 </a:t>
            </a:r>
          </a:p>
          <a:p>
            <a:r>
              <a:rPr lang="ja-JP" altLang="en-US" dirty="0"/>
              <a:t>・ 要介護状態の維持・改善度合い </a:t>
            </a:r>
          </a:p>
          <a:p>
            <a:r>
              <a:rPr lang="ja-JP" altLang="en-US" dirty="0"/>
              <a:t>・ 地域ケア会議の開催状況 </a:t>
            </a:r>
          </a:p>
          <a:p>
            <a:r>
              <a:rPr lang="ja-JP" altLang="en-US" dirty="0"/>
              <a:t>等 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7884368" y="2852936"/>
            <a:ext cx="1152128" cy="3749393"/>
          </a:xfrm>
          <a:prstGeom prst="round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b="1" dirty="0"/>
              <a:t>インセンティブ</a:t>
            </a:r>
            <a:r>
              <a:rPr lang="ja-JP" altLang="en-US" dirty="0"/>
              <a:t> 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・ 結果の公表 </a:t>
            </a:r>
          </a:p>
          <a:p>
            <a:r>
              <a:rPr lang="ja-JP" altLang="en-US" dirty="0"/>
              <a:t>・ 財政的インセンティブ付与 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1403648" y="3789040"/>
            <a:ext cx="432048" cy="64807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2877366" y="3861048"/>
            <a:ext cx="432048" cy="64807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6295300" y="4005007"/>
            <a:ext cx="432048" cy="64807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7668343" y="4149080"/>
            <a:ext cx="384451" cy="54006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6200000">
            <a:off x="4436813" y="5229200"/>
            <a:ext cx="648072" cy="64807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6200000">
            <a:off x="-169263" y="5024441"/>
            <a:ext cx="1188132" cy="51753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曲折矢印 15"/>
          <p:cNvSpPr/>
          <p:nvPr/>
        </p:nvSpPr>
        <p:spPr>
          <a:xfrm rot="16200000">
            <a:off x="1386869" y="4204309"/>
            <a:ext cx="1224136" cy="2409822"/>
          </a:xfrm>
          <a:prstGeom prst="bentArrow">
            <a:avLst>
              <a:gd name="adj1" fmla="val 22222"/>
              <a:gd name="adj2" fmla="val 25000"/>
              <a:gd name="adj3" fmla="val 23178"/>
              <a:gd name="adj4" fmla="val 4375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6405758" y="5877272"/>
            <a:ext cx="432048" cy="64807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51520" y="1417639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・介護保険事業（支援）計画の策定に当たり、国から提供されたデータの分析の実施 </a:t>
            </a:r>
          </a:p>
          <a:p>
            <a:r>
              <a:rPr lang="ja-JP" altLang="en-US" dirty="0"/>
              <a:t>・介護保険事業（支援）計画に介護予防・重度化防止等の取組内容及び目標を記載 </a:t>
            </a:r>
          </a:p>
          <a:p>
            <a:r>
              <a:rPr lang="ja-JP" altLang="en-US" dirty="0"/>
              <a:t>・都道府県による市町村支援の規定の整備 </a:t>
            </a:r>
          </a:p>
          <a:p>
            <a:r>
              <a:rPr lang="ja-JP" altLang="en-US" dirty="0"/>
              <a:t>・介護保険事業（支援）計画に位置付けられた目標の達成状況についての公表及び報告 </a:t>
            </a:r>
          </a:p>
          <a:p>
            <a:r>
              <a:rPr lang="ja-JP" altLang="en-US" dirty="0"/>
              <a:t>・財政的インセンティブの付与の規定の整備 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190304" y="43968"/>
            <a:ext cx="2881441" cy="230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厚労省資料から作成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640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ja-JP" altLang="en-US" sz="2800" dirty="0">
                <a:latin typeface="+mj-ea"/>
              </a:rPr>
              <a:t>高齢者の自立支援、重度化防止等の取組</a:t>
            </a:r>
            <a:br>
              <a:rPr lang="ja-JP" altLang="en-US" sz="2800" dirty="0">
                <a:latin typeface="+mj-ea"/>
              </a:rPr>
            </a:br>
            <a:r>
              <a:rPr lang="ja-JP" altLang="en-US" sz="2800" dirty="0">
                <a:latin typeface="+mj-ea"/>
              </a:rPr>
              <a:t>を支援するための交付金に関する評価指標</a:t>
            </a:r>
            <a:br>
              <a:rPr lang="en-US" altLang="ja-JP" sz="2800" dirty="0">
                <a:latin typeface="+mj-ea"/>
              </a:rPr>
            </a:br>
            <a:r>
              <a:rPr lang="ja-JP" altLang="en-US" sz="2800" dirty="0">
                <a:latin typeface="+mj-ea"/>
              </a:rPr>
              <a:t>　　　　　　　　　</a:t>
            </a:r>
            <a:r>
              <a:rPr lang="ja-JP" altLang="en-US" sz="2000" dirty="0">
                <a:latin typeface="+mj-ea"/>
              </a:rPr>
              <a:t>　　</a:t>
            </a:r>
            <a:r>
              <a:rPr lang="en-US" altLang="ja-JP" sz="2000" dirty="0">
                <a:latin typeface="+mj-ea"/>
              </a:rPr>
              <a:t>2018</a:t>
            </a:r>
            <a:r>
              <a:rPr lang="ja-JP" altLang="en-US" sz="2000" dirty="0">
                <a:latin typeface="+mj-ea"/>
              </a:rPr>
              <a:t>年２月２８日　厚労省事務連絡抜粋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340768"/>
            <a:ext cx="9017251" cy="501558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/>
              <a:t>各項目　</a:t>
            </a:r>
            <a:r>
              <a:rPr lang="en-US" altLang="ja-JP" sz="2800" dirty="0"/>
              <a:t>10</a:t>
            </a:r>
            <a:r>
              <a:rPr lang="ja-JP" altLang="en-US" sz="2800" dirty="0"/>
              <a:t>点　上位</a:t>
            </a:r>
            <a:r>
              <a:rPr lang="en-US" altLang="ja-JP" sz="2800" dirty="0"/>
              <a:t>5</a:t>
            </a:r>
            <a:r>
              <a:rPr lang="ja-JP" altLang="en-US" sz="2800" dirty="0"/>
              <a:t>割以内か、全国平均以上か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☑</a:t>
            </a:r>
            <a:r>
              <a:rPr lang="ja-JP" altLang="ja-JP" sz="2800" dirty="0"/>
              <a:t>保険者として、ケアマネジメントに関する保険者の基本方針を、</a:t>
            </a:r>
            <a:r>
              <a:rPr lang="ja-JP" altLang="ja-JP" sz="2800" u="sng" dirty="0">
                <a:solidFill>
                  <a:srgbClr val="FF0000"/>
                </a:solidFill>
              </a:rPr>
              <a:t>ケアマネジャーに対して伝えているか</a:t>
            </a:r>
            <a:r>
              <a:rPr lang="ja-JP" altLang="ja-JP" sz="2800" dirty="0"/>
              <a:t>等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☑</a:t>
            </a:r>
            <a:r>
              <a:rPr lang="ja-JP" altLang="ja-JP" sz="2800" u="sng" dirty="0">
                <a:solidFill>
                  <a:srgbClr val="FF0000"/>
                </a:solidFill>
              </a:rPr>
              <a:t>地域ケア会議において多職種が連携し、自立支援・重度化防止等に資する観点</a:t>
            </a:r>
            <a:r>
              <a:rPr lang="ja-JP" altLang="ja-JP" sz="2800" dirty="0"/>
              <a:t>から個別事例の検討を行い、対応策を講じているか</a:t>
            </a:r>
          </a:p>
          <a:p>
            <a:pPr marL="0" indent="0">
              <a:buNone/>
            </a:pPr>
            <a:r>
              <a:rPr lang="en-US" altLang="ja-JP" sz="2800" dirty="0"/>
              <a:t>☑</a:t>
            </a:r>
            <a:r>
              <a:rPr lang="ja-JP" altLang="ja-JP" sz="2800" dirty="0"/>
              <a:t>地域ケア会議における個別事例の</a:t>
            </a:r>
            <a:r>
              <a:rPr lang="ja-JP" altLang="ja-JP" sz="2800" u="sng" dirty="0">
                <a:solidFill>
                  <a:srgbClr val="FF0000"/>
                </a:solidFill>
              </a:rPr>
              <a:t>検討件数割合はどの程度か</a:t>
            </a:r>
            <a:r>
              <a:rPr lang="ja-JP" altLang="ja-JP" sz="2800" dirty="0"/>
              <a:t>等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☑</a:t>
            </a:r>
            <a:r>
              <a:rPr lang="ja-JP" altLang="en-US" sz="2800" dirty="0"/>
              <a:t>ケアプラン点検の</a:t>
            </a:r>
            <a:r>
              <a:rPr lang="ja-JP" altLang="en-US" sz="2800" u="sng" dirty="0">
                <a:solidFill>
                  <a:srgbClr val="FF0000"/>
                </a:solidFill>
              </a:rPr>
              <a:t>点検件数割合は</a:t>
            </a:r>
            <a:r>
              <a:rPr lang="ja-JP" altLang="ja-JP" sz="2800" u="sng" dirty="0">
                <a:solidFill>
                  <a:srgbClr val="FF0000"/>
                </a:solidFill>
              </a:rPr>
              <a:t>どの程度</a:t>
            </a:r>
            <a:r>
              <a:rPr lang="ja-JP" altLang="en-US" sz="2800" u="sng" dirty="0">
                <a:solidFill>
                  <a:srgbClr val="FF0000"/>
                </a:solidFill>
              </a:rPr>
              <a:t>か</a:t>
            </a:r>
            <a:r>
              <a:rPr lang="ja-JP" altLang="ja-JP" sz="2800" dirty="0"/>
              <a:t>等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☑</a:t>
            </a:r>
            <a:r>
              <a:rPr lang="ja-JP" altLang="ja-JP" sz="2800" dirty="0"/>
              <a:t>要介護認定者の</a:t>
            </a:r>
            <a:r>
              <a:rPr lang="ja-JP" altLang="ja-JP" sz="2800" u="sng" dirty="0">
                <a:solidFill>
                  <a:srgbClr val="FF0000"/>
                </a:solidFill>
              </a:rPr>
              <a:t>要介護認定の変化率はどの程度か</a:t>
            </a:r>
            <a:endParaRPr lang="ja-JP" altLang="en-US" sz="2800" u="sng" dirty="0">
              <a:solidFill>
                <a:srgbClr val="FF0000"/>
              </a:solidFill>
              <a:latin typeface="+mj-ea"/>
            </a:endParaRPr>
          </a:p>
          <a:p>
            <a:pPr marL="0" indent="0">
              <a:buNone/>
            </a:pPr>
            <a:endParaRPr lang="ja-JP" altLang="en-US" dirty="0">
              <a:latin typeface="+mj-ea"/>
            </a:endParaRPr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6ECC-EBCD-43BE-A780-1013F51C6180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1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1656184" cy="634082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現時点</a:t>
            </a:r>
            <a:endParaRPr kumimoji="1" lang="ja-JP" altLang="en-US" sz="32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331640" y="1037967"/>
          <a:ext cx="792088" cy="583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842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要介護５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808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要介護４</a:t>
                      </a:r>
                    </a:p>
                    <a:p>
                      <a:endParaRPr kumimoji="1" lang="ja-JP" altLang="en-US" sz="1400" b="1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/>
                        <a:t>要介護３</a:t>
                      </a:r>
                    </a:p>
                    <a:p>
                      <a:endParaRPr kumimoji="1" lang="ja-JP" altLang="en-US" sz="1400" b="1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/>
                        <a:t>要介護２</a:t>
                      </a:r>
                    </a:p>
                    <a:p>
                      <a:endParaRPr kumimoji="1" lang="ja-JP" altLang="en-US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083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要介護１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842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要支援２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842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要支援１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051684" y="1037965"/>
            <a:ext cx="2052228" cy="4317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介護給付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b="1" dirty="0">
                <a:solidFill>
                  <a:schemeClr val="tx1"/>
                </a:solidFill>
              </a:rPr>
              <a:t>利用者負担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所得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FF0000"/>
                </a:solidFill>
              </a:rPr>
              <a:t>220</a:t>
            </a:r>
            <a:r>
              <a:rPr lang="ja-JP" altLang="en-US" b="1" dirty="0">
                <a:solidFill>
                  <a:srgbClr val="FF0000"/>
                </a:solidFill>
              </a:rPr>
              <a:t>万円以上：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ja-JP" altLang="en-US" b="1" dirty="0">
                <a:solidFill>
                  <a:srgbClr val="FF0000"/>
                </a:solidFill>
              </a:rPr>
              <a:t>割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FF0000"/>
                </a:solidFill>
              </a:rPr>
              <a:t>160</a:t>
            </a:r>
            <a:r>
              <a:rPr lang="ja-JP" altLang="en-US" b="1" dirty="0">
                <a:solidFill>
                  <a:srgbClr val="FF0000"/>
                </a:solidFill>
              </a:rPr>
              <a:t>万円以上：</a:t>
            </a:r>
            <a:r>
              <a:rPr lang="en-US" altLang="ja-JP" b="1" dirty="0">
                <a:solidFill>
                  <a:srgbClr val="FF0000"/>
                </a:solidFill>
              </a:rPr>
              <a:t>2</a:t>
            </a:r>
            <a:r>
              <a:rPr lang="ja-JP" altLang="en-US" b="1" dirty="0">
                <a:solidFill>
                  <a:srgbClr val="FF0000"/>
                </a:solidFill>
              </a:rPr>
              <a:t>割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sz="2800" b="1" u="sng" dirty="0">
                <a:solidFill>
                  <a:srgbClr val="FF0000"/>
                </a:solidFill>
              </a:rPr>
              <a:t>160</a:t>
            </a:r>
            <a:r>
              <a:rPr lang="ja-JP" altLang="en-US" sz="2800" b="1" u="sng" dirty="0">
                <a:solidFill>
                  <a:srgbClr val="FF0000"/>
                </a:solidFill>
              </a:rPr>
              <a:t>万円</a:t>
            </a:r>
            <a:endParaRPr lang="en-US" altLang="ja-JP" sz="2800" b="1" u="sng" dirty="0">
              <a:solidFill>
                <a:srgbClr val="FF0000"/>
              </a:solidFill>
            </a:endParaRPr>
          </a:p>
          <a:p>
            <a:r>
              <a:rPr lang="ja-JP" altLang="en-US" sz="2800" b="1" u="sng" dirty="0">
                <a:solidFill>
                  <a:srgbClr val="FF0000"/>
                </a:solidFill>
              </a:rPr>
              <a:t>未満：</a:t>
            </a:r>
            <a:r>
              <a:rPr lang="en-US" altLang="ja-JP" sz="2800" b="1" u="sng" dirty="0">
                <a:solidFill>
                  <a:srgbClr val="FF0000"/>
                </a:solidFill>
              </a:rPr>
              <a:t>1</a:t>
            </a:r>
            <a:r>
              <a:rPr lang="ja-JP" altLang="en-US" sz="2800" b="1" u="sng" dirty="0">
                <a:solidFill>
                  <a:srgbClr val="FF0000"/>
                </a:solidFill>
              </a:rPr>
              <a:t>割</a:t>
            </a:r>
            <a:endParaRPr lang="en-US" altLang="ja-JP" sz="2800" b="1" u="sng" dirty="0">
              <a:solidFill>
                <a:srgbClr val="FF0000"/>
              </a:solidFill>
            </a:endParaRPr>
          </a:p>
          <a:p>
            <a:r>
              <a:rPr kumimoji="1" lang="en-US" altLang="ja-JP" sz="2400" b="1" u="sng" dirty="0">
                <a:solidFill>
                  <a:srgbClr val="FF0000"/>
                </a:solidFill>
              </a:rPr>
              <a:t>※</a:t>
            </a:r>
            <a:r>
              <a:rPr lang="ja-JP" altLang="en-US" sz="2400" b="1" u="sng" dirty="0">
                <a:solidFill>
                  <a:srgbClr val="FF0000"/>
                </a:solidFill>
              </a:rPr>
              <a:t>１割負担は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９１．２％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en-US" altLang="ja-JP" b="1" u="sng" dirty="0">
              <a:solidFill>
                <a:srgbClr val="FF0000"/>
              </a:solidFill>
            </a:endParaRPr>
          </a:p>
          <a:p>
            <a:endParaRPr kumimoji="1"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51684" y="5355205"/>
            <a:ext cx="2052228" cy="1484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予防給付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endParaRPr lang="en-US" altLang="ja-JP" sz="3200" dirty="0">
              <a:solidFill>
                <a:schemeClr val="tx1"/>
              </a:solidFill>
            </a:endParaRPr>
          </a:p>
          <a:p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61592" y="5949280"/>
            <a:ext cx="14401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総合事業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訪問介護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通所介護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36166" y="1037965"/>
            <a:ext cx="2073079" cy="4299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介護給付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利用者負担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所得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○○万円以上：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ja-JP" altLang="en-US" b="1" dirty="0">
                <a:solidFill>
                  <a:srgbClr val="FF0000"/>
                </a:solidFill>
              </a:rPr>
              <a:t>割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○○万円以上：</a:t>
            </a:r>
            <a:r>
              <a:rPr lang="en-US" altLang="ja-JP" b="1" dirty="0">
                <a:solidFill>
                  <a:srgbClr val="FF0000"/>
                </a:solidFill>
              </a:rPr>
              <a:t>2</a:t>
            </a:r>
            <a:r>
              <a:rPr lang="ja-JP" altLang="en-US" b="1" dirty="0">
                <a:solidFill>
                  <a:srgbClr val="FF0000"/>
                </a:solidFill>
              </a:rPr>
              <a:t>割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sz="2800" b="1" u="sng" dirty="0">
                <a:solidFill>
                  <a:srgbClr val="FF0000"/>
                </a:solidFill>
              </a:rPr>
              <a:t>○○万円</a:t>
            </a:r>
            <a:endParaRPr lang="en-US" altLang="ja-JP" sz="2800" b="1" u="sng" dirty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未満：</a:t>
            </a:r>
            <a:r>
              <a:rPr lang="en-US" altLang="ja-JP" sz="2800" b="1" dirty="0">
                <a:solidFill>
                  <a:srgbClr val="FF0000"/>
                </a:solidFill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</a:rPr>
              <a:t>割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r>
              <a:rPr lang="en-US" altLang="ja-JP" sz="2400" b="1" u="sng" dirty="0">
                <a:solidFill>
                  <a:srgbClr val="FF0000"/>
                </a:solidFill>
              </a:rPr>
              <a:t>※</a:t>
            </a:r>
            <a:r>
              <a:rPr lang="ja-JP" altLang="en-US" sz="2400" b="1" u="sng" dirty="0">
                <a:solidFill>
                  <a:srgbClr val="FF0000"/>
                </a:solidFill>
              </a:rPr>
              <a:t>１割負担は〇〇％に減少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20072" y="4428474"/>
            <a:ext cx="14401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総合事業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生活援助サービス等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36165" y="5373216"/>
            <a:ext cx="2073079" cy="1484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予防給付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endParaRPr lang="en-US" altLang="ja-JP" sz="3200" dirty="0">
              <a:solidFill>
                <a:schemeClr val="tx1"/>
              </a:solidFill>
            </a:endParaRPr>
          </a:p>
          <a:p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52556" y="5949280"/>
            <a:ext cx="144016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総合事業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訪問介護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通所介護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41500" y="1037965"/>
            <a:ext cx="1922988" cy="26070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介護給付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1600" b="1" dirty="0">
                <a:solidFill>
                  <a:schemeClr val="tx1"/>
                </a:solidFill>
              </a:rPr>
              <a:t>利用者負担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所得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○○万円以上：</a:t>
            </a:r>
            <a:r>
              <a:rPr lang="en-US" altLang="ja-JP" sz="1600" b="1" dirty="0">
                <a:solidFill>
                  <a:srgbClr val="FF0000"/>
                </a:solidFill>
              </a:rPr>
              <a:t>3</a:t>
            </a:r>
            <a:r>
              <a:rPr lang="ja-JP" altLang="en-US" sz="1600" b="1" dirty="0">
                <a:solidFill>
                  <a:srgbClr val="FF0000"/>
                </a:solidFill>
              </a:rPr>
              <a:t>割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2800" b="1" u="sng" dirty="0">
                <a:solidFill>
                  <a:srgbClr val="FF0000"/>
                </a:solidFill>
              </a:rPr>
              <a:t>原則：２割</a:t>
            </a:r>
            <a:endParaRPr kumimoji="1" lang="en-US" altLang="ja-JP" u="sng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090320" y="3759498"/>
            <a:ext cx="1874168" cy="3098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総合事業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ja-JP" altLang="en-US" sz="2000" b="1" dirty="0">
                <a:solidFill>
                  <a:schemeClr val="tx1"/>
                </a:solidFill>
              </a:rPr>
              <a:t>訪問介護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>
                <a:solidFill>
                  <a:schemeClr val="tx1"/>
                </a:solidFill>
              </a:rPr>
              <a:t>　通所介護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>
                <a:solidFill>
                  <a:schemeClr val="tx1"/>
                </a:solidFill>
              </a:rPr>
              <a:t>その他居宅サービス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107504" y="1037966"/>
          <a:ext cx="1221976" cy="582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2068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要介護３～５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２２８万人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2000" b="1" dirty="0">
                          <a:solidFill>
                            <a:schemeClr val="tx1"/>
                          </a:solidFill>
                        </a:rPr>
                        <a:t>34.5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％）</a:t>
                      </a:r>
                    </a:p>
                    <a:p>
                      <a:endParaRPr kumimoji="1" lang="ja-JP" altLang="en-US" sz="1400" b="1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/>
                        <a:t>要介護１～２</a:t>
                      </a:r>
                      <a:endParaRPr kumimoji="1" lang="en-US" altLang="ja-JP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/>
                        <a:t>２４６万人</a:t>
                      </a:r>
                      <a:endParaRPr kumimoji="1" lang="en-US" altLang="ja-JP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/>
                        <a:t>(37.4</a:t>
                      </a:r>
                      <a:r>
                        <a:rPr kumimoji="1" lang="ja-JP" altLang="en-US" sz="2000" b="1" dirty="0"/>
                        <a:t>％</a:t>
                      </a:r>
                      <a:r>
                        <a:rPr kumimoji="1" lang="en-US" altLang="ja-JP" sz="2000" b="1" dirty="0"/>
                        <a:t>)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7340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要支援１～２</a:t>
                      </a:r>
                      <a:endParaRPr kumimoji="1" lang="en-US" altLang="ja-JP" sz="2000" b="1" dirty="0"/>
                    </a:p>
                    <a:p>
                      <a:r>
                        <a:rPr kumimoji="1" lang="ja-JP" altLang="en-US" sz="2000" b="1" dirty="0"/>
                        <a:t>１８５万人</a:t>
                      </a:r>
                      <a:endParaRPr kumimoji="1" lang="en-US" altLang="ja-JP" sz="2000" b="1" dirty="0"/>
                    </a:p>
                    <a:p>
                      <a:r>
                        <a:rPr kumimoji="1" lang="en-US" altLang="ja-JP" sz="2000" b="1" dirty="0"/>
                        <a:t>(28.1</a:t>
                      </a:r>
                      <a:r>
                        <a:rPr kumimoji="1" lang="ja-JP" altLang="en-US" sz="2000" b="1" dirty="0"/>
                        <a:t>％</a:t>
                      </a:r>
                      <a:r>
                        <a:rPr kumimoji="1" lang="en-US" altLang="ja-JP" sz="2000" b="1" dirty="0"/>
                        <a:t>)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タイトル 1"/>
          <p:cNvSpPr txBox="1">
            <a:spLocks/>
          </p:cNvSpPr>
          <p:nvPr/>
        </p:nvSpPr>
        <p:spPr>
          <a:xfrm>
            <a:off x="6986595" y="115851"/>
            <a:ext cx="1988038" cy="792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２０</a:t>
            </a:r>
            <a:r>
              <a:rPr lang="en-US" altLang="ja-JP" sz="3200" dirty="0"/>
              <a:t>××</a:t>
            </a:r>
            <a:r>
              <a:rPr lang="ja-JP" altLang="en-US" sz="3200" dirty="0"/>
              <a:t>年</a:t>
            </a:r>
            <a:endParaRPr lang="en-US" altLang="ja-JP" sz="3200" dirty="0"/>
          </a:p>
          <a:p>
            <a:r>
              <a:rPr lang="ja-JP" altLang="en-US" sz="3200" dirty="0"/>
              <a:t>改悪狙い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4647527" y="191200"/>
            <a:ext cx="1850353" cy="792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２０２１年改悪案</a:t>
            </a:r>
          </a:p>
        </p:txBody>
      </p:sp>
      <p:sp>
        <p:nvSpPr>
          <p:cNvPr id="3" name="右矢印 2"/>
          <p:cNvSpPr/>
          <p:nvPr/>
        </p:nvSpPr>
        <p:spPr>
          <a:xfrm>
            <a:off x="4044796" y="3316078"/>
            <a:ext cx="4567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6564572" y="3354898"/>
            <a:ext cx="4567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5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ja-JP" altLang="en-US" sz="9600" dirty="0">
                <a:solidFill>
                  <a:srgbClr val="FF0000"/>
                </a:solidFill>
              </a:rPr>
              <a:t>介護保障への</a:t>
            </a:r>
            <a:br>
              <a:rPr lang="en-US" altLang="ja-JP" sz="9600" dirty="0">
                <a:solidFill>
                  <a:srgbClr val="FF0000"/>
                </a:solidFill>
              </a:rPr>
            </a:br>
            <a:r>
              <a:rPr lang="ja-JP" altLang="en-US" sz="9600" dirty="0">
                <a:solidFill>
                  <a:srgbClr val="FF0000"/>
                </a:solidFill>
              </a:rPr>
              <a:t>国庫負担拡大を</a:t>
            </a:r>
            <a:br>
              <a:rPr lang="ja-JP" altLang="en-US" sz="9600" dirty="0"/>
            </a:br>
            <a:endParaRPr kumimoji="1" lang="ja-JP" alt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altLang="en-US" u="sng" dirty="0" err="1">
                <a:latin typeface="Calibri" pitchFamily="34" charset="0"/>
                <a:ea typeface="ＭＳ Ｐゴシック" charset="-128"/>
              </a:rPr>
              <a:t>公費負担削減分を保険料負担へ</a:t>
            </a:r>
            <a:endParaRPr altLang="en-US" u="sng" dirty="0">
              <a:latin typeface="Calibri" pitchFamily="34" charset="0"/>
              <a:ea typeface="ＭＳ Ｐゴシック" charset="-128"/>
            </a:endParaRP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971550" y="2060575"/>
          <a:ext cx="7704138" cy="1181100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　　　国５０％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都道府県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２５％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市町村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２５％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95288" y="1479550"/>
            <a:ext cx="8748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/>
              <a:t>介護保険以前の高齢者福祉制度（２０００年３月まで）公費１００％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4427538" y="3284538"/>
            <a:ext cx="86518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27088" y="3644900"/>
            <a:ext cx="7777162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 dirty="0">
                <a:latin typeface="ＭＳ ゴシック" pitchFamily="49" charset="-128"/>
                <a:ea typeface="ＭＳ ゴシック" pitchFamily="49" charset="-128"/>
              </a:rPr>
              <a:t>介護保険制度</a:t>
            </a:r>
            <a:r>
              <a:rPr lang="ja-JP" altLang="en-US" sz="2400" b="1" dirty="0"/>
              <a:t>（第７期）</a:t>
            </a:r>
            <a:endParaRPr lang="en-US" altLang="ja-JP" sz="2400" b="1" dirty="0"/>
          </a:p>
          <a:p>
            <a:r>
              <a:rPr lang="ja-JP" altLang="en-US" sz="2400" b="1" dirty="0"/>
              <a:t>　　　　　　　保険料５０％　　　　　公費５０％</a:t>
            </a:r>
          </a:p>
        </p:txBody>
      </p:sp>
      <p:graphicFrame>
        <p:nvGraphicFramePr>
          <p:cNvPr id="15414" name="Group 54"/>
          <p:cNvGraphicFramePr>
            <a:graphicFrameLocks noGrp="1"/>
          </p:cNvGraphicFramePr>
          <p:nvPr>
            <p:ph idx="1"/>
          </p:nvPr>
        </p:nvGraphicFramePr>
        <p:xfrm>
          <a:off x="1042988" y="4581525"/>
          <a:ext cx="7777162" cy="2054352"/>
        </p:xfrm>
        <a:graphic>
          <a:graphicData uri="http://schemas.openxmlformats.org/drawingml/2006/table">
            <a:tbl>
              <a:tblPr/>
              <a:tblGrid>
                <a:gridCol w="165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65</a:t>
                      </a:r>
                      <a:r>
                        <a:rPr kumimoji="1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歳～</a:t>
                      </a:r>
                      <a:endParaRPr kumimoji="1" lang="en-US" altLang="ja-JP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２３％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40</a:t>
                      </a: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歳～</a:t>
                      </a:r>
                      <a:r>
                        <a:rPr kumimoji="1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64</a:t>
                      </a: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７％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国２５％</a:t>
                      </a:r>
                      <a:endParaRPr kumimoji="1" lang="en-US" altLang="ja-JP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国庫負担金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２０％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調整交付金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５％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都道府県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12.5</a:t>
                      </a: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市町村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12.5</a:t>
                      </a:r>
                      <a:r>
                        <a:rPr kumimoji="1" lang="ja-JP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971550" y="3284538"/>
            <a:ext cx="3816350" cy="1296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787900" y="3213100"/>
            <a:ext cx="2160588" cy="1368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804025" y="3284538"/>
            <a:ext cx="1081088" cy="1296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76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u="sng" dirty="0"/>
              <a:t>介護費用の約</a:t>
            </a:r>
            <a:r>
              <a:rPr lang="en-US" altLang="ja-JP" sz="4000" u="sng" dirty="0"/>
              <a:t>2</a:t>
            </a:r>
            <a:r>
              <a:rPr lang="ja-JP" altLang="en-US" sz="4000" u="sng" dirty="0"/>
              <a:t>割を全高齢者で負担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ja-JP" altLang="en-US" sz="2800" dirty="0"/>
              <a:t>６５歳以上（第１号被保険者）の介護保険料の決め方（イメージ）</a:t>
            </a:r>
          </a:p>
          <a:p>
            <a:pPr>
              <a:buFontTx/>
              <a:buNone/>
            </a:pPr>
            <a:endParaRPr lang="ja-JP" altLang="en-US" sz="2800" dirty="0"/>
          </a:p>
          <a:p>
            <a:pPr>
              <a:buFontTx/>
              <a:buNone/>
            </a:pPr>
            <a:r>
              <a:rPr lang="ja-JP" altLang="en-US" sz="2800" u="sng" dirty="0"/>
              <a:t>　　　　</a:t>
            </a:r>
            <a:r>
              <a:rPr lang="ja-JP" altLang="en-US" sz="4000" u="sng" dirty="0"/>
              <a:t>介護サービスの総額</a:t>
            </a:r>
            <a:r>
              <a:rPr lang="en-US" altLang="ja-JP" sz="4000" u="sng" dirty="0"/>
              <a:t>×</a:t>
            </a:r>
            <a:r>
              <a:rPr lang="ja-JP" altLang="en-US" sz="4800" u="sng" dirty="0">
                <a:solidFill>
                  <a:srgbClr val="FF0000"/>
                </a:solidFill>
              </a:rPr>
              <a:t>２３％</a:t>
            </a:r>
            <a:r>
              <a:rPr lang="ja-JP" altLang="en-US" sz="3600" u="sng" dirty="0"/>
              <a:t>　</a:t>
            </a:r>
            <a:r>
              <a:rPr lang="ja-JP" altLang="en-US" sz="2800" u="sng" dirty="0"/>
              <a:t>　</a:t>
            </a:r>
            <a:r>
              <a:rPr lang="ja-JP" altLang="en-US" sz="2800" dirty="0"/>
              <a:t>　　　　　</a:t>
            </a:r>
          </a:p>
          <a:p>
            <a:pPr>
              <a:buFontTx/>
              <a:buNone/>
            </a:pPr>
            <a:r>
              <a:rPr lang="ja-JP" altLang="en-US" sz="2800" dirty="0"/>
              <a:t>　</a:t>
            </a:r>
            <a:r>
              <a:rPr lang="ja-JP" altLang="en-US" sz="3600" dirty="0"/>
              <a:t>６５歳以上の人口（第１号被保険者数）</a:t>
            </a:r>
          </a:p>
          <a:p>
            <a:pPr>
              <a:buFontTx/>
              <a:buNone/>
            </a:pPr>
            <a:endParaRPr lang="ja-JP" altLang="en-US" sz="3600" dirty="0"/>
          </a:p>
          <a:p>
            <a:pPr>
              <a:buFontTx/>
              <a:buNone/>
            </a:pPr>
            <a:r>
              <a:rPr lang="ja-JP" altLang="en-US" sz="2800" dirty="0"/>
              <a:t>　数値は３年平均で算出し３年ごとに見直す</a:t>
            </a:r>
            <a:endParaRPr lang="en-US" altLang="ja-JP" sz="2800" dirty="0"/>
          </a:p>
          <a:p>
            <a:pPr>
              <a:buFontTx/>
              <a:buNone/>
            </a:pPr>
            <a:r>
              <a:rPr lang="ja-JP" altLang="en-US" sz="2800" dirty="0"/>
              <a:t>　</a:t>
            </a:r>
            <a:r>
              <a:rPr lang="ja-JP" altLang="en-US" sz="2800" dirty="0">
                <a:solidFill>
                  <a:srgbClr val="FF0000"/>
                </a:solidFill>
              </a:rPr>
              <a:t>第１期１７％　⇒第５期　２１％　⇒第</a:t>
            </a:r>
            <a:r>
              <a:rPr lang="en-US" altLang="ja-JP" sz="2800" dirty="0">
                <a:solidFill>
                  <a:srgbClr val="FF0000"/>
                </a:solidFill>
              </a:rPr>
              <a:t>6</a:t>
            </a:r>
            <a:r>
              <a:rPr lang="ja-JP" altLang="en-US" sz="2800" dirty="0">
                <a:solidFill>
                  <a:srgbClr val="FF0000"/>
                </a:solidFill>
              </a:rPr>
              <a:t>期　２２％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　→</a:t>
            </a:r>
            <a:r>
              <a:rPr lang="ja-JP" altLang="en-US" sz="3600" dirty="0">
                <a:solidFill>
                  <a:srgbClr val="FF0000"/>
                </a:solidFill>
              </a:rPr>
              <a:t>第７期　２３％へ</a:t>
            </a:r>
          </a:p>
        </p:txBody>
      </p:sp>
    </p:spTree>
    <p:extLst>
      <p:ext uri="{BB962C8B-B14F-4D97-AF65-F5344CB8AC3E}">
        <p14:creationId xmlns:p14="http://schemas.microsoft.com/office/powerpoint/2010/main" val="2857833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4213" y="1268412"/>
            <a:ext cx="8208962" cy="48968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altLang="en-US" dirty="0">
                <a:latin typeface="Calibri" pitchFamily="34" charset="0"/>
                <a:ea typeface="ＭＳ Ｐゴシック" charset="-128"/>
              </a:rPr>
              <a:t>第</a:t>
            </a:r>
            <a:r>
              <a:rPr lang="en-US" altLang="ja-JP" dirty="0">
                <a:latin typeface="Calibri" pitchFamily="34" charset="0"/>
                <a:ea typeface="ＭＳ Ｐゴシック" charset="-128"/>
              </a:rPr>
              <a:t>1</a:t>
            </a:r>
            <a:r>
              <a:rPr altLang="en-US" dirty="0">
                <a:latin typeface="Calibri" pitchFamily="34" charset="0"/>
                <a:ea typeface="ＭＳ Ｐゴシック" charset="-128"/>
              </a:rPr>
              <a:t>期（２０００～０２年）　</a:t>
            </a:r>
            <a:r>
              <a:rPr altLang="en-US" u="sng" dirty="0">
                <a:latin typeface="Calibri" pitchFamily="34" charset="0"/>
                <a:ea typeface="ＭＳ Ｐゴシック" charset="-128"/>
              </a:rPr>
              <a:t>２，９１１円</a:t>
            </a:r>
            <a:endParaRPr altLang="en-US" dirty="0">
              <a:latin typeface="Calibri" pitchFamily="34" charset="0"/>
              <a:ea typeface="ＭＳ Ｐゴシック" charset="-128"/>
            </a:endParaRPr>
          </a:p>
          <a:p>
            <a:pPr>
              <a:buFont typeface="Wingdings" pitchFamily="2" charset="2"/>
              <a:buNone/>
            </a:pPr>
            <a:r>
              <a:rPr altLang="en-US" dirty="0">
                <a:latin typeface="Calibri" pitchFamily="34" charset="0"/>
                <a:ea typeface="ＭＳ Ｐゴシック" charset="-128"/>
              </a:rPr>
              <a:t>第２期（２００３～０５年）　</a:t>
            </a:r>
            <a:r>
              <a:rPr altLang="en-US" u="sng" dirty="0">
                <a:latin typeface="Calibri" pitchFamily="34" charset="0"/>
                <a:ea typeface="ＭＳ Ｐゴシック" charset="-128"/>
              </a:rPr>
              <a:t>３，２９３円</a:t>
            </a:r>
            <a:endParaRPr altLang="en-US" dirty="0">
              <a:latin typeface="Calibri" pitchFamily="34" charset="0"/>
              <a:ea typeface="ＭＳ Ｐゴシック" charset="-128"/>
            </a:endParaRPr>
          </a:p>
          <a:p>
            <a:pPr>
              <a:buFont typeface="Wingdings" pitchFamily="2" charset="2"/>
              <a:buNone/>
            </a:pPr>
            <a:r>
              <a:rPr altLang="en-US" dirty="0">
                <a:latin typeface="Calibri" pitchFamily="34" charset="0"/>
                <a:ea typeface="ＭＳ Ｐゴシック" charset="-128"/>
              </a:rPr>
              <a:t>第３期（２００６～０８年）</a:t>
            </a:r>
            <a:r>
              <a:rPr altLang="en-US" u="sng" dirty="0">
                <a:latin typeface="Calibri" pitchFamily="34" charset="0"/>
                <a:ea typeface="ＭＳ Ｐゴシック" charset="-128"/>
              </a:rPr>
              <a:t>　４，０９０円</a:t>
            </a:r>
            <a:endParaRPr lang="en-US" altLang="ja-JP" u="sng" dirty="0">
              <a:latin typeface="Calibri" pitchFamily="34" charset="0"/>
              <a:ea typeface="ＭＳ Ｐゴシック" charset="-128"/>
            </a:endParaRPr>
          </a:p>
          <a:p>
            <a:pPr>
              <a:buFont typeface="Wingdings" pitchFamily="2" charset="2"/>
              <a:buNone/>
            </a:pPr>
            <a:r>
              <a:rPr altLang="en-US" dirty="0">
                <a:latin typeface="Calibri" pitchFamily="34" charset="0"/>
                <a:ea typeface="ＭＳ Ｐゴシック" charset="-128"/>
              </a:rPr>
              <a:t>第４期（２００９～１１年）</a:t>
            </a:r>
            <a:r>
              <a:rPr altLang="en-US" sz="3600" u="sng" dirty="0">
                <a:latin typeface="Calibri" pitchFamily="34" charset="0"/>
                <a:ea typeface="ＭＳ Ｐゴシック" charset="-128"/>
              </a:rPr>
              <a:t>　４，１６０円</a:t>
            </a:r>
            <a:endParaRPr lang="en-US" altLang="en-US" sz="3600" u="sng" dirty="0">
              <a:latin typeface="Calibri" pitchFamily="34" charset="0"/>
              <a:ea typeface="ＭＳ Ｐゴシック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dirty="0"/>
              <a:t>第５期（２０１２～１４年）</a:t>
            </a:r>
            <a:r>
              <a:rPr lang="ja-JP" altLang="en-US" sz="3600" dirty="0"/>
              <a:t>　</a:t>
            </a:r>
            <a:r>
              <a:rPr lang="ja-JP" altLang="en-US" sz="3600" u="sng" dirty="0"/>
              <a:t>４</a:t>
            </a:r>
            <a:r>
              <a:rPr lang="en-US" altLang="ja-JP" sz="3600" u="sng" dirty="0"/>
              <a:t>,</a:t>
            </a:r>
            <a:r>
              <a:rPr lang="ja-JP" altLang="en-US" sz="3600" u="sng" dirty="0"/>
              <a:t>９７２円</a:t>
            </a:r>
            <a:endParaRPr lang="en-US" altLang="ja-JP" sz="3600" u="sng" dirty="0">
              <a:latin typeface="Calibri" pitchFamily="34" charset="0"/>
              <a:ea typeface="ＭＳ Ｐゴシック" charset="-128"/>
            </a:endParaRPr>
          </a:p>
          <a:p>
            <a:pPr>
              <a:buNone/>
            </a:pPr>
            <a:r>
              <a:rPr lang="ja-JP" altLang="en-US" u="sng" dirty="0"/>
              <a:t>第</a:t>
            </a:r>
            <a:r>
              <a:rPr lang="en-US" altLang="ja-JP" u="sng" dirty="0"/>
              <a:t>6</a:t>
            </a:r>
            <a:r>
              <a:rPr lang="ja-JP" altLang="en-US" u="sng" dirty="0"/>
              <a:t>期（２０１５～１７年）　５，５１４円</a:t>
            </a:r>
            <a:endParaRPr lang="en-US" altLang="ja-JP" u="sng" dirty="0"/>
          </a:p>
          <a:p>
            <a:pPr>
              <a:buNone/>
            </a:pPr>
            <a:r>
              <a:rPr lang="ja-JP" altLang="en-US" sz="3600" u="sng" dirty="0"/>
              <a:t>第</a:t>
            </a:r>
            <a:r>
              <a:rPr lang="en-US" altLang="ja-JP" sz="3600" u="sng" dirty="0"/>
              <a:t>7</a:t>
            </a:r>
            <a:r>
              <a:rPr lang="ja-JP" altLang="en-US" sz="3600" u="sng" dirty="0"/>
              <a:t>期（２０１８～２０年）　５，８６９円</a:t>
            </a:r>
            <a:endParaRPr lang="en-US" altLang="ja-JP" sz="3600" u="sng" dirty="0"/>
          </a:p>
          <a:p>
            <a:pPr>
              <a:buFont typeface="Wingdings" pitchFamily="2" charset="2"/>
              <a:buNone/>
            </a:pPr>
            <a:endParaRPr lang="en-US" altLang="ja-JP" sz="3600" u="sng" dirty="0">
              <a:latin typeface="Calibri" pitchFamily="34" charset="0"/>
              <a:ea typeface="ＭＳ Ｐゴシック" charset="-128"/>
            </a:endParaRPr>
          </a:p>
          <a:p>
            <a:pPr>
              <a:buFont typeface="Wingdings" pitchFamily="2" charset="2"/>
              <a:buNone/>
            </a:pPr>
            <a:endParaRPr lang="en-US" altLang="ja-JP" dirty="0">
              <a:latin typeface="Calibri" pitchFamily="34" charset="0"/>
              <a:ea typeface="ＭＳ Ｐゴシック" charset="-128"/>
            </a:endParaRPr>
          </a:p>
          <a:p>
            <a:pPr>
              <a:buFont typeface="Wingdings" pitchFamily="2" charset="2"/>
              <a:buNone/>
            </a:pPr>
            <a:endParaRPr altLang="en-US" u="sng" dirty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2943" y="5071178"/>
            <a:ext cx="8964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/>
              <a:t>　　　　　　　　　　　　　　　　　　　　　　　　　　　　　</a:t>
            </a:r>
            <a:endParaRPr lang="en-US" altLang="ja-JP" sz="2400" dirty="0"/>
          </a:p>
          <a:p>
            <a:pPr>
              <a:spcBef>
                <a:spcPct val="50000"/>
              </a:spcBef>
            </a:pPr>
            <a:r>
              <a:rPr lang="ja-JP" altLang="en-US" sz="4000" u="sng" dirty="0">
                <a:solidFill>
                  <a:srgbClr val="FF0000"/>
                </a:solidFill>
              </a:rPr>
              <a:t>第</a:t>
            </a:r>
            <a:r>
              <a:rPr lang="en-US" altLang="ja-JP" sz="4000" u="sng" dirty="0">
                <a:solidFill>
                  <a:srgbClr val="FF0000"/>
                </a:solidFill>
              </a:rPr>
              <a:t>9</a:t>
            </a:r>
            <a:r>
              <a:rPr lang="ja-JP" altLang="en-US" sz="4000" u="sng" dirty="0">
                <a:solidFill>
                  <a:srgbClr val="FF0000"/>
                </a:solidFill>
              </a:rPr>
              <a:t>期（</a:t>
            </a:r>
            <a:r>
              <a:rPr lang="en-US" altLang="ja-JP" sz="4000" u="sng" dirty="0">
                <a:solidFill>
                  <a:srgbClr val="FF0000"/>
                </a:solidFill>
              </a:rPr>
              <a:t>2024</a:t>
            </a:r>
            <a:r>
              <a:rPr lang="ja-JP" altLang="en-US" sz="4000" u="sng" dirty="0">
                <a:solidFill>
                  <a:srgbClr val="FF0000"/>
                </a:solidFill>
              </a:rPr>
              <a:t>年～</a:t>
            </a:r>
            <a:r>
              <a:rPr lang="en-US" altLang="ja-JP" sz="4000" u="sng" dirty="0">
                <a:solidFill>
                  <a:srgbClr val="FF0000"/>
                </a:solidFill>
              </a:rPr>
              <a:t>2026</a:t>
            </a:r>
            <a:r>
              <a:rPr lang="ja-JP" altLang="en-US" sz="4000" u="sng" dirty="0">
                <a:solidFill>
                  <a:srgbClr val="FF0000"/>
                </a:solidFill>
              </a:rPr>
              <a:t>年）　</a:t>
            </a:r>
            <a:r>
              <a:rPr lang="en-US" altLang="ja-JP" sz="4000" u="sng" dirty="0">
                <a:solidFill>
                  <a:srgbClr val="FF0000"/>
                </a:solidFill>
              </a:rPr>
              <a:t>8,165</a:t>
            </a:r>
            <a:r>
              <a:rPr lang="ja-JP" altLang="en-US" sz="4000" u="sng" dirty="0">
                <a:solidFill>
                  <a:srgbClr val="FF0000"/>
                </a:solidFill>
              </a:rPr>
              <a:t>円</a:t>
            </a:r>
            <a:endParaRPr lang="en-US" altLang="ja-JP" sz="4000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ja-JP" altLang="en-US" sz="3200" dirty="0">
                <a:solidFill>
                  <a:srgbClr val="FF0000"/>
                </a:solidFill>
              </a:rPr>
              <a:t>　　　　　　　　　　　　　　　　　　</a:t>
            </a:r>
          </a:p>
        </p:txBody>
      </p:sp>
      <p:sp>
        <p:nvSpPr>
          <p:cNvPr id="12292" name="タイトル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35975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sz="6000" u="sng" dirty="0" err="1">
                <a:latin typeface="Calibri" pitchFamily="34" charset="0"/>
                <a:ea typeface="ＭＳ Ｐゴシック" charset="-128"/>
              </a:rPr>
              <a:t>上がり続ける介護保険料</a:t>
            </a:r>
            <a:endParaRPr sz="6000" u="sng" dirty="0"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11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9983"/>
            <a:ext cx="8229600" cy="7347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介護サービスを利用できる人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9036496" cy="583294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ja-JP" sz="4800" dirty="0">
                <a:solidFill>
                  <a:srgbClr val="CC0000"/>
                </a:solidFill>
                <a:latin typeface="HGPｺﾞｼｯｸE" pitchFamily="50" charset="-128"/>
                <a:ea typeface="HGPｺﾞｼｯｸE" pitchFamily="50" charset="-128"/>
              </a:rPr>
              <a:t>65</a:t>
            </a:r>
            <a:r>
              <a:rPr lang="ja-JP" altLang="en-US" sz="4800" dirty="0">
                <a:solidFill>
                  <a:srgbClr val="CC0000"/>
                </a:solidFill>
                <a:latin typeface="HGPｺﾞｼｯｸE" pitchFamily="50" charset="-128"/>
                <a:ea typeface="HGPｺﾞｼｯｸE" pitchFamily="50" charset="-128"/>
              </a:rPr>
              <a:t>歳以上の方</a:t>
            </a:r>
          </a:p>
          <a:p>
            <a:pPr>
              <a:buFontTx/>
              <a:buNone/>
            </a:pPr>
            <a:r>
              <a:rPr lang="ja-JP" altLang="en-US" sz="3600" dirty="0"/>
              <a:t>○介護が必要な状態（要介護状態）になった</a:t>
            </a:r>
          </a:p>
          <a:p>
            <a:pPr>
              <a:buFontTx/>
              <a:buNone/>
            </a:pPr>
            <a:r>
              <a:rPr lang="ja-JP" altLang="en-US" sz="3600" dirty="0"/>
              <a:t>○家事や身</a:t>
            </a:r>
            <a:r>
              <a:rPr lang="ja-JP" altLang="en-US" sz="3600" dirty="0" err="1"/>
              <a:t>じ</a:t>
            </a:r>
            <a:r>
              <a:rPr lang="ja-JP" altLang="en-US" sz="3600" dirty="0"/>
              <a:t>たく等、日常生活に支援が必要な状態（要支援状態）になった</a:t>
            </a:r>
            <a:endParaRPr lang="en-US" altLang="ja-JP" sz="1400" dirty="0"/>
          </a:p>
          <a:p>
            <a:pPr>
              <a:buFontTx/>
              <a:buNone/>
            </a:pPr>
            <a:endParaRPr lang="en-US" altLang="ja-JP" sz="700" u="sng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en-US" altLang="ja-JP" sz="700" u="sng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ja-JP" altLang="en-US" sz="4100" u="sng" dirty="0">
                <a:solidFill>
                  <a:srgbClr val="000066"/>
                </a:solidFill>
              </a:rPr>
              <a:t>原因を問わずサービスが受けられる</a:t>
            </a:r>
            <a:endParaRPr lang="en-US" altLang="ja-JP" sz="4100" u="sng" dirty="0">
              <a:solidFill>
                <a:srgbClr val="000066"/>
              </a:solidFill>
            </a:endParaRPr>
          </a:p>
          <a:p>
            <a:pPr>
              <a:buNone/>
            </a:pPr>
            <a:endParaRPr lang="en-US" altLang="ja-JP" sz="1400" dirty="0">
              <a:solidFill>
                <a:srgbClr val="CC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>
              <a:buNone/>
            </a:pPr>
            <a:r>
              <a:rPr lang="ja-JP" altLang="en-US" sz="4400" dirty="0">
                <a:solidFill>
                  <a:srgbClr val="CC0000"/>
                </a:solidFill>
                <a:latin typeface="HGPｺﾞｼｯｸE" pitchFamily="50" charset="-128"/>
                <a:ea typeface="HGPｺﾞｼｯｸE" pitchFamily="50" charset="-128"/>
              </a:rPr>
              <a:t>４０歳以上</a:t>
            </a:r>
            <a:r>
              <a:rPr lang="en-US" altLang="ja-JP" sz="4400" dirty="0">
                <a:solidFill>
                  <a:srgbClr val="CC0000"/>
                </a:solidFill>
                <a:latin typeface="HGPｺﾞｼｯｸE" pitchFamily="50" charset="-128"/>
                <a:ea typeface="HGPｺﾞｼｯｸE" pitchFamily="50" charset="-128"/>
              </a:rPr>
              <a:t>65</a:t>
            </a:r>
            <a:r>
              <a:rPr lang="ja-JP" altLang="en-US" sz="4400" dirty="0">
                <a:solidFill>
                  <a:srgbClr val="CC0000"/>
                </a:solidFill>
                <a:latin typeface="HGPｺﾞｼｯｸE" pitchFamily="50" charset="-128"/>
                <a:ea typeface="HGPｺﾞｼｯｸE" pitchFamily="50" charset="-128"/>
              </a:rPr>
              <a:t>歳未満の方</a:t>
            </a:r>
          </a:p>
          <a:p>
            <a:pPr>
              <a:buNone/>
            </a:pPr>
            <a:endParaRPr lang="en-US" altLang="ja-JP" sz="1200" u="sng" dirty="0">
              <a:solidFill>
                <a:srgbClr val="000066"/>
              </a:solidFill>
            </a:endParaRPr>
          </a:p>
          <a:p>
            <a:pPr>
              <a:buNone/>
            </a:pPr>
            <a:endParaRPr lang="en-US" altLang="ja-JP" sz="1200" u="sng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ja-JP" altLang="en-US" sz="3600" u="sng" dirty="0">
                <a:solidFill>
                  <a:srgbClr val="000066"/>
                </a:solidFill>
              </a:rPr>
              <a:t>老化による病気が原因の場合は利用できる</a:t>
            </a:r>
            <a:endParaRPr lang="en-US" altLang="ja-JP" sz="3600" u="sng" dirty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ja-JP" altLang="en-US" sz="4100" u="sng" dirty="0">
              <a:solidFill>
                <a:srgbClr val="000066"/>
              </a:solidFill>
            </a:endParaRP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4499992" y="3033477"/>
            <a:ext cx="7207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448377" y="5085184"/>
            <a:ext cx="7207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0869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  <a:solidFill>
            <a:srgbClr val="FFFF00"/>
          </a:solidFill>
        </p:spPr>
        <p:txBody>
          <a:bodyPr/>
          <a:lstStyle/>
          <a:p>
            <a:r>
              <a:rPr lang="ja-JP" altLang="en-US" sz="3600" dirty="0"/>
              <a:t>大阪府</a:t>
            </a:r>
            <a:r>
              <a:rPr kumimoji="1" lang="ja-JP" altLang="en-US" sz="3600" dirty="0"/>
              <a:t>は全国２番目に高い介護保険料</a:t>
            </a:r>
            <a:br>
              <a:rPr kumimoji="1" lang="en-US" altLang="ja-JP" dirty="0"/>
            </a:br>
            <a:r>
              <a:rPr lang="ja-JP" altLang="en-US" dirty="0"/>
              <a:t>都道府県別加重平均基準月額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1259632" y="1901632"/>
          <a:ext cx="6768752" cy="3888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4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u="none" strike="noStrike" dirty="0">
                          <a:effectLst/>
                        </a:rPr>
                        <a:t>沖縄県</a:t>
                      </a:r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800" u="none" strike="noStrike" dirty="0">
                          <a:effectLst/>
                        </a:rPr>
                        <a:t>6,854 </a:t>
                      </a:r>
                      <a:endParaRPr lang="en-US" altLang="ja-JP" sz="48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8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大阪府</a:t>
                      </a:r>
                      <a:endParaRPr lang="ja-JP" altLang="en-US" sz="48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6,636 </a:t>
                      </a:r>
                      <a:endParaRPr lang="en-US" altLang="ja-JP" sz="60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u="none" strike="noStrike" dirty="0">
                          <a:effectLst/>
                        </a:rPr>
                        <a:t>青森県</a:t>
                      </a:r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800" u="none" strike="noStrike" dirty="0">
                          <a:effectLst/>
                        </a:rPr>
                        <a:t>6,588 </a:t>
                      </a:r>
                      <a:endParaRPr lang="en-US" altLang="ja-JP" sz="48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u="none" strike="noStrike" dirty="0">
                          <a:effectLst/>
                        </a:rPr>
                        <a:t>和歌山県</a:t>
                      </a:r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800" u="none" strike="noStrike" dirty="0">
                          <a:effectLst/>
                        </a:rPr>
                        <a:t>6,538 </a:t>
                      </a:r>
                      <a:endParaRPr lang="en-US" altLang="ja-JP" sz="48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4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u="none" strike="noStrike" dirty="0">
                          <a:effectLst/>
                        </a:rPr>
                        <a:t>鳥取県</a:t>
                      </a:r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800" u="none" strike="noStrike" dirty="0">
                          <a:effectLst/>
                        </a:rPr>
                        <a:t>6,433 </a:t>
                      </a:r>
                      <a:endParaRPr lang="en-US" altLang="ja-JP" sz="48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6ECC-EBCD-43BE-A780-1013F51C6180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47664" y="5940851"/>
            <a:ext cx="702473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00"/>
                </a:solidFill>
                <a:latin typeface="+mj-ea"/>
                <a:ea typeface="+mj-ea"/>
              </a:rPr>
              <a:t>47</a:t>
            </a:r>
            <a:r>
              <a:rPr lang="ja-JP" altLang="en-US" sz="4000" dirty="0">
                <a:solidFill>
                  <a:srgbClr val="000000"/>
                </a:solidFill>
                <a:latin typeface="+mj-ea"/>
                <a:ea typeface="+mj-ea"/>
              </a:rPr>
              <a:t>　埼玉県　</a:t>
            </a:r>
            <a:r>
              <a:rPr lang="ja-JP" altLang="en-US" sz="4000" dirty="0">
                <a:latin typeface="+mj-ea"/>
                <a:ea typeface="+mj-ea"/>
              </a:rPr>
              <a:t>　　　　　　　　</a:t>
            </a:r>
            <a:r>
              <a:rPr lang="en-US" altLang="ja-JP" sz="4800" dirty="0">
                <a:solidFill>
                  <a:srgbClr val="000000"/>
                </a:solidFill>
                <a:latin typeface="+mj-ea"/>
                <a:ea typeface="+mj-ea"/>
              </a:rPr>
              <a:t>5,058</a:t>
            </a:r>
            <a:r>
              <a:rPr lang="ja-JP" altLang="en-US" sz="4800" dirty="0">
                <a:latin typeface="+mj-ea"/>
                <a:ea typeface="+mj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79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66D45-68FF-4410-A7D1-67174B815B2F}" type="slidenum">
              <a:rPr lang="ja-JP" altLang="en-US" smtClean="0">
                <a:latin typeface="Calibri" pitchFamily="34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altLang="ja-JP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43010" name="Picture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88640"/>
            <a:ext cx="8416925" cy="5699125"/>
          </a:xfrm>
        </p:spPr>
      </p:pic>
      <p:sp>
        <p:nvSpPr>
          <p:cNvPr id="4" name="四角形吹き出し 3"/>
          <p:cNvSpPr/>
          <p:nvPr/>
        </p:nvSpPr>
        <p:spPr>
          <a:xfrm>
            <a:off x="179512" y="1484784"/>
            <a:ext cx="2000250" cy="1357313"/>
          </a:xfrm>
          <a:prstGeom prst="wedgeRectCallout">
            <a:avLst>
              <a:gd name="adj1" fmla="val 68814"/>
              <a:gd name="adj2" fmla="val -164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FF0000"/>
                </a:solidFill>
              </a:rPr>
              <a:t>65</a:t>
            </a:r>
            <a:r>
              <a:rPr lang="ja-JP" altLang="en-US" sz="2400" b="1" dirty="0">
                <a:solidFill>
                  <a:srgbClr val="FF0000"/>
                </a:solidFill>
              </a:rPr>
              <a:t>歳以上の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保険料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負担分</a:t>
            </a:r>
          </a:p>
        </p:txBody>
      </p:sp>
      <p:sp>
        <p:nvSpPr>
          <p:cNvPr id="6" name="四角形吹き出し 5"/>
          <p:cNvSpPr/>
          <p:nvPr/>
        </p:nvSpPr>
        <p:spPr>
          <a:xfrm>
            <a:off x="7380288" y="2133600"/>
            <a:ext cx="1763712" cy="1357313"/>
          </a:xfrm>
          <a:prstGeom prst="wedgeRectCallout">
            <a:avLst>
              <a:gd name="adj1" fmla="val -120329"/>
              <a:gd name="adj2" fmla="val -90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国庫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負担分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２０＋５％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3850" y="6021288"/>
            <a:ext cx="8820150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rgbClr val="FF0000"/>
                </a:solidFill>
              </a:rPr>
              <a:t>６</a:t>
            </a:r>
            <a:r>
              <a:rPr lang="en-US" altLang="ja-JP" sz="3600" dirty="0">
                <a:solidFill>
                  <a:srgbClr val="FF0000"/>
                </a:solidFill>
              </a:rPr>
              <a:t>5</a:t>
            </a:r>
            <a:r>
              <a:rPr lang="ja-JP" altLang="en-US" sz="3600" dirty="0">
                <a:solidFill>
                  <a:srgbClr val="FF0000"/>
                </a:solidFill>
              </a:rPr>
              <a:t>歳以上の保険料負担が限界！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9512" y="188640"/>
            <a:ext cx="871296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u="sng" dirty="0">
                <a:solidFill>
                  <a:schemeClr val="tx1"/>
                </a:solidFill>
              </a:rPr>
              <a:t>介護保険は財源的・制度的限界にきている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55776" y="3212976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第２号保険料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２７％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27784" y="1412776"/>
            <a:ext cx="1728192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第１号保険料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800" b="1" dirty="0">
                <a:solidFill>
                  <a:srgbClr val="FF0000"/>
                </a:solidFill>
              </a:rPr>
              <a:t>２３％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2267744" y="4437112"/>
            <a:ext cx="2016224" cy="1501329"/>
          </a:xfrm>
          <a:prstGeom prst="wedgeRectCallout">
            <a:avLst>
              <a:gd name="adj1" fmla="val 21491"/>
              <a:gd name="adj2" fmla="val -874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４０歳～６４歳の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介護保険料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負担分</a:t>
            </a:r>
          </a:p>
        </p:txBody>
      </p:sp>
    </p:spTree>
    <p:extLst>
      <p:ext uri="{BB962C8B-B14F-4D97-AF65-F5344CB8AC3E}">
        <p14:creationId xmlns:p14="http://schemas.microsoft.com/office/powerpoint/2010/main" val="281399899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9A2D3-5EB3-49E3-8A71-6C11D2CA0B1D}" type="slidenum">
              <a:rPr lang="ja-JP" altLang="en-US" smtClean="0">
                <a:latin typeface="Calibri" pitchFamily="34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ja-JP" altLang="en-US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0963" name="タイトル 1"/>
          <p:cNvSpPr txBox="1">
            <a:spLocks noGrp="1"/>
          </p:cNvSpPr>
          <p:nvPr>
            <p:ph type="title"/>
          </p:nvPr>
        </p:nvSpPr>
        <p:spPr>
          <a:xfrm>
            <a:off x="250825" y="404813"/>
            <a:ext cx="8893175" cy="5962650"/>
          </a:xfrm>
        </p:spPr>
        <p:txBody>
          <a:bodyPr/>
          <a:lstStyle/>
          <a:p>
            <a:pPr algn="l" eaLnBrk="1" hangingPunct="1"/>
            <a:r>
              <a:rPr altLang="en-US" sz="7200">
                <a:latin typeface="Calibri" pitchFamily="34" charset="0"/>
                <a:ea typeface="ＭＳ Ｐゴシック" charset="-128"/>
              </a:rPr>
              <a:t>　　　　　</a:t>
            </a:r>
            <a:br>
              <a:rPr lang="en-US" altLang="ja-JP" sz="7200">
                <a:latin typeface="Calibri" pitchFamily="34" charset="0"/>
                <a:ea typeface="ＭＳ Ｐゴシック" charset="-128"/>
              </a:rPr>
            </a:br>
            <a:endParaRPr altLang="en-US" sz="720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3348038" y="981075"/>
            <a:ext cx="12239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003800" y="620713"/>
            <a:ext cx="3671888" cy="1008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dirty="0">
                <a:solidFill>
                  <a:srgbClr val="FF0000"/>
                </a:solidFill>
              </a:rPr>
              <a:t>増やさない</a:t>
            </a:r>
          </a:p>
        </p:txBody>
      </p:sp>
      <p:sp>
        <p:nvSpPr>
          <p:cNvPr id="6" name="右矢印 5"/>
          <p:cNvSpPr/>
          <p:nvPr/>
        </p:nvSpPr>
        <p:spPr>
          <a:xfrm>
            <a:off x="4211638" y="2276475"/>
            <a:ext cx="12239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651500" y="1916113"/>
            <a:ext cx="3097213" cy="1008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dirty="0">
                <a:solidFill>
                  <a:srgbClr val="FF0000"/>
                </a:solidFill>
              </a:rPr>
              <a:t>もう限界</a:t>
            </a:r>
          </a:p>
        </p:txBody>
      </p:sp>
      <p:sp>
        <p:nvSpPr>
          <p:cNvPr id="8" name="右矢印 7"/>
          <p:cNvSpPr/>
          <p:nvPr/>
        </p:nvSpPr>
        <p:spPr>
          <a:xfrm>
            <a:off x="3563938" y="3500438"/>
            <a:ext cx="12239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8313" y="4581525"/>
            <a:ext cx="8424862" cy="1943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u="sng" dirty="0">
                <a:solidFill>
                  <a:srgbClr val="FF0000"/>
                </a:solidFill>
              </a:rPr>
              <a:t>利用者の</a:t>
            </a:r>
            <a:r>
              <a:rPr lang="ja-JP" altLang="en-US" sz="7200" u="sng" dirty="0">
                <a:solidFill>
                  <a:srgbClr val="FF0000"/>
                </a:solidFill>
              </a:rPr>
              <a:t>犠牲と負担へ</a:t>
            </a:r>
            <a:endParaRPr lang="ja-JP" altLang="en-US" sz="5400" u="sng" dirty="0"/>
          </a:p>
        </p:txBody>
      </p:sp>
      <p:sp>
        <p:nvSpPr>
          <p:cNvPr id="11" name="正方形/長方形 10"/>
          <p:cNvSpPr/>
          <p:nvPr/>
        </p:nvSpPr>
        <p:spPr>
          <a:xfrm>
            <a:off x="179388" y="404813"/>
            <a:ext cx="3097212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7200" dirty="0">
                <a:solidFill>
                  <a:schemeClr val="tx1"/>
                </a:solidFill>
              </a:rPr>
              <a:t>①公費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50825" y="1700213"/>
            <a:ext cx="3889375" cy="157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7200" dirty="0">
                <a:solidFill>
                  <a:schemeClr val="tx1"/>
                </a:solidFill>
              </a:rPr>
              <a:t>②保険料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50825" y="2852738"/>
            <a:ext cx="3313113" cy="157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8000" u="sng" dirty="0">
                <a:solidFill>
                  <a:schemeClr val="tx1"/>
                </a:solidFill>
              </a:rPr>
              <a:t>③給付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932363" y="3213100"/>
            <a:ext cx="4032250" cy="1008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u="sng" dirty="0">
                <a:solidFill>
                  <a:srgbClr val="FF0000"/>
                </a:solidFill>
              </a:rPr>
              <a:t>削減・負担増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454" y="116631"/>
            <a:ext cx="9547433" cy="66309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05457" y="6378225"/>
            <a:ext cx="30385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厚生労働省老健局説明資料</a:t>
            </a:r>
          </a:p>
        </p:txBody>
      </p:sp>
      <p:sp>
        <p:nvSpPr>
          <p:cNvPr id="6" name="円/楕円 5"/>
          <p:cNvSpPr/>
          <p:nvPr/>
        </p:nvSpPr>
        <p:spPr>
          <a:xfrm>
            <a:off x="5724128" y="1600198"/>
            <a:ext cx="3583326" cy="240486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149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u="sng" dirty="0"/>
              <a:t>介護保険の「財政規模」</a:t>
            </a:r>
            <a:r>
              <a:rPr lang="ja-JP" altLang="en-US" sz="3600" dirty="0"/>
              <a:t>（２０１９年度）</a:t>
            </a:r>
            <a:endParaRPr lang="ja-JP" altLang="en-US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1831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全国　介護保険給付費　</a:t>
            </a:r>
            <a:r>
              <a:rPr lang="ja-JP" altLang="en-US" sz="3900" dirty="0"/>
              <a:t>総額　約１０．８兆円</a:t>
            </a:r>
            <a:r>
              <a:rPr lang="ja-JP" altLang="en-US" dirty="0"/>
              <a:t>　</a:t>
            </a:r>
            <a:endParaRPr lang="en-US" altLang="ja-JP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内訳　</a:t>
            </a:r>
            <a:endParaRPr lang="en-US" altLang="ja-JP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u="sng" dirty="0"/>
              <a:t>国は　　　</a:t>
            </a:r>
            <a:r>
              <a:rPr lang="ja-JP" altLang="en-US" u="sng" dirty="0">
                <a:solidFill>
                  <a:srgbClr val="FF0000"/>
                </a:solidFill>
              </a:rPr>
              <a:t>　　</a:t>
            </a:r>
            <a:r>
              <a:rPr lang="ja-JP" altLang="en-US" sz="4200" u="sng" dirty="0">
                <a:solidFill>
                  <a:srgbClr val="FF0000"/>
                </a:solidFill>
              </a:rPr>
              <a:t>２．５兆円　・・・・・Ａ</a:t>
            </a:r>
            <a:endParaRPr lang="en-US" altLang="ja-JP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　</a:t>
            </a:r>
            <a:r>
              <a:rPr lang="en-US" altLang="ja-JP" sz="2600" dirty="0"/>
              <a:t>※</a:t>
            </a:r>
            <a:r>
              <a:rPr lang="ja-JP" altLang="en-US" sz="2600" dirty="0"/>
              <a:t>介護給付費負担金２．０兆円、調整交付金０．５兆円</a:t>
            </a:r>
            <a:endParaRPr lang="en-US" altLang="ja-JP" sz="26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市町村（１５６６保険者）約１．４兆円（給付費等の１２．５％）</a:t>
            </a:r>
            <a:endParaRPr lang="en-US" altLang="ja-JP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　　６５歳以上高齢者は</a:t>
            </a:r>
            <a:r>
              <a:rPr lang="ja-JP" altLang="en-US" dirty="0">
                <a:solidFill>
                  <a:srgbClr val="FF0000"/>
                </a:solidFill>
              </a:rPr>
              <a:t>２．５兆円</a:t>
            </a:r>
            <a:r>
              <a:rPr lang="ja-JP" altLang="en-US" dirty="0"/>
              <a:t>　</a:t>
            </a:r>
            <a:endParaRPr lang="en-US" altLang="ja-JP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3900" dirty="0"/>
              <a:t>２０１９年度政府一般歳出予算　</a:t>
            </a:r>
            <a:r>
              <a:rPr lang="ja-JP" altLang="en-US" sz="4300" dirty="0">
                <a:solidFill>
                  <a:srgbClr val="FF0000"/>
                </a:solidFill>
              </a:rPr>
              <a:t>９９．４兆円・・・Ｂ　</a:t>
            </a:r>
            <a:endParaRPr lang="en-US" altLang="ja-JP" sz="39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/>
              <a:t>介護給付への国庫負担は国家予算に占める割合</a:t>
            </a:r>
            <a:endParaRPr lang="en-US" altLang="ja-JP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4300" b="1" u="sng" dirty="0">
                <a:solidFill>
                  <a:srgbClr val="FF0000"/>
                </a:solidFill>
              </a:rPr>
              <a:t>　　　Ａ／Ｂ　＝　２．５１％</a:t>
            </a:r>
            <a:r>
              <a:rPr lang="ja-JP" altLang="en-US" sz="35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702612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「改定」スケジュールと当面の重点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0" y="888430"/>
            <a:ext cx="6192688" cy="25817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/>
              <a:t>社会保障審議会介護保険部会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介護保険部会「意見」まとめ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政府方針決定・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改定法案要綱作成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1503394" y="3127772"/>
            <a:ext cx="3888432" cy="1447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通常国会</a:t>
            </a:r>
            <a:endParaRPr kumimoji="1" lang="en-US" altLang="ja-JP" sz="3200" dirty="0"/>
          </a:p>
          <a:p>
            <a:r>
              <a:rPr kumimoji="1" lang="ja-JP" altLang="en-US" sz="3200" dirty="0"/>
              <a:t>法案提出（３月？）</a:t>
            </a:r>
            <a:endParaRPr lang="en-US" altLang="ja-JP" sz="3200" dirty="0"/>
          </a:p>
          <a:p>
            <a:r>
              <a:rPr kumimoji="1" lang="ja-JP" altLang="en-US" sz="3200" dirty="0"/>
              <a:t>改定法成立（６月？）</a:t>
            </a:r>
            <a:endParaRPr kumimoji="1" lang="en-US" altLang="ja-JP" sz="3200" dirty="0"/>
          </a:p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500347" y="4625147"/>
            <a:ext cx="3816424" cy="39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政省令など準備</a:t>
            </a:r>
            <a:endParaRPr kumimoji="1" lang="en-US" altLang="ja-JP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179512" y="6428123"/>
            <a:ext cx="8964488" cy="393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（４月）改定実施、介護報酬改定、第８期計画・保険料改定　</a:t>
            </a:r>
            <a:endParaRPr kumimoji="1" lang="en-US" altLang="ja-JP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1772816"/>
            <a:ext cx="14756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２０１９年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-33657" y="3100895"/>
            <a:ext cx="14756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２０２０年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5940152" y="3152339"/>
            <a:ext cx="3024336" cy="30456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 dirty="0">
                <a:solidFill>
                  <a:srgbClr val="FF0000"/>
                </a:solidFill>
              </a:rPr>
              <a:t>２０２１年度報酬改定までが焦点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33657" y="5933309"/>
            <a:ext cx="1414887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２０２１年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441999" y="5067808"/>
            <a:ext cx="2841970" cy="1130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２０２１年度介護報酬改定の検討</a:t>
            </a:r>
            <a:endParaRPr kumimoji="1" lang="en-US" altLang="ja-JP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293010" y="5067808"/>
            <a:ext cx="1503126" cy="1130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８期事業計画の検討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326518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/>
              <a:t>２０１９年秋の行動提起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/>
              <a:t>①社会保障審議会介護保険部会への要請</a:t>
            </a:r>
            <a:r>
              <a:rPr lang="ja-JP" altLang="en-US" sz="4000" dirty="0"/>
              <a:t>ＦＡＸ運動（１２月中旬まで）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②対政府・国会署名　　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　地域へ、高齢者へ、介護事業者へ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③自治体議会への意見書採択運動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④各自治体へ申入れ　　見解表明</a:t>
            </a:r>
            <a:endParaRPr lang="en-US" altLang="ja-JP" sz="40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945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D98564-F3C3-44F2-90C2-AF4EACE037C4}" type="slidenum">
              <a:rPr altLang="ja-JP" smtClean="0"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altLang="ja-JP">
              <a:latin typeface="Arial" charset="0"/>
              <a:ea typeface="ＭＳ Ｐゴシック" charset="-128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50825" y="277813"/>
            <a:ext cx="8893175" cy="1566862"/>
          </a:xfrm>
        </p:spPr>
        <p:txBody>
          <a:bodyPr/>
          <a:lstStyle/>
          <a:p>
            <a:pPr eaLnBrk="1" hangingPunct="1"/>
            <a:r>
              <a:rPr altLang="en-US" sz="5400">
                <a:latin typeface="Calibri" pitchFamily="34" charset="0"/>
                <a:ea typeface="ＭＳ Ｐゴシック" charset="-128"/>
              </a:rPr>
              <a:t>闘いなくして老後の安心なし</a:t>
            </a:r>
          </a:p>
        </p:txBody>
      </p:sp>
      <p:sp>
        <p:nvSpPr>
          <p:cNvPr id="5" name="円/楕円 4"/>
          <p:cNvSpPr/>
          <p:nvPr/>
        </p:nvSpPr>
        <p:spPr>
          <a:xfrm>
            <a:off x="2627313" y="1557338"/>
            <a:ext cx="3744912" cy="719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1591910"/>
            <a:ext cx="8622792" cy="51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92480" cy="568836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ja-JP" altLang="en-US" sz="5000" dirty="0"/>
              <a:t>　利用料として、受けたサービス費用の１割</a:t>
            </a:r>
            <a:r>
              <a:rPr lang="ja-JP" altLang="en-US" dirty="0"/>
              <a:t>（一定以上の所得者は２割、３割）</a:t>
            </a:r>
            <a:r>
              <a:rPr lang="ja-JP" altLang="en-US" sz="5000" dirty="0"/>
              <a:t>を事業者に支払い</a:t>
            </a:r>
            <a:r>
              <a:rPr lang="ja-JP" altLang="en-US" dirty="0"/>
              <a:t>。</a:t>
            </a:r>
          </a:p>
          <a:p>
            <a:pPr>
              <a:buFontTx/>
              <a:buNone/>
            </a:pPr>
            <a:r>
              <a:rPr lang="ja-JP" altLang="en-US" dirty="0"/>
              <a:t>　施設に入所または短期入所された方は、</a:t>
            </a:r>
            <a:r>
              <a:rPr lang="ja-JP" altLang="en-US" sz="3600" b="1" u="sng" dirty="0">
                <a:solidFill>
                  <a:srgbClr val="CC0000"/>
                </a:solidFill>
              </a:rPr>
              <a:t>居住費及び食費が別途必要</a:t>
            </a:r>
            <a:r>
              <a:rPr lang="ja-JP" altLang="en-US" dirty="0"/>
              <a:t>になる。</a:t>
            </a:r>
          </a:p>
          <a:p>
            <a:pPr>
              <a:buFontTx/>
              <a:buNone/>
            </a:pPr>
            <a:r>
              <a:rPr lang="ja-JP" altLang="en-US" dirty="0"/>
              <a:t>　また、通所介護または通所リハビリテーションを利用された方も、</a:t>
            </a:r>
            <a:r>
              <a:rPr lang="ja-JP" altLang="en-US" sz="3700" b="1" u="sng" dirty="0">
                <a:solidFill>
                  <a:srgbClr val="CC0000"/>
                </a:solidFill>
              </a:rPr>
              <a:t>食費が別途必要</a:t>
            </a:r>
            <a:r>
              <a:rPr lang="ja-JP" altLang="en-US" dirty="0"/>
              <a:t>になる。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91369"/>
          </a:xfrm>
          <a:solidFill>
            <a:schemeClr val="accent1">
              <a:lumMod val="20000"/>
              <a:lumOff val="8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ja-JP" altLang="en-US" sz="5400" dirty="0"/>
              <a:t>　</a:t>
            </a:r>
            <a:r>
              <a:rPr lang="ja-JP" altLang="en-US" sz="5400" dirty="0">
                <a:solidFill>
                  <a:srgbClr val="FF0000"/>
                </a:solidFill>
              </a:rPr>
              <a:t>利用料の支払い</a:t>
            </a:r>
          </a:p>
        </p:txBody>
      </p:sp>
    </p:spTree>
    <p:extLst>
      <p:ext uri="{BB962C8B-B14F-4D97-AF65-F5344CB8AC3E}">
        <p14:creationId xmlns:p14="http://schemas.microsoft.com/office/powerpoint/2010/main" val="209494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6ECC-EBCD-43BE-A780-1013F51C6180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298"/>
            <a:ext cx="9144000" cy="63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9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18488" cy="777875"/>
          </a:xfrm>
          <a:solidFill>
            <a:schemeClr val="bg1"/>
          </a:solidFill>
          <a:ln/>
        </p:spPr>
        <p:txBody>
          <a:bodyPr>
            <a:normAutofit fontScale="90000"/>
          </a:bodyPr>
          <a:lstStyle/>
          <a:p>
            <a:r>
              <a:rPr lang="ja-JP" altLang="en-US" sz="4800" dirty="0"/>
              <a:t>要介護状態区分の目安</a:t>
            </a:r>
          </a:p>
        </p:txBody>
      </p:sp>
      <p:graphicFrame>
        <p:nvGraphicFramePr>
          <p:cNvPr id="313347" name="Group 3"/>
          <p:cNvGraphicFramePr>
            <a:graphicFrameLocks noGrp="1"/>
          </p:cNvGraphicFramePr>
          <p:nvPr>
            <p:ph sz="half" idx="2"/>
          </p:nvPr>
        </p:nvGraphicFramePr>
        <p:xfrm>
          <a:off x="468313" y="981075"/>
          <a:ext cx="8496300" cy="5754053"/>
        </p:xfrm>
        <a:graphic>
          <a:graphicData uri="http://schemas.openxmlformats.org/drawingml/2006/table">
            <a:tbl>
              <a:tblPr/>
              <a:tblGrid>
                <a:gridCol w="127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6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要支援</a:t>
                      </a: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　基本的な日常生活は、ほぼ自分で行うことができるが、要介護状態とならないように一部支援が必要。</a:t>
                      </a:r>
                      <a:endParaRPr kumimoji="1" lang="ja-JP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介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護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予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要支援</a:t>
                      </a: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　立ち上がりや歩行が不安定。排泄、入浴などで一部介助が必要であるが、身体の状態の維持または改善の可能性がある。</a:t>
                      </a:r>
                      <a:endParaRPr kumimoji="1" lang="ja-JP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　立上がりや歩行が不安定。排泄、入浴などで一部介助が必要。</a:t>
                      </a:r>
                      <a:endParaRPr kumimoji="1" lang="ja-JP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3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3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介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　起き上がりが自力では困難。排泄、入浴などで一部または全介助が必要。</a:t>
                      </a:r>
                      <a:endParaRPr kumimoji="1" lang="ja-JP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　起き上がり、寝返りが自力ではできない。排泄、入浴、衣服の着脱などで全介助が必要。　</a:t>
                      </a:r>
                      <a:endParaRPr kumimoji="1" lang="ja-JP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　排泄、入浴、衣服の着脱など多くの行為で全面的介助が必要。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　生活全般について全面的介助が必要。　</a:t>
                      </a:r>
                      <a:endParaRPr kumimoji="1" lang="ja-JP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04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964488" cy="49006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要介護度ごとのサービス水準と限度額</a:t>
            </a:r>
          </a:p>
        </p:txBody>
      </p:sp>
      <p:graphicFrame>
        <p:nvGraphicFramePr>
          <p:cNvPr id="334851" name="Group 3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507413" cy="5343843"/>
        </p:xfrm>
        <a:graphic>
          <a:graphicData uri="http://schemas.openxmlformats.org/drawingml/2006/table">
            <a:tbl>
              <a:tblPr/>
              <a:tblGrid>
                <a:gridCol w="109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介護度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A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サービス水準　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A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利用限度額（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ヶ月）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要支援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通所サービス、週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回のヘルパーの訪問、月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日の短期入所サービスが利用できる水準。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５０，３２０円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要支援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通所サービス、週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回のヘルパーの訪問、週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日の　訪問看護、月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日の短期入所サービスが利用できる水準。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　　１０５，３１０円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毎日何らかのサービスが利用できる水準。　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１６７，６５０円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endParaRPr kumimoji="1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週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回の通所リハビリ又は通所介護を含めて、毎日何らかのサービスが利用できる水準。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１９７，０５０円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endParaRPr kumimoji="1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夜間のヘルパーの訪問を含め、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日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回のサービスが利用できる水準。　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２７０，４８０円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endParaRPr kumimoji="1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夜間のヘルパーの訪問を含め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日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回のサービス利用が可能。認知症では週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回の通所リハビリを含め毎日利用できる水準。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３０９，３８０円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要介護</a:t>
                      </a: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5</a:t>
                      </a:r>
                      <a:endParaRPr kumimoji="1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早朝、夜間のヘルパーの訪問を含め、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日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3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～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</a:t>
                      </a: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回のサービスが利用できる水準。　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３６２，１７０円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251520" y="6309320"/>
            <a:ext cx="86409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限度額は１単位１０円で計算。サービス種類と地域によっては額は異なります。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31740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0951" y="0"/>
            <a:ext cx="82296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介護保険　２０１４年改定～現在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251519" y="908720"/>
          <a:ext cx="8748463" cy="499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8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ＭＳ ゴシック" panose="020B0609070205080204" pitchFamily="49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3600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２０１４年まで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3600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ja-JP" altLang="en-US" sz="3600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年～現在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要支援１、２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在宅サービスは</a:t>
                      </a: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保険</a:t>
                      </a:r>
                      <a:r>
                        <a:rPr lang="ja-JP" altLang="en-US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給付</a:t>
                      </a: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で利用</a:t>
                      </a: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できる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ヘルパー・デイサービスが</a:t>
                      </a:r>
                      <a:r>
                        <a:rPr lang="ja-JP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市町村事業</a:t>
                      </a: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に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要介護１，２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特養ホーム</a:t>
                      </a: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入所対象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特養ホーム</a:t>
                      </a: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原則入所</a:t>
                      </a:r>
                      <a:r>
                        <a:rPr lang="ja-JP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対象</a:t>
                      </a:r>
                      <a:r>
                        <a:rPr lang="ja-JP" altLang="en-US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外</a:t>
                      </a:r>
                      <a:endParaRPr lang="ja-JP" sz="2000" kern="10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利用者負担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所得に関係なく</a:t>
                      </a:r>
                      <a:r>
                        <a:rPr lang="ja-JP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１割</a:t>
                      </a: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負担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一定以上の所得者</a:t>
                      </a: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は</a:t>
                      </a:r>
                      <a:r>
                        <a:rPr lang="ja-JP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２割</a:t>
                      </a:r>
                      <a:r>
                        <a:rPr lang="ja-JP" altLang="en-US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ja-JP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ja-JP" altLang="en-US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割</a:t>
                      </a: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負担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1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施設</a:t>
                      </a:r>
                      <a:r>
                        <a:rPr lang="ja-JP" altLang="en-US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の部屋</a:t>
                      </a:r>
                      <a:r>
                        <a:rPr lang="ja-JP" sz="24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代・食事代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非課税世帯</a:t>
                      </a:r>
                      <a:r>
                        <a:rPr lang="ja-JP" sz="2800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であれば補助（補足給付）あり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配偶者</a:t>
                      </a:r>
                      <a:r>
                        <a:rPr lang="ja-JP" altLang="en-US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非</a:t>
                      </a: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課税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u="sng" kern="1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預貯金</a:t>
                      </a: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（単身</a:t>
                      </a:r>
                      <a:r>
                        <a:rPr lang="en-US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ja-JP" sz="2800" u="sng" kern="100" dirty="0">
                          <a:effectLst/>
                          <a:latin typeface="Century" panose="020406040505050203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万円）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84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ja-JP" altLang="en-US" dirty="0"/>
              <a:t>介護保険制度「４つの改悪」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dirty="0">
                <a:solidFill>
                  <a:srgbClr val="FF0000"/>
                </a:solidFill>
              </a:rPr>
              <a:t>①ケアプラン有料化　</a:t>
            </a:r>
            <a:endParaRPr lang="en-US" altLang="ja-JP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rgbClr val="FF0000"/>
                </a:solidFill>
              </a:rPr>
              <a:t>②２割・３割負担拡大　</a:t>
            </a:r>
            <a:endParaRPr lang="en-US" altLang="ja-JP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rgbClr val="FF0000"/>
                </a:solidFill>
              </a:rPr>
              <a:t>③要介護１．２の総合事業移行　</a:t>
            </a:r>
            <a:endParaRPr lang="en-US" altLang="ja-JP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rgbClr val="FF0000"/>
                </a:solidFill>
              </a:rPr>
              <a:t>④財政インセンティブ強化で「自立支援」競争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3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9088</TotalTime>
  <Words>2482</Words>
  <Application>Microsoft Office PowerPoint</Application>
  <PresentationFormat>画面に合わせる (4:3)</PresentationFormat>
  <Paragraphs>422</Paragraphs>
  <Slides>37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6" baseType="lpstr">
      <vt:lpstr>HGPｺﾞｼｯｸE</vt:lpstr>
      <vt:lpstr>ＭＳ Ｐゴシック</vt:lpstr>
      <vt:lpstr>ＭＳ ゴシック</vt:lpstr>
      <vt:lpstr>游明朝</vt:lpstr>
      <vt:lpstr>Arial</vt:lpstr>
      <vt:lpstr>Calibri</vt:lpstr>
      <vt:lpstr>Century</vt:lpstr>
      <vt:lpstr>Wingdings</vt:lpstr>
      <vt:lpstr>Office テーマ</vt:lpstr>
      <vt:lpstr>　介護保険 どうなる？ </vt:lpstr>
      <vt:lpstr>介護保険制度の加入者など　　</vt:lpstr>
      <vt:lpstr>介護サービスを利用できる人</vt:lpstr>
      <vt:lpstr>　利用料の支払い</vt:lpstr>
      <vt:lpstr>PowerPoint プレゼンテーション</vt:lpstr>
      <vt:lpstr>要介護状態区分の目安</vt:lpstr>
      <vt:lpstr>要介護度ごとのサービス水準と限度額</vt:lpstr>
      <vt:lpstr>介護保険　２０１４年改定～現在</vt:lpstr>
      <vt:lpstr>介護保険制度「４つの改悪」</vt:lpstr>
      <vt:lpstr>PowerPoint プレゼンテーション</vt:lpstr>
      <vt:lpstr>① ケアプラン有料化</vt:lpstr>
      <vt:lpstr>無料の相談・調整・ケアプランは 介護保険の「良心」</vt:lpstr>
      <vt:lpstr>毎月発生する利用者負担</vt:lpstr>
      <vt:lpstr>ケアマネジメントの変質、 サービス利用の制限</vt:lpstr>
      <vt:lpstr>８８％が「有料化反対」 大阪市内ケアマネジャー緊急アンケート結果</vt:lpstr>
      <vt:lpstr>② ２割負担・３割負担の拡大、 補足給付改悪等 </vt:lpstr>
      <vt:lpstr>現在の利用者負担状況（在宅）</vt:lpstr>
      <vt:lpstr>PowerPoint プレゼンテーション</vt:lpstr>
      <vt:lpstr>③ 要介護１．２の総合事業移行</vt:lpstr>
      <vt:lpstr>総合事業の狙い 安上がりサービスの置き換えが目的</vt:lpstr>
      <vt:lpstr>総合事業・訪問型サービスの利用状況</vt:lpstr>
      <vt:lpstr>④ 財政インセンティブ強化で 「自立支援」競争 </vt:lpstr>
      <vt:lpstr>保険者機能の強化等による自立支援・重度化防止に向けた取組の推進</vt:lpstr>
      <vt:lpstr>高齢者の自立支援、重度化防止等の取組 を支援するための交付金に関する評価指標 　　　　　　　　　　　2018年２月２８日　厚労省事務連絡抜粋</vt:lpstr>
      <vt:lpstr>現時点</vt:lpstr>
      <vt:lpstr>介護保障への 国庫負担拡大を </vt:lpstr>
      <vt:lpstr>公費負担削減分を保険料負担へ</vt:lpstr>
      <vt:lpstr>介護費用の約2割を全高齢者で負担</vt:lpstr>
      <vt:lpstr>上がり続ける介護保険料</vt:lpstr>
      <vt:lpstr>大阪府は全国２番目に高い介護保険料 都道府県別加重平均基準月額</vt:lpstr>
      <vt:lpstr>PowerPoint プレゼンテーション</vt:lpstr>
      <vt:lpstr>　　　　　 </vt:lpstr>
      <vt:lpstr>PowerPoint プレゼンテーション</vt:lpstr>
      <vt:lpstr>介護保険の「財政規模」（２０１９年度）</vt:lpstr>
      <vt:lpstr>「改定」スケジュールと当面の重点</vt:lpstr>
      <vt:lpstr>２０１９年秋の行動提起</vt:lpstr>
      <vt:lpstr>闘いなくして老後の安心なし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２０１２年度報酬改定と ケアマネジャーの課題</dc:title>
  <dc:creator>kusakabemasaki</dc:creator>
  <cp:lastModifiedBy>N71</cp:lastModifiedBy>
  <cp:revision>504</cp:revision>
  <cp:lastPrinted>2019-11-15T13:22:03Z</cp:lastPrinted>
  <dcterms:created xsi:type="dcterms:W3CDTF">2012-03-04T00:00:04Z</dcterms:created>
  <dcterms:modified xsi:type="dcterms:W3CDTF">2019-12-12T10:42:36Z</dcterms:modified>
</cp:coreProperties>
</file>