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1906" r:id="rId2"/>
    <p:sldId id="1911" r:id="rId3"/>
    <p:sldId id="1811" r:id="rId4"/>
    <p:sldId id="1975" r:id="rId5"/>
    <p:sldId id="1916" r:id="rId6"/>
    <p:sldId id="1976" r:id="rId7"/>
    <p:sldId id="1977" r:id="rId8"/>
    <p:sldId id="1915" r:id="rId9"/>
    <p:sldId id="1912" r:id="rId10"/>
    <p:sldId id="1918" r:id="rId11"/>
    <p:sldId id="1919" r:id="rId12"/>
    <p:sldId id="1921" r:id="rId13"/>
    <p:sldId id="1935" r:id="rId14"/>
    <p:sldId id="1929" r:id="rId15"/>
    <p:sldId id="1937" r:id="rId16"/>
    <p:sldId id="1970" r:id="rId17"/>
    <p:sldId id="1931" r:id="rId18"/>
    <p:sldId id="1933" r:id="rId19"/>
    <p:sldId id="1934" r:id="rId20"/>
    <p:sldId id="1943" r:id="rId21"/>
    <p:sldId id="1994" r:id="rId22"/>
    <p:sldId id="1995" r:id="rId23"/>
    <p:sldId id="1944" r:id="rId24"/>
    <p:sldId id="1945" r:id="rId25"/>
    <p:sldId id="1985" r:id="rId26"/>
    <p:sldId id="1947" r:id="rId27"/>
    <p:sldId id="1948" r:id="rId28"/>
    <p:sldId id="1949" r:id="rId29"/>
    <p:sldId id="1950" r:id="rId30"/>
    <p:sldId id="1909" r:id="rId31"/>
    <p:sldId id="1951" r:id="rId32"/>
    <p:sldId id="1832" r:id="rId33"/>
    <p:sldId id="1952" r:id="rId34"/>
    <p:sldId id="1953" r:id="rId35"/>
    <p:sldId id="1954" r:id="rId36"/>
    <p:sldId id="1955" r:id="rId37"/>
    <p:sldId id="1958" r:id="rId38"/>
    <p:sldId id="1836" r:id="rId39"/>
    <p:sldId id="1978" r:id="rId40"/>
    <p:sldId id="1990" r:id="rId41"/>
    <p:sldId id="1986" r:id="rId42"/>
    <p:sldId id="1963" r:id="rId43"/>
    <p:sldId id="1519" r:id="rId44"/>
    <p:sldId id="1872" r:id="rId45"/>
    <p:sldId id="1874" r:id="rId46"/>
    <p:sldId id="1875" r:id="rId47"/>
    <p:sldId id="1876" r:id="rId48"/>
    <p:sldId id="1992" r:id="rId49"/>
    <p:sldId id="1896" r:id="rId50"/>
    <p:sldId id="1678" r:id="rId51"/>
    <p:sldId id="1897" r:id="rId52"/>
    <p:sldId id="1898" r:id="rId53"/>
    <p:sldId id="1899" r:id="rId54"/>
    <p:sldId id="1900" r:id="rId55"/>
    <p:sldId id="1964" r:id="rId56"/>
    <p:sldId id="1982" r:id="rId57"/>
    <p:sldId id="1983" r:id="rId58"/>
    <p:sldId id="1981" r:id="rId59"/>
    <p:sldId id="1984" r:id="rId60"/>
    <p:sldId id="1974" r:id="rId61"/>
    <p:sldId id="1980" r:id="rId62"/>
    <p:sldId id="1965" r:id="rId63"/>
    <p:sldId id="1991" r:id="rId64"/>
    <p:sldId id="1988" r:id="rId65"/>
    <p:sldId id="1979" r:id="rId66"/>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424" autoAdjust="0"/>
  </p:normalViewPr>
  <p:slideViewPr>
    <p:cSldViewPr>
      <p:cViewPr varScale="1">
        <p:scale>
          <a:sx n="82" d="100"/>
          <a:sy n="82" d="100"/>
        </p:scale>
        <p:origin x="8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altLang="en-US" sz="2400"/>
              <a:t>ケアプラン有料化への意見</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9089178088850004"/>
          <c:y val="0.11560854562885292"/>
          <c:w val="0.41821643822299992"/>
          <c:h val="0.76044678226490137"/>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cat>
            <c:strRef>
              <c:f>'１ケアプラン有料化 (2)'!$C$322:$E$322</c:f>
              <c:strCache>
                <c:ptCount val="3"/>
                <c:pt idx="0">
                  <c:v>反対</c:v>
                </c:pt>
                <c:pt idx="1">
                  <c:v>賛成</c:v>
                </c:pt>
                <c:pt idx="2">
                  <c:v>どちらでもない</c:v>
                </c:pt>
              </c:strCache>
            </c:strRef>
          </c:cat>
          <c:val>
            <c:numRef>
              <c:f>'１ケアプラン有料化 (2)'!$C$323:$E$323</c:f>
              <c:numCache>
                <c:formatCode>0.0%</c:formatCode>
                <c:ptCount val="3"/>
                <c:pt idx="0">
                  <c:v>0.88141025641025639</c:v>
                </c:pt>
                <c:pt idx="1">
                  <c:v>2.564102564102564E-2</c:v>
                </c:pt>
                <c:pt idx="2">
                  <c:v>8.6538461538461536E-2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120" normalizeH="0" baseline="0">
                <a:solidFill>
                  <a:schemeClr val="tx1">
                    <a:lumMod val="65000"/>
                    <a:lumOff val="35000"/>
                  </a:schemeClr>
                </a:solidFill>
                <a:latin typeface="+mn-lt"/>
                <a:ea typeface="+mn-ea"/>
                <a:cs typeface="+mn-cs"/>
              </a:defRPr>
            </a:pPr>
            <a:r>
              <a:rPr lang="ja-JP" altLang="en-US" sz="2800" dirty="0"/>
              <a:t>訪問介護員の年齢</a:t>
            </a:r>
            <a:r>
              <a:rPr lang="ja-JP" altLang="en-US" sz="2800" dirty="0" smtClean="0"/>
              <a:t>階級　　（％）</a:t>
            </a:r>
            <a:endParaRPr lang="ja-JP" sz="2800" dirty="0"/>
          </a:p>
        </c:rich>
      </c:tx>
      <c:layout/>
      <c:overlay val="0"/>
      <c:spPr>
        <a:noFill/>
        <a:ln>
          <a:noFill/>
        </a:ln>
        <a:effectLst/>
      </c:spPr>
      <c:txPr>
        <a:bodyPr rot="0" spcFirstLastPara="1" vertOverflow="ellipsis" vert="horz" wrap="square" anchor="ctr" anchorCtr="1"/>
        <a:lstStyle/>
        <a:p>
          <a:pPr>
            <a:defRPr sz="2800" b="1" i="0" u="none" strike="noStrike" kern="1200" cap="all" spc="120" normalizeH="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4.8039465149033622E-2"/>
          <c:y val="9.2361813599658504E-2"/>
          <c:w val="0.93915953782913009"/>
          <c:h val="0.6020771083914652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400"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 (2)'!$C$1:$N$1</c:f>
              <c:strCache>
                <c:ptCount val="12"/>
                <c:pt idx="0">
                  <c:v>20歳未満</c:v>
                </c:pt>
                <c:pt idx="1">
                  <c:v>20歳以上25歳未満</c:v>
                </c:pt>
                <c:pt idx="2">
                  <c:v>25歳以上30歳未満</c:v>
                </c:pt>
                <c:pt idx="3">
                  <c:v>30歳以上35歳未満</c:v>
                </c:pt>
                <c:pt idx="4">
                  <c:v>35歳以上40歳未満</c:v>
                </c:pt>
                <c:pt idx="5">
                  <c:v>40歳以上45歳未満</c:v>
                </c:pt>
                <c:pt idx="6">
                  <c:v>45歳以上50歳未満</c:v>
                </c:pt>
                <c:pt idx="7">
                  <c:v>50歳以上55歳未満</c:v>
                </c:pt>
                <c:pt idx="8">
                  <c:v>55歳以上60歳未満</c:v>
                </c:pt>
                <c:pt idx="9">
                  <c:v>60歳以上65歳未満</c:v>
                </c:pt>
                <c:pt idx="10">
                  <c:v>65歳以上70歳未満</c:v>
                </c:pt>
                <c:pt idx="11">
                  <c:v>70歳以上</c:v>
                </c:pt>
              </c:strCache>
            </c:strRef>
          </c:cat>
          <c:val>
            <c:numRef>
              <c:f>'Sheet1 (2)'!$C$2:$N$2</c:f>
              <c:numCache>
                <c:formatCode>General</c:formatCode>
                <c:ptCount val="12"/>
                <c:pt idx="0">
                  <c:v>0.2</c:v>
                </c:pt>
                <c:pt idx="1">
                  <c:v>1.5</c:v>
                </c:pt>
                <c:pt idx="2">
                  <c:v>2.5</c:v>
                </c:pt>
                <c:pt idx="3">
                  <c:v>3.9</c:v>
                </c:pt>
                <c:pt idx="4">
                  <c:v>5.6</c:v>
                </c:pt>
                <c:pt idx="5">
                  <c:v>8.5</c:v>
                </c:pt>
                <c:pt idx="6">
                  <c:v>10.7</c:v>
                </c:pt>
                <c:pt idx="7">
                  <c:v>12.3</c:v>
                </c:pt>
                <c:pt idx="8">
                  <c:v>12</c:v>
                </c:pt>
                <c:pt idx="9">
                  <c:v>14</c:v>
                </c:pt>
                <c:pt idx="10">
                  <c:v>14.7</c:v>
                </c:pt>
                <c:pt idx="11">
                  <c:v>10.5</c:v>
                </c:pt>
              </c:numCache>
            </c:numRef>
          </c:val>
        </c:ser>
        <c:dLbls>
          <c:dLblPos val="outEnd"/>
          <c:showLegendKey val="0"/>
          <c:showVal val="1"/>
          <c:showCatName val="0"/>
          <c:showSerName val="0"/>
          <c:showPercent val="0"/>
          <c:showBubbleSize val="0"/>
        </c:dLbls>
        <c:gapWidth val="444"/>
        <c:overlap val="-90"/>
        <c:axId val="-425368464"/>
        <c:axId val="-425365744"/>
      </c:barChart>
      <c:catAx>
        <c:axId val="-425368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ja-JP"/>
          </a:p>
        </c:txPr>
        <c:crossAx val="-425365744"/>
        <c:crosses val="autoZero"/>
        <c:auto val="1"/>
        <c:lblAlgn val="ctr"/>
        <c:lblOffset val="100"/>
        <c:noMultiLvlLbl val="0"/>
      </c:catAx>
      <c:valAx>
        <c:axId val="-425365744"/>
        <c:scaling>
          <c:orientation val="minMax"/>
        </c:scaling>
        <c:delete val="1"/>
        <c:axPos val="l"/>
        <c:numFmt formatCode="General" sourceLinked="1"/>
        <c:majorTickMark val="none"/>
        <c:minorTickMark val="none"/>
        <c:tickLblPos val="nextTo"/>
        <c:crossAx val="-425368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0.66625</cdr:x>
      <cdr:y>0.1103</cdr:y>
    </cdr:from>
    <cdr:to>
      <cdr:x>0.7975</cdr:x>
      <cdr:y>0.34895</cdr:y>
    </cdr:to>
    <cdr:sp macro="" textlink="">
      <cdr:nvSpPr>
        <cdr:cNvPr id="3" name="線吹き出し 1 (枠付き) 2"/>
        <cdr:cNvSpPr/>
      </cdr:nvSpPr>
      <cdr:spPr>
        <a:xfrm xmlns:a="http://schemas.openxmlformats.org/drawingml/2006/main">
          <a:off x="5482952" y="499194"/>
          <a:ext cx="1080120" cy="1080120"/>
        </a:xfrm>
        <a:prstGeom xmlns:a="http://schemas.openxmlformats.org/drawingml/2006/main" prst="borderCallout1">
          <a:avLst>
            <a:gd name="adj1" fmla="val 11773"/>
            <a:gd name="adj2" fmla="val -4700"/>
            <a:gd name="adj3" fmla="val 51255"/>
            <a:gd name="adj4" fmla="val -162354"/>
          </a:avLst>
        </a:prstGeom>
        <a:solidFill xmlns:a="http://schemas.openxmlformats.org/drawingml/2006/main">
          <a:schemeClr val="bg1"/>
        </a:solidFill>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lang="ja-JP" altLang="en-US" dirty="0" smtClean="0"/>
            <a:t>どちらでもな</a:t>
          </a:r>
          <a:r>
            <a:rPr lang="ja-JP" altLang="en-US" dirty="0"/>
            <a:t>い</a:t>
          </a:r>
          <a:endParaRPr kumimoji="1" lang="en-US" altLang="ja-JP" dirty="0" smtClean="0"/>
        </a:p>
        <a:p xmlns:a="http://schemas.openxmlformats.org/drawingml/2006/main">
          <a:pPr algn="ctr"/>
          <a:r>
            <a:rPr lang="ja-JP" altLang="en-US" dirty="0" smtClean="0"/>
            <a:t>８．</a:t>
          </a:r>
          <a:r>
            <a:rPr lang="ja-JP" altLang="en-US" dirty="0"/>
            <a:t>７</a:t>
          </a:r>
          <a:r>
            <a:rPr lang="ja-JP" altLang="en-US" dirty="0" smtClean="0"/>
            <a:t>％</a:t>
          </a:r>
          <a:endParaRPr kumimoji="1" lang="ja-JP" alt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2393" cy="497685"/>
          </a:xfrm>
          <a:prstGeom prst="rect">
            <a:avLst/>
          </a:prstGeom>
        </p:spPr>
        <p:txBody>
          <a:bodyPr vert="horz" lIns="92546" tIns="46273" rIns="92546" bIns="46273"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3991" y="0"/>
            <a:ext cx="2972392" cy="497685"/>
          </a:xfrm>
          <a:prstGeom prst="rect">
            <a:avLst/>
          </a:prstGeom>
        </p:spPr>
        <p:txBody>
          <a:bodyPr vert="horz" lIns="92546" tIns="46273" rIns="92546" bIns="46273" rtlCol="0"/>
          <a:lstStyle>
            <a:lvl1pPr algn="r">
              <a:defRPr sz="1200"/>
            </a:lvl1pPr>
          </a:lstStyle>
          <a:p>
            <a:fld id="{3B15CA76-4206-4606-8400-3F11F67FE15D}" type="datetimeFigureOut">
              <a:rPr kumimoji="1" lang="ja-JP" altLang="en-US" smtClean="0"/>
              <a:pPr/>
              <a:t>2019/11/21</a:t>
            </a:fld>
            <a:endParaRPr kumimoji="1" lang="ja-JP" altLang="en-US"/>
          </a:p>
        </p:txBody>
      </p:sp>
      <p:sp>
        <p:nvSpPr>
          <p:cNvPr id="4" name="フッター プレースホルダ 3"/>
          <p:cNvSpPr>
            <a:spLocks noGrp="1"/>
          </p:cNvSpPr>
          <p:nvPr>
            <p:ph type="ftr" sz="quarter" idx="2"/>
          </p:nvPr>
        </p:nvSpPr>
        <p:spPr>
          <a:xfrm>
            <a:off x="0" y="9446403"/>
            <a:ext cx="2972393" cy="497684"/>
          </a:xfrm>
          <a:prstGeom prst="rect">
            <a:avLst/>
          </a:prstGeom>
        </p:spPr>
        <p:txBody>
          <a:bodyPr vert="horz" lIns="92546" tIns="46273" rIns="92546" bIns="46273"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3991" y="9446403"/>
            <a:ext cx="2972392" cy="497684"/>
          </a:xfrm>
          <a:prstGeom prst="rect">
            <a:avLst/>
          </a:prstGeom>
        </p:spPr>
        <p:txBody>
          <a:bodyPr vert="horz" lIns="92546" tIns="46273" rIns="92546" bIns="46273" rtlCol="0" anchor="b"/>
          <a:lstStyle>
            <a:lvl1pPr algn="r">
              <a:defRPr sz="1200"/>
            </a:lvl1pPr>
          </a:lstStyle>
          <a:p>
            <a:fld id="{804992A5-2FD0-4F67-BF1D-CD53383A9D70}" type="slidenum">
              <a:rPr kumimoji="1" lang="ja-JP" altLang="en-US" smtClean="0"/>
              <a:pPr/>
              <a:t>‹#›</a:t>
            </a:fld>
            <a:endParaRPr kumimoji="1" lang="ja-JP" altLang="en-US"/>
          </a:p>
        </p:txBody>
      </p:sp>
    </p:spTree>
    <p:extLst>
      <p:ext uri="{BB962C8B-B14F-4D97-AF65-F5344CB8AC3E}">
        <p14:creationId xmlns:p14="http://schemas.microsoft.com/office/powerpoint/2010/main" val="1489913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799" cy="497285"/>
          </a:xfrm>
          <a:prstGeom prst="rect">
            <a:avLst/>
          </a:prstGeom>
        </p:spPr>
        <p:txBody>
          <a:bodyPr vert="horz" lIns="92500" tIns="46250" rIns="92500" bIns="4625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4" y="0"/>
            <a:ext cx="2971799" cy="497285"/>
          </a:xfrm>
          <a:prstGeom prst="rect">
            <a:avLst/>
          </a:prstGeom>
        </p:spPr>
        <p:txBody>
          <a:bodyPr vert="horz" lIns="92500" tIns="46250" rIns="92500" bIns="46250" rtlCol="0"/>
          <a:lstStyle>
            <a:lvl1pPr algn="r">
              <a:defRPr sz="1200"/>
            </a:lvl1pPr>
          </a:lstStyle>
          <a:p>
            <a:fld id="{F9AE447D-F221-4433-9291-CB7BF5354A0E}" type="datetimeFigureOut">
              <a:rPr kumimoji="1" lang="ja-JP" altLang="en-US" smtClean="0"/>
              <a:pPr/>
              <a:t>2019/11/21</a:t>
            </a:fld>
            <a:endParaRPr kumimoji="1" lang="ja-JP" altLang="en-US" dirty="0"/>
          </a:p>
        </p:txBody>
      </p:sp>
      <p:sp>
        <p:nvSpPr>
          <p:cNvPr id="4" name="スライド イメージ プレースホルダ 3"/>
          <p:cNvSpPr>
            <a:spLocks noGrp="1" noRot="1" noChangeAspect="1"/>
          </p:cNvSpPr>
          <p:nvPr>
            <p:ph type="sldImg" idx="2"/>
          </p:nvPr>
        </p:nvSpPr>
        <p:spPr>
          <a:xfrm>
            <a:off x="942975" y="746125"/>
            <a:ext cx="4973638" cy="3730625"/>
          </a:xfrm>
          <a:prstGeom prst="rect">
            <a:avLst/>
          </a:prstGeom>
          <a:noFill/>
          <a:ln w="12700">
            <a:solidFill>
              <a:prstClr val="black"/>
            </a:solidFill>
          </a:ln>
        </p:spPr>
        <p:txBody>
          <a:bodyPr vert="horz" lIns="92500" tIns="46250" rIns="92500" bIns="46250" rtlCol="0" anchor="ctr"/>
          <a:lstStyle/>
          <a:p>
            <a:endParaRPr lang="ja-JP" altLang="en-US" dirty="0"/>
          </a:p>
        </p:txBody>
      </p:sp>
      <p:sp>
        <p:nvSpPr>
          <p:cNvPr id="5" name="ノート プレースホルダ 4"/>
          <p:cNvSpPr>
            <a:spLocks noGrp="1"/>
          </p:cNvSpPr>
          <p:nvPr>
            <p:ph type="body" sz="quarter" idx="3"/>
          </p:nvPr>
        </p:nvSpPr>
        <p:spPr>
          <a:xfrm>
            <a:off x="685801" y="4724203"/>
            <a:ext cx="5486400" cy="4475560"/>
          </a:xfrm>
          <a:prstGeom prst="rect">
            <a:avLst/>
          </a:prstGeom>
        </p:spPr>
        <p:txBody>
          <a:bodyPr vert="horz" lIns="92500" tIns="46250" rIns="92500" bIns="4625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6677"/>
            <a:ext cx="2971799" cy="497285"/>
          </a:xfrm>
          <a:prstGeom prst="rect">
            <a:avLst/>
          </a:prstGeom>
        </p:spPr>
        <p:txBody>
          <a:bodyPr vert="horz" lIns="92500" tIns="46250" rIns="92500" bIns="4625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4" y="9446677"/>
            <a:ext cx="2971799" cy="497285"/>
          </a:xfrm>
          <a:prstGeom prst="rect">
            <a:avLst/>
          </a:prstGeom>
        </p:spPr>
        <p:txBody>
          <a:bodyPr vert="horz" lIns="92500" tIns="46250" rIns="92500" bIns="46250" rtlCol="0" anchor="b"/>
          <a:lstStyle>
            <a:lvl1pPr algn="r">
              <a:defRPr sz="1200"/>
            </a:lvl1pPr>
          </a:lstStyle>
          <a:p>
            <a:fld id="{201EC23D-09A2-4CB2-B05E-6B9724E8F4A2}" type="slidenum">
              <a:rPr kumimoji="1" lang="ja-JP" altLang="en-US" smtClean="0"/>
              <a:pPr/>
              <a:t>‹#›</a:t>
            </a:fld>
            <a:endParaRPr kumimoji="1" lang="ja-JP" altLang="en-US" dirty="0"/>
          </a:p>
        </p:txBody>
      </p:sp>
    </p:spTree>
    <p:extLst>
      <p:ext uri="{BB962C8B-B14F-4D97-AF65-F5344CB8AC3E}">
        <p14:creationId xmlns:p14="http://schemas.microsoft.com/office/powerpoint/2010/main" val="23034737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a:t>
            </a:fld>
            <a:endParaRPr kumimoji="1" lang="ja-JP" altLang="en-US" dirty="0"/>
          </a:p>
        </p:txBody>
      </p:sp>
    </p:spTree>
    <p:extLst>
      <p:ext uri="{BB962C8B-B14F-4D97-AF65-F5344CB8AC3E}">
        <p14:creationId xmlns:p14="http://schemas.microsoft.com/office/powerpoint/2010/main" val="828756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txBox="1">
            <a:spLocks noGrp="1"/>
          </p:cNvSpPr>
          <p:nvPr>
            <p:ph type="body" sz="quarter" idx="1"/>
          </p:nvPr>
        </p:nvSpPr>
        <p:spPr bwMode="auto">
          <a:noFill/>
        </p:spPr>
        <p:txBody>
          <a:bodyPr numCol="1">
            <a:prstTxWarp prst="textNoShape">
              <a:avLst/>
            </a:prstTxWarp>
          </a:bodyPr>
          <a:lstStyle/>
          <a:p>
            <a:pPr eaLnBrk="1" hangingPunct="1">
              <a:spcBef>
                <a:spcPct val="0"/>
              </a:spcBef>
            </a:pPr>
            <a:endParaRPr altLang="en-US" smtClean="0">
              <a:latin typeface="Calibri" pitchFamily="34" charset="0"/>
              <a:ea typeface="ＭＳ Ｐゴシック" charset="-128"/>
            </a:endParaRPr>
          </a:p>
        </p:txBody>
      </p:sp>
      <p:sp>
        <p:nvSpPr>
          <p:cNvPr id="44035" name="スライド番号プレースホルダ 3"/>
          <p:cNvSpPr txBox="1">
            <a:spLocks noChangeArrowheads="1"/>
          </p:cNvSpPr>
          <p:nvPr/>
        </p:nvSpPr>
        <p:spPr bwMode="auto">
          <a:xfrm>
            <a:off x="3883991" y="9446403"/>
            <a:ext cx="2972392" cy="497684"/>
          </a:xfrm>
          <a:prstGeom prst="rect">
            <a:avLst/>
          </a:prstGeom>
          <a:noFill/>
          <a:ln w="9525">
            <a:noFill/>
            <a:miter lim="800000"/>
            <a:headEnd/>
            <a:tailEnd/>
          </a:ln>
        </p:spPr>
        <p:txBody>
          <a:bodyPr lIns="92529" tIns="46263" rIns="92529" bIns="46263" anchor="b"/>
          <a:lstStyle/>
          <a:p>
            <a:pPr algn="r"/>
            <a:fld id="{DF9437E4-BCF9-4F87-9553-A2094ECC8B0A}" type="slidenum">
              <a:rPr lang="en-US" altLang="ja-JP" sz="1200">
                <a:solidFill>
                  <a:srgbClr val="000000"/>
                </a:solidFill>
              </a:rPr>
              <a:pPr algn="r"/>
              <a:t>49</a:t>
            </a:fld>
            <a:endParaRPr lang="en-US" altLang="ja-JP" sz="1200" dirty="0">
              <a:solidFill>
                <a:srgbClr val="000000"/>
              </a:solidFill>
            </a:endParaRPr>
          </a:p>
        </p:txBody>
      </p:sp>
    </p:spTree>
    <p:extLst>
      <p:ext uri="{BB962C8B-B14F-4D97-AF65-F5344CB8AC3E}">
        <p14:creationId xmlns:p14="http://schemas.microsoft.com/office/powerpoint/2010/main" val="226132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 イメージ プレースホルダ 1"/>
          <p:cNvSpPr>
            <a:spLocks noGrp="1" noRot="1" noChangeAspect="1" noTextEdit="1"/>
          </p:cNvSpPr>
          <p:nvPr>
            <p:ph type="sldImg"/>
          </p:nvPr>
        </p:nvSpPr>
        <p:spPr>
          <a:ln/>
        </p:spPr>
      </p:sp>
      <p:sp>
        <p:nvSpPr>
          <p:cNvPr id="176131" name="ノート プレースホルダ 2"/>
          <p:cNvSpPr txBox="1">
            <a:spLocks noGrp="1"/>
          </p:cNvSpPr>
          <p:nvPr>
            <p:ph type="body" idx="1"/>
          </p:nvPr>
        </p:nvSpPr>
        <p:spPr bwMode="auto">
          <a:noFill/>
        </p:spPr>
        <p:txBody>
          <a:bodyPr numCol="1">
            <a:prstTxWarp prst="textNoShape">
              <a:avLst/>
            </a:prstTxWarp>
          </a:bodyPr>
          <a:lstStyle/>
          <a:p>
            <a:pPr eaLnBrk="1" hangingPunct="1">
              <a:spcBef>
                <a:spcPct val="0"/>
              </a:spcBef>
            </a:pPr>
            <a:endParaRPr altLang="en-US" smtClean="0">
              <a:latin typeface="Calibri" pitchFamily="34" charset="0"/>
              <a:ea typeface="ＭＳ Ｐゴシック" charset="-128"/>
            </a:endParaRPr>
          </a:p>
        </p:txBody>
      </p:sp>
      <p:sp>
        <p:nvSpPr>
          <p:cNvPr id="176132"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fontAlgn="base">
              <a:spcBef>
                <a:spcPct val="0"/>
              </a:spcBef>
              <a:spcAft>
                <a:spcPct val="0"/>
              </a:spcAft>
            </a:pPr>
            <a:fld id="{D88FA589-A089-4A09-B9E9-B25C222489D5}" type="slidenum">
              <a:rPr lang="ja-JP" altLang="en-US" smtClean="0">
                <a:latin typeface="Calibri" pitchFamily="34" charset="0"/>
                <a:ea typeface="ＭＳ Ｐゴシック" charset="-128"/>
              </a:rPr>
              <a:pPr fontAlgn="base">
                <a:spcBef>
                  <a:spcPct val="0"/>
                </a:spcBef>
                <a:spcAft>
                  <a:spcPct val="0"/>
                </a:spcAft>
              </a:pPr>
              <a:t>50</a:t>
            </a:fld>
            <a:endParaRPr altLang="ja-JP" smtClean="0">
              <a:latin typeface="Calibri" pitchFamily="34" charset="0"/>
              <a:ea typeface="ＭＳ Ｐゴシック" charset="-128"/>
            </a:endParaRPr>
          </a:p>
        </p:txBody>
      </p:sp>
    </p:spTree>
    <p:extLst>
      <p:ext uri="{BB962C8B-B14F-4D97-AF65-F5344CB8AC3E}">
        <p14:creationId xmlns:p14="http://schemas.microsoft.com/office/powerpoint/2010/main" val="1817847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08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smtClean="0"/>
          </a:p>
        </p:txBody>
      </p:sp>
      <p:sp>
        <p:nvSpPr>
          <p:cNvPr id="1208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7FD583-BD94-4757-ADEE-225942560D69}" type="slidenum">
              <a:rPr lang="ja-JP" altLang="en-US"/>
              <a:pPr fontAlgn="base">
                <a:spcBef>
                  <a:spcPct val="0"/>
                </a:spcBef>
                <a:spcAft>
                  <a:spcPct val="0"/>
                </a:spcAft>
              </a:pPr>
              <a:t>54</a:t>
            </a:fld>
            <a:endParaRPr lang="ja-JP" altLang="en-US" dirty="0"/>
          </a:p>
        </p:txBody>
      </p:sp>
    </p:spTree>
    <p:extLst>
      <p:ext uri="{BB962C8B-B14F-4D97-AF65-F5344CB8AC3E}">
        <p14:creationId xmlns:p14="http://schemas.microsoft.com/office/powerpoint/2010/main" val="456477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153856-B5ED-423B-AE97-DD38B5AA091A}" type="slidenum">
              <a:rPr lang="ja-JP" altLang="en-US" smtClean="0"/>
              <a:pPr/>
              <a:t>62</a:t>
            </a:fld>
            <a:endParaRPr lang="ja-JP" altLang="en-US"/>
          </a:p>
        </p:txBody>
      </p:sp>
    </p:spTree>
    <p:extLst>
      <p:ext uri="{BB962C8B-B14F-4D97-AF65-F5344CB8AC3E}">
        <p14:creationId xmlns:p14="http://schemas.microsoft.com/office/powerpoint/2010/main" val="3351829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 1"/>
          <p:cNvSpPr>
            <a:spLocks noGrp="1" noRot="1" noChangeAspect="1" noTextEdit="1"/>
          </p:cNvSpPr>
          <p:nvPr>
            <p:ph type="sldImg"/>
          </p:nvPr>
        </p:nvSpPr>
        <p:spPr>
          <a:ln/>
        </p:spPr>
      </p:sp>
      <p:sp>
        <p:nvSpPr>
          <p:cNvPr id="144387" name="ノート プレースホルダ 2"/>
          <p:cNvSpPr txBox="1">
            <a:spLocks noGrp="1"/>
          </p:cNvSpPr>
          <p:nvPr>
            <p:ph type="body" idx="1"/>
          </p:nvPr>
        </p:nvSpPr>
        <p:spPr bwMode="auto">
          <a:noFill/>
        </p:spPr>
        <p:txBody>
          <a:bodyPr numCol="1">
            <a:prstTxWarp prst="textNoShape">
              <a:avLst/>
            </a:prstTxWarp>
          </a:bodyPr>
          <a:lstStyle/>
          <a:p>
            <a:pPr eaLnBrk="1" hangingPunct="1"/>
            <a:endParaRPr altLang="en-US" smtClean="0">
              <a:latin typeface="Arial" charset="0"/>
              <a:ea typeface="ＭＳ Ｐゴシック" charset="-128"/>
            </a:endParaRPr>
          </a:p>
        </p:txBody>
      </p:sp>
      <p:sp>
        <p:nvSpPr>
          <p:cNvPr id="144388"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fontAlgn="base">
              <a:spcBef>
                <a:spcPct val="0"/>
              </a:spcBef>
              <a:spcAft>
                <a:spcPct val="0"/>
              </a:spcAft>
            </a:pPr>
            <a:fld id="{4D905030-3E17-468F-B316-8994C35F89FA}" type="slidenum">
              <a:rPr altLang="ja-JP" smtClean="0">
                <a:latin typeface="Arial" charset="0"/>
                <a:ea typeface="ＭＳ Ｐゴシック" charset="-128"/>
              </a:rPr>
              <a:pPr fontAlgn="base">
                <a:spcBef>
                  <a:spcPct val="0"/>
                </a:spcBef>
                <a:spcAft>
                  <a:spcPct val="0"/>
                </a:spcAft>
              </a:pPr>
              <a:t>65</a:t>
            </a:fld>
            <a:endParaRPr altLang="ja-JP" smtClean="0">
              <a:latin typeface="Arial" charset="0"/>
              <a:ea typeface="ＭＳ Ｐゴシック" charset="-128"/>
            </a:endParaRPr>
          </a:p>
        </p:txBody>
      </p:sp>
    </p:spTree>
    <p:extLst>
      <p:ext uri="{BB962C8B-B14F-4D97-AF65-F5344CB8AC3E}">
        <p14:creationId xmlns:p14="http://schemas.microsoft.com/office/powerpoint/2010/main" val="263655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a:t>
            </a:fld>
            <a:endParaRPr kumimoji="1" lang="ja-JP" altLang="en-US" dirty="0"/>
          </a:p>
        </p:txBody>
      </p:sp>
    </p:spTree>
    <p:extLst>
      <p:ext uri="{BB962C8B-B14F-4D97-AF65-F5344CB8AC3E}">
        <p14:creationId xmlns:p14="http://schemas.microsoft.com/office/powerpoint/2010/main" val="172693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153856-B5ED-423B-AE97-DD38B5AA091A}" type="slidenum">
              <a:rPr lang="ja-JP" altLang="en-US" smtClean="0"/>
              <a:pPr/>
              <a:t>9</a:t>
            </a:fld>
            <a:endParaRPr lang="ja-JP" altLang="en-US"/>
          </a:p>
        </p:txBody>
      </p:sp>
    </p:spTree>
    <p:extLst>
      <p:ext uri="{BB962C8B-B14F-4D97-AF65-F5344CB8AC3E}">
        <p14:creationId xmlns:p14="http://schemas.microsoft.com/office/powerpoint/2010/main" val="189136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90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9092" name="スライド番号プレースホルダ 3"/>
          <p:cNvSpPr>
            <a:spLocks noGrp="1"/>
          </p:cNvSpPr>
          <p:nvPr>
            <p:ph type="sldNum" sz="quarter" idx="5"/>
          </p:nvPr>
        </p:nvSpPr>
        <p:spPr bwMode="auto">
          <a:noFill/>
          <a:ln>
            <a:miter lim="800000"/>
            <a:headEnd/>
            <a:tailEnd/>
          </a:ln>
        </p:spPr>
        <p:txBody>
          <a:bodyPr/>
          <a:lstStyle/>
          <a:p>
            <a:fld id="{5203140F-D58F-4C7B-9F47-C27A4AD3F583}" type="slidenum">
              <a:rPr lang="ja-JP" altLang="en-US"/>
              <a:pPr/>
              <a:t>30</a:t>
            </a:fld>
            <a:endParaRPr lang="ja-JP" altLang="en-US"/>
          </a:p>
        </p:txBody>
      </p:sp>
    </p:spTree>
    <p:extLst>
      <p:ext uri="{BB962C8B-B14F-4D97-AF65-F5344CB8AC3E}">
        <p14:creationId xmlns:p14="http://schemas.microsoft.com/office/powerpoint/2010/main" val="32802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153856-B5ED-423B-AE97-DD38B5AA091A}" type="slidenum">
              <a:rPr lang="ja-JP" altLang="en-US" smtClean="0"/>
              <a:pPr/>
              <a:t>32</a:t>
            </a:fld>
            <a:endParaRPr lang="ja-JP" altLang="en-US"/>
          </a:p>
        </p:txBody>
      </p:sp>
    </p:spTree>
    <p:extLst>
      <p:ext uri="{BB962C8B-B14F-4D97-AF65-F5344CB8AC3E}">
        <p14:creationId xmlns:p14="http://schemas.microsoft.com/office/powerpoint/2010/main" val="236138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43</a:t>
            </a:fld>
            <a:endParaRPr kumimoji="1" lang="ja-JP" altLang="en-US" dirty="0"/>
          </a:p>
        </p:txBody>
      </p:sp>
    </p:spTree>
    <p:extLst>
      <p:ext uri="{BB962C8B-B14F-4D97-AF65-F5344CB8AC3E}">
        <p14:creationId xmlns:p14="http://schemas.microsoft.com/office/powerpoint/2010/main" val="63909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ln/>
        </p:spPr>
      </p:sp>
      <p:sp>
        <p:nvSpPr>
          <p:cNvPr id="80899" name="ノート プレースホルダ 2"/>
          <p:cNvSpPr txBox="1">
            <a:spLocks noGrp="1"/>
          </p:cNvSpPr>
          <p:nvPr>
            <p:ph type="body" idx="1"/>
          </p:nvPr>
        </p:nvSpPr>
        <p:spPr bwMode="auto">
          <a:noFill/>
        </p:spPr>
        <p:txBody>
          <a:bodyPr numCol="1">
            <a:prstTxWarp prst="textNoShape">
              <a:avLst/>
            </a:prstTxWarp>
          </a:bodyPr>
          <a:lstStyle/>
          <a:p>
            <a:endParaRPr kumimoji="1" altLang="en-US" dirty="0" smtClean="0">
              <a:latin typeface="Calibri" pitchFamily="34" charset="0"/>
              <a:ea typeface="ＭＳ Ｐゴシック" charset="-128"/>
            </a:endParaRPr>
          </a:p>
        </p:txBody>
      </p:sp>
      <p:sp>
        <p:nvSpPr>
          <p:cNvPr id="80900"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fontAlgn="base">
              <a:spcBef>
                <a:spcPct val="0"/>
              </a:spcBef>
              <a:spcAft>
                <a:spcPct val="0"/>
              </a:spcAft>
            </a:pPr>
            <a:fld id="{C60D8C70-11AD-4BE7-B6B7-F8F33793BF74}" type="slidenum">
              <a:rPr lang="ja-JP" altLang="en-US" smtClean="0">
                <a:latin typeface="Calibri" pitchFamily="34" charset="0"/>
                <a:ea typeface="ＭＳ Ｐゴシック" charset="-128"/>
              </a:rPr>
              <a:pPr fontAlgn="base">
                <a:spcBef>
                  <a:spcPct val="0"/>
                </a:spcBef>
                <a:spcAft>
                  <a:spcPct val="0"/>
                </a:spcAft>
              </a:pPr>
              <a:t>45</a:t>
            </a:fld>
            <a:endParaRPr lang="ja-JP" altLang="en-US" smtClean="0">
              <a:latin typeface="Calibri" pitchFamily="34" charset="0"/>
              <a:ea typeface="ＭＳ Ｐゴシック" charset="-128"/>
            </a:endParaRPr>
          </a:p>
        </p:txBody>
      </p:sp>
    </p:spTree>
    <p:extLst>
      <p:ext uri="{BB962C8B-B14F-4D97-AF65-F5344CB8AC3E}">
        <p14:creationId xmlns:p14="http://schemas.microsoft.com/office/powerpoint/2010/main" val="3143912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2CDCAF-C9F2-4F9A-8B33-652888BB5413}" type="slidenum">
              <a:rPr kumimoji="1" lang="ja-JP" altLang="en-US" smtClean="0"/>
              <a:pPr/>
              <a:t>46</a:t>
            </a:fld>
            <a:endParaRPr kumimoji="1" lang="ja-JP" altLang="en-US"/>
          </a:p>
        </p:txBody>
      </p:sp>
    </p:spTree>
    <p:extLst>
      <p:ext uri="{BB962C8B-B14F-4D97-AF65-F5344CB8AC3E}">
        <p14:creationId xmlns:p14="http://schemas.microsoft.com/office/powerpoint/2010/main" val="330410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txBox="1">
            <a:spLocks noGrp="1"/>
          </p:cNvSpPr>
          <p:nvPr>
            <p:ph type="body" idx="1"/>
          </p:nvPr>
        </p:nvSpPr>
        <p:spPr bwMode="auto">
          <a:noFill/>
        </p:spPr>
        <p:txBody>
          <a:bodyPr numCol="1">
            <a:prstTxWarp prst="textNoShape">
              <a:avLst/>
            </a:prstTxWarp>
          </a:bodyPr>
          <a:lstStyle/>
          <a:p>
            <a:endParaRPr kumimoji="1" altLang="en-US" smtClean="0">
              <a:latin typeface="Calibri" pitchFamily="34" charset="0"/>
              <a:ea typeface="ＭＳ Ｐゴシック" charset="-128"/>
            </a:endParaRPr>
          </a:p>
        </p:txBody>
      </p:sp>
      <p:sp>
        <p:nvSpPr>
          <p:cNvPr id="82948"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fontAlgn="base">
              <a:spcBef>
                <a:spcPct val="0"/>
              </a:spcBef>
              <a:spcAft>
                <a:spcPct val="0"/>
              </a:spcAft>
            </a:pPr>
            <a:fld id="{FDFD2AA6-A834-446F-8DC8-039B3BC56659}" type="slidenum">
              <a:rPr altLang="ja-JP" smtClean="0">
                <a:latin typeface="Calibri" pitchFamily="34" charset="0"/>
                <a:ea typeface="ＭＳ Ｐゴシック" charset="-128"/>
              </a:rPr>
              <a:pPr fontAlgn="base">
                <a:spcBef>
                  <a:spcPct val="0"/>
                </a:spcBef>
                <a:spcAft>
                  <a:spcPct val="0"/>
                </a:spcAft>
              </a:pPr>
              <a:t>47</a:t>
            </a:fld>
            <a:endParaRPr altLang="ja-JP" smtClean="0">
              <a:latin typeface="Calibri" pitchFamily="34" charset="0"/>
              <a:ea typeface="ＭＳ Ｐゴシック" charset="-128"/>
            </a:endParaRPr>
          </a:p>
        </p:txBody>
      </p:sp>
    </p:spTree>
    <p:extLst>
      <p:ext uri="{BB962C8B-B14F-4D97-AF65-F5344CB8AC3E}">
        <p14:creationId xmlns:p14="http://schemas.microsoft.com/office/powerpoint/2010/main" val="381622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2019/11/21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2019/11/21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2019/11/21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表プレースホルダ 2"/>
          <p:cNvSpPr txBox="1">
            <a:spLocks noGrp="1"/>
          </p:cNvSpPr>
          <p:nvPr>
            <p:ph type="tbl" idx="1"/>
          </p:nvPr>
        </p:nvSpPr>
        <p:spPr>
          <a:xfrm>
            <a:off x="457200" y="1600200"/>
            <a:ext cx="8229600" cy="4530723"/>
          </a:xfrm>
        </p:spPr>
        <p:txBody>
          <a:bodyPr/>
          <a:lstStyle>
            <a:lvl1pPr>
              <a:defRPr lang="en-US"/>
            </a:lvl1pPr>
          </a:lstStyle>
          <a:p>
            <a:pPr lvl="0"/>
            <a:endParaRPr lang="en-US" noProof="0" smtClean="0"/>
          </a:p>
        </p:txBody>
      </p:sp>
      <p:sp>
        <p:nvSpPr>
          <p:cNvPr id="4" name="日付プレースホルダ 3"/>
          <p:cNvSpPr txBox="1">
            <a:spLocks noGrp="1"/>
          </p:cNvSpPr>
          <p:nvPr>
            <p:ph type="dt" sz="half" idx="10"/>
          </p:nvPr>
        </p:nvSpPr>
        <p:spPr>
          <a:xfrm>
            <a:off x="457200" y="6248400"/>
            <a:ext cx="2133600" cy="457200"/>
          </a:xfrm>
        </p:spPr>
        <p:txBody>
          <a:bodyPr/>
          <a:lstStyle>
            <a:lvl1pPr>
              <a:defRPr/>
            </a:lvl1pPr>
          </a:lstStyle>
          <a:p>
            <a:pPr>
              <a:defRPr/>
            </a:pPr>
            <a:endParaRPr/>
          </a:p>
        </p:txBody>
      </p:sp>
      <p:sp>
        <p:nvSpPr>
          <p:cNvPr id="5" name="フッター プレースホルダ 4"/>
          <p:cNvSpPr txBox="1">
            <a:spLocks noGrp="1"/>
          </p:cNvSpPr>
          <p:nvPr>
            <p:ph type="ftr" sz="quarter" idx="11"/>
          </p:nvPr>
        </p:nvSpPr>
        <p:spPr>
          <a:xfrm>
            <a:off x="3124200" y="6248400"/>
            <a:ext cx="2895600" cy="457200"/>
          </a:xfrm>
        </p:spPr>
        <p:txBody>
          <a:bodyPr/>
          <a:lstStyle>
            <a:lvl1pPr>
              <a:defRPr/>
            </a:lvl1pPr>
          </a:lstStyle>
          <a:p>
            <a:pPr>
              <a:defRPr/>
            </a:pPr>
            <a:endParaRPr/>
          </a:p>
        </p:txBody>
      </p:sp>
      <p:sp>
        <p:nvSpPr>
          <p:cNvPr id="6" name="スライド番号プレースホルダ 5"/>
          <p:cNvSpPr txBox="1">
            <a:spLocks noGrp="1"/>
          </p:cNvSpPr>
          <p:nvPr>
            <p:ph type="sldNum" sz="quarter" idx="12"/>
          </p:nvPr>
        </p:nvSpPr>
        <p:spPr>
          <a:xfrm>
            <a:off x="6553200" y="6248400"/>
            <a:ext cx="2133600" cy="457200"/>
          </a:xfrm>
        </p:spPr>
        <p:txBody>
          <a:bodyPr/>
          <a:lstStyle>
            <a:lvl1pPr>
              <a:defRPr/>
            </a:lvl1pPr>
          </a:lstStyle>
          <a:p>
            <a:pPr>
              <a:defRPr/>
            </a:pPr>
            <a:fld id="{E0CCA062-7C69-4289-99A1-4642DD3B6E0E}" type="slidenum">
              <a:rPr/>
              <a:pPr>
                <a:defRPr/>
              </a:pPr>
              <a:t>‹#›</a:t>
            </a:fld>
            <a:endParaRPr/>
          </a:p>
        </p:txBody>
      </p:sp>
    </p:spTree>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0BAC8A0-C8F2-4AA2-AA09-6D3B8FAE99A8}" type="slidenum">
              <a:rPr lang="ja-JP" altLang="en-US"/>
              <a:pPr/>
              <a:t>‹#›</a:t>
            </a:fld>
            <a:endParaRPr lang="ja-JP" altLang="en-US"/>
          </a:p>
        </p:txBody>
      </p:sp>
    </p:spTree>
    <p:extLst>
      <p:ext uri="{BB962C8B-B14F-4D97-AF65-F5344CB8AC3E}">
        <p14:creationId xmlns:p14="http://schemas.microsoft.com/office/powerpoint/2010/main" val="25276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2019/11/21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2019/11/21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14A448E-34A5-47E9-90C6-7663F562CA7E}" type="datetimeFigureOut">
              <a:rPr kumimoji="1" lang="ja-JP" altLang="en-US" smtClean="0"/>
              <a:pPr/>
              <a:t>2019/11/21</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14A448E-34A5-47E9-90C6-7663F562CA7E}" type="datetimeFigureOut">
              <a:rPr kumimoji="1" lang="ja-JP" altLang="en-US" smtClean="0"/>
              <a:pPr/>
              <a:t>2019/11/21</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14A448E-34A5-47E9-90C6-7663F562CA7E}" type="datetimeFigureOut">
              <a:rPr kumimoji="1" lang="ja-JP" altLang="en-US" smtClean="0"/>
              <a:pPr/>
              <a:t>2019/11/21</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14A448E-34A5-47E9-90C6-7663F562CA7E}" type="datetimeFigureOut">
              <a:rPr kumimoji="1" lang="ja-JP" altLang="en-US" smtClean="0"/>
              <a:pPr/>
              <a:t>2019/11/21</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4A448E-34A5-47E9-90C6-7663F562CA7E}" type="datetimeFigureOut">
              <a:rPr kumimoji="1" lang="ja-JP" altLang="en-US" smtClean="0"/>
              <a:pPr/>
              <a:t>2019/11/21</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4A448E-34A5-47E9-90C6-7663F562CA7E}" type="datetimeFigureOut">
              <a:rPr kumimoji="1" lang="ja-JP" altLang="en-US" smtClean="0"/>
              <a:pPr/>
              <a:t>2019/11/21</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A448E-34A5-47E9-90C6-7663F562CA7E}" type="datetimeFigureOut">
              <a:rPr kumimoji="1" lang="ja-JP" altLang="en-US" smtClean="0"/>
              <a:pPr/>
              <a:t>2019/11/21</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7AC38-4C38-4920-82D0-49C3A3318C8E}"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png"/><Relationship Id="rId18" Type="http://schemas.openxmlformats.org/officeDocument/2006/relationships/image" Target="../media/image18.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wmf"/><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wm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slides/_rels/slide6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3146" y="1596366"/>
            <a:ext cx="9163254" cy="4968551"/>
          </a:xfrm>
        </p:spPr>
        <p:txBody>
          <a:bodyPr>
            <a:noAutofit/>
          </a:bodyPr>
          <a:lstStyle/>
          <a:p>
            <a:r>
              <a:rPr kumimoji="1" lang="ja-JP" altLang="en-US" sz="6600" b="1" dirty="0" smtClean="0">
                <a:solidFill>
                  <a:srgbClr val="FF0000"/>
                </a:solidFill>
              </a:rPr>
              <a:t>　</a:t>
            </a:r>
            <a:r>
              <a:rPr kumimoji="1" lang="ja-JP" altLang="en-US" sz="11500" b="1" dirty="0" smtClean="0">
                <a:solidFill>
                  <a:srgbClr val="FF0000"/>
                </a:solidFill>
              </a:rPr>
              <a:t>介護保険</a:t>
            </a:r>
            <a:r>
              <a:rPr kumimoji="1" lang="en-US" altLang="ja-JP" sz="11500" b="1" dirty="0" smtClean="0">
                <a:solidFill>
                  <a:srgbClr val="FF0000"/>
                </a:solidFill>
              </a:rPr>
              <a:t/>
            </a:r>
            <a:br>
              <a:rPr kumimoji="1" lang="en-US" altLang="ja-JP" sz="11500" b="1" dirty="0" smtClean="0">
                <a:solidFill>
                  <a:srgbClr val="FF0000"/>
                </a:solidFill>
              </a:rPr>
            </a:br>
            <a:r>
              <a:rPr lang="ja-JP" altLang="en-US" sz="11500" b="1" dirty="0" smtClean="0">
                <a:solidFill>
                  <a:srgbClr val="FF0000"/>
                </a:solidFill>
              </a:rPr>
              <a:t>４大改悪</a:t>
            </a:r>
            <a:r>
              <a:rPr lang="en-US" altLang="ja-JP" sz="9600" b="1" dirty="0" smtClean="0">
                <a:solidFill>
                  <a:srgbClr val="FF0000"/>
                </a:solidFill>
              </a:rPr>
              <a:t/>
            </a:r>
            <a:br>
              <a:rPr lang="en-US" altLang="ja-JP" sz="9600" b="1" dirty="0" smtClean="0">
                <a:solidFill>
                  <a:srgbClr val="FF0000"/>
                </a:solidFill>
              </a:rPr>
            </a:br>
            <a:r>
              <a:rPr lang="ja-JP" altLang="en-US" sz="9600" b="1" dirty="0" smtClean="0">
                <a:solidFill>
                  <a:srgbClr val="FF0000"/>
                </a:solidFill>
              </a:rPr>
              <a:t>許さない共同を</a:t>
            </a:r>
            <a:r>
              <a:rPr kumimoji="1" lang="en-US" altLang="ja-JP" sz="6600" b="1" i="1" dirty="0" smtClean="0">
                <a:solidFill>
                  <a:srgbClr val="FF0000"/>
                </a:solidFill>
              </a:rPr>
              <a:t/>
            </a:r>
            <a:br>
              <a:rPr kumimoji="1" lang="en-US" altLang="ja-JP" sz="6600" b="1" i="1" dirty="0" smtClean="0">
                <a:solidFill>
                  <a:srgbClr val="FF0000"/>
                </a:solidFill>
              </a:rPr>
            </a:br>
            <a:endParaRPr kumimoji="1" lang="ja-JP" altLang="en-US" sz="6600" b="1" i="1" dirty="0">
              <a:solidFill>
                <a:srgbClr val="FF0000"/>
              </a:solidFill>
            </a:endParaRPr>
          </a:p>
        </p:txBody>
      </p:sp>
      <p:sp>
        <p:nvSpPr>
          <p:cNvPr id="7" name="正方形/長方形 6"/>
          <p:cNvSpPr/>
          <p:nvPr/>
        </p:nvSpPr>
        <p:spPr>
          <a:xfrm>
            <a:off x="467544" y="1268760"/>
            <a:ext cx="47525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2">
                  <a:lumMod val="50000"/>
                </a:schemeClr>
              </a:solidFill>
            </a:endParaRPr>
          </a:p>
        </p:txBody>
      </p:sp>
      <p:sp>
        <p:nvSpPr>
          <p:cNvPr id="5" name="サブタイトル 2"/>
          <p:cNvSpPr>
            <a:spLocks noGrp="1"/>
          </p:cNvSpPr>
          <p:nvPr>
            <p:ph type="subTitle" idx="1"/>
          </p:nvPr>
        </p:nvSpPr>
        <p:spPr>
          <a:xfrm>
            <a:off x="1475656" y="5924300"/>
            <a:ext cx="6624736" cy="864096"/>
          </a:xfrm>
        </p:spPr>
        <p:txBody>
          <a:bodyPr>
            <a:normAutofit fontScale="32500" lnSpcReduction="20000"/>
          </a:bodyPr>
          <a:lstStyle/>
          <a:p>
            <a:endParaRPr lang="en-US" altLang="ja-JP" sz="2800" b="1" dirty="0" smtClean="0">
              <a:solidFill>
                <a:schemeClr val="tx1"/>
              </a:solidFill>
            </a:endParaRPr>
          </a:p>
          <a:p>
            <a:r>
              <a:rPr lang="ja-JP" altLang="en-US" sz="4400" b="1" dirty="0" smtClean="0">
                <a:solidFill>
                  <a:schemeClr val="tx1"/>
                </a:solidFill>
              </a:rPr>
              <a:t>大阪</a:t>
            </a:r>
            <a:r>
              <a:rPr lang="ja-JP" altLang="en-US" sz="4400" b="1" dirty="0">
                <a:solidFill>
                  <a:schemeClr val="tx1"/>
                </a:solidFill>
              </a:rPr>
              <a:t>社会</a:t>
            </a:r>
            <a:r>
              <a:rPr lang="ja-JP" altLang="en-US" sz="4400" b="1" dirty="0" smtClean="0">
                <a:solidFill>
                  <a:schemeClr val="tx1"/>
                </a:solidFill>
              </a:rPr>
              <a:t>保障推進協議会　介護保険対策委員会</a:t>
            </a:r>
            <a:endParaRPr lang="en-US" altLang="ja-JP" sz="4400" b="1" dirty="0" smtClean="0">
              <a:solidFill>
                <a:schemeClr val="tx1"/>
              </a:solidFill>
            </a:endParaRPr>
          </a:p>
          <a:p>
            <a:r>
              <a:rPr lang="ja-JP" altLang="en-US" sz="7600" b="1" dirty="0" smtClean="0">
                <a:solidFill>
                  <a:schemeClr val="tx1"/>
                </a:solidFill>
              </a:rPr>
              <a:t>日下部　雅喜</a:t>
            </a:r>
            <a:endParaRPr lang="ja-JP" altLang="ja-JP" sz="7600" dirty="0" smtClean="0">
              <a:solidFill>
                <a:schemeClr val="tx1"/>
              </a:solidFill>
            </a:endParaRPr>
          </a:p>
          <a:p>
            <a:endParaRPr kumimoji="1" lang="ja-JP" altLang="en-US" dirty="0"/>
          </a:p>
        </p:txBody>
      </p:sp>
      <p:sp>
        <p:nvSpPr>
          <p:cNvPr id="3" name="スライド番号プレースホルダー 2"/>
          <p:cNvSpPr>
            <a:spLocks noGrp="1"/>
          </p:cNvSpPr>
          <p:nvPr>
            <p:ph type="sldNum" sz="quarter" idx="12"/>
          </p:nvPr>
        </p:nvSpPr>
        <p:spPr/>
        <p:txBody>
          <a:bodyPr/>
          <a:lstStyle/>
          <a:p>
            <a:fld id="{C22B6739-EE59-4F17-AB18-5F721B9E61A2}" type="slidenum">
              <a:rPr lang="ja-JP" altLang="en-US" smtClean="0"/>
              <a:pPr/>
              <a:t>1</a:t>
            </a:fld>
            <a:endParaRPr lang="ja-JP" altLang="en-US"/>
          </a:p>
        </p:txBody>
      </p:sp>
      <p:sp>
        <p:nvSpPr>
          <p:cNvPr id="8" name="Rectangle 1"/>
          <p:cNvSpPr>
            <a:spLocks noChangeArrowheads="1"/>
          </p:cNvSpPr>
          <p:nvPr/>
        </p:nvSpPr>
        <p:spPr bwMode="auto">
          <a:xfrm>
            <a:off x="152400" y="409061"/>
            <a:ext cx="8668072" cy="40011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en-US" sz="2000" b="1" dirty="0" smtClean="0"/>
              <a:t>大阪社会保障推進協</a:t>
            </a:r>
            <a:r>
              <a:rPr lang="ja-JP" altLang="en-US" sz="2000" b="1" dirty="0" smtClean="0"/>
              <a:t>議会</a:t>
            </a:r>
            <a:r>
              <a:rPr lang="ja-JP" altLang="en-US" sz="2000" b="1" dirty="0"/>
              <a:t>　</a:t>
            </a:r>
            <a:r>
              <a:rPr lang="ja-JP" altLang="en-US" sz="2000" b="1" dirty="0" smtClean="0"/>
              <a:t>２０１９年　</a:t>
            </a:r>
            <a:r>
              <a:rPr lang="ja-JP" altLang="en-US" sz="2000" b="1" dirty="0" smtClean="0"/>
              <a:t>介護</a:t>
            </a:r>
            <a:r>
              <a:rPr lang="ja-JP" altLang="en-US" sz="2000" b="1" dirty="0" smtClean="0"/>
              <a:t>保険４</a:t>
            </a:r>
            <a:r>
              <a:rPr lang="ja-JP" altLang="en-US" sz="2000" b="1" dirty="0" smtClean="0"/>
              <a:t>大改悪反対学習会資料</a:t>
            </a:r>
            <a:r>
              <a:rPr lang="ja-JP" altLang="en-US" sz="2000" b="1" dirty="0" smtClean="0"/>
              <a:t>　　　</a:t>
            </a:r>
            <a:endParaRPr lang="en-US" altLang="ja-JP" sz="2000" b="1" dirty="0" smtClean="0">
              <a:latin typeface="ＭＳ ゴシック" pitchFamily="49" charset="-128"/>
              <a:ea typeface="ＭＳ ゴシック" pitchFamily="49" charset="-128"/>
              <a:cs typeface="Times New Roman" pitchFamily="18" charset="0"/>
            </a:endParaRPr>
          </a:p>
        </p:txBody>
      </p:sp>
    </p:spTree>
    <p:extLst>
      <p:ext uri="{BB962C8B-B14F-4D97-AF65-F5344CB8AC3E}">
        <p14:creationId xmlns:p14="http://schemas.microsoft.com/office/powerpoint/2010/main" val="2567189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lang="ja-JP" altLang="ja-JP" kern="100" dirty="0">
                <a:latin typeface="ＭＳ Ｐゴシック" panose="020B0600070205080204" pitchFamily="50" charset="-128"/>
                <a:cs typeface="Times New Roman" panose="02020603050405020304" pitchFamily="18" charset="0"/>
              </a:rPr>
              <a:t>全世代型社会</a:t>
            </a:r>
            <a:r>
              <a:rPr lang="ja-JP" altLang="ja-JP" kern="100" dirty="0" smtClean="0">
                <a:latin typeface="ＭＳ Ｐゴシック" panose="020B0600070205080204" pitchFamily="50" charset="-128"/>
                <a:cs typeface="Times New Roman" panose="02020603050405020304" pitchFamily="18" charset="0"/>
              </a:rPr>
              <a:t>保障</a:t>
            </a:r>
            <a:r>
              <a:rPr lang="ja-JP" altLang="en-US" kern="100" dirty="0">
                <a:latin typeface="ＭＳ Ｐゴシック" panose="020B0600070205080204" pitchFamily="50" charset="-128"/>
                <a:cs typeface="Times New Roman" panose="02020603050405020304" pitchFamily="18" charset="0"/>
              </a:rPr>
              <a:t>改革</a:t>
            </a:r>
            <a:endParaRPr kumimoji="1" lang="ja-JP" altLang="en-US" dirty="0"/>
          </a:p>
        </p:txBody>
      </p:sp>
      <p:sp>
        <p:nvSpPr>
          <p:cNvPr id="5" name="コンテンツ プレースホルダー 4"/>
          <p:cNvSpPr>
            <a:spLocks noGrp="1"/>
          </p:cNvSpPr>
          <p:nvPr>
            <p:ph idx="1"/>
          </p:nvPr>
        </p:nvSpPr>
        <p:spPr>
          <a:xfrm>
            <a:off x="323528" y="1634498"/>
            <a:ext cx="8640960" cy="3440942"/>
          </a:xfrm>
          <a:prstGeom prst="rect">
            <a:avLst/>
          </a:prstGeom>
        </p:spPr>
        <p:txBody>
          <a:bodyPr wrap="square">
            <a:spAutoFit/>
          </a:bodyPr>
          <a:lstStyle/>
          <a:p>
            <a:pPr marL="0" indent="0">
              <a:buNone/>
            </a:pP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消費税</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１０％増税実施後の「ポスト一体改革</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全世代型社会保障検討会議」（議長：安倍</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首相</a:t>
            </a: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２０１９</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９月２０日第１回</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会合</a:t>
            </a:r>
            <a:endParaRPr lang="en-US"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２０１９</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年末</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中間報告、２０２０年夏最終</a:t>
            </a:r>
            <a:r>
              <a:rPr lang="ja-JP"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報告</a:t>
            </a:r>
            <a:endParaRPr lang="en-US"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lang="ja-JP" altLang="en-US"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医療の改革　　後期高齢者の窓口負担２割化など</a:t>
            </a:r>
            <a:endParaRPr lang="en-US" altLang="ja-JP" kern="100" dirty="0" smtClean="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7" name="正方形/長方形 6"/>
          <p:cNvSpPr/>
          <p:nvPr/>
        </p:nvSpPr>
        <p:spPr>
          <a:xfrm>
            <a:off x="323528" y="5661248"/>
            <a:ext cx="8820472" cy="769441"/>
          </a:xfrm>
          <a:prstGeom prst="rect">
            <a:avLst/>
          </a:prstGeom>
          <a:solidFill>
            <a:schemeClr val="accent1">
              <a:lumMod val="40000"/>
              <a:lumOff val="60000"/>
            </a:schemeClr>
          </a:solidFill>
        </p:spPr>
        <p:txBody>
          <a:bodyPr wrap="square">
            <a:spAutoFit/>
          </a:bodyPr>
          <a:lstStyle/>
          <a:p>
            <a:r>
              <a:rPr lang="ja-JP" altLang="en-US" sz="3600" kern="100" dirty="0" smtClean="0">
                <a:solidFill>
                  <a:srgbClr val="FF0000"/>
                </a:solidFill>
                <a:latin typeface="ＭＳ Ｐゴシック" panose="020B0600070205080204" pitchFamily="50" charset="-128"/>
                <a:cs typeface="Times New Roman" panose="02020603050405020304" pitchFamily="18" charset="0"/>
              </a:rPr>
              <a:t>　</a:t>
            </a:r>
            <a:r>
              <a:rPr lang="ja-JP" altLang="en-US" sz="4400" u="sng" kern="100" dirty="0" smtClean="0">
                <a:solidFill>
                  <a:srgbClr val="FF0000"/>
                </a:solidFill>
                <a:latin typeface="ＭＳ Ｐゴシック" panose="020B0600070205080204" pitchFamily="50" charset="-128"/>
                <a:cs typeface="Times New Roman" panose="02020603050405020304" pitchFamily="18" charset="0"/>
              </a:rPr>
              <a:t>介護保険はこの</a:t>
            </a:r>
            <a:r>
              <a:rPr lang="ja-JP" altLang="ja-JP" sz="4400" u="sng" kern="100" dirty="0" smtClean="0">
                <a:solidFill>
                  <a:srgbClr val="FF0000"/>
                </a:solidFill>
                <a:latin typeface="ＭＳ Ｐゴシック" panose="020B0600070205080204" pitchFamily="50" charset="-128"/>
                <a:cs typeface="Times New Roman" panose="02020603050405020304" pitchFamily="18" charset="0"/>
              </a:rPr>
              <a:t>「</a:t>
            </a:r>
            <a:r>
              <a:rPr lang="ja-JP" altLang="ja-JP" sz="4400" u="sng" kern="100" dirty="0">
                <a:solidFill>
                  <a:srgbClr val="FF0000"/>
                </a:solidFill>
                <a:latin typeface="ＭＳ Ｐゴシック" panose="020B0600070205080204" pitchFamily="50" charset="-128"/>
                <a:cs typeface="Times New Roman" panose="02020603050405020304" pitchFamily="18" charset="0"/>
              </a:rPr>
              <a:t>先取り」的な改革</a:t>
            </a:r>
            <a:endParaRPr lang="ja-JP" altLang="en-US" sz="4400" dirty="0">
              <a:solidFill>
                <a:srgbClr val="FF0000"/>
              </a:solidFill>
              <a:latin typeface="ＭＳ Ｐゴシック" panose="020B0600070205080204" pitchFamily="50" charset="-128"/>
            </a:endParaRPr>
          </a:p>
        </p:txBody>
      </p:sp>
    </p:spTree>
    <p:extLst>
      <p:ext uri="{BB962C8B-B14F-4D97-AF65-F5344CB8AC3E}">
        <p14:creationId xmlns:p14="http://schemas.microsoft.com/office/powerpoint/2010/main" val="844042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lang="ja-JP" altLang="en-US" dirty="0"/>
              <a:t>介護保険制度「４つの改悪」</a:t>
            </a:r>
            <a:endParaRPr kumimoji="1" lang="ja-JP" altLang="en-US" dirty="0"/>
          </a:p>
        </p:txBody>
      </p:sp>
      <p:sp>
        <p:nvSpPr>
          <p:cNvPr id="3" name="コンテンツ プレースホルダー 2"/>
          <p:cNvSpPr>
            <a:spLocks noGrp="1"/>
          </p:cNvSpPr>
          <p:nvPr>
            <p:ph idx="1"/>
          </p:nvPr>
        </p:nvSpPr>
        <p:spPr>
          <a:xfrm>
            <a:off x="251520" y="1600200"/>
            <a:ext cx="8712968" cy="4525963"/>
          </a:xfrm>
        </p:spPr>
        <p:txBody>
          <a:bodyPr>
            <a:noAutofit/>
          </a:bodyPr>
          <a:lstStyle/>
          <a:p>
            <a:pPr marL="0" indent="0">
              <a:buNone/>
            </a:pPr>
            <a:r>
              <a:rPr lang="ja-JP" altLang="en-US" sz="4800" dirty="0">
                <a:solidFill>
                  <a:srgbClr val="FF0000"/>
                </a:solidFill>
              </a:rPr>
              <a:t>①ケアプラン有料化　</a:t>
            </a:r>
            <a:endParaRPr lang="en-US" altLang="ja-JP" sz="4800" dirty="0" smtClean="0">
              <a:solidFill>
                <a:srgbClr val="FF0000"/>
              </a:solidFill>
            </a:endParaRPr>
          </a:p>
          <a:p>
            <a:pPr marL="0" indent="0">
              <a:buNone/>
            </a:pPr>
            <a:r>
              <a:rPr lang="ja-JP" altLang="en-US" sz="4800" dirty="0" smtClean="0">
                <a:solidFill>
                  <a:srgbClr val="FF0000"/>
                </a:solidFill>
              </a:rPr>
              <a:t>②</a:t>
            </a:r>
            <a:r>
              <a:rPr lang="ja-JP" altLang="en-US" sz="4800" dirty="0">
                <a:solidFill>
                  <a:srgbClr val="FF0000"/>
                </a:solidFill>
              </a:rPr>
              <a:t>２割・３割負担拡大　</a:t>
            </a:r>
            <a:endParaRPr lang="en-US" altLang="ja-JP" sz="4800" dirty="0" smtClean="0">
              <a:solidFill>
                <a:srgbClr val="FF0000"/>
              </a:solidFill>
            </a:endParaRPr>
          </a:p>
          <a:p>
            <a:pPr marL="0" indent="0">
              <a:buNone/>
            </a:pPr>
            <a:r>
              <a:rPr lang="ja-JP" altLang="en-US" sz="4800" dirty="0" smtClean="0">
                <a:solidFill>
                  <a:srgbClr val="FF0000"/>
                </a:solidFill>
              </a:rPr>
              <a:t>③</a:t>
            </a:r>
            <a:r>
              <a:rPr lang="ja-JP" altLang="en-US" sz="4800" dirty="0">
                <a:solidFill>
                  <a:srgbClr val="FF0000"/>
                </a:solidFill>
              </a:rPr>
              <a:t>要介護１．２の総合事業移行　</a:t>
            </a:r>
            <a:endParaRPr lang="en-US" altLang="ja-JP" sz="4800" dirty="0" smtClean="0">
              <a:solidFill>
                <a:srgbClr val="FF0000"/>
              </a:solidFill>
            </a:endParaRPr>
          </a:p>
          <a:p>
            <a:pPr marL="0" indent="0">
              <a:buNone/>
            </a:pPr>
            <a:r>
              <a:rPr lang="ja-JP" altLang="en-US" sz="4800" dirty="0" smtClean="0">
                <a:solidFill>
                  <a:srgbClr val="FF0000"/>
                </a:solidFill>
              </a:rPr>
              <a:t>④</a:t>
            </a:r>
            <a:r>
              <a:rPr lang="ja-JP" altLang="en-US" sz="4800" dirty="0">
                <a:solidFill>
                  <a:srgbClr val="FF0000"/>
                </a:solidFill>
              </a:rPr>
              <a:t>財政</a:t>
            </a:r>
            <a:r>
              <a:rPr lang="ja-JP" altLang="en-US" sz="4800" dirty="0" smtClean="0">
                <a:solidFill>
                  <a:srgbClr val="FF0000"/>
                </a:solidFill>
              </a:rPr>
              <a:t>インセンティブ強化で</a:t>
            </a:r>
            <a:r>
              <a:rPr lang="ja-JP" altLang="en-US" sz="4800" dirty="0">
                <a:solidFill>
                  <a:srgbClr val="FF0000"/>
                </a:solidFill>
              </a:rPr>
              <a:t>「自立支援」競争</a:t>
            </a:r>
            <a:endParaRPr kumimoji="1" lang="ja-JP" altLang="en-US" sz="4800" dirty="0">
              <a:solidFill>
                <a:srgbClr val="FF0000"/>
              </a:solidFill>
            </a:endParaRPr>
          </a:p>
        </p:txBody>
      </p:sp>
    </p:spTree>
    <p:extLst>
      <p:ext uri="{BB962C8B-B14F-4D97-AF65-F5344CB8AC3E}">
        <p14:creationId xmlns:p14="http://schemas.microsoft.com/office/powerpoint/2010/main" val="2903209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79296" cy="5314602"/>
          </a:xfrm>
        </p:spPr>
        <p:txBody>
          <a:bodyPr>
            <a:normAutofit/>
          </a:bodyPr>
          <a:lstStyle/>
          <a:p>
            <a:r>
              <a:rPr lang="ja-JP" altLang="en-US" sz="8800" dirty="0" smtClean="0">
                <a:solidFill>
                  <a:srgbClr val="FF0000"/>
                </a:solidFill>
              </a:rPr>
              <a:t>①</a:t>
            </a:r>
            <a:r>
              <a:rPr lang="en-US" altLang="ja-JP" sz="8800" dirty="0" smtClean="0">
                <a:solidFill>
                  <a:srgbClr val="FF0000"/>
                </a:solidFill>
              </a:rPr>
              <a:t/>
            </a:r>
            <a:br>
              <a:rPr lang="en-US" altLang="ja-JP" sz="8800" dirty="0" smtClean="0">
                <a:solidFill>
                  <a:srgbClr val="FF0000"/>
                </a:solidFill>
              </a:rPr>
            </a:br>
            <a:r>
              <a:rPr lang="ja-JP" altLang="en-US" sz="8800" dirty="0" smtClean="0">
                <a:solidFill>
                  <a:srgbClr val="FF0000"/>
                </a:solidFill>
              </a:rPr>
              <a:t>ケアマネジメント</a:t>
            </a:r>
            <a:r>
              <a:rPr lang="ja-JP" altLang="en-US" sz="8800" dirty="0">
                <a:solidFill>
                  <a:srgbClr val="FF0000"/>
                </a:solidFill>
              </a:rPr>
              <a:t>有料化</a:t>
            </a:r>
            <a:endParaRPr kumimoji="1" lang="ja-JP" altLang="en-US" sz="8800" dirty="0">
              <a:solidFill>
                <a:srgbClr val="FF0000"/>
              </a:solidFill>
            </a:endParaRPr>
          </a:p>
        </p:txBody>
      </p:sp>
    </p:spTree>
    <p:extLst>
      <p:ext uri="{BB962C8B-B14F-4D97-AF65-F5344CB8AC3E}">
        <p14:creationId xmlns:p14="http://schemas.microsoft.com/office/powerpoint/2010/main" val="2494181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1"/>
            <a:ext cx="8229600" cy="1411560"/>
          </a:xfrm>
          <a:solidFill>
            <a:schemeClr val="tx2">
              <a:lumMod val="20000"/>
              <a:lumOff val="80000"/>
            </a:schemeClr>
          </a:solidFill>
        </p:spPr>
        <p:txBody>
          <a:bodyPr>
            <a:normAutofit fontScale="90000"/>
          </a:bodyPr>
          <a:lstStyle/>
          <a:p>
            <a:r>
              <a:rPr kumimoji="1" lang="ja-JP" altLang="en-US" dirty="0" smtClean="0"/>
              <a:t>居宅介護支援（ケアマネジメント）は</a:t>
            </a:r>
            <a:r>
              <a:rPr kumimoji="1" lang="en-US" altLang="ja-JP" dirty="0" smtClean="0"/>
              <a:t/>
            </a:r>
            <a:br>
              <a:rPr kumimoji="1" lang="en-US" altLang="ja-JP" dirty="0" smtClean="0"/>
            </a:br>
            <a:r>
              <a:rPr lang="ja-JP" altLang="en-US" sz="6700" dirty="0" smtClean="0"/>
              <a:t>介護保険の要</a:t>
            </a:r>
            <a:endParaRPr kumimoji="1" lang="ja-JP" altLang="en-US" sz="6700" dirty="0"/>
          </a:p>
        </p:txBody>
      </p:sp>
      <p:sp>
        <p:nvSpPr>
          <p:cNvPr id="3" name="コンテンツ プレースホルダー 2"/>
          <p:cNvSpPr>
            <a:spLocks noGrp="1"/>
          </p:cNvSpPr>
          <p:nvPr>
            <p:ph idx="1"/>
          </p:nvPr>
        </p:nvSpPr>
        <p:spPr>
          <a:xfrm>
            <a:off x="457200" y="1600201"/>
            <a:ext cx="8229600" cy="3989040"/>
          </a:xfrm>
        </p:spPr>
        <p:txBody>
          <a:bodyPr>
            <a:normAutofit lnSpcReduction="10000"/>
          </a:bodyPr>
          <a:lstStyle/>
          <a:p>
            <a:pPr marL="0" indent="0">
              <a:buNone/>
            </a:pPr>
            <a:r>
              <a:rPr lang="ja-JP" altLang="en-US" dirty="0"/>
              <a:t>「個々の解決すべき課題、その心身の状況や置かれている環境等に応じて保健・医療・福祉にわたる指定居宅サービス等が、多様なサービス提供主体により総合的かつ効率的に提供されるよう、居宅介護支援を保険給付の対象として位置づけたものであり、</a:t>
            </a:r>
            <a:r>
              <a:rPr lang="ja-JP" altLang="en-US" dirty="0">
                <a:solidFill>
                  <a:srgbClr val="FF0000"/>
                </a:solidFill>
              </a:rPr>
              <a:t>その重要性に鑑み、保険給付率についても特に１０割</a:t>
            </a:r>
            <a:r>
              <a:rPr lang="ja-JP" altLang="en-US" dirty="0"/>
              <a:t>としている」</a:t>
            </a:r>
            <a:r>
              <a:rPr lang="ja-JP" altLang="en-US" dirty="0" smtClean="0"/>
              <a:t>（厚労省老企</a:t>
            </a:r>
            <a:r>
              <a:rPr lang="ja-JP" altLang="en-US" dirty="0"/>
              <a:t>２２号通知）</a:t>
            </a:r>
            <a:endParaRPr kumimoji="1" lang="ja-JP" altLang="en-US" dirty="0"/>
          </a:p>
        </p:txBody>
      </p:sp>
      <p:sp>
        <p:nvSpPr>
          <p:cNvPr id="4" name="正方形/長方形 3"/>
          <p:cNvSpPr/>
          <p:nvPr/>
        </p:nvSpPr>
        <p:spPr>
          <a:xfrm>
            <a:off x="241783" y="5302967"/>
            <a:ext cx="8892480" cy="1569660"/>
          </a:xfrm>
          <a:prstGeom prst="rect">
            <a:avLst/>
          </a:prstGeom>
          <a:solidFill>
            <a:srgbClr val="92D050"/>
          </a:solidFill>
        </p:spPr>
        <p:txBody>
          <a:bodyPr wrap="square">
            <a:spAutoFit/>
          </a:bodyPr>
          <a:lstStyle/>
          <a:p>
            <a:r>
              <a:rPr lang="ja-JP" altLang="ja-JP" sz="3200" dirty="0">
                <a:latin typeface="ＭＳ Ｐゴシック" panose="020B0600070205080204" pitchFamily="50" charset="-128"/>
                <a:ea typeface="ＭＳ Ｐゴシック" panose="020B0600070205080204" pitchFamily="50" charset="-128"/>
                <a:cs typeface="Times New Roman" panose="02020603050405020304" pitchFamily="18" charset="0"/>
              </a:rPr>
              <a:t>「利用者本位」の制度の「要（かなめ）」として居宅介護支援（ケアマネジャーによるケアマネジメント</a:t>
            </a:r>
            <a:r>
              <a:rPr lang="ja-JP" altLang="ja-JP" sz="32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2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を</a:t>
            </a:r>
            <a:r>
              <a:rPr lang="ja-JP" altLang="ja-JP" sz="32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位置付け</a:t>
            </a:r>
            <a:r>
              <a:rPr lang="ja-JP" altLang="en-US" sz="32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、全額保険給付＝利用者負担なし</a:t>
            </a:r>
            <a:endParaRPr lang="ja-JP" altLang="en-US" sz="3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77297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53376"/>
            <a:ext cx="8219256" cy="606525"/>
          </a:xfrm>
          <a:solidFill>
            <a:schemeClr val="tx2">
              <a:lumMod val="20000"/>
              <a:lumOff val="80000"/>
            </a:schemeClr>
          </a:solidFill>
        </p:spPr>
        <p:txBody>
          <a:bodyPr>
            <a:normAutofit fontScale="90000"/>
          </a:bodyPr>
          <a:lstStyle/>
          <a:p>
            <a:r>
              <a:rPr lang="ja-JP" altLang="en-US" dirty="0" smtClean="0"/>
              <a:t>ケアマネジャーへの締め付け</a:t>
            </a:r>
            <a:endParaRPr kumimoji="1" lang="ja-JP" altLang="en-US" dirty="0"/>
          </a:p>
        </p:txBody>
      </p:sp>
      <p:sp>
        <p:nvSpPr>
          <p:cNvPr id="3" name="コンテンツ プレースホルダー 2"/>
          <p:cNvSpPr>
            <a:spLocks noGrp="1"/>
          </p:cNvSpPr>
          <p:nvPr>
            <p:ph idx="1"/>
          </p:nvPr>
        </p:nvSpPr>
        <p:spPr>
          <a:xfrm>
            <a:off x="323528" y="950170"/>
            <a:ext cx="8712968" cy="5596449"/>
          </a:xfrm>
        </p:spPr>
        <p:txBody>
          <a:bodyPr/>
          <a:lstStyle/>
          <a:p>
            <a:pPr marL="0" indent="0">
              <a:buNone/>
            </a:pPr>
            <a:r>
              <a:rPr kumimoji="1" lang="ja-JP" altLang="en-US" sz="2800" dirty="0" smtClean="0"/>
              <a:t>　</a:t>
            </a:r>
            <a:r>
              <a:rPr kumimoji="1" lang="en-US" altLang="ja-JP" sz="2800" dirty="0" smtClean="0">
                <a:solidFill>
                  <a:srgbClr val="FF0000"/>
                </a:solidFill>
              </a:rPr>
              <a:t>※</a:t>
            </a:r>
            <a:r>
              <a:rPr kumimoji="1" lang="ja-JP" altLang="en-US" sz="2800" u="sng" dirty="0" smtClean="0">
                <a:solidFill>
                  <a:srgbClr val="FF0000"/>
                </a:solidFill>
              </a:rPr>
              <a:t>居宅介護支援事業所</a:t>
            </a:r>
            <a:r>
              <a:rPr lang="ja-JP" altLang="en-US" sz="2800" u="sng" dirty="0" smtClean="0">
                <a:solidFill>
                  <a:srgbClr val="FF0000"/>
                </a:solidFill>
              </a:rPr>
              <a:t>の収支平均　一貫してマイナス</a:t>
            </a:r>
            <a:endParaRPr kumimoji="1" lang="en-US" altLang="ja-JP" sz="2800" u="sng" dirty="0" smtClean="0">
              <a:solidFill>
                <a:srgbClr val="FF0000"/>
              </a:solidFill>
            </a:endParaRPr>
          </a:p>
          <a:p>
            <a:pPr marL="0" indent="0">
              <a:buNone/>
            </a:pPr>
            <a:r>
              <a:rPr kumimoji="1" lang="en-US" altLang="ja-JP" sz="2800" dirty="0" smtClean="0"/>
              <a:t>2006</a:t>
            </a:r>
            <a:r>
              <a:rPr kumimoji="1" lang="ja-JP" altLang="en-US" sz="2800" dirty="0" smtClean="0"/>
              <a:t>年　　新予防給付　要支援者のプラン分離</a:t>
            </a:r>
            <a:endParaRPr kumimoji="1" lang="en-US" altLang="ja-JP" sz="2800" dirty="0" smtClean="0"/>
          </a:p>
          <a:p>
            <a:pPr marL="0" indent="0">
              <a:buNone/>
            </a:pPr>
            <a:r>
              <a:rPr lang="ja-JP" altLang="en-US" sz="2800" dirty="0"/>
              <a:t>　</a:t>
            </a:r>
            <a:r>
              <a:rPr lang="ja-JP" altLang="en-US" sz="2800" dirty="0" smtClean="0"/>
              <a:t>　　　　　　主任ケアマネジャー導入　更新制導入</a:t>
            </a:r>
            <a:endParaRPr kumimoji="1" lang="en-US" altLang="ja-JP" sz="2800" dirty="0" smtClean="0"/>
          </a:p>
          <a:p>
            <a:pPr marL="0" indent="0">
              <a:buNone/>
            </a:pPr>
            <a:r>
              <a:rPr lang="en-US" altLang="ja-JP" sz="2800" dirty="0" smtClean="0"/>
              <a:t>2007</a:t>
            </a:r>
            <a:r>
              <a:rPr lang="ja-JP" altLang="en-US" sz="2800" dirty="0" smtClean="0"/>
              <a:t>年　給付適正化開始（ケアプラン点検事業）</a:t>
            </a:r>
            <a:endParaRPr lang="en-US" altLang="ja-JP" sz="2800" dirty="0" smtClean="0"/>
          </a:p>
          <a:p>
            <a:pPr marL="0" indent="0">
              <a:buNone/>
            </a:pPr>
            <a:r>
              <a:rPr kumimoji="1" lang="en-US" altLang="ja-JP" sz="2800" dirty="0"/>
              <a:t>2009</a:t>
            </a:r>
            <a:r>
              <a:rPr kumimoji="1" lang="ja-JP" altLang="en-US" sz="2800" dirty="0" smtClean="0"/>
              <a:t>年　　ケアプラン点検支援マニュアル</a:t>
            </a:r>
            <a:endParaRPr kumimoji="1" lang="en-US" altLang="ja-JP" sz="2800" dirty="0" smtClean="0"/>
          </a:p>
          <a:p>
            <a:pPr marL="0" indent="0">
              <a:buNone/>
            </a:pPr>
            <a:r>
              <a:rPr lang="en-US" altLang="ja-JP" sz="3600" u="sng" dirty="0">
                <a:solidFill>
                  <a:srgbClr val="FF0000"/>
                </a:solidFill>
              </a:rPr>
              <a:t>2010</a:t>
            </a:r>
            <a:r>
              <a:rPr lang="ja-JP" altLang="en-US" sz="3600" u="sng" dirty="0" smtClean="0">
                <a:solidFill>
                  <a:srgbClr val="FF0000"/>
                </a:solidFill>
              </a:rPr>
              <a:t>年　　ケアプラン有料化　見送り</a:t>
            </a:r>
            <a:endParaRPr lang="en-US" altLang="ja-JP" sz="3600" u="sng" dirty="0" smtClean="0">
              <a:solidFill>
                <a:srgbClr val="FF0000"/>
              </a:solidFill>
            </a:endParaRPr>
          </a:p>
          <a:p>
            <a:pPr marL="0" indent="0">
              <a:buNone/>
            </a:pPr>
            <a:r>
              <a:rPr kumimoji="1" lang="en-US" altLang="ja-JP" sz="3600" u="sng" dirty="0" smtClean="0">
                <a:solidFill>
                  <a:srgbClr val="FF0000"/>
                </a:solidFill>
              </a:rPr>
              <a:t>2013</a:t>
            </a:r>
            <a:r>
              <a:rPr kumimoji="1" lang="ja-JP" altLang="en-US" sz="3600" u="sng" dirty="0" smtClean="0">
                <a:solidFill>
                  <a:srgbClr val="FF0000"/>
                </a:solidFill>
              </a:rPr>
              <a:t>年　　「ケアマネジャー資質向上</a:t>
            </a:r>
            <a:r>
              <a:rPr lang="ja-JP" altLang="en-US" sz="3600" u="sng" dirty="0" smtClean="0">
                <a:solidFill>
                  <a:srgbClr val="FF0000"/>
                </a:solidFill>
              </a:rPr>
              <a:t>」</a:t>
            </a:r>
            <a:endParaRPr lang="en-US" altLang="ja-JP" sz="3600" u="sng" dirty="0" smtClean="0">
              <a:solidFill>
                <a:srgbClr val="FF0000"/>
              </a:solidFill>
            </a:endParaRPr>
          </a:p>
          <a:p>
            <a:pPr marL="0" indent="0">
              <a:buNone/>
            </a:pPr>
            <a:r>
              <a:rPr kumimoji="1" lang="en-US" altLang="ja-JP" sz="2800" dirty="0"/>
              <a:t>2012</a:t>
            </a:r>
            <a:r>
              <a:rPr kumimoji="1" lang="ja-JP" altLang="en-US" sz="2800" dirty="0" smtClean="0"/>
              <a:t>年　</a:t>
            </a:r>
            <a:r>
              <a:rPr lang="ja-JP" altLang="en-US" sz="2800" dirty="0" smtClean="0"/>
              <a:t>　運営基準減算強化</a:t>
            </a:r>
            <a:endParaRPr lang="en-US" altLang="ja-JP" sz="2800" dirty="0" smtClean="0"/>
          </a:p>
          <a:p>
            <a:pPr marL="0" indent="0">
              <a:buNone/>
            </a:pPr>
            <a:r>
              <a:rPr lang="en-US" altLang="ja-JP" sz="2800" dirty="0"/>
              <a:t>2015</a:t>
            </a:r>
            <a:r>
              <a:rPr lang="ja-JP" altLang="en-US" sz="2800" dirty="0" smtClean="0"/>
              <a:t>年　　特定事業所集中減算強化</a:t>
            </a:r>
            <a:endParaRPr lang="en-US" altLang="ja-JP" sz="2800" dirty="0" smtClean="0"/>
          </a:p>
          <a:p>
            <a:pPr marL="0" indent="0">
              <a:buNone/>
            </a:pPr>
            <a:r>
              <a:rPr lang="en-US" altLang="ja-JP" sz="2800" dirty="0"/>
              <a:t>2016</a:t>
            </a:r>
            <a:r>
              <a:rPr lang="ja-JP" altLang="en-US" sz="2800" dirty="0" smtClean="0"/>
              <a:t>年　　ケアマネジャー</a:t>
            </a:r>
            <a:r>
              <a:rPr lang="ja-JP" altLang="en-US" sz="2800" dirty="0"/>
              <a:t>養成研修</a:t>
            </a:r>
            <a:r>
              <a:rPr lang="ja-JP" altLang="en-US" sz="2800" dirty="0" smtClean="0"/>
              <a:t>見直し</a:t>
            </a:r>
            <a:endParaRPr lang="en-US" altLang="ja-JP" sz="2800" dirty="0"/>
          </a:p>
        </p:txBody>
      </p:sp>
      <p:sp>
        <p:nvSpPr>
          <p:cNvPr id="4" name="スライド番号プレースホルダー 3"/>
          <p:cNvSpPr>
            <a:spLocks noGrp="1"/>
          </p:cNvSpPr>
          <p:nvPr>
            <p:ph type="sldNum" sz="quarter" idx="12"/>
          </p:nvPr>
        </p:nvSpPr>
        <p:spPr/>
        <p:txBody>
          <a:bodyPr/>
          <a:lstStyle/>
          <a:p>
            <a:fld id="{3B706ECC-EBCD-43BE-A780-1013F51C6180}" type="slidenum">
              <a:rPr lang="ja-JP" altLang="en-US" smtClean="0"/>
              <a:pPr/>
              <a:t>14</a:t>
            </a:fld>
            <a:endParaRPr lang="ja-JP" altLang="en-US"/>
          </a:p>
        </p:txBody>
      </p:sp>
    </p:spTree>
    <p:extLst>
      <p:ext uri="{BB962C8B-B14F-4D97-AF65-F5344CB8AC3E}">
        <p14:creationId xmlns:p14="http://schemas.microsoft.com/office/powerpoint/2010/main" val="3293758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今後のケアマネジメントの動向</a:t>
            </a:r>
            <a:endParaRPr kumimoji="1" lang="ja-JP" altLang="en-US" dirty="0"/>
          </a:p>
        </p:txBody>
      </p:sp>
      <p:sp>
        <p:nvSpPr>
          <p:cNvPr id="3" name="コンテンツ プレースホルダー 2"/>
          <p:cNvSpPr>
            <a:spLocks noGrp="1"/>
          </p:cNvSpPr>
          <p:nvPr>
            <p:ph idx="1"/>
          </p:nvPr>
        </p:nvSpPr>
        <p:spPr>
          <a:xfrm>
            <a:off x="457200" y="1600202"/>
            <a:ext cx="8507288" cy="1396750"/>
          </a:xfrm>
        </p:spPr>
        <p:txBody>
          <a:bodyPr>
            <a:normAutofit/>
          </a:bodyPr>
          <a:lstStyle/>
          <a:p>
            <a:pPr marL="0" indent="0">
              <a:buNone/>
            </a:pPr>
            <a:r>
              <a:rPr lang="ja-JP" altLang="en-US" sz="2800" dirty="0" smtClean="0"/>
              <a:t>○</a:t>
            </a:r>
            <a:r>
              <a:rPr lang="ja-JP" altLang="ja-JP" sz="2800" dirty="0" smtClean="0"/>
              <a:t>「</a:t>
            </a:r>
            <a:r>
              <a:rPr lang="ja-JP" altLang="ja-JP" sz="2800" dirty="0"/>
              <a:t>自立支援に資する科学的介護」推進として、ケアマネジメントの「標準化」、ケアプラン作成への「ＡＩを活用」など、ケアマネジャーの存在意義に関わるような</a:t>
            </a:r>
            <a:r>
              <a:rPr lang="ja-JP" altLang="ja-JP" sz="2800" dirty="0" smtClean="0"/>
              <a:t>検討</a:t>
            </a:r>
            <a:endParaRPr lang="en-US" altLang="ja-JP" sz="2800" dirty="0" smtClean="0"/>
          </a:p>
        </p:txBody>
      </p:sp>
      <p:sp>
        <p:nvSpPr>
          <p:cNvPr id="4" name="正方形/長方形 3"/>
          <p:cNvSpPr/>
          <p:nvPr/>
        </p:nvSpPr>
        <p:spPr>
          <a:xfrm>
            <a:off x="714400" y="3458064"/>
            <a:ext cx="7715200" cy="1384995"/>
          </a:xfrm>
          <a:prstGeom prst="rect">
            <a:avLst/>
          </a:prstGeom>
          <a:solidFill>
            <a:schemeClr val="accent3">
              <a:lumMod val="60000"/>
              <a:lumOff val="40000"/>
            </a:schemeClr>
          </a:solidFill>
        </p:spPr>
        <p:txBody>
          <a:bodyPr wrap="square">
            <a:spAutoFit/>
          </a:bodyPr>
          <a:lstStyle/>
          <a:p>
            <a:r>
              <a:rPr lang="ja-JP" altLang="ja-JP" sz="2800" dirty="0"/>
              <a:t>ケアマネジメントを「利用者本位」からひきはがし</a:t>
            </a:r>
            <a:r>
              <a:rPr lang="ja-JP" altLang="ja-JP" sz="2800" dirty="0" smtClean="0"/>
              <a:t>、</a:t>
            </a:r>
            <a:r>
              <a:rPr lang="ja-JP" altLang="en-US" sz="2800" dirty="0" smtClean="0"/>
              <a:t>「標準化」＝</a:t>
            </a:r>
            <a:r>
              <a:rPr lang="ja-JP" altLang="ja-JP" sz="2800" dirty="0" smtClean="0"/>
              <a:t>市町村</a:t>
            </a:r>
            <a:r>
              <a:rPr lang="ja-JP" altLang="ja-JP" sz="2800" dirty="0"/>
              <a:t>による「自立支援」（サービスからの「卒業」など）策の手先に仕立て上げようと</a:t>
            </a:r>
            <a:r>
              <a:rPr lang="ja-JP" altLang="ja-JP" sz="2800" dirty="0" smtClean="0"/>
              <a:t>する</a:t>
            </a:r>
            <a:endParaRPr lang="ja-JP" altLang="ja-JP" sz="2800" dirty="0"/>
          </a:p>
        </p:txBody>
      </p:sp>
      <p:sp>
        <p:nvSpPr>
          <p:cNvPr id="5" name="正方形/長方形 4"/>
          <p:cNvSpPr/>
          <p:nvPr/>
        </p:nvSpPr>
        <p:spPr>
          <a:xfrm>
            <a:off x="323528" y="5304171"/>
            <a:ext cx="8640960" cy="1384995"/>
          </a:xfrm>
          <a:prstGeom prst="rect">
            <a:avLst/>
          </a:prstGeom>
          <a:noFill/>
        </p:spPr>
        <p:txBody>
          <a:bodyPr wrap="square">
            <a:spAutoFit/>
          </a:bodyPr>
          <a:lstStyle/>
          <a:p>
            <a:r>
              <a:rPr lang="ja-JP" altLang="ja-JP" sz="2800" dirty="0" smtClean="0"/>
              <a:t>ケアマネジャー</a:t>
            </a:r>
            <a:r>
              <a:rPr lang="ja-JP" altLang="ja-JP" sz="2800" dirty="0"/>
              <a:t>の中には「多忙感」「喪失感」が広がり、介護支援専門員実務研修受講資格試験の受験者、合格者が２０１８年度から急激に減少する事態となっている。</a:t>
            </a:r>
          </a:p>
        </p:txBody>
      </p:sp>
    </p:spTree>
    <p:extLst>
      <p:ext uri="{BB962C8B-B14F-4D97-AF65-F5344CB8AC3E}">
        <p14:creationId xmlns:p14="http://schemas.microsoft.com/office/powerpoint/2010/main" val="2244583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24440" y="1268760"/>
            <a:ext cx="3909990" cy="1657064"/>
          </a:xfrm>
        </p:spPr>
        <p:txBody>
          <a:bodyPr>
            <a:normAutofit fontScale="90000"/>
          </a:bodyPr>
          <a:lstStyle/>
          <a:p>
            <a:r>
              <a:rPr lang="ja-JP" altLang="en-US" sz="3200" dirty="0" smtClean="0"/>
              <a:t>２０１８年度から</a:t>
            </a:r>
            <a:r>
              <a:rPr lang="en-US" altLang="ja-JP" sz="3200" dirty="0" smtClean="0"/>
              <a:t/>
            </a:r>
            <a:br>
              <a:rPr lang="en-US" altLang="ja-JP" sz="3200" dirty="0" smtClean="0"/>
            </a:br>
            <a:r>
              <a:rPr lang="ja-JP" altLang="en-US" sz="3200" dirty="0" smtClean="0"/>
              <a:t>受験者数激減</a:t>
            </a:r>
            <a:r>
              <a:rPr lang="en-US" altLang="ja-JP" sz="3200" dirty="0" smtClean="0"/>
              <a:t/>
            </a:r>
            <a:br>
              <a:rPr lang="en-US" altLang="ja-JP" sz="3200" dirty="0" smtClean="0"/>
            </a:br>
            <a:r>
              <a:rPr lang="en-US" altLang="ja-JP" sz="3200" dirty="0" smtClean="0"/>
              <a:t>13.1</a:t>
            </a:r>
            <a:r>
              <a:rPr lang="ja-JP" altLang="en-US" sz="3200" dirty="0" smtClean="0"/>
              <a:t>万人⇒</a:t>
            </a:r>
            <a:r>
              <a:rPr lang="en-US" altLang="ja-JP" sz="3200" dirty="0" smtClean="0"/>
              <a:t>4.9</a:t>
            </a:r>
            <a:r>
              <a:rPr lang="ja-JP" altLang="en-US" sz="3200" dirty="0" smtClean="0"/>
              <a:t>万人</a:t>
            </a:r>
            <a:r>
              <a:rPr lang="en-US" altLang="ja-JP" sz="3200" dirty="0" smtClean="0"/>
              <a:t/>
            </a:r>
            <a:br>
              <a:rPr lang="en-US" altLang="ja-JP" sz="3200" dirty="0" smtClean="0"/>
            </a:br>
            <a:r>
              <a:rPr lang="en-US" altLang="ja-JP" sz="5400" dirty="0" smtClean="0">
                <a:solidFill>
                  <a:srgbClr val="FF0000"/>
                </a:solidFill>
              </a:rPr>
              <a:t>6</a:t>
            </a:r>
            <a:r>
              <a:rPr lang="ja-JP" altLang="en-US" sz="5400" dirty="0" smtClean="0">
                <a:solidFill>
                  <a:srgbClr val="FF0000"/>
                </a:solidFill>
              </a:rPr>
              <a:t>割減！</a:t>
            </a:r>
            <a:endParaRPr kumimoji="1" lang="ja-JP" altLang="en-US" sz="5400" dirty="0">
              <a:solidFill>
                <a:srgbClr val="FF0000"/>
              </a:solidFill>
            </a:endParaRPr>
          </a:p>
        </p:txBody>
      </p:sp>
      <p:sp>
        <p:nvSpPr>
          <p:cNvPr id="4" name="スライド番号プレースホルダー 3"/>
          <p:cNvSpPr>
            <a:spLocks noGrp="1"/>
          </p:cNvSpPr>
          <p:nvPr>
            <p:ph type="sldNum" sz="quarter" idx="12"/>
          </p:nvPr>
        </p:nvSpPr>
        <p:spPr/>
        <p:txBody>
          <a:bodyPr/>
          <a:lstStyle/>
          <a:p>
            <a:fld id="{3B706ECC-EBCD-43BE-A780-1013F51C6180}" type="slidenum">
              <a:rPr lang="ja-JP" altLang="en-US" smtClean="0"/>
              <a:pPr/>
              <a:t>16</a:t>
            </a:fld>
            <a:endParaRPr lang="ja-JP" altLang="en-US"/>
          </a:p>
        </p:txBody>
      </p:sp>
      <p:pic>
        <p:nvPicPr>
          <p:cNvPr id="1026" name="Picture 2" descr="http://www.caremanagement.jp/images/contents3/yuuki/13/im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091" y="3325632"/>
            <a:ext cx="5305026" cy="3543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aremanagement.jp/images/contents3/yuuki/11/im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8" y="0"/>
            <a:ext cx="4993244" cy="3281159"/>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a:xfrm>
            <a:off x="200362" y="3171193"/>
            <a:ext cx="3435534" cy="3550282"/>
          </a:xfrm>
        </p:spPr>
        <p:txBody>
          <a:bodyPr>
            <a:normAutofit lnSpcReduction="10000"/>
          </a:bodyPr>
          <a:lstStyle/>
          <a:p>
            <a:pPr marL="0" indent="0">
              <a:buNone/>
            </a:pPr>
            <a:r>
              <a:rPr kumimoji="1" lang="ja-JP" altLang="en-US" dirty="0" smtClean="0"/>
              <a:t>合格者数激減</a:t>
            </a:r>
            <a:endParaRPr kumimoji="1" lang="en-US" altLang="ja-JP" dirty="0" smtClean="0"/>
          </a:p>
          <a:p>
            <a:pPr marL="0" indent="0">
              <a:buNone/>
            </a:pPr>
            <a:r>
              <a:rPr lang="en-US" altLang="ja-JP" dirty="0"/>
              <a:t>1.5</a:t>
            </a:r>
            <a:r>
              <a:rPr lang="ja-JP" altLang="en-US" dirty="0" smtClean="0"/>
              <a:t>万人⇒</a:t>
            </a:r>
            <a:r>
              <a:rPr lang="en-US" altLang="ja-JP" dirty="0" smtClean="0"/>
              <a:t>0.5</a:t>
            </a:r>
            <a:r>
              <a:rPr lang="ja-JP" altLang="en-US" dirty="0" smtClean="0"/>
              <a:t>万人</a:t>
            </a:r>
            <a:endParaRPr lang="en-US" altLang="ja-JP" dirty="0" smtClean="0"/>
          </a:p>
          <a:p>
            <a:pPr marL="0" indent="0">
              <a:buNone/>
            </a:pPr>
            <a:r>
              <a:rPr lang="ja-JP" altLang="en-US" dirty="0"/>
              <a:t>　</a:t>
            </a:r>
            <a:r>
              <a:rPr lang="en-US" altLang="ja-JP" sz="4000" dirty="0" smtClean="0">
                <a:solidFill>
                  <a:srgbClr val="FF0000"/>
                </a:solidFill>
              </a:rPr>
              <a:t>3</a:t>
            </a:r>
            <a:r>
              <a:rPr lang="ja-JP" altLang="en-US" sz="4000" dirty="0" smtClean="0">
                <a:solidFill>
                  <a:srgbClr val="FF0000"/>
                </a:solidFill>
              </a:rPr>
              <a:t>分の</a:t>
            </a:r>
            <a:r>
              <a:rPr lang="en-US" altLang="ja-JP" sz="4000" dirty="0" smtClean="0">
                <a:solidFill>
                  <a:srgbClr val="FF0000"/>
                </a:solidFill>
              </a:rPr>
              <a:t>1</a:t>
            </a:r>
            <a:r>
              <a:rPr lang="ja-JP" altLang="en-US" sz="4000" dirty="0" smtClean="0">
                <a:solidFill>
                  <a:srgbClr val="FF0000"/>
                </a:solidFill>
              </a:rPr>
              <a:t>に</a:t>
            </a:r>
            <a:endParaRPr lang="en-US" altLang="ja-JP" dirty="0" smtClean="0">
              <a:solidFill>
                <a:srgbClr val="FF0000"/>
              </a:solidFill>
            </a:endParaRPr>
          </a:p>
          <a:p>
            <a:pPr marL="0" indent="0">
              <a:buNone/>
            </a:pPr>
            <a:r>
              <a:rPr kumimoji="1" lang="ja-JP" altLang="en-US" dirty="0" smtClean="0">
                <a:solidFill>
                  <a:srgbClr val="FF0000"/>
                </a:solidFill>
              </a:rPr>
              <a:t>合格率半減！</a:t>
            </a:r>
            <a:endParaRPr kumimoji="1" lang="en-US" altLang="ja-JP" dirty="0" smtClean="0">
              <a:solidFill>
                <a:srgbClr val="FF0000"/>
              </a:solidFill>
            </a:endParaRPr>
          </a:p>
          <a:p>
            <a:pPr marL="0" indent="0">
              <a:buNone/>
            </a:pPr>
            <a:r>
              <a:rPr lang="ja-JP" altLang="en-US" dirty="0" smtClean="0">
                <a:solidFill>
                  <a:srgbClr val="FF0000"/>
                </a:solidFill>
              </a:rPr>
              <a:t>２</a:t>
            </a:r>
            <a:r>
              <a:rPr lang="en-US" altLang="ja-JP" dirty="0" smtClean="0">
                <a:solidFill>
                  <a:srgbClr val="FF0000"/>
                </a:solidFill>
              </a:rPr>
              <a:t>1.5</a:t>
            </a:r>
            <a:r>
              <a:rPr lang="ja-JP" altLang="en-US" dirty="0" smtClean="0">
                <a:solidFill>
                  <a:srgbClr val="FF0000"/>
                </a:solidFill>
              </a:rPr>
              <a:t>％⇒</a:t>
            </a:r>
            <a:r>
              <a:rPr lang="en-US" altLang="ja-JP" dirty="0" smtClean="0">
                <a:solidFill>
                  <a:srgbClr val="FF0000"/>
                </a:solidFill>
              </a:rPr>
              <a:t>10.1</a:t>
            </a:r>
            <a:r>
              <a:rPr lang="ja-JP" altLang="en-US" dirty="0" smtClean="0">
                <a:solidFill>
                  <a:srgbClr val="FF0000"/>
                </a:solidFill>
              </a:rPr>
              <a:t>％</a:t>
            </a:r>
            <a:endParaRPr lang="en-US" altLang="ja-JP" dirty="0" smtClean="0">
              <a:solidFill>
                <a:srgbClr val="FF0000"/>
              </a:solidFill>
            </a:endParaRPr>
          </a:p>
          <a:p>
            <a:pPr marL="0" indent="0">
              <a:buNone/>
            </a:pPr>
            <a:r>
              <a:rPr kumimoji="1" lang="ja-JP" altLang="en-US" dirty="0" smtClean="0">
                <a:solidFill>
                  <a:srgbClr val="FF0000"/>
                </a:solidFill>
              </a:rPr>
              <a:t>半分に！</a:t>
            </a:r>
            <a:endParaRPr kumimoji="1" lang="ja-JP" altLang="en-US" dirty="0">
              <a:solidFill>
                <a:srgbClr val="FF0000"/>
              </a:solidFill>
            </a:endParaRPr>
          </a:p>
        </p:txBody>
      </p:sp>
      <p:sp>
        <p:nvSpPr>
          <p:cNvPr id="7" name="タイトル 1"/>
          <p:cNvSpPr txBox="1">
            <a:spLocks/>
          </p:cNvSpPr>
          <p:nvPr/>
        </p:nvSpPr>
        <p:spPr bwMode="auto">
          <a:xfrm>
            <a:off x="2771800" y="20785"/>
            <a:ext cx="6372200" cy="8159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r>
              <a:rPr lang="ja-JP" altLang="en-US" sz="4800" u="sng" dirty="0" smtClean="0">
                <a:solidFill>
                  <a:srgbClr val="FF0000"/>
                </a:solidFill>
              </a:rPr>
              <a:t>ケアマネのなり手急減</a:t>
            </a:r>
            <a:endParaRPr lang="ja-JP" altLang="en-US" sz="4800" u="sng" dirty="0">
              <a:solidFill>
                <a:srgbClr val="FF0000"/>
              </a:solidFill>
            </a:endParaRPr>
          </a:p>
        </p:txBody>
      </p:sp>
    </p:spTree>
    <p:extLst>
      <p:ext uri="{BB962C8B-B14F-4D97-AF65-F5344CB8AC3E}">
        <p14:creationId xmlns:p14="http://schemas.microsoft.com/office/powerpoint/2010/main" val="2813286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a:blip r:embed="rId2"/>
          <a:stretch>
            <a:fillRect/>
          </a:stretch>
        </p:blipFill>
        <p:spPr>
          <a:xfrm>
            <a:off x="0" y="594710"/>
            <a:ext cx="9236263" cy="6263290"/>
          </a:xfrm>
          <a:prstGeom prst="rect">
            <a:avLst/>
          </a:prstGeom>
        </p:spPr>
      </p:pic>
      <p:sp>
        <p:nvSpPr>
          <p:cNvPr id="6" name="正方形/長方形 5"/>
          <p:cNvSpPr/>
          <p:nvPr/>
        </p:nvSpPr>
        <p:spPr>
          <a:xfrm>
            <a:off x="179512" y="116632"/>
            <a:ext cx="7920880" cy="28803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t>財務省　財政制度等審議会建議資料</a:t>
            </a:r>
            <a:endParaRPr kumimoji="1" lang="ja-JP" altLang="en-US" sz="2800" dirty="0"/>
          </a:p>
        </p:txBody>
      </p:sp>
    </p:spTree>
    <p:extLst>
      <p:ext uri="{BB962C8B-B14F-4D97-AF65-F5344CB8AC3E}">
        <p14:creationId xmlns:p14="http://schemas.microsoft.com/office/powerpoint/2010/main" val="3037880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solidFill>
            <a:schemeClr val="accent3"/>
          </a:solidFill>
        </p:spPr>
        <p:txBody>
          <a:bodyPr>
            <a:normAutofit fontScale="90000"/>
          </a:bodyPr>
          <a:lstStyle/>
          <a:p>
            <a:r>
              <a:rPr kumimoji="1" lang="ja-JP" altLang="en-US" dirty="0" smtClean="0"/>
              <a:t>毎月発生する利用者負担</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03981229"/>
              </p:ext>
            </p:extLst>
          </p:nvPr>
        </p:nvGraphicFramePr>
        <p:xfrm>
          <a:off x="107503" y="1152170"/>
          <a:ext cx="9036497" cy="3108960"/>
        </p:xfrm>
        <a:graphic>
          <a:graphicData uri="http://schemas.openxmlformats.org/drawingml/2006/table">
            <a:tbl>
              <a:tblPr firstRow="1" firstCol="1" bandRow="1">
                <a:tableStyleId>{5C22544A-7EE6-4342-B048-85BDC9FD1C3A}</a:tableStyleId>
              </a:tblPr>
              <a:tblGrid>
                <a:gridCol w="2780620"/>
                <a:gridCol w="2195226"/>
                <a:gridCol w="1390891"/>
                <a:gridCol w="2669760"/>
              </a:tblGrid>
              <a:tr h="1296143">
                <a:tc>
                  <a:txBody>
                    <a:bodyPr/>
                    <a:lstStyle/>
                    <a:p>
                      <a:pPr algn="l">
                        <a:spcAft>
                          <a:spcPts val="0"/>
                        </a:spcAft>
                      </a:pPr>
                      <a:r>
                        <a:rPr lang="ja-JP" sz="3600" kern="100" dirty="0">
                          <a:effectLst/>
                        </a:rPr>
                        <a:t>　</a:t>
                      </a:r>
                      <a:endParaRPr 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3200" kern="100" dirty="0">
                          <a:solidFill>
                            <a:schemeClr val="tx1"/>
                          </a:solidFill>
                          <a:effectLst/>
                        </a:rPr>
                        <a:t>月額（１単位</a:t>
                      </a:r>
                      <a:r>
                        <a:rPr lang="en-US" sz="3200" kern="100" dirty="0">
                          <a:solidFill>
                            <a:schemeClr val="tx1"/>
                          </a:solidFill>
                          <a:effectLst/>
                        </a:rPr>
                        <a:t>10</a:t>
                      </a:r>
                      <a:r>
                        <a:rPr lang="ja-JP" sz="3200" kern="100" dirty="0">
                          <a:solidFill>
                            <a:schemeClr val="tx1"/>
                          </a:solidFill>
                          <a:effectLst/>
                        </a:rPr>
                        <a:t>円の場合）※</a:t>
                      </a:r>
                      <a:endParaRPr lang="ja-JP" sz="32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3200" kern="100" dirty="0">
                          <a:solidFill>
                            <a:schemeClr val="tx1"/>
                          </a:solidFill>
                          <a:effectLst/>
                        </a:rPr>
                        <a:t>　現在の自己負担</a:t>
                      </a:r>
                      <a:endParaRPr lang="ja-JP" sz="32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3200" kern="100" dirty="0">
                          <a:solidFill>
                            <a:srgbClr val="FF0000"/>
                          </a:solidFill>
                          <a:effectLst/>
                        </a:rPr>
                        <a:t>仮に「</a:t>
                      </a:r>
                      <a:r>
                        <a:rPr lang="en-US" sz="3200" kern="100" dirty="0">
                          <a:solidFill>
                            <a:srgbClr val="FF0000"/>
                          </a:solidFill>
                          <a:effectLst/>
                        </a:rPr>
                        <a:t>1</a:t>
                      </a:r>
                      <a:r>
                        <a:rPr lang="ja-JP" sz="3200" kern="100" dirty="0">
                          <a:solidFill>
                            <a:srgbClr val="FF0000"/>
                          </a:solidFill>
                          <a:effectLst/>
                        </a:rPr>
                        <a:t>割負担」とすると</a:t>
                      </a:r>
                      <a:endParaRPr lang="ja-JP" sz="3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5758">
                <a:tc>
                  <a:txBody>
                    <a:bodyPr/>
                    <a:lstStyle/>
                    <a:p>
                      <a:pPr algn="l">
                        <a:spcAft>
                          <a:spcPts val="0"/>
                        </a:spcAft>
                      </a:pPr>
                      <a:r>
                        <a:rPr lang="ja-JP" sz="3600" kern="100" dirty="0">
                          <a:solidFill>
                            <a:schemeClr val="tx1"/>
                          </a:solidFill>
                          <a:effectLst/>
                        </a:rPr>
                        <a:t>要支援１．２</a:t>
                      </a:r>
                      <a:endParaRPr lang="ja-JP" sz="36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3600" kern="100" dirty="0">
                          <a:effectLst/>
                        </a:rPr>
                        <a:t>　</a:t>
                      </a:r>
                      <a:r>
                        <a:rPr lang="en-US" sz="3600" kern="100" dirty="0" smtClean="0">
                          <a:effectLst/>
                        </a:rPr>
                        <a:t>4,310</a:t>
                      </a:r>
                      <a:r>
                        <a:rPr lang="ja-JP" sz="3600" kern="100" dirty="0">
                          <a:effectLst/>
                        </a:rPr>
                        <a:t>円</a:t>
                      </a:r>
                      <a:endParaRPr 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3600" kern="100" dirty="0">
                          <a:effectLst/>
                        </a:rPr>
                        <a:t>　</a:t>
                      </a:r>
                      <a:r>
                        <a:rPr lang="en-US" sz="3600" kern="100" dirty="0">
                          <a:effectLst/>
                        </a:rPr>
                        <a:t>0</a:t>
                      </a:r>
                      <a:r>
                        <a:rPr lang="ja-JP" sz="3600" kern="100" dirty="0">
                          <a:effectLst/>
                        </a:rPr>
                        <a:t>円</a:t>
                      </a:r>
                      <a:endParaRPr 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3600" kern="100" dirty="0">
                          <a:solidFill>
                            <a:srgbClr val="FF0000"/>
                          </a:solidFill>
                          <a:effectLst/>
                        </a:rPr>
                        <a:t>　月　</a:t>
                      </a:r>
                      <a:r>
                        <a:rPr lang="en-US" sz="3600" kern="100" dirty="0">
                          <a:solidFill>
                            <a:srgbClr val="FF0000"/>
                          </a:solidFill>
                          <a:effectLst/>
                        </a:rPr>
                        <a:t>431</a:t>
                      </a:r>
                      <a:r>
                        <a:rPr lang="ja-JP" sz="3600" kern="100" dirty="0">
                          <a:solidFill>
                            <a:srgbClr val="FF0000"/>
                          </a:solidFill>
                          <a:effectLst/>
                        </a:rPr>
                        <a:t>円</a:t>
                      </a:r>
                      <a:endParaRPr lang="ja-JP" sz="36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6631">
                <a:tc>
                  <a:txBody>
                    <a:bodyPr/>
                    <a:lstStyle/>
                    <a:p>
                      <a:pPr algn="l">
                        <a:spcAft>
                          <a:spcPts val="0"/>
                        </a:spcAft>
                      </a:pPr>
                      <a:r>
                        <a:rPr lang="ja-JP" sz="3600" kern="100" dirty="0">
                          <a:solidFill>
                            <a:schemeClr val="tx1"/>
                          </a:solidFill>
                          <a:effectLst/>
                        </a:rPr>
                        <a:t>要介護１．２</a:t>
                      </a:r>
                      <a:endParaRPr lang="ja-JP" sz="36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3600" kern="100" dirty="0" smtClean="0">
                          <a:effectLst/>
                        </a:rPr>
                        <a:t>10,5</a:t>
                      </a:r>
                      <a:r>
                        <a:rPr lang="en-US" altLang="ja-JP" sz="3600" kern="100" dirty="0" smtClean="0">
                          <a:effectLst/>
                        </a:rPr>
                        <a:t>7</a:t>
                      </a:r>
                      <a:r>
                        <a:rPr lang="en-US" sz="3600" kern="100" dirty="0" smtClean="0">
                          <a:effectLst/>
                        </a:rPr>
                        <a:t>0</a:t>
                      </a:r>
                      <a:r>
                        <a:rPr lang="ja-JP" sz="3600" kern="100" dirty="0">
                          <a:effectLst/>
                        </a:rPr>
                        <a:t>円</a:t>
                      </a:r>
                      <a:endParaRPr 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3600" kern="100" dirty="0">
                          <a:effectLst/>
                        </a:rPr>
                        <a:t>　</a:t>
                      </a:r>
                      <a:r>
                        <a:rPr lang="en-US" sz="3600" kern="100" dirty="0">
                          <a:effectLst/>
                        </a:rPr>
                        <a:t>0</a:t>
                      </a:r>
                      <a:r>
                        <a:rPr lang="ja-JP" sz="3600" kern="100" dirty="0">
                          <a:effectLst/>
                        </a:rPr>
                        <a:t>円</a:t>
                      </a:r>
                      <a:endParaRPr 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3600" kern="100" dirty="0">
                          <a:solidFill>
                            <a:schemeClr val="bg1"/>
                          </a:solidFill>
                          <a:effectLst/>
                        </a:rPr>
                        <a:t>　</a:t>
                      </a:r>
                      <a:r>
                        <a:rPr lang="ja-JP" sz="3600" kern="100" dirty="0">
                          <a:solidFill>
                            <a:srgbClr val="FF0000"/>
                          </a:solidFill>
                          <a:effectLst/>
                        </a:rPr>
                        <a:t>月</a:t>
                      </a:r>
                      <a:r>
                        <a:rPr lang="en-US" sz="3600" kern="100" dirty="0" smtClean="0">
                          <a:solidFill>
                            <a:srgbClr val="FF0000"/>
                          </a:solidFill>
                          <a:effectLst/>
                        </a:rPr>
                        <a:t>1,05</a:t>
                      </a:r>
                      <a:r>
                        <a:rPr lang="en-US" altLang="ja-JP" sz="3600" kern="100" dirty="0" smtClean="0">
                          <a:solidFill>
                            <a:srgbClr val="FF0000"/>
                          </a:solidFill>
                          <a:effectLst/>
                        </a:rPr>
                        <a:t>7</a:t>
                      </a:r>
                      <a:r>
                        <a:rPr lang="ja-JP" sz="3600" kern="100" dirty="0" smtClean="0">
                          <a:solidFill>
                            <a:srgbClr val="FF0000"/>
                          </a:solidFill>
                          <a:effectLst/>
                        </a:rPr>
                        <a:t>円</a:t>
                      </a:r>
                      <a:endParaRPr lang="ja-JP" sz="36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7">
                <a:tc>
                  <a:txBody>
                    <a:bodyPr/>
                    <a:lstStyle/>
                    <a:p>
                      <a:pPr algn="l">
                        <a:spcAft>
                          <a:spcPts val="0"/>
                        </a:spcAft>
                      </a:pPr>
                      <a:r>
                        <a:rPr lang="ja-JP" sz="3600" kern="100" dirty="0">
                          <a:solidFill>
                            <a:schemeClr val="tx1"/>
                          </a:solidFill>
                          <a:effectLst/>
                        </a:rPr>
                        <a:t>要介護</a:t>
                      </a:r>
                      <a:r>
                        <a:rPr lang="en-US" sz="3600" kern="100" dirty="0">
                          <a:solidFill>
                            <a:schemeClr val="tx1"/>
                          </a:solidFill>
                          <a:effectLst/>
                        </a:rPr>
                        <a:t>3</a:t>
                      </a:r>
                      <a:r>
                        <a:rPr lang="ja-JP" sz="3600" kern="100" dirty="0">
                          <a:solidFill>
                            <a:schemeClr val="tx1"/>
                          </a:solidFill>
                          <a:effectLst/>
                        </a:rPr>
                        <a:t>～</a:t>
                      </a:r>
                      <a:r>
                        <a:rPr lang="en-US" sz="3600" kern="100" dirty="0">
                          <a:solidFill>
                            <a:schemeClr val="tx1"/>
                          </a:solidFill>
                          <a:effectLst/>
                        </a:rPr>
                        <a:t>5</a:t>
                      </a:r>
                      <a:endParaRPr lang="ja-JP" sz="36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3600" kern="100" dirty="0" smtClean="0">
                          <a:effectLst/>
                        </a:rPr>
                        <a:t>13,</a:t>
                      </a:r>
                      <a:r>
                        <a:rPr lang="en-US" altLang="ja-JP" sz="3600" kern="100" dirty="0" smtClean="0">
                          <a:effectLst/>
                        </a:rPr>
                        <a:t>73</a:t>
                      </a:r>
                      <a:r>
                        <a:rPr lang="en-US" sz="3600" kern="100" dirty="0" smtClean="0">
                          <a:effectLst/>
                        </a:rPr>
                        <a:t>0</a:t>
                      </a:r>
                      <a:r>
                        <a:rPr lang="ja-JP" sz="3600" kern="100" dirty="0">
                          <a:effectLst/>
                        </a:rPr>
                        <a:t>円</a:t>
                      </a:r>
                      <a:endParaRPr 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3600" kern="100" dirty="0">
                          <a:effectLst/>
                        </a:rPr>
                        <a:t>　</a:t>
                      </a:r>
                      <a:r>
                        <a:rPr lang="en-US" sz="3600" kern="100" dirty="0">
                          <a:effectLst/>
                        </a:rPr>
                        <a:t>0</a:t>
                      </a:r>
                      <a:r>
                        <a:rPr lang="ja-JP" sz="3600" kern="100" dirty="0">
                          <a:effectLst/>
                        </a:rPr>
                        <a:t>円</a:t>
                      </a:r>
                      <a:endParaRPr 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3600" kern="100" dirty="0">
                          <a:solidFill>
                            <a:srgbClr val="FF0000"/>
                          </a:solidFill>
                          <a:effectLst/>
                        </a:rPr>
                        <a:t>　月</a:t>
                      </a:r>
                      <a:r>
                        <a:rPr lang="en-US" sz="3600" kern="100" dirty="0" smtClean="0">
                          <a:solidFill>
                            <a:srgbClr val="FF0000"/>
                          </a:solidFill>
                          <a:effectLst/>
                        </a:rPr>
                        <a:t>1,3</a:t>
                      </a:r>
                      <a:r>
                        <a:rPr lang="en-US" altLang="ja-JP" sz="3600" kern="100" dirty="0" smtClean="0">
                          <a:solidFill>
                            <a:srgbClr val="FF0000"/>
                          </a:solidFill>
                          <a:effectLst/>
                        </a:rPr>
                        <a:t>73</a:t>
                      </a:r>
                      <a:r>
                        <a:rPr lang="ja-JP" sz="3600" kern="100" dirty="0" smtClean="0">
                          <a:solidFill>
                            <a:srgbClr val="FF0000"/>
                          </a:solidFill>
                          <a:effectLst/>
                        </a:rPr>
                        <a:t>円</a:t>
                      </a:r>
                      <a:endParaRPr lang="ja-JP" sz="36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正方形/長方形 5"/>
          <p:cNvSpPr/>
          <p:nvPr/>
        </p:nvSpPr>
        <p:spPr>
          <a:xfrm>
            <a:off x="430989" y="4504580"/>
            <a:ext cx="8892479" cy="1815882"/>
          </a:xfrm>
          <a:prstGeom prst="rect">
            <a:avLst/>
          </a:prstGeom>
        </p:spPr>
        <p:txBody>
          <a:bodyPr wrap="square">
            <a:spAutoFit/>
          </a:bodyPr>
          <a:lstStyle/>
          <a:p>
            <a:r>
              <a:rPr lang="ja-JP" altLang="ja-JP" sz="2800" kern="100" dirty="0">
                <a:latin typeface="+mn-ea"/>
                <a:cs typeface="Courier New" panose="02070309020205020404" pitchFamily="49" charset="0"/>
              </a:rPr>
              <a:t>初回加算</a:t>
            </a:r>
            <a:r>
              <a:rPr lang="en-US" altLang="ja-JP" sz="2800" kern="100" dirty="0">
                <a:latin typeface="+mn-ea"/>
                <a:cs typeface="Courier New" panose="02070309020205020404" pitchFamily="49" charset="0"/>
              </a:rPr>
              <a:t>3000</a:t>
            </a:r>
            <a:r>
              <a:rPr lang="ja-JP" altLang="ja-JP" sz="2800" kern="100" dirty="0">
                <a:latin typeface="+mn-ea"/>
                <a:cs typeface="Courier New" panose="02070309020205020404" pitchFamily="49" charset="0"/>
              </a:rPr>
              <a:t>円、特定事業所加算月</a:t>
            </a:r>
            <a:r>
              <a:rPr lang="en-US" altLang="ja-JP" sz="2800" kern="100" dirty="0">
                <a:latin typeface="+mn-ea"/>
                <a:cs typeface="Courier New" panose="02070309020205020404" pitchFamily="49" charset="0"/>
              </a:rPr>
              <a:t>3000</a:t>
            </a:r>
            <a:r>
              <a:rPr lang="ja-JP" altLang="ja-JP" sz="2800" kern="100" dirty="0">
                <a:latin typeface="+mn-ea"/>
                <a:cs typeface="Courier New" panose="02070309020205020404" pitchFamily="49" charset="0"/>
              </a:rPr>
              <a:t>円～</a:t>
            </a:r>
            <a:r>
              <a:rPr lang="en-US" altLang="ja-JP" sz="2800" kern="100" dirty="0">
                <a:latin typeface="+mn-ea"/>
                <a:cs typeface="Courier New" panose="02070309020205020404" pitchFamily="49" charset="0"/>
              </a:rPr>
              <a:t>5000</a:t>
            </a:r>
            <a:r>
              <a:rPr lang="ja-JP" altLang="ja-JP" sz="2800" kern="100" dirty="0">
                <a:latin typeface="+mn-ea"/>
                <a:cs typeface="Courier New" panose="02070309020205020404" pitchFamily="49" charset="0"/>
              </a:rPr>
              <a:t>円などの加算が別途ある</a:t>
            </a:r>
            <a:endParaRPr lang="ja-JP" altLang="ja-JP" sz="2800" kern="100" dirty="0">
              <a:latin typeface="+mn-ea"/>
              <a:cs typeface="Times New Roman" panose="02020603050405020304" pitchFamily="18" charset="0"/>
            </a:endParaRPr>
          </a:p>
          <a:p>
            <a:r>
              <a:rPr lang="ja-JP" altLang="ja-JP" sz="2800" kern="100" dirty="0">
                <a:latin typeface="+mn-ea"/>
                <a:cs typeface="Courier New" panose="02070309020205020404" pitchFamily="49" charset="0"/>
              </a:rPr>
              <a:t>※大阪府内は</a:t>
            </a:r>
            <a:r>
              <a:rPr lang="en-US" altLang="ja-JP" sz="2800" kern="100" dirty="0">
                <a:latin typeface="+mn-ea"/>
                <a:cs typeface="Courier New" panose="02070309020205020404" pitchFamily="49" charset="0"/>
              </a:rPr>
              <a:t>1</a:t>
            </a:r>
            <a:r>
              <a:rPr lang="ja-JP" altLang="ja-JP" sz="2800" kern="100" dirty="0">
                <a:latin typeface="+mn-ea"/>
                <a:cs typeface="Courier New" panose="02070309020205020404" pitchFamily="49" charset="0"/>
              </a:rPr>
              <a:t>単位</a:t>
            </a:r>
            <a:r>
              <a:rPr lang="en-US" altLang="ja-JP" sz="2800" kern="100" dirty="0">
                <a:latin typeface="+mn-ea"/>
                <a:cs typeface="Courier New" panose="02070309020205020404" pitchFamily="49" charset="0"/>
              </a:rPr>
              <a:t>11.12</a:t>
            </a:r>
            <a:r>
              <a:rPr lang="ja-JP" altLang="ja-JP" sz="2800" kern="100" dirty="0">
                <a:latin typeface="+mn-ea"/>
                <a:cs typeface="Courier New" panose="02070309020205020404" pitchFamily="49" charset="0"/>
              </a:rPr>
              <a:t>円～</a:t>
            </a:r>
            <a:r>
              <a:rPr lang="en-US" altLang="ja-JP" sz="2800" kern="100" dirty="0">
                <a:latin typeface="+mn-ea"/>
                <a:cs typeface="Courier New" panose="02070309020205020404" pitchFamily="49" charset="0"/>
              </a:rPr>
              <a:t>10.42</a:t>
            </a:r>
            <a:r>
              <a:rPr lang="ja-JP" altLang="ja-JP" sz="2800" kern="100" dirty="0">
                <a:latin typeface="+mn-ea"/>
                <a:cs typeface="Courier New" panose="02070309020205020404" pitchFamily="49" charset="0"/>
              </a:rPr>
              <a:t>円であり、さらに高い金額となる</a:t>
            </a:r>
            <a:endParaRPr lang="ja-JP" altLang="ja-JP" sz="28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1084533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fontScale="90000"/>
          </a:bodyPr>
          <a:lstStyle/>
          <a:p>
            <a:r>
              <a:rPr kumimoji="1" lang="ja-JP" altLang="en-US" dirty="0" smtClean="0"/>
              <a:t>ケアマネジメントの変質、</a:t>
            </a:r>
            <a:r>
              <a:rPr kumimoji="1" lang="en-US" altLang="ja-JP" dirty="0" smtClean="0"/>
              <a:t/>
            </a:r>
            <a:br>
              <a:rPr kumimoji="1" lang="en-US" altLang="ja-JP" dirty="0" smtClean="0"/>
            </a:br>
            <a:r>
              <a:rPr kumimoji="1" lang="ja-JP" altLang="en-US" dirty="0" smtClean="0"/>
              <a:t>サービス利用の制限</a:t>
            </a:r>
            <a:endParaRPr kumimoji="1" lang="ja-JP" altLang="en-US" dirty="0"/>
          </a:p>
        </p:txBody>
      </p:sp>
      <p:sp>
        <p:nvSpPr>
          <p:cNvPr id="3" name="コンテンツ プレースホルダー 2"/>
          <p:cNvSpPr>
            <a:spLocks noGrp="1"/>
          </p:cNvSpPr>
          <p:nvPr>
            <p:ph idx="1"/>
          </p:nvPr>
        </p:nvSpPr>
        <p:spPr>
          <a:xfrm>
            <a:off x="323528" y="1417638"/>
            <a:ext cx="8363272" cy="4708525"/>
          </a:xfrm>
        </p:spPr>
        <p:txBody>
          <a:bodyPr>
            <a:noAutofit/>
          </a:bodyPr>
          <a:lstStyle/>
          <a:p>
            <a:pPr marL="0" indent="0">
              <a:buNone/>
            </a:pPr>
            <a:r>
              <a:rPr lang="ja-JP" altLang="en-US" sz="3600" dirty="0"/>
              <a:t>①</a:t>
            </a:r>
            <a:r>
              <a:rPr lang="ja-JP" altLang="ja-JP" sz="3600" dirty="0" smtClean="0"/>
              <a:t>ケアマネジメント</a:t>
            </a:r>
            <a:r>
              <a:rPr lang="ja-JP" altLang="ja-JP" sz="3600" dirty="0"/>
              <a:t>の「公益性」「公共性」を</a:t>
            </a:r>
            <a:r>
              <a:rPr lang="ja-JP" altLang="ja-JP" sz="3600" dirty="0" smtClean="0"/>
              <a:t>否定</a:t>
            </a:r>
            <a:r>
              <a:rPr lang="ja-JP" altLang="en-US" sz="3600" dirty="0" smtClean="0"/>
              <a:t>　</a:t>
            </a:r>
            <a:endParaRPr lang="en-US" altLang="ja-JP" sz="3600" dirty="0" smtClean="0"/>
          </a:p>
          <a:p>
            <a:pPr marL="0" indent="0">
              <a:buNone/>
            </a:pPr>
            <a:r>
              <a:rPr lang="ja-JP" altLang="en-US" sz="3600" dirty="0" smtClean="0"/>
              <a:t>②</a:t>
            </a:r>
            <a:r>
              <a:rPr lang="ja-JP" altLang="ja-JP" sz="3600" dirty="0"/>
              <a:t>利用者の経済的負担の発生は、二重の利用抑制を</a:t>
            </a:r>
            <a:r>
              <a:rPr lang="ja-JP" altLang="ja-JP" sz="3600" dirty="0" smtClean="0"/>
              <a:t>もたらす</a:t>
            </a:r>
            <a:r>
              <a:rPr lang="ja-JP" altLang="en-US" sz="3600" dirty="0" smtClean="0"/>
              <a:t>　</a:t>
            </a:r>
            <a:endParaRPr lang="en-US" altLang="ja-JP" sz="3600" dirty="0" smtClean="0"/>
          </a:p>
          <a:p>
            <a:pPr marL="0" indent="0">
              <a:buNone/>
            </a:pPr>
            <a:r>
              <a:rPr lang="ja-JP" altLang="en-US" sz="3600" dirty="0">
                <a:solidFill>
                  <a:srgbClr val="FF0000"/>
                </a:solidFill>
              </a:rPr>
              <a:t>　</a:t>
            </a:r>
            <a:r>
              <a:rPr lang="ja-JP" altLang="en-US" sz="3600" dirty="0" smtClean="0">
                <a:solidFill>
                  <a:srgbClr val="FF0000"/>
                </a:solidFill>
              </a:rPr>
              <a:t>「入口」⇒入れない　　「毎月」⇒削る</a:t>
            </a:r>
            <a:endParaRPr lang="en-US" altLang="ja-JP" sz="3600" dirty="0" smtClean="0">
              <a:solidFill>
                <a:srgbClr val="FF0000"/>
              </a:solidFill>
            </a:endParaRPr>
          </a:p>
          <a:p>
            <a:pPr marL="0" indent="0">
              <a:buNone/>
            </a:pPr>
            <a:r>
              <a:rPr kumimoji="1" lang="ja-JP" altLang="en-US" sz="3600" dirty="0" smtClean="0"/>
              <a:t>③</a:t>
            </a:r>
            <a:r>
              <a:rPr lang="ja-JP" altLang="ja-JP" sz="3600" dirty="0"/>
              <a:t>料金負担が、利用者とケアマネジャーとの「関係性」を</a:t>
            </a:r>
            <a:r>
              <a:rPr lang="ja-JP" altLang="ja-JP" sz="3600" dirty="0" smtClean="0"/>
              <a:t>歪める</a:t>
            </a:r>
            <a:r>
              <a:rPr lang="ja-JP" altLang="en-US" sz="3600" dirty="0" smtClean="0"/>
              <a:t>　</a:t>
            </a:r>
            <a:r>
              <a:rPr lang="ja-JP" altLang="en-US" sz="3600" dirty="0" smtClean="0">
                <a:solidFill>
                  <a:srgbClr val="FF0000"/>
                </a:solidFill>
              </a:rPr>
              <a:t>過剰要求</a:t>
            </a:r>
            <a:endParaRPr lang="en-US" altLang="ja-JP" sz="3600" dirty="0" smtClean="0">
              <a:solidFill>
                <a:srgbClr val="FF0000"/>
              </a:solidFill>
            </a:endParaRPr>
          </a:p>
          <a:p>
            <a:pPr marL="0" indent="0">
              <a:buNone/>
            </a:pPr>
            <a:r>
              <a:rPr kumimoji="1" lang="ja-JP" altLang="en-US" sz="3600" dirty="0" smtClean="0"/>
              <a:t>④</a:t>
            </a:r>
            <a:r>
              <a:rPr lang="ja-JP" altLang="ja-JP" sz="3600" dirty="0"/>
              <a:t>ケアマネジャーの業務な多大な負担を</a:t>
            </a:r>
            <a:r>
              <a:rPr lang="ja-JP" altLang="ja-JP" sz="3600" dirty="0" smtClean="0"/>
              <a:t>もたらす</a:t>
            </a:r>
            <a:r>
              <a:rPr lang="ja-JP" altLang="en-US" sz="3600" dirty="0" smtClean="0"/>
              <a:t>　　</a:t>
            </a:r>
            <a:r>
              <a:rPr lang="ja-JP" altLang="en-US" sz="3600" dirty="0" smtClean="0">
                <a:solidFill>
                  <a:srgbClr val="FF0000"/>
                </a:solidFill>
              </a:rPr>
              <a:t>集金、説明、管理</a:t>
            </a:r>
            <a:endParaRPr kumimoji="1" lang="ja-JP" altLang="en-US" sz="4000" dirty="0">
              <a:solidFill>
                <a:srgbClr val="FF0000"/>
              </a:solidFill>
            </a:endParaRPr>
          </a:p>
        </p:txBody>
      </p:sp>
    </p:spTree>
    <p:extLst>
      <p:ext uri="{BB962C8B-B14F-4D97-AF65-F5344CB8AC3E}">
        <p14:creationId xmlns:p14="http://schemas.microsoft.com/office/powerpoint/2010/main" val="2609237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solidFill>
            <a:schemeClr val="accent5">
              <a:lumMod val="20000"/>
              <a:lumOff val="80000"/>
            </a:schemeClr>
          </a:solidFill>
        </p:spPr>
        <p:txBody>
          <a:bodyPr>
            <a:normAutofit fontScale="90000"/>
          </a:bodyPr>
          <a:lstStyle/>
          <a:p>
            <a:r>
              <a:rPr lang="ja-JP" altLang="ja-JP" sz="5400" dirty="0" smtClean="0"/>
              <a:t>介護保険</a:t>
            </a:r>
            <a:r>
              <a:rPr lang="ja-JP" altLang="en-US" sz="5400" dirty="0" smtClean="0"/>
              <a:t>２</a:t>
            </a:r>
            <a:r>
              <a:rPr lang="ja-JP" altLang="en-US" sz="5400" dirty="0"/>
              <a:t>０</a:t>
            </a:r>
            <a:r>
              <a:rPr lang="ja-JP" altLang="en-US" sz="5400" dirty="0" smtClean="0"/>
              <a:t>年　</a:t>
            </a:r>
            <a:r>
              <a:rPr lang="ja-JP" altLang="ja-JP" sz="5400" dirty="0" smtClean="0"/>
              <a:t>現状</a:t>
            </a:r>
            <a:r>
              <a:rPr lang="ja-JP" altLang="en-US" dirty="0" smtClean="0"/>
              <a:t>　</a:t>
            </a:r>
            <a:r>
              <a:rPr lang="ja-JP" altLang="ja-JP" dirty="0" smtClean="0"/>
              <a:t>　</a:t>
            </a:r>
            <a:endParaRPr kumimoji="1" lang="ja-JP" altLang="en-US" dirty="0"/>
          </a:p>
        </p:txBody>
      </p:sp>
      <p:sp>
        <p:nvSpPr>
          <p:cNvPr id="3" name="コンテンツ プレースホルダ 2"/>
          <p:cNvSpPr>
            <a:spLocks noGrp="1"/>
          </p:cNvSpPr>
          <p:nvPr>
            <p:ph idx="1"/>
          </p:nvPr>
        </p:nvSpPr>
        <p:spPr>
          <a:xfrm>
            <a:off x="395536" y="1124744"/>
            <a:ext cx="8496944" cy="4320481"/>
          </a:xfrm>
        </p:spPr>
        <p:txBody>
          <a:bodyPr>
            <a:normAutofit fontScale="85000" lnSpcReduction="20000"/>
          </a:bodyPr>
          <a:lstStyle/>
          <a:p>
            <a:pPr>
              <a:buNone/>
            </a:pPr>
            <a:r>
              <a:rPr kumimoji="1" lang="ja-JP" altLang="en-US" sz="3600" dirty="0" smtClean="0"/>
              <a:t>○重い家族の介護負担</a:t>
            </a:r>
            <a:r>
              <a:rPr kumimoji="1" lang="ja-JP" altLang="en-US" sz="5400" dirty="0" smtClean="0"/>
              <a:t>　</a:t>
            </a:r>
            <a:endParaRPr kumimoji="1" lang="en-US" altLang="ja-JP" sz="5400" dirty="0" smtClean="0"/>
          </a:p>
          <a:p>
            <a:pPr>
              <a:buNone/>
            </a:pPr>
            <a:r>
              <a:rPr lang="ja-JP" altLang="en-US" dirty="0" smtClean="0">
                <a:solidFill>
                  <a:srgbClr val="FF0000"/>
                </a:solidFill>
              </a:rPr>
              <a:t>　介護心中・介護殺人</a:t>
            </a:r>
            <a:endParaRPr lang="en-US" altLang="ja-JP" dirty="0" smtClean="0">
              <a:solidFill>
                <a:srgbClr val="FF0000"/>
              </a:solidFill>
            </a:endParaRPr>
          </a:p>
          <a:p>
            <a:pPr>
              <a:buNone/>
            </a:pPr>
            <a:r>
              <a:rPr lang="ja-JP" altLang="en-US" dirty="0" smtClean="0">
                <a:solidFill>
                  <a:srgbClr val="FF0000"/>
                </a:solidFill>
              </a:rPr>
              <a:t>　介護退職（毎年約１０万人前後）</a:t>
            </a:r>
            <a:endParaRPr kumimoji="1" lang="en-US" altLang="ja-JP" dirty="0" smtClean="0">
              <a:solidFill>
                <a:srgbClr val="FF0000"/>
              </a:solidFill>
            </a:endParaRPr>
          </a:p>
          <a:p>
            <a:pPr>
              <a:buNone/>
            </a:pPr>
            <a:r>
              <a:rPr lang="ja-JP" altLang="en-US" sz="3600" dirty="0" smtClean="0"/>
              <a:t>○介護費用の経済的負担</a:t>
            </a:r>
            <a:endParaRPr lang="en-US" altLang="ja-JP" sz="3600" dirty="0" smtClean="0"/>
          </a:p>
          <a:p>
            <a:pPr>
              <a:buNone/>
            </a:pPr>
            <a:r>
              <a:rPr lang="ja-JP" altLang="en-US" dirty="0" smtClean="0"/>
              <a:t>　　　　　</a:t>
            </a:r>
            <a:r>
              <a:rPr lang="ja-JP" altLang="en-US" dirty="0" smtClean="0">
                <a:solidFill>
                  <a:srgbClr val="FF0000"/>
                </a:solidFill>
              </a:rPr>
              <a:t>介護貧乏・介護破産</a:t>
            </a:r>
            <a:endParaRPr kumimoji="1" lang="en-US" altLang="ja-JP" dirty="0" smtClean="0">
              <a:solidFill>
                <a:srgbClr val="FF0000"/>
              </a:solidFill>
            </a:endParaRPr>
          </a:p>
          <a:p>
            <a:pPr>
              <a:buNone/>
            </a:pPr>
            <a:r>
              <a:rPr lang="ja-JP" altLang="en-US" sz="3600" dirty="0" smtClean="0"/>
              <a:t>○特養ホーム待機者、退院後行き場が無い、</a:t>
            </a:r>
            <a:endParaRPr lang="en-US" altLang="ja-JP" sz="3600" dirty="0" smtClean="0"/>
          </a:p>
          <a:p>
            <a:pPr>
              <a:buNone/>
            </a:pPr>
            <a:r>
              <a:rPr lang="ja-JP" altLang="en-US" sz="3600" dirty="0"/>
              <a:t>　　</a:t>
            </a:r>
            <a:r>
              <a:rPr lang="ja-JP" altLang="en-US" sz="3600" dirty="0" smtClean="0"/>
              <a:t>必要なサービスが受けられない</a:t>
            </a:r>
            <a:endParaRPr lang="en-US" altLang="ja-JP" sz="3600" dirty="0" smtClean="0"/>
          </a:p>
          <a:p>
            <a:pPr>
              <a:buNone/>
            </a:pPr>
            <a:r>
              <a:rPr lang="ja-JP" altLang="en-US" sz="3600" dirty="0"/>
              <a:t>　</a:t>
            </a:r>
            <a:r>
              <a:rPr lang="ja-JP" altLang="en-US" sz="3600" dirty="0" smtClean="0"/>
              <a:t>　　　　　　　　　　　　　　　</a:t>
            </a:r>
            <a:r>
              <a:rPr lang="ja-JP" altLang="en-US" dirty="0" smtClean="0"/>
              <a:t>　　　　　</a:t>
            </a:r>
            <a:r>
              <a:rPr lang="ja-JP" altLang="en-US" dirty="0" smtClean="0">
                <a:solidFill>
                  <a:srgbClr val="FF0000"/>
                </a:solidFill>
              </a:rPr>
              <a:t>介護難民</a:t>
            </a:r>
            <a:endParaRPr lang="en-US" altLang="ja-JP" dirty="0" smtClean="0">
              <a:solidFill>
                <a:srgbClr val="FF0000"/>
              </a:solidFill>
            </a:endParaRPr>
          </a:p>
          <a:p>
            <a:pPr>
              <a:buNone/>
            </a:pPr>
            <a:r>
              <a:rPr lang="ja-JP" altLang="en-US" sz="3600" dirty="0" smtClean="0"/>
              <a:t>○人材不足・確保困難</a:t>
            </a:r>
            <a:r>
              <a:rPr lang="ja-JP" altLang="en-US" dirty="0" smtClean="0"/>
              <a:t>　　</a:t>
            </a:r>
            <a:r>
              <a:rPr lang="ja-JP" altLang="en-US" dirty="0" smtClean="0">
                <a:solidFill>
                  <a:srgbClr val="FF0000"/>
                </a:solidFill>
              </a:rPr>
              <a:t>介護崩壊</a:t>
            </a:r>
            <a:endParaRPr lang="en-US" altLang="ja-JP" dirty="0" smtClean="0">
              <a:solidFill>
                <a:srgbClr val="FF0000"/>
              </a:solidFill>
            </a:endParaRPr>
          </a:p>
          <a:p>
            <a:pPr>
              <a:buNone/>
            </a:pPr>
            <a:endParaRPr kumimoji="1" lang="ja-JP" altLang="en-US" dirty="0"/>
          </a:p>
        </p:txBody>
      </p:sp>
      <p:sp>
        <p:nvSpPr>
          <p:cNvPr id="4" name="正方形/長方形 3"/>
          <p:cNvSpPr/>
          <p:nvPr/>
        </p:nvSpPr>
        <p:spPr>
          <a:xfrm>
            <a:off x="287524" y="5661248"/>
            <a:ext cx="8568952"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smtClean="0">
                <a:solidFill>
                  <a:srgbClr val="FF0000"/>
                </a:solidFill>
              </a:rPr>
              <a:t>まさに「介護の危機」</a:t>
            </a:r>
          </a:p>
        </p:txBody>
      </p:sp>
    </p:spTree>
    <p:extLst>
      <p:ext uri="{BB962C8B-B14F-4D97-AF65-F5344CB8AC3E}">
        <p14:creationId xmlns:p14="http://schemas.microsoft.com/office/powerpoint/2010/main" val="2056989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07504" y="1196975"/>
            <a:ext cx="9036496" cy="3816350"/>
          </a:xfrm>
          <a:noFill/>
          <a:extLst>
            <a:ext uri="{909E8E84-426E-40DD-AFC4-6F175D3DCCD1}">
              <a14:hiddenFill xmlns:a14="http://schemas.microsoft.com/office/drawing/2010/main">
                <a:solidFill>
                  <a:srgbClr val="66FF33"/>
                </a:solidFill>
              </a14:hiddenFill>
            </a:ext>
          </a:extLst>
        </p:spPr>
        <p:txBody>
          <a:bodyPr>
            <a:normAutofit fontScale="90000"/>
          </a:bodyPr>
          <a:lstStyle/>
          <a:p>
            <a:pPr algn="l"/>
            <a:r>
              <a:rPr lang="ja-JP" altLang="en-US" sz="4000" dirty="0"/>
              <a:t>　</a:t>
            </a:r>
            <a:br>
              <a:rPr lang="ja-JP" altLang="en-US" sz="4000" dirty="0"/>
            </a:br>
            <a:r>
              <a:rPr lang="ja-JP" altLang="en-US" sz="4000" dirty="0"/>
              <a:t>１　</a:t>
            </a:r>
            <a:r>
              <a:rPr lang="ja-JP" altLang="en-US" sz="4000" dirty="0" smtClean="0"/>
              <a:t>無報酬</a:t>
            </a:r>
            <a:r>
              <a:rPr lang="ja-JP" altLang="en-US" sz="4000" dirty="0"/>
              <a:t>（給付管理なし）</a:t>
            </a:r>
            <a:br>
              <a:rPr lang="ja-JP" altLang="en-US" sz="4000" dirty="0"/>
            </a:br>
            <a:r>
              <a:rPr lang="ja-JP" altLang="en-US" sz="3200" dirty="0"/>
              <a:t>ターミナルの利用者、相談、退院後</a:t>
            </a:r>
            <a:r>
              <a:rPr lang="ja-JP" altLang="en-US" sz="3200" dirty="0" smtClean="0"/>
              <a:t>ケア、ヘルパーのできない通院同行・介助、救急搬送付き添い</a:t>
            </a:r>
            <a:r>
              <a:rPr lang="ja-JP" altLang="en-US" sz="4000" dirty="0"/>
              <a:t/>
            </a:r>
            <a:br>
              <a:rPr lang="ja-JP" altLang="en-US" sz="4000" dirty="0"/>
            </a:br>
            <a:r>
              <a:rPr lang="ja-JP" altLang="en-US" sz="4000" dirty="0" smtClean="0"/>
              <a:t>２</a:t>
            </a:r>
            <a:r>
              <a:rPr lang="ja-JP" altLang="en-US" sz="4000" dirty="0"/>
              <a:t>　ここまでケアマネがやるの？</a:t>
            </a:r>
            <a:br>
              <a:rPr lang="ja-JP" altLang="en-US" sz="4000" dirty="0"/>
            </a:br>
            <a:r>
              <a:rPr lang="ja-JP" altLang="en-US" sz="3200" dirty="0" smtClean="0"/>
              <a:t>ヘルパー</a:t>
            </a:r>
            <a:r>
              <a:rPr lang="ja-JP" altLang="en-US" sz="3200" dirty="0"/>
              <a:t>のできない家事、諸手続き申請・交渉、家族・地域間間調整</a:t>
            </a:r>
            <a:br>
              <a:rPr lang="ja-JP" altLang="en-US" sz="3200" dirty="0"/>
            </a:br>
            <a:r>
              <a:rPr lang="ja-JP" altLang="en-US" sz="4000" dirty="0"/>
              <a:t/>
            </a:r>
            <a:br>
              <a:rPr lang="ja-JP" altLang="en-US" sz="4000" dirty="0"/>
            </a:br>
            <a:endParaRPr lang="ja-JP" altLang="en-US" sz="3000" dirty="0"/>
          </a:p>
        </p:txBody>
      </p:sp>
      <p:sp>
        <p:nvSpPr>
          <p:cNvPr id="286723" name="Text Box 3"/>
          <p:cNvSpPr txBox="1">
            <a:spLocks noChangeArrowheads="1"/>
          </p:cNvSpPr>
          <p:nvPr/>
        </p:nvSpPr>
        <p:spPr bwMode="auto">
          <a:xfrm>
            <a:off x="755650" y="260350"/>
            <a:ext cx="7775575" cy="701675"/>
          </a:xfrm>
          <a:prstGeom prst="rect">
            <a:avLst/>
          </a:prstGeom>
          <a:solidFill>
            <a:srgbClr val="FFFF00"/>
          </a:solidFill>
          <a:ln>
            <a:noFill/>
          </a:ln>
          <a:effectLst/>
          <a:extLst/>
        </p:spPr>
        <p:txBody>
          <a:bodyPr>
            <a:spAutoFit/>
          </a:bodyPr>
          <a:lstStyle/>
          <a:p>
            <a:pPr>
              <a:spcBef>
                <a:spcPct val="50000"/>
              </a:spcBef>
            </a:pPr>
            <a:r>
              <a:rPr lang="ja-JP" altLang="en-US" sz="4000" dirty="0"/>
              <a:t>ケアマネジャーの「報酬外労働」</a:t>
            </a:r>
          </a:p>
        </p:txBody>
      </p:sp>
      <p:sp>
        <p:nvSpPr>
          <p:cNvPr id="286724" name="AutoShape 4"/>
          <p:cNvSpPr>
            <a:spLocks noChangeArrowheads="1"/>
          </p:cNvSpPr>
          <p:nvPr/>
        </p:nvSpPr>
        <p:spPr bwMode="auto">
          <a:xfrm>
            <a:off x="395536" y="4456906"/>
            <a:ext cx="8064500" cy="1582737"/>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ja-JP" altLang="en-US" sz="3200" dirty="0" smtClean="0"/>
              <a:t>ケアマネジャーの果たして</a:t>
            </a:r>
            <a:r>
              <a:rPr lang="ja-JP" altLang="en-US" sz="3200" dirty="0"/>
              <a:t>いる</a:t>
            </a:r>
            <a:r>
              <a:rPr lang="ja-JP" altLang="en-US" sz="3200" dirty="0" smtClean="0"/>
              <a:t>役割</a:t>
            </a:r>
            <a:endParaRPr lang="en-US" altLang="ja-JP" sz="3200" dirty="0" smtClean="0"/>
          </a:p>
          <a:p>
            <a:pPr algn="ctr"/>
            <a:r>
              <a:rPr lang="ja-JP" altLang="en-US" sz="4000" dirty="0" smtClean="0">
                <a:solidFill>
                  <a:srgbClr val="FF0000"/>
                </a:solidFill>
              </a:rPr>
              <a:t>有料化（料金負担）でどうなる？！</a:t>
            </a:r>
            <a:endParaRPr lang="ja-JP" altLang="en-US" sz="4000" dirty="0">
              <a:solidFill>
                <a:srgbClr val="FF0000"/>
              </a:solidFill>
            </a:endParaRPr>
          </a:p>
        </p:txBody>
      </p:sp>
    </p:spTree>
    <p:extLst>
      <p:ext uri="{BB962C8B-B14F-4D97-AF65-F5344CB8AC3E}">
        <p14:creationId xmlns:p14="http://schemas.microsoft.com/office/powerpoint/2010/main" val="3789859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24"/>
                                        </p:tgtEl>
                                        <p:attrNameLst>
                                          <p:attrName>style.visibility</p:attrName>
                                        </p:attrNameLst>
                                      </p:cBhvr>
                                      <p:to>
                                        <p:strVal val="visible"/>
                                      </p:to>
                                    </p:set>
                                    <p:animEffect transition="in" filter="checkerboard(across)">
                                      <p:cBhvr>
                                        <p:cTn id="7" dur="500"/>
                                        <p:tgtEl>
                                          <p:spTgt spid="286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54162"/>
          </a:xfrm>
          <a:solidFill>
            <a:srgbClr val="FFFF00"/>
          </a:solidFill>
        </p:spPr>
        <p:txBody>
          <a:bodyPr>
            <a:noAutofit/>
          </a:bodyPr>
          <a:lstStyle/>
          <a:p>
            <a:r>
              <a:rPr lang="ja-JP" altLang="en-US" dirty="0" smtClean="0"/>
              <a:t>８８％が「有料化反対」</a:t>
            </a:r>
            <a:r>
              <a:rPr lang="en-US" altLang="ja-JP" dirty="0" smtClean="0"/>
              <a:t/>
            </a:r>
            <a:br>
              <a:rPr lang="en-US" altLang="ja-JP" dirty="0" smtClean="0"/>
            </a:br>
            <a:r>
              <a:rPr lang="ja-JP" altLang="en-US" sz="2800" dirty="0" smtClean="0"/>
              <a:t>大阪市内ケアマネジャー緊急アンケート結果</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933715236"/>
              </p:ext>
            </p:extLst>
          </p:nvPr>
        </p:nvGraphicFramePr>
        <p:xfrm>
          <a:off x="457200" y="177281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3419872" y="4221088"/>
            <a:ext cx="1584176" cy="92667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t>反対</a:t>
            </a:r>
            <a:endParaRPr kumimoji="1" lang="en-US" altLang="ja-JP" sz="2800" dirty="0" smtClean="0"/>
          </a:p>
          <a:p>
            <a:pPr algn="ctr"/>
            <a:r>
              <a:rPr lang="ja-JP" altLang="en-US" sz="2800" dirty="0" smtClean="0"/>
              <a:t>８８．１</a:t>
            </a:r>
            <a:r>
              <a:rPr lang="ja-JP" altLang="en-US" sz="2800" dirty="0"/>
              <a:t>％</a:t>
            </a:r>
            <a:endParaRPr kumimoji="1" lang="ja-JP" altLang="en-US" sz="2800" dirty="0"/>
          </a:p>
        </p:txBody>
      </p:sp>
      <p:sp>
        <p:nvSpPr>
          <p:cNvPr id="6" name="線吹き出し 1 (枠付き) 5"/>
          <p:cNvSpPr/>
          <p:nvPr/>
        </p:nvSpPr>
        <p:spPr>
          <a:xfrm>
            <a:off x="1475656" y="1916832"/>
            <a:ext cx="1008112" cy="787822"/>
          </a:xfrm>
          <a:prstGeom prst="borderCallout1">
            <a:avLst>
              <a:gd name="adj1" fmla="val 69917"/>
              <a:gd name="adj2" fmla="val 102478"/>
              <a:gd name="adj3" fmla="val 110174"/>
              <a:gd name="adj4" fmla="val 219418"/>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賛成</a:t>
            </a:r>
            <a:endParaRPr kumimoji="1" lang="en-US" altLang="ja-JP" dirty="0" smtClean="0"/>
          </a:p>
          <a:p>
            <a:pPr algn="ctr"/>
            <a:r>
              <a:rPr lang="ja-JP" altLang="en-US" dirty="0" smtClean="0"/>
              <a:t>２．６</a:t>
            </a:r>
            <a:r>
              <a:rPr lang="ja-JP" altLang="en-US" dirty="0"/>
              <a:t>％</a:t>
            </a:r>
            <a:endParaRPr kumimoji="1" lang="ja-JP" altLang="en-US" dirty="0"/>
          </a:p>
        </p:txBody>
      </p:sp>
      <p:sp>
        <p:nvSpPr>
          <p:cNvPr id="7" name="正方形/長方形 6"/>
          <p:cNvSpPr/>
          <p:nvPr/>
        </p:nvSpPr>
        <p:spPr>
          <a:xfrm>
            <a:off x="4644008" y="5805264"/>
            <a:ext cx="4248472" cy="93610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２０１９年１１月</a:t>
            </a:r>
            <a:r>
              <a:rPr lang="ja-JP" altLang="en-US" dirty="0" smtClean="0"/>
              <a:t>７～１５日</a:t>
            </a:r>
            <a:endParaRPr lang="en-US" altLang="ja-JP" dirty="0" smtClean="0"/>
          </a:p>
          <a:p>
            <a:pPr algn="ctr"/>
            <a:r>
              <a:rPr kumimoji="1" lang="ja-JP" altLang="en-US" dirty="0"/>
              <a:t>大阪</a:t>
            </a:r>
            <a:r>
              <a:rPr kumimoji="1" lang="ja-JP" altLang="en-US" dirty="0" smtClean="0"/>
              <a:t>市内ケアマネジャー</a:t>
            </a:r>
            <a:endParaRPr kumimoji="1" lang="en-US" altLang="ja-JP" dirty="0" smtClean="0"/>
          </a:p>
          <a:p>
            <a:pPr algn="ctr"/>
            <a:r>
              <a:rPr lang="ja-JP" altLang="en-US" dirty="0" smtClean="0"/>
              <a:t>回答数３１２件</a:t>
            </a:r>
            <a:endParaRPr kumimoji="1" lang="ja-JP" altLang="en-US" dirty="0"/>
          </a:p>
        </p:txBody>
      </p:sp>
    </p:spTree>
    <p:extLst>
      <p:ext uri="{BB962C8B-B14F-4D97-AF65-F5344CB8AC3E}">
        <p14:creationId xmlns:p14="http://schemas.microsoft.com/office/powerpoint/2010/main" val="322436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63092"/>
            <a:ext cx="8301608" cy="908507"/>
          </a:xfrm>
          <a:solidFill>
            <a:srgbClr val="FFFF00"/>
          </a:solidFill>
        </p:spPr>
        <p:txBody>
          <a:bodyPr>
            <a:normAutofit fontScale="90000"/>
          </a:bodyPr>
          <a:lstStyle/>
          <a:p>
            <a:r>
              <a:rPr lang="ja-JP" altLang="en-US" sz="3200" dirty="0" smtClean="0"/>
              <a:t>追い詰められる政府・厚労省</a:t>
            </a:r>
            <a:r>
              <a:rPr lang="en-US" altLang="ja-JP" sz="3200" dirty="0" smtClean="0"/>
              <a:t/>
            </a:r>
            <a:br>
              <a:rPr lang="en-US" altLang="ja-JP" sz="3200" dirty="0" smtClean="0"/>
            </a:br>
            <a:r>
              <a:rPr lang="ja-JP" altLang="en-US" sz="3200" dirty="0" smtClean="0"/>
              <a:t>今こそ、「有料化」完全粉砕へ</a:t>
            </a:r>
            <a:endParaRPr kumimoji="1" lang="ja-JP" altLang="en-US" sz="3200" dirty="0"/>
          </a:p>
        </p:txBody>
      </p:sp>
      <p:sp>
        <p:nvSpPr>
          <p:cNvPr id="5" name="正方形/長方形 4"/>
          <p:cNvSpPr/>
          <p:nvPr/>
        </p:nvSpPr>
        <p:spPr>
          <a:xfrm>
            <a:off x="4647492" y="1403704"/>
            <a:ext cx="4176464" cy="5293757"/>
          </a:xfrm>
          <a:prstGeom prst="rect">
            <a:avLst/>
          </a:prstGeom>
        </p:spPr>
        <p:txBody>
          <a:bodyPr wrap="square">
            <a:spAutoFit/>
          </a:bodyPr>
          <a:lstStyle/>
          <a:p>
            <a:r>
              <a:rPr lang="ja-JP" altLang="en-US" sz="2800" dirty="0" smtClean="0"/>
              <a:t>ケアプラン</a:t>
            </a:r>
            <a:r>
              <a:rPr lang="ja-JP" altLang="en-US" sz="2800" dirty="0"/>
              <a:t>有料化、先送りへ　</a:t>
            </a:r>
            <a:r>
              <a:rPr lang="ja-JP" altLang="en-US" sz="2000" dirty="0"/>
              <a:t>介護保険制度改正の焦点</a:t>
            </a:r>
          </a:p>
          <a:p>
            <a:r>
              <a:rPr lang="ja-JP" altLang="en-US" dirty="0" smtClean="0">
                <a:latin typeface="+mj-ea"/>
                <a:ea typeface="+mj-ea"/>
              </a:rPr>
              <a:t>　　　共同</a:t>
            </a:r>
            <a:r>
              <a:rPr lang="ja-JP" altLang="en-US" dirty="0">
                <a:latin typeface="+mj-ea"/>
                <a:ea typeface="+mj-ea"/>
              </a:rPr>
              <a:t>通信</a:t>
            </a:r>
            <a:r>
              <a:rPr lang="en-US" altLang="ja-JP" dirty="0">
                <a:latin typeface="+mj-ea"/>
                <a:ea typeface="+mj-ea"/>
              </a:rPr>
              <a:t>2019</a:t>
            </a:r>
            <a:r>
              <a:rPr lang="ja-JP" altLang="en-US" dirty="0">
                <a:latin typeface="+mj-ea"/>
                <a:ea typeface="+mj-ea"/>
              </a:rPr>
              <a:t>年</a:t>
            </a:r>
            <a:r>
              <a:rPr lang="en-US" altLang="ja-JP" dirty="0">
                <a:latin typeface="+mj-ea"/>
                <a:ea typeface="+mj-ea"/>
              </a:rPr>
              <a:t>11</a:t>
            </a:r>
            <a:r>
              <a:rPr lang="ja-JP" altLang="en-US" dirty="0">
                <a:latin typeface="+mj-ea"/>
                <a:ea typeface="+mj-ea"/>
              </a:rPr>
              <a:t>月</a:t>
            </a:r>
            <a:r>
              <a:rPr lang="en-US" altLang="ja-JP" dirty="0">
                <a:latin typeface="+mj-ea"/>
                <a:ea typeface="+mj-ea"/>
              </a:rPr>
              <a:t>19</a:t>
            </a:r>
            <a:r>
              <a:rPr lang="ja-JP" altLang="en-US" dirty="0" smtClean="0">
                <a:latin typeface="+mj-ea"/>
                <a:ea typeface="+mj-ea"/>
              </a:rPr>
              <a:t>日</a:t>
            </a:r>
            <a:endParaRPr lang="en-US" altLang="ja-JP" dirty="0" smtClean="0">
              <a:latin typeface="+mj-ea"/>
              <a:ea typeface="+mj-ea"/>
            </a:endParaRPr>
          </a:p>
          <a:p>
            <a:r>
              <a:rPr lang="ja-JP" altLang="en-US" dirty="0"/>
              <a:t>　</a:t>
            </a:r>
            <a:r>
              <a:rPr lang="ja-JP" altLang="en-US" sz="2400" dirty="0"/>
              <a:t>政府は</a:t>
            </a:r>
            <a:r>
              <a:rPr lang="en-US" altLang="ja-JP" sz="2400" dirty="0"/>
              <a:t>19</a:t>
            </a:r>
            <a:r>
              <a:rPr lang="ja-JP" altLang="en-US" sz="2400" dirty="0"/>
              <a:t>日、高齢者が介護保険サービスを利用する際に必要な「ケアプラン」（介護計画）の有料化を介護保険制度の改正案に盛り込まず、先送りする方向で調整に入った。介護費の膨張を抑えるため議論している制度見直しの焦点となっていたが、一律に自己負担を求めることに与党内から慎重論が相次いだため判断した</a:t>
            </a:r>
            <a:r>
              <a:rPr lang="ja-JP" altLang="en-US" sz="2400" dirty="0" smtClean="0"/>
              <a:t>。</a:t>
            </a:r>
            <a:endParaRPr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1484784"/>
            <a:ext cx="4632140" cy="3749138"/>
          </a:xfrm>
          <a:prstGeom prst="rect">
            <a:avLst/>
          </a:prstGeom>
        </p:spPr>
      </p:pic>
      <p:sp>
        <p:nvSpPr>
          <p:cNvPr id="7" name="正方形/長方形 6"/>
          <p:cNvSpPr/>
          <p:nvPr/>
        </p:nvSpPr>
        <p:spPr>
          <a:xfrm>
            <a:off x="179512" y="5370301"/>
            <a:ext cx="3744416" cy="1292662"/>
          </a:xfrm>
          <a:prstGeom prst="rect">
            <a:avLst/>
          </a:prstGeom>
          <a:solidFill>
            <a:schemeClr val="accent6">
              <a:lumMod val="60000"/>
              <a:lumOff val="40000"/>
            </a:schemeClr>
          </a:solidFill>
        </p:spPr>
        <p:txBody>
          <a:bodyPr wrap="square">
            <a:spAutoFit/>
          </a:bodyPr>
          <a:lstStyle/>
          <a:p>
            <a:r>
              <a:rPr lang="ja-JP" altLang="en-US" b="1" dirty="0" smtClean="0"/>
              <a:t>２０１９年１１月１９日</a:t>
            </a:r>
            <a:endParaRPr lang="en-US" altLang="ja-JP" b="1" dirty="0" smtClean="0"/>
          </a:p>
          <a:p>
            <a:r>
              <a:rPr lang="ja-JP" altLang="en-US" sz="2000" dirty="0" smtClean="0"/>
              <a:t>経団連</a:t>
            </a:r>
            <a:r>
              <a:rPr lang="ja-JP" altLang="en-US" sz="2000" dirty="0"/>
              <a:t>、介護の利用者負担の引き上げを要請　ケアプラン有料化も主張</a:t>
            </a:r>
          </a:p>
        </p:txBody>
      </p:sp>
    </p:spTree>
    <p:extLst>
      <p:ext uri="{BB962C8B-B14F-4D97-AF65-F5344CB8AC3E}">
        <p14:creationId xmlns:p14="http://schemas.microsoft.com/office/powerpoint/2010/main" val="3878113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74642"/>
          </a:xfrm>
        </p:spPr>
        <p:txBody>
          <a:bodyPr>
            <a:normAutofit/>
          </a:bodyPr>
          <a:lstStyle/>
          <a:p>
            <a:r>
              <a:rPr lang="ja-JP" altLang="en-US" sz="8000" dirty="0" smtClean="0">
                <a:solidFill>
                  <a:srgbClr val="FF0000"/>
                </a:solidFill>
              </a:rPr>
              <a:t>②</a:t>
            </a:r>
            <a:r>
              <a:rPr lang="en-US" altLang="ja-JP" sz="8000" dirty="0" smtClean="0">
                <a:solidFill>
                  <a:srgbClr val="FF0000"/>
                </a:solidFill>
              </a:rPr>
              <a:t/>
            </a:r>
            <a:br>
              <a:rPr lang="en-US" altLang="ja-JP" sz="8000" dirty="0" smtClean="0">
                <a:solidFill>
                  <a:srgbClr val="FF0000"/>
                </a:solidFill>
              </a:rPr>
            </a:br>
            <a:r>
              <a:rPr lang="ja-JP" altLang="ja-JP" sz="8000" dirty="0" smtClean="0">
                <a:solidFill>
                  <a:srgbClr val="FF0000"/>
                </a:solidFill>
              </a:rPr>
              <a:t>２割</a:t>
            </a:r>
            <a:r>
              <a:rPr lang="ja-JP" altLang="ja-JP" sz="8000" dirty="0">
                <a:solidFill>
                  <a:srgbClr val="FF0000"/>
                </a:solidFill>
              </a:rPr>
              <a:t>負担・３割負担の拡大</a:t>
            </a:r>
            <a:r>
              <a:rPr lang="ja-JP" altLang="ja-JP" sz="8000" dirty="0" smtClean="0">
                <a:solidFill>
                  <a:srgbClr val="FF0000"/>
                </a:solidFill>
              </a:rPr>
              <a:t>、</a:t>
            </a:r>
            <a:r>
              <a:rPr lang="en-US" altLang="ja-JP" sz="8000" dirty="0" smtClean="0">
                <a:solidFill>
                  <a:srgbClr val="FF0000"/>
                </a:solidFill>
              </a:rPr>
              <a:t/>
            </a:r>
            <a:br>
              <a:rPr lang="en-US" altLang="ja-JP" sz="8000" dirty="0" smtClean="0">
                <a:solidFill>
                  <a:srgbClr val="FF0000"/>
                </a:solidFill>
              </a:rPr>
            </a:br>
            <a:r>
              <a:rPr lang="ja-JP" altLang="ja-JP" sz="8000" dirty="0" smtClean="0">
                <a:solidFill>
                  <a:srgbClr val="FF0000"/>
                </a:solidFill>
              </a:rPr>
              <a:t>補足</a:t>
            </a:r>
            <a:r>
              <a:rPr lang="ja-JP" altLang="ja-JP" sz="8000" dirty="0">
                <a:solidFill>
                  <a:srgbClr val="FF0000"/>
                </a:solidFill>
              </a:rPr>
              <a:t>給付</a:t>
            </a:r>
            <a:r>
              <a:rPr lang="ja-JP" altLang="ja-JP" sz="8000" dirty="0" smtClean="0">
                <a:solidFill>
                  <a:srgbClr val="FF0000"/>
                </a:solidFill>
              </a:rPr>
              <a:t>改悪</a:t>
            </a:r>
            <a:r>
              <a:rPr lang="ja-JP" altLang="en-US" sz="8000" dirty="0" smtClean="0">
                <a:solidFill>
                  <a:srgbClr val="FF0000"/>
                </a:solidFill>
              </a:rPr>
              <a:t>等</a:t>
            </a:r>
            <a:r>
              <a:rPr lang="ja-JP" altLang="ja-JP" dirty="0"/>
              <a:t/>
            </a:r>
            <a:br>
              <a:rPr lang="ja-JP" altLang="ja-JP" dirty="0"/>
            </a:br>
            <a:endParaRPr kumimoji="1" lang="ja-JP" altLang="en-US" dirty="0"/>
          </a:p>
        </p:txBody>
      </p:sp>
    </p:spTree>
    <p:extLst>
      <p:ext uri="{BB962C8B-B14F-4D97-AF65-F5344CB8AC3E}">
        <p14:creationId xmlns:p14="http://schemas.microsoft.com/office/powerpoint/2010/main" val="1313239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22114"/>
          </a:xfrm>
          <a:solidFill>
            <a:srgbClr val="FFFF00"/>
          </a:solidFill>
        </p:spPr>
        <p:txBody>
          <a:bodyPr/>
          <a:lstStyle/>
          <a:p>
            <a:r>
              <a:rPr kumimoji="1" lang="ja-JP" altLang="en-US" dirty="0" smtClean="0"/>
              <a:t>現在の利用者負担状況（在宅）</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876840410"/>
              </p:ext>
            </p:extLst>
          </p:nvPr>
        </p:nvGraphicFramePr>
        <p:xfrm>
          <a:off x="256855" y="1257744"/>
          <a:ext cx="8435280" cy="5596209"/>
        </p:xfrm>
        <a:graphic>
          <a:graphicData uri="http://schemas.openxmlformats.org/drawingml/2006/table">
            <a:tbl>
              <a:tblPr firstRow="1" firstCol="1" bandRow="1">
                <a:tableStyleId>{5C22544A-7EE6-4342-B048-85BDC9FD1C3A}</a:tableStyleId>
              </a:tblPr>
              <a:tblGrid>
                <a:gridCol w="4831578"/>
                <a:gridCol w="1801851"/>
                <a:gridCol w="1801851"/>
              </a:tblGrid>
              <a:tr h="1692981">
                <a:tc>
                  <a:txBody>
                    <a:bodyPr/>
                    <a:lstStyle/>
                    <a:p>
                      <a:pPr indent="279400" algn="just">
                        <a:spcAft>
                          <a:spcPts val="0"/>
                        </a:spcAft>
                      </a:pPr>
                      <a:r>
                        <a:rPr lang="ja-JP" sz="4000" kern="100" dirty="0">
                          <a:solidFill>
                            <a:schemeClr val="tx1">
                              <a:lumMod val="95000"/>
                              <a:lumOff val="5000"/>
                            </a:schemeClr>
                          </a:solidFill>
                          <a:effectLst/>
                        </a:rPr>
                        <a:t>現在の所得基準</a:t>
                      </a:r>
                      <a:endParaRPr lang="ja-JP" sz="3200" kern="100" dirty="0">
                        <a:solidFill>
                          <a:schemeClr val="tx1">
                            <a:lumMod val="95000"/>
                            <a:lumOff val="5000"/>
                          </a:schemeClr>
                        </a:solidFill>
                        <a:effectLst/>
                      </a:endParaRPr>
                    </a:p>
                    <a:p>
                      <a:pPr indent="279400" algn="just">
                        <a:spcAft>
                          <a:spcPts val="0"/>
                        </a:spcAft>
                      </a:pPr>
                      <a:r>
                        <a:rPr lang="ja-JP" sz="3600" kern="100" dirty="0">
                          <a:solidFill>
                            <a:schemeClr val="tx1">
                              <a:lumMod val="95000"/>
                              <a:lumOff val="5000"/>
                            </a:schemeClr>
                          </a:solidFill>
                          <a:effectLst/>
                        </a:rPr>
                        <a:t>（単身世帯の場合）</a:t>
                      </a:r>
                      <a:endParaRPr lang="ja-JP" sz="3200" kern="100" dirty="0">
                        <a:solidFill>
                          <a:schemeClr val="tx1">
                            <a:lumMod val="95000"/>
                            <a:lumOff val="5000"/>
                          </a:schemeClr>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3600" kern="100" dirty="0">
                          <a:solidFill>
                            <a:schemeClr val="tx1">
                              <a:lumMod val="95000"/>
                              <a:lumOff val="5000"/>
                            </a:schemeClr>
                          </a:solidFill>
                          <a:effectLst/>
                        </a:rPr>
                        <a:t>負担割合</a:t>
                      </a:r>
                      <a:endParaRPr lang="ja-JP" sz="3200" kern="100" dirty="0">
                        <a:solidFill>
                          <a:schemeClr val="tx1">
                            <a:lumMod val="95000"/>
                            <a:lumOff val="5000"/>
                          </a:schemeClr>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3600" kern="100" dirty="0" smtClean="0">
                          <a:solidFill>
                            <a:schemeClr val="tx1">
                              <a:lumMod val="95000"/>
                              <a:lumOff val="5000"/>
                            </a:schemeClr>
                          </a:solidFill>
                          <a:effectLst/>
                        </a:rPr>
                        <a:t>利用者</a:t>
                      </a:r>
                      <a:r>
                        <a:rPr lang="ja-JP" sz="3600" kern="100" dirty="0">
                          <a:solidFill>
                            <a:schemeClr val="tx1">
                              <a:lumMod val="95000"/>
                              <a:lumOff val="5000"/>
                            </a:schemeClr>
                          </a:solidFill>
                          <a:effectLst/>
                        </a:rPr>
                        <a:t>比率</a:t>
                      </a:r>
                      <a:endParaRPr lang="ja-JP" sz="3200" kern="100" dirty="0">
                        <a:solidFill>
                          <a:schemeClr val="tx1">
                            <a:lumMod val="95000"/>
                            <a:lumOff val="5000"/>
                          </a:schemeClr>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28654">
                <a:tc>
                  <a:txBody>
                    <a:bodyPr/>
                    <a:lstStyle/>
                    <a:p>
                      <a:pPr algn="just">
                        <a:spcAft>
                          <a:spcPts val="0"/>
                        </a:spcAft>
                      </a:pPr>
                      <a:r>
                        <a:rPr lang="ja-JP" sz="3600" u="sng" kern="100" dirty="0">
                          <a:solidFill>
                            <a:schemeClr val="tx1">
                              <a:lumMod val="95000"/>
                              <a:lumOff val="5000"/>
                            </a:schemeClr>
                          </a:solidFill>
                          <a:effectLst/>
                        </a:rPr>
                        <a:t>合計所得</a:t>
                      </a:r>
                      <a:r>
                        <a:rPr lang="en-US" sz="3600" u="sng" kern="100" dirty="0">
                          <a:solidFill>
                            <a:schemeClr val="tx1">
                              <a:lumMod val="95000"/>
                              <a:lumOff val="5000"/>
                            </a:schemeClr>
                          </a:solidFill>
                          <a:effectLst/>
                        </a:rPr>
                        <a:t>220</a:t>
                      </a:r>
                      <a:r>
                        <a:rPr lang="ja-JP" sz="3600" u="sng" kern="100" dirty="0">
                          <a:solidFill>
                            <a:schemeClr val="tx1">
                              <a:lumMod val="95000"/>
                              <a:lumOff val="5000"/>
                            </a:schemeClr>
                          </a:solidFill>
                          <a:effectLst/>
                        </a:rPr>
                        <a:t>万円</a:t>
                      </a:r>
                      <a:r>
                        <a:rPr lang="ja-JP" sz="3600" kern="100" dirty="0">
                          <a:solidFill>
                            <a:schemeClr val="tx1">
                              <a:lumMod val="95000"/>
                              <a:lumOff val="5000"/>
                            </a:schemeClr>
                          </a:solidFill>
                          <a:effectLst/>
                        </a:rPr>
                        <a:t>（年金収入等</a:t>
                      </a:r>
                      <a:r>
                        <a:rPr lang="en-US" sz="3600" kern="100" dirty="0">
                          <a:solidFill>
                            <a:schemeClr val="tx1">
                              <a:lumMod val="95000"/>
                              <a:lumOff val="5000"/>
                            </a:schemeClr>
                          </a:solidFill>
                          <a:effectLst/>
                        </a:rPr>
                        <a:t>340</a:t>
                      </a:r>
                      <a:r>
                        <a:rPr lang="ja-JP" sz="3600" kern="100" dirty="0">
                          <a:solidFill>
                            <a:schemeClr val="tx1">
                              <a:lumMod val="95000"/>
                              <a:lumOff val="5000"/>
                            </a:schemeClr>
                          </a:solidFill>
                          <a:effectLst/>
                        </a:rPr>
                        <a:t>万円）</a:t>
                      </a:r>
                      <a:r>
                        <a:rPr lang="ja-JP" sz="3600" u="sng" kern="100" dirty="0">
                          <a:solidFill>
                            <a:schemeClr val="tx1">
                              <a:lumMod val="95000"/>
                              <a:lumOff val="5000"/>
                            </a:schemeClr>
                          </a:solidFill>
                          <a:effectLst/>
                        </a:rPr>
                        <a:t>以上</a:t>
                      </a:r>
                      <a:endParaRPr lang="ja-JP" sz="3200" kern="100" dirty="0">
                        <a:solidFill>
                          <a:schemeClr val="tx1">
                            <a:lumMod val="95000"/>
                            <a:lumOff val="5000"/>
                          </a:schemeClr>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52400" algn="just">
                        <a:spcAft>
                          <a:spcPts val="0"/>
                        </a:spcAft>
                      </a:pPr>
                      <a:r>
                        <a:rPr lang="ja-JP" sz="4000" kern="100">
                          <a:effectLst/>
                        </a:rPr>
                        <a:t>３割</a:t>
                      </a:r>
                      <a:endParaRPr lang="ja-JP" sz="3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52400" algn="just">
                        <a:spcAft>
                          <a:spcPts val="0"/>
                        </a:spcAft>
                      </a:pPr>
                      <a:r>
                        <a:rPr lang="en-US" sz="4000" kern="100">
                          <a:effectLst/>
                        </a:rPr>
                        <a:t>4.4</a:t>
                      </a:r>
                      <a:r>
                        <a:rPr lang="ja-JP" sz="4000" kern="100">
                          <a:effectLst/>
                        </a:rPr>
                        <a:t>％</a:t>
                      </a:r>
                      <a:endParaRPr lang="ja-JP" sz="3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28654">
                <a:tc>
                  <a:txBody>
                    <a:bodyPr/>
                    <a:lstStyle/>
                    <a:p>
                      <a:pPr algn="just">
                        <a:spcAft>
                          <a:spcPts val="0"/>
                        </a:spcAft>
                      </a:pPr>
                      <a:r>
                        <a:rPr lang="ja-JP" sz="3600" u="sng" kern="100" dirty="0">
                          <a:solidFill>
                            <a:schemeClr val="tx1">
                              <a:lumMod val="95000"/>
                              <a:lumOff val="5000"/>
                            </a:schemeClr>
                          </a:solidFill>
                          <a:effectLst/>
                        </a:rPr>
                        <a:t>合計所得</a:t>
                      </a:r>
                      <a:r>
                        <a:rPr lang="en-US" sz="3600" u="sng" kern="100" dirty="0">
                          <a:solidFill>
                            <a:schemeClr val="tx1">
                              <a:lumMod val="95000"/>
                              <a:lumOff val="5000"/>
                            </a:schemeClr>
                          </a:solidFill>
                          <a:effectLst/>
                        </a:rPr>
                        <a:t>160</a:t>
                      </a:r>
                      <a:r>
                        <a:rPr lang="ja-JP" sz="3600" u="sng" kern="100" dirty="0">
                          <a:solidFill>
                            <a:schemeClr val="tx1">
                              <a:lumMod val="95000"/>
                              <a:lumOff val="5000"/>
                            </a:schemeClr>
                          </a:solidFill>
                          <a:effectLst/>
                        </a:rPr>
                        <a:t>万円以上</a:t>
                      </a:r>
                      <a:r>
                        <a:rPr lang="en-US" sz="3600" kern="100" dirty="0">
                          <a:solidFill>
                            <a:schemeClr val="tx1">
                              <a:lumMod val="95000"/>
                              <a:lumOff val="5000"/>
                            </a:schemeClr>
                          </a:solidFill>
                          <a:effectLst/>
                        </a:rPr>
                        <a:t>220</a:t>
                      </a:r>
                      <a:r>
                        <a:rPr lang="ja-JP" sz="3600" kern="100" dirty="0">
                          <a:solidFill>
                            <a:schemeClr val="tx1">
                              <a:lumMod val="95000"/>
                              <a:lumOff val="5000"/>
                            </a:schemeClr>
                          </a:solidFill>
                          <a:effectLst/>
                        </a:rPr>
                        <a:t>万円未満</a:t>
                      </a:r>
                      <a:endParaRPr lang="ja-JP" sz="3200" kern="100" dirty="0">
                        <a:solidFill>
                          <a:schemeClr val="tx1">
                            <a:lumMod val="95000"/>
                            <a:lumOff val="5000"/>
                          </a:schemeClr>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52400" algn="just">
                        <a:spcAft>
                          <a:spcPts val="0"/>
                        </a:spcAft>
                      </a:pPr>
                      <a:r>
                        <a:rPr lang="ja-JP" sz="4000" kern="100" dirty="0">
                          <a:effectLst/>
                        </a:rPr>
                        <a:t>２割</a:t>
                      </a:r>
                      <a:endParaRPr 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52400" algn="just">
                        <a:spcAft>
                          <a:spcPts val="0"/>
                        </a:spcAft>
                      </a:pPr>
                      <a:r>
                        <a:rPr lang="en-US" sz="4000" kern="100">
                          <a:effectLst/>
                        </a:rPr>
                        <a:t>5.4</a:t>
                      </a:r>
                      <a:r>
                        <a:rPr lang="ja-JP" sz="4000" kern="100">
                          <a:effectLst/>
                        </a:rPr>
                        <a:t>％</a:t>
                      </a:r>
                      <a:endParaRPr lang="ja-JP" sz="3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30542">
                <a:tc>
                  <a:txBody>
                    <a:bodyPr/>
                    <a:lstStyle/>
                    <a:p>
                      <a:pPr algn="just">
                        <a:spcAft>
                          <a:spcPts val="0"/>
                        </a:spcAft>
                      </a:pPr>
                      <a:r>
                        <a:rPr lang="ja-JP" sz="3600" u="sng" kern="100" dirty="0">
                          <a:solidFill>
                            <a:schemeClr val="tx1">
                              <a:lumMod val="95000"/>
                              <a:lumOff val="5000"/>
                            </a:schemeClr>
                          </a:solidFill>
                          <a:effectLst/>
                        </a:rPr>
                        <a:t>合計所得</a:t>
                      </a:r>
                      <a:r>
                        <a:rPr lang="en-US" sz="3600" u="sng" kern="100" dirty="0">
                          <a:solidFill>
                            <a:schemeClr val="tx1">
                              <a:lumMod val="95000"/>
                              <a:lumOff val="5000"/>
                            </a:schemeClr>
                          </a:solidFill>
                          <a:effectLst/>
                        </a:rPr>
                        <a:t>160</a:t>
                      </a:r>
                      <a:r>
                        <a:rPr lang="ja-JP" sz="3600" u="sng" kern="100" dirty="0">
                          <a:solidFill>
                            <a:schemeClr val="tx1">
                              <a:lumMod val="95000"/>
                              <a:lumOff val="5000"/>
                            </a:schemeClr>
                          </a:solidFill>
                          <a:effectLst/>
                        </a:rPr>
                        <a:t>万円</a:t>
                      </a:r>
                      <a:r>
                        <a:rPr lang="ja-JP" sz="3600" kern="100" dirty="0">
                          <a:solidFill>
                            <a:schemeClr val="tx1">
                              <a:lumMod val="95000"/>
                              <a:lumOff val="5000"/>
                            </a:schemeClr>
                          </a:solidFill>
                          <a:effectLst/>
                        </a:rPr>
                        <a:t>（年金収入等</a:t>
                      </a:r>
                      <a:r>
                        <a:rPr lang="en-US" sz="3600" kern="100" dirty="0">
                          <a:solidFill>
                            <a:schemeClr val="tx1">
                              <a:lumMod val="95000"/>
                              <a:lumOff val="5000"/>
                            </a:schemeClr>
                          </a:solidFill>
                          <a:effectLst/>
                        </a:rPr>
                        <a:t>280</a:t>
                      </a:r>
                      <a:r>
                        <a:rPr lang="ja-JP" sz="3600" kern="100" dirty="0">
                          <a:solidFill>
                            <a:schemeClr val="tx1">
                              <a:lumMod val="95000"/>
                              <a:lumOff val="5000"/>
                            </a:schemeClr>
                          </a:solidFill>
                          <a:effectLst/>
                        </a:rPr>
                        <a:t>万円）</a:t>
                      </a:r>
                      <a:r>
                        <a:rPr lang="ja-JP" sz="3600" u="sng" kern="100" dirty="0">
                          <a:solidFill>
                            <a:schemeClr val="tx1">
                              <a:lumMod val="95000"/>
                              <a:lumOff val="5000"/>
                            </a:schemeClr>
                          </a:solidFill>
                          <a:effectLst/>
                        </a:rPr>
                        <a:t>未満</a:t>
                      </a:r>
                      <a:endParaRPr lang="ja-JP" sz="3200" kern="100" dirty="0">
                        <a:solidFill>
                          <a:schemeClr val="tx1">
                            <a:lumMod val="95000"/>
                            <a:lumOff val="5000"/>
                          </a:schemeClr>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52400" algn="just">
                        <a:spcAft>
                          <a:spcPts val="0"/>
                        </a:spcAft>
                      </a:pPr>
                      <a:r>
                        <a:rPr lang="ja-JP" sz="5400" kern="100" dirty="0">
                          <a:effectLst/>
                        </a:rPr>
                        <a:t>１割</a:t>
                      </a:r>
                      <a:endParaRPr lang="ja-JP" sz="4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5400" kern="100" dirty="0">
                          <a:effectLst/>
                        </a:rPr>
                        <a:t>91.2</a:t>
                      </a:r>
                      <a:r>
                        <a:rPr lang="ja-JP" sz="5400" kern="100" dirty="0">
                          <a:effectLst/>
                        </a:rPr>
                        <a:t>％</a:t>
                      </a:r>
                      <a:endParaRPr lang="ja-JP" sz="4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5161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379857"/>
          </a:xfrm>
          <a:solidFill>
            <a:srgbClr val="FFFF00"/>
          </a:solidFill>
        </p:spPr>
        <p:txBody>
          <a:bodyPr>
            <a:noAutofit/>
          </a:bodyPr>
          <a:lstStyle/>
          <a:p>
            <a:r>
              <a:rPr kumimoji="1" lang="ja-JP" altLang="en-US" sz="2800" dirty="0" smtClean="0"/>
              <a:t>財務省の主張　原則</a:t>
            </a:r>
            <a:r>
              <a:rPr kumimoji="1" lang="en-US" altLang="ja-JP" sz="2800" dirty="0" smtClean="0"/>
              <a:t>2</a:t>
            </a:r>
            <a:r>
              <a:rPr kumimoji="1" lang="ja-JP" altLang="en-US" sz="2800" dirty="0" smtClean="0"/>
              <a:t>割負担へ</a:t>
            </a:r>
            <a:endParaRPr kumimoji="1" lang="ja-JP" altLang="en-US" sz="2800" dirty="0"/>
          </a:p>
        </p:txBody>
      </p:sp>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a:blip r:embed="rId2"/>
          <a:stretch>
            <a:fillRect/>
          </a:stretch>
        </p:blipFill>
        <p:spPr>
          <a:xfrm>
            <a:off x="0" y="496489"/>
            <a:ext cx="9144000" cy="6389657"/>
          </a:xfrm>
          <a:prstGeom prst="rect">
            <a:avLst/>
          </a:prstGeom>
        </p:spPr>
      </p:pic>
    </p:spTree>
    <p:extLst>
      <p:ext uri="{BB962C8B-B14F-4D97-AF65-F5344CB8AC3E}">
        <p14:creationId xmlns:p14="http://schemas.microsoft.com/office/powerpoint/2010/main" val="2581222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16632"/>
            <a:ext cx="9252519" cy="6624736"/>
          </a:xfrm>
          <a:prstGeom prst="rect">
            <a:avLst/>
          </a:prstGeom>
        </p:spPr>
      </p:pic>
    </p:spTree>
    <p:extLst>
      <p:ext uri="{BB962C8B-B14F-4D97-AF65-F5344CB8AC3E}">
        <p14:creationId xmlns:p14="http://schemas.microsoft.com/office/powerpoint/2010/main" val="1763213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30240" y="274638"/>
            <a:ext cx="9207341" cy="6394722"/>
          </a:xfrm>
          <a:prstGeom prst="rect">
            <a:avLst/>
          </a:prstGeom>
        </p:spPr>
      </p:pic>
    </p:spTree>
    <p:extLst>
      <p:ext uri="{BB962C8B-B14F-4D97-AF65-F5344CB8AC3E}">
        <p14:creationId xmlns:p14="http://schemas.microsoft.com/office/powerpoint/2010/main" val="3098302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0" y="116632"/>
            <a:ext cx="9237581" cy="6552728"/>
          </a:xfrm>
          <a:prstGeom prst="rect">
            <a:avLst/>
          </a:prstGeom>
        </p:spPr>
      </p:pic>
    </p:spTree>
    <p:extLst>
      <p:ext uri="{BB962C8B-B14F-4D97-AF65-F5344CB8AC3E}">
        <p14:creationId xmlns:p14="http://schemas.microsoft.com/office/powerpoint/2010/main" val="1662186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386610"/>
          </a:xfrm>
        </p:spPr>
        <p:txBody>
          <a:bodyPr>
            <a:normAutofit/>
          </a:bodyPr>
          <a:lstStyle/>
          <a:p>
            <a:r>
              <a:rPr lang="ja-JP" altLang="en-US" sz="9600" dirty="0" smtClean="0">
                <a:solidFill>
                  <a:srgbClr val="FF0000"/>
                </a:solidFill>
              </a:rPr>
              <a:t>③</a:t>
            </a:r>
            <a:r>
              <a:rPr lang="en-US" altLang="ja-JP" sz="9600" dirty="0" smtClean="0">
                <a:solidFill>
                  <a:srgbClr val="FF0000"/>
                </a:solidFill>
              </a:rPr>
              <a:t/>
            </a:r>
            <a:br>
              <a:rPr lang="en-US" altLang="ja-JP" sz="9600" dirty="0" smtClean="0">
                <a:solidFill>
                  <a:srgbClr val="FF0000"/>
                </a:solidFill>
              </a:rPr>
            </a:br>
            <a:r>
              <a:rPr lang="ja-JP" altLang="en-US" sz="9600" dirty="0" smtClean="0">
                <a:solidFill>
                  <a:srgbClr val="FF0000"/>
                </a:solidFill>
              </a:rPr>
              <a:t>要介護</a:t>
            </a:r>
            <a:r>
              <a:rPr lang="ja-JP" altLang="en-US" sz="9600" dirty="0">
                <a:solidFill>
                  <a:srgbClr val="FF0000"/>
                </a:solidFill>
              </a:rPr>
              <a:t>１．２の総合事業移行</a:t>
            </a:r>
            <a:endParaRPr kumimoji="1" lang="ja-JP" altLang="en-US" sz="9600" dirty="0">
              <a:solidFill>
                <a:srgbClr val="FF0000"/>
              </a:solidFill>
            </a:endParaRPr>
          </a:p>
        </p:txBody>
      </p:sp>
    </p:spTree>
    <p:extLst>
      <p:ext uri="{BB962C8B-B14F-4D97-AF65-F5344CB8AC3E}">
        <p14:creationId xmlns:p14="http://schemas.microsoft.com/office/powerpoint/2010/main" val="2210998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686800" cy="5818658"/>
          </a:xfrm>
        </p:spPr>
        <p:txBody>
          <a:bodyPr>
            <a:normAutofit/>
          </a:bodyPr>
          <a:lstStyle/>
          <a:p>
            <a:r>
              <a:rPr lang="en-US" altLang="ja-JP" sz="8000" dirty="0" smtClean="0">
                <a:solidFill>
                  <a:srgbClr val="FF0000"/>
                </a:solidFill>
              </a:rPr>
              <a:t/>
            </a:r>
            <a:br>
              <a:rPr lang="en-US" altLang="ja-JP" sz="8000" dirty="0" smtClean="0">
                <a:solidFill>
                  <a:srgbClr val="FF0000"/>
                </a:solidFill>
              </a:rPr>
            </a:br>
            <a:r>
              <a:rPr lang="ja-JP" altLang="en-US" sz="8000" dirty="0" smtClean="0">
                <a:solidFill>
                  <a:srgbClr val="FF0000"/>
                </a:solidFill>
              </a:rPr>
              <a:t>制度</a:t>
            </a:r>
            <a:r>
              <a:rPr lang="ja-JP" altLang="en-US" sz="8000" dirty="0">
                <a:solidFill>
                  <a:srgbClr val="FF0000"/>
                </a:solidFill>
              </a:rPr>
              <a:t>改悪の狙い</a:t>
            </a:r>
            <a:r>
              <a:rPr lang="en-US" altLang="ja-JP" dirty="0">
                <a:solidFill>
                  <a:srgbClr val="FF0000"/>
                </a:solidFill>
              </a:rPr>
              <a:t/>
            </a:r>
            <a:br>
              <a:rPr lang="en-US" altLang="ja-JP" dirty="0">
                <a:solidFill>
                  <a:srgbClr val="FF0000"/>
                </a:solidFill>
              </a:rPr>
            </a:br>
            <a:r>
              <a:rPr lang="ja-JP" altLang="en-US" sz="3200" dirty="0">
                <a:solidFill>
                  <a:srgbClr val="FF0000"/>
                </a:solidFill>
              </a:rPr>
              <a:t>　　</a:t>
            </a:r>
            <a:r>
              <a:rPr lang="ja-JP" altLang="en-US" dirty="0">
                <a:solidFill>
                  <a:srgbClr val="FF0000"/>
                </a:solidFill>
              </a:rPr>
              <a:t>～介護保険</a:t>
            </a:r>
            <a:r>
              <a:rPr lang="ja-JP" altLang="en-US" dirty="0" smtClean="0">
                <a:solidFill>
                  <a:srgbClr val="FF0000"/>
                </a:solidFill>
              </a:rPr>
              <a:t>の変質・縮小</a:t>
            </a:r>
            <a:r>
              <a:rPr lang="ja-JP" altLang="en-US" dirty="0">
                <a:solidFill>
                  <a:srgbClr val="FF0000"/>
                </a:solidFill>
              </a:rPr>
              <a:t>・再編</a:t>
            </a:r>
            <a:r>
              <a:rPr lang="ja-JP" altLang="en-US" dirty="0"/>
              <a:t/>
            </a:r>
            <a:br>
              <a:rPr lang="ja-JP" altLang="en-US" dirty="0"/>
            </a:br>
            <a:endParaRPr kumimoji="1" lang="ja-JP" altLang="en-US" dirty="0"/>
          </a:p>
        </p:txBody>
      </p:sp>
    </p:spTree>
    <p:extLst>
      <p:ext uri="{BB962C8B-B14F-4D97-AF65-F5344CB8AC3E}">
        <p14:creationId xmlns:p14="http://schemas.microsoft.com/office/powerpoint/2010/main" val="3211876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164"/>
            <a:ext cx="8229600" cy="1143000"/>
          </a:xfrm>
          <a:solidFill>
            <a:schemeClr val="bg1"/>
          </a:solidFill>
        </p:spPr>
        <p:txBody>
          <a:bodyPr rtlCol="0">
            <a:normAutofit fontScale="90000"/>
          </a:bodyPr>
          <a:lstStyle/>
          <a:p>
            <a:pPr eaLnBrk="1" fontAlgn="auto" hangingPunct="1">
              <a:spcAft>
                <a:spcPts val="0"/>
              </a:spcAft>
              <a:defRPr/>
            </a:pPr>
            <a:r>
              <a:rPr lang="ja-JP" altLang="en-US" sz="4900" u="sng" dirty="0">
                <a:solidFill>
                  <a:srgbClr val="FF0000"/>
                </a:solidFill>
              </a:rPr>
              <a:t>総合</a:t>
            </a:r>
            <a:r>
              <a:rPr lang="ja-JP" altLang="en-US" sz="4900" u="sng" dirty="0" smtClean="0">
                <a:solidFill>
                  <a:srgbClr val="FF0000"/>
                </a:solidFill>
              </a:rPr>
              <a:t>事業の狙い</a:t>
            </a:r>
            <a:r>
              <a:rPr lang="en-US" altLang="ja-JP" u="sng" dirty="0" smtClean="0"/>
              <a:t/>
            </a:r>
            <a:br>
              <a:rPr lang="en-US" altLang="ja-JP" u="sng" dirty="0" smtClean="0"/>
            </a:br>
            <a:r>
              <a:rPr lang="ja-JP" altLang="en-US" u="sng" dirty="0" smtClean="0"/>
              <a:t>安上がりサービスの置き換えが目的</a:t>
            </a:r>
            <a:endParaRPr lang="ja-JP" altLang="en-US" u="sng" dirty="0"/>
          </a:p>
        </p:txBody>
      </p:sp>
      <p:sp>
        <p:nvSpPr>
          <p:cNvPr id="88067" name="コンテンツ プレースホルダ 2"/>
          <p:cNvSpPr>
            <a:spLocks noGrp="1"/>
          </p:cNvSpPr>
          <p:nvPr>
            <p:ph idx="1"/>
          </p:nvPr>
        </p:nvSpPr>
        <p:spPr>
          <a:xfrm>
            <a:off x="323850" y="1268413"/>
            <a:ext cx="8362950" cy="4857750"/>
          </a:xfrm>
        </p:spPr>
        <p:txBody>
          <a:bodyPr/>
          <a:lstStyle/>
          <a:p>
            <a:pPr eaLnBrk="1" hangingPunct="1">
              <a:buFont typeface="Arial" pitchFamily="34" charset="0"/>
              <a:buNone/>
            </a:pPr>
            <a:endParaRPr lang="en-US" altLang="ja-JP" dirty="0" smtClean="0"/>
          </a:p>
          <a:p>
            <a:pPr eaLnBrk="1" hangingPunct="1"/>
            <a:endParaRPr lang="ja-JP" altLang="en-US" dirty="0" smtClean="0"/>
          </a:p>
        </p:txBody>
      </p:sp>
      <p:sp>
        <p:nvSpPr>
          <p:cNvPr id="4" name="正方形/長方形 3"/>
          <p:cNvSpPr/>
          <p:nvPr/>
        </p:nvSpPr>
        <p:spPr>
          <a:xfrm>
            <a:off x="900113" y="1484313"/>
            <a:ext cx="7704137" cy="17287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4000" dirty="0">
                <a:solidFill>
                  <a:srgbClr val="FF0000"/>
                </a:solidFill>
              </a:rPr>
              <a:t>指定事業者による専門的サービス</a:t>
            </a:r>
            <a:endParaRPr lang="en-US" altLang="ja-JP" sz="4000" dirty="0">
              <a:solidFill>
                <a:srgbClr val="FF0000"/>
              </a:solidFill>
            </a:endParaRPr>
          </a:p>
          <a:p>
            <a:pPr algn="ctr" eaLnBrk="1" fontAlgn="auto" hangingPunct="1">
              <a:spcBef>
                <a:spcPts val="0"/>
              </a:spcBef>
              <a:spcAft>
                <a:spcPts val="0"/>
              </a:spcAft>
              <a:defRPr/>
            </a:pPr>
            <a:r>
              <a:rPr lang="ja-JP" altLang="en-US" sz="4000" dirty="0">
                <a:solidFill>
                  <a:srgbClr val="FF0000"/>
                </a:solidFill>
              </a:rPr>
              <a:t>（ホームヘルプ・デイサービス）</a:t>
            </a:r>
          </a:p>
        </p:txBody>
      </p:sp>
      <p:sp>
        <p:nvSpPr>
          <p:cNvPr id="5" name="正方形/長方形 4"/>
          <p:cNvSpPr/>
          <p:nvPr/>
        </p:nvSpPr>
        <p:spPr>
          <a:xfrm>
            <a:off x="971550" y="4724400"/>
            <a:ext cx="2520950" cy="17287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rgbClr val="FF0000"/>
                </a:solidFill>
              </a:rPr>
              <a:t>指定事業者による専門的サービス</a:t>
            </a:r>
            <a:endParaRPr lang="en-US" altLang="ja-JP" sz="2400" dirty="0">
              <a:solidFill>
                <a:srgbClr val="FF0000"/>
              </a:solidFill>
            </a:endParaRPr>
          </a:p>
          <a:p>
            <a:pPr algn="ctr" eaLnBrk="1" fontAlgn="auto" hangingPunct="1">
              <a:spcBef>
                <a:spcPts val="0"/>
              </a:spcBef>
              <a:spcAft>
                <a:spcPts val="0"/>
              </a:spcAft>
              <a:defRPr/>
            </a:pPr>
            <a:r>
              <a:rPr lang="ja-JP" altLang="en-US" sz="2400" dirty="0">
                <a:solidFill>
                  <a:srgbClr val="FF0000"/>
                </a:solidFill>
              </a:rPr>
              <a:t>（ホームヘルプ・デイサービス）</a:t>
            </a:r>
          </a:p>
        </p:txBody>
      </p:sp>
      <p:sp>
        <p:nvSpPr>
          <p:cNvPr id="6" name="正方形/長方形 5"/>
          <p:cNvSpPr/>
          <p:nvPr/>
        </p:nvSpPr>
        <p:spPr>
          <a:xfrm>
            <a:off x="3635375" y="4724400"/>
            <a:ext cx="4905375" cy="17287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dirty="0">
                <a:solidFill>
                  <a:srgbClr val="FF0000"/>
                </a:solidFill>
              </a:rPr>
              <a:t>「多様なサービス）</a:t>
            </a:r>
            <a:endParaRPr lang="en-US" altLang="ja-JP" sz="3600" dirty="0">
              <a:solidFill>
                <a:srgbClr val="FF0000"/>
              </a:solidFill>
            </a:endParaRPr>
          </a:p>
          <a:p>
            <a:pPr algn="ctr" eaLnBrk="1" fontAlgn="auto" hangingPunct="1">
              <a:spcBef>
                <a:spcPts val="0"/>
              </a:spcBef>
              <a:spcAft>
                <a:spcPts val="0"/>
              </a:spcAft>
              <a:defRPr/>
            </a:pPr>
            <a:r>
              <a:rPr lang="ja-JP" altLang="en-US" sz="3200" dirty="0">
                <a:solidFill>
                  <a:srgbClr val="FF0000"/>
                </a:solidFill>
              </a:rPr>
              <a:t>（無資格者・ボランティアの訪問、「通いの場」など）</a:t>
            </a:r>
          </a:p>
        </p:txBody>
      </p:sp>
      <p:sp>
        <p:nvSpPr>
          <p:cNvPr id="7" name="下矢印 6"/>
          <p:cNvSpPr/>
          <p:nvPr/>
        </p:nvSpPr>
        <p:spPr>
          <a:xfrm>
            <a:off x="1547813" y="3357563"/>
            <a:ext cx="1368425" cy="8636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8" name="正方形/長方形 7"/>
          <p:cNvSpPr/>
          <p:nvPr/>
        </p:nvSpPr>
        <p:spPr>
          <a:xfrm>
            <a:off x="179388" y="1412875"/>
            <a:ext cx="504825" cy="18716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002060"/>
                </a:solidFill>
              </a:rPr>
              <a:t>予防給付</a:t>
            </a:r>
          </a:p>
        </p:txBody>
      </p:sp>
      <p:sp>
        <p:nvSpPr>
          <p:cNvPr id="9" name="正方形/長方形 8"/>
          <p:cNvSpPr/>
          <p:nvPr/>
        </p:nvSpPr>
        <p:spPr>
          <a:xfrm>
            <a:off x="250825" y="4652963"/>
            <a:ext cx="504825" cy="18716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002060"/>
                </a:solidFill>
              </a:rPr>
              <a:t>総合事業</a:t>
            </a:r>
          </a:p>
        </p:txBody>
      </p:sp>
      <p:sp>
        <p:nvSpPr>
          <p:cNvPr id="10" name="下矢印 9"/>
          <p:cNvSpPr/>
          <p:nvPr/>
        </p:nvSpPr>
        <p:spPr>
          <a:xfrm rot="19202042">
            <a:off x="3722688" y="3289300"/>
            <a:ext cx="1368425" cy="126682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11" name="正方形/長方形 10"/>
          <p:cNvSpPr/>
          <p:nvPr/>
        </p:nvSpPr>
        <p:spPr>
          <a:xfrm>
            <a:off x="971550" y="4149725"/>
            <a:ext cx="25209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b="1" dirty="0">
                <a:solidFill>
                  <a:schemeClr val="tx1"/>
                </a:solidFill>
              </a:rPr>
              <a:t>専門的サービスが必要と認められた人のみ</a:t>
            </a:r>
            <a:endParaRPr lang="ja-JP" altLang="en-US" dirty="0"/>
          </a:p>
        </p:txBody>
      </p:sp>
      <p:sp>
        <p:nvSpPr>
          <p:cNvPr id="12" name="正方形/長方形 11"/>
          <p:cNvSpPr/>
          <p:nvPr/>
        </p:nvSpPr>
        <p:spPr>
          <a:xfrm>
            <a:off x="5219700" y="4076700"/>
            <a:ext cx="3240088"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schemeClr val="tx1"/>
                </a:solidFill>
              </a:rPr>
              <a:t>多様なサービスへの移行促進・専門的サービスからの卒業</a:t>
            </a:r>
            <a:endParaRPr lang="ja-JP" altLang="en-US" dirty="0"/>
          </a:p>
        </p:txBody>
      </p:sp>
    </p:spTree>
    <p:extLst>
      <p:ext uri="{BB962C8B-B14F-4D97-AF65-F5344CB8AC3E}">
        <p14:creationId xmlns:p14="http://schemas.microsoft.com/office/powerpoint/2010/main" val="2583006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9732" y="274638"/>
            <a:ext cx="8527068" cy="634082"/>
          </a:xfrm>
          <a:solidFill>
            <a:srgbClr val="FFFF00"/>
          </a:solidFill>
        </p:spPr>
        <p:txBody>
          <a:bodyPr>
            <a:normAutofit fontScale="90000"/>
          </a:bodyPr>
          <a:lstStyle/>
          <a:p>
            <a:r>
              <a:rPr lang="ja-JP" altLang="en-US" dirty="0" smtClean="0"/>
              <a:t>総合事業・訪問型サービスの利用状況</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591704440"/>
              </p:ext>
            </p:extLst>
          </p:nvPr>
        </p:nvGraphicFramePr>
        <p:xfrm>
          <a:off x="159732" y="1174858"/>
          <a:ext cx="8676964" cy="5047671"/>
        </p:xfrm>
        <a:graphic>
          <a:graphicData uri="http://schemas.openxmlformats.org/drawingml/2006/table">
            <a:tbl>
              <a:tblPr firstRow="1" firstCol="1" bandRow="1">
                <a:tableStyleId>{5C22544A-7EE6-4342-B048-85BDC9FD1C3A}</a:tableStyleId>
              </a:tblPr>
              <a:tblGrid>
                <a:gridCol w="3368273"/>
                <a:gridCol w="3224650"/>
                <a:gridCol w="2084041"/>
              </a:tblGrid>
              <a:tr h="1224135">
                <a:tc>
                  <a:txBody>
                    <a:bodyPr/>
                    <a:lstStyle/>
                    <a:p>
                      <a:pPr algn="l">
                        <a:spcAft>
                          <a:spcPts val="0"/>
                        </a:spcAft>
                      </a:pPr>
                      <a:r>
                        <a:rPr lang="ja-JP" sz="4000" kern="0" dirty="0" smtClean="0">
                          <a:solidFill>
                            <a:schemeClr val="tx1">
                              <a:lumMod val="95000"/>
                              <a:lumOff val="5000"/>
                            </a:schemeClr>
                          </a:solidFill>
                          <a:effectLst/>
                        </a:rPr>
                        <a:t>サービス</a:t>
                      </a:r>
                      <a:r>
                        <a:rPr lang="ja-JP" altLang="en-US" sz="4000" kern="0" dirty="0" smtClean="0">
                          <a:solidFill>
                            <a:schemeClr val="tx1">
                              <a:lumMod val="95000"/>
                              <a:lumOff val="5000"/>
                            </a:schemeClr>
                          </a:solidFill>
                          <a:effectLst/>
                        </a:rPr>
                        <a:t>類型</a:t>
                      </a:r>
                      <a:endParaRPr lang="ja-JP" sz="4000" kern="100" dirty="0">
                        <a:solidFill>
                          <a:schemeClr val="tx1">
                            <a:lumMod val="95000"/>
                            <a:lumOff val="5000"/>
                          </a:schemeClr>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4000" kern="0" dirty="0">
                          <a:solidFill>
                            <a:schemeClr val="tx1">
                              <a:lumMod val="95000"/>
                              <a:lumOff val="5000"/>
                            </a:schemeClr>
                          </a:solidFill>
                          <a:effectLst/>
                        </a:rPr>
                        <a:t>利用者数</a:t>
                      </a:r>
                      <a:endParaRPr lang="ja-JP" sz="4000" kern="100" dirty="0">
                        <a:solidFill>
                          <a:schemeClr val="tx1">
                            <a:lumMod val="95000"/>
                            <a:lumOff val="5000"/>
                          </a:schemeClr>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4000" kern="0" dirty="0">
                          <a:solidFill>
                            <a:schemeClr val="tx1">
                              <a:lumMod val="95000"/>
                              <a:lumOff val="5000"/>
                            </a:schemeClr>
                          </a:solidFill>
                          <a:effectLst/>
                        </a:rPr>
                        <a:t>比率</a:t>
                      </a:r>
                      <a:endParaRPr lang="ja-JP" sz="4000" kern="100" dirty="0">
                        <a:solidFill>
                          <a:schemeClr val="tx1">
                            <a:lumMod val="95000"/>
                            <a:lumOff val="5000"/>
                          </a:schemeClr>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144">
                <a:tc>
                  <a:txBody>
                    <a:bodyPr/>
                    <a:lstStyle/>
                    <a:p>
                      <a:pPr algn="l">
                        <a:spcAft>
                          <a:spcPts val="0"/>
                        </a:spcAft>
                      </a:pPr>
                      <a:r>
                        <a:rPr lang="ja-JP" sz="4800" kern="0" dirty="0">
                          <a:solidFill>
                            <a:srgbClr val="FF0000"/>
                          </a:solidFill>
                          <a:effectLst/>
                        </a:rPr>
                        <a:t>従来の基準</a:t>
                      </a:r>
                      <a:endParaRPr lang="ja-JP" sz="4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4800" kern="0" dirty="0">
                          <a:solidFill>
                            <a:srgbClr val="FF0000"/>
                          </a:solidFill>
                          <a:effectLst/>
                        </a:rPr>
                        <a:t>134,555</a:t>
                      </a:r>
                      <a:r>
                        <a:rPr lang="ja-JP" sz="4800" kern="0" dirty="0">
                          <a:solidFill>
                            <a:srgbClr val="FF0000"/>
                          </a:solidFill>
                          <a:effectLst/>
                        </a:rPr>
                        <a:t>人</a:t>
                      </a:r>
                      <a:r>
                        <a:rPr lang="en-US" sz="4800" kern="0" dirty="0">
                          <a:solidFill>
                            <a:srgbClr val="FF0000"/>
                          </a:solidFill>
                          <a:effectLst/>
                        </a:rPr>
                        <a:t> </a:t>
                      </a:r>
                      <a:endParaRPr lang="ja-JP" sz="4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4800" kern="0" dirty="0">
                          <a:solidFill>
                            <a:srgbClr val="FF0000"/>
                          </a:solidFill>
                          <a:effectLst/>
                        </a:rPr>
                        <a:t>81.4%</a:t>
                      </a:r>
                      <a:endParaRPr lang="ja-JP" sz="4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42464">
                <a:tc>
                  <a:txBody>
                    <a:bodyPr/>
                    <a:lstStyle/>
                    <a:p>
                      <a:pPr algn="l">
                        <a:spcAft>
                          <a:spcPts val="0"/>
                        </a:spcAft>
                      </a:pPr>
                      <a:r>
                        <a:rPr lang="ja-JP" sz="4000" kern="0" dirty="0">
                          <a:solidFill>
                            <a:schemeClr val="tx1">
                              <a:lumMod val="95000"/>
                              <a:lumOff val="5000"/>
                            </a:schemeClr>
                          </a:solidFill>
                          <a:effectLst/>
                        </a:rPr>
                        <a:t>緩和型</a:t>
                      </a:r>
                      <a:endParaRPr lang="ja-JP" sz="4000" kern="100" dirty="0">
                        <a:solidFill>
                          <a:schemeClr val="tx1">
                            <a:lumMod val="95000"/>
                            <a:lumOff val="5000"/>
                          </a:schemeClr>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4000" kern="0" dirty="0">
                          <a:effectLst/>
                        </a:rPr>
                        <a:t>28,230</a:t>
                      </a:r>
                      <a:r>
                        <a:rPr lang="ja-JP" sz="4000" kern="0" dirty="0">
                          <a:effectLst/>
                        </a:rPr>
                        <a:t>人</a:t>
                      </a:r>
                      <a:r>
                        <a:rPr lang="en-US" sz="4000" kern="0" dirty="0">
                          <a:effectLst/>
                        </a:rPr>
                        <a:t> </a:t>
                      </a:r>
                      <a:endParaRPr lang="ja-JP" sz="4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4000" kern="0">
                          <a:effectLst/>
                        </a:rPr>
                        <a:t>17.1%</a:t>
                      </a:r>
                      <a:endParaRPr lang="ja-JP" sz="4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42464">
                <a:tc>
                  <a:txBody>
                    <a:bodyPr/>
                    <a:lstStyle/>
                    <a:p>
                      <a:pPr algn="l">
                        <a:spcAft>
                          <a:spcPts val="0"/>
                        </a:spcAft>
                      </a:pPr>
                      <a:r>
                        <a:rPr lang="ja-JP" sz="4000" kern="0" dirty="0">
                          <a:solidFill>
                            <a:schemeClr val="tx1">
                              <a:lumMod val="95000"/>
                              <a:lumOff val="5000"/>
                            </a:schemeClr>
                          </a:solidFill>
                          <a:effectLst/>
                        </a:rPr>
                        <a:t>住民主体型</a:t>
                      </a:r>
                      <a:endParaRPr lang="ja-JP" sz="4000" kern="100" dirty="0">
                        <a:solidFill>
                          <a:schemeClr val="tx1">
                            <a:lumMod val="95000"/>
                            <a:lumOff val="5000"/>
                          </a:schemeClr>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4000" kern="0" dirty="0">
                          <a:effectLst/>
                        </a:rPr>
                        <a:t>2,608</a:t>
                      </a:r>
                      <a:r>
                        <a:rPr lang="ja-JP" sz="4000" kern="0" dirty="0">
                          <a:effectLst/>
                        </a:rPr>
                        <a:t>人</a:t>
                      </a:r>
                      <a:r>
                        <a:rPr lang="en-US" sz="4000" kern="0" dirty="0">
                          <a:effectLst/>
                        </a:rPr>
                        <a:t> </a:t>
                      </a:r>
                      <a:endParaRPr lang="ja-JP" sz="4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4000" kern="0" dirty="0">
                          <a:effectLst/>
                        </a:rPr>
                        <a:t>1.6%</a:t>
                      </a:r>
                      <a:endParaRPr lang="ja-JP" sz="4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42464">
                <a:tc>
                  <a:txBody>
                    <a:bodyPr/>
                    <a:lstStyle/>
                    <a:p>
                      <a:pPr algn="l">
                        <a:spcAft>
                          <a:spcPts val="0"/>
                        </a:spcAft>
                      </a:pPr>
                      <a:r>
                        <a:rPr lang="ja-JP" sz="4000" kern="0" dirty="0">
                          <a:solidFill>
                            <a:schemeClr val="tx1">
                              <a:lumMod val="95000"/>
                              <a:lumOff val="5000"/>
                            </a:schemeClr>
                          </a:solidFill>
                          <a:effectLst/>
                        </a:rPr>
                        <a:t>合計</a:t>
                      </a:r>
                      <a:endParaRPr lang="ja-JP" sz="4000" kern="100" dirty="0">
                        <a:solidFill>
                          <a:schemeClr val="tx1">
                            <a:lumMod val="95000"/>
                            <a:lumOff val="5000"/>
                          </a:schemeClr>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4000" kern="0" dirty="0">
                          <a:effectLst/>
                        </a:rPr>
                        <a:t>165,393</a:t>
                      </a:r>
                      <a:r>
                        <a:rPr lang="ja-JP" sz="4000" kern="0" dirty="0">
                          <a:effectLst/>
                        </a:rPr>
                        <a:t>人</a:t>
                      </a:r>
                      <a:r>
                        <a:rPr lang="en-US" sz="4000" kern="0" dirty="0">
                          <a:effectLst/>
                        </a:rPr>
                        <a:t> </a:t>
                      </a:r>
                      <a:endParaRPr lang="ja-JP" sz="4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4000" kern="0" dirty="0">
                          <a:effectLst/>
                        </a:rPr>
                        <a:t>100.0%</a:t>
                      </a:r>
                      <a:endParaRPr lang="ja-JP" sz="4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正方形/長方形 4"/>
          <p:cNvSpPr/>
          <p:nvPr/>
        </p:nvSpPr>
        <p:spPr>
          <a:xfrm>
            <a:off x="6012160" y="6488668"/>
            <a:ext cx="2844316" cy="400110"/>
          </a:xfrm>
          <a:prstGeom prst="rect">
            <a:avLst/>
          </a:prstGeom>
        </p:spPr>
        <p:txBody>
          <a:bodyPr wrap="square">
            <a:spAutoFit/>
          </a:bodyPr>
          <a:lstStyle/>
          <a:p>
            <a:r>
              <a:rPr lang="ja-JP" altLang="en-US" sz="2000" b="1" dirty="0">
                <a:solidFill>
                  <a:schemeClr val="tx1">
                    <a:lumMod val="95000"/>
                    <a:lumOff val="5000"/>
                  </a:schemeClr>
                </a:solidFill>
              </a:rPr>
              <a:t>２０１８年６月時点</a:t>
            </a:r>
          </a:p>
        </p:txBody>
      </p:sp>
    </p:spTree>
    <p:extLst>
      <p:ext uri="{BB962C8B-B14F-4D97-AF65-F5344CB8AC3E}">
        <p14:creationId xmlns:p14="http://schemas.microsoft.com/office/powerpoint/2010/main" val="1644486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980728"/>
            <a:ext cx="4176464" cy="4525963"/>
          </a:xfrm>
        </p:spPr>
        <p:txBody>
          <a:bodyPr>
            <a:normAutofit/>
          </a:bodyPr>
          <a:lstStyle/>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3B706ECC-EBCD-43BE-A780-1013F51C6180}" type="slidenum">
              <a:rPr lang="ja-JP" altLang="en-US" smtClean="0"/>
              <a:pPr/>
              <a:t>32</a:t>
            </a:fld>
            <a:endParaRPr lang="ja-JP" altLang="en-US"/>
          </a:p>
        </p:txBody>
      </p:sp>
      <p:sp>
        <p:nvSpPr>
          <p:cNvPr id="6" name="正方形/長方形 5"/>
          <p:cNvSpPr/>
          <p:nvPr/>
        </p:nvSpPr>
        <p:spPr>
          <a:xfrm>
            <a:off x="7620000" y="3429000"/>
            <a:ext cx="1776536" cy="2077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6"/>
          <p:cNvSpPr>
            <a:spLocks noGrp="1"/>
          </p:cNvSpPr>
          <p:nvPr>
            <p:ph type="title"/>
          </p:nvPr>
        </p:nvSpPr>
        <p:spPr>
          <a:xfrm>
            <a:off x="290682" y="82908"/>
            <a:ext cx="8219256" cy="322631"/>
          </a:xfrm>
          <a:solidFill>
            <a:srgbClr val="FFFF00"/>
          </a:solidFill>
        </p:spPr>
        <p:txBody>
          <a:bodyPr>
            <a:noAutofit/>
          </a:bodyPr>
          <a:lstStyle/>
          <a:p>
            <a:r>
              <a:rPr kumimoji="1" lang="ja-JP" altLang="en-US" sz="2400" dirty="0" smtClean="0"/>
              <a:t>財務省の主張　要介護１，２の通所介護・訪問介護を移行</a:t>
            </a:r>
            <a:endParaRPr kumimoji="1" lang="ja-JP" altLang="en-US" sz="2400" dirty="0"/>
          </a:p>
        </p:txBody>
      </p:sp>
      <p:pic>
        <p:nvPicPr>
          <p:cNvPr id="8" name="図 7"/>
          <p:cNvPicPr>
            <a:picLocks noChangeAspect="1"/>
          </p:cNvPicPr>
          <p:nvPr/>
        </p:nvPicPr>
        <p:blipFill>
          <a:blip r:embed="rId3"/>
          <a:stretch>
            <a:fillRect/>
          </a:stretch>
        </p:blipFill>
        <p:spPr>
          <a:xfrm>
            <a:off x="0" y="597269"/>
            <a:ext cx="8997968" cy="6260731"/>
          </a:xfrm>
          <a:prstGeom prst="rect">
            <a:avLst/>
          </a:prstGeom>
        </p:spPr>
      </p:pic>
    </p:spTree>
    <p:extLst>
      <p:ext uri="{BB962C8B-B14F-4D97-AF65-F5344CB8AC3E}">
        <p14:creationId xmlns:p14="http://schemas.microsoft.com/office/powerpoint/2010/main" val="2788325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530626"/>
          </a:xfrm>
        </p:spPr>
        <p:txBody>
          <a:bodyPr>
            <a:normAutofit fontScale="90000"/>
          </a:bodyPr>
          <a:lstStyle/>
          <a:p>
            <a:r>
              <a:rPr lang="ja-JP" altLang="en-US" sz="8000" dirty="0" smtClean="0">
                <a:solidFill>
                  <a:srgbClr val="FF0000"/>
                </a:solidFill>
              </a:rPr>
              <a:t>④</a:t>
            </a:r>
            <a:r>
              <a:rPr lang="en-US" altLang="ja-JP" sz="8000" dirty="0" smtClean="0">
                <a:solidFill>
                  <a:srgbClr val="FF0000"/>
                </a:solidFill>
              </a:rPr>
              <a:t/>
            </a:r>
            <a:br>
              <a:rPr lang="en-US" altLang="ja-JP" sz="8000" dirty="0" smtClean="0">
                <a:solidFill>
                  <a:srgbClr val="FF0000"/>
                </a:solidFill>
              </a:rPr>
            </a:br>
            <a:r>
              <a:rPr lang="ja-JP" altLang="en-US" sz="8000" dirty="0" smtClean="0">
                <a:solidFill>
                  <a:srgbClr val="FF0000"/>
                </a:solidFill>
              </a:rPr>
              <a:t>財政</a:t>
            </a:r>
            <a:r>
              <a:rPr lang="ja-JP" altLang="en-US" sz="8000" dirty="0">
                <a:solidFill>
                  <a:srgbClr val="FF0000"/>
                </a:solidFill>
              </a:rPr>
              <a:t>インセンティブ強化</a:t>
            </a:r>
            <a:r>
              <a:rPr lang="ja-JP" altLang="en-US" sz="8000" dirty="0" smtClean="0">
                <a:solidFill>
                  <a:srgbClr val="FF0000"/>
                </a:solidFill>
              </a:rPr>
              <a:t>で</a:t>
            </a:r>
            <a:r>
              <a:rPr lang="en-US" altLang="ja-JP" sz="8000" dirty="0" smtClean="0">
                <a:solidFill>
                  <a:srgbClr val="FF0000"/>
                </a:solidFill>
              </a:rPr>
              <a:t/>
            </a:r>
            <a:br>
              <a:rPr lang="en-US" altLang="ja-JP" sz="8000" dirty="0" smtClean="0">
                <a:solidFill>
                  <a:srgbClr val="FF0000"/>
                </a:solidFill>
              </a:rPr>
            </a:br>
            <a:r>
              <a:rPr lang="ja-JP" altLang="en-US" sz="8000" dirty="0" smtClean="0">
                <a:solidFill>
                  <a:srgbClr val="FF0000"/>
                </a:solidFill>
              </a:rPr>
              <a:t>「</a:t>
            </a:r>
            <a:r>
              <a:rPr lang="ja-JP" altLang="en-US" sz="8000" dirty="0">
                <a:solidFill>
                  <a:srgbClr val="FF0000"/>
                </a:solidFill>
              </a:rPr>
              <a:t>自立支援」競争</a:t>
            </a:r>
            <a:r>
              <a:rPr lang="ja-JP" altLang="en-US" dirty="0"/>
              <a:t/>
            </a:r>
            <a:br>
              <a:rPr lang="ja-JP" altLang="en-US" dirty="0"/>
            </a:br>
            <a:endParaRPr kumimoji="1" lang="ja-JP" altLang="en-US" dirty="0"/>
          </a:p>
        </p:txBody>
      </p:sp>
    </p:spTree>
    <p:extLst>
      <p:ext uri="{BB962C8B-B14F-4D97-AF65-F5344CB8AC3E}">
        <p14:creationId xmlns:p14="http://schemas.microsoft.com/office/powerpoint/2010/main" val="3246714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35280" cy="1143000"/>
          </a:xfrm>
          <a:solidFill>
            <a:schemeClr val="tx2">
              <a:lumMod val="75000"/>
            </a:schemeClr>
          </a:solidFill>
        </p:spPr>
        <p:txBody>
          <a:bodyPr>
            <a:normAutofit fontScale="90000"/>
          </a:bodyPr>
          <a:lstStyle/>
          <a:p>
            <a:r>
              <a:rPr kumimoji="1" lang="ja-JP" altLang="en-US" dirty="0" smtClean="0">
                <a:solidFill>
                  <a:schemeClr val="bg1"/>
                </a:solidFill>
              </a:rPr>
              <a:t>保険者機能の強化等による自立支援・重度化防止に向けた取組の推進</a:t>
            </a:r>
            <a:endParaRPr kumimoji="1" lang="ja-JP" altLang="en-US" dirty="0">
              <a:solidFill>
                <a:schemeClr val="bg1"/>
              </a:solidFill>
            </a:endParaRPr>
          </a:p>
        </p:txBody>
      </p:sp>
      <p:sp>
        <p:nvSpPr>
          <p:cNvPr id="4" name="角丸四角形 3"/>
          <p:cNvSpPr/>
          <p:nvPr/>
        </p:nvSpPr>
        <p:spPr>
          <a:xfrm>
            <a:off x="179512" y="2852936"/>
            <a:ext cx="1296144" cy="2016224"/>
          </a:xfrm>
          <a:prstGeom prst="roundRect">
            <a:avLst/>
          </a:prstGeom>
          <a:solidFill>
            <a:srgbClr val="FFC000"/>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t>データ</a:t>
            </a:r>
            <a:r>
              <a:rPr lang="ja-JP" altLang="en-US" dirty="0"/>
              <a:t>に基づく </a:t>
            </a:r>
          </a:p>
          <a:p>
            <a:r>
              <a:rPr lang="ja-JP" altLang="en-US" dirty="0"/>
              <a:t>地域課題の分析 </a:t>
            </a:r>
            <a:endParaRPr kumimoji="1" lang="ja-JP" altLang="en-US" dirty="0"/>
          </a:p>
        </p:txBody>
      </p:sp>
      <p:sp>
        <p:nvSpPr>
          <p:cNvPr id="5" name="角丸四角形 4"/>
          <p:cNvSpPr/>
          <p:nvPr/>
        </p:nvSpPr>
        <p:spPr>
          <a:xfrm>
            <a:off x="179512" y="5733256"/>
            <a:ext cx="1296144" cy="864096"/>
          </a:xfrm>
          <a:prstGeom prst="roundRect">
            <a:avLst/>
          </a:prstGeom>
          <a:solidFill>
            <a:srgbClr val="FFC000"/>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t>国</a:t>
            </a:r>
            <a:r>
              <a:rPr lang="ja-JP" altLang="en-US" dirty="0"/>
              <a:t>による </a:t>
            </a:r>
          </a:p>
          <a:p>
            <a:r>
              <a:rPr lang="ja-JP" altLang="en-US" dirty="0"/>
              <a:t>分析支援 </a:t>
            </a:r>
            <a:endParaRPr kumimoji="1" lang="ja-JP" altLang="en-US" dirty="0"/>
          </a:p>
        </p:txBody>
      </p:sp>
      <p:sp>
        <p:nvSpPr>
          <p:cNvPr id="6" name="角丸四角形 5"/>
          <p:cNvSpPr/>
          <p:nvPr/>
        </p:nvSpPr>
        <p:spPr>
          <a:xfrm>
            <a:off x="3203848" y="5733256"/>
            <a:ext cx="3168352" cy="864096"/>
          </a:xfrm>
          <a:prstGeom prst="roundRect">
            <a:avLst/>
          </a:prstGeom>
          <a:solidFill>
            <a:srgbClr val="FFC000"/>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ja-JP" altLang="en-US"/>
          </a:p>
          <a:p>
            <a:r>
              <a:rPr lang="ja-JP" altLang="en-US"/>
              <a:t>都道府県が研修等を通じて市町村を支援 </a:t>
            </a:r>
            <a:endParaRPr kumimoji="1" lang="ja-JP" altLang="en-US"/>
          </a:p>
        </p:txBody>
      </p:sp>
      <p:sp>
        <p:nvSpPr>
          <p:cNvPr id="7" name="角丸四角形 6"/>
          <p:cNvSpPr/>
          <p:nvPr/>
        </p:nvSpPr>
        <p:spPr>
          <a:xfrm>
            <a:off x="1763688" y="2852936"/>
            <a:ext cx="1152128" cy="3672408"/>
          </a:xfrm>
          <a:prstGeom prst="roundRect">
            <a:avLst/>
          </a:prstGeom>
          <a:solidFill>
            <a:schemeClr val="accent1">
              <a:lumMod val="40000"/>
              <a:lumOff val="60000"/>
            </a:schemeClr>
          </a:solid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t>取組</a:t>
            </a:r>
            <a:r>
              <a:rPr lang="ja-JP" altLang="en-US" dirty="0"/>
              <a:t>内容・ </a:t>
            </a:r>
          </a:p>
          <a:p>
            <a:r>
              <a:rPr lang="ja-JP" altLang="en-US" dirty="0"/>
              <a:t>目標の計画への記載 </a:t>
            </a:r>
            <a:endParaRPr kumimoji="1" lang="ja-JP" altLang="en-US" dirty="0"/>
          </a:p>
        </p:txBody>
      </p:sp>
      <p:sp>
        <p:nvSpPr>
          <p:cNvPr id="8" name="角丸四角形 7"/>
          <p:cNvSpPr/>
          <p:nvPr/>
        </p:nvSpPr>
        <p:spPr>
          <a:xfrm>
            <a:off x="3203848" y="2852936"/>
            <a:ext cx="3168352" cy="2520280"/>
          </a:xfrm>
          <a:prstGeom prst="roundRect">
            <a:avLst/>
          </a:prstGeom>
          <a:solidFill>
            <a:schemeClr val="accent3">
              <a:lumMod val="60000"/>
              <a:lumOff val="40000"/>
            </a:schemeClr>
          </a:solidFill>
          <a:ln>
            <a:solidFill>
              <a:schemeClr val="accent3">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t>保険者</a:t>
            </a:r>
            <a:r>
              <a:rPr lang="ja-JP" altLang="en-US" dirty="0"/>
              <a:t>機能の発揮・向上（取組内容） </a:t>
            </a:r>
          </a:p>
          <a:p>
            <a:r>
              <a:rPr lang="ja-JP" altLang="en-US" dirty="0"/>
              <a:t>・ リハビリ職等と連携して効果的な介護予防を実施 </a:t>
            </a:r>
          </a:p>
          <a:p>
            <a:r>
              <a:rPr lang="ja-JP" altLang="en-US" sz="2000" b="1" dirty="0">
                <a:solidFill>
                  <a:srgbClr val="FF0000"/>
                </a:solidFill>
              </a:rPr>
              <a:t>・ 保険者が、多職種が参加する地域ケア会議を活用しケアマネジメントを支援 </a:t>
            </a:r>
            <a:r>
              <a:rPr lang="ja-JP" altLang="en-US" sz="2000" b="1" dirty="0" smtClean="0">
                <a:solidFill>
                  <a:srgbClr val="FF0000"/>
                </a:solidFill>
              </a:rPr>
              <a:t>等 </a:t>
            </a:r>
            <a:endParaRPr kumimoji="1" lang="ja-JP" altLang="en-US" sz="2000" b="1" dirty="0">
              <a:solidFill>
                <a:srgbClr val="FF0000"/>
              </a:solidFill>
            </a:endParaRPr>
          </a:p>
        </p:txBody>
      </p:sp>
      <p:sp>
        <p:nvSpPr>
          <p:cNvPr id="9" name="角丸四角形 8"/>
          <p:cNvSpPr/>
          <p:nvPr/>
        </p:nvSpPr>
        <p:spPr>
          <a:xfrm>
            <a:off x="6621782" y="2852936"/>
            <a:ext cx="1152128" cy="3749393"/>
          </a:xfrm>
          <a:prstGeom prst="roundRect">
            <a:avLst/>
          </a:prstGeom>
          <a:solidFill>
            <a:srgbClr val="FFFF00"/>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endParaRPr lang="ja-JP" altLang="en-US" dirty="0"/>
          </a:p>
          <a:p>
            <a:r>
              <a:rPr lang="ja-JP" altLang="en-US" dirty="0"/>
              <a:t>適切な指標による実績評価 </a:t>
            </a:r>
          </a:p>
          <a:p>
            <a:r>
              <a:rPr lang="ja-JP" altLang="en-US" dirty="0"/>
              <a:t>・ 要介護状態の維持・改善度合い </a:t>
            </a:r>
          </a:p>
          <a:p>
            <a:r>
              <a:rPr lang="ja-JP" altLang="en-US" dirty="0"/>
              <a:t>・ 地域ケア会議の開催状況 </a:t>
            </a:r>
          </a:p>
          <a:p>
            <a:r>
              <a:rPr lang="ja-JP" altLang="en-US" dirty="0"/>
              <a:t>等 </a:t>
            </a:r>
            <a:endParaRPr kumimoji="1" lang="ja-JP" altLang="en-US" dirty="0"/>
          </a:p>
        </p:txBody>
      </p:sp>
      <p:sp>
        <p:nvSpPr>
          <p:cNvPr id="10" name="角丸四角形 9"/>
          <p:cNvSpPr/>
          <p:nvPr/>
        </p:nvSpPr>
        <p:spPr>
          <a:xfrm>
            <a:off x="7884368" y="2852936"/>
            <a:ext cx="1152128" cy="3749393"/>
          </a:xfrm>
          <a:prstGeom prst="roundRect">
            <a:avLst/>
          </a:prstGeom>
          <a:solidFill>
            <a:srgbClr val="FF99CC"/>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b="1" dirty="0" smtClean="0"/>
              <a:t>インセンティブ</a:t>
            </a:r>
            <a:r>
              <a:rPr lang="ja-JP" altLang="en-US" dirty="0" smtClean="0"/>
              <a:t> </a:t>
            </a:r>
            <a:endParaRPr lang="en-US" altLang="ja-JP" dirty="0" smtClean="0"/>
          </a:p>
          <a:p>
            <a:endParaRPr lang="ja-JP" altLang="en-US" dirty="0"/>
          </a:p>
          <a:p>
            <a:r>
              <a:rPr lang="ja-JP" altLang="en-US" dirty="0"/>
              <a:t>・ 結果の公表 </a:t>
            </a:r>
          </a:p>
          <a:p>
            <a:r>
              <a:rPr lang="ja-JP" altLang="en-US" dirty="0"/>
              <a:t>・ 財政的インセンティブ付与 </a:t>
            </a:r>
            <a:endParaRPr kumimoji="1" lang="ja-JP" altLang="en-US" dirty="0"/>
          </a:p>
        </p:txBody>
      </p:sp>
      <p:sp>
        <p:nvSpPr>
          <p:cNvPr id="3" name="右矢印 2"/>
          <p:cNvSpPr/>
          <p:nvPr/>
        </p:nvSpPr>
        <p:spPr>
          <a:xfrm>
            <a:off x="1403648" y="3789040"/>
            <a:ext cx="432048" cy="648072"/>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2877366" y="3861048"/>
            <a:ext cx="432048" cy="648072"/>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6295300" y="4005007"/>
            <a:ext cx="432048" cy="648072"/>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7668343" y="4149080"/>
            <a:ext cx="384451" cy="54006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16200000">
            <a:off x="4436813" y="5229200"/>
            <a:ext cx="648072" cy="648072"/>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16200000">
            <a:off x="-169263" y="5024441"/>
            <a:ext cx="1188132" cy="51753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曲折矢印 15"/>
          <p:cNvSpPr/>
          <p:nvPr/>
        </p:nvSpPr>
        <p:spPr>
          <a:xfrm rot="16200000">
            <a:off x="1386869" y="4204309"/>
            <a:ext cx="1224136" cy="2409822"/>
          </a:xfrm>
          <a:prstGeom prst="bentArrow">
            <a:avLst>
              <a:gd name="adj1" fmla="val 22222"/>
              <a:gd name="adj2" fmla="val 25000"/>
              <a:gd name="adj3" fmla="val 23178"/>
              <a:gd name="adj4" fmla="val 4375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右矢印 16"/>
          <p:cNvSpPr/>
          <p:nvPr/>
        </p:nvSpPr>
        <p:spPr>
          <a:xfrm>
            <a:off x="6405758" y="5877272"/>
            <a:ext cx="432048" cy="648072"/>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51520" y="1417639"/>
            <a:ext cx="8784976" cy="1477328"/>
          </a:xfrm>
          <a:prstGeom prst="rect">
            <a:avLst/>
          </a:prstGeom>
        </p:spPr>
        <p:txBody>
          <a:bodyPr wrap="square">
            <a:spAutoFit/>
          </a:bodyPr>
          <a:lstStyle/>
          <a:p>
            <a:r>
              <a:rPr lang="ja-JP" altLang="en-US" dirty="0" smtClean="0"/>
              <a:t>・</a:t>
            </a:r>
            <a:r>
              <a:rPr lang="ja-JP" altLang="en-US" dirty="0"/>
              <a:t>介護保険事業（支援）計画の策定に当たり、国から提供されたデータの分析の実施 </a:t>
            </a:r>
          </a:p>
          <a:p>
            <a:r>
              <a:rPr lang="ja-JP" altLang="en-US" dirty="0"/>
              <a:t>・介護保険事業（支援）計画に介護予防・重度化防止等の取組内容及び目標を記載 </a:t>
            </a:r>
          </a:p>
          <a:p>
            <a:r>
              <a:rPr lang="ja-JP" altLang="en-US" dirty="0"/>
              <a:t>・都道府県による市町村支援の規定の整備 </a:t>
            </a:r>
          </a:p>
          <a:p>
            <a:r>
              <a:rPr lang="ja-JP" altLang="en-US" dirty="0"/>
              <a:t>・介護保険事業（支援）計画に位置付けられた目標の達成状況についての公表及び報告 </a:t>
            </a:r>
          </a:p>
          <a:p>
            <a:r>
              <a:rPr lang="ja-JP" altLang="en-US" dirty="0"/>
              <a:t>・財政的インセンティブの付与の規定の整備 </a:t>
            </a:r>
          </a:p>
        </p:txBody>
      </p:sp>
      <p:sp>
        <p:nvSpPr>
          <p:cNvPr id="19" name="正方形/長方形 18"/>
          <p:cNvSpPr/>
          <p:nvPr/>
        </p:nvSpPr>
        <p:spPr>
          <a:xfrm>
            <a:off x="6190304" y="43968"/>
            <a:ext cx="2881441" cy="23067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t>厚労省資料から作成</a:t>
            </a:r>
            <a:endParaRPr kumimoji="1" lang="ja-JP" altLang="en-US" sz="1600" dirty="0"/>
          </a:p>
        </p:txBody>
      </p:sp>
    </p:spTree>
    <p:extLst>
      <p:ext uri="{BB962C8B-B14F-4D97-AF65-F5344CB8AC3E}">
        <p14:creationId xmlns:p14="http://schemas.microsoft.com/office/powerpoint/2010/main" val="2816409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76139" y="345391"/>
            <a:ext cx="7805313" cy="922717"/>
          </a:xfrm>
          <a:solidFill>
            <a:schemeClr val="bg2"/>
          </a:solidFill>
          <a:ln>
            <a:solidFill>
              <a:schemeClr val="tx1"/>
            </a:solidFill>
          </a:ln>
        </p:spPr>
        <p:txBody>
          <a:bodyPr>
            <a:normAutofit fontScale="92500" lnSpcReduction="10000"/>
          </a:bodyPr>
          <a:lstStyle/>
          <a:p>
            <a:pPr marL="0" indent="0">
              <a:buNone/>
            </a:pPr>
            <a:r>
              <a:rPr lang="ja-JP" altLang="en-US" sz="2800" dirty="0" smtClean="0"/>
              <a:t>先進的</a:t>
            </a:r>
            <a:r>
              <a:rPr lang="ja-JP" altLang="en-US" sz="2800" dirty="0"/>
              <a:t>な取組を行って</a:t>
            </a:r>
            <a:r>
              <a:rPr lang="ja-JP" altLang="en-US" sz="2800" dirty="0" smtClean="0"/>
              <a:t>いる和光市</a:t>
            </a:r>
            <a:r>
              <a:rPr lang="ja-JP" altLang="en-US" sz="2800" dirty="0"/>
              <a:t>、大分県では </a:t>
            </a:r>
          </a:p>
          <a:p>
            <a:pPr marL="0" indent="0">
              <a:buNone/>
            </a:pPr>
            <a:r>
              <a:rPr lang="ja-JP" altLang="en-US" sz="2800" dirty="0"/>
              <a:t>● 認定率の低下 </a:t>
            </a:r>
            <a:r>
              <a:rPr lang="ja-JP" altLang="en-US" sz="2800" dirty="0" smtClean="0"/>
              <a:t>　　● </a:t>
            </a:r>
            <a:r>
              <a:rPr lang="ja-JP" altLang="en-US" sz="2800" dirty="0"/>
              <a:t>保険料の上昇抑制 </a:t>
            </a:r>
            <a:endParaRPr kumimoji="1" lang="ja-JP" altLang="en-US" sz="2800" dirty="0"/>
          </a:p>
        </p:txBody>
      </p:sp>
      <p:cxnSp>
        <p:nvCxnSpPr>
          <p:cNvPr id="5" name="直線コネクタ 4"/>
          <p:cNvCxnSpPr/>
          <p:nvPr/>
        </p:nvCxnSpPr>
        <p:spPr>
          <a:xfrm>
            <a:off x="435899" y="6050172"/>
            <a:ext cx="81472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547936" y="2852936"/>
            <a:ext cx="8291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547936" y="4517504"/>
            <a:ext cx="829126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827584" y="3421882"/>
            <a:ext cx="504056" cy="25994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278796" y="4637763"/>
            <a:ext cx="504056" cy="1368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809324" y="2924944"/>
            <a:ext cx="504056" cy="3096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449996" y="3265452"/>
            <a:ext cx="504056" cy="27558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952728" y="4797152"/>
            <a:ext cx="504056" cy="12241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447148" y="3149352"/>
            <a:ext cx="504056" cy="28719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47936" y="2348880"/>
            <a:ext cx="783704" cy="36004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t>H23</a:t>
            </a:r>
            <a:r>
              <a:rPr kumimoji="1" lang="ja-JP" altLang="en-US" sz="1600" dirty="0" smtClean="0"/>
              <a:t>年</a:t>
            </a:r>
            <a:endParaRPr kumimoji="1" lang="ja-JP" altLang="en-US" sz="1600" dirty="0"/>
          </a:p>
        </p:txBody>
      </p:sp>
      <p:cxnSp>
        <p:nvCxnSpPr>
          <p:cNvPr id="18" name="直線矢印コネクタ 17"/>
          <p:cNvCxnSpPr/>
          <p:nvPr/>
        </p:nvCxnSpPr>
        <p:spPr>
          <a:xfrm flipH="1">
            <a:off x="899592" y="2701234"/>
            <a:ext cx="8546" cy="696304"/>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22" name="正方形/長方形 21"/>
          <p:cNvSpPr/>
          <p:nvPr/>
        </p:nvSpPr>
        <p:spPr>
          <a:xfrm>
            <a:off x="1449996" y="2056656"/>
            <a:ext cx="783704" cy="36004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t>H27</a:t>
            </a:r>
            <a:r>
              <a:rPr kumimoji="1" lang="ja-JP" altLang="en-US" sz="1600" dirty="0" smtClean="0"/>
              <a:t>年</a:t>
            </a:r>
            <a:endParaRPr kumimoji="1" lang="ja-JP" altLang="en-US" sz="1600" dirty="0"/>
          </a:p>
        </p:txBody>
      </p:sp>
      <p:cxnSp>
        <p:nvCxnSpPr>
          <p:cNvPr id="23" name="直線矢印コネクタ 22"/>
          <p:cNvCxnSpPr>
            <a:stCxn id="22" idx="2"/>
          </p:cNvCxnSpPr>
          <p:nvPr/>
        </p:nvCxnSpPr>
        <p:spPr>
          <a:xfrm>
            <a:off x="1841848" y="2416696"/>
            <a:ext cx="0" cy="732657"/>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27" name="右矢印 26"/>
          <p:cNvSpPr/>
          <p:nvPr/>
        </p:nvSpPr>
        <p:spPr>
          <a:xfrm rot="19695359">
            <a:off x="1019158" y="3197803"/>
            <a:ext cx="622412" cy="3656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rot="1408312">
            <a:off x="4556584" y="4490352"/>
            <a:ext cx="622412" cy="3656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1408312">
            <a:off x="7087906" y="2947446"/>
            <a:ext cx="622412" cy="3656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754212" y="3828886"/>
            <a:ext cx="707250" cy="400110"/>
          </a:xfrm>
          <a:prstGeom prst="rect">
            <a:avLst/>
          </a:prstGeom>
          <a:noFill/>
        </p:spPr>
        <p:txBody>
          <a:bodyPr wrap="square" rtlCol="0">
            <a:spAutoFit/>
          </a:bodyPr>
          <a:lstStyle/>
          <a:p>
            <a:r>
              <a:rPr kumimoji="1" lang="en-US" altLang="ja-JP" sz="2000" dirty="0" smtClean="0"/>
              <a:t>17.3</a:t>
            </a:r>
            <a:endParaRPr kumimoji="1" lang="ja-JP" altLang="en-US" sz="700" dirty="0"/>
          </a:p>
        </p:txBody>
      </p:sp>
      <p:sp>
        <p:nvSpPr>
          <p:cNvPr id="31" name="テキスト ボックス 30"/>
          <p:cNvSpPr txBox="1"/>
          <p:nvPr/>
        </p:nvSpPr>
        <p:spPr>
          <a:xfrm>
            <a:off x="1425488" y="3609146"/>
            <a:ext cx="834498" cy="400110"/>
          </a:xfrm>
          <a:prstGeom prst="rect">
            <a:avLst/>
          </a:prstGeom>
          <a:noFill/>
        </p:spPr>
        <p:txBody>
          <a:bodyPr wrap="square" rtlCol="0">
            <a:spAutoFit/>
          </a:bodyPr>
          <a:lstStyle/>
          <a:p>
            <a:r>
              <a:rPr kumimoji="1" lang="en-US" altLang="ja-JP" sz="2000" dirty="0" smtClean="0"/>
              <a:t>18</a:t>
            </a:r>
            <a:r>
              <a:rPr lang="en-US" altLang="ja-JP" sz="2000" dirty="0" smtClean="0"/>
              <a:t>.0</a:t>
            </a:r>
            <a:endParaRPr kumimoji="1" lang="ja-JP" altLang="en-US" sz="700" dirty="0"/>
          </a:p>
        </p:txBody>
      </p:sp>
      <p:sp>
        <p:nvSpPr>
          <p:cNvPr id="32" name="テキスト ボックス 31"/>
          <p:cNvSpPr txBox="1"/>
          <p:nvPr/>
        </p:nvSpPr>
        <p:spPr>
          <a:xfrm>
            <a:off x="4196310" y="4772421"/>
            <a:ext cx="834498" cy="400110"/>
          </a:xfrm>
          <a:prstGeom prst="rect">
            <a:avLst/>
          </a:prstGeom>
          <a:noFill/>
        </p:spPr>
        <p:txBody>
          <a:bodyPr wrap="square" rtlCol="0">
            <a:spAutoFit/>
          </a:bodyPr>
          <a:lstStyle/>
          <a:p>
            <a:r>
              <a:rPr lang="en-US" altLang="ja-JP" sz="2000" dirty="0" smtClean="0"/>
              <a:t>9.6</a:t>
            </a:r>
            <a:endParaRPr kumimoji="1" lang="ja-JP" altLang="en-US" sz="700" dirty="0"/>
          </a:p>
        </p:txBody>
      </p:sp>
      <p:sp>
        <p:nvSpPr>
          <p:cNvPr id="33" name="テキスト ボックス 32"/>
          <p:cNvSpPr txBox="1"/>
          <p:nvPr/>
        </p:nvSpPr>
        <p:spPr>
          <a:xfrm>
            <a:off x="5030808" y="4869508"/>
            <a:ext cx="834498" cy="400110"/>
          </a:xfrm>
          <a:prstGeom prst="rect">
            <a:avLst/>
          </a:prstGeom>
          <a:noFill/>
        </p:spPr>
        <p:txBody>
          <a:bodyPr wrap="square" rtlCol="0">
            <a:spAutoFit/>
          </a:bodyPr>
          <a:lstStyle/>
          <a:p>
            <a:r>
              <a:rPr lang="en-US" altLang="ja-JP" sz="2000" dirty="0" smtClean="0"/>
              <a:t>9.3</a:t>
            </a:r>
            <a:endParaRPr kumimoji="1" lang="ja-JP" altLang="en-US" sz="700" dirty="0"/>
          </a:p>
        </p:txBody>
      </p:sp>
      <p:sp>
        <p:nvSpPr>
          <p:cNvPr id="34" name="テキスト ボックス 33"/>
          <p:cNvSpPr txBox="1"/>
          <p:nvPr/>
        </p:nvSpPr>
        <p:spPr>
          <a:xfrm>
            <a:off x="6734722" y="3158887"/>
            <a:ext cx="707250" cy="400110"/>
          </a:xfrm>
          <a:prstGeom prst="rect">
            <a:avLst/>
          </a:prstGeom>
          <a:noFill/>
        </p:spPr>
        <p:txBody>
          <a:bodyPr wrap="square" rtlCol="0">
            <a:spAutoFit/>
          </a:bodyPr>
          <a:lstStyle/>
          <a:p>
            <a:r>
              <a:rPr kumimoji="1" lang="en-US" altLang="ja-JP" sz="2000" dirty="0" smtClean="0"/>
              <a:t>19.6</a:t>
            </a:r>
            <a:endParaRPr kumimoji="1" lang="ja-JP" altLang="en-US" sz="700" dirty="0"/>
          </a:p>
        </p:txBody>
      </p:sp>
      <p:sp>
        <p:nvSpPr>
          <p:cNvPr id="35" name="テキスト ボックス 34"/>
          <p:cNvSpPr txBox="1"/>
          <p:nvPr/>
        </p:nvSpPr>
        <p:spPr>
          <a:xfrm>
            <a:off x="7387982" y="3469454"/>
            <a:ext cx="707250" cy="400110"/>
          </a:xfrm>
          <a:prstGeom prst="rect">
            <a:avLst/>
          </a:prstGeom>
          <a:noFill/>
        </p:spPr>
        <p:txBody>
          <a:bodyPr wrap="square" rtlCol="0">
            <a:spAutoFit/>
          </a:bodyPr>
          <a:lstStyle/>
          <a:p>
            <a:r>
              <a:rPr kumimoji="1" lang="en-US" altLang="ja-JP" sz="2000" dirty="0" smtClean="0"/>
              <a:t>18.6</a:t>
            </a:r>
            <a:endParaRPr kumimoji="1" lang="ja-JP" altLang="en-US" sz="700" dirty="0"/>
          </a:p>
        </p:txBody>
      </p:sp>
      <p:sp>
        <p:nvSpPr>
          <p:cNvPr id="36" name="テキスト ボックス 35"/>
          <p:cNvSpPr txBox="1"/>
          <p:nvPr/>
        </p:nvSpPr>
        <p:spPr>
          <a:xfrm>
            <a:off x="754212" y="6120926"/>
            <a:ext cx="1199839" cy="584775"/>
          </a:xfrm>
          <a:prstGeom prst="rect">
            <a:avLst/>
          </a:prstGeom>
          <a:noFill/>
        </p:spPr>
        <p:txBody>
          <a:bodyPr wrap="square" rtlCol="0">
            <a:spAutoFit/>
          </a:bodyPr>
          <a:lstStyle/>
          <a:p>
            <a:r>
              <a:rPr lang="ja-JP" altLang="en-US" sz="3200" dirty="0"/>
              <a:t>全国</a:t>
            </a:r>
            <a:endParaRPr kumimoji="1" lang="ja-JP" altLang="en-US" sz="1000" dirty="0"/>
          </a:p>
        </p:txBody>
      </p:sp>
      <p:sp>
        <p:nvSpPr>
          <p:cNvPr id="37" name="テキスト ボックス 36"/>
          <p:cNvSpPr txBox="1"/>
          <p:nvPr/>
        </p:nvSpPr>
        <p:spPr>
          <a:xfrm>
            <a:off x="4278796" y="6046044"/>
            <a:ext cx="1586510" cy="584775"/>
          </a:xfrm>
          <a:prstGeom prst="rect">
            <a:avLst/>
          </a:prstGeom>
          <a:noFill/>
        </p:spPr>
        <p:txBody>
          <a:bodyPr wrap="square" rtlCol="0">
            <a:spAutoFit/>
          </a:bodyPr>
          <a:lstStyle/>
          <a:p>
            <a:r>
              <a:rPr lang="ja-JP" altLang="en-US" sz="3200" dirty="0"/>
              <a:t>和光市</a:t>
            </a:r>
            <a:endParaRPr kumimoji="1" lang="ja-JP" altLang="en-US" sz="1000" dirty="0"/>
          </a:p>
        </p:txBody>
      </p:sp>
      <p:sp>
        <p:nvSpPr>
          <p:cNvPr id="38" name="テキスト ボックス 37"/>
          <p:cNvSpPr txBox="1"/>
          <p:nvPr/>
        </p:nvSpPr>
        <p:spPr>
          <a:xfrm>
            <a:off x="6788819" y="6065544"/>
            <a:ext cx="1586510" cy="584775"/>
          </a:xfrm>
          <a:prstGeom prst="rect">
            <a:avLst/>
          </a:prstGeom>
          <a:noFill/>
        </p:spPr>
        <p:txBody>
          <a:bodyPr wrap="square" rtlCol="0">
            <a:spAutoFit/>
          </a:bodyPr>
          <a:lstStyle/>
          <a:p>
            <a:r>
              <a:rPr lang="ja-JP" altLang="en-US" sz="3200" dirty="0"/>
              <a:t>大分県</a:t>
            </a:r>
            <a:endParaRPr kumimoji="1" lang="ja-JP" altLang="en-US" sz="1000" dirty="0"/>
          </a:p>
        </p:txBody>
      </p:sp>
      <p:sp>
        <p:nvSpPr>
          <p:cNvPr id="39" name="角丸四角形 38"/>
          <p:cNvSpPr/>
          <p:nvPr/>
        </p:nvSpPr>
        <p:spPr>
          <a:xfrm>
            <a:off x="4139951" y="2236676"/>
            <a:ext cx="4104457" cy="3828868"/>
          </a:xfrm>
          <a:prstGeom prst="roundRect">
            <a:avLst/>
          </a:prstGeom>
          <a:noFill/>
          <a:ln w="444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1107837" y="1362290"/>
            <a:ext cx="5000032" cy="584775"/>
          </a:xfrm>
          <a:prstGeom prst="rect">
            <a:avLst/>
          </a:prstGeom>
          <a:noFill/>
        </p:spPr>
        <p:txBody>
          <a:bodyPr wrap="square" rtlCol="0">
            <a:spAutoFit/>
          </a:bodyPr>
          <a:lstStyle/>
          <a:p>
            <a:r>
              <a:rPr lang="ja-JP" altLang="en-US" sz="3200" dirty="0" smtClean="0"/>
              <a:t>要介護認定率の推移</a:t>
            </a:r>
            <a:endParaRPr kumimoji="1" lang="ja-JP" altLang="en-US" sz="1000" dirty="0"/>
          </a:p>
        </p:txBody>
      </p:sp>
      <p:sp>
        <p:nvSpPr>
          <p:cNvPr id="41" name="正方形/長方形 40"/>
          <p:cNvSpPr/>
          <p:nvPr/>
        </p:nvSpPr>
        <p:spPr>
          <a:xfrm>
            <a:off x="6190304" y="43968"/>
            <a:ext cx="2881441" cy="23067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t>厚労省資料から作成</a:t>
            </a:r>
            <a:endParaRPr kumimoji="1" lang="ja-JP" altLang="en-US" sz="1600" dirty="0"/>
          </a:p>
        </p:txBody>
      </p:sp>
    </p:spTree>
    <p:extLst>
      <p:ext uri="{BB962C8B-B14F-4D97-AF65-F5344CB8AC3E}">
        <p14:creationId xmlns:p14="http://schemas.microsoft.com/office/powerpoint/2010/main" val="1800821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8435280" cy="1124744"/>
          </a:xfrm>
          <a:solidFill>
            <a:srgbClr val="92D050"/>
          </a:solidFill>
        </p:spPr>
        <p:txBody>
          <a:bodyPr>
            <a:normAutofit fontScale="90000"/>
          </a:bodyPr>
          <a:lstStyle/>
          <a:p>
            <a:r>
              <a:rPr lang="ja-JP" altLang="ja-JP" sz="3200" dirty="0"/>
              <a:t>厚生労働省 蒲原・老健局長 説明</a:t>
            </a:r>
            <a:r>
              <a:rPr lang="ja-JP" altLang="ja-JP" sz="3200" dirty="0" smtClean="0"/>
              <a:t>要旨</a:t>
            </a:r>
            <a:r>
              <a:rPr lang="en-US" altLang="ja-JP" sz="3200" dirty="0" smtClean="0"/>
              <a:t/>
            </a:r>
            <a:br>
              <a:rPr lang="en-US" altLang="ja-JP" sz="3200" dirty="0" smtClean="0"/>
            </a:br>
            <a:r>
              <a:rPr lang="ja-JP" altLang="ja-JP" sz="2400" dirty="0"/>
              <a:t>全国市長会</a:t>
            </a:r>
            <a:r>
              <a:rPr lang="ja-JP" altLang="ja-JP" sz="3200" dirty="0"/>
              <a:t>　</a:t>
            </a:r>
            <a:r>
              <a:rPr lang="ja-JP" altLang="ja-JP" sz="2400" dirty="0" smtClean="0"/>
              <a:t>介護</a:t>
            </a:r>
            <a:r>
              <a:rPr lang="ja-JP" altLang="ja-JP" sz="2400" dirty="0"/>
              <a:t>保険対策特別</a:t>
            </a:r>
            <a:r>
              <a:rPr lang="ja-JP" altLang="ja-JP" sz="2400" dirty="0" smtClean="0"/>
              <a:t>委員会</a:t>
            </a:r>
            <a:r>
              <a:rPr lang="ja-JP" altLang="en-US" sz="2400" dirty="0" smtClean="0"/>
              <a:t>等</a:t>
            </a:r>
            <a:r>
              <a:rPr lang="ja-JP" altLang="ja-JP" sz="2400" dirty="0"/>
              <a:t>　合同</a:t>
            </a:r>
            <a:r>
              <a:rPr lang="ja-JP" altLang="ja-JP" sz="2400" dirty="0" smtClean="0"/>
              <a:t>会議</a:t>
            </a:r>
            <a:r>
              <a:rPr lang="en-US" altLang="ja-JP" sz="2800" dirty="0" smtClean="0"/>
              <a:t/>
            </a:r>
            <a:br>
              <a:rPr lang="en-US" altLang="ja-JP" sz="2800" dirty="0" smtClean="0"/>
            </a:br>
            <a:r>
              <a:rPr lang="en-US" altLang="ja-JP" sz="2400" dirty="0" smtClean="0"/>
              <a:t>(</a:t>
            </a:r>
            <a:r>
              <a:rPr lang="ja-JP" altLang="ja-JP" sz="2400" dirty="0"/>
              <a:t>平成</a:t>
            </a:r>
            <a:r>
              <a:rPr lang="en-US" altLang="ja-JP" sz="2400" dirty="0"/>
              <a:t>29 </a:t>
            </a:r>
            <a:r>
              <a:rPr lang="ja-JP" altLang="ja-JP" sz="2400" dirty="0"/>
              <a:t>年１月</a:t>
            </a:r>
            <a:r>
              <a:rPr lang="en-US" altLang="ja-JP" sz="2400" dirty="0"/>
              <a:t>25 </a:t>
            </a:r>
            <a:r>
              <a:rPr lang="ja-JP" altLang="ja-JP" sz="2400" dirty="0"/>
              <a:t>日</a:t>
            </a:r>
            <a:r>
              <a:rPr lang="en-US" altLang="ja-JP" sz="2400" dirty="0"/>
              <a:t>)</a:t>
            </a:r>
            <a:endParaRPr kumimoji="1" lang="ja-JP" altLang="en-US" sz="2400" dirty="0"/>
          </a:p>
        </p:txBody>
      </p:sp>
      <p:sp>
        <p:nvSpPr>
          <p:cNvPr id="3" name="コンテンツ プレースホルダー 2"/>
          <p:cNvSpPr>
            <a:spLocks noGrp="1"/>
          </p:cNvSpPr>
          <p:nvPr>
            <p:ph idx="1"/>
          </p:nvPr>
        </p:nvSpPr>
        <p:spPr>
          <a:xfrm>
            <a:off x="251520" y="1124744"/>
            <a:ext cx="8892480" cy="5001419"/>
          </a:xfrm>
        </p:spPr>
        <p:txBody>
          <a:bodyPr>
            <a:normAutofit lnSpcReduction="10000"/>
          </a:bodyPr>
          <a:lstStyle/>
          <a:p>
            <a:pPr marL="0" indent="0">
              <a:buNone/>
            </a:pPr>
            <a:r>
              <a:rPr lang="ja-JP" altLang="en-US" sz="3600" dirty="0" smtClean="0"/>
              <a:t>○</a:t>
            </a:r>
            <a:r>
              <a:rPr lang="ja-JP" altLang="ja-JP" sz="3600" dirty="0" smtClean="0"/>
              <a:t>保険者は、</a:t>
            </a:r>
            <a:r>
              <a:rPr lang="ja-JP" altLang="ja-JP" sz="3600" u="sng" dirty="0" smtClean="0">
                <a:solidFill>
                  <a:srgbClr val="FF0000"/>
                </a:solidFill>
              </a:rPr>
              <a:t>地域住民が要介護にならない、重度化しないための取組</a:t>
            </a:r>
            <a:r>
              <a:rPr lang="ja-JP" altLang="ja-JP" sz="3600" dirty="0" smtClean="0"/>
              <a:t>を行ってほしい。</a:t>
            </a:r>
            <a:endParaRPr lang="en-US" altLang="ja-JP" sz="3600" dirty="0" smtClean="0"/>
          </a:p>
          <a:p>
            <a:pPr marL="0" indent="0">
              <a:buNone/>
            </a:pPr>
            <a:r>
              <a:rPr lang="ja-JP" altLang="en-US" sz="3600" dirty="0" smtClean="0"/>
              <a:t>○</a:t>
            </a:r>
            <a:r>
              <a:rPr lang="ja-JP" altLang="ja-JP" sz="3600" dirty="0" smtClean="0"/>
              <a:t>保険者は、要介護状態になった人に合う、</a:t>
            </a:r>
            <a:r>
              <a:rPr lang="ja-JP" altLang="ja-JP" sz="4000" u="sng" dirty="0" smtClean="0">
                <a:solidFill>
                  <a:srgbClr val="FF0000"/>
                </a:solidFill>
              </a:rPr>
              <a:t>お世話型ではないケアプラン</a:t>
            </a:r>
            <a:r>
              <a:rPr lang="ja-JP" altLang="ja-JP" sz="3600" dirty="0" smtClean="0"/>
              <a:t>を作り、要介護度の軽減や本人の自立を支援していただきたい。例えば、</a:t>
            </a:r>
            <a:r>
              <a:rPr lang="ja-JP" altLang="ja-JP" sz="3600" u="sng" dirty="0" smtClean="0">
                <a:solidFill>
                  <a:srgbClr val="FF0000"/>
                </a:solidFill>
              </a:rPr>
              <a:t>地域ケア会議を丁寧</a:t>
            </a:r>
            <a:r>
              <a:rPr lang="ja-JP" altLang="ja-JP" sz="3600" dirty="0" smtClean="0"/>
              <a:t>に行うこと</a:t>
            </a:r>
            <a:endParaRPr lang="en-US" altLang="ja-JP" sz="3600" dirty="0" smtClean="0"/>
          </a:p>
          <a:p>
            <a:pPr marL="0" indent="0">
              <a:buNone/>
            </a:pPr>
            <a:r>
              <a:rPr lang="ja-JP" altLang="en-US" sz="3600" dirty="0" smtClean="0"/>
              <a:t>○</a:t>
            </a:r>
            <a:r>
              <a:rPr lang="ja-JP" altLang="ja-JP" sz="3600" dirty="0" smtClean="0"/>
              <a:t>保険者は</a:t>
            </a:r>
            <a:r>
              <a:rPr lang="ja-JP" altLang="ja-JP" sz="3600" dirty="0" smtClean="0">
                <a:solidFill>
                  <a:srgbClr val="FF0000"/>
                </a:solidFill>
              </a:rPr>
              <a:t>自らの取組に対する評価</a:t>
            </a:r>
            <a:r>
              <a:rPr lang="ja-JP" altLang="ja-JP" sz="3600" dirty="0" smtClean="0"/>
              <a:t>も行わなければならない。</a:t>
            </a:r>
            <a:endParaRPr lang="en-US" altLang="ja-JP" sz="3600" dirty="0" smtClean="0"/>
          </a:p>
          <a:p>
            <a:pPr marL="0" indent="0">
              <a:buNone/>
            </a:pPr>
            <a:endParaRPr lang="en-US" altLang="ja-JP" dirty="0" smtClean="0"/>
          </a:p>
          <a:p>
            <a:pPr marL="0" indent="0">
              <a:buNone/>
            </a:pPr>
            <a:endParaRPr lang="ja-JP" altLang="ja-JP" dirty="0" smtClean="0"/>
          </a:p>
          <a:p>
            <a:pPr marL="0" indent="0">
              <a:buNone/>
            </a:pPr>
            <a:endParaRPr lang="ja-JP" altLang="ja-JP" dirty="0" smtClean="0"/>
          </a:p>
          <a:p>
            <a:pPr marL="0" indent="0">
              <a:buNone/>
            </a:pPr>
            <a:endParaRPr lang="ja-JP"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3B706ECC-EBCD-43BE-A780-1013F51C6180}" type="slidenum">
              <a:rPr lang="ja-JP" altLang="en-US" smtClean="0"/>
              <a:pPr/>
              <a:t>36</a:t>
            </a:fld>
            <a:endParaRPr lang="ja-JP" altLang="en-US"/>
          </a:p>
        </p:txBody>
      </p:sp>
    </p:spTree>
    <p:extLst>
      <p:ext uri="{BB962C8B-B14F-4D97-AF65-F5344CB8AC3E}">
        <p14:creationId xmlns:p14="http://schemas.microsoft.com/office/powerpoint/2010/main" val="699690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66130"/>
          </a:xfrm>
          <a:solidFill>
            <a:srgbClr val="FFFF00"/>
          </a:solidFill>
        </p:spPr>
        <p:txBody>
          <a:bodyPr>
            <a:normAutofit fontScale="90000"/>
          </a:bodyPr>
          <a:lstStyle/>
          <a:p>
            <a:pPr marL="0" indent="0">
              <a:buNone/>
            </a:pPr>
            <a:r>
              <a:rPr lang="ja-JP" altLang="en-US" sz="2800" dirty="0">
                <a:latin typeface="+mj-ea"/>
              </a:rPr>
              <a:t>高齢者の自立支援、重度化防止等の取組</a:t>
            </a:r>
            <a:br>
              <a:rPr lang="ja-JP" altLang="en-US" sz="2800" dirty="0">
                <a:latin typeface="+mj-ea"/>
              </a:rPr>
            </a:br>
            <a:r>
              <a:rPr lang="ja-JP" altLang="en-US" sz="2800" dirty="0">
                <a:latin typeface="+mj-ea"/>
              </a:rPr>
              <a:t>を支援するための交付金に関する評価</a:t>
            </a:r>
            <a:r>
              <a:rPr lang="ja-JP" altLang="en-US" sz="2800" dirty="0" smtClean="0">
                <a:latin typeface="+mj-ea"/>
              </a:rPr>
              <a:t>指標</a:t>
            </a:r>
            <a:r>
              <a:rPr lang="en-US" altLang="ja-JP" sz="2800" dirty="0" smtClean="0">
                <a:latin typeface="+mj-ea"/>
              </a:rPr>
              <a:t/>
            </a:r>
            <a:br>
              <a:rPr lang="en-US" altLang="ja-JP" sz="2800" dirty="0" smtClean="0">
                <a:latin typeface="+mj-ea"/>
              </a:rPr>
            </a:br>
            <a:r>
              <a:rPr lang="ja-JP" altLang="en-US" sz="2800" dirty="0" smtClean="0">
                <a:latin typeface="+mj-ea"/>
              </a:rPr>
              <a:t>　　　　　　　　　</a:t>
            </a:r>
            <a:r>
              <a:rPr lang="ja-JP" altLang="en-US" sz="2000" dirty="0" smtClean="0">
                <a:latin typeface="+mj-ea"/>
              </a:rPr>
              <a:t>　　</a:t>
            </a:r>
            <a:r>
              <a:rPr lang="en-US" altLang="ja-JP" sz="2000" dirty="0" smtClean="0">
                <a:latin typeface="+mj-ea"/>
              </a:rPr>
              <a:t>2018</a:t>
            </a:r>
            <a:r>
              <a:rPr lang="ja-JP" altLang="en-US" sz="2000" dirty="0" smtClean="0">
                <a:latin typeface="+mj-ea"/>
              </a:rPr>
              <a:t>年２月２</a:t>
            </a:r>
            <a:r>
              <a:rPr lang="ja-JP" altLang="en-US" sz="2000" dirty="0">
                <a:latin typeface="+mj-ea"/>
              </a:rPr>
              <a:t>８</a:t>
            </a:r>
            <a:r>
              <a:rPr lang="ja-JP" altLang="en-US" sz="2000" dirty="0" smtClean="0">
                <a:latin typeface="+mj-ea"/>
              </a:rPr>
              <a:t>日　厚労省事務連絡抜粋</a:t>
            </a:r>
            <a:endParaRPr kumimoji="1" lang="ja-JP" altLang="en-US" sz="3200" dirty="0"/>
          </a:p>
        </p:txBody>
      </p:sp>
      <p:sp>
        <p:nvSpPr>
          <p:cNvPr id="3" name="コンテンツ プレースホルダー 2"/>
          <p:cNvSpPr>
            <a:spLocks noGrp="1"/>
          </p:cNvSpPr>
          <p:nvPr>
            <p:ph idx="1"/>
          </p:nvPr>
        </p:nvSpPr>
        <p:spPr>
          <a:xfrm>
            <a:off x="107504" y="1340768"/>
            <a:ext cx="9017251" cy="5015583"/>
          </a:xfrm>
        </p:spPr>
        <p:txBody>
          <a:bodyPr/>
          <a:lstStyle/>
          <a:p>
            <a:pPr marL="0" indent="0">
              <a:buNone/>
            </a:pPr>
            <a:r>
              <a:rPr lang="ja-JP" altLang="en-US" sz="2800" dirty="0" smtClean="0"/>
              <a:t>各項目　</a:t>
            </a:r>
            <a:r>
              <a:rPr lang="en-US" altLang="ja-JP" sz="2800" dirty="0" smtClean="0"/>
              <a:t>10</a:t>
            </a:r>
            <a:r>
              <a:rPr lang="ja-JP" altLang="en-US" sz="2800" dirty="0" smtClean="0"/>
              <a:t>点　上位</a:t>
            </a:r>
            <a:r>
              <a:rPr lang="en-US" altLang="ja-JP" sz="2800" dirty="0" smtClean="0"/>
              <a:t>5</a:t>
            </a:r>
            <a:r>
              <a:rPr lang="ja-JP" altLang="en-US" sz="2800" dirty="0" smtClean="0"/>
              <a:t>割以内か、全国平均以上か</a:t>
            </a:r>
            <a:endParaRPr lang="en-US" altLang="ja-JP" sz="2800" dirty="0" smtClean="0"/>
          </a:p>
          <a:p>
            <a:pPr marL="0" indent="0">
              <a:buNone/>
            </a:pPr>
            <a:r>
              <a:rPr lang="en-US" altLang="ja-JP" sz="2800" dirty="0" smtClean="0"/>
              <a:t>☑</a:t>
            </a:r>
            <a:r>
              <a:rPr lang="ja-JP" altLang="ja-JP" sz="2800" dirty="0"/>
              <a:t>保険者として、ケアマネジメントに関する保険者の基本方針を、</a:t>
            </a:r>
            <a:r>
              <a:rPr lang="ja-JP" altLang="ja-JP" sz="2800" u="sng" dirty="0" smtClean="0">
                <a:solidFill>
                  <a:srgbClr val="FF0000"/>
                </a:solidFill>
              </a:rPr>
              <a:t>ケアマネジャー</a:t>
            </a:r>
            <a:r>
              <a:rPr lang="ja-JP" altLang="ja-JP" sz="2800" u="sng" dirty="0">
                <a:solidFill>
                  <a:srgbClr val="FF0000"/>
                </a:solidFill>
              </a:rPr>
              <a:t>に対して伝えているか</a:t>
            </a:r>
            <a:r>
              <a:rPr lang="ja-JP" altLang="ja-JP" sz="2800" dirty="0" smtClean="0"/>
              <a:t>等</a:t>
            </a:r>
            <a:endParaRPr lang="en-US" altLang="ja-JP" sz="2800" dirty="0" smtClean="0"/>
          </a:p>
          <a:p>
            <a:pPr marL="0" indent="0">
              <a:buNone/>
            </a:pPr>
            <a:r>
              <a:rPr lang="en-US" altLang="ja-JP" sz="2800" dirty="0"/>
              <a:t>☑</a:t>
            </a:r>
            <a:r>
              <a:rPr lang="ja-JP" altLang="ja-JP" sz="2800" u="sng" dirty="0">
                <a:solidFill>
                  <a:srgbClr val="FF0000"/>
                </a:solidFill>
              </a:rPr>
              <a:t>地域ケア会議において多職種が連携し、自立支援・重度化防止等に資する観点</a:t>
            </a:r>
            <a:r>
              <a:rPr lang="ja-JP" altLang="ja-JP" sz="2800" dirty="0"/>
              <a:t>から個別事例の検討を行い、対応策を講じているか</a:t>
            </a:r>
          </a:p>
          <a:p>
            <a:pPr marL="0" indent="0">
              <a:buNone/>
            </a:pPr>
            <a:r>
              <a:rPr lang="en-US" altLang="ja-JP" sz="2800" dirty="0"/>
              <a:t>☑</a:t>
            </a:r>
            <a:r>
              <a:rPr lang="ja-JP" altLang="ja-JP" sz="2800" dirty="0"/>
              <a:t>地域ケア会議における個別事例の</a:t>
            </a:r>
            <a:r>
              <a:rPr lang="ja-JP" altLang="ja-JP" sz="2800" u="sng" dirty="0">
                <a:solidFill>
                  <a:srgbClr val="FF0000"/>
                </a:solidFill>
              </a:rPr>
              <a:t>検討件数割合はどの程度か</a:t>
            </a:r>
            <a:r>
              <a:rPr lang="ja-JP" altLang="ja-JP" sz="2800" dirty="0" smtClean="0"/>
              <a:t>等</a:t>
            </a:r>
            <a:endParaRPr lang="en-US" altLang="ja-JP" sz="2800" dirty="0" smtClean="0"/>
          </a:p>
          <a:p>
            <a:pPr marL="0" indent="0">
              <a:buNone/>
            </a:pPr>
            <a:r>
              <a:rPr lang="en-US" altLang="ja-JP" sz="2800" dirty="0" smtClean="0"/>
              <a:t>☑</a:t>
            </a:r>
            <a:r>
              <a:rPr lang="ja-JP" altLang="en-US" sz="2800" dirty="0" smtClean="0"/>
              <a:t>ケアプラン点検の</a:t>
            </a:r>
            <a:r>
              <a:rPr lang="ja-JP" altLang="en-US" sz="2800" u="sng" dirty="0" smtClean="0">
                <a:solidFill>
                  <a:srgbClr val="FF0000"/>
                </a:solidFill>
              </a:rPr>
              <a:t>点検件数割合は</a:t>
            </a:r>
            <a:r>
              <a:rPr lang="ja-JP" altLang="ja-JP" sz="2800" u="sng" dirty="0" smtClean="0">
                <a:solidFill>
                  <a:srgbClr val="FF0000"/>
                </a:solidFill>
              </a:rPr>
              <a:t>どの程度</a:t>
            </a:r>
            <a:r>
              <a:rPr lang="ja-JP" altLang="en-US" sz="2800" u="sng" dirty="0" smtClean="0">
                <a:solidFill>
                  <a:srgbClr val="FF0000"/>
                </a:solidFill>
              </a:rPr>
              <a:t>か</a:t>
            </a:r>
            <a:r>
              <a:rPr lang="ja-JP" altLang="ja-JP" sz="2800" dirty="0" smtClean="0"/>
              <a:t>等</a:t>
            </a:r>
            <a:endParaRPr lang="en-US" altLang="ja-JP" sz="2800" dirty="0" smtClean="0"/>
          </a:p>
          <a:p>
            <a:pPr marL="0" indent="0">
              <a:buNone/>
            </a:pPr>
            <a:r>
              <a:rPr lang="en-US" altLang="ja-JP" sz="2800" dirty="0" smtClean="0"/>
              <a:t>☑</a:t>
            </a:r>
            <a:r>
              <a:rPr lang="ja-JP" altLang="ja-JP" sz="2800" dirty="0"/>
              <a:t>要介護認定者の</a:t>
            </a:r>
            <a:r>
              <a:rPr lang="ja-JP" altLang="ja-JP" sz="2800" u="sng" dirty="0">
                <a:solidFill>
                  <a:srgbClr val="FF0000"/>
                </a:solidFill>
              </a:rPr>
              <a:t>要介護認定の変化率はどの程度か</a:t>
            </a:r>
            <a:endParaRPr lang="ja-JP" altLang="en-US" sz="2800" u="sng" dirty="0">
              <a:solidFill>
                <a:srgbClr val="FF0000"/>
              </a:solidFill>
              <a:latin typeface="+mj-ea"/>
            </a:endParaRPr>
          </a:p>
          <a:p>
            <a:pPr marL="0" indent="0">
              <a:buNone/>
            </a:pPr>
            <a:endParaRPr lang="ja-JP" altLang="en-US" dirty="0">
              <a:latin typeface="+mj-ea"/>
            </a:endParaRPr>
          </a:p>
          <a:p>
            <a:pPr marL="0" indent="0">
              <a:buNone/>
            </a:pPr>
            <a:endParaRPr lang="ja-JP" altLang="ja-JP" dirty="0"/>
          </a:p>
          <a:p>
            <a:pPr marL="0" indent="0">
              <a:buNone/>
            </a:pPr>
            <a:endParaRPr lang="en-US" altLang="ja-JP" dirty="0" smtClean="0"/>
          </a:p>
        </p:txBody>
      </p:sp>
      <p:sp>
        <p:nvSpPr>
          <p:cNvPr id="4" name="スライド番号プレースホルダー 3"/>
          <p:cNvSpPr>
            <a:spLocks noGrp="1"/>
          </p:cNvSpPr>
          <p:nvPr>
            <p:ph type="sldNum" sz="quarter" idx="12"/>
          </p:nvPr>
        </p:nvSpPr>
        <p:spPr/>
        <p:txBody>
          <a:bodyPr/>
          <a:lstStyle/>
          <a:p>
            <a:fld id="{3B706ECC-EBCD-43BE-A780-1013F51C6180}" type="slidenum">
              <a:rPr lang="ja-JP" altLang="en-US" smtClean="0"/>
              <a:pPr/>
              <a:t>37</a:t>
            </a:fld>
            <a:endParaRPr lang="ja-JP" altLang="en-US" dirty="0"/>
          </a:p>
        </p:txBody>
      </p:sp>
    </p:spTree>
    <p:extLst>
      <p:ext uri="{BB962C8B-B14F-4D97-AF65-F5344CB8AC3E}">
        <p14:creationId xmlns:p14="http://schemas.microsoft.com/office/powerpoint/2010/main" val="45129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979959"/>
          </a:xfrm>
          <a:solidFill>
            <a:srgbClr val="FFC000"/>
          </a:solidFill>
        </p:spPr>
        <p:txBody>
          <a:bodyPr>
            <a:normAutofit fontScale="90000"/>
          </a:bodyPr>
          <a:lstStyle/>
          <a:p>
            <a:r>
              <a:rPr lang="ja-JP" altLang="en-US" sz="3600" dirty="0" smtClean="0"/>
              <a:t>財務省の主張</a:t>
            </a:r>
            <a:r>
              <a:rPr lang="en-US" altLang="ja-JP" sz="3600" dirty="0"/>
              <a:t/>
            </a:r>
            <a:br>
              <a:rPr lang="en-US" altLang="ja-JP" sz="3600" dirty="0"/>
            </a:br>
            <a:r>
              <a:rPr lang="ja-JP" altLang="en-US" sz="3600" dirty="0" smtClean="0"/>
              <a:t>介護の地域差縮減へインセンティブ強化</a:t>
            </a:r>
            <a:endParaRPr kumimoji="1" lang="ja-JP" altLang="en-US" sz="3600" dirty="0"/>
          </a:p>
        </p:txBody>
      </p:sp>
      <p:sp>
        <p:nvSpPr>
          <p:cNvPr id="3" name="コンテンツ プレースホルダー 2"/>
          <p:cNvSpPr>
            <a:spLocks noGrp="1"/>
          </p:cNvSpPr>
          <p:nvPr>
            <p:ph idx="1"/>
          </p:nvPr>
        </p:nvSpPr>
        <p:spPr>
          <a:xfrm>
            <a:off x="323528" y="1484784"/>
            <a:ext cx="8568952" cy="4641379"/>
          </a:xfrm>
        </p:spPr>
        <p:txBody>
          <a:bodyPr>
            <a:normAutofit fontScale="85000" lnSpcReduction="10000"/>
          </a:bodyPr>
          <a:lstStyle/>
          <a:p>
            <a:pPr marL="0" indent="0">
              <a:buNone/>
            </a:pPr>
            <a:r>
              <a:rPr lang="ja-JP" altLang="en-US" dirty="0" smtClean="0"/>
              <a:t>　介護</a:t>
            </a:r>
            <a:r>
              <a:rPr lang="ja-JP" altLang="en-US" dirty="0"/>
              <a:t>の地域差縮減に向けては、介護費適正化の観点から、</a:t>
            </a:r>
            <a:r>
              <a:rPr lang="ja-JP" altLang="en-US" dirty="0">
                <a:solidFill>
                  <a:srgbClr val="FF0000"/>
                </a:solidFill>
              </a:rPr>
              <a:t>インセンティブ交付金への適切なアウトカム指標の設定・活用や配点のメリハリ付け</a:t>
            </a:r>
            <a:r>
              <a:rPr lang="ja-JP" altLang="en-US" dirty="0"/>
              <a:t>を行うことで、保険者機能のより一層の強化を進めるべきである</a:t>
            </a:r>
            <a:r>
              <a:rPr lang="ja-JP" altLang="en-US" dirty="0" smtClean="0"/>
              <a:t>。　また</a:t>
            </a:r>
            <a:r>
              <a:rPr lang="ja-JP" altLang="en-US" dirty="0"/>
              <a:t>、</a:t>
            </a:r>
            <a:r>
              <a:rPr lang="ja-JP" altLang="en-US" dirty="0">
                <a:solidFill>
                  <a:srgbClr val="FF0000"/>
                </a:solidFill>
              </a:rPr>
              <a:t>調整交付金については、保険者機能のより一層の底上げを図るため、今年度中に結論を得て、第８期からインセンティブとしての活用を図るべき</a:t>
            </a:r>
            <a:r>
              <a:rPr lang="ja-JP" altLang="en-US" dirty="0"/>
              <a:t>である。更に、</a:t>
            </a:r>
            <a:r>
              <a:rPr lang="ja-JP" altLang="en-US" dirty="0">
                <a:solidFill>
                  <a:srgbClr val="FF0000"/>
                </a:solidFill>
              </a:rPr>
              <a:t>２号被保険者の保険料財源の配分</a:t>
            </a:r>
            <a:r>
              <a:rPr lang="ja-JP" altLang="en-US" dirty="0"/>
              <a:t>についても、</a:t>
            </a:r>
            <a:r>
              <a:rPr lang="ja-JP" altLang="en-US" dirty="0">
                <a:solidFill>
                  <a:srgbClr val="FF0000"/>
                </a:solidFill>
              </a:rPr>
              <a:t>保険者機能の発揮を促す仕組み</a:t>
            </a:r>
            <a:r>
              <a:rPr lang="ja-JP" altLang="en-US" dirty="0"/>
              <a:t>とし、給付と負担の牽制効果を高める</a:t>
            </a:r>
            <a:r>
              <a:rPr lang="ja-JP" altLang="en-US" dirty="0" smtClean="0"/>
              <a:t>観点</a:t>
            </a:r>
            <a:r>
              <a:rPr lang="ja-JP" altLang="en-US" dirty="0"/>
              <a:t>から、介護予防・重症化防止の取組状況等を評価したうえでメリハリ付けし、保険者に</a:t>
            </a:r>
            <a:r>
              <a:rPr lang="ja-JP" altLang="en-US" dirty="0">
                <a:solidFill>
                  <a:srgbClr val="FF0000"/>
                </a:solidFill>
              </a:rPr>
              <a:t>傾斜配分する仕組みを検討</a:t>
            </a:r>
            <a:r>
              <a:rPr lang="ja-JP" altLang="en-US" dirty="0"/>
              <a:t>すべきである。</a:t>
            </a:r>
          </a:p>
          <a:p>
            <a:pPr marL="0" indent="0">
              <a:buNone/>
            </a:pPr>
            <a:endParaRPr lang="en-US" altLang="ja-JP" dirty="0" smtClean="0"/>
          </a:p>
        </p:txBody>
      </p:sp>
      <p:sp>
        <p:nvSpPr>
          <p:cNvPr id="4" name="スライド番号プレースホルダー 3"/>
          <p:cNvSpPr>
            <a:spLocks noGrp="1"/>
          </p:cNvSpPr>
          <p:nvPr>
            <p:ph type="sldNum" sz="quarter" idx="12"/>
          </p:nvPr>
        </p:nvSpPr>
        <p:spPr/>
        <p:txBody>
          <a:bodyPr/>
          <a:lstStyle/>
          <a:p>
            <a:fld id="{3B706ECC-EBCD-43BE-A780-1013F51C6180}" type="slidenum">
              <a:rPr lang="ja-JP" altLang="en-US" smtClean="0"/>
              <a:pPr/>
              <a:t>38</a:t>
            </a:fld>
            <a:endParaRPr lang="ja-JP" altLang="en-US"/>
          </a:p>
        </p:txBody>
      </p:sp>
    </p:spTree>
    <p:extLst>
      <p:ext uri="{BB962C8B-B14F-4D97-AF65-F5344CB8AC3E}">
        <p14:creationId xmlns:p14="http://schemas.microsoft.com/office/powerpoint/2010/main" val="32305503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80528" y="0"/>
            <a:ext cx="9449606" cy="6552728"/>
          </a:xfrm>
          <a:prstGeom prst="rect">
            <a:avLst/>
          </a:prstGeom>
        </p:spPr>
      </p:pic>
    </p:spTree>
    <p:extLst>
      <p:ext uri="{BB962C8B-B14F-4D97-AF65-F5344CB8AC3E}">
        <p14:creationId xmlns:p14="http://schemas.microsoft.com/office/powerpoint/2010/main" val="2470278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48737" y="188640"/>
            <a:ext cx="9441473" cy="6669360"/>
          </a:xfrm>
          <a:prstGeom prst="rect">
            <a:avLst/>
          </a:prstGeom>
        </p:spPr>
      </p:pic>
      <p:sp>
        <p:nvSpPr>
          <p:cNvPr id="6" name="正方形/長方形 5"/>
          <p:cNvSpPr/>
          <p:nvPr/>
        </p:nvSpPr>
        <p:spPr>
          <a:xfrm>
            <a:off x="6875463" y="6669088"/>
            <a:ext cx="2268537" cy="1889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rPr>
              <a:t>厚生労働省資料</a:t>
            </a:r>
          </a:p>
        </p:txBody>
      </p:sp>
      <p:sp>
        <p:nvSpPr>
          <p:cNvPr id="7" name="正方形/長方形 6"/>
          <p:cNvSpPr/>
          <p:nvPr/>
        </p:nvSpPr>
        <p:spPr>
          <a:xfrm>
            <a:off x="8964488" y="6381328"/>
            <a:ext cx="179512" cy="28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8288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74638"/>
            <a:ext cx="8795320" cy="634082"/>
          </a:xfrm>
          <a:solidFill>
            <a:srgbClr val="FFFF00"/>
          </a:solidFill>
        </p:spPr>
        <p:txBody>
          <a:bodyPr>
            <a:normAutofit fontScale="90000"/>
          </a:bodyPr>
          <a:lstStyle/>
          <a:p>
            <a:r>
              <a:rPr lang="ja-JP" altLang="en-US" dirty="0" smtClean="0"/>
              <a:t>「自立支援」インセンティブ交付金２倍に</a:t>
            </a:r>
            <a:endParaRPr kumimoji="1" lang="ja-JP" altLang="en-US" dirty="0"/>
          </a:p>
        </p:txBody>
      </p:sp>
      <p:sp>
        <p:nvSpPr>
          <p:cNvPr id="3" name="コンテンツ プレースホルダー 2"/>
          <p:cNvSpPr>
            <a:spLocks noGrp="1"/>
          </p:cNvSpPr>
          <p:nvPr>
            <p:ph idx="1"/>
          </p:nvPr>
        </p:nvSpPr>
        <p:spPr>
          <a:xfrm>
            <a:off x="4262409" y="1268760"/>
            <a:ext cx="4990111" cy="5589240"/>
          </a:xfrm>
        </p:spPr>
        <p:txBody>
          <a:bodyPr>
            <a:normAutofit fontScale="40000" lnSpcReduction="20000"/>
          </a:bodyPr>
          <a:lstStyle/>
          <a:p>
            <a:pPr marL="0" indent="0">
              <a:buNone/>
            </a:pPr>
            <a:r>
              <a:rPr lang="ja-JP" altLang="en-US" sz="5800" dirty="0" smtClean="0"/>
              <a:t>　政府</a:t>
            </a:r>
            <a:r>
              <a:rPr lang="ja-JP" altLang="en-US" sz="5800" dirty="0"/>
              <a:t>が年末に編成する２０２０年度の当初予算案で、介護の予防や自立支援に成果を上げた自治体に手厚く配分する交付金を、現在の２倍の４００億円程度へ大幅拡充させることが分かった。認知症予防や要介護度の維持・改善に向けた取り組みを自治体間で競わせ、介護費の膨張を抑える狙いがある。</a:t>
            </a:r>
          </a:p>
          <a:p>
            <a:pPr marL="0" indent="0">
              <a:buNone/>
            </a:pPr>
            <a:r>
              <a:rPr lang="ja-JP" altLang="en-US" sz="5800" dirty="0" smtClean="0"/>
              <a:t>　医療</a:t>
            </a:r>
            <a:r>
              <a:rPr lang="ja-JP" altLang="en-US" sz="5800" dirty="0"/>
              <a:t>や介護の予防に力点を置く安倍政権による社会保障改革の一環。専門的なケアが必要な重度の要介護高齢者の増加を防げれば、費用も安く抑えられると期待する。一方で、専門家の中には介護状態は簡単には改善しないとの声もあり、サービス利用の抑制を目指す「自立偏重」の方向性に批判もある</a:t>
            </a:r>
            <a:r>
              <a:rPr lang="ja-JP" altLang="en-US" sz="6000" dirty="0" smtClean="0"/>
              <a:t>。</a:t>
            </a:r>
            <a:endParaRPr lang="en-US" altLang="ja-JP" sz="6000" dirty="0" smtClean="0"/>
          </a:p>
          <a:p>
            <a:pPr marL="0" indent="0">
              <a:buNone/>
            </a:pPr>
            <a:r>
              <a:rPr lang="ja-JP" altLang="en-US" dirty="0" smtClean="0"/>
              <a:t>（東京新聞　２０１９年１１月１７日）</a:t>
            </a:r>
            <a:endParaRPr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816" y="1988840"/>
            <a:ext cx="4135593" cy="4603649"/>
          </a:xfrm>
          <a:prstGeom prst="rect">
            <a:avLst/>
          </a:prstGeom>
        </p:spPr>
      </p:pic>
    </p:spTree>
    <p:extLst>
      <p:ext uri="{BB962C8B-B14F-4D97-AF65-F5344CB8AC3E}">
        <p14:creationId xmlns:p14="http://schemas.microsoft.com/office/powerpoint/2010/main" val="4462159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23728" y="274638"/>
            <a:ext cx="1656184" cy="634082"/>
          </a:xfrm>
        </p:spPr>
        <p:txBody>
          <a:bodyPr>
            <a:noAutofit/>
          </a:bodyPr>
          <a:lstStyle/>
          <a:p>
            <a:r>
              <a:rPr lang="ja-JP" altLang="en-US" sz="3200" dirty="0"/>
              <a:t>現時点</a:t>
            </a:r>
            <a:endParaRPr kumimoji="1" lang="ja-JP" altLang="en-US" sz="3200" dirty="0"/>
          </a:p>
        </p:txBody>
      </p:sp>
      <p:graphicFrame>
        <p:nvGraphicFramePr>
          <p:cNvPr id="4" name="表 3"/>
          <p:cNvGraphicFramePr>
            <a:graphicFrameLocks noGrp="1"/>
          </p:cNvGraphicFramePr>
          <p:nvPr>
            <p:extLst/>
          </p:nvPr>
        </p:nvGraphicFramePr>
        <p:xfrm>
          <a:off x="1331640" y="1037967"/>
          <a:ext cx="792088" cy="5833809"/>
        </p:xfrm>
        <a:graphic>
          <a:graphicData uri="http://schemas.openxmlformats.org/drawingml/2006/table">
            <a:tbl>
              <a:tblPr firstRow="1" bandRow="1">
                <a:tableStyleId>{5C22544A-7EE6-4342-B048-85BDC9FD1C3A}</a:tableStyleId>
              </a:tblPr>
              <a:tblGrid>
                <a:gridCol w="792088"/>
              </a:tblGrid>
              <a:tr h="771842">
                <a:tc>
                  <a:txBody>
                    <a:bodyPr/>
                    <a:lstStyle/>
                    <a:p>
                      <a:r>
                        <a:rPr kumimoji="1" lang="ja-JP" altLang="en-US" sz="2000" b="1" dirty="0" smtClean="0">
                          <a:solidFill>
                            <a:schemeClr val="tx1"/>
                          </a:solidFill>
                        </a:rPr>
                        <a:t>要介護５</a:t>
                      </a:r>
                      <a:endParaRPr kumimoji="1" lang="ja-JP" altLang="en-US" sz="2000" b="1" dirty="0">
                        <a:solidFill>
                          <a:schemeClr val="tx1"/>
                        </a:solidFill>
                      </a:endParaRPr>
                    </a:p>
                  </a:txBody>
                  <a:tcPr>
                    <a:solidFill>
                      <a:srgbClr val="FF66CC"/>
                    </a:solidFill>
                  </a:tcPr>
                </a:tc>
              </a:tr>
              <a:tr h="909808">
                <a:tc>
                  <a:txBody>
                    <a:bodyPr/>
                    <a:lstStyle/>
                    <a:p>
                      <a:r>
                        <a:rPr kumimoji="1" lang="ja-JP" altLang="en-US" sz="2000" b="1" dirty="0" smtClean="0"/>
                        <a:t>要介護４</a:t>
                      </a:r>
                    </a:p>
                    <a:p>
                      <a:endParaRPr kumimoji="1" lang="ja-JP" altLang="en-US" sz="1400" b="1" dirty="0"/>
                    </a:p>
                  </a:txBody>
                  <a:tcPr>
                    <a:solidFill>
                      <a:srgbClr val="FF66CC"/>
                    </a:solidFill>
                  </a:tcPr>
                </a:tc>
              </a:tr>
              <a:tr h="909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t>要介護３</a:t>
                      </a:r>
                    </a:p>
                    <a:p>
                      <a:endParaRPr kumimoji="1" lang="ja-JP" altLang="en-US" sz="1400" b="1" dirty="0"/>
                    </a:p>
                  </a:txBody>
                  <a:tcPr>
                    <a:solidFill>
                      <a:srgbClr val="FF66CC"/>
                    </a:solidFill>
                  </a:tcPr>
                </a:tc>
              </a:tr>
              <a:tr h="909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t>要介護２</a:t>
                      </a:r>
                    </a:p>
                    <a:p>
                      <a:endParaRPr kumimoji="1" lang="ja-JP" altLang="en-US" sz="1400" b="1" dirty="0"/>
                    </a:p>
                  </a:txBody>
                  <a:tcPr>
                    <a:solidFill>
                      <a:schemeClr val="accent1">
                        <a:lumMod val="40000"/>
                        <a:lumOff val="60000"/>
                      </a:schemeClr>
                    </a:solidFill>
                  </a:tcPr>
                </a:tc>
              </a:tr>
              <a:tr h="775083">
                <a:tc>
                  <a:txBody>
                    <a:bodyPr/>
                    <a:lstStyle/>
                    <a:p>
                      <a:r>
                        <a:rPr kumimoji="1" lang="ja-JP" altLang="en-US" sz="2000" b="1" dirty="0" smtClean="0"/>
                        <a:t>要介護１</a:t>
                      </a:r>
                      <a:endParaRPr kumimoji="1" lang="ja-JP" altLang="en-US" sz="2000" b="1" dirty="0"/>
                    </a:p>
                  </a:txBody>
                  <a:tcPr>
                    <a:solidFill>
                      <a:schemeClr val="accent1">
                        <a:lumMod val="40000"/>
                        <a:lumOff val="60000"/>
                      </a:schemeClr>
                    </a:solidFill>
                  </a:tcPr>
                </a:tc>
              </a:tr>
              <a:tr h="771842">
                <a:tc>
                  <a:txBody>
                    <a:bodyPr/>
                    <a:lstStyle/>
                    <a:p>
                      <a:r>
                        <a:rPr kumimoji="1" lang="ja-JP" altLang="en-US" sz="2000" b="1" dirty="0" smtClean="0"/>
                        <a:t>要支援２</a:t>
                      </a:r>
                      <a:endParaRPr kumimoji="1" lang="ja-JP" altLang="en-US" sz="2000" b="1" dirty="0"/>
                    </a:p>
                  </a:txBody>
                  <a:tcPr>
                    <a:solidFill>
                      <a:schemeClr val="accent6">
                        <a:lumMod val="20000"/>
                        <a:lumOff val="80000"/>
                      </a:schemeClr>
                    </a:solidFill>
                  </a:tcPr>
                </a:tc>
              </a:tr>
              <a:tr h="771842">
                <a:tc>
                  <a:txBody>
                    <a:bodyPr/>
                    <a:lstStyle/>
                    <a:p>
                      <a:r>
                        <a:rPr kumimoji="1" lang="ja-JP" altLang="en-US" sz="2000" b="1" dirty="0" smtClean="0"/>
                        <a:t>要支援１</a:t>
                      </a:r>
                      <a:endParaRPr kumimoji="1" lang="ja-JP" altLang="en-US" sz="2000" b="1" dirty="0"/>
                    </a:p>
                  </a:txBody>
                  <a:tcPr>
                    <a:solidFill>
                      <a:schemeClr val="accent6">
                        <a:lumMod val="20000"/>
                        <a:lumOff val="80000"/>
                      </a:schemeClr>
                    </a:solidFill>
                  </a:tcPr>
                </a:tc>
              </a:tr>
            </a:tbl>
          </a:graphicData>
        </a:graphic>
      </p:graphicFrame>
      <p:sp>
        <p:nvSpPr>
          <p:cNvPr id="5" name="正方形/長方形 4"/>
          <p:cNvSpPr/>
          <p:nvPr/>
        </p:nvSpPr>
        <p:spPr>
          <a:xfrm>
            <a:off x="2051684" y="1037965"/>
            <a:ext cx="2052228" cy="43172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介護給付</a:t>
            </a:r>
            <a:endParaRPr kumimoji="1" lang="en-US" altLang="ja-JP" dirty="0" smtClean="0">
              <a:solidFill>
                <a:schemeClr val="tx1"/>
              </a:solidFill>
            </a:endParaRPr>
          </a:p>
          <a:p>
            <a:r>
              <a:rPr lang="ja-JP" altLang="en-US" dirty="0">
                <a:solidFill>
                  <a:schemeClr val="tx1"/>
                </a:solidFill>
              </a:rPr>
              <a:t>　</a:t>
            </a:r>
            <a:r>
              <a:rPr lang="ja-JP" altLang="en-US" b="1" dirty="0" smtClean="0">
                <a:solidFill>
                  <a:schemeClr val="tx1"/>
                </a:solidFill>
              </a:rPr>
              <a:t>利用者負担</a:t>
            </a:r>
            <a:endParaRPr lang="en-US" altLang="ja-JP" b="1" dirty="0" smtClean="0">
              <a:solidFill>
                <a:schemeClr val="tx1"/>
              </a:solidFill>
            </a:endParaRPr>
          </a:p>
          <a:p>
            <a:r>
              <a:rPr lang="ja-JP" altLang="en-US" b="1" dirty="0" smtClean="0">
                <a:solidFill>
                  <a:srgbClr val="FF0000"/>
                </a:solidFill>
              </a:rPr>
              <a:t>所得</a:t>
            </a:r>
            <a:endParaRPr lang="en-US" altLang="ja-JP" b="1" dirty="0" smtClean="0">
              <a:solidFill>
                <a:srgbClr val="FF0000"/>
              </a:solidFill>
            </a:endParaRPr>
          </a:p>
          <a:p>
            <a:r>
              <a:rPr lang="en-US" altLang="ja-JP" b="1" dirty="0">
                <a:solidFill>
                  <a:srgbClr val="FF0000"/>
                </a:solidFill>
              </a:rPr>
              <a:t>220</a:t>
            </a:r>
            <a:r>
              <a:rPr lang="ja-JP" altLang="en-US" b="1" dirty="0">
                <a:solidFill>
                  <a:srgbClr val="FF0000"/>
                </a:solidFill>
              </a:rPr>
              <a:t>万</a:t>
            </a:r>
            <a:r>
              <a:rPr lang="ja-JP" altLang="en-US" b="1" dirty="0" smtClean="0">
                <a:solidFill>
                  <a:srgbClr val="FF0000"/>
                </a:solidFill>
              </a:rPr>
              <a:t>円以上：</a:t>
            </a:r>
            <a:r>
              <a:rPr lang="en-US" altLang="ja-JP" b="1" dirty="0" smtClean="0">
                <a:solidFill>
                  <a:srgbClr val="FF0000"/>
                </a:solidFill>
              </a:rPr>
              <a:t>3</a:t>
            </a:r>
            <a:r>
              <a:rPr lang="ja-JP" altLang="en-US" b="1" dirty="0" smtClean="0">
                <a:solidFill>
                  <a:srgbClr val="FF0000"/>
                </a:solidFill>
              </a:rPr>
              <a:t>割</a:t>
            </a:r>
            <a:endParaRPr lang="en-US" altLang="ja-JP" b="1" dirty="0" smtClean="0">
              <a:solidFill>
                <a:srgbClr val="FF0000"/>
              </a:solidFill>
            </a:endParaRPr>
          </a:p>
          <a:p>
            <a:r>
              <a:rPr lang="en-US" altLang="ja-JP" b="1" dirty="0">
                <a:solidFill>
                  <a:srgbClr val="FF0000"/>
                </a:solidFill>
              </a:rPr>
              <a:t>160</a:t>
            </a:r>
            <a:r>
              <a:rPr lang="ja-JP" altLang="en-US" b="1" dirty="0">
                <a:solidFill>
                  <a:srgbClr val="FF0000"/>
                </a:solidFill>
              </a:rPr>
              <a:t>万</a:t>
            </a:r>
            <a:r>
              <a:rPr lang="ja-JP" altLang="en-US" b="1" dirty="0" smtClean="0">
                <a:solidFill>
                  <a:srgbClr val="FF0000"/>
                </a:solidFill>
              </a:rPr>
              <a:t>円以上：</a:t>
            </a:r>
            <a:r>
              <a:rPr lang="en-US" altLang="ja-JP" b="1" dirty="0" smtClean="0">
                <a:solidFill>
                  <a:srgbClr val="FF0000"/>
                </a:solidFill>
              </a:rPr>
              <a:t>2</a:t>
            </a:r>
            <a:r>
              <a:rPr lang="ja-JP" altLang="en-US" b="1" dirty="0" smtClean="0">
                <a:solidFill>
                  <a:srgbClr val="FF0000"/>
                </a:solidFill>
              </a:rPr>
              <a:t>割</a:t>
            </a:r>
            <a:endParaRPr lang="en-US" altLang="ja-JP" b="1" dirty="0" smtClean="0">
              <a:solidFill>
                <a:srgbClr val="FF0000"/>
              </a:solidFill>
            </a:endParaRPr>
          </a:p>
          <a:p>
            <a:r>
              <a:rPr lang="en-US" altLang="ja-JP" sz="2800" b="1" u="sng" dirty="0">
                <a:solidFill>
                  <a:srgbClr val="FF0000"/>
                </a:solidFill>
              </a:rPr>
              <a:t>160</a:t>
            </a:r>
            <a:r>
              <a:rPr lang="ja-JP" altLang="en-US" sz="2800" b="1" u="sng" dirty="0">
                <a:solidFill>
                  <a:srgbClr val="FF0000"/>
                </a:solidFill>
              </a:rPr>
              <a:t>万</a:t>
            </a:r>
            <a:r>
              <a:rPr lang="ja-JP" altLang="en-US" sz="2800" b="1" u="sng" dirty="0" smtClean="0">
                <a:solidFill>
                  <a:srgbClr val="FF0000"/>
                </a:solidFill>
              </a:rPr>
              <a:t>円</a:t>
            </a:r>
            <a:endParaRPr lang="en-US" altLang="ja-JP" sz="2800" b="1" u="sng" dirty="0" smtClean="0">
              <a:solidFill>
                <a:srgbClr val="FF0000"/>
              </a:solidFill>
            </a:endParaRPr>
          </a:p>
          <a:p>
            <a:r>
              <a:rPr lang="ja-JP" altLang="en-US" sz="2800" b="1" u="sng" dirty="0" smtClean="0">
                <a:solidFill>
                  <a:srgbClr val="FF0000"/>
                </a:solidFill>
              </a:rPr>
              <a:t>未満：</a:t>
            </a:r>
            <a:r>
              <a:rPr lang="en-US" altLang="ja-JP" sz="2800" b="1" u="sng" dirty="0" smtClean="0">
                <a:solidFill>
                  <a:srgbClr val="FF0000"/>
                </a:solidFill>
              </a:rPr>
              <a:t>1</a:t>
            </a:r>
            <a:r>
              <a:rPr lang="ja-JP" altLang="en-US" sz="2800" b="1" u="sng" dirty="0" smtClean="0">
                <a:solidFill>
                  <a:srgbClr val="FF0000"/>
                </a:solidFill>
              </a:rPr>
              <a:t>割</a:t>
            </a:r>
            <a:endParaRPr lang="en-US" altLang="ja-JP" sz="2800" b="1" u="sng" dirty="0" smtClean="0">
              <a:solidFill>
                <a:srgbClr val="FF0000"/>
              </a:solidFill>
            </a:endParaRPr>
          </a:p>
          <a:p>
            <a:r>
              <a:rPr kumimoji="1" lang="en-US" altLang="ja-JP" sz="2400" b="1" u="sng" dirty="0" smtClean="0">
                <a:solidFill>
                  <a:srgbClr val="FF0000"/>
                </a:solidFill>
              </a:rPr>
              <a:t>※</a:t>
            </a:r>
            <a:r>
              <a:rPr lang="ja-JP" altLang="en-US" sz="2400" b="1" u="sng" dirty="0">
                <a:solidFill>
                  <a:srgbClr val="FF0000"/>
                </a:solidFill>
              </a:rPr>
              <a:t>１割</a:t>
            </a:r>
            <a:r>
              <a:rPr lang="ja-JP" altLang="en-US" sz="2400" b="1" u="sng" dirty="0" smtClean="0">
                <a:solidFill>
                  <a:srgbClr val="FF0000"/>
                </a:solidFill>
              </a:rPr>
              <a:t>負担は</a:t>
            </a:r>
            <a:endParaRPr lang="en-US" altLang="ja-JP" sz="2400" b="1" u="sng" dirty="0" smtClean="0">
              <a:solidFill>
                <a:srgbClr val="FF0000"/>
              </a:solidFill>
            </a:endParaRPr>
          </a:p>
          <a:p>
            <a:r>
              <a:rPr kumimoji="1" lang="ja-JP" altLang="en-US" sz="2400" b="1" u="sng" dirty="0" smtClean="0">
                <a:solidFill>
                  <a:srgbClr val="FF0000"/>
                </a:solidFill>
              </a:rPr>
              <a:t>９１．２％</a:t>
            </a:r>
            <a:endParaRPr kumimoji="1" lang="en-US" altLang="ja-JP" sz="2400" b="1" u="sng" dirty="0" smtClean="0">
              <a:solidFill>
                <a:srgbClr val="FF0000"/>
              </a:solidFill>
            </a:endParaRPr>
          </a:p>
          <a:p>
            <a:endParaRPr lang="en-US" altLang="ja-JP" b="1" u="sng" dirty="0">
              <a:solidFill>
                <a:srgbClr val="FF0000"/>
              </a:solidFill>
            </a:endParaRPr>
          </a:p>
          <a:p>
            <a:endParaRPr kumimoji="1" lang="en-US" altLang="ja-JP" b="1" u="sng" dirty="0" smtClean="0">
              <a:solidFill>
                <a:srgbClr val="FF0000"/>
              </a:solidFill>
            </a:endParaRPr>
          </a:p>
          <a:p>
            <a:endParaRPr kumimoji="1" lang="en-US" altLang="ja-JP" b="1" u="sng" dirty="0" smtClean="0">
              <a:solidFill>
                <a:srgbClr val="FF0000"/>
              </a:solidFill>
            </a:endParaRPr>
          </a:p>
        </p:txBody>
      </p:sp>
      <p:sp>
        <p:nvSpPr>
          <p:cNvPr id="6" name="正方形/長方形 5"/>
          <p:cNvSpPr/>
          <p:nvPr/>
        </p:nvSpPr>
        <p:spPr>
          <a:xfrm>
            <a:off x="2051684" y="5355205"/>
            <a:ext cx="2052228" cy="14847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rPr>
              <a:t>予防給付</a:t>
            </a:r>
            <a:endParaRPr kumimoji="1" lang="en-US" altLang="ja-JP" sz="3200" dirty="0" smtClean="0">
              <a:solidFill>
                <a:schemeClr val="tx1"/>
              </a:solidFill>
            </a:endParaRPr>
          </a:p>
          <a:p>
            <a:endParaRPr lang="en-US" altLang="ja-JP" sz="3200" dirty="0">
              <a:solidFill>
                <a:schemeClr val="tx1"/>
              </a:solidFill>
            </a:endParaRPr>
          </a:p>
          <a:p>
            <a:endParaRPr kumimoji="1" lang="ja-JP" altLang="en-US" sz="3200" dirty="0">
              <a:solidFill>
                <a:schemeClr val="tx1"/>
              </a:solidFill>
            </a:endParaRPr>
          </a:p>
        </p:txBody>
      </p:sp>
      <p:sp>
        <p:nvSpPr>
          <p:cNvPr id="7" name="正方形/長方形 6"/>
          <p:cNvSpPr/>
          <p:nvPr/>
        </p:nvSpPr>
        <p:spPr>
          <a:xfrm>
            <a:off x="2661592" y="5949280"/>
            <a:ext cx="1440160"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総合事業</a:t>
            </a:r>
            <a:endParaRPr lang="en-US" altLang="ja-JP" dirty="0">
              <a:solidFill>
                <a:schemeClr val="tx1"/>
              </a:solidFill>
            </a:endParaRPr>
          </a:p>
          <a:p>
            <a:pPr algn="ctr"/>
            <a:r>
              <a:rPr lang="ja-JP" altLang="en-US" sz="2000" b="1" dirty="0" smtClean="0">
                <a:solidFill>
                  <a:schemeClr val="tx1"/>
                </a:solidFill>
              </a:rPr>
              <a:t>訪問介護</a:t>
            </a:r>
            <a:endParaRPr lang="en-US" altLang="ja-JP" sz="2000" b="1" dirty="0" smtClean="0">
              <a:solidFill>
                <a:schemeClr val="tx1"/>
              </a:solidFill>
            </a:endParaRPr>
          </a:p>
          <a:p>
            <a:pPr algn="ctr"/>
            <a:r>
              <a:rPr lang="ja-JP" altLang="en-US" sz="2000" b="1" dirty="0" smtClean="0">
                <a:solidFill>
                  <a:schemeClr val="tx1"/>
                </a:solidFill>
              </a:rPr>
              <a:t>通所介護</a:t>
            </a:r>
            <a:endParaRPr lang="en-US" altLang="ja-JP" sz="2000" b="1" dirty="0" smtClean="0">
              <a:solidFill>
                <a:schemeClr val="tx1"/>
              </a:solidFill>
            </a:endParaRPr>
          </a:p>
        </p:txBody>
      </p:sp>
      <p:sp>
        <p:nvSpPr>
          <p:cNvPr id="8" name="正方形/長方形 7"/>
          <p:cNvSpPr/>
          <p:nvPr/>
        </p:nvSpPr>
        <p:spPr>
          <a:xfrm>
            <a:off x="4536166" y="1037965"/>
            <a:ext cx="2073079" cy="429922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介護給付</a:t>
            </a:r>
            <a:endParaRPr kumimoji="1" lang="en-US" altLang="ja-JP" sz="3200" dirty="0" smtClean="0">
              <a:solidFill>
                <a:schemeClr val="tx1"/>
              </a:solidFill>
            </a:endParaRPr>
          </a:p>
          <a:p>
            <a:r>
              <a:rPr lang="ja-JP" altLang="en-US" b="1" dirty="0">
                <a:solidFill>
                  <a:schemeClr val="tx1"/>
                </a:solidFill>
              </a:rPr>
              <a:t>利用者負担</a:t>
            </a:r>
            <a:endParaRPr lang="en-US" altLang="ja-JP" b="1" dirty="0">
              <a:solidFill>
                <a:schemeClr val="tx1"/>
              </a:solidFill>
            </a:endParaRPr>
          </a:p>
          <a:p>
            <a:r>
              <a:rPr lang="ja-JP" altLang="en-US" b="1" dirty="0">
                <a:solidFill>
                  <a:srgbClr val="FF0000"/>
                </a:solidFill>
              </a:rPr>
              <a:t>所得</a:t>
            </a:r>
            <a:endParaRPr lang="en-US" altLang="ja-JP" b="1" dirty="0">
              <a:solidFill>
                <a:srgbClr val="FF0000"/>
              </a:solidFill>
            </a:endParaRPr>
          </a:p>
          <a:p>
            <a:r>
              <a:rPr lang="ja-JP" altLang="en-US" b="1" dirty="0" smtClean="0">
                <a:solidFill>
                  <a:srgbClr val="FF0000"/>
                </a:solidFill>
              </a:rPr>
              <a:t>○○万円</a:t>
            </a:r>
            <a:r>
              <a:rPr lang="ja-JP" altLang="en-US" b="1" dirty="0">
                <a:solidFill>
                  <a:srgbClr val="FF0000"/>
                </a:solidFill>
              </a:rPr>
              <a:t>以上：</a:t>
            </a:r>
            <a:r>
              <a:rPr lang="en-US" altLang="ja-JP" b="1" dirty="0">
                <a:solidFill>
                  <a:srgbClr val="FF0000"/>
                </a:solidFill>
              </a:rPr>
              <a:t>3</a:t>
            </a:r>
            <a:r>
              <a:rPr lang="ja-JP" altLang="en-US" b="1" dirty="0">
                <a:solidFill>
                  <a:srgbClr val="FF0000"/>
                </a:solidFill>
              </a:rPr>
              <a:t>割</a:t>
            </a:r>
            <a:endParaRPr lang="en-US" altLang="ja-JP" b="1" dirty="0">
              <a:solidFill>
                <a:srgbClr val="FF0000"/>
              </a:solidFill>
            </a:endParaRPr>
          </a:p>
          <a:p>
            <a:r>
              <a:rPr lang="ja-JP" altLang="en-US" b="1" dirty="0" smtClean="0">
                <a:solidFill>
                  <a:srgbClr val="FF0000"/>
                </a:solidFill>
              </a:rPr>
              <a:t>○○万円</a:t>
            </a:r>
            <a:r>
              <a:rPr lang="ja-JP" altLang="en-US" b="1" dirty="0">
                <a:solidFill>
                  <a:srgbClr val="FF0000"/>
                </a:solidFill>
              </a:rPr>
              <a:t>以上：</a:t>
            </a:r>
            <a:r>
              <a:rPr lang="en-US" altLang="ja-JP" b="1" dirty="0">
                <a:solidFill>
                  <a:srgbClr val="FF0000"/>
                </a:solidFill>
              </a:rPr>
              <a:t>2</a:t>
            </a:r>
            <a:r>
              <a:rPr lang="ja-JP" altLang="en-US" b="1" dirty="0">
                <a:solidFill>
                  <a:srgbClr val="FF0000"/>
                </a:solidFill>
              </a:rPr>
              <a:t>割</a:t>
            </a:r>
            <a:endParaRPr lang="en-US" altLang="ja-JP" b="1" dirty="0">
              <a:solidFill>
                <a:srgbClr val="FF0000"/>
              </a:solidFill>
            </a:endParaRPr>
          </a:p>
          <a:p>
            <a:r>
              <a:rPr lang="ja-JP" altLang="en-US" sz="2800" b="1" u="sng" dirty="0" smtClean="0">
                <a:solidFill>
                  <a:srgbClr val="FF0000"/>
                </a:solidFill>
              </a:rPr>
              <a:t>○○万円</a:t>
            </a:r>
            <a:endParaRPr lang="en-US" altLang="ja-JP" sz="2800" b="1" u="sng" dirty="0">
              <a:solidFill>
                <a:srgbClr val="FF0000"/>
              </a:solidFill>
            </a:endParaRPr>
          </a:p>
          <a:p>
            <a:r>
              <a:rPr lang="ja-JP" altLang="en-US" sz="2800" b="1" dirty="0">
                <a:solidFill>
                  <a:srgbClr val="FF0000"/>
                </a:solidFill>
              </a:rPr>
              <a:t>未満：</a:t>
            </a:r>
            <a:r>
              <a:rPr lang="en-US" altLang="ja-JP" sz="2800" b="1" dirty="0">
                <a:solidFill>
                  <a:srgbClr val="FF0000"/>
                </a:solidFill>
              </a:rPr>
              <a:t>1</a:t>
            </a:r>
            <a:r>
              <a:rPr lang="ja-JP" altLang="en-US" sz="2800" b="1" dirty="0">
                <a:solidFill>
                  <a:srgbClr val="FF0000"/>
                </a:solidFill>
              </a:rPr>
              <a:t>割</a:t>
            </a:r>
            <a:endParaRPr lang="en-US" altLang="ja-JP" sz="2800" b="1" dirty="0">
              <a:solidFill>
                <a:srgbClr val="FF0000"/>
              </a:solidFill>
            </a:endParaRPr>
          </a:p>
          <a:p>
            <a:r>
              <a:rPr lang="en-US" altLang="ja-JP" sz="2400" b="1" u="sng" dirty="0" smtClean="0">
                <a:solidFill>
                  <a:srgbClr val="FF0000"/>
                </a:solidFill>
              </a:rPr>
              <a:t>※</a:t>
            </a:r>
            <a:r>
              <a:rPr lang="ja-JP" altLang="en-US" sz="2400" b="1" u="sng" dirty="0" smtClean="0">
                <a:solidFill>
                  <a:srgbClr val="FF0000"/>
                </a:solidFill>
              </a:rPr>
              <a:t>１割負担は〇〇％に減少</a:t>
            </a:r>
            <a:endParaRPr lang="en-US" altLang="ja-JP" sz="2400" b="1" u="sng" dirty="0" smtClean="0">
              <a:solidFill>
                <a:srgbClr val="FF0000"/>
              </a:solidFill>
            </a:endParaRPr>
          </a:p>
          <a:p>
            <a:endParaRPr lang="en-US" altLang="ja-JP" b="1" dirty="0">
              <a:solidFill>
                <a:srgbClr val="FF0000"/>
              </a:solidFill>
            </a:endParaRPr>
          </a:p>
          <a:p>
            <a:endParaRPr lang="en-US" altLang="ja-JP" dirty="0">
              <a:solidFill>
                <a:schemeClr val="tx1"/>
              </a:solidFill>
            </a:endParaRPr>
          </a:p>
          <a:p>
            <a:pPr algn="ctr"/>
            <a:endParaRPr kumimoji="1" lang="en-US" altLang="ja-JP" dirty="0" smtClean="0">
              <a:solidFill>
                <a:schemeClr val="tx1"/>
              </a:solidFill>
            </a:endParaRPr>
          </a:p>
        </p:txBody>
      </p:sp>
      <p:sp>
        <p:nvSpPr>
          <p:cNvPr id="9" name="正方形/長方形 8"/>
          <p:cNvSpPr/>
          <p:nvPr/>
        </p:nvSpPr>
        <p:spPr>
          <a:xfrm>
            <a:off x="5220072" y="4428474"/>
            <a:ext cx="1440160"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総合事業</a:t>
            </a:r>
            <a:endParaRPr lang="en-US" altLang="ja-JP" dirty="0">
              <a:solidFill>
                <a:schemeClr val="tx1"/>
              </a:solidFill>
            </a:endParaRPr>
          </a:p>
          <a:p>
            <a:pPr algn="ctr"/>
            <a:r>
              <a:rPr lang="ja-JP" altLang="en-US" sz="2000" b="1" dirty="0" smtClean="0">
                <a:solidFill>
                  <a:schemeClr val="tx1"/>
                </a:solidFill>
              </a:rPr>
              <a:t>生活援助サービス等</a:t>
            </a:r>
            <a:endParaRPr lang="en-US" altLang="ja-JP" sz="2000" b="1" dirty="0" smtClean="0">
              <a:solidFill>
                <a:schemeClr val="tx1"/>
              </a:solidFill>
            </a:endParaRPr>
          </a:p>
        </p:txBody>
      </p:sp>
      <p:sp>
        <p:nvSpPr>
          <p:cNvPr id="10" name="正方形/長方形 9"/>
          <p:cNvSpPr/>
          <p:nvPr/>
        </p:nvSpPr>
        <p:spPr>
          <a:xfrm>
            <a:off x="4536165" y="5373216"/>
            <a:ext cx="2073079" cy="14847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rPr>
              <a:t>予防給付</a:t>
            </a:r>
            <a:endParaRPr kumimoji="1" lang="en-US" altLang="ja-JP" sz="3200" dirty="0" smtClean="0">
              <a:solidFill>
                <a:schemeClr val="tx1"/>
              </a:solidFill>
            </a:endParaRPr>
          </a:p>
          <a:p>
            <a:endParaRPr lang="en-US" altLang="ja-JP" sz="3200" dirty="0">
              <a:solidFill>
                <a:schemeClr val="tx1"/>
              </a:solidFill>
            </a:endParaRPr>
          </a:p>
          <a:p>
            <a:endParaRPr kumimoji="1" lang="ja-JP" altLang="en-US" sz="3200" dirty="0">
              <a:solidFill>
                <a:schemeClr val="tx1"/>
              </a:solidFill>
            </a:endParaRPr>
          </a:p>
        </p:txBody>
      </p:sp>
      <p:sp>
        <p:nvSpPr>
          <p:cNvPr id="11" name="正方形/長方形 10"/>
          <p:cNvSpPr/>
          <p:nvPr/>
        </p:nvSpPr>
        <p:spPr>
          <a:xfrm>
            <a:off x="5252556" y="5949280"/>
            <a:ext cx="1440160"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総合事業</a:t>
            </a:r>
            <a:endParaRPr lang="en-US" altLang="ja-JP" dirty="0">
              <a:solidFill>
                <a:schemeClr val="tx1"/>
              </a:solidFill>
            </a:endParaRPr>
          </a:p>
          <a:p>
            <a:pPr algn="ctr"/>
            <a:r>
              <a:rPr lang="ja-JP" altLang="en-US" sz="2000" b="1" dirty="0" smtClean="0">
                <a:solidFill>
                  <a:schemeClr val="tx1"/>
                </a:solidFill>
              </a:rPr>
              <a:t>訪問介護</a:t>
            </a:r>
            <a:endParaRPr lang="en-US" altLang="ja-JP" sz="2000" b="1" dirty="0" smtClean="0">
              <a:solidFill>
                <a:schemeClr val="tx1"/>
              </a:solidFill>
            </a:endParaRPr>
          </a:p>
          <a:p>
            <a:pPr algn="ctr"/>
            <a:r>
              <a:rPr lang="ja-JP" altLang="en-US" sz="2000" b="1" dirty="0" smtClean="0">
                <a:solidFill>
                  <a:schemeClr val="tx1"/>
                </a:solidFill>
              </a:rPr>
              <a:t>通所介護</a:t>
            </a:r>
            <a:endParaRPr lang="en-US" altLang="ja-JP" sz="2000" b="1" dirty="0" smtClean="0">
              <a:solidFill>
                <a:schemeClr val="tx1"/>
              </a:solidFill>
            </a:endParaRPr>
          </a:p>
        </p:txBody>
      </p:sp>
      <p:sp>
        <p:nvSpPr>
          <p:cNvPr id="12" name="正方形/長方形 11"/>
          <p:cNvSpPr/>
          <p:nvPr/>
        </p:nvSpPr>
        <p:spPr>
          <a:xfrm>
            <a:off x="7041500" y="1037965"/>
            <a:ext cx="1922988" cy="260705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介護給付</a:t>
            </a:r>
            <a:endParaRPr kumimoji="1" lang="en-US" altLang="ja-JP" sz="2800" dirty="0" smtClean="0">
              <a:solidFill>
                <a:schemeClr val="tx1"/>
              </a:solidFill>
            </a:endParaRPr>
          </a:p>
          <a:p>
            <a:r>
              <a:rPr lang="ja-JP" altLang="en-US" sz="1600" b="1" dirty="0">
                <a:solidFill>
                  <a:schemeClr val="tx1"/>
                </a:solidFill>
              </a:rPr>
              <a:t>利用者負担</a:t>
            </a:r>
            <a:endParaRPr lang="en-US" altLang="ja-JP" sz="1600" b="1" dirty="0">
              <a:solidFill>
                <a:schemeClr val="tx1"/>
              </a:solidFill>
            </a:endParaRPr>
          </a:p>
          <a:p>
            <a:r>
              <a:rPr lang="ja-JP" altLang="en-US" sz="1600" b="1" dirty="0">
                <a:solidFill>
                  <a:srgbClr val="FF0000"/>
                </a:solidFill>
              </a:rPr>
              <a:t>所得</a:t>
            </a:r>
            <a:endParaRPr lang="en-US" altLang="ja-JP" sz="1600" b="1" dirty="0">
              <a:solidFill>
                <a:srgbClr val="FF0000"/>
              </a:solidFill>
            </a:endParaRPr>
          </a:p>
          <a:p>
            <a:r>
              <a:rPr lang="ja-JP" altLang="en-US" sz="1600" b="1" dirty="0" smtClean="0">
                <a:solidFill>
                  <a:srgbClr val="FF0000"/>
                </a:solidFill>
              </a:rPr>
              <a:t>○○万円</a:t>
            </a:r>
            <a:r>
              <a:rPr lang="ja-JP" altLang="en-US" sz="1600" b="1" dirty="0">
                <a:solidFill>
                  <a:srgbClr val="FF0000"/>
                </a:solidFill>
              </a:rPr>
              <a:t>以上：</a:t>
            </a:r>
            <a:r>
              <a:rPr lang="en-US" altLang="ja-JP" sz="1600" b="1" dirty="0">
                <a:solidFill>
                  <a:srgbClr val="FF0000"/>
                </a:solidFill>
              </a:rPr>
              <a:t>3</a:t>
            </a:r>
            <a:r>
              <a:rPr lang="ja-JP" altLang="en-US" sz="1600" b="1" dirty="0">
                <a:solidFill>
                  <a:srgbClr val="FF0000"/>
                </a:solidFill>
              </a:rPr>
              <a:t>割</a:t>
            </a:r>
            <a:endParaRPr lang="en-US" altLang="ja-JP" sz="1600" b="1" dirty="0">
              <a:solidFill>
                <a:srgbClr val="FF0000"/>
              </a:solidFill>
            </a:endParaRPr>
          </a:p>
          <a:p>
            <a:r>
              <a:rPr lang="ja-JP" altLang="en-US" sz="2800" b="1" u="sng" dirty="0">
                <a:solidFill>
                  <a:srgbClr val="FF0000"/>
                </a:solidFill>
              </a:rPr>
              <a:t>原則</a:t>
            </a:r>
            <a:r>
              <a:rPr lang="ja-JP" altLang="en-US" sz="2800" b="1" u="sng" dirty="0" smtClean="0">
                <a:solidFill>
                  <a:srgbClr val="FF0000"/>
                </a:solidFill>
              </a:rPr>
              <a:t>：２割</a:t>
            </a:r>
            <a:endParaRPr kumimoji="1" lang="en-US" altLang="ja-JP" u="sng" dirty="0" smtClean="0">
              <a:solidFill>
                <a:schemeClr val="tx1"/>
              </a:solidFill>
            </a:endParaRPr>
          </a:p>
        </p:txBody>
      </p:sp>
      <p:sp>
        <p:nvSpPr>
          <p:cNvPr id="13" name="正方形/長方形 12"/>
          <p:cNvSpPr/>
          <p:nvPr/>
        </p:nvSpPr>
        <p:spPr>
          <a:xfrm>
            <a:off x="7090320" y="3759498"/>
            <a:ext cx="1874168" cy="3098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総合事業</a:t>
            </a:r>
            <a:endParaRPr kumimoji="1" lang="en-US" altLang="ja-JP" sz="2800" dirty="0" smtClean="0">
              <a:solidFill>
                <a:schemeClr val="tx1"/>
              </a:solidFill>
            </a:endParaRPr>
          </a:p>
          <a:p>
            <a:r>
              <a:rPr lang="ja-JP" altLang="en-US" sz="2000" dirty="0" smtClean="0">
                <a:solidFill>
                  <a:schemeClr val="tx1"/>
                </a:solidFill>
              </a:rPr>
              <a:t>　</a:t>
            </a:r>
            <a:r>
              <a:rPr lang="ja-JP" altLang="en-US" sz="2000" b="1" dirty="0" smtClean="0">
                <a:solidFill>
                  <a:schemeClr val="tx1"/>
                </a:solidFill>
              </a:rPr>
              <a:t>訪問介護</a:t>
            </a:r>
            <a:endParaRPr lang="en-US" altLang="ja-JP" sz="2000" b="1" dirty="0" smtClean="0">
              <a:solidFill>
                <a:schemeClr val="tx1"/>
              </a:solidFill>
            </a:endParaRPr>
          </a:p>
          <a:p>
            <a:r>
              <a:rPr lang="ja-JP" altLang="en-US" sz="2000" b="1" dirty="0">
                <a:solidFill>
                  <a:schemeClr val="tx1"/>
                </a:solidFill>
              </a:rPr>
              <a:t>　</a:t>
            </a:r>
            <a:r>
              <a:rPr lang="ja-JP" altLang="en-US" sz="2000" b="1" dirty="0" smtClean="0">
                <a:solidFill>
                  <a:schemeClr val="tx1"/>
                </a:solidFill>
              </a:rPr>
              <a:t>通所介護</a:t>
            </a:r>
            <a:endParaRPr lang="en-US" altLang="ja-JP" sz="2000" b="1" dirty="0" smtClean="0">
              <a:solidFill>
                <a:schemeClr val="tx1"/>
              </a:solidFill>
            </a:endParaRPr>
          </a:p>
          <a:p>
            <a:r>
              <a:rPr lang="ja-JP" altLang="en-US" sz="2000" b="1" dirty="0" smtClean="0">
                <a:solidFill>
                  <a:schemeClr val="tx1"/>
                </a:solidFill>
              </a:rPr>
              <a:t>その他居宅サービス</a:t>
            </a:r>
            <a:endParaRPr lang="en-US" altLang="ja-JP" sz="2400" b="1" dirty="0" smtClean="0">
              <a:solidFill>
                <a:schemeClr val="tx1"/>
              </a:solidFill>
            </a:endParaRPr>
          </a:p>
          <a:p>
            <a:endParaRPr lang="en-US" altLang="ja-JP" sz="2400" dirty="0">
              <a:solidFill>
                <a:schemeClr val="tx1"/>
              </a:solidFill>
            </a:endParaRPr>
          </a:p>
          <a:p>
            <a:endParaRPr lang="en-US" altLang="ja-JP" dirty="0">
              <a:solidFill>
                <a:schemeClr val="tx1"/>
              </a:solidFill>
            </a:endParaRPr>
          </a:p>
          <a:p>
            <a:pPr algn="ctr"/>
            <a:endParaRPr lang="en-US" altLang="ja-JP" sz="2000" b="1" dirty="0" smtClean="0">
              <a:solidFill>
                <a:schemeClr val="tx1"/>
              </a:solidFill>
            </a:endParaRPr>
          </a:p>
        </p:txBody>
      </p:sp>
      <p:graphicFrame>
        <p:nvGraphicFramePr>
          <p:cNvPr id="14" name="表 13"/>
          <p:cNvGraphicFramePr>
            <a:graphicFrameLocks noGrp="1"/>
          </p:cNvGraphicFramePr>
          <p:nvPr>
            <p:extLst/>
          </p:nvPr>
        </p:nvGraphicFramePr>
        <p:xfrm>
          <a:off x="107504" y="1037966"/>
          <a:ext cx="1221976" cy="5820032"/>
        </p:xfrm>
        <a:graphic>
          <a:graphicData uri="http://schemas.openxmlformats.org/drawingml/2006/table">
            <a:tbl>
              <a:tblPr firstRow="1" bandRow="1">
                <a:tableStyleId>{5C22544A-7EE6-4342-B048-85BDC9FD1C3A}</a:tableStyleId>
              </a:tblPr>
              <a:tblGrid>
                <a:gridCol w="1221976"/>
              </a:tblGrid>
              <a:tr h="2562068">
                <a:tc>
                  <a:txBody>
                    <a:bodyPr/>
                    <a:lstStyle/>
                    <a:p>
                      <a:r>
                        <a:rPr kumimoji="1" lang="ja-JP" altLang="en-US" sz="2000" b="1" dirty="0" smtClean="0">
                          <a:solidFill>
                            <a:schemeClr val="tx1"/>
                          </a:solidFill>
                        </a:rPr>
                        <a:t>要介護３～５</a:t>
                      </a:r>
                      <a:endParaRPr kumimoji="1" lang="en-US" altLang="ja-JP" sz="2000" b="1" dirty="0" smtClean="0">
                        <a:solidFill>
                          <a:schemeClr val="tx1"/>
                        </a:solidFill>
                      </a:endParaRPr>
                    </a:p>
                    <a:p>
                      <a:r>
                        <a:rPr kumimoji="1" lang="ja-JP" altLang="en-US" sz="2000" b="1" dirty="0" smtClean="0">
                          <a:solidFill>
                            <a:schemeClr val="tx1"/>
                          </a:solidFill>
                        </a:rPr>
                        <a:t>２２８万人</a:t>
                      </a:r>
                      <a:endParaRPr kumimoji="1" lang="en-US" altLang="ja-JP" sz="2000" b="1" dirty="0" smtClean="0">
                        <a:solidFill>
                          <a:schemeClr val="tx1"/>
                        </a:solidFill>
                      </a:endParaRPr>
                    </a:p>
                    <a:p>
                      <a:r>
                        <a:rPr kumimoji="1" lang="ja-JP" altLang="en-US" sz="2000" b="1" dirty="0" smtClean="0">
                          <a:solidFill>
                            <a:schemeClr val="tx1"/>
                          </a:solidFill>
                        </a:rPr>
                        <a:t>（</a:t>
                      </a:r>
                      <a:r>
                        <a:rPr kumimoji="1" lang="en-US" altLang="ja-JP" sz="2000" b="1" dirty="0" smtClean="0">
                          <a:solidFill>
                            <a:schemeClr val="tx1"/>
                          </a:solidFill>
                        </a:rPr>
                        <a:t>34.5</a:t>
                      </a:r>
                      <a:r>
                        <a:rPr kumimoji="1" lang="ja-JP" altLang="en-US" sz="2000" b="1" dirty="0" smtClean="0">
                          <a:solidFill>
                            <a:schemeClr val="tx1"/>
                          </a:solidFill>
                        </a:rPr>
                        <a:t>％）</a:t>
                      </a:r>
                      <a:endParaRPr kumimoji="1" lang="ja-JP" altLang="en-US" sz="2000" b="1" dirty="0">
                        <a:solidFill>
                          <a:schemeClr val="tx1"/>
                        </a:solidFill>
                      </a:endParaRPr>
                    </a:p>
                    <a:p>
                      <a:endParaRPr kumimoji="1" lang="ja-JP" altLang="en-US" sz="1400" b="1" dirty="0"/>
                    </a:p>
                  </a:txBody>
                  <a:tcPr>
                    <a:solidFill>
                      <a:srgbClr val="FF66CC"/>
                    </a:solidFill>
                  </a:tcPr>
                </a:tc>
              </a:tr>
              <a:tr h="1730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t>要介護１～２</a:t>
                      </a:r>
                      <a:endParaRPr kumimoji="1" lang="en-US" altLang="ja-JP" sz="20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t>２４６万人</a:t>
                      </a:r>
                      <a:endParaRPr kumimoji="1" lang="en-US" altLang="ja-JP" sz="20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dirty="0" smtClean="0"/>
                        <a:t>(37.4</a:t>
                      </a:r>
                      <a:r>
                        <a:rPr kumimoji="1" lang="ja-JP" altLang="en-US" sz="2000" b="1" dirty="0" smtClean="0"/>
                        <a:t>％</a:t>
                      </a:r>
                      <a:r>
                        <a:rPr kumimoji="1" lang="en-US" altLang="ja-JP" sz="2000" b="1" dirty="0" smtClean="0"/>
                        <a:t>)</a:t>
                      </a:r>
                      <a:endParaRPr kumimoji="1" lang="ja-JP" altLang="en-US" sz="2000" b="1" dirty="0"/>
                    </a:p>
                  </a:txBody>
                  <a:tcPr>
                    <a:solidFill>
                      <a:schemeClr val="accent1">
                        <a:lumMod val="40000"/>
                        <a:lumOff val="60000"/>
                      </a:schemeClr>
                    </a:solidFill>
                  </a:tcPr>
                </a:tc>
              </a:tr>
              <a:tr h="1527340">
                <a:tc>
                  <a:txBody>
                    <a:bodyPr/>
                    <a:lstStyle/>
                    <a:p>
                      <a:r>
                        <a:rPr kumimoji="1" lang="ja-JP" altLang="en-US" sz="2000" b="1" dirty="0" smtClean="0"/>
                        <a:t>要支援１～２</a:t>
                      </a:r>
                      <a:endParaRPr kumimoji="1" lang="en-US" altLang="ja-JP" sz="2000" b="1" dirty="0" smtClean="0"/>
                    </a:p>
                    <a:p>
                      <a:r>
                        <a:rPr kumimoji="1" lang="ja-JP" altLang="en-US" sz="2000" b="1" dirty="0" smtClean="0"/>
                        <a:t>１８５万人</a:t>
                      </a:r>
                      <a:endParaRPr kumimoji="1" lang="en-US" altLang="ja-JP" sz="2000" b="1" dirty="0" smtClean="0"/>
                    </a:p>
                    <a:p>
                      <a:r>
                        <a:rPr kumimoji="1" lang="en-US" altLang="ja-JP" sz="2000" b="1" dirty="0" smtClean="0"/>
                        <a:t>(28.1</a:t>
                      </a:r>
                      <a:r>
                        <a:rPr kumimoji="1" lang="ja-JP" altLang="en-US" sz="2000" b="1" dirty="0" smtClean="0"/>
                        <a:t>％</a:t>
                      </a:r>
                      <a:r>
                        <a:rPr kumimoji="1" lang="en-US" altLang="ja-JP" sz="2000" b="1" dirty="0" smtClean="0"/>
                        <a:t>)</a:t>
                      </a:r>
                      <a:endParaRPr kumimoji="1" lang="ja-JP" altLang="en-US" sz="2000" b="1" dirty="0"/>
                    </a:p>
                  </a:txBody>
                  <a:tcPr>
                    <a:solidFill>
                      <a:schemeClr val="accent6">
                        <a:lumMod val="20000"/>
                        <a:lumOff val="80000"/>
                      </a:schemeClr>
                    </a:solidFill>
                  </a:tcPr>
                </a:tc>
              </a:tr>
            </a:tbl>
          </a:graphicData>
        </a:graphic>
      </p:graphicFrame>
      <p:sp>
        <p:nvSpPr>
          <p:cNvPr id="15" name="タイトル 1"/>
          <p:cNvSpPr txBox="1">
            <a:spLocks/>
          </p:cNvSpPr>
          <p:nvPr/>
        </p:nvSpPr>
        <p:spPr>
          <a:xfrm>
            <a:off x="6986595" y="115851"/>
            <a:ext cx="1988038" cy="7928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２０</a:t>
            </a:r>
            <a:r>
              <a:rPr lang="en-US" altLang="ja-JP" sz="3200" dirty="0" smtClean="0"/>
              <a:t>××</a:t>
            </a:r>
            <a:r>
              <a:rPr lang="ja-JP" altLang="en-US" sz="3200" dirty="0" smtClean="0"/>
              <a:t>年</a:t>
            </a:r>
            <a:endParaRPr lang="en-US" altLang="ja-JP" sz="3200" dirty="0" smtClean="0"/>
          </a:p>
          <a:p>
            <a:r>
              <a:rPr lang="ja-JP" altLang="en-US" sz="3200" dirty="0" smtClean="0"/>
              <a:t>改悪狙い</a:t>
            </a:r>
            <a:endParaRPr lang="ja-JP" altLang="en-US" sz="3200" dirty="0"/>
          </a:p>
        </p:txBody>
      </p:sp>
      <p:sp>
        <p:nvSpPr>
          <p:cNvPr id="16" name="タイトル 1"/>
          <p:cNvSpPr txBox="1">
            <a:spLocks/>
          </p:cNvSpPr>
          <p:nvPr/>
        </p:nvSpPr>
        <p:spPr>
          <a:xfrm>
            <a:off x="4647527" y="191200"/>
            <a:ext cx="1850353" cy="7928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２０２１年改悪案</a:t>
            </a:r>
            <a:endParaRPr lang="ja-JP" altLang="en-US" sz="3200" dirty="0"/>
          </a:p>
        </p:txBody>
      </p:sp>
      <p:sp>
        <p:nvSpPr>
          <p:cNvPr id="3" name="右矢印 2"/>
          <p:cNvSpPr/>
          <p:nvPr/>
        </p:nvSpPr>
        <p:spPr>
          <a:xfrm>
            <a:off x="4044796" y="3316078"/>
            <a:ext cx="45672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6564572" y="3354898"/>
            <a:ext cx="45672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158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私たちは要求します</a:t>
            </a:r>
            <a:r>
              <a:rPr lang="ja-JP" altLang="en-US" dirty="0" smtClean="0"/>
              <a:t>！</a:t>
            </a:r>
            <a:r>
              <a:rPr lang="en-US" altLang="ja-JP" dirty="0" smtClean="0"/>
              <a:t/>
            </a:r>
            <a:br>
              <a:rPr lang="en-US" altLang="ja-JP" dirty="0" smtClean="0"/>
            </a:br>
            <a:r>
              <a:rPr lang="ja-JP" altLang="en-US" dirty="0" smtClean="0"/>
              <a:t>（</a:t>
            </a:r>
            <a:r>
              <a:rPr lang="ja-JP" altLang="en-US" dirty="0"/>
              <a:t>介護ウェーブ２０１９請願署名）</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marL="0" indent="0">
              <a:buNone/>
            </a:pPr>
            <a:r>
              <a:rPr lang="ja-JP" altLang="en-US" dirty="0"/>
              <a:t>ケアプラン有料化などの制度見直しの中止</a:t>
            </a:r>
            <a:r>
              <a:rPr lang="ja-JP" altLang="en-US" dirty="0" smtClean="0"/>
              <a:t>、介護</a:t>
            </a:r>
            <a:r>
              <a:rPr lang="ja-JP" altLang="en-US" dirty="0"/>
              <a:t>従事者の大幅な処遇改善、介護保険の抜本改善を求める</a:t>
            </a:r>
          </a:p>
          <a:p>
            <a:pPr marL="0" indent="0">
              <a:buNone/>
            </a:pPr>
            <a:r>
              <a:rPr lang="zh-TW" altLang="en-US" dirty="0">
                <a:latin typeface="HGPｺﾞｼｯｸE" panose="020B0900000000000000" pitchFamily="50" charset="-128"/>
                <a:ea typeface="HGPｺﾞｼｯｸE" panose="020B0900000000000000" pitchFamily="50" charset="-128"/>
              </a:rPr>
              <a:t>＜請願項目＞</a:t>
            </a:r>
          </a:p>
          <a:p>
            <a:pPr marL="0" indent="0">
              <a:buNone/>
            </a:pPr>
            <a:r>
              <a:rPr lang="ja-JP" altLang="en-US" dirty="0"/>
              <a:t>１ ケアプランの有料化、要介護１、２の生活援助の削減など、サービスの</a:t>
            </a:r>
            <a:r>
              <a:rPr lang="ja-JP" altLang="en-US" dirty="0" smtClean="0"/>
              <a:t>抑制</a:t>
            </a:r>
            <a:r>
              <a:rPr lang="ja-JP" altLang="en-US" dirty="0"/>
              <a:t>や負担増につながる制度の見直しをいっさい行わないこと</a:t>
            </a:r>
          </a:p>
          <a:p>
            <a:pPr marL="0" indent="0">
              <a:buNone/>
            </a:pPr>
            <a:r>
              <a:rPr lang="ja-JP" altLang="en-US" dirty="0"/>
              <a:t>２ すべての介護従事者の賃金を大幅に引き上げ、労働条件を抜本的に</a:t>
            </a:r>
            <a:r>
              <a:rPr lang="ja-JP" altLang="en-US" dirty="0" smtClean="0"/>
              <a:t>改善</a:t>
            </a:r>
            <a:r>
              <a:rPr lang="ja-JP" altLang="en-US" dirty="0"/>
              <a:t>すること。実効性のある確保対策を講じること</a:t>
            </a:r>
          </a:p>
          <a:p>
            <a:pPr marL="0" indent="0">
              <a:buNone/>
            </a:pPr>
            <a:r>
              <a:rPr lang="ja-JP" altLang="en-US" dirty="0"/>
              <a:t>３ 介護保険料、利用料負担の軽減を図ること。必要な時に必要な</a:t>
            </a:r>
            <a:r>
              <a:rPr lang="ja-JP" altLang="en-US" dirty="0" smtClean="0"/>
              <a:t>サービスを</a:t>
            </a:r>
            <a:r>
              <a:rPr lang="ja-JP" altLang="en-US" dirty="0"/>
              <a:t>受けられるよう、制度の改善をはかること</a:t>
            </a:r>
          </a:p>
          <a:p>
            <a:pPr marL="0" indent="0">
              <a:buNone/>
            </a:pPr>
            <a:r>
              <a:rPr lang="ja-JP" altLang="en-US" dirty="0"/>
              <a:t>４ 介護保険財政に対する国の負担割合を大幅に引き上げること。その</a:t>
            </a:r>
            <a:r>
              <a:rPr lang="ja-JP" altLang="en-US" dirty="0" smtClean="0"/>
              <a:t>ための</a:t>
            </a:r>
            <a:r>
              <a:rPr lang="ja-JP" altLang="en-US" dirty="0"/>
              <a:t>財源を国の責任で確保すること</a:t>
            </a:r>
            <a:endParaRPr kumimoji="1" lang="ja-JP" altLang="en-US" dirty="0"/>
          </a:p>
        </p:txBody>
      </p:sp>
      <p:sp>
        <p:nvSpPr>
          <p:cNvPr id="4" name="正方形/長方形 3"/>
          <p:cNvSpPr/>
          <p:nvPr/>
        </p:nvSpPr>
        <p:spPr>
          <a:xfrm>
            <a:off x="683568" y="6126163"/>
            <a:ext cx="8003232" cy="6152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t>中央社保協、全労連、全日本民医連　共同の署名</a:t>
            </a:r>
            <a:endParaRPr kumimoji="1" lang="ja-JP" altLang="en-US" sz="2800" dirty="0"/>
          </a:p>
        </p:txBody>
      </p:sp>
    </p:spTree>
    <p:extLst>
      <p:ext uri="{BB962C8B-B14F-4D97-AF65-F5344CB8AC3E}">
        <p14:creationId xmlns:p14="http://schemas.microsoft.com/office/powerpoint/2010/main" val="11095123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90666"/>
          </a:xfrm>
        </p:spPr>
        <p:txBody>
          <a:bodyPr>
            <a:normAutofit fontScale="90000"/>
          </a:bodyPr>
          <a:lstStyle/>
          <a:p>
            <a:r>
              <a:rPr lang="ja-JP" altLang="en-US" sz="9600" dirty="0" smtClean="0">
                <a:solidFill>
                  <a:srgbClr val="FF0000"/>
                </a:solidFill>
              </a:rPr>
              <a:t>介護</a:t>
            </a:r>
            <a:r>
              <a:rPr lang="ja-JP" altLang="en-US" sz="9600" dirty="0">
                <a:solidFill>
                  <a:srgbClr val="FF0000"/>
                </a:solidFill>
              </a:rPr>
              <a:t>保障</a:t>
            </a:r>
            <a:r>
              <a:rPr lang="ja-JP" altLang="en-US" sz="9600" dirty="0" smtClean="0">
                <a:solidFill>
                  <a:srgbClr val="FF0000"/>
                </a:solidFill>
              </a:rPr>
              <a:t>への</a:t>
            </a:r>
            <a:r>
              <a:rPr lang="en-US" altLang="ja-JP" sz="9600" dirty="0" smtClean="0">
                <a:solidFill>
                  <a:srgbClr val="FF0000"/>
                </a:solidFill>
              </a:rPr>
              <a:t/>
            </a:r>
            <a:br>
              <a:rPr lang="en-US" altLang="ja-JP" sz="9600" dirty="0" smtClean="0">
                <a:solidFill>
                  <a:srgbClr val="FF0000"/>
                </a:solidFill>
              </a:rPr>
            </a:br>
            <a:r>
              <a:rPr lang="ja-JP" altLang="en-US" sz="9600" dirty="0" smtClean="0">
                <a:solidFill>
                  <a:srgbClr val="FF0000"/>
                </a:solidFill>
              </a:rPr>
              <a:t>国庫負担拡大を</a:t>
            </a:r>
            <a:r>
              <a:rPr lang="ja-JP" altLang="en-US" sz="9600" dirty="0"/>
              <a:t/>
            </a:r>
            <a:br>
              <a:rPr lang="ja-JP" altLang="en-US" sz="9600" dirty="0"/>
            </a:br>
            <a:endParaRPr kumimoji="1" lang="ja-JP" altLang="en-US" sz="9600"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706ECC-EBCD-43BE-A780-1013F51C6180}" type="slidenum">
              <a:rPr lang="ja-JP" altLang="en-US" smtClean="0"/>
              <a:pPr/>
              <a:t>44</a:t>
            </a:fld>
            <a:endParaRPr lang="ja-JP" altLang="en-US"/>
          </a:p>
        </p:txBody>
      </p:sp>
      <p:pic>
        <p:nvPicPr>
          <p:cNvPr id="5" name="図 4"/>
          <p:cNvPicPr>
            <a:picLocks noChangeAspect="1"/>
          </p:cNvPicPr>
          <p:nvPr/>
        </p:nvPicPr>
        <p:blipFill>
          <a:blip r:embed="rId2"/>
          <a:stretch>
            <a:fillRect/>
          </a:stretch>
        </p:blipFill>
        <p:spPr>
          <a:xfrm>
            <a:off x="0" y="252298"/>
            <a:ext cx="9144000" cy="6353404"/>
          </a:xfrm>
          <a:prstGeom prst="rect">
            <a:avLst/>
          </a:prstGeom>
        </p:spPr>
      </p:pic>
    </p:spTree>
    <p:extLst>
      <p:ext uri="{BB962C8B-B14F-4D97-AF65-F5344CB8AC3E}">
        <p14:creationId xmlns:p14="http://schemas.microsoft.com/office/powerpoint/2010/main" val="6497505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Grp="1" noChangeArrowheads="1"/>
          </p:cNvSpPr>
          <p:nvPr>
            <p:ph type="title"/>
          </p:nvPr>
        </p:nvSpPr>
        <p:spPr/>
        <p:txBody>
          <a:bodyPr/>
          <a:lstStyle/>
          <a:p>
            <a:r>
              <a:rPr altLang="en-US" u="sng" dirty="0" err="1" smtClean="0">
                <a:latin typeface="Calibri" pitchFamily="34" charset="0"/>
                <a:ea typeface="ＭＳ Ｐゴシック" charset="-128"/>
              </a:rPr>
              <a:t>公費負担削減分を保険料負担へ</a:t>
            </a:r>
            <a:endParaRPr altLang="en-US" u="sng" dirty="0" smtClean="0">
              <a:latin typeface="Calibri" pitchFamily="34" charset="0"/>
              <a:ea typeface="ＭＳ Ｐゴシック" charset="-128"/>
            </a:endParaRPr>
          </a:p>
        </p:txBody>
      </p:sp>
      <p:graphicFrame>
        <p:nvGraphicFramePr>
          <p:cNvPr id="15363" name="Group 3"/>
          <p:cNvGraphicFramePr>
            <a:graphicFrameLocks noGrp="1"/>
          </p:cNvGraphicFramePr>
          <p:nvPr>
            <p:ph sz="half" idx="4294967295"/>
          </p:nvPr>
        </p:nvGraphicFramePr>
        <p:xfrm>
          <a:off x="971550" y="2060575"/>
          <a:ext cx="7704138" cy="1181100"/>
        </p:xfrm>
        <a:graphic>
          <a:graphicData uri="http://schemas.openxmlformats.org/drawingml/2006/table">
            <a:tbl>
              <a:tblPr/>
              <a:tblGrid>
                <a:gridCol w="3889375"/>
                <a:gridCol w="1943323"/>
                <a:gridCol w="1871440"/>
              </a:tblGrid>
              <a:tr h="1181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　　　　国５０％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都道府県</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２５％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市町村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２５％</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10253" name="Rectangle 13"/>
          <p:cNvSpPr>
            <a:spLocks noChangeArrowheads="1"/>
          </p:cNvSpPr>
          <p:nvPr/>
        </p:nvSpPr>
        <p:spPr bwMode="auto">
          <a:xfrm>
            <a:off x="395288" y="1479550"/>
            <a:ext cx="8748712" cy="457200"/>
          </a:xfrm>
          <a:prstGeom prst="rect">
            <a:avLst/>
          </a:prstGeom>
          <a:noFill/>
          <a:ln w="9525" algn="ctr">
            <a:noFill/>
            <a:miter lim="800000"/>
            <a:headEnd/>
            <a:tailEnd/>
          </a:ln>
        </p:spPr>
        <p:txBody>
          <a:bodyPr>
            <a:spAutoFit/>
          </a:bodyPr>
          <a:lstStyle/>
          <a:p>
            <a:r>
              <a:rPr lang="ja-JP" altLang="en-US" sz="2400" b="1"/>
              <a:t>介護保険以前の高齢者福祉制度（２０００年３月まで）公費１００％</a:t>
            </a:r>
          </a:p>
        </p:txBody>
      </p:sp>
      <p:sp>
        <p:nvSpPr>
          <p:cNvPr id="10254" name="AutoShape 14"/>
          <p:cNvSpPr>
            <a:spLocks noChangeArrowheads="1"/>
          </p:cNvSpPr>
          <p:nvPr/>
        </p:nvSpPr>
        <p:spPr bwMode="auto">
          <a:xfrm>
            <a:off x="4427538" y="3284538"/>
            <a:ext cx="865187" cy="431800"/>
          </a:xfrm>
          <a:prstGeom prst="downArrow">
            <a:avLst>
              <a:gd name="adj1" fmla="val 50000"/>
              <a:gd name="adj2" fmla="val 25000"/>
            </a:avLst>
          </a:prstGeom>
          <a:solidFill>
            <a:schemeClr val="accent1"/>
          </a:solidFill>
          <a:ln w="9525" algn="ctr">
            <a:solidFill>
              <a:schemeClr val="tx1"/>
            </a:solidFill>
            <a:miter lim="800000"/>
            <a:headEnd/>
            <a:tailEnd/>
          </a:ln>
        </p:spPr>
        <p:txBody>
          <a:bodyPr wrap="none" anchor="ctr"/>
          <a:lstStyle/>
          <a:p>
            <a:endParaRPr lang="ja-JP" altLang="en-US"/>
          </a:p>
        </p:txBody>
      </p:sp>
      <p:sp>
        <p:nvSpPr>
          <p:cNvPr id="10255" name="Rectangle 15"/>
          <p:cNvSpPr>
            <a:spLocks noChangeArrowheads="1"/>
          </p:cNvSpPr>
          <p:nvPr/>
        </p:nvSpPr>
        <p:spPr bwMode="auto">
          <a:xfrm>
            <a:off x="827088" y="3644900"/>
            <a:ext cx="7777162" cy="831850"/>
          </a:xfrm>
          <a:prstGeom prst="rect">
            <a:avLst/>
          </a:prstGeom>
          <a:noFill/>
          <a:ln w="9525" algn="ctr">
            <a:noFill/>
            <a:miter lim="800000"/>
            <a:headEnd/>
            <a:tailEnd/>
          </a:ln>
        </p:spPr>
        <p:txBody>
          <a:bodyPr>
            <a:spAutoFit/>
          </a:bodyPr>
          <a:lstStyle/>
          <a:p>
            <a:r>
              <a:rPr lang="zh-TW" altLang="en-US" sz="2400" b="1" dirty="0">
                <a:latin typeface="ＭＳ ゴシック" pitchFamily="49" charset="-128"/>
                <a:ea typeface="ＭＳ ゴシック" pitchFamily="49" charset="-128"/>
              </a:rPr>
              <a:t>介護保険制度</a:t>
            </a:r>
            <a:r>
              <a:rPr lang="ja-JP" altLang="en-US" sz="2400" b="1" dirty="0"/>
              <a:t>（</a:t>
            </a:r>
            <a:r>
              <a:rPr lang="ja-JP" altLang="en-US" sz="2400" b="1" dirty="0" smtClean="0"/>
              <a:t>第７期</a:t>
            </a:r>
            <a:r>
              <a:rPr lang="ja-JP" altLang="en-US" sz="2400" b="1" dirty="0"/>
              <a:t>）</a:t>
            </a:r>
            <a:endParaRPr lang="en-US" altLang="ja-JP" sz="2400" b="1" dirty="0"/>
          </a:p>
          <a:p>
            <a:r>
              <a:rPr lang="ja-JP" altLang="en-US" sz="2400" b="1" dirty="0"/>
              <a:t>　　　　　　　保険料５０％　　　　　公費５０％</a:t>
            </a:r>
          </a:p>
        </p:txBody>
      </p:sp>
      <p:graphicFrame>
        <p:nvGraphicFramePr>
          <p:cNvPr id="15414" name="Group 54"/>
          <p:cNvGraphicFramePr>
            <a:graphicFrameLocks noGrp="1"/>
          </p:cNvGraphicFramePr>
          <p:nvPr>
            <p:ph idx="1"/>
            <p:extLst/>
          </p:nvPr>
        </p:nvGraphicFramePr>
        <p:xfrm>
          <a:off x="1042988" y="4581525"/>
          <a:ext cx="7777162" cy="2054352"/>
        </p:xfrm>
        <a:graphic>
          <a:graphicData uri="http://schemas.openxmlformats.org/drawingml/2006/table">
            <a:tbl>
              <a:tblPr/>
              <a:tblGrid>
                <a:gridCol w="1656804"/>
                <a:gridCol w="2088232"/>
                <a:gridCol w="2160464"/>
                <a:gridCol w="936625"/>
                <a:gridCol w="935037"/>
              </a:tblGrid>
              <a:tr h="1081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600" b="1" i="0" u="none" strike="noStrike" cap="none" normalizeH="0" baseline="0" dirty="0" smtClean="0">
                          <a:ln>
                            <a:noFill/>
                          </a:ln>
                          <a:solidFill>
                            <a:srgbClr val="FF0000"/>
                          </a:solidFill>
                          <a:effectLst/>
                          <a:latin typeface="Arial" charset="0"/>
                          <a:ea typeface="ＭＳ Ｐゴシック" pitchFamily="50" charset="-128"/>
                        </a:rPr>
                        <a:t>65</a:t>
                      </a:r>
                      <a:r>
                        <a:rPr kumimoji="1" lang="ja-JP" altLang="en-US" sz="3600" b="1" i="0" u="none" strike="noStrike" cap="none" normalizeH="0" baseline="0" dirty="0" smtClean="0">
                          <a:ln>
                            <a:noFill/>
                          </a:ln>
                          <a:solidFill>
                            <a:srgbClr val="FF0000"/>
                          </a:solidFill>
                          <a:effectLst/>
                          <a:latin typeface="Arial" charset="0"/>
                          <a:ea typeface="ＭＳ Ｐゴシック" pitchFamily="50" charset="-128"/>
                        </a:rPr>
                        <a:t>歳～</a:t>
                      </a:r>
                      <a:endParaRPr kumimoji="1" lang="en-US" altLang="ja-JP" sz="3600" b="1" i="0" u="none" strike="noStrike" cap="none" normalizeH="0" baseline="0" dirty="0" smtClean="0">
                        <a:ln>
                          <a:noFill/>
                        </a:ln>
                        <a:solidFill>
                          <a:srgbClr val="FF0000"/>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600" b="1" i="0" u="none" strike="noStrike" cap="none" normalizeH="0" baseline="0" dirty="0" smtClean="0">
                          <a:ln>
                            <a:noFill/>
                          </a:ln>
                          <a:solidFill>
                            <a:srgbClr val="FF0000"/>
                          </a:solidFill>
                          <a:effectLst/>
                          <a:latin typeface="Arial" charset="0"/>
                          <a:ea typeface="ＭＳ Ｐゴシック" pitchFamily="50" charset="-128"/>
                        </a:rPr>
                        <a:t>２３％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40</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歳～</a:t>
                      </a: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64</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歳</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2</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７％</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国２５％</a:t>
                      </a:r>
                      <a:endParaRPr kumimoji="1" lang="en-US" altLang="ja-JP" sz="28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charset="0"/>
                          <a:ea typeface="ＭＳ Ｐゴシック" pitchFamily="50" charset="-128"/>
                        </a:rPr>
                        <a:t>国庫負担金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charset="0"/>
                          <a:ea typeface="ＭＳ Ｐゴシック" pitchFamily="50" charset="-128"/>
                        </a:rPr>
                        <a:t>２０％</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rgbClr val="FF0000"/>
                          </a:solidFill>
                          <a:effectLst/>
                          <a:latin typeface="Arial" charset="0"/>
                          <a:ea typeface="ＭＳ Ｐゴシック" pitchFamily="50" charset="-128"/>
                        </a:rPr>
                        <a:t>調整交付金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rgbClr val="FF0000"/>
                          </a:solidFill>
                          <a:effectLst/>
                          <a:latin typeface="Arial" charset="0"/>
                          <a:ea typeface="ＭＳ Ｐゴシック" pitchFamily="50" charset="-128"/>
                        </a:rPr>
                        <a:t>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都道府県</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12.5</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市町村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12.5</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cxnSp>
        <p:nvCxnSpPr>
          <p:cNvPr id="9" name="直線コネクタ 8"/>
          <p:cNvCxnSpPr/>
          <p:nvPr/>
        </p:nvCxnSpPr>
        <p:spPr>
          <a:xfrm>
            <a:off x="971550" y="3284538"/>
            <a:ext cx="3816350" cy="1296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787900" y="3213100"/>
            <a:ext cx="2160588" cy="13684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804025" y="3284538"/>
            <a:ext cx="1081088" cy="1296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5763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ja-JP" altLang="en-US" sz="4000" u="sng" dirty="0"/>
              <a:t>介護費用の約</a:t>
            </a:r>
            <a:r>
              <a:rPr lang="en-US" altLang="ja-JP" sz="4000" u="sng" dirty="0"/>
              <a:t>2</a:t>
            </a:r>
            <a:r>
              <a:rPr lang="ja-JP" altLang="en-US" sz="4000" u="sng" dirty="0"/>
              <a:t>割を全高齢者で負担</a:t>
            </a:r>
          </a:p>
        </p:txBody>
      </p:sp>
      <p:sp>
        <p:nvSpPr>
          <p:cNvPr id="36867" name="Rectangle 3"/>
          <p:cNvSpPr>
            <a:spLocks noGrp="1" noChangeArrowheads="1"/>
          </p:cNvSpPr>
          <p:nvPr>
            <p:ph type="body" idx="1"/>
          </p:nvPr>
        </p:nvSpPr>
        <p:spPr>
          <a:xfrm>
            <a:off x="457200" y="1600200"/>
            <a:ext cx="8229600" cy="5257800"/>
          </a:xfrm>
        </p:spPr>
        <p:txBody>
          <a:bodyPr>
            <a:normAutofit lnSpcReduction="10000"/>
          </a:bodyPr>
          <a:lstStyle/>
          <a:p>
            <a:pPr>
              <a:buFontTx/>
              <a:buNone/>
            </a:pPr>
            <a:r>
              <a:rPr lang="ja-JP" altLang="en-US" sz="2800" dirty="0"/>
              <a:t>６５歳以上（第１号被保険者）の介護保険料の決め方（イメージ）</a:t>
            </a:r>
          </a:p>
          <a:p>
            <a:pPr>
              <a:buFontTx/>
              <a:buNone/>
            </a:pPr>
            <a:endParaRPr lang="ja-JP" altLang="en-US" sz="2800" dirty="0"/>
          </a:p>
          <a:p>
            <a:pPr>
              <a:buFontTx/>
              <a:buNone/>
            </a:pPr>
            <a:r>
              <a:rPr lang="ja-JP" altLang="en-US" sz="2800" u="sng" dirty="0"/>
              <a:t>　　　　</a:t>
            </a:r>
            <a:r>
              <a:rPr lang="ja-JP" altLang="en-US" sz="4000" u="sng" dirty="0"/>
              <a:t>介護サービスの総額</a:t>
            </a:r>
            <a:r>
              <a:rPr lang="en-US" altLang="ja-JP" sz="4000" u="sng" dirty="0" smtClean="0"/>
              <a:t>×</a:t>
            </a:r>
            <a:r>
              <a:rPr lang="ja-JP" altLang="en-US" sz="4800" u="sng" dirty="0" smtClean="0">
                <a:solidFill>
                  <a:srgbClr val="FF0000"/>
                </a:solidFill>
              </a:rPr>
              <a:t>２３％</a:t>
            </a:r>
            <a:r>
              <a:rPr lang="ja-JP" altLang="en-US" sz="3600" u="sng" dirty="0"/>
              <a:t>　</a:t>
            </a:r>
            <a:r>
              <a:rPr lang="ja-JP" altLang="en-US" sz="2800" u="sng" dirty="0"/>
              <a:t>　</a:t>
            </a:r>
            <a:r>
              <a:rPr lang="ja-JP" altLang="en-US" sz="2800" dirty="0"/>
              <a:t>　　　　　</a:t>
            </a:r>
          </a:p>
          <a:p>
            <a:pPr>
              <a:buFontTx/>
              <a:buNone/>
            </a:pPr>
            <a:r>
              <a:rPr lang="ja-JP" altLang="en-US" sz="2800" dirty="0"/>
              <a:t>　</a:t>
            </a:r>
            <a:r>
              <a:rPr lang="ja-JP" altLang="en-US" sz="3600" dirty="0"/>
              <a:t>６５歳以上の人口（第１号被保険者数）</a:t>
            </a:r>
          </a:p>
          <a:p>
            <a:pPr>
              <a:buFontTx/>
              <a:buNone/>
            </a:pPr>
            <a:endParaRPr lang="ja-JP" altLang="en-US" sz="3600" dirty="0"/>
          </a:p>
          <a:p>
            <a:pPr>
              <a:buFontTx/>
              <a:buNone/>
            </a:pPr>
            <a:r>
              <a:rPr lang="ja-JP" altLang="en-US" sz="2800" dirty="0"/>
              <a:t>　数値は３年平均で算出し３年ごとに</a:t>
            </a:r>
            <a:r>
              <a:rPr lang="ja-JP" altLang="en-US" sz="2800" dirty="0" smtClean="0"/>
              <a:t>見直す</a:t>
            </a:r>
            <a:endParaRPr lang="en-US" altLang="ja-JP" sz="2800" dirty="0" smtClean="0"/>
          </a:p>
          <a:p>
            <a:pPr>
              <a:buFontTx/>
              <a:buNone/>
            </a:pPr>
            <a:r>
              <a:rPr lang="ja-JP" altLang="en-US" sz="2800" dirty="0" smtClean="0"/>
              <a:t>　</a:t>
            </a:r>
            <a:r>
              <a:rPr lang="ja-JP" altLang="en-US" sz="2800" dirty="0" smtClean="0">
                <a:solidFill>
                  <a:srgbClr val="FF0000"/>
                </a:solidFill>
              </a:rPr>
              <a:t>第１期１７％　⇒第５期　２１％　⇒第</a:t>
            </a:r>
            <a:r>
              <a:rPr lang="en-US" altLang="ja-JP" sz="2800" dirty="0" smtClean="0">
                <a:solidFill>
                  <a:srgbClr val="FF0000"/>
                </a:solidFill>
              </a:rPr>
              <a:t>6</a:t>
            </a:r>
            <a:r>
              <a:rPr lang="ja-JP" altLang="en-US" sz="2800" dirty="0" smtClean="0">
                <a:solidFill>
                  <a:srgbClr val="FF0000"/>
                </a:solidFill>
              </a:rPr>
              <a:t>期　２２％</a:t>
            </a:r>
            <a:endParaRPr lang="en-US" altLang="ja-JP" sz="2800" dirty="0" smtClean="0">
              <a:solidFill>
                <a:srgbClr val="FF0000"/>
              </a:solidFill>
            </a:endParaRPr>
          </a:p>
          <a:p>
            <a:pPr>
              <a:buFontTx/>
              <a:buNone/>
            </a:pPr>
            <a:r>
              <a:rPr lang="ja-JP" altLang="en-US" sz="2800" dirty="0">
                <a:solidFill>
                  <a:srgbClr val="FF0000"/>
                </a:solidFill>
              </a:rPr>
              <a:t>　</a:t>
            </a:r>
            <a:r>
              <a:rPr lang="ja-JP" altLang="en-US" sz="2800" dirty="0" smtClean="0">
                <a:solidFill>
                  <a:srgbClr val="FF0000"/>
                </a:solidFill>
              </a:rPr>
              <a:t>　→</a:t>
            </a:r>
            <a:r>
              <a:rPr lang="ja-JP" altLang="en-US" sz="3600" dirty="0" smtClean="0">
                <a:solidFill>
                  <a:srgbClr val="FF0000"/>
                </a:solidFill>
              </a:rPr>
              <a:t>第７期　２３％へ</a:t>
            </a:r>
            <a:endParaRPr lang="ja-JP" altLang="en-US" sz="3600" dirty="0">
              <a:solidFill>
                <a:srgbClr val="FF0000"/>
              </a:solidFill>
            </a:endParaRPr>
          </a:p>
        </p:txBody>
      </p:sp>
    </p:spTree>
    <p:extLst>
      <p:ext uri="{BB962C8B-B14F-4D97-AF65-F5344CB8AC3E}">
        <p14:creationId xmlns:p14="http://schemas.microsoft.com/office/powerpoint/2010/main" val="28578330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txBox="1">
            <a:spLocks noGrp="1" noChangeArrowheads="1"/>
          </p:cNvSpPr>
          <p:nvPr>
            <p:ph type="body" idx="1"/>
          </p:nvPr>
        </p:nvSpPr>
        <p:spPr>
          <a:xfrm>
            <a:off x="684213" y="1268412"/>
            <a:ext cx="8208962" cy="4896891"/>
          </a:xfrm>
        </p:spPr>
        <p:txBody>
          <a:bodyPr>
            <a:normAutofit/>
          </a:bodyPr>
          <a:lstStyle/>
          <a:p>
            <a:pPr>
              <a:buFont typeface="Wingdings" pitchFamily="2" charset="2"/>
              <a:buNone/>
            </a:pPr>
            <a:r>
              <a:rPr altLang="en-US" dirty="0" smtClean="0">
                <a:latin typeface="Calibri" pitchFamily="34" charset="0"/>
                <a:ea typeface="ＭＳ Ｐゴシック" charset="-128"/>
              </a:rPr>
              <a:t>第</a:t>
            </a:r>
            <a:r>
              <a:rPr lang="en-US" altLang="ja-JP" dirty="0" smtClean="0">
                <a:latin typeface="Calibri" pitchFamily="34" charset="0"/>
                <a:ea typeface="ＭＳ Ｐゴシック" charset="-128"/>
              </a:rPr>
              <a:t>1</a:t>
            </a:r>
            <a:r>
              <a:rPr altLang="en-US" dirty="0" smtClean="0">
                <a:latin typeface="Calibri" pitchFamily="34" charset="0"/>
                <a:ea typeface="ＭＳ Ｐゴシック" charset="-128"/>
              </a:rPr>
              <a:t>期（２０００～０２年）　</a:t>
            </a:r>
            <a:r>
              <a:rPr altLang="en-US" u="sng" dirty="0" smtClean="0">
                <a:latin typeface="Calibri" pitchFamily="34" charset="0"/>
                <a:ea typeface="ＭＳ Ｐゴシック" charset="-128"/>
              </a:rPr>
              <a:t>２，９１１円</a:t>
            </a:r>
            <a:endParaRPr altLang="en-US" dirty="0" smtClean="0">
              <a:latin typeface="Calibri" pitchFamily="34" charset="0"/>
              <a:ea typeface="ＭＳ Ｐゴシック" charset="-128"/>
            </a:endParaRPr>
          </a:p>
          <a:p>
            <a:pPr>
              <a:buFont typeface="Wingdings" pitchFamily="2" charset="2"/>
              <a:buNone/>
            </a:pPr>
            <a:r>
              <a:rPr altLang="en-US" dirty="0" smtClean="0">
                <a:latin typeface="Calibri" pitchFamily="34" charset="0"/>
                <a:ea typeface="ＭＳ Ｐゴシック" charset="-128"/>
              </a:rPr>
              <a:t>第２期（２００３～０５年）　</a:t>
            </a:r>
            <a:r>
              <a:rPr altLang="en-US" u="sng" dirty="0" smtClean="0">
                <a:latin typeface="Calibri" pitchFamily="34" charset="0"/>
                <a:ea typeface="ＭＳ Ｐゴシック" charset="-128"/>
              </a:rPr>
              <a:t>３，２９３円</a:t>
            </a:r>
            <a:endParaRPr altLang="en-US" dirty="0" smtClean="0">
              <a:latin typeface="Calibri" pitchFamily="34" charset="0"/>
              <a:ea typeface="ＭＳ Ｐゴシック" charset="-128"/>
            </a:endParaRPr>
          </a:p>
          <a:p>
            <a:pPr>
              <a:buFont typeface="Wingdings" pitchFamily="2" charset="2"/>
              <a:buNone/>
            </a:pPr>
            <a:r>
              <a:rPr altLang="en-US" dirty="0" smtClean="0">
                <a:latin typeface="Calibri" pitchFamily="34" charset="0"/>
                <a:ea typeface="ＭＳ Ｐゴシック" charset="-128"/>
              </a:rPr>
              <a:t>第３期（２００６～０８年）</a:t>
            </a:r>
            <a:r>
              <a:rPr altLang="en-US" u="sng" dirty="0" smtClean="0">
                <a:latin typeface="Calibri" pitchFamily="34" charset="0"/>
                <a:ea typeface="ＭＳ Ｐゴシック" charset="-128"/>
              </a:rPr>
              <a:t>　４，０９０円</a:t>
            </a:r>
            <a:endParaRPr lang="en-US" altLang="ja-JP" u="sng" dirty="0" smtClean="0">
              <a:latin typeface="Calibri" pitchFamily="34" charset="0"/>
              <a:ea typeface="ＭＳ Ｐゴシック" charset="-128"/>
            </a:endParaRPr>
          </a:p>
          <a:p>
            <a:pPr>
              <a:buFont typeface="Wingdings" pitchFamily="2" charset="2"/>
              <a:buNone/>
            </a:pPr>
            <a:r>
              <a:rPr altLang="en-US" dirty="0" smtClean="0">
                <a:latin typeface="Calibri" pitchFamily="34" charset="0"/>
                <a:ea typeface="ＭＳ Ｐゴシック" charset="-128"/>
              </a:rPr>
              <a:t>第４期（２００９～１１年）</a:t>
            </a:r>
            <a:r>
              <a:rPr altLang="en-US" sz="3600" u="sng" dirty="0" smtClean="0">
                <a:latin typeface="Calibri" pitchFamily="34" charset="0"/>
                <a:ea typeface="ＭＳ Ｐゴシック" charset="-128"/>
              </a:rPr>
              <a:t>　４，１６０円</a:t>
            </a:r>
            <a:endParaRPr lang="en-US" altLang="en-US" sz="3600" u="sng" dirty="0" smtClean="0">
              <a:latin typeface="Calibri" pitchFamily="34" charset="0"/>
              <a:ea typeface="ＭＳ Ｐゴシック" charset="-128"/>
            </a:endParaRPr>
          </a:p>
          <a:p>
            <a:pPr>
              <a:buFont typeface="Wingdings" pitchFamily="2" charset="2"/>
              <a:buNone/>
            </a:pPr>
            <a:r>
              <a:rPr lang="ja-JP" altLang="en-US" dirty="0" smtClean="0"/>
              <a:t>第５期（２０１２～１４年）</a:t>
            </a:r>
            <a:r>
              <a:rPr lang="ja-JP" altLang="en-US" sz="3600" dirty="0" smtClean="0"/>
              <a:t>　</a:t>
            </a:r>
            <a:r>
              <a:rPr lang="ja-JP" altLang="en-US" sz="3600" u="sng" dirty="0" smtClean="0"/>
              <a:t>４</a:t>
            </a:r>
            <a:r>
              <a:rPr lang="en-US" altLang="ja-JP" sz="3600" u="sng" dirty="0" smtClean="0"/>
              <a:t>,</a:t>
            </a:r>
            <a:r>
              <a:rPr lang="ja-JP" altLang="en-US" sz="3600" u="sng" dirty="0" smtClean="0"/>
              <a:t>９７２円</a:t>
            </a:r>
            <a:endParaRPr lang="en-US" altLang="ja-JP" sz="3600" u="sng" dirty="0" smtClean="0">
              <a:latin typeface="Calibri" pitchFamily="34" charset="0"/>
              <a:ea typeface="ＭＳ Ｐゴシック" charset="-128"/>
            </a:endParaRPr>
          </a:p>
          <a:p>
            <a:pPr>
              <a:buNone/>
            </a:pPr>
            <a:r>
              <a:rPr lang="ja-JP" altLang="en-US" u="sng" dirty="0" smtClean="0"/>
              <a:t>第</a:t>
            </a:r>
            <a:r>
              <a:rPr lang="en-US" altLang="ja-JP" u="sng" dirty="0" smtClean="0"/>
              <a:t>6</a:t>
            </a:r>
            <a:r>
              <a:rPr lang="ja-JP" altLang="en-US" u="sng" dirty="0"/>
              <a:t>期（２０１５～１７年）　５，５１４円</a:t>
            </a:r>
            <a:endParaRPr lang="en-US" altLang="ja-JP" u="sng" dirty="0"/>
          </a:p>
          <a:p>
            <a:pPr>
              <a:buNone/>
            </a:pPr>
            <a:r>
              <a:rPr lang="ja-JP" altLang="en-US" sz="3600" u="sng" dirty="0" smtClean="0"/>
              <a:t>第</a:t>
            </a:r>
            <a:r>
              <a:rPr lang="en-US" altLang="ja-JP" sz="3600" u="sng" dirty="0"/>
              <a:t>7</a:t>
            </a:r>
            <a:r>
              <a:rPr lang="ja-JP" altLang="en-US" sz="3600" u="sng" dirty="0" smtClean="0"/>
              <a:t>期</a:t>
            </a:r>
            <a:r>
              <a:rPr lang="ja-JP" altLang="en-US" sz="3600" u="sng" dirty="0"/>
              <a:t>（</a:t>
            </a:r>
            <a:r>
              <a:rPr lang="ja-JP" altLang="en-US" sz="3600" u="sng" dirty="0" smtClean="0"/>
              <a:t>２０１８～２０年）</a:t>
            </a:r>
            <a:r>
              <a:rPr lang="ja-JP" altLang="en-US" sz="3600" u="sng" dirty="0"/>
              <a:t>　</a:t>
            </a:r>
            <a:r>
              <a:rPr lang="ja-JP" altLang="en-US" sz="3600" u="sng" dirty="0" smtClean="0"/>
              <a:t>５，８６９円</a:t>
            </a:r>
            <a:endParaRPr lang="en-US" altLang="ja-JP" sz="3600" u="sng" dirty="0"/>
          </a:p>
          <a:p>
            <a:pPr>
              <a:buFont typeface="Wingdings" pitchFamily="2" charset="2"/>
              <a:buNone/>
            </a:pPr>
            <a:endParaRPr lang="en-US" altLang="ja-JP" sz="3600" u="sng" dirty="0" smtClean="0">
              <a:latin typeface="Calibri" pitchFamily="34" charset="0"/>
              <a:ea typeface="ＭＳ Ｐゴシック" charset="-128"/>
            </a:endParaRPr>
          </a:p>
          <a:p>
            <a:pPr>
              <a:buFont typeface="Wingdings" pitchFamily="2" charset="2"/>
              <a:buNone/>
            </a:pPr>
            <a:endParaRPr lang="en-US" altLang="ja-JP" dirty="0" smtClean="0">
              <a:latin typeface="Calibri" pitchFamily="34" charset="0"/>
              <a:ea typeface="ＭＳ Ｐゴシック" charset="-128"/>
            </a:endParaRPr>
          </a:p>
          <a:p>
            <a:pPr>
              <a:buFont typeface="Wingdings" pitchFamily="2" charset="2"/>
              <a:buNone/>
            </a:pPr>
            <a:endParaRPr altLang="en-US" u="sng" dirty="0" smtClean="0">
              <a:latin typeface="Calibri" pitchFamily="34" charset="0"/>
              <a:ea typeface="ＭＳ Ｐゴシック" charset="-128"/>
            </a:endParaRPr>
          </a:p>
        </p:txBody>
      </p:sp>
      <p:sp>
        <p:nvSpPr>
          <p:cNvPr id="27652" name="Text Box 4"/>
          <p:cNvSpPr txBox="1">
            <a:spLocks noChangeArrowheads="1"/>
          </p:cNvSpPr>
          <p:nvPr/>
        </p:nvSpPr>
        <p:spPr bwMode="auto">
          <a:xfrm>
            <a:off x="192943" y="5071178"/>
            <a:ext cx="8964488" cy="2123658"/>
          </a:xfrm>
          <a:prstGeom prst="rect">
            <a:avLst/>
          </a:prstGeom>
          <a:noFill/>
          <a:ln w="9525">
            <a:noFill/>
            <a:miter lim="800000"/>
            <a:headEnd/>
            <a:tailEnd/>
          </a:ln>
        </p:spPr>
        <p:txBody>
          <a:bodyPr wrap="square">
            <a:spAutoFit/>
          </a:bodyPr>
          <a:lstStyle/>
          <a:p>
            <a:pPr>
              <a:spcBef>
                <a:spcPct val="50000"/>
              </a:spcBef>
            </a:pPr>
            <a:r>
              <a:rPr lang="ja-JP" altLang="en-US" sz="2400" dirty="0" smtClean="0"/>
              <a:t>　　　　　　　　　　　　　　　　　　　　　　　　　　　　　</a:t>
            </a:r>
            <a:endParaRPr lang="en-US" altLang="ja-JP" sz="2400" dirty="0" smtClean="0"/>
          </a:p>
          <a:p>
            <a:pPr>
              <a:spcBef>
                <a:spcPct val="50000"/>
              </a:spcBef>
            </a:pPr>
            <a:r>
              <a:rPr lang="ja-JP" altLang="en-US" sz="4000" u="sng" dirty="0" smtClean="0">
                <a:solidFill>
                  <a:srgbClr val="FF0000"/>
                </a:solidFill>
              </a:rPr>
              <a:t>第</a:t>
            </a:r>
            <a:r>
              <a:rPr lang="en-US" altLang="ja-JP" sz="4000" u="sng" dirty="0" smtClean="0">
                <a:solidFill>
                  <a:srgbClr val="FF0000"/>
                </a:solidFill>
              </a:rPr>
              <a:t>9</a:t>
            </a:r>
            <a:r>
              <a:rPr lang="ja-JP" altLang="en-US" sz="4000" u="sng" dirty="0" smtClean="0">
                <a:solidFill>
                  <a:srgbClr val="FF0000"/>
                </a:solidFill>
              </a:rPr>
              <a:t>期（</a:t>
            </a:r>
            <a:r>
              <a:rPr lang="en-US" altLang="ja-JP" sz="4000" u="sng" dirty="0" smtClean="0">
                <a:solidFill>
                  <a:srgbClr val="FF0000"/>
                </a:solidFill>
              </a:rPr>
              <a:t>2024</a:t>
            </a:r>
            <a:r>
              <a:rPr lang="ja-JP" altLang="en-US" sz="4000" u="sng" dirty="0" smtClean="0">
                <a:solidFill>
                  <a:srgbClr val="FF0000"/>
                </a:solidFill>
              </a:rPr>
              <a:t>年～</a:t>
            </a:r>
            <a:r>
              <a:rPr lang="en-US" altLang="ja-JP" sz="4000" u="sng" dirty="0" smtClean="0">
                <a:solidFill>
                  <a:srgbClr val="FF0000"/>
                </a:solidFill>
              </a:rPr>
              <a:t>2026</a:t>
            </a:r>
            <a:r>
              <a:rPr lang="ja-JP" altLang="en-US" sz="4000" u="sng" dirty="0" smtClean="0">
                <a:solidFill>
                  <a:srgbClr val="FF0000"/>
                </a:solidFill>
              </a:rPr>
              <a:t>年）　</a:t>
            </a:r>
            <a:r>
              <a:rPr lang="en-US" altLang="ja-JP" sz="4000" u="sng" dirty="0" smtClean="0">
                <a:solidFill>
                  <a:srgbClr val="FF0000"/>
                </a:solidFill>
              </a:rPr>
              <a:t>8,165</a:t>
            </a:r>
            <a:r>
              <a:rPr lang="ja-JP" altLang="en-US" sz="4000" u="sng" dirty="0" smtClean="0">
                <a:solidFill>
                  <a:srgbClr val="FF0000"/>
                </a:solidFill>
              </a:rPr>
              <a:t>円</a:t>
            </a:r>
            <a:endParaRPr lang="en-US" altLang="ja-JP" sz="4000" u="sng" dirty="0" smtClean="0">
              <a:solidFill>
                <a:srgbClr val="FF0000"/>
              </a:solidFill>
            </a:endParaRPr>
          </a:p>
          <a:p>
            <a:pPr>
              <a:spcBef>
                <a:spcPct val="50000"/>
              </a:spcBef>
            </a:pPr>
            <a:r>
              <a:rPr lang="ja-JP" altLang="en-US" sz="3200" dirty="0" smtClean="0">
                <a:solidFill>
                  <a:srgbClr val="FF0000"/>
                </a:solidFill>
              </a:rPr>
              <a:t>　　　　　　　　　　　　　　　　　　</a:t>
            </a:r>
            <a:endParaRPr lang="ja-JP" altLang="en-US" sz="3200" dirty="0">
              <a:solidFill>
                <a:srgbClr val="FF0000"/>
              </a:solidFill>
            </a:endParaRPr>
          </a:p>
        </p:txBody>
      </p:sp>
      <p:sp>
        <p:nvSpPr>
          <p:cNvPr id="12292" name="タイトル 1"/>
          <p:cNvSpPr txBox="1">
            <a:spLocks noGrp="1"/>
          </p:cNvSpPr>
          <p:nvPr>
            <p:ph type="title"/>
          </p:nvPr>
        </p:nvSpPr>
        <p:spPr>
          <a:xfrm>
            <a:off x="457200" y="274638"/>
            <a:ext cx="8435975" cy="993775"/>
          </a:xfrm>
        </p:spPr>
        <p:txBody>
          <a:bodyPr>
            <a:normAutofit fontScale="90000"/>
          </a:bodyPr>
          <a:lstStyle/>
          <a:p>
            <a:pPr eaLnBrk="1" hangingPunct="1"/>
            <a:r>
              <a:rPr sz="6000" u="sng" dirty="0" err="1" smtClean="0">
                <a:latin typeface="Calibri" pitchFamily="34" charset="0"/>
                <a:ea typeface="ＭＳ Ｐゴシック" charset="-128"/>
              </a:rPr>
              <a:t>上がり続ける介護保険料</a:t>
            </a:r>
            <a:endParaRPr sz="6000" u="sng" dirty="0" smtClean="0">
              <a:latin typeface="Calibri" pitchFamily="34" charset="0"/>
              <a:ea typeface="ＭＳ Ｐゴシック" charset="-128"/>
            </a:endParaRPr>
          </a:p>
        </p:txBody>
      </p:sp>
    </p:spTree>
    <p:extLst>
      <p:ext uri="{BB962C8B-B14F-4D97-AF65-F5344CB8AC3E}">
        <p14:creationId xmlns:p14="http://schemas.microsoft.com/office/powerpoint/2010/main" val="884110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363272" cy="1354162"/>
          </a:xfrm>
          <a:solidFill>
            <a:srgbClr val="FFFF00"/>
          </a:solidFill>
        </p:spPr>
        <p:txBody>
          <a:bodyPr/>
          <a:lstStyle/>
          <a:p>
            <a:r>
              <a:rPr lang="ja-JP" altLang="en-US" sz="3600" dirty="0"/>
              <a:t>大阪府</a:t>
            </a:r>
            <a:r>
              <a:rPr kumimoji="1" lang="ja-JP" altLang="en-US" sz="3600" dirty="0" smtClean="0"/>
              <a:t>は全国２番目に高い介護保険料</a:t>
            </a:r>
            <a:r>
              <a:rPr kumimoji="1" lang="en-US" altLang="ja-JP" dirty="0" smtClean="0"/>
              <a:t/>
            </a:r>
            <a:br>
              <a:rPr kumimoji="1" lang="en-US" altLang="ja-JP" dirty="0" smtClean="0"/>
            </a:br>
            <a:r>
              <a:rPr lang="ja-JP" altLang="en-US" dirty="0"/>
              <a:t>都道府県</a:t>
            </a:r>
            <a:r>
              <a:rPr lang="ja-JP" altLang="en-US" dirty="0" smtClean="0"/>
              <a:t>別加重平均基準月額</a:t>
            </a:r>
            <a:endParaRPr kumimoji="1" lang="ja-JP" altLang="en-US" dirty="0"/>
          </a:p>
        </p:txBody>
      </p:sp>
      <p:graphicFrame>
        <p:nvGraphicFramePr>
          <p:cNvPr id="5" name="コンテンツ プレースホルダー 4"/>
          <p:cNvGraphicFramePr>
            <a:graphicFrameLocks noGrp="1"/>
          </p:cNvGraphicFramePr>
          <p:nvPr>
            <p:ph idx="1"/>
            <p:extLst/>
          </p:nvPr>
        </p:nvGraphicFramePr>
        <p:xfrm>
          <a:off x="1259632" y="1901632"/>
          <a:ext cx="6768752" cy="3888105"/>
        </p:xfrm>
        <a:graphic>
          <a:graphicData uri="http://schemas.openxmlformats.org/drawingml/2006/table">
            <a:tbl>
              <a:tblPr>
                <a:tableStyleId>{5C22544A-7EE6-4342-B048-85BDC9FD1C3A}</a:tableStyleId>
              </a:tblPr>
              <a:tblGrid>
                <a:gridCol w="716691"/>
                <a:gridCol w="3356811"/>
                <a:gridCol w="2695250"/>
              </a:tblGrid>
              <a:tr h="734481">
                <a:tc>
                  <a:txBody>
                    <a:bodyPr/>
                    <a:lstStyle/>
                    <a:p>
                      <a:pPr algn="l" fontAlgn="ctr"/>
                      <a:r>
                        <a:rPr lang="ja-JP" altLang="en-US" sz="4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a:t>
                      </a:r>
                      <a:endParaRPr lang="ja-JP" altLang="en-US" sz="4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4000" u="none" strike="noStrike" dirty="0">
                          <a:effectLst/>
                        </a:rPr>
                        <a:t>沖縄県</a:t>
                      </a:r>
                      <a:endParaRPr lang="ja-JP" altLang="en-US" sz="4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4800" u="none" strike="noStrike" dirty="0" smtClean="0">
                          <a:effectLst/>
                        </a:rPr>
                        <a:t>6,854 </a:t>
                      </a:r>
                      <a:endParaRPr lang="en-US" altLang="ja-JP" sz="4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r>
              <a:tr h="734481">
                <a:tc>
                  <a:txBody>
                    <a:bodyPr/>
                    <a:lstStyle/>
                    <a:p>
                      <a:pPr algn="l" fontAlgn="ctr"/>
                      <a:r>
                        <a:rPr lang="ja-JP" altLang="en-US" sz="4800" b="0" i="0" u="none" strike="noStrike" dirty="0" smtClean="0">
                          <a:solidFill>
                            <a:srgbClr val="FF0000"/>
                          </a:solidFill>
                          <a:effectLst/>
                          <a:latin typeface="ＭＳ Ｐゴシック" panose="020B0600070205080204" pitchFamily="50" charset="-128"/>
                          <a:ea typeface="ＭＳ Ｐゴシック" panose="020B0600070205080204" pitchFamily="50" charset="-128"/>
                        </a:rPr>
                        <a:t>２</a:t>
                      </a:r>
                      <a:endParaRPr lang="ja-JP" altLang="en-US" sz="48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4800" b="0" i="0" u="none" strike="noStrike" dirty="0" smtClean="0">
                          <a:solidFill>
                            <a:srgbClr val="FF0000"/>
                          </a:solidFill>
                          <a:effectLst/>
                          <a:latin typeface="+mn-lt"/>
                          <a:ea typeface="+mn-ea"/>
                        </a:rPr>
                        <a:t>大阪府</a:t>
                      </a:r>
                      <a:endParaRPr lang="ja-JP" altLang="en-US" sz="48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6000" u="none" strike="noStrike" dirty="0" smtClean="0">
                          <a:solidFill>
                            <a:srgbClr val="FF0000"/>
                          </a:solidFill>
                          <a:effectLst/>
                        </a:rPr>
                        <a:t>6,636 </a:t>
                      </a:r>
                      <a:endParaRPr lang="en-US" altLang="ja-JP" sz="6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734481">
                <a:tc>
                  <a:txBody>
                    <a:bodyPr/>
                    <a:lstStyle/>
                    <a:p>
                      <a:pPr algn="l" fontAlgn="ctr"/>
                      <a:r>
                        <a:rPr lang="ja-JP" altLang="en-US" sz="4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３</a:t>
                      </a:r>
                      <a:endParaRPr lang="ja-JP" altLang="en-US" sz="4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4000" u="none" strike="noStrike" dirty="0">
                          <a:effectLst/>
                        </a:rPr>
                        <a:t>青森県</a:t>
                      </a:r>
                      <a:endParaRPr lang="ja-JP" altLang="en-US" sz="4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4800" u="none" strike="noStrike" dirty="0" smtClean="0">
                          <a:effectLst/>
                        </a:rPr>
                        <a:t>6,588 </a:t>
                      </a:r>
                      <a:endParaRPr lang="en-US" altLang="ja-JP" sz="4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r>
              <a:tr h="734481">
                <a:tc>
                  <a:txBody>
                    <a:bodyPr/>
                    <a:lstStyle/>
                    <a:p>
                      <a:pPr algn="l" fontAlgn="ctr"/>
                      <a:r>
                        <a:rPr lang="ja-JP" altLang="en-US" sz="4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４</a:t>
                      </a:r>
                      <a:endParaRPr lang="ja-JP" altLang="en-US" sz="4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4000" u="none" strike="noStrike" dirty="0" smtClean="0">
                          <a:effectLst/>
                        </a:rPr>
                        <a:t>和歌山県</a:t>
                      </a:r>
                      <a:endParaRPr lang="ja-JP" altLang="en-US" sz="4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4800" u="none" strike="noStrike" dirty="0" smtClean="0">
                          <a:effectLst/>
                        </a:rPr>
                        <a:t>6,538 </a:t>
                      </a:r>
                      <a:endParaRPr lang="en-US" altLang="ja-JP" sz="4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r>
              <a:tr h="734481">
                <a:tc>
                  <a:txBody>
                    <a:bodyPr/>
                    <a:lstStyle/>
                    <a:p>
                      <a:pPr algn="l" fontAlgn="ctr"/>
                      <a:r>
                        <a:rPr lang="ja-JP" altLang="en-US" sz="4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５</a:t>
                      </a:r>
                      <a:endParaRPr lang="ja-JP" altLang="en-US" sz="4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4000" u="none" strike="noStrike" dirty="0" smtClean="0">
                          <a:effectLst/>
                        </a:rPr>
                        <a:t>鳥取県</a:t>
                      </a:r>
                      <a:endParaRPr lang="ja-JP" altLang="en-US" sz="4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4800" u="none" strike="noStrike" dirty="0" smtClean="0">
                          <a:effectLst/>
                        </a:rPr>
                        <a:t>6,433 </a:t>
                      </a:r>
                      <a:endParaRPr lang="en-US" altLang="ja-JP" sz="48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
        <p:nvSpPr>
          <p:cNvPr id="4" name="スライド番号プレースホルダー 3"/>
          <p:cNvSpPr>
            <a:spLocks noGrp="1"/>
          </p:cNvSpPr>
          <p:nvPr>
            <p:ph type="sldNum" sz="quarter" idx="12"/>
          </p:nvPr>
        </p:nvSpPr>
        <p:spPr/>
        <p:txBody>
          <a:bodyPr/>
          <a:lstStyle/>
          <a:p>
            <a:fld id="{3B706ECC-EBCD-43BE-A780-1013F51C6180}" type="slidenum">
              <a:rPr lang="ja-JP" altLang="en-US" smtClean="0"/>
              <a:pPr/>
              <a:t>48</a:t>
            </a:fld>
            <a:endParaRPr lang="ja-JP" altLang="en-US"/>
          </a:p>
        </p:txBody>
      </p:sp>
      <p:sp>
        <p:nvSpPr>
          <p:cNvPr id="6" name="正方形/長方形 5"/>
          <p:cNvSpPr/>
          <p:nvPr/>
        </p:nvSpPr>
        <p:spPr>
          <a:xfrm>
            <a:off x="1147664" y="5940851"/>
            <a:ext cx="7024736" cy="830997"/>
          </a:xfrm>
          <a:prstGeom prst="rect">
            <a:avLst/>
          </a:prstGeom>
          <a:solidFill>
            <a:schemeClr val="accent1">
              <a:lumMod val="20000"/>
              <a:lumOff val="80000"/>
            </a:schemeClr>
          </a:solidFill>
        </p:spPr>
        <p:txBody>
          <a:bodyPr wrap="square">
            <a:spAutoFit/>
          </a:bodyPr>
          <a:lstStyle/>
          <a:p>
            <a:r>
              <a:rPr lang="en-US" altLang="ja-JP" sz="4000" dirty="0" smtClean="0">
                <a:solidFill>
                  <a:srgbClr val="000000"/>
                </a:solidFill>
                <a:latin typeface="+mj-ea"/>
                <a:ea typeface="+mj-ea"/>
              </a:rPr>
              <a:t>47</a:t>
            </a:r>
            <a:r>
              <a:rPr lang="ja-JP" altLang="en-US" sz="4000" dirty="0" smtClean="0">
                <a:solidFill>
                  <a:srgbClr val="000000"/>
                </a:solidFill>
                <a:latin typeface="+mj-ea"/>
                <a:ea typeface="+mj-ea"/>
              </a:rPr>
              <a:t>　埼玉県　</a:t>
            </a:r>
            <a:r>
              <a:rPr lang="ja-JP" altLang="en-US" sz="4000" dirty="0" smtClean="0">
                <a:latin typeface="+mj-ea"/>
                <a:ea typeface="+mj-ea"/>
              </a:rPr>
              <a:t>　　　　　　　</a:t>
            </a:r>
            <a:r>
              <a:rPr lang="ja-JP" altLang="en-US" sz="4000" dirty="0">
                <a:latin typeface="+mj-ea"/>
                <a:ea typeface="+mj-ea"/>
              </a:rPr>
              <a:t>　</a:t>
            </a:r>
            <a:r>
              <a:rPr lang="en-US" altLang="ja-JP" sz="4800" dirty="0" smtClean="0">
                <a:solidFill>
                  <a:srgbClr val="000000"/>
                </a:solidFill>
                <a:latin typeface="+mj-ea"/>
                <a:ea typeface="+mj-ea"/>
              </a:rPr>
              <a:t>5,058</a:t>
            </a:r>
            <a:r>
              <a:rPr lang="ja-JP" altLang="en-US" sz="4800" dirty="0" smtClean="0">
                <a:latin typeface="+mj-ea"/>
                <a:ea typeface="+mj-ea"/>
              </a:rPr>
              <a:t> </a:t>
            </a:r>
            <a:endParaRPr lang="ja-JP" altLang="en-US" sz="4800" dirty="0">
              <a:latin typeface="+mj-ea"/>
              <a:ea typeface="+mj-ea"/>
            </a:endParaRPr>
          </a:p>
        </p:txBody>
      </p:sp>
    </p:spTree>
    <p:extLst>
      <p:ext uri="{BB962C8B-B14F-4D97-AF65-F5344CB8AC3E}">
        <p14:creationId xmlns:p14="http://schemas.microsoft.com/office/powerpoint/2010/main" val="60779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スライド番号プレースホルダ 5"/>
          <p:cNvSpPr>
            <a:spLocks noGrp="1"/>
          </p:cNvSpPr>
          <p:nvPr>
            <p:ph type="sldNum" sz="quarter" idx="12"/>
          </p:nvPr>
        </p:nvSpPr>
        <p:spPr bwMode="auto">
          <a:noFill/>
          <a:ln>
            <a:miter lim="800000"/>
            <a:headEnd/>
            <a:tailEnd/>
          </a:ln>
        </p:spPr>
        <p:txBody>
          <a:bodyPr numCol="1">
            <a:prstTxWarp prst="textNoShape">
              <a:avLst/>
            </a:prstTxWarp>
          </a:bodyPr>
          <a:lstStyle/>
          <a:p>
            <a:pPr fontAlgn="base">
              <a:spcBef>
                <a:spcPct val="0"/>
              </a:spcBef>
              <a:spcAft>
                <a:spcPct val="0"/>
              </a:spcAft>
            </a:pPr>
            <a:fld id="{F5C66D45-68FF-4410-A7D1-67174B815B2F}" type="slidenum">
              <a:rPr lang="ja-JP" altLang="en-US" smtClean="0">
                <a:latin typeface="Calibri" pitchFamily="34" charset="0"/>
                <a:ea typeface="ＭＳ Ｐゴシック" charset="-128"/>
              </a:rPr>
              <a:pPr fontAlgn="base">
                <a:spcBef>
                  <a:spcPct val="0"/>
                </a:spcBef>
                <a:spcAft>
                  <a:spcPct val="0"/>
                </a:spcAft>
              </a:pPr>
              <a:t>49</a:t>
            </a:fld>
            <a:endParaRPr altLang="ja-JP" smtClean="0">
              <a:latin typeface="Calibri" pitchFamily="34" charset="0"/>
              <a:ea typeface="ＭＳ Ｐゴシック" charset="-128"/>
            </a:endParaRPr>
          </a:p>
        </p:txBody>
      </p:sp>
      <p:pic>
        <p:nvPicPr>
          <p:cNvPr id="43010" name="Picture 2"/>
          <p:cNvPicPr>
            <a:picLocks noGrp="1" noChangeAspect="1"/>
          </p:cNvPicPr>
          <p:nvPr>
            <p:ph idx="1"/>
          </p:nvPr>
        </p:nvPicPr>
        <p:blipFill>
          <a:blip r:embed="rId3" cstate="print"/>
          <a:srcRect/>
          <a:stretch>
            <a:fillRect/>
          </a:stretch>
        </p:blipFill>
        <p:spPr>
          <a:xfrm>
            <a:off x="250825" y="188640"/>
            <a:ext cx="8416925" cy="5699125"/>
          </a:xfrm>
        </p:spPr>
      </p:pic>
      <p:sp>
        <p:nvSpPr>
          <p:cNvPr id="4" name="四角形吹き出し 3"/>
          <p:cNvSpPr/>
          <p:nvPr/>
        </p:nvSpPr>
        <p:spPr>
          <a:xfrm>
            <a:off x="179512" y="1484784"/>
            <a:ext cx="2000250" cy="1357313"/>
          </a:xfrm>
          <a:prstGeom prst="wedgeRectCallout">
            <a:avLst>
              <a:gd name="adj1" fmla="val 68814"/>
              <a:gd name="adj2" fmla="val -164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b="1" dirty="0" smtClean="0">
                <a:solidFill>
                  <a:srgbClr val="FF0000"/>
                </a:solidFill>
              </a:rPr>
              <a:t>65</a:t>
            </a:r>
            <a:r>
              <a:rPr lang="ja-JP" altLang="en-US" sz="2400" b="1" dirty="0" smtClean="0">
                <a:solidFill>
                  <a:srgbClr val="FF0000"/>
                </a:solidFill>
              </a:rPr>
              <a:t>歳以上の</a:t>
            </a:r>
            <a:endParaRPr lang="en-US" altLang="ja-JP" sz="2400" b="1" dirty="0">
              <a:solidFill>
                <a:srgbClr val="FF0000"/>
              </a:solidFill>
            </a:endParaRPr>
          </a:p>
          <a:p>
            <a:pPr algn="ctr" fontAlgn="auto">
              <a:spcBef>
                <a:spcPts val="0"/>
              </a:spcBef>
              <a:spcAft>
                <a:spcPts val="0"/>
              </a:spcAft>
              <a:defRPr/>
            </a:pPr>
            <a:r>
              <a:rPr lang="ja-JP" altLang="en-US" sz="2400" b="1" dirty="0" smtClean="0">
                <a:solidFill>
                  <a:srgbClr val="FF0000"/>
                </a:solidFill>
              </a:rPr>
              <a:t>保険料</a:t>
            </a:r>
            <a:endParaRPr lang="en-US" altLang="ja-JP" sz="2400" b="1" dirty="0">
              <a:solidFill>
                <a:srgbClr val="FF0000"/>
              </a:solidFill>
            </a:endParaRPr>
          </a:p>
          <a:p>
            <a:pPr algn="ctr" fontAlgn="auto">
              <a:spcBef>
                <a:spcPts val="0"/>
              </a:spcBef>
              <a:spcAft>
                <a:spcPts val="0"/>
              </a:spcAft>
              <a:defRPr/>
            </a:pPr>
            <a:r>
              <a:rPr lang="ja-JP" altLang="en-US" sz="2400" b="1" dirty="0">
                <a:solidFill>
                  <a:srgbClr val="FF0000"/>
                </a:solidFill>
              </a:rPr>
              <a:t>負担分</a:t>
            </a:r>
          </a:p>
        </p:txBody>
      </p:sp>
      <p:sp>
        <p:nvSpPr>
          <p:cNvPr id="6" name="四角形吹き出し 5"/>
          <p:cNvSpPr/>
          <p:nvPr/>
        </p:nvSpPr>
        <p:spPr>
          <a:xfrm>
            <a:off x="7380288" y="2133600"/>
            <a:ext cx="1763712" cy="1357313"/>
          </a:xfrm>
          <a:prstGeom prst="wedgeRectCallout">
            <a:avLst>
              <a:gd name="adj1" fmla="val -120329"/>
              <a:gd name="adj2" fmla="val -90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a:solidFill>
                  <a:srgbClr val="FF0000"/>
                </a:solidFill>
              </a:rPr>
              <a:t>国庫</a:t>
            </a:r>
            <a:endParaRPr lang="en-US" altLang="ja-JP" sz="2400" b="1" dirty="0">
              <a:solidFill>
                <a:srgbClr val="FF0000"/>
              </a:solidFill>
            </a:endParaRPr>
          </a:p>
          <a:p>
            <a:pPr algn="ctr" fontAlgn="auto">
              <a:spcBef>
                <a:spcPts val="0"/>
              </a:spcBef>
              <a:spcAft>
                <a:spcPts val="0"/>
              </a:spcAft>
              <a:defRPr/>
            </a:pPr>
            <a:r>
              <a:rPr lang="ja-JP" altLang="en-US" sz="2400" b="1" dirty="0">
                <a:solidFill>
                  <a:srgbClr val="FF0000"/>
                </a:solidFill>
              </a:rPr>
              <a:t>負担分</a:t>
            </a:r>
            <a:endParaRPr lang="en-US" altLang="ja-JP" sz="2400" b="1" dirty="0">
              <a:solidFill>
                <a:srgbClr val="FF0000"/>
              </a:solidFill>
            </a:endParaRPr>
          </a:p>
          <a:p>
            <a:pPr algn="ctr" fontAlgn="auto">
              <a:spcBef>
                <a:spcPts val="0"/>
              </a:spcBef>
              <a:spcAft>
                <a:spcPts val="0"/>
              </a:spcAft>
              <a:defRPr/>
            </a:pPr>
            <a:r>
              <a:rPr lang="ja-JP" altLang="en-US" sz="2400" b="1" dirty="0">
                <a:solidFill>
                  <a:srgbClr val="FF0000"/>
                </a:solidFill>
              </a:rPr>
              <a:t>２０＋５％</a:t>
            </a:r>
            <a:endParaRPr lang="en-US" altLang="ja-JP" sz="2400" b="1" dirty="0">
              <a:solidFill>
                <a:srgbClr val="FF0000"/>
              </a:solidFill>
            </a:endParaRPr>
          </a:p>
        </p:txBody>
      </p:sp>
      <p:sp>
        <p:nvSpPr>
          <p:cNvPr id="7" name="正方形/長方形 6"/>
          <p:cNvSpPr/>
          <p:nvPr/>
        </p:nvSpPr>
        <p:spPr>
          <a:xfrm>
            <a:off x="323850" y="6021288"/>
            <a:ext cx="8820150" cy="5762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dirty="0" smtClean="0">
                <a:solidFill>
                  <a:srgbClr val="FF0000"/>
                </a:solidFill>
              </a:rPr>
              <a:t>６</a:t>
            </a:r>
            <a:r>
              <a:rPr lang="en-US" altLang="ja-JP" sz="3600" dirty="0" smtClean="0">
                <a:solidFill>
                  <a:srgbClr val="FF0000"/>
                </a:solidFill>
              </a:rPr>
              <a:t>5</a:t>
            </a:r>
            <a:r>
              <a:rPr lang="ja-JP" altLang="en-US" sz="3600" dirty="0" smtClean="0">
                <a:solidFill>
                  <a:srgbClr val="FF0000"/>
                </a:solidFill>
              </a:rPr>
              <a:t>歳以上の保険料負担が限界！</a:t>
            </a:r>
            <a:endParaRPr lang="ja-JP" altLang="en-US" sz="3600" dirty="0">
              <a:solidFill>
                <a:srgbClr val="FF0000"/>
              </a:solidFill>
            </a:endParaRPr>
          </a:p>
        </p:txBody>
      </p:sp>
      <p:sp>
        <p:nvSpPr>
          <p:cNvPr id="9" name="正方形/長方形 8"/>
          <p:cNvSpPr/>
          <p:nvPr/>
        </p:nvSpPr>
        <p:spPr>
          <a:xfrm>
            <a:off x="179512" y="188640"/>
            <a:ext cx="8712968"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u="sng" dirty="0" smtClean="0">
                <a:solidFill>
                  <a:schemeClr val="tx1"/>
                </a:solidFill>
              </a:rPr>
              <a:t>介護保険は財源的・制度的限界にきている</a:t>
            </a:r>
            <a:endParaRPr kumimoji="1" lang="ja-JP" altLang="en-US" sz="3600" u="sng" dirty="0">
              <a:solidFill>
                <a:schemeClr val="tx1"/>
              </a:solidFill>
            </a:endParaRPr>
          </a:p>
        </p:txBody>
      </p:sp>
      <p:sp>
        <p:nvSpPr>
          <p:cNvPr id="8" name="正方形/長方形 7"/>
          <p:cNvSpPr/>
          <p:nvPr/>
        </p:nvSpPr>
        <p:spPr>
          <a:xfrm>
            <a:off x="2555776" y="3212976"/>
            <a:ext cx="165618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第２号保険料</a:t>
            </a:r>
            <a:endParaRPr kumimoji="1" lang="en-US" altLang="ja-JP" sz="2000" b="1" dirty="0" smtClean="0">
              <a:solidFill>
                <a:schemeClr val="tx1"/>
              </a:solidFill>
            </a:endParaRPr>
          </a:p>
          <a:p>
            <a:pPr algn="ctr"/>
            <a:r>
              <a:rPr lang="ja-JP" altLang="en-US" sz="2400" b="1" dirty="0" smtClean="0">
                <a:solidFill>
                  <a:schemeClr val="tx1"/>
                </a:solidFill>
              </a:rPr>
              <a:t>２７％</a:t>
            </a:r>
            <a:endParaRPr kumimoji="1" lang="ja-JP" altLang="en-US" sz="2400" b="1" dirty="0">
              <a:solidFill>
                <a:schemeClr val="tx1"/>
              </a:solidFill>
            </a:endParaRPr>
          </a:p>
        </p:txBody>
      </p:sp>
      <p:sp>
        <p:nvSpPr>
          <p:cNvPr id="10" name="正方形/長方形 9"/>
          <p:cNvSpPr/>
          <p:nvPr/>
        </p:nvSpPr>
        <p:spPr>
          <a:xfrm>
            <a:off x="2627784" y="1412776"/>
            <a:ext cx="1728192" cy="10801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FF0000"/>
                </a:solidFill>
              </a:rPr>
              <a:t>第１号保険料</a:t>
            </a:r>
            <a:endParaRPr kumimoji="1" lang="en-US" altLang="ja-JP" sz="2000" b="1" dirty="0" smtClean="0">
              <a:solidFill>
                <a:srgbClr val="FF0000"/>
              </a:solidFill>
            </a:endParaRPr>
          </a:p>
          <a:p>
            <a:pPr algn="ctr"/>
            <a:r>
              <a:rPr lang="ja-JP" altLang="en-US" sz="2800" b="1" dirty="0" smtClean="0">
                <a:solidFill>
                  <a:srgbClr val="FF0000"/>
                </a:solidFill>
              </a:rPr>
              <a:t>２３％</a:t>
            </a:r>
            <a:endParaRPr kumimoji="1" lang="ja-JP" altLang="en-US" sz="2800" b="1" dirty="0">
              <a:solidFill>
                <a:srgbClr val="FF0000"/>
              </a:solidFill>
            </a:endParaRPr>
          </a:p>
        </p:txBody>
      </p:sp>
      <p:sp>
        <p:nvSpPr>
          <p:cNvPr id="11" name="四角形吹き出し 10"/>
          <p:cNvSpPr/>
          <p:nvPr/>
        </p:nvSpPr>
        <p:spPr>
          <a:xfrm>
            <a:off x="2267744" y="4437112"/>
            <a:ext cx="2016224" cy="1501329"/>
          </a:xfrm>
          <a:prstGeom prst="wedgeRectCallout">
            <a:avLst>
              <a:gd name="adj1" fmla="val 21491"/>
              <a:gd name="adj2" fmla="val -8744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smtClean="0">
                <a:solidFill>
                  <a:srgbClr val="FF0000"/>
                </a:solidFill>
              </a:rPr>
              <a:t>４０歳～６４歳の</a:t>
            </a:r>
            <a:endParaRPr lang="en-US" altLang="ja-JP" sz="2400" b="1" dirty="0">
              <a:solidFill>
                <a:srgbClr val="FF0000"/>
              </a:solidFill>
            </a:endParaRPr>
          </a:p>
          <a:p>
            <a:pPr algn="ctr" fontAlgn="auto">
              <a:spcBef>
                <a:spcPts val="0"/>
              </a:spcBef>
              <a:spcAft>
                <a:spcPts val="0"/>
              </a:spcAft>
              <a:defRPr/>
            </a:pPr>
            <a:r>
              <a:rPr lang="ja-JP" altLang="en-US" sz="2400" b="1" dirty="0">
                <a:solidFill>
                  <a:srgbClr val="FF0000"/>
                </a:solidFill>
              </a:rPr>
              <a:t>介護保険料</a:t>
            </a:r>
            <a:endParaRPr lang="en-US" altLang="ja-JP" sz="2400" b="1" dirty="0">
              <a:solidFill>
                <a:srgbClr val="FF0000"/>
              </a:solidFill>
            </a:endParaRPr>
          </a:p>
          <a:p>
            <a:pPr algn="ctr" fontAlgn="auto">
              <a:spcBef>
                <a:spcPts val="0"/>
              </a:spcBef>
              <a:spcAft>
                <a:spcPts val="0"/>
              </a:spcAft>
              <a:defRPr/>
            </a:pPr>
            <a:r>
              <a:rPr lang="ja-JP" altLang="en-US" sz="2400" b="1" dirty="0">
                <a:solidFill>
                  <a:srgbClr val="FF0000"/>
                </a:solidFill>
              </a:rPr>
              <a:t>負担分</a:t>
            </a:r>
          </a:p>
        </p:txBody>
      </p:sp>
    </p:spTree>
    <p:extLst>
      <p:ext uri="{BB962C8B-B14F-4D97-AF65-F5344CB8AC3E}">
        <p14:creationId xmlns:p14="http://schemas.microsoft.com/office/powerpoint/2010/main" val="28139989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20000"/>
              <a:lumOff val="80000"/>
            </a:schemeClr>
          </a:solidFill>
        </p:spPr>
        <p:txBody>
          <a:bodyPr>
            <a:normAutofit/>
          </a:bodyPr>
          <a:lstStyle/>
          <a:p>
            <a:r>
              <a:rPr lang="ja-JP" altLang="ja-JP" dirty="0"/>
              <a:t>政府が言って</a:t>
            </a:r>
            <a:r>
              <a:rPr lang="ja-JP" altLang="ja-JP" dirty="0" smtClean="0"/>
              <a:t>いる</a:t>
            </a:r>
            <a:r>
              <a:rPr lang="ja-JP" altLang="en-US" dirty="0" smtClean="0"/>
              <a:t>「２０４０年</a:t>
            </a:r>
            <a:r>
              <a:rPr lang="ja-JP" altLang="en-US" dirty="0"/>
              <a:t>問題</a:t>
            </a:r>
            <a:r>
              <a:rPr lang="ja-JP" altLang="en-US" dirty="0" smtClean="0"/>
              <a:t>」</a:t>
            </a:r>
            <a:endParaRPr kumimoji="1" lang="ja-JP" altLang="en-US" dirty="0"/>
          </a:p>
        </p:txBody>
      </p:sp>
      <p:sp>
        <p:nvSpPr>
          <p:cNvPr id="3" name="コンテンツ プレースホルダー 2"/>
          <p:cNvSpPr>
            <a:spLocks noGrp="1"/>
          </p:cNvSpPr>
          <p:nvPr>
            <p:ph idx="1"/>
          </p:nvPr>
        </p:nvSpPr>
        <p:spPr>
          <a:xfrm>
            <a:off x="457200" y="1600201"/>
            <a:ext cx="8229600" cy="4205064"/>
          </a:xfrm>
        </p:spPr>
        <p:txBody>
          <a:bodyPr>
            <a:normAutofit lnSpcReduction="10000"/>
          </a:bodyPr>
          <a:lstStyle/>
          <a:p>
            <a:pPr marL="0" indent="0">
              <a:buNone/>
            </a:pPr>
            <a:r>
              <a:rPr lang="ja-JP" altLang="en-US" dirty="0"/>
              <a:t>①</a:t>
            </a:r>
            <a:r>
              <a:rPr lang="ja-JP" altLang="ja-JP" dirty="0" smtClean="0"/>
              <a:t>財政</a:t>
            </a:r>
            <a:r>
              <a:rPr lang="ja-JP" altLang="en-US" dirty="0" smtClean="0"/>
              <a:t>問題＝公的介護</a:t>
            </a:r>
            <a:r>
              <a:rPr lang="ja-JP" altLang="en-US" dirty="0"/>
              <a:t>費用</a:t>
            </a:r>
            <a:r>
              <a:rPr lang="ja-JP" altLang="ja-JP" dirty="0" smtClean="0"/>
              <a:t>の</a:t>
            </a:r>
            <a:r>
              <a:rPr lang="ja-JP" altLang="ja-JP" dirty="0"/>
              <a:t>増加</a:t>
            </a:r>
          </a:p>
          <a:p>
            <a:pPr marL="0" indent="0">
              <a:buNone/>
            </a:pPr>
            <a:r>
              <a:rPr lang="ja-JP" altLang="en-US" dirty="0" smtClean="0"/>
              <a:t>②少子・</a:t>
            </a:r>
            <a:r>
              <a:rPr lang="ja-JP" altLang="ja-JP" dirty="0" smtClean="0"/>
              <a:t>高齢化</a:t>
            </a:r>
            <a:r>
              <a:rPr lang="ja-JP" altLang="en-US" dirty="0" smtClean="0"/>
              <a:t>問題＝</a:t>
            </a:r>
            <a:r>
              <a:rPr lang="ja-JP" altLang="ja-JP" dirty="0" smtClean="0"/>
              <a:t>支え</a:t>
            </a:r>
            <a:r>
              <a:rPr lang="ja-JP" altLang="ja-JP" dirty="0"/>
              <a:t>手不足</a:t>
            </a:r>
          </a:p>
          <a:p>
            <a:pPr marL="0" indent="0">
              <a:buNone/>
            </a:pPr>
            <a:r>
              <a:rPr lang="ja-JP" altLang="en-US" dirty="0"/>
              <a:t>　</a:t>
            </a:r>
            <a:r>
              <a:rPr lang="ja-JP" altLang="en-US" dirty="0" smtClean="0"/>
              <a:t>　　　　　　</a:t>
            </a:r>
            <a:endParaRPr lang="ja-JP" altLang="ja-JP" dirty="0"/>
          </a:p>
          <a:p>
            <a:pPr marL="0" indent="0">
              <a:buNone/>
            </a:pPr>
            <a:r>
              <a:rPr lang="ja-JP" altLang="ja-JP" sz="4000" dirty="0" smtClean="0">
                <a:solidFill>
                  <a:srgbClr val="FF0000"/>
                </a:solidFill>
              </a:rPr>
              <a:t>介護</a:t>
            </a:r>
            <a:r>
              <a:rPr lang="ja-JP" altLang="ja-JP" sz="4000" dirty="0">
                <a:solidFill>
                  <a:srgbClr val="FF0000"/>
                </a:solidFill>
              </a:rPr>
              <a:t>保険の縮小　再編</a:t>
            </a:r>
          </a:p>
          <a:p>
            <a:pPr marL="0" indent="0">
              <a:buNone/>
            </a:pPr>
            <a:r>
              <a:rPr lang="ja-JP" altLang="ja-JP" dirty="0" smtClean="0"/>
              <a:t>その</a:t>
            </a:r>
            <a:r>
              <a:rPr lang="ja-JP" altLang="ja-JP" dirty="0"/>
              <a:t>ための「手段」と</a:t>
            </a:r>
            <a:r>
              <a:rPr lang="ja-JP" altLang="ja-JP" dirty="0" smtClean="0"/>
              <a:t>して</a:t>
            </a:r>
            <a:endParaRPr lang="en-US" altLang="ja-JP" dirty="0" smtClean="0"/>
          </a:p>
          <a:p>
            <a:pPr marL="0" indent="0">
              <a:buNone/>
            </a:pPr>
            <a:r>
              <a:rPr lang="en-US" altLang="ja-JP" dirty="0"/>
              <a:t> </a:t>
            </a:r>
            <a:r>
              <a:rPr lang="en-US" altLang="ja-JP" dirty="0" smtClean="0"/>
              <a:t>         </a:t>
            </a:r>
            <a:r>
              <a:rPr lang="ja-JP" altLang="en-US" dirty="0" smtClean="0"/>
              <a:t>「地域包括ケア」</a:t>
            </a:r>
            <a:r>
              <a:rPr lang="ja-JP" altLang="en-US" dirty="0"/>
              <a:t>と</a:t>
            </a:r>
            <a:r>
              <a:rPr lang="ja-JP" altLang="ja-JP" dirty="0" smtClean="0"/>
              <a:t>「</a:t>
            </a:r>
            <a:r>
              <a:rPr lang="ja-JP" altLang="ja-JP" dirty="0"/>
              <a:t>自立</a:t>
            </a:r>
            <a:r>
              <a:rPr lang="ja-JP" altLang="ja-JP" dirty="0" smtClean="0"/>
              <a:t>支援</a:t>
            </a:r>
            <a:r>
              <a:rPr lang="ja-JP" altLang="en-US" dirty="0"/>
              <a:t>・</a:t>
            </a:r>
            <a:r>
              <a:rPr lang="ja-JP" altLang="ja-JP" dirty="0" smtClean="0"/>
              <a:t>介護</a:t>
            </a:r>
            <a:r>
              <a:rPr lang="ja-JP" altLang="ja-JP" dirty="0"/>
              <a:t>予防」</a:t>
            </a:r>
          </a:p>
          <a:p>
            <a:pPr marL="0" indent="0">
              <a:buNone/>
            </a:pPr>
            <a:r>
              <a:rPr lang="ja-JP" altLang="ja-JP" dirty="0"/>
              <a:t>　</a:t>
            </a:r>
          </a:p>
          <a:p>
            <a:endParaRPr kumimoji="1" lang="ja-JP" altLang="en-US" dirty="0"/>
          </a:p>
        </p:txBody>
      </p:sp>
      <p:sp>
        <p:nvSpPr>
          <p:cNvPr id="4" name="スライド番号プレースホルダー 3"/>
          <p:cNvSpPr>
            <a:spLocks noGrp="1"/>
          </p:cNvSpPr>
          <p:nvPr>
            <p:ph type="sldNum" sz="quarter" idx="12"/>
          </p:nvPr>
        </p:nvSpPr>
        <p:spPr/>
        <p:txBody>
          <a:bodyPr/>
          <a:lstStyle/>
          <a:p>
            <a:fld id="{3B706ECC-EBCD-43BE-A780-1013F51C6180}" type="slidenum">
              <a:rPr lang="ja-JP" altLang="en-US" smtClean="0"/>
              <a:pPr/>
              <a:t>5</a:t>
            </a:fld>
            <a:endParaRPr lang="ja-JP" altLang="en-US" dirty="0"/>
          </a:p>
        </p:txBody>
      </p:sp>
      <p:sp>
        <p:nvSpPr>
          <p:cNvPr id="5" name="下矢印 4"/>
          <p:cNvSpPr/>
          <p:nvPr/>
        </p:nvSpPr>
        <p:spPr>
          <a:xfrm>
            <a:off x="3491880" y="2624081"/>
            <a:ext cx="79208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11560" y="5248354"/>
            <a:ext cx="7344816" cy="1107996"/>
          </a:xfrm>
          <a:prstGeom prst="rect">
            <a:avLst/>
          </a:prstGeom>
          <a:solidFill>
            <a:srgbClr val="FFFF00"/>
          </a:solidFill>
        </p:spPr>
        <p:txBody>
          <a:bodyPr wrap="square">
            <a:spAutoFit/>
          </a:bodyPr>
          <a:lstStyle/>
          <a:p>
            <a:r>
              <a:rPr lang="ja-JP" altLang="en-US" sz="6600" dirty="0" smtClean="0">
                <a:solidFill>
                  <a:srgbClr val="FF0000"/>
                </a:solidFill>
              </a:rPr>
              <a:t>　</a:t>
            </a:r>
            <a:r>
              <a:rPr lang="ja-JP" altLang="ja-JP" sz="6600" dirty="0" smtClean="0">
                <a:solidFill>
                  <a:srgbClr val="FF0000"/>
                </a:solidFill>
              </a:rPr>
              <a:t>基本</a:t>
            </a:r>
            <a:r>
              <a:rPr lang="ja-JP" altLang="ja-JP" sz="6600" dirty="0">
                <a:solidFill>
                  <a:srgbClr val="FF0000"/>
                </a:solidFill>
              </a:rPr>
              <a:t>は財政</a:t>
            </a:r>
            <a:r>
              <a:rPr lang="ja-JP" altLang="ja-JP" sz="6600" dirty="0" smtClean="0">
                <a:solidFill>
                  <a:srgbClr val="FF0000"/>
                </a:solidFill>
              </a:rPr>
              <a:t>問題</a:t>
            </a:r>
            <a:r>
              <a:rPr lang="ja-JP" altLang="en-US" sz="6600" dirty="0" smtClean="0">
                <a:solidFill>
                  <a:srgbClr val="FF0000"/>
                </a:solidFill>
              </a:rPr>
              <a:t>　</a:t>
            </a:r>
            <a:endParaRPr lang="ja-JP" altLang="en-US" sz="6600" dirty="0">
              <a:solidFill>
                <a:srgbClr val="FF0000"/>
              </a:solidFill>
            </a:endParaRPr>
          </a:p>
        </p:txBody>
      </p:sp>
    </p:spTree>
    <p:extLst>
      <p:ext uri="{BB962C8B-B14F-4D97-AF65-F5344CB8AC3E}">
        <p14:creationId xmlns:p14="http://schemas.microsoft.com/office/powerpoint/2010/main" val="21195660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 5"/>
          <p:cNvSpPr>
            <a:spLocks noGrp="1"/>
          </p:cNvSpPr>
          <p:nvPr>
            <p:ph type="sldNum" sz="quarter" idx="12"/>
          </p:nvPr>
        </p:nvSpPr>
        <p:spPr bwMode="auto">
          <a:noFill/>
          <a:ln>
            <a:miter lim="800000"/>
            <a:headEnd/>
            <a:tailEnd/>
          </a:ln>
        </p:spPr>
        <p:txBody>
          <a:bodyPr numCol="1">
            <a:prstTxWarp prst="textNoShape">
              <a:avLst/>
            </a:prstTxWarp>
          </a:bodyPr>
          <a:lstStyle/>
          <a:p>
            <a:pPr fontAlgn="base">
              <a:spcBef>
                <a:spcPct val="0"/>
              </a:spcBef>
              <a:spcAft>
                <a:spcPct val="0"/>
              </a:spcAft>
            </a:pPr>
            <a:fld id="{2AF9A2D3-5EB3-49E3-8A71-6C11D2CA0B1D}" type="slidenum">
              <a:rPr lang="ja-JP" altLang="en-US" smtClean="0">
                <a:latin typeface="Calibri" pitchFamily="34" charset="0"/>
                <a:ea typeface="ＭＳ Ｐゴシック" charset="-128"/>
              </a:rPr>
              <a:pPr fontAlgn="base">
                <a:spcBef>
                  <a:spcPct val="0"/>
                </a:spcBef>
                <a:spcAft>
                  <a:spcPct val="0"/>
                </a:spcAft>
              </a:pPr>
              <a:t>50</a:t>
            </a:fld>
            <a:endParaRPr lang="ja-JP" altLang="en-US" smtClean="0">
              <a:latin typeface="Calibri" pitchFamily="34" charset="0"/>
              <a:ea typeface="ＭＳ Ｐゴシック" charset="-128"/>
            </a:endParaRPr>
          </a:p>
        </p:txBody>
      </p:sp>
      <p:sp>
        <p:nvSpPr>
          <p:cNvPr id="40963" name="タイトル 1"/>
          <p:cNvSpPr txBox="1">
            <a:spLocks noGrp="1"/>
          </p:cNvSpPr>
          <p:nvPr>
            <p:ph type="title"/>
          </p:nvPr>
        </p:nvSpPr>
        <p:spPr>
          <a:xfrm>
            <a:off x="250825" y="404813"/>
            <a:ext cx="8893175" cy="5962650"/>
          </a:xfrm>
        </p:spPr>
        <p:txBody>
          <a:bodyPr/>
          <a:lstStyle/>
          <a:p>
            <a:pPr algn="l" eaLnBrk="1" hangingPunct="1"/>
            <a:r>
              <a:rPr altLang="en-US" sz="7200" smtClean="0">
                <a:latin typeface="Calibri" pitchFamily="34" charset="0"/>
                <a:ea typeface="ＭＳ Ｐゴシック" charset="-128"/>
              </a:rPr>
              <a:t>　　　　　</a:t>
            </a:r>
            <a:r>
              <a:rPr lang="en-US" altLang="ja-JP" sz="7200" smtClean="0">
                <a:latin typeface="Calibri" pitchFamily="34" charset="0"/>
                <a:ea typeface="ＭＳ Ｐゴシック" charset="-128"/>
              </a:rPr>
              <a:t/>
            </a:r>
            <a:br>
              <a:rPr lang="en-US" altLang="ja-JP" sz="7200" smtClean="0">
                <a:latin typeface="Calibri" pitchFamily="34" charset="0"/>
                <a:ea typeface="ＭＳ Ｐゴシック" charset="-128"/>
              </a:rPr>
            </a:br>
            <a:endParaRPr altLang="en-US" sz="7200" smtClean="0">
              <a:solidFill>
                <a:srgbClr val="FF0000"/>
              </a:solidFill>
              <a:latin typeface="Calibri" pitchFamily="34" charset="0"/>
              <a:ea typeface="ＭＳ Ｐゴシック" charset="-128"/>
            </a:endParaRPr>
          </a:p>
        </p:txBody>
      </p:sp>
      <p:sp>
        <p:nvSpPr>
          <p:cNvPr id="4" name="右矢印 3"/>
          <p:cNvSpPr/>
          <p:nvPr/>
        </p:nvSpPr>
        <p:spPr>
          <a:xfrm>
            <a:off x="3348038" y="981075"/>
            <a:ext cx="12239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正方形/長方形 4"/>
          <p:cNvSpPr/>
          <p:nvPr/>
        </p:nvSpPr>
        <p:spPr>
          <a:xfrm>
            <a:off x="5003800" y="620713"/>
            <a:ext cx="3671888" cy="10080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400" dirty="0">
                <a:solidFill>
                  <a:srgbClr val="FF0000"/>
                </a:solidFill>
              </a:rPr>
              <a:t>増やさない</a:t>
            </a:r>
          </a:p>
        </p:txBody>
      </p:sp>
      <p:sp>
        <p:nvSpPr>
          <p:cNvPr id="6" name="右矢印 5"/>
          <p:cNvSpPr/>
          <p:nvPr/>
        </p:nvSpPr>
        <p:spPr>
          <a:xfrm>
            <a:off x="4211638" y="2276475"/>
            <a:ext cx="12239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5651500" y="1916113"/>
            <a:ext cx="3097213" cy="10080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400" dirty="0">
                <a:solidFill>
                  <a:srgbClr val="FF0000"/>
                </a:solidFill>
              </a:rPr>
              <a:t>もう限界</a:t>
            </a:r>
          </a:p>
        </p:txBody>
      </p:sp>
      <p:sp>
        <p:nvSpPr>
          <p:cNvPr id="8" name="右矢印 7"/>
          <p:cNvSpPr/>
          <p:nvPr/>
        </p:nvSpPr>
        <p:spPr>
          <a:xfrm>
            <a:off x="3563938" y="3500438"/>
            <a:ext cx="1223962"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正方形/長方形 9"/>
          <p:cNvSpPr/>
          <p:nvPr/>
        </p:nvSpPr>
        <p:spPr>
          <a:xfrm>
            <a:off x="468313" y="4581525"/>
            <a:ext cx="8424862" cy="19431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400" u="sng" dirty="0">
                <a:solidFill>
                  <a:srgbClr val="FF0000"/>
                </a:solidFill>
              </a:rPr>
              <a:t>利用者の</a:t>
            </a:r>
            <a:r>
              <a:rPr lang="ja-JP" altLang="en-US" sz="7200" u="sng" dirty="0">
                <a:solidFill>
                  <a:srgbClr val="FF0000"/>
                </a:solidFill>
              </a:rPr>
              <a:t>犠牲と負担</a:t>
            </a:r>
            <a:r>
              <a:rPr lang="ja-JP" altLang="en-US" sz="7200" u="sng" dirty="0" smtClean="0">
                <a:solidFill>
                  <a:srgbClr val="FF0000"/>
                </a:solidFill>
              </a:rPr>
              <a:t>へ</a:t>
            </a:r>
            <a:endParaRPr lang="ja-JP" altLang="en-US" sz="5400" u="sng" dirty="0"/>
          </a:p>
        </p:txBody>
      </p:sp>
      <p:sp>
        <p:nvSpPr>
          <p:cNvPr id="11" name="正方形/長方形 10"/>
          <p:cNvSpPr/>
          <p:nvPr/>
        </p:nvSpPr>
        <p:spPr>
          <a:xfrm>
            <a:off x="179388" y="404813"/>
            <a:ext cx="3097212" cy="158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200" dirty="0">
                <a:solidFill>
                  <a:schemeClr val="tx1"/>
                </a:solidFill>
              </a:rPr>
              <a:t>①公費</a:t>
            </a:r>
          </a:p>
        </p:txBody>
      </p:sp>
      <p:sp>
        <p:nvSpPr>
          <p:cNvPr id="12" name="正方形/長方形 11"/>
          <p:cNvSpPr/>
          <p:nvPr/>
        </p:nvSpPr>
        <p:spPr>
          <a:xfrm>
            <a:off x="250825" y="1700213"/>
            <a:ext cx="3889375" cy="1576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200" dirty="0">
                <a:solidFill>
                  <a:schemeClr val="tx1"/>
                </a:solidFill>
              </a:rPr>
              <a:t>②保険料</a:t>
            </a:r>
          </a:p>
        </p:txBody>
      </p:sp>
      <p:sp>
        <p:nvSpPr>
          <p:cNvPr id="13" name="正方形/長方形 12"/>
          <p:cNvSpPr/>
          <p:nvPr/>
        </p:nvSpPr>
        <p:spPr>
          <a:xfrm>
            <a:off x="250825" y="2852738"/>
            <a:ext cx="3313113" cy="1576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0" u="sng" dirty="0">
                <a:solidFill>
                  <a:schemeClr val="tx1"/>
                </a:solidFill>
              </a:rPr>
              <a:t>③給付</a:t>
            </a:r>
          </a:p>
        </p:txBody>
      </p:sp>
      <p:sp>
        <p:nvSpPr>
          <p:cNvPr id="14" name="正方形/長方形 13"/>
          <p:cNvSpPr/>
          <p:nvPr/>
        </p:nvSpPr>
        <p:spPr>
          <a:xfrm>
            <a:off x="4932363" y="3213100"/>
            <a:ext cx="4032250" cy="10080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400" u="sng" dirty="0">
                <a:solidFill>
                  <a:srgbClr val="FF0000"/>
                </a:solidFill>
              </a:rPr>
              <a:t>削減・負担増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706ECC-EBCD-43BE-A780-1013F51C6180}" type="slidenum">
              <a:rPr lang="ja-JP" altLang="en-US" smtClean="0"/>
              <a:pPr/>
              <a:t>51</a:t>
            </a:fld>
            <a:endParaRPr lang="ja-JP" altLang="en-US"/>
          </a:p>
        </p:txBody>
      </p:sp>
      <p:pic>
        <p:nvPicPr>
          <p:cNvPr id="5" name="図 4"/>
          <p:cNvPicPr>
            <a:picLocks noChangeAspect="1"/>
          </p:cNvPicPr>
          <p:nvPr/>
        </p:nvPicPr>
        <p:blipFill>
          <a:blip r:embed="rId2" cstate="print"/>
          <a:stretch>
            <a:fillRect/>
          </a:stretch>
        </p:blipFill>
        <p:spPr>
          <a:xfrm>
            <a:off x="-87443" y="40156"/>
            <a:ext cx="9144000" cy="6362468"/>
          </a:xfrm>
          <a:prstGeom prst="rect">
            <a:avLst/>
          </a:prstGeom>
        </p:spPr>
      </p:pic>
      <p:sp>
        <p:nvSpPr>
          <p:cNvPr id="6" name="円/楕円 5"/>
          <p:cNvSpPr/>
          <p:nvPr/>
        </p:nvSpPr>
        <p:spPr>
          <a:xfrm>
            <a:off x="2627784" y="1448928"/>
            <a:ext cx="1296144" cy="2088232"/>
          </a:xfrm>
          <a:prstGeom prst="ellipse">
            <a:avLst/>
          </a:prstGeom>
          <a:noFill/>
          <a:ln w="381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589878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706ECC-EBCD-43BE-A780-1013F51C6180}" type="slidenum">
              <a:rPr lang="ja-JP" altLang="en-US" smtClean="0"/>
              <a:pPr/>
              <a:t>52</a:t>
            </a:fld>
            <a:endParaRPr lang="ja-JP" altLang="en-US"/>
          </a:p>
        </p:txBody>
      </p:sp>
      <p:pic>
        <p:nvPicPr>
          <p:cNvPr id="5" name="図 4"/>
          <p:cNvPicPr>
            <a:picLocks noChangeAspect="1"/>
          </p:cNvPicPr>
          <p:nvPr/>
        </p:nvPicPr>
        <p:blipFill>
          <a:blip r:embed="rId2" cstate="print"/>
          <a:stretch>
            <a:fillRect/>
          </a:stretch>
        </p:blipFill>
        <p:spPr>
          <a:xfrm>
            <a:off x="0" y="220576"/>
            <a:ext cx="9144000" cy="6416847"/>
          </a:xfrm>
          <a:prstGeom prst="rect">
            <a:avLst/>
          </a:prstGeom>
        </p:spPr>
      </p:pic>
      <p:sp>
        <p:nvSpPr>
          <p:cNvPr id="6" name="円/楕円 5"/>
          <p:cNvSpPr/>
          <p:nvPr/>
        </p:nvSpPr>
        <p:spPr>
          <a:xfrm>
            <a:off x="4427984" y="1088940"/>
            <a:ext cx="936104" cy="4428292"/>
          </a:xfrm>
          <a:prstGeom prst="ellipse">
            <a:avLst/>
          </a:prstGeom>
          <a:noFill/>
          <a:ln w="381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671114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63454" y="116631"/>
            <a:ext cx="9547433" cy="6630925"/>
          </a:xfrm>
          <a:prstGeom prst="rect">
            <a:avLst/>
          </a:prstGeom>
        </p:spPr>
      </p:pic>
      <p:sp>
        <p:nvSpPr>
          <p:cNvPr id="5" name="テキスト ボックス 4"/>
          <p:cNvSpPr txBox="1"/>
          <p:nvPr/>
        </p:nvSpPr>
        <p:spPr>
          <a:xfrm>
            <a:off x="6105457" y="6378225"/>
            <a:ext cx="3038543" cy="369332"/>
          </a:xfrm>
          <a:prstGeom prst="rect">
            <a:avLst/>
          </a:prstGeom>
          <a:solidFill>
            <a:srgbClr val="FFFF00"/>
          </a:solidFill>
          <a:ln>
            <a:solidFill>
              <a:srgbClr val="FFFF00"/>
            </a:solidFill>
          </a:ln>
        </p:spPr>
        <p:txBody>
          <a:bodyPr wrap="square" rtlCol="0">
            <a:spAutoFit/>
          </a:bodyPr>
          <a:lstStyle/>
          <a:p>
            <a:r>
              <a:rPr kumimoji="1" lang="ja-JP" altLang="en-US" dirty="0" smtClean="0"/>
              <a:t>厚生労働省老健局説明資料</a:t>
            </a:r>
            <a:endParaRPr kumimoji="1" lang="ja-JP" altLang="en-US" dirty="0"/>
          </a:p>
        </p:txBody>
      </p:sp>
      <p:sp>
        <p:nvSpPr>
          <p:cNvPr id="6" name="円/楕円 5"/>
          <p:cNvSpPr/>
          <p:nvPr/>
        </p:nvSpPr>
        <p:spPr>
          <a:xfrm>
            <a:off x="5724128" y="1600198"/>
            <a:ext cx="3583326" cy="2404866"/>
          </a:xfrm>
          <a:prstGeom prst="ellipse">
            <a:avLst/>
          </a:prstGeom>
          <a:noFill/>
          <a:ln w="381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9761490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1143000"/>
          </a:xfrm>
        </p:spPr>
        <p:txBody>
          <a:bodyPr rtlCol="0">
            <a:normAutofit/>
          </a:bodyPr>
          <a:lstStyle/>
          <a:p>
            <a:pPr fontAlgn="auto">
              <a:spcAft>
                <a:spcPts val="0"/>
              </a:spcAft>
              <a:defRPr/>
            </a:pPr>
            <a:r>
              <a:rPr lang="ja-JP" altLang="en-US" u="sng" dirty="0" smtClean="0"/>
              <a:t>介護保険の「財政規模」</a:t>
            </a:r>
            <a:r>
              <a:rPr lang="ja-JP" altLang="en-US" sz="3600" dirty="0" smtClean="0"/>
              <a:t>（２０１９年度）</a:t>
            </a:r>
            <a:endParaRPr lang="ja-JP" altLang="en-US" u="sng" dirty="0"/>
          </a:p>
        </p:txBody>
      </p:sp>
      <p:sp>
        <p:nvSpPr>
          <p:cNvPr id="3" name="コンテンツ プレースホルダ 2"/>
          <p:cNvSpPr>
            <a:spLocks noGrp="1"/>
          </p:cNvSpPr>
          <p:nvPr>
            <p:ph idx="1"/>
          </p:nvPr>
        </p:nvSpPr>
        <p:spPr>
          <a:xfrm>
            <a:off x="0" y="1341438"/>
            <a:ext cx="9144000" cy="5183187"/>
          </a:xfrm>
        </p:spPr>
        <p:txBody>
          <a:bodyPr rtlCol="0">
            <a:normAutofit fontScale="85000" lnSpcReduction="10000"/>
          </a:bodyPr>
          <a:lstStyle/>
          <a:p>
            <a:pPr fontAlgn="auto">
              <a:spcAft>
                <a:spcPts val="0"/>
              </a:spcAft>
              <a:buFont typeface="Arial" pitchFamily="34" charset="0"/>
              <a:buNone/>
              <a:defRPr/>
            </a:pPr>
            <a:r>
              <a:rPr lang="ja-JP" altLang="en-US" dirty="0" smtClean="0"/>
              <a:t>全国　介護保険給付費　</a:t>
            </a:r>
            <a:r>
              <a:rPr lang="ja-JP" altLang="en-US" sz="3900" dirty="0" smtClean="0"/>
              <a:t>総額　約１０．８兆円</a:t>
            </a:r>
            <a:r>
              <a:rPr lang="ja-JP" altLang="en-US" dirty="0" smtClean="0"/>
              <a:t>　</a:t>
            </a:r>
            <a:endParaRPr lang="en-US" altLang="ja-JP" dirty="0" smtClean="0"/>
          </a:p>
          <a:p>
            <a:pPr fontAlgn="auto">
              <a:spcAft>
                <a:spcPts val="0"/>
              </a:spcAft>
              <a:buFont typeface="Arial" pitchFamily="34" charset="0"/>
              <a:buNone/>
              <a:defRPr/>
            </a:pPr>
            <a:r>
              <a:rPr lang="ja-JP" altLang="en-US" dirty="0" smtClean="0"/>
              <a:t>内訳　</a:t>
            </a:r>
            <a:endParaRPr lang="en-US" altLang="ja-JP" dirty="0" smtClean="0"/>
          </a:p>
          <a:p>
            <a:pPr fontAlgn="auto">
              <a:spcAft>
                <a:spcPts val="0"/>
              </a:spcAft>
              <a:buFont typeface="Arial" pitchFamily="34" charset="0"/>
              <a:buNone/>
              <a:defRPr/>
            </a:pPr>
            <a:r>
              <a:rPr lang="ja-JP" altLang="en-US" u="sng" dirty="0" smtClean="0"/>
              <a:t>国は　　　</a:t>
            </a:r>
            <a:r>
              <a:rPr lang="ja-JP" altLang="en-US" u="sng" dirty="0" smtClean="0">
                <a:solidFill>
                  <a:srgbClr val="FF0000"/>
                </a:solidFill>
              </a:rPr>
              <a:t>　　</a:t>
            </a:r>
            <a:r>
              <a:rPr lang="ja-JP" altLang="en-US" sz="4200" u="sng" dirty="0" smtClean="0">
                <a:solidFill>
                  <a:srgbClr val="FF0000"/>
                </a:solidFill>
              </a:rPr>
              <a:t>２．５兆円　・・・・・Ａ</a:t>
            </a:r>
            <a:endParaRPr lang="en-US" altLang="ja-JP" u="sng" dirty="0" smtClean="0">
              <a:solidFill>
                <a:srgbClr val="FF0000"/>
              </a:solidFill>
            </a:endParaRPr>
          </a:p>
          <a:p>
            <a:pPr fontAlgn="auto">
              <a:spcAft>
                <a:spcPts val="0"/>
              </a:spcAft>
              <a:buFont typeface="Arial" pitchFamily="34" charset="0"/>
              <a:buNone/>
              <a:defRPr/>
            </a:pPr>
            <a:r>
              <a:rPr lang="ja-JP" altLang="en-US" dirty="0" smtClean="0"/>
              <a:t>　</a:t>
            </a:r>
            <a:r>
              <a:rPr lang="en-US" altLang="ja-JP" sz="2600" dirty="0" smtClean="0"/>
              <a:t>※</a:t>
            </a:r>
            <a:r>
              <a:rPr lang="ja-JP" altLang="en-US" sz="2600" dirty="0" smtClean="0"/>
              <a:t>介護給付費負担金２．０兆円、調整交付金０．５兆円</a:t>
            </a:r>
            <a:endParaRPr lang="en-US" altLang="ja-JP" sz="2600" dirty="0" smtClean="0"/>
          </a:p>
          <a:p>
            <a:pPr fontAlgn="auto">
              <a:spcAft>
                <a:spcPts val="0"/>
              </a:spcAft>
              <a:buFont typeface="Arial" pitchFamily="34" charset="0"/>
              <a:buNone/>
              <a:defRPr/>
            </a:pPr>
            <a:r>
              <a:rPr lang="ja-JP" altLang="en-US" dirty="0" smtClean="0"/>
              <a:t>市町村（１５６６保険者）約１．４兆円（給付費等の１２．５％）</a:t>
            </a:r>
            <a:endParaRPr lang="en-US" altLang="ja-JP" dirty="0" smtClean="0"/>
          </a:p>
          <a:p>
            <a:pPr fontAlgn="auto">
              <a:spcAft>
                <a:spcPts val="0"/>
              </a:spcAft>
              <a:buFont typeface="Arial" pitchFamily="34" charset="0"/>
              <a:buNone/>
              <a:defRPr/>
            </a:pPr>
            <a:r>
              <a:rPr lang="ja-JP" altLang="en-US" dirty="0" smtClean="0"/>
              <a:t>　　６５歳以上高齢者は</a:t>
            </a:r>
            <a:r>
              <a:rPr lang="ja-JP" altLang="en-US" dirty="0" smtClean="0">
                <a:solidFill>
                  <a:srgbClr val="FF0000"/>
                </a:solidFill>
              </a:rPr>
              <a:t>２．５兆円</a:t>
            </a:r>
            <a:r>
              <a:rPr lang="ja-JP" altLang="en-US" dirty="0" smtClean="0"/>
              <a:t>　</a:t>
            </a:r>
            <a:endParaRPr lang="en-US" altLang="ja-JP" dirty="0" smtClean="0"/>
          </a:p>
          <a:p>
            <a:pPr fontAlgn="auto">
              <a:spcAft>
                <a:spcPts val="0"/>
              </a:spcAft>
              <a:buFont typeface="Arial" pitchFamily="34" charset="0"/>
              <a:buNone/>
              <a:defRPr/>
            </a:pPr>
            <a:endParaRPr lang="en-US" altLang="ja-JP" dirty="0" smtClean="0"/>
          </a:p>
          <a:p>
            <a:pPr fontAlgn="auto">
              <a:spcAft>
                <a:spcPts val="0"/>
              </a:spcAft>
              <a:buFont typeface="Arial" pitchFamily="34" charset="0"/>
              <a:buNone/>
              <a:defRPr/>
            </a:pPr>
            <a:r>
              <a:rPr lang="ja-JP" altLang="en-US" sz="3900" dirty="0" smtClean="0"/>
              <a:t>２０１９年度政府一般歳出予算　</a:t>
            </a:r>
            <a:r>
              <a:rPr lang="ja-JP" altLang="en-US" sz="4300" dirty="0" smtClean="0">
                <a:solidFill>
                  <a:srgbClr val="FF0000"/>
                </a:solidFill>
              </a:rPr>
              <a:t>９９．４兆円・・・Ｂ　</a:t>
            </a:r>
            <a:endParaRPr lang="en-US" altLang="ja-JP" sz="3900" dirty="0" smtClean="0">
              <a:solidFill>
                <a:srgbClr val="FF0000"/>
              </a:solidFill>
            </a:endParaRPr>
          </a:p>
          <a:p>
            <a:pPr fontAlgn="auto">
              <a:spcAft>
                <a:spcPts val="0"/>
              </a:spcAft>
              <a:buFont typeface="Arial" pitchFamily="34" charset="0"/>
              <a:buNone/>
              <a:defRPr/>
            </a:pPr>
            <a:r>
              <a:rPr lang="ja-JP" altLang="en-US" dirty="0" smtClean="0"/>
              <a:t>介護給付への国庫負担は国家予算に占める割合</a:t>
            </a:r>
            <a:endParaRPr lang="en-US" altLang="ja-JP" dirty="0" smtClean="0"/>
          </a:p>
          <a:p>
            <a:pPr fontAlgn="auto">
              <a:spcAft>
                <a:spcPts val="0"/>
              </a:spcAft>
              <a:buFont typeface="Arial" pitchFamily="34" charset="0"/>
              <a:buNone/>
              <a:defRPr/>
            </a:pPr>
            <a:r>
              <a:rPr lang="ja-JP" altLang="en-US" sz="4300" b="1" u="sng" dirty="0" smtClean="0">
                <a:solidFill>
                  <a:srgbClr val="FF0000"/>
                </a:solidFill>
              </a:rPr>
              <a:t>　　　Ａ／Ｂ　＝　２．５１％</a:t>
            </a:r>
            <a:r>
              <a:rPr lang="ja-JP" altLang="en-US" sz="3500" dirty="0" smtClean="0"/>
              <a:t>　</a:t>
            </a:r>
            <a:endParaRPr lang="ja-JP" altLang="en-US" sz="3500" dirty="0"/>
          </a:p>
        </p:txBody>
      </p:sp>
    </p:spTree>
    <p:extLst>
      <p:ext uri="{BB962C8B-B14F-4D97-AF65-F5344CB8AC3E}">
        <p14:creationId xmlns:p14="http://schemas.microsoft.com/office/powerpoint/2010/main" val="37026127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lang="ja-JP" altLang="en-US" dirty="0" smtClean="0"/>
              <a:t>介護</a:t>
            </a:r>
            <a:r>
              <a:rPr lang="ja-JP" altLang="en-US" dirty="0"/>
              <a:t>保険</a:t>
            </a:r>
            <a:r>
              <a:rPr lang="ja-JP" altLang="en-US" dirty="0" smtClean="0"/>
              <a:t>をまともにするために</a:t>
            </a:r>
            <a:endParaRPr kumimoji="1" lang="ja-JP" altLang="en-US" dirty="0"/>
          </a:p>
        </p:txBody>
      </p:sp>
      <p:sp>
        <p:nvSpPr>
          <p:cNvPr id="3" name="コンテンツ プレースホルダー 2"/>
          <p:cNvSpPr>
            <a:spLocks noGrp="1"/>
          </p:cNvSpPr>
          <p:nvPr>
            <p:ph idx="1"/>
          </p:nvPr>
        </p:nvSpPr>
        <p:spPr>
          <a:xfrm>
            <a:off x="0" y="1600200"/>
            <a:ext cx="9324528" cy="5257800"/>
          </a:xfrm>
        </p:spPr>
        <p:txBody>
          <a:bodyPr>
            <a:normAutofit/>
          </a:bodyPr>
          <a:lstStyle/>
          <a:p>
            <a:pPr marL="0" indent="0">
              <a:buNone/>
            </a:pPr>
            <a:r>
              <a:rPr kumimoji="1" lang="ja-JP" altLang="en-US" sz="5200" dirty="0" smtClean="0">
                <a:solidFill>
                  <a:srgbClr val="FF0000"/>
                </a:solidFill>
              </a:rPr>
              <a:t>①</a:t>
            </a:r>
            <a:r>
              <a:rPr lang="ja-JP" altLang="en-US" sz="5200" dirty="0" smtClean="0">
                <a:solidFill>
                  <a:srgbClr val="FF0000"/>
                </a:solidFill>
              </a:rPr>
              <a:t>公費負担の拡大</a:t>
            </a:r>
            <a:endParaRPr lang="en-US" altLang="ja-JP" sz="5200" dirty="0" smtClean="0">
              <a:solidFill>
                <a:srgbClr val="FF0000"/>
              </a:solidFill>
            </a:endParaRPr>
          </a:p>
          <a:p>
            <a:pPr marL="0" indent="0">
              <a:buNone/>
            </a:pPr>
            <a:r>
              <a:rPr lang="ja-JP" altLang="en-US" dirty="0"/>
              <a:t>　</a:t>
            </a:r>
            <a:r>
              <a:rPr lang="ja-JP" altLang="en-US" dirty="0" smtClean="0"/>
              <a:t>「国庫負担割合引上げ」と「別枠での公費負担措置」</a:t>
            </a:r>
            <a:endParaRPr lang="en-US" altLang="ja-JP" dirty="0" smtClean="0"/>
          </a:p>
          <a:p>
            <a:pPr marL="0" indent="0">
              <a:buNone/>
            </a:pPr>
            <a:r>
              <a:rPr lang="ja-JP" altLang="en-US" sz="3900" dirty="0" smtClean="0">
                <a:solidFill>
                  <a:srgbClr val="FF0000"/>
                </a:solidFill>
              </a:rPr>
              <a:t>②過度な保険主義の是正</a:t>
            </a:r>
            <a:endParaRPr lang="en-US" altLang="ja-JP" sz="3900" dirty="0" smtClean="0">
              <a:solidFill>
                <a:srgbClr val="FF0000"/>
              </a:solidFill>
            </a:endParaRPr>
          </a:p>
          <a:p>
            <a:pPr marL="0" indent="0">
              <a:buNone/>
            </a:pPr>
            <a:r>
              <a:rPr kumimoji="1" lang="ja-JP" altLang="en-US" dirty="0" smtClean="0"/>
              <a:t>・区分支給限度額と要介護認定制度の廃止</a:t>
            </a:r>
            <a:endParaRPr kumimoji="1" lang="en-US" altLang="ja-JP" dirty="0" smtClean="0"/>
          </a:p>
          <a:p>
            <a:pPr marL="0" indent="0">
              <a:buNone/>
            </a:pPr>
            <a:r>
              <a:rPr lang="ja-JP" altLang="en-US" dirty="0" smtClean="0"/>
              <a:t>・公的責任での新たなケアマネジメントシステム</a:t>
            </a:r>
            <a:endParaRPr lang="en-US" altLang="ja-JP" dirty="0" smtClean="0"/>
          </a:p>
          <a:p>
            <a:pPr marL="0" indent="0">
              <a:buNone/>
            </a:pPr>
            <a:r>
              <a:rPr lang="ja-JP" altLang="en-US" dirty="0" smtClean="0">
                <a:solidFill>
                  <a:srgbClr val="FF0000"/>
                </a:solidFill>
              </a:rPr>
              <a:t>③給付体系の見直し、報酬・基準の改善</a:t>
            </a:r>
            <a:endParaRPr lang="en-US" altLang="ja-JP" dirty="0" smtClean="0">
              <a:solidFill>
                <a:srgbClr val="FF0000"/>
              </a:solidFill>
            </a:endParaRPr>
          </a:p>
          <a:p>
            <a:pPr marL="0" indent="0">
              <a:buNone/>
            </a:pPr>
            <a:r>
              <a:rPr lang="ja-JP" altLang="en-US" dirty="0" smtClean="0"/>
              <a:t>・利用者負担の無償化・軽減</a:t>
            </a:r>
            <a:endParaRPr lang="en-US" altLang="ja-JP" dirty="0" smtClean="0"/>
          </a:p>
          <a:p>
            <a:pPr marL="0" indent="0">
              <a:buNone/>
            </a:pPr>
            <a:r>
              <a:rPr kumimoji="1" lang="ja-JP" altLang="en-US" dirty="0" smtClean="0"/>
              <a:t>・介護報酬の底上げと人員基準の抜本的改善</a:t>
            </a:r>
            <a:endParaRPr kumimoji="1" lang="ja-JP" altLang="en-US" dirty="0"/>
          </a:p>
        </p:txBody>
      </p:sp>
    </p:spTree>
    <p:extLst>
      <p:ext uri="{BB962C8B-B14F-4D97-AF65-F5344CB8AC3E}">
        <p14:creationId xmlns:p14="http://schemas.microsoft.com/office/powerpoint/2010/main" val="3400211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07288" cy="6106690"/>
          </a:xfrm>
        </p:spPr>
        <p:txBody>
          <a:bodyPr>
            <a:normAutofit/>
          </a:bodyPr>
          <a:lstStyle/>
          <a:p>
            <a:r>
              <a:rPr kumimoji="1" lang="ja-JP" altLang="en-US" sz="9600" dirty="0" smtClean="0">
                <a:solidFill>
                  <a:srgbClr val="FF0000"/>
                </a:solidFill>
              </a:rPr>
              <a:t>迫る　介護崩壊</a:t>
            </a:r>
            <a:r>
              <a:rPr kumimoji="1" lang="en-US" altLang="ja-JP" sz="9600" dirty="0" smtClean="0">
                <a:solidFill>
                  <a:srgbClr val="FF0000"/>
                </a:solidFill>
              </a:rPr>
              <a:t/>
            </a:r>
            <a:br>
              <a:rPr kumimoji="1" lang="en-US" altLang="ja-JP" sz="9600" dirty="0" smtClean="0">
                <a:solidFill>
                  <a:srgbClr val="FF0000"/>
                </a:solidFill>
              </a:rPr>
            </a:br>
            <a:r>
              <a:rPr lang="ja-JP" altLang="en-US" sz="7200" dirty="0">
                <a:solidFill>
                  <a:srgbClr val="FF0000"/>
                </a:solidFill>
              </a:rPr>
              <a:t>介護</a:t>
            </a:r>
            <a:r>
              <a:rPr lang="ja-JP" altLang="en-US" sz="7200" dirty="0" smtClean="0">
                <a:solidFill>
                  <a:srgbClr val="FF0000"/>
                </a:solidFill>
              </a:rPr>
              <a:t>の担い手確保は</a:t>
            </a:r>
            <a:r>
              <a:rPr lang="en-US" altLang="ja-JP" sz="7200" dirty="0" smtClean="0">
                <a:solidFill>
                  <a:srgbClr val="FF0000"/>
                </a:solidFill>
              </a:rPr>
              <a:t/>
            </a:r>
            <a:br>
              <a:rPr lang="en-US" altLang="ja-JP" sz="7200" dirty="0" smtClean="0">
                <a:solidFill>
                  <a:srgbClr val="FF0000"/>
                </a:solidFill>
              </a:rPr>
            </a:br>
            <a:r>
              <a:rPr lang="ja-JP" altLang="en-US" sz="7200" dirty="0" smtClean="0">
                <a:solidFill>
                  <a:srgbClr val="FF0000"/>
                </a:solidFill>
              </a:rPr>
              <a:t>国民的</a:t>
            </a:r>
            <a:r>
              <a:rPr lang="ja-JP" altLang="en-US" sz="7200" dirty="0">
                <a:solidFill>
                  <a:srgbClr val="FF0000"/>
                </a:solidFill>
              </a:rPr>
              <a:t>課題</a:t>
            </a:r>
            <a:endParaRPr kumimoji="1" lang="ja-JP" altLang="en-US" sz="7200" dirty="0">
              <a:solidFill>
                <a:srgbClr val="FF0000"/>
              </a:solidFill>
            </a:endParaRPr>
          </a:p>
        </p:txBody>
      </p:sp>
    </p:spTree>
    <p:extLst>
      <p:ext uri="{BB962C8B-B14F-4D97-AF65-F5344CB8AC3E}">
        <p14:creationId xmlns:p14="http://schemas.microsoft.com/office/powerpoint/2010/main" val="21925239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504596"/>
          </a:xfrm>
          <a:solidFill>
            <a:srgbClr val="FFFF00"/>
          </a:solidFill>
        </p:spPr>
        <p:txBody>
          <a:bodyPr>
            <a:noAutofit/>
          </a:bodyPr>
          <a:lstStyle/>
          <a:p>
            <a:r>
              <a:rPr kumimoji="1" lang="ja-JP" altLang="en-US" sz="2400" dirty="0" smtClean="0">
                <a:solidFill>
                  <a:srgbClr val="FF0000"/>
                </a:solidFill>
              </a:rPr>
              <a:t>超人手不足の介護人材　有効求人倍率　</a:t>
            </a:r>
            <a:r>
              <a:rPr kumimoji="1" lang="en-US" altLang="ja-JP" sz="3200" dirty="0" smtClean="0">
                <a:solidFill>
                  <a:srgbClr val="FF0000"/>
                </a:solidFill>
              </a:rPr>
              <a:t>4.31</a:t>
            </a:r>
            <a:r>
              <a:rPr kumimoji="1" lang="ja-JP" altLang="en-US" sz="3200" dirty="0" smtClean="0">
                <a:solidFill>
                  <a:srgbClr val="FF0000"/>
                </a:solidFill>
              </a:rPr>
              <a:t>倍</a:t>
            </a:r>
            <a:endParaRPr kumimoji="1" lang="ja-JP" altLang="en-US" sz="3200" dirty="0">
              <a:solidFill>
                <a:srgbClr val="FF0000"/>
              </a:solidFill>
            </a:endParaRPr>
          </a:p>
        </p:txBody>
      </p:sp>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a:blip r:embed="rId2"/>
          <a:stretch>
            <a:fillRect/>
          </a:stretch>
        </p:blipFill>
        <p:spPr>
          <a:xfrm>
            <a:off x="26894" y="504596"/>
            <a:ext cx="9144000" cy="6353404"/>
          </a:xfrm>
          <a:prstGeom prst="rect">
            <a:avLst/>
          </a:prstGeom>
        </p:spPr>
      </p:pic>
    </p:spTree>
    <p:extLst>
      <p:ext uri="{BB962C8B-B14F-4D97-AF65-F5344CB8AC3E}">
        <p14:creationId xmlns:p14="http://schemas.microsoft.com/office/powerpoint/2010/main" val="10330198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a:blip r:embed="rId2"/>
          <a:stretch>
            <a:fillRect/>
          </a:stretch>
        </p:blipFill>
        <p:spPr>
          <a:xfrm>
            <a:off x="0" y="686479"/>
            <a:ext cx="9144000" cy="6353404"/>
          </a:xfrm>
          <a:prstGeom prst="rect">
            <a:avLst/>
          </a:prstGeom>
        </p:spPr>
      </p:pic>
      <p:sp>
        <p:nvSpPr>
          <p:cNvPr id="6" name="タイトル 1"/>
          <p:cNvSpPr>
            <a:spLocks noGrp="1"/>
          </p:cNvSpPr>
          <p:nvPr>
            <p:ph type="title"/>
          </p:nvPr>
        </p:nvSpPr>
        <p:spPr>
          <a:xfrm>
            <a:off x="457200" y="226547"/>
            <a:ext cx="8229600" cy="411841"/>
          </a:xfrm>
          <a:solidFill>
            <a:srgbClr val="FFFF00"/>
          </a:solidFill>
        </p:spPr>
        <p:txBody>
          <a:bodyPr>
            <a:noAutofit/>
          </a:bodyPr>
          <a:lstStyle/>
          <a:p>
            <a:r>
              <a:rPr lang="ja-JP" altLang="en-US" sz="3600" dirty="0" smtClean="0">
                <a:solidFill>
                  <a:srgbClr val="FF0000"/>
                </a:solidFill>
              </a:rPr>
              <a:t>介護人材　</a:t>
            </a:r>
            <a:r>
              <a:rPr lang="en-US" altLang="ja-JP" sz="3600" dirty="0" smtClean="0">
                <a:solidFill>
                  <a:srgbClr val="FF0000"/>
                </a:solidFill>
              </a:rPr>
              <a:t>2025</a:t>
            </a:r>
            <a:r>
              <a:rPr lang="ja-JP" altLang="en-US" sz="3600" dirty="0" smtClean="0">
                <a:solidFill>
                  <a:srgbClr val="FF0000"/>
                </a:solidFill>
              </a:rPr>
              <a:t>年にはあと</a:t>
            </a:r>
            <a:r>
              <a:rPr lang="en-US" altLang="ja-JP" sz="3600" dirty="0" smtClean="0">
                <a:solidFill>
                  <a:srgbClr val="FF0000"/>
                </a:solidFill>
              </a:rPr>
              <a:t>55</a:t>
            </a:r>
            <a:r>
              <a:rPr lang="ja-JP" altLang="en-US" sz="3600" dirty="0" smtClean="0">
                <a:solidFill>
                  <a:srgbClr val="FF0000"/>
                </a:solidFill>
              </a:rPr>
              <a:t>万人必要</a:t>
            </a:r>
            <a:endParaRPr kumimoji="1" lang="ja-JP" altLang="en-US" dirty="0">
              <a:solidFill>
                <a:srgbClr val="FF0000"/>
              </a:solidFill>
            </a:endParaRPr>
          </a:p>
        </p:txBody>
      </p:sp>
    </p:spTree>
    <p:extLst>
      <p:ext uri="{BB962C8B-B14F-4D97-AF65-F5344CB8AC3E}">
        <p14:creationId xmlns:p14="http://schemas.microsoft.com/office/powerpoint/2010/main" val="12545122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8146"/>
            <a:ext cx="8892480" cy="562074"/>
          </a:xfrm>
          <a:solidFill>
            <a:srgbClr val="FFFF00"/>
          </a:solidFill>
        </p:spPr>
        <p:txBody>
          <a:bodyPr>
            <a:normAutofit fontScale="90000"/>
          </a:bodyPr>
          <a:lstStyle/>
          <a:p>
            <a:r>
              <a:rPr kumimoji="1" lang="ja-JP" altLang="en-US" dirty="0" smtClean="0"/>
              <a:t>高齢化し、次世代がいなくなるヘルパー</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034014979"/>
              </p:ext>
            </p:extLst>
          </p:nvPr>
        </p:nvGraphicFramePr>
        <p:xfrm>
          <a:off x="32157" y="908720"/>
          <a:ext cx="892899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2195736" y="6381328"/>
            <a:ext cx="6624736" cy="360040"/>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latin typeface="ＭＳ Ｐゴシック" panose="020B0600070205080204" pitchFamily="50" charset="-128"/>
                <a:ea typeface="ＭＳ Ｐゴシック" panose="020B0600070205080204" pitchFamily="50" charset="-128"/>
              </a:rPr>
              <a:t>介護労働安定センター　</a:t>
            </a:r>
            <a:r>
              <a:rPr lang="zh-TW" altLang="en-US" dirty="0" smtClean="0">
                <a:latin typeface="ＭＳ Ｐゴシック" panose="020B0600070205080204" pitchFamily="50" charset="-128"/>
                <a:ea typeface="ＭＳ Ｐゴシック" panose="020B0600070205080204" pitchFamily="50" charset="-128"/>
              </a:rPr>
              <a:t>平成</a:t>
            </a:r>
            <a:r>
              <a:rPr lang="en-US" altLang="zh-TW" dirty="0">
                <a:latin typeface="ＭＳ Ｐゴシック" panose="020B0600070205080204" pitchFamily="50" charset="-128"/>
                <a:ea typeface="ＭＳ Ｐゴシック" panose="020B0600070205080204" pitchFamily="50" charset="-128"/>
              </a:rPr>
              <a:t>30</a:t>
            </a:r>
            <a:r>
              <a:rPr lang="zh-TW" altLang="en-US" dirty="0">
                <a:latin typeface="ＭＳ Ｐゴシック" panose="020B0600070205080204" pitchFamily="50" charset="-128"/>
                <a:ea typeface="ＭＳ Ｐゴシック" panose="020B0600070205080204" pitchFamily="50" charset="-128"/>
              </a:rPr>
              <a:t>年度介護労働実態調査</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6" name="角丸四角形 5"/>
          <p:cNvSpPr/>
          <p:nvPr/>
        </p:nvSpPr>
        <p:spPr>
          <a:xfrm>
            <a:off x="5292080" y="908720"/>
            <a:ext cx="3847601" cy="5472608"/>
          </a:xfrm>
          <a:prstGeom prst="roundRect">
            <a:avLst/>
          </a:prstGeom>
          <a:noFill/>
          <a:ln w="5715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478584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23850" y="2763838"/>
            <a:ext cx="8605838" cy="378936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70" name="円/楕円 69"/>
          <p:cNvSpPr/>
          <p:nvPr/>
        </p:nvSpPr>
        <p:spPr>
          <a:xfrm>
            <a:off x="915988" y="3495675"/>
            <a:ext cx="1341437" cy="465138"/>
          </a:xfrm>
          <a:prstGeom prst="ellipse">
            <a:avLst/>
          </a:prstGeom>
        </p:spPr>
        <p:style>
          <a:lnRef idx="1">
            <a:schemeClr val="accent1"/>
          </a:lnRef>
          <a:fillRef idx="2">
            <a:schemeClr val="accent1"/>
          </a:fillRef>
          <a:effectRef idx="1">
            <a:schemeClr val="accent1"/>
          </a:effectRef>
          <a:fontRef idx="minor">
            <a:schemeClr val="dk1"/>
          </a:fontRef>
        </p:style>
        <p:txBody>
          <a:bodyPr lIns="84388" tIns="42197" rIns="84388" bIns="42197" anchor="ctr"/>
          <a:lstStyle/>
          <a:p>
            <a:pPr algn="ctr">
              <a:defRPr/>
            </a:pPr>
            <a:endParaRPr lang="ja-JP" altLang="en-US" spc="-92">
              <a:solidFill>
                <a:prstClr val="black"/>
              </a:solidFill>
            </a:endParaRPr>
          </a:p>
        </p:txBody>
      </p:sp>
      <p:sp>
        <p:nvSpPr>
          <p:cNvPr id="57" name="円/楕円 56"/>
          <p:cNvSpPr/>
          <p:nvPr/>
        </p:nvSpPr>
        <p:spPr>
          <a:xfrm>
            <a:off x="1198563" y="3495675"/>
            <a:ext cx="6697662" cy="2857500"/>
          </a:xfrm>
          <a:prstGeom prst="ellipse">
            <a:avLst/>
          </a:prstGeom>
        </p:spPr>
        <p:style>
          <a:lnRef idx="2">
            <a:schemeClr val="accent3"/>
          </a:lnRef>
          <a:fillRef idx="1">
            <a:schemeClr val="lt1"/>
          </a:fillRef>
          <a:effectRef idx="0">
            <a:schemeClr val="accent3"/>
          </a:effectRef>
          <a:fontRef idx="minor">
            <a:schemeClr val="dk1"/>
          </a:fontRef>
        </p:style>
        <p:txBody>
          <a:bodyPr lIns="84388" tIns="42197" rIns="84388" bIns="42197" anchor="ctr"/>
          <a:lstStyle/>
          <a:p>
            <a:pPr algn="ctr">
              <a:defRPr/>
            </a:pPr>
            <a:endParaRPr lang="ja-JP" altLang="en-US" spc="-92">
              <a:solidFill>
                <a:prstClr val="black"/>
              </a:solidFill>
            </a:endParaRPr>
          </a:p>
        </p:txBody>
      </p:sp>
      <p:sp>
        <p:nvSpPr>
          <p:cNvPr id="69" name="円/楕円 68"/>
          <p:cNvSpPr/>
          <p:nvPr/>
        </p:nvSpPr>
        <p:spPr>
          <a:xfrm>
            <a:off x="7104063" y="3760788"/>
            <a:ext cx="1593850" cy="465137"/>
          </a:xfrm>
          <a:prstGeom prst="ellipse">
            <a:avLst/>
          </a:prstGeom>
        </p:spPr>
        <p:style>
          <a:lnRef idx="1">
            <a:schemeClr val="accent6"/>
          </a:lnRef>
          <a:fillRef idx="2">
            <a:schemeClr val="accent6"/>
          </a:fillRef>
          <a:effectRef idx="1">
            <a:schemeClr val="accent6"/>
          </a:effectRef>
          <a:fontRef idx="minor">
            <a:schemeClr val="dk1"/>
          </a:fontRef>
        </p:style>
        <p:txBody>
          <a:bodyPr lIns="84388" tIns="42197" rIns="84388" bIns="42197" anchor="ctr"/>
          <a:lstStyle/>
          <a:p>
            <a:pPr algn="ctr">
              <a:defRPr/>
            </a:pPr>
            <a:endParaRPr lang="ja-JP" altLang="en-US" spc="-92">
              <a:solidFill>
                <a:prstClr val="black"/>
              </a:solidFill>
            </a:endParaRPr>
          </a:p>
        </p:txBody>
      </p:sp>
      <p:sp>
        <p:nvSpPr>
          <p:cNvPr id="73" name="右カーブ矢印 72"/>
          <p:cNvSpPr/>
          <p:nvPr/>
        </p:nvSpPr>
        <p:spPr>
          <a:xfrm rot="19031753">
            <a:off x="2500313" y="3954463"/>
            <a:ext cx="500062" cy="1322387"/>
          </a:xfrm>
          <a:prstGeom prst="curvedRightArrow">
            <a:avLst/>
          </a:prstGeom>
        </p:spPr>
        <p:style>
          <a:lnRef idx="1">
            <a:schemeClr val="accent6"/>
          </a:lnRef>
          <a:fillRef idx="3">
            <a:schemeClr val="accent6"/>
          </a:fillRef>
          <a:effectRef idx="2">
            <a:schemeClr val="accent6"/>
          </a:effectRef>
          <a:fontRef idx="minor">
            <a:schemeClr val="lt1"/>
          </a:fontRef>
        </p:style>
        <p:txBody>
          <a:bodyPr lIns="84388" tIns="42197" rIns="84388" bIns="42197" anchor="ctr"/>
          <a:lstStyle/>
          <a:p>
            <a:pPr algn="ctr">
              <a:defRPr/>
            </a:pPr>
            <a:endParaRPr lang="ja-JP" altLang="en-US" spc="-92">
              <a:solidFill>
                <a:prstClr val="black"/>
              </a:solidFill>
            </a:endParaRPr>
          </a:p>
        </p:txBody>
      </p:sp>
      <p:sp>
        <p:nvSpPr>
          <p:cNvPr id="74" name="左カーブ矢印 73"/>
          <p:cNvSpPr/>
          <p:nvPr/>
        </p:nvSpPr>
        <p:spPr>
          <a:xfrm rot="9981534" flipH="1">
            <a:off x="3683000" y="3860800"/>
            <a:ext cx="422275" cy="892175"/>
          </a:xfrm>
          <a:prstGeom prst="curvedLeftArrow">
            <a:avLst/>
          </a:prstGeom>
        </p:spPr>
        <p:style>
          <a:lnRef idx="1">
            <a:schemeClr val="accent3"/>
          </a:lnRef>
          <a:fillRef idx="3">
            <a:schemeClr val="accent3"/>
          </a:fillRef>
          <a:effectRef idx="2">
            <a:schemeClr val="accent3"/>
          </a:effectRef>
          <a:fontRef idx="minor">
            <a:schemeClr val="lt1"/>
          </a:fontRef>
        </p:style>
        <p:txBody>
          <a:bodyPr lIns="84388" tIns="42197" rIns="84388" bIns="42197" anchor="ctr"/>
          <a:lstStyle/>
          <a:p>
            <a:pPr algn="ctr">
              <a:defRPr/>
            </a:pPr>
            <a:endParaRPr lang="ja-JP" altLang="en-US" spc="-92" dirty="0">
              <a:solidFill>
                <a:prstClr val="black"/>
              </a:solidFill>
            </a:endParaRPr>
          </a:p>
        </p:txBody>
      </p:sp>
      <p:sp>
        <p:nvSpPr>
          <p:cNvPr id="75" name="右カーブ矢印 74"/>
          <p:cNvSpPr/>
          <p:nvPr/>
        </p:nvSpPr>
        <p:spPr>
          <a:xfrm rot="11588426" flipH="1">
            <a:off x="4830763" y="3856038"/>
            <a:ext cx="379412" cy="877887"/>
          </a:xfrm>
          <a:prstGeom prst="curvedRightArrow">
            <a:avLst/>
          </a:prstGeom>
        </p:spPr>
        <p:style>
          <a:lnRef idx="1">
            <a:schemeClr val="accent3"/>
          </a:lnRef>
          <a:fillRef idx="3">
            <a:schemeClr val="accent3"/>
          </a:fillRef>
          <a:effectRef idx="2">
            <a:schemeClr val="accent3"/>
          </a:effectRef>
          <a:fontRef idx="minor">
            <a:schemeClr val="lt1"/>
          </a:fontRef>
        </p:style>
        <p:txBody>
          <a:bodyPr lIns="84388" tIns="42197" rIns="84388" bIns="42197" anchor="ctr"/>
          <a:lstStyle/>
          <a:p>
            <a:pPr algn="ctr">
              <a:defRPr/>
            </a:pPr>
            <a:endParaRPr lang="ja-JP" altLang="en-US" spc="-92">
              <a:solidFill>
                <a:prstClr val="black"/>
              </a:solidFill>
            </a:endParaRPr>
          </a:p>
        </p:txBody>
      </p:sp>
      <p:sp>
        <p:nvSpPr>
          <p:cNvPr id="71" name="左カーブ矢印 70"/>
          <p:cNvSpPr/>
          <p:nvPr/>
        </p:nvSpPr>
        <p:spPr>
          <a:xfrm rot="2216199">
            <a:off x="6018213" y="3951288"/>
            <a:ext cx="406400" cy="1217612"/>
          </a:xfrm>
          <a:prstGeom prst="curvedLeftArrow">
            <a:avLst/>
          </a:prstGeom>
        </p:spPr>
        <p:style>
          <a:lnRef idx="1">
            <a:schemeClr val="accent6"/>
          </a:lnRef>
          <a:fillRef idx="3">
            <a:schemeClr val="accent6"/>
          </a:fillRef>
          <a:effectRef idx="2">
            <a:schemeClr val="accent6"/>
          </a:effectRef>
          <a:fontRef idx="minor">
            <a:schemeClr val="lt1"/>
          </a:fontRef>
        </p:style>
        <p:txBody>
          <a:bodyPr lIns="84388" tIns="42197" rIns="84388" bIns="42197" anchor="ctr"/>
          <a:lstStyle/>
          <a:p>
            <a:pPr algn="ctr">
              <a:defRPr/>
            </a:pPr>
            <a:endParaRPr lang="ja-JP" altLang="en-US" spc="-92">
              <a:solidFill>
                <a:prstClr val="black"/>
              </a:solidFill>
            </a:endParaRPr>
          </a:p>
        </p:txBody>
      </p:sp>
      <p:sp>
        <p:nvSpPr>
          <p:cNvPr id="77" name="左カーブ矢印 76"/>
          <p:cNvSpPr/>
          <p:nvPr/>
        </p:nvSpPr>
        <p:spPr>
          <a:xfrm rot="1592324" flipH="1">
            <a:off x="3360738" y="4668838"/>
            <a:ext cx="457200" cy="1125537"/>
          </a:xfrm>
          <a:prstGeom prst="curvedLeftArrow">
            <a:avLst/>
          </a:prstGeom>
        </p:spPr>
        <p:style>
          <a:lnRef idx="1">
            <a:schemeClr val="accent3"/>
          </a:lnRef>
          <a:fillRef idx="3">
            <a:schemeClr val="accent3"/>
          </a:fillRef>
          <a:effectRef idx="2">
            <a:schemeClr val="accent3"/>
          </a:effectRef>
          <a:fontRef idx="minor">
            <a:schemeClr val="lt1"/>
          </a:fontRef>
        </p:style>
        <p:txBody>
          <a:bodyPr lIns="84388" tIns="42197" rIns="84388" bIns="42197" anchor="ctr"/>
          <a:lstStyle/>
          <a:p>
            <a:pPr algn="ctr">
              <a:defRPr/>
            </a:pPr>
            <a:endParaRPr lang="ja-JP" altLang="en-US" spc="-92">
              <a:solidFill>
                <a:prstClr val="black"/>
              </a:solidFill>
            </a:endParaRPr>
          </a:p>
        </p:txBody>
      </p:sp>
      <p:sp>
        <p:nvSpPr>
          <p:cNvPr id="76" name="右カーブ矢印 75"/>
          <p:cNvSpPr/>
          <p:nvPr/>
        </p:nvSpPr>
        <p:spPr>
          <a:xfrm rot="12586660">
            <a:off x="5213350" y="5032375"/>
            <a:ext cx="503238" cy="1333500"/>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84388" tIns="42197" rIns="84388" bIns="42197" anchor="ctr"/>
          <a:lstStyle/>
          <a:p>
            <a:pPr algn="ctr">
              <a:defRPr/>
            </a:pPr>
            <a:endParaRPr lang="ja-JP" altLang="en-US" spc="-92">
              <a:solidFill>
                <a:prstClr val="black"/>
              </a:solidFill>
            </a:endParaRPr>
          </a:p>
        </p:txBody>
      </p:sp>
      <p:sp>
        <p:nvSpPr>
          <p:cNvPr id="38" name="円/楕円 37"/>
          <p:cNvSpPr/>
          <p:nvPr/>
        </p:nvSpPr>
        <p:spPr>
          <a:xfrm>
            <a:off x="3359150" y="4506913"/>
            <a:ext cx="2376488" cy="650875"/>
          </a:xfrm>
          <a:prstGeom prst="ellipse">
            <a:avLst/>
          </a:prstGeom>
        </p:spPr>
        <p:style>
          <a:lnRef idx="1">
            <a:schemeClr val="accent2"/>
          </a:lnRef>
          <a:fillRef idx="2">
            <a:schemeClr val="accent2"/>
          </a:fillRef>
          <a:effectRef idx="1">
            <a:schemeClr val="accent2"/>
          </a:effectRef>
          <a:fontRef idx="minor">
            <a:schemeClr val="dk1"/>
          </a:fontRef>
        </p:style>
        <p:txBody>
          <a:bodyPr lIns="84388" tIns="42197" rIns="84388" bIns="42197" anchor="ctr"/>
          <a:lstStyle/>
          <a:p>
            <a:pPr algn="ctr">
              <a:defRPr/>
            </a:pPr>
            <a:endParaRPr lang="ja-JP" altLang="en-US" spc="-92">
              <a:solidFill>
                <a:prstClr val="black"/>
              </a:solidFill>
            </a:endParaRPr>
          </a:p>
        </p:txBody>
      </p:sp>
      <p:sp>
        <p:nvSpPr>
          <p:cNvPr id="36" name="円/楕円 35"/>
          <p:cNvSpPr/>
          <p:nvPr/>
        </p:nvSpPr>
        <p:spPr>
          <a:xfrm>
            <a:off x="3049588" y="5821363"/>
            <a:ext cx="1262062" cy="531812"/>
          </a:xfrm>
          <a:prstGeom prst="ellipse">
            <a:avLst/>
          </a:prstGeom>
        </p:spPr>
        <p:style>
          <a:lnRef idx="1">
            <a:schemeClr val="accent4"/>
          </a:lnRef>
          <a:fillRef idx="2">
            <a:schemeClr val="accent4"/>
          </a:fillRef>
          <a:effectRef idx="1">
            <a:schemeClr val="accent4"/>
          </a:effectRef>
          <a:fontRef idx="minor">
            <a:schemeClr val="dk1"/>
          </a:fontRef>
        </p:style>
        <p:txBody>
          <a:bodyPr lIns="84388" tIns="42197" rIns="84388" bIns="42197" anchor="ctr"/>
          <a:lstStyle/>
          <a:p>
            <a:pPr algn="ctr">
              <a:defRPr/>
            </a:pPr>
            <a:endParaRPr lang="ja-JP" altLang="en-US" spc="-92">
              <a:solidFill>
                <a:prstClr val="black"/>
              </a:solidFill>
            </a:endParaRPr>
          </a:p>
        </p:txBody>
      </p:sp>
      <p:sp>
        <p:nvSpPr>
          <p:cNvPr id="41" name="テキスト ボックス 40"/>
          <p:cNvSpPr txBox="1"/>
          <p:nvPr/>
        </p:nvSpPr>
        <p:spPr>
          <a:xfrm>
            <a:off x="1487488" y="3163888"/>
            <a:ext cx="1079500" cy="311150"/>
          </a:xfrm>
          <a:prstGeom prst="rect">
            <a:avLst/>
          </a:prstGeom>
          <a:noFill/>
        </p:spPr>
        <p:txBody>
          <a:bodyPr lIns="84388" tIns="42197" rIns="84388" bIns="42197">
            <a:spAutoFit/>
          </a:bodyPr>
          <a:lstStyle/>
          <a:p>
            <a:pPr>
              <a:defRPr/>
            </a:pPr>
            <a:endParaRPr lang="en-US" altLang="ja-JP" sz="1477" b="1" spc="-92"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575050" y="5356225"/>
            <a:ext cx="2160588" cy="461963"/>
          </a:xfrm>
          <a:prstGeom prst="rect">
            <a:avLst/>
          </a:prstGeom>
          <a:noFill/>
        </p:spPr>
        <p:txBody>
          <a:bodyPr lIns="84388" tIns="42197" rIns="84388" bIns="42197">
            <a:spAutoFit/>
          </a:bodyPr>
          <a:lstStyle/>
          <a:p>
            <a:pPr>
              <a:defRPr/>
            </a:pPr>
            <a:r>
              <a:rPr lang="ja-JP" altLang="en-US" sz="969" spc="-92" dirty="0">
                <a:solidFill>
                  <a:prstClr val="black"/>
                </a:solidFill>
                <a:latin typeface="ＭＳ Ｐゴシック"/>
              </a:rPr>
              <a:t>いつまでも元気に暮らすために･･･  </a:t>
            </a:r>
            <a:endParaRPr lang="en-US" altLang="ja-JP" sz="969" spc="-92" dirty="0">
              <a:solidFill>
                <a:prstClr val="black"/>
              </a:solidFill>
              <a:latin typeface="ＭＳ Ｐゴシック"/>
            </a:endParaRPr>
          </a:p>
          <a:p>
            <a:pPr>
              <a:defRPr/>
            </a:pPr>
            <a:r>
              <a:rPr lang="ja-JP" altLang="en-US" sz="1477" b="1" spc="-92" dirty="0">
                <a:solidFill>
                  <a:prstClr val="black"/>
                </a:solidFill>
                <a:latin typeface="HG丸ｺﾞｼｯｸM-PRO" pitchFamily="50" charset="-128"/>
                <a:ea typeface="HG丸ｺﾞｼｯｸM-PRO" pitchFamily="50" charset="-128"/>
              </a:rPr>
              <a:t>生活支援・介護予防</a:t>
            </a:r>
            <a:endParaRPr lang="en-US" altLang="ja-JP" sz="1477" b="1" spc="-92"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111625" y="4313238"/>
            <a:ext cx="952500" cy="312737"/>
          </a:xfrm>
          <a:prstGeom prst="rect">
            <a:avLst/>
          </a:prstGeom>
          <a:noFill/>
        </p:spPr>
        <p:txBody>
          <a:bodyPr lIns="84388" tIns="42197" rIns="84388" bIns="42197">
            <a:spAutoFit/>
          </a:bodyPr>
          <a:lstStyle/>
          <a:p>
            <a:pPr>
              <a:defRPr/>
            </a:pPr>
            <a:r>
              <a:rPr lang="ja-JP" altLang="en-US" sz="1477" b="1" spc="-92" dirty="0">
                <a:solidFill>
                  <a:prstClr val="black"/>
                </a:solidFill>
                <a:latin typeface="HG丸ｺﾞｼｯｸM-PRO" pitchFamily="50" charset="-128"/>
                <a:ea typeface="HG丸ｺﾞｼｯｸM-PRO" pitchFamily="50" charset="-128"/>
              </a:rPr>
              <a:t>住まい</a:t>
            </a:r>
            <a:endParaRPr lang="en-US" altLang="ja-JP" sz="1477" b="1" spc="-92" dirty="0">
              <a:solidFill>
                <a:prstClr val="black"/>
              </a:solidFill>
              <a:latin typeface="HG丸ｺﾞｼｯｸM-PRO" pitchFamily="50" charset="-128"/>
              <a:ea typeface="HG丸ｺﾞｼｯｸM-PRO" pitchFamily="50" charset="-128"/>
            </a:endParaRPr>
          </a:p>
        </p:txBody>
      </p:sp>
      <p:pic>
        <p:nvPicPr>
          <p:cNvPr id="13329" name="図 19" descr="building02_house1_cl.w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6488" y="4492625"/>
            <a:ext cx="8651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54"/>
          <p:cNvSpPr/>
          <p:nvPr/>
        </p:nvSpPr>
        <p:spPr>
          <a:xfrm>
            <a:off x="2732088" y="2963863"/>
            <a:ext cx="4032250" cy="33178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84388" tIns="42197" rIns="84388" bIns="42197" anchor="ctr"/>
          <a:lstStyle/>
          <a:p>
            <a:pPr algn="ctr">
              <a:defRPr/>
            </a:pPr>
            <a:r>
              <a:rPr lang="ja-JP" altLang="en-US" spc="-92" dirty="0">
                <a:solidFill>
                  <a:prstClr val="black"/>
                </a:solidFill>
              </a:rPr>
              <a:t>地域包括ケアシステムの姿</a:t>
            </a:r>
          </a:p>
        </p:txBody>
      </p:sp>
      <p:sp>
        <p:nvSpPr>
          <p:cNvPr id="59" name="角丸四角形 58"/>
          <p:cNvSpPr/>
          <p:nvPr/>
        </p:nvSpPr>
        <p:spPr>
          <a:xfrm>
            <a:off x="6040438" y="5157788"/>
            <a:ext cx="2662237" cy="796925"/>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84388" tIns="42197" rIns="84388" bIns="42197" anchor="ctr"/>
          <a:lstStyle/>
          <a:p>
            <a:pPr marL="161196" indent="-161196">
              <a:defRPr/>
            </a:pPr>
            <a:r>
              <a:rPr lang="en-US" altLang="ja-JP" sz="1108" spc="-92" dirty="0">
                <a:solidFill>
                  <a:prstClr val="black"/>
                </a:solidFill>
              </a:rPr>
              <a:t>※</a:t>
            </a:r>
            <a:r>
              <a:rPr lang="ja-JP" altLang="en-US" sz="1108" spc="-92" dirty="0">
                <a:solidFill>
                  <a:prstClr val="black"/>
                </a:solidFill>
              </a:rPr>
              <a:t>　</a:t>
            </a:r>
            <a:r>
              <a:rPr lang="ja-JP" altLang="ja-JP" sz="1108" spc="-92" dirty="0">
                <a:solidFill>
                  <a:prstClr val="black"/>
                </a:solidFill>
              </a:rPr>
              <a:t>地域包括ケアシステムは、おおむね３０分以内に必要なサービスが提供される日常生活圏域（具体的には中学校区）を単位として想定</a:t>
            </a:r>
            <a:endParaRPr lang="ja-JP" altLang="en-US" sz="1108" spc="-92" dirty="0">
              <a:solidFill>
                <a:prstClr val="black"/>
              </a:solidFill>
            </a:endParaRPr>
          </a:p>
        </p:txBody>
      </p:sp>
      <p:pic>
        <p:nvPicPr>
          <p:cNvPr id="13332" name="図 2" descr="health_0150.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8575" y="4160838"/>
            <a:ext cx="26828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図 7" descr="health_0180.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000" y="4425950"/>
            <a:ext cx="863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円/楕円 47"/>
          <p:cNvSpPr/>
          <p:nvPr/>
        </p:nvSpPr>
        <p:spPr>
          <a:xfrm>
            <a:off x="5508625" y="3629025"/>
            <a:ext cx="2127250" cy="663575"/>
          </a:xfrm>
          <a:prstGeom prst="ellipse">
            <a:avLst/>
          </a:prstGeom>
        </p:spPr>
        <p:style>
          <a:lnRef idx="1">
            <a:schemeClr val="accent6"/>
          </a:lnRef>
          <a:fillRef idx="2">
            <a:schemeClr val="accent6"/>
          </a:fillRef>
          <a:effectRef idx="1">
            <a:schemeClr val="accent6"/>
          </a:effectRef>
          <a:fontRef idx="minor">
            <a:schemeClr val="dk1"/>
          </a:fontRef>
        </p:style>
        <p:txBody>
          <a:bodyPr lIns="84388" tIns="42197" rIns="84388" bIns="42197" anchor="ctr"/>
          <a:lstStyle/>
          <a:p>
            <a:pPr algn="ctr">
              <a:defRPr/>
            </a:pPr>
            <a:endParaRPr lang="ja-JP" altLang="en-US" spc="-92">
              <a:solidFill>
                <a:prstClr val="black"/>
              </a:solidFill>
            </a:endParaRPr>
          </a:p>
        </p:txBody>
      </p:sp>
      <p:pic>
        <p:nvPicPr>
          <p:cNvPr id="13335" name="図 17" descr="build32.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7913" y="3295650"/>
            <a:ext cx="863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図 5" descr="health_0166.wm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7913" y="3562350"/>
            <a:ext cx="7921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図 31" descr="build34.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225" y="3295650"/>
            <a:ext cx="6762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図 8" descr="health_0047.wm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7513" y="3522663"/>
            <a:ext cx="6683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p:cNvSpPr txBox="1"/>
          <p:nvPr/>
        </p:nvSpPr>
        <p:spPr>
          <a:xfrm>
            <a:off x="5703888" y="3844925"/>
            <a:ext cx="2979737" cy="1008063"/>
          </a:xfrm>
          <a:prstGeom prst="rect">
            <a:avLst/>
          </a:prstGeom>
          <a:noFill/>
        </p:spPr>
        <p:txBody>
          <a:bodyPr lIns="84388" tIns="42197" rIns="84388" bIns="42197">
            <a:spAutoFit/>
          </a:bodyPr>
          <a:lstStyle/>
          <a:p>
            <a:pPr>
              <a:defRPr/>
            </a:pPr>
            <a:r>
              <a:rPr lang="ja-JP" altLang="en-US" sz="831" spc="-92" dirty="0">
                <a:solidFill>
                  <a:prstClr val="black"/>
                </a:solidFill>
                <a:latin typeface="ＭＳ Ｐゴシック"/>
              </a:rPr>
              <a:t>■在宅系サービス：</a:t>
            </a:r>
            <a:endParaRPr lang="en-US" altLang="ja-JP" sz="831" spc="-92" dirty="0">
              <a:solidFill>
                <a:prstClr val="black"/>
              </a:solidFill>
              <a:latin typeface="ＭＳ Ｐゴシック"/>
            </a:endParaRPr>
          </a:p>
          <a:p>
            <a:pPr>
              <a:defRPr/>
            </a:pPr>
            <a:r>
              <a:rPr lang="ja-JP" altLang="en-US" sz="738" spc="-92" dirty="0">
                <a:solidFill>
                  <a:prstClr val="black"/>
                </a:solidFill>
                <a:latin typeface="ＭＳ Ｐゴシック"/>
              </a:rPr>
              <a:t>・訪問介護　・訪問看護　・通所介護　</a:t>
            </a:r>
            <a:endParaRPr lang="en-US" altLang="ja-JP" sz="738" spc="-92" dirty="0">
              <a:solidFill>
                <a:prstClr val="black"/>
              </a:solidFill>
              <a:latin typeface="ＭＳ Ｐゴシック"/>
            </a:endParaRPr>
          </a:p>
          <a:p>
            <a:pPr>
              <a:defRPr/>
            </a:pPr>
            <a:r>
              <a:rPr lang="ja-JP" altLang="en-US" sz="738" spc="-92" dirty="0">
                <a:solidFill>
                  <a:prstClr val="black"/>
                </a:solidFill>
                <a:latin typeface="ＭＳ Ｐゴシック"/>
              </a:rPr>
              <a:t>・小規模多機能型居宅介護</a:t>
            </a:r>
            <a:endParaRPr lang="en-US" altLang="ja-JP" sz="738" spc="-92" dirty="0">
              <a:solidFill>
                <a:prstClr val="black"/>
              </a:solidFill>
              <a:latin typeface="ＭＳ Ｐゴシック"/>
            </a:endParaRPr>
          </a:p>
          <a:p>
            <a:pPr>
              <a:defRPr/>
            </a:pPr>
            <a:r>
              <a:rPr lang="ja-JP" altLang="en-US" sz="738" spc="-92" dirty="0">
                <a:solidFill>
                  <a:prstClr val="black"/>
                </a:solidFill>
                <a:latin typeface="ＭＳ Ｐゴシック"/>
              </a:rPr>
              <a:t>・</a:t>
            </a:r>
            <a:r>
              <a:rPr lang="ja-JP" altLang="en-US" sz="738" spc="-92" dirty="0">
                <a:solidFill>
                  <a:prstClr val="black"/>
                </a:solidFill>
              </a:rPr>
              <a:t>短期入所生活介護</a:t>
            </a:r>
            <a:endParaRPr lang="en-US" altLang="ja-JP" sz="738" spc="-92" dirty="0">
              <a:solidFill>
                <a:prstClr val="black"/>
              </a:solidFill>
            </a:endParaRPr>
          </a:p>
          <a:p>
            <a:pPr>
              <a:defRPr/>
            </a:pPr>
            <a:r>
              <a:rPr lang="ja-JP" altLang="en-US" sz="738" spc="-92" dirty="0">
                <a:solidFill>
                  <a:prstClr val="black"/>
                </a:solidFill>
              </a:rPr>
              <a:t>・福祉用具</a:t>
            </a:r>
            <a:endParaRPr lang="en-US" altLang="ja-JP" sz="738" spc="-92" dirty="0">
              <a:solidFill>
                <a:prstClr val="black"/>
              </a:solidFill>
            </a:endParaRPr>
          </a:p>
          <a:p>
            <a:pPr>
              <a:defRPr/>
            </a:pPr>
            <a:r>
              <a:rPr lang="ja-JP" altLang="en-US" sz="738" spc="-92" dirty="0">
                <a:solidFill>
                  <a:prstClr val="black"/>
                </a:solidFill>
              </a:rPr>
              <a:t>・</a:t>
            </a:r>
            <a:r>
              <a:rPr lang="en-US" altLang="ja-JP" sz="738" spc="-92" dirty="0">
                <a:solidFill>
                  <a:prstClr val="black"/>
                </a:solidFill>
              </a:rPr>
              <a:t>24</a:t>
            </a:r>
            <a:r>
              <a:rPr lang="ja-JP" altLang="en-US" sz="738" spc="-92" dirty="0">
                <a:solidFill>
                  <a:prstClr val="black"/>
                </a:solidFill>
              </a:rPr>
              <a:t>時間対応の訪問サービス</a:t>
            </a:r>
            <a:endParaRPr lang="en-US" altLang="ja-JP" sz="738" spc="-92" dirty="0">
              <a:solidFill>
                <a:prstClr val="black"/>
              </a:solidFill>
            </a:endParaRPr>
          </a:p>
          <a:p>
            <a:pPr>
              <a:defRPr/>
            </a:pPr>
            <a:r>
              <a:rPr lang="ja-JP" altLang="en-US" sz="738" spc="-92" dirty="0">
                <a:solidFill>
                  <a:prstClr val="black"/>
                </a:solidFill>
              </a:rPr>
              <a:t>・複合型サービス</a:t>
            </a:r>
            <a:endParaRPr lang="en-US" altLang="ja-JP" sz="738" spc="-92" dirty="0">
              <a:solidFill>
                <a:prstClr val="black"/>
              </a:solidFill>
            </a:endParaRPr>
          </a:p>
          <a:p>
            <a:pPr>
              <a:defRPr/>
            </a:pPr>
            <a:r>
              <a:rPr lang="en-US" altLang="ja-JP" sz="738" spc="-92" dirty="0">
                <a:solidFill>
                  <a:prstClr val="black"/>
                </a:solidFill>
              </a:rPr>
              <a:t>  </a:t>
            </a:r>
            <a:r>
              <a:rPr lang="ja-JP" altLang="en-US" sz="738" spc="-92" dirty="0">
                <a:solidFill>
                  <a:prstClr val="black"/>
                </a:solidFill>
              </a:rPr>
              <a:t>　（小規模多機能型居宅介護＋訪問看護） </a:t>
            </a:r>
            <a:r>
              <a:rPr lang="ja-JP" altLang="en-US" sz="738" spc="-92" dirty="0">
                <a:solidFill>
                  <a:prstClr val="black"/>
                </a:solidFill>
                <a:latin typeface="ＭＳ Ｐゴシック"/>
              </a:rPr>
              <a:t>等</a:t>
            </a:r>
            <a:endParaRPr lang="en-US" altLang="ja-JP" sz="738" spc="-92" dirty="0">
              <a:solidFill>
                <a:prstClr val="black"/>
              </a:solidFill>
              <a:latin typeface="ＭＳ Ｐゴシック"/>
            </a:endParaRPr>
          </a:p>
        </p:txBody>
      </p:sp>
      <p:sp>
        <p:nvSpPr>
          <p:cNvPr id="51" name="角丸四角形吹き出し 50"/>
          <p:cNvSpPr/>
          <p:nvPr/>
        </p:nvSpPr>
        <p:spPr>
          <a:xfrm>
            <a:off x="3575050" y="5024438"/>
            <a:ext cx="1598613" cy="26511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anchor="ctr"/>
          <a:lstStyle/>
          <a:p>
            <a:pPr>
              <a:defRPr/>
            </a:pPr>
            <a:r>
              <a:rPr lang="ja-JP" altLang="en-US" sz="831" spc="-92" dirty="0">
                <a:solidFill>
                  <a:prstClr val="black"/>
                </a:solidFill>
              </a:rPr>
              <a:t>　・自宅</a:t>
            </a:r>
            <a:endParaRPr lang="en-US" altLang="ja-JP" sz="831" spc="-92" dirty="0">
              <a:solidFill>
                <a:prstClr val="black"/>
              </a:solidFill>
            </a:endParaRPr>
          </a:p>
          <a:p>
            <a:pPr>
              <a:defRPr/>
            </a:pPr>
            <a:r>
              <a:rPr lang="ja-JP" altLang="en-US" sz="831" spc="-92" dirty="0">
                <a:solidFill>
                  <a:prstClr val="black"/>
                </a:solidFill>
              </a:rPr>
              <a:t>　・サービス付き高齢者向け住宅 等</a:t>
            </a:r>
          </a:p>
        </p:txBody>
      </p:sp>
      <p:pic>
        <p:nvPicPr>
          <p:cNvPr id="13341" name="図 65" descr="building03_cl2.wm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273175" y="5178425"/>
            <a:ext cx="5984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角丸四角形吹き出し 77"/>
          <p:cNvSpPr/>
          <p:nvPr/>
        </p:nvSpPr>
        <p:spPr>
          <a:xfrm>
            <a:off x="2005013" y="5222875"/>
            <a:ext cx="1312862" cy="333375"/>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ja-JP" altLang="en-US" sz="831" spc="-92" dirty="0">
                <a:solidFill>
                  <a:prstClr val="black"/>
                </a:solidFill>
              </a:rPr>
              <a:t>相談業務やサービスの</a:t>
            </a:r>
            <a:endParaRPr lang="en-US" altLang="ja-JP" sz="831" spc="-92" dirty="0">
              <a:solidFill>
                <a:prstClr val="black"/>
              </a:solidFill>
            </a:endParaRPr>
          </a:p>
          <a:p>
            <a:pPr algn="ctr">
              <a:defRPr/>
            </a:pPr>
            <a:r>
              <a:rPr lang="ja-JP" altLang="en-US" sz="831" spc="-92" dirty="0">
                <a:solidFill>
                  <a:prstClr val="black"/>
                </a:solidFill>
              </a:rPr>
              <a:t>コーディネートを行います。</a:t>
            </a:r>
          </a:p>
        </p:txBody>
      </p:sp>
      <p:pic>
        <p:nvPicPr>
          <p:cNvPr id="13343" name="図 39" descr="health_0179.wm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51488" y="3500438"/>
            <a:ext cx="820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テキスト ボックス 64"/>
          <p:cNvSpPr txBox="1"/>
          <p:nvPr/>
        </p:nvSpPr>
        <p:spPr>
          <a:xfrm>
            <a:off x="7827963" y="3963988"/>
            <a:ext cx="1522412" cy="879475"/>
          </a:xfrm>
          <a:prstGeom prst="rect">
            <a:avLst/>
          </a:prstGeom>
          <a:noFill/>
        </p:spPr>
        <p:txBody>
          <a:bodyPr lIns="84388" tIns="42197" rIns="84388" bIns="42197">
            <a:spAutoFit/>
          </a:bodyPr>
          <a:lstStyle/>
          <a:p>
            <a:pPr>
              <a:defRPr/>
            </a:pPr>
            <a:r>
              <a:rPr lang="ja-JP" altLang="en-US" sz="738" spc="-92" dirty="0">
                <a:solidFill>
                  <a:prstClr val="black"/>
                </a:solidFill>
              </a:rPr>
              <a:t>■施設・居住系サービス</a:t>
            </a:r>
          </a:p>
          <a:p>
            <a:pPr>
              <a:defRPr/>
            </a:pPr>
            <a:r>
              <a:rPr lang="ja-JP" altLang="en-US" sz="738" spc="-92" dirty="0">
                <a:solidFill>
                  <a:prstClr val="black"/>
                </a:solidFill>
              </a:rPr>
              <a:t>・介護老人福祉施設</a:t>
            </a:r>
            <a:endParaRPr lang="en-US" altLang="ja-JP" sz="738" spc="-92" dirty="0">
              <a:solidFill>
                <a:prstClr val="black"/>
              </a:solidFill>
            </a:endParaRPr>
          </a:p>
          <a:p>
            <a:pPr>
              <a:defRPr/>
            </a:pPr>
            <a:r>
              <a:rPr lang="ja-JP" altLang="en-US" sz="738" spc="-92" dirty="0">
                <a:solidFill>
                  <a:prstClr val="black"/>
                </a:solidFill>
              </a:rPr>
              <a:t>・介護老人保健施設</a:t>
            </a:r>
            <a:endParaRPr lang="en-US" altLang="ja-JP" sz="738" spc="-92" dirty="0">
              <a:solidFill>
                <a:prstClr val="black"/>
              </a:solidFill>
            </a:endParaRPr>
          </a:p>
          <a:p>
            <a:pPr>
              <a:defRPr/>
            </a:pPr>
            <a:r>
              <a:rPr lang="ja-JP" altLang="en-US" sz="738" spc="-92" dirty="0">
                <a:solidFill>
                  <a:prstClr val="black"/>
                </a:solidFill>
                <a:latin typeface="ＭＳ Ｐゴシック"/>
              </a:rPr>
              <a:t>・</a:t>
            </a:r>
            <a:r>
              <a:rPr lang="ja-JP" altLang="en-US" sz="738" spc="-92" dirty="0">
                <a:solidFill>
                  <a:prstClr val="black"/>
                </a:solidFill>
                <a:latin typeface="Arial" charset="0"/>
              </a:rPr>
              <a:t>認知症共同生活介護</a:t>
            </a:r>
            <a:endParaRPr lang="en-US" altLang="ja-JP" sz="738" spc="-92" dirty="0">
              <a:solidFill>
                <a:prstClr val="black"/>
              </a:solidFill>
              <a:latin typeface="Arial" charset="0"/>
            </a:endParaRPr>
          </a:p>
          <a:p>
            <a:pPr>
              <a:defRPr/>
            </a:pPr>
            <a:r>
              <a:rPr lang="ja-JP" altLang="en-US" sz="738" spc="-92" dirty="0">
                <a:solidFill>
                  <a:prstClr val="black"/>
                </a:solidFill>
                <a:latin typeface="Arial" charset="0"/>
              </a:rPr>
              <a:t>・特定施設入所者生活介護</a:t>
            </a:r>
            <a:endParaRPr lang="en-US" altLang="ja-JP" sz="738" spc="-92" dirty="0">
              <a:solidFill>
                <a:prstClr val="black"/>
              </a:solidFill>
              <a:latin typeface="Arial" charset="0"/>
            </a:endParaRPr>
          </a:p>
          <a:p>
            <a:pPr>
              <a:defRPr/>
            </a:pPr>
            <a:r>
              <a:rPr lang="ja-JP" altLang="en-US" sz="738" spc="-92" dirty="0">
                <a:solidFill>
                  <a:prstClr val="black"/>
                </a:solidFill>
                <a:latin typeface="Arial" charset="0"/>
              </a:rPr>
              <a:t>　　　　　　　　　　　　　　　　</a:t>
            </a:r>
            <a:r>
              <a:rPr lang="ja-JP" altLang="en-US" sz="738" spc="-92" dirty="0">
                <a:solidFill>
                  <a:prstClr val="black"/>
                </a:solidFill>
              </a:rPr>
              <a:t>等</a:t>
            </a:r>
            <a:endParaRPr lang="en-US" altLang="ja-JP" sz="738" spc="-92" dirty="0">
              <a:solidFill>
                <a:prstClr val="black"/>
              </a:solidFill>
            </a:endParaRPr>
          </a:p>
          <a:p>
            <a:pPr>
              <a:defRPr/>
            </a:pPr>
            <a:endParaRPr lang="en-US" altLang="ja-JP" sz="738" spc="-92" dirty="0">
              <a:solidFill>
                <a:prstClr val="black"/>
              </a:solidFill>
              <a:latin typeface="ＭＳ Ｐゴシック"/>
            </a:endParaRPr>
          </a:p>
        </p:txBody>
      </p:sp>
      <p:sp>
        <p:nvSpPr>
          <p:cNvPr id="35" name="円/楕円 34"/>
          <p:cNvSpPr/>
          <p:nvPr/>
        </p:nvSpPr>
        <p:spPr>
          <a:xfrm>
            <a:off x="1925638" y="3629025"/>
            <a:ext cx="1720850" cy="596900"/>
          </a:xfrm>
          <a:prstGeom prst="ellipse">
            <a:avLst/>
          </a:prstGeom>
        </p:spPr>
        <p:style>
          <a:lnRef idx="1">
            <a:schemeClr val="accent1"/>
          </a:lnRef>
          <a:fillRef idx="2">
            <a:schemeClr val="accent1"/>
          </a:fillRef>
          <a:effectRef idx="1">
            <a:schemeClr val="accent1"/>
          </a:effectRef>
          <a:fontRef idx="minor">
            <a:schemeClr val="dk1"/>
          </a:fontRef>
        </p:style>
        <p:txBody>
          <a:bodyPr lIns="84388" tIns="42197" rIns="84388" bIns="42197" anchor="ctr"/>
          <a:lstStyle/>
          <a:p>
            <a:pPr algn="ctr">
              <a:defRPr/>
            </a:pPr>
            <a:endParaRPr lang="ja-JP" altLang="en-US" spc="-92">
              <a:solidFill>
                <a:prstClr val="black"/>
              </a:solidFill>
            </a:endParaRPr>
          </a:p>
        </p:txBody>
      </p:sp>
      <p:pic>
        <p:nvPicPr>
          <p:cNvPr id="13346" name="図 12" descr="doctor4_3.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17750" y="3362325"/>
            <a:ext cx="5937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図 13" descr="doctor_illust07_02.gif"/>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49538" y="3370263"/>
            <a:ext cx="5937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円/楕円 78"/>
          <p:cNvSpPr/>
          <p:nvPr/>
        </p:nvSpPr>
        <p:spPr>
          <a:xfrm>
            <a:off x="3979863" y="6062663"/>
            <a:ext cx="1063625" cy="357187"/>
          </a:xfrm>
          <a:prstGeom prst="ellipse">
            <a:avLst/>
          </a:prstGeom>
        </p:spPr>
        <p:style>
          <a:lnRef idx="1">
            <a:schemeClr val="accent4"/>
          </a:lnRef>
          <a:fillRef idx="2">
            <a:schemeClr val="accent4"/>
          </a:fillRef>
          <a:effectRef idx="1">
            <a:schemeClr val="accent4"/>
          </a:effectRef>
          <a:fontRef idx="minor">
            <a:schemeClr val="dk1"/>
          </a:fontRef>
        </p:style>
        <p:txBody>
          <a:bodyPr lIns="84388" tIns="42197" rIns="84388" bIns="42197" anchor="ctr"/>
          <a:lstStyle/>
          <a:p>
            <a:pPr algn="ctr">
              <a:defRPr/>
            </a:pPr>
            <a:endParaRPr lang="ja-JP" altLang="en-US" spc="-92">
              <a:solidFill>
                <a:prstClr val="black"/>
              </a:solidFill>
            </a:endParaRPr>
          </a:p>
        </p:txBody>
      </p:sp>
      <p:sp>
        <p:nvSpPr>
          <p:cNvPr id="72" name="円/楕円 71"/>
          <p:cNvSpPr/>
          <p:nvPr/>
        </p:nvSpPr>
        <p:spPr>
          <a:xfrm>
            <a:off x="4773613" y="5927725"/>
            <a:ext cx="1200150" cy="531813"/>
          </a:xfrm>
          <a:prstGeom prst="ellipse">
            <a:avLst/>
          </a:prstGeom>
        </p:spPr>
        <p:style>
          <a:lnRef idx="1">
            <a:schemeClr val="accent4"/>
          </a:lnRef>
          <a:fillRef idx="2">
            <a:schemeClr val="accent4"/>
          </a:fillRef>
          <a:effectRef idx="1">
            <a:schemeClr val="accent4"/>
          </a:effectRef>
          <a:fontRef idx="minor">
            <a:schemeClr val="dk1"/>
          </a:fontRef>
        </p:style>
        <p:txBody>
          <a:bodyPr lIns="84388" tIns="42197" rIns="84388" bIns="42197" anchor="ctr"/>
          <a:lstStyle/>
          <a:p>
            <a:pPr algn="ctr">
              <a:defRPr/>
            </a:pPr>
            <a:endParaRPr lang="ja-JP" altLang="en-US" spc="-92">
              <a:solidFill>
                <a:prstClr val="black"/>
              </a:solidFill>
            </a:endParaRPr>
          </a:p>
        </p:txBody>
      </p:sp>
      <p:sp>
        <p:nvSpPr>
          <p:cNvPr id="62" name="正方形/長方形 61"/>
          <p:cNvSpPr/>
          <p:nvPr/>
        </p:nvSpPr>
        <p:spPr>
          <a:xfrm>
            <a:off x="2451100" y="3894138"/>
            <a:ext cx="1793875" cy="531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738" spc="-92" dirty="0">
                <a:solidFill>
                  <a:prstClr val="black"/>
                </a:solidFill>
              </a:rPr>
              <a:t>日常の医療：</a:t>
            </a:r>
            <a:endParaRPr lang="en-US" altLang="ja-JP" sz="738" spc="-92" dirty="0">
              <a:solidFill>
                <a:prstClr val="black"/>
              </a:solidFill>
            </a:endParaRPr>
          </a:p>
          <a:p>
            <a:pPr>
              <a:defRPr/>
            </a:pPr>
            <a:r>
              <a:rPr lang="ja-JP" altLang="en-US" sz="738" spc="-92" dirty="0">
                <a:solidFill>
                  <a:prstClr val="black"/>
                </a:solidFill>
              </a:rPr>
              <a:t>　・かかりつけ医、有床診療所</a:t>
            </a:r>
            <a:endParaRPr lang="en-US" altLang="ja-JP" sz="738" spc="-92" dirty="0">
              <a:solidFill>
                <a:prstClr val="black"/>
              </a:solidFill>
            </a:endParaRPr>
          </a:p>
          <a:p>
            <a:pPr>
              <a:defRPr/>
            </a:pPr>
            <a:r>
              <a:rPr lang="ja-JP" altLang="en-US" sz="738" spc="-92" dirty="0">
                <a:solidFill>
                  <a:prstClr val="black"/>
                </a:solidFill>
              </a:rPr>
              <a:t>　・地域の連携病院</a:t>
            </a:r>
            <a:endParaRPr lang="en-US" altLang="ja-JP" sz="738" spc="-92" dirty="0">
              <a:solidFill>
                <a:prstClr val="black"/>
              </a:solidFill>
            </a:endParaRPr>
          </a:p>
          <a:p>
            <a:pPr>
              <a:defRPr/>
            </a:pPr>
            <a:r>
              <a:rPr lang="ja-JP" altLang="en-US" sz="738" spc="-92" dirty="0">
                <a:solidFill>
                  <a:prstClr val="black"/>
                </a:solidFill>
              </a:rPr>
              <a:t>　・歯科医療、薬局</a:t>
            </a:r>
          </a:p>
        </p:txBody>
      </p:sp>
      <p:pic>
        <p:nvPicPr>
          <p:cNvPr id="13351" name="図 3" descr="health_0183.wm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43488" y="5756275"/>
            <a:ext cx="7286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2" name="図 4" descr="health_0153.wmf"/>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11650" y="5821363"/>
            <a:ext cx="4603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テキスト ボックス 46"/>
          <p:cNvSpPr txBox="1"/>
          <p:nvPr/>
        </p:nvSpPr>
        <p:spPr>
          <a:xfrm>
            <a:off x="2965450" y="6286500"/>
            <a:ext cx="4537075" cy="255588"/>
          </a:xfrm>
          <a:prstGeom prst="rect">
            <a:avLst/>
          </a:prstGeom>
          <a:noFill/>
        </p:spPr>
        <p:txBody>
          <a:bodyPr lIns="84388" tIns="42197" rIns="84388" bIns="42197">
            <a:spAutoFit/>
          </a:bodyPr>
          <a:lstStyle/>
          <a:p>
            <a:pPr>
              <a:defRPr/>
            </a:pPr>
            <a:r>
              <a:rPr lang="ja-JP" altLang="en-US" sz="1108" spc="-92" dirty="0">
                <a:solidFill>
                  <a:prstClr val="black"/>
                </a:solidFill>
                <a:latin typeface="HG丸ｺﾞｼｯｸM-PRO" pitchFamily="50" charset="-128"/>
                <a:ea typeface="HG丸ｺﾞｼｯｸM-PRO" pitchFamily="50" charset="-128"/>
              </a:rPr>
              <a:t>老人クラブ・自治会・ボランティア・</a:t>
            </a:r>
            <a:r>
              <a:rPr lang="en-US" altLang="ja-JP" sz="1108" spc="-92" dirty="0">
                <a:solidFill>
                  <a:prstClr val="black"/>
                </a:solidFill>
                <a:latin typeface="HG丸ｺﾞｼｯｸM-PRO" pitchFamily="50" charset="-128"/>
                <a:ea typeface="HG丸ｺﾞｼｯｸM-PRO" pitchFamily="50" charset="-128"/>
              </a:rPr>
              <a:t>NPO</a:t>
            </a:r>
            <a:r>
              <a:rPr lang="ja-JP" altLang="en-US" sz="1108" spc="-92" dirty="0">
                <a:solidFill>
                  <a:prstClr val="black"/>
                </a:solidFill>
                <a:latin typeface="HG丸ｺﾞｼｯｸM-PRO" pitchFamily="50" charset="-128"/>
                <a:ea typeface="HG丸ｺﾞｼｯｸM-PRO" pitchFamily="50" charset="-128"/>
              </a:rPr>
              <a:t>　等</a:t>
            </a:r>
            <a:endParaRPr lang="en-US" altLang="ja-JP" sz="1108" spc="-92" dirty="0">
              <a:solidFill>
                <a:prstClr val="black"/>
              </a:solidFill>
              <a:latin typeface="HG丸ｺﾞｼｯｸM-PRO" pitchFamily="50" charset="-128"/>
              <a:ea typeface="HG丸ｺﾞｼｯｸM-PRO" pitchFamily="50" charset="-128"/>
            </a:endParaRPr>
          </a:p>
        </p:txBody>
      </p:sp>
      <p:pic>
        <p:nvPicPr>
          <p:cNvPr id="13354" name="図 27" descr="person_0290.wm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1141413" y="4978400"/>
            <a:ext cx="3714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テキスト ボックス 48"/>
          <p:cNvSpPr txBox="1"/>
          <p:nvPr/>
        </p:nvSpPr>
        <p:spPr>
          <a:xfrm>
            <a:off x="690563" y="4625975"/>
            <a:ext cx="1712912" cy="396875"/>
          </a:xfrm>
          <a:prstGeom prst="rect">
            <a:avLst/>
          </a:prstGeom>
          <a:noFill/>
        </p:spPr>
        <p:txBody>
          <a:bodyPr lIns="84388" tIns="42197" rIns="84388" bIns="42197">
            <a:spAutoFit/>
          </a:bodyPr>
          <a:lstStyle/>
          <a:p>
            <a:pPr>
              <a:defRPr/>
            </a:pPr>
            <a:r>
              <a:rPr lang="ja-JP" altLang="en-US" sz="1015" spc="-92" dirty="0">
                <a:solidFill>
                  <a:prstClr val="black"/>
                </a:solidFill>
                <a:latin typeface="ＭＳ Ｐゴシック"/>
              </a:rPr>
              <a:t>・地域包括支援センター</a:t>
            </a:r>
            <a:endParaRPr lang="en-US" altLang="ja-JP" sz="1015" spc="-92" dirty="0">
              <a:solidFill>
                <a:prstClr val="black"/>
              </a:solidFill>
              <a:latin typeface="ＭＳ Ｐゴシック"/>
            </a:endParaRPr>
          </a:p>
          <a:p>
            <a:pPr>
              <a:defRPr/>
            </a:pPr>
            <a:r>
              <a:rPr lang="ja-JP" altLang="en-US" sz="1015" spc="-92" dirty="0">
                <a:solidFill>
                  <a:prstClr val="black"/>
                </a:solidFill>
                <a:latin typeface="ＭＳ Ｐゴシック"/>
              </a:rPr>
              <a:t>・ケアマネジャー</a:t>
            </a:r>
            <a:endParaRPr lang="en-US" altLang="ja-JP" sz="1015" spc="-92" dirty="0">
              <a:solidFill>
                <a:prstClr val="black"/>
              </a:solidFill>
              <a:latin typeface="ＭＳ Ｐゴシック"/>
            </a:endParaRPr>
          </a:p>
        </p:txBody>
      </p:sp>
      <p:sp>
        <p:nvSpPr>
          <p:cNvPr id="50" name="テキスト ボックス 49"/>
          <p:cNvSpPr txBox="1"/>
          <p:nvPr/>
        </p:nvSpPr>
        <p:spPr>
          <a:xfrm>
            <a:off x="3508375" y="3771900"/>
            <a:ext cx="930275" cy="255588"/>
          </a:xfrm>
          <a:prstGeom prst="rect">
            <a:avLst/>
          </a:prstGeom>
          <a:noFill/>
        </p:spPr>
        <p:txBody>
          <a:bodyPr lIns="84388" tIns="42197" rIns="84388" bIns="42197">
            <a:spAutoFit/>
          </a:bodyPr>
          <a:lstStyle/>
          <a:p>
            <a:pPr>
              <a:defRPr/>
            </a:pPr>
            <a:r>
              <a:rPr lang="ja-JP" altLang="en-US" sz="1108" spc="-92" dirty="0">
                <a:solidFill>
                  <a:prstClr val="black"/>
                </a:solidFill>
                <a:latin typeface="HG丸ｺﾞｼｯｸM-PRO" pitchFamily="50" charset="-128"/>
                <a:ea typeface="HG丸ｺﾞｼｯｸM-PRO" pitchFamily="50" charset="-128"/>
              </a:rPr>
              <a:t>通院・入院</a:t>
            </a:r>
            <a:endParaRPr lang="en-US" altLang="ja-JP" sz="1108" spc="-92"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4833938" y="3894138"/>
            <a:ext cx="873125" cy="255587"/>
          </a:xfrm>
          <a:prstGeom prst="rect">
            <a:avLst/>
          </a:prstGeom>
          <a:noFill/>
        </p:spPr>
        <p:txBody>
          <a:bodyPr lIns="84388" tIns="42197" rIns="84388" bIns="42197">
            <a:spAutoFit/>
          </a:bodyPr>
          <a:lstStyle/>
          <a:p>
            <a:pPr>
              <a:defRPr/>
            </a:pPr>
            <a:r>
              <a:rPr lang="ja-JP" altLang="en-US" sz="1108" spc="-92" dirty="0">
                <a:solidFill>
                  <a:prstClr val="black"/>
                </a:solidFill>
                <a:latin typeface="HG丸ｺﾞｼｯｸM-PRO" pitchFamily="50" charset="-128"/>
                <a:ea typeface="HG丸ｺﾞｼｯｸM-PRO" pitchFamily="50" charset="-128"/>
              </a:rPr>
              <a:t>通所・入所</a:t>
            </a:r>
            <a:endParaRPr lang="en-US" altLang="ja-JP" sz="1108" spc="-92" dirty="0">
              <a:solidFill>
                <a:prstClr val="black"/>
              </a:solidFill>
              <a:latin typeface="HG丸ｺﾞｼｯｸM-PRO" pitchFamily="50" charset="-128"/>
              <a:ea typeface="HG丸ｺﾞｼｯｸM-PRO" pitchFamily="50" charset="-128"/>
            </a:endParaRPr>
          </a:p>
        </p:txBody>
      </p:sp>
      <p:pic>
        <p:nvPicPr>
          <p:cNvPr id="13358" name="図 63" descr="小規模building03_cl2.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14438" y="3071813"/>
            <a:ext cx="5000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正方形/長方形 62"/>
          <p:cNvSpPr/>
          <p:nvPr/>
        </p:nvSpPr>
        <p:spPr>
          <a:xfrm>
            <a:off x="915988" y="3495675"/>
            <a:ext cx="1414462" cy="53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738" spc="-92" dirty="0">
                <a:solidFill>
                  <a:prstClr val="black"/>
                </a:solidFill>
              </a:rPr>
              <a:t>病院：</a:t>
            </a:r>
            <a:endParaRPr lang="en-US" altLang="ja-JP" sz="738" spc="-92" dirty="0">
              <a:solidFill>
                <a:prstClr val="black"/>
              </a:solidFill>
            </a:endParaRPr>
          </a:p>
          <a:p>
            <a:pPr>
              <a:defRPr/>
            </a:pPr>
            <a:r>
              <a:rPr lang="ja-JP" altLang="en-US" sz="738" spc="-92" dirty="0">
                <a:solidFill>
                  <a:prstClr val="black"/>
                </a:solidFill>
              </a:rPr>
              <a:t>　急性期、回復期、慢性期</a:t>
            </a:r>
            <a:endParaRPr lang="en-US" altLang="ja-JP" sz="738" spc="-92" dirty="0">
              <a:solidFill>
                <a:prstClr val="black"/>
              </a:solidFill>
            </a:endParaRPr>
          </a:p>
        </p:txBody>
      </p:sp>
      <p:pic>
        <p:nvPicPr>
          <p:cNvPr id="13360" name="Picture 2" descr="C:\Users\KNXVS\AppData\Local\Microsoft\Windows\Temporary Internet Files\Content.IE5\ADV5CF2Q\MC900426352[1].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09738" y="3389313"/>
            <a:ext cx="403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正方形/長方形 57"/>
          <p:cNvSpPr/>
          <p:nvPr/>
        </p:nvSpPr>
        <p:spPr>
          <a:xfrm>
            <a:off x="1762125" y="2963863"/>
            <a:ext cx="1222375" cy="631825"/>
          </a:xfrm>
          <a:prstGeom prst="rect">
            <a:avLst/>
          </a:prstGeom>
        </p:spPr>
        <p:txBody>
          <a:bodyPr wrap="none">
            <a:spAutoFit/>
          </a:bodyPr>
          <a:lstStyle/>
          <a:p>
            <a:pPr algn="ctr" defTabSz="843829">
              <a:defRPr/>
            </a:pPr>
            <a:r>
              <a:rPr lang="ja-JP" altLang="en-US" sz="1108" spc="-92" dirty="0">
                <a:solidFill>
                  <a:prstClr val="black"/>
                </a:solidFill>
                <a:latin typeface="ＭＳ Ｐゴシック"/>
              </a:rPr>
              <a:t>病気になったら･･･  </a:t>
            </a:r>
            <a:endParaRPr lang="en-US" altLang="ja-JP" sz="1108" spc="-92" dirty="0">
              <a:solidFill>
                <a:prstClr val="black"/>
              </a:solidFill>
              <a:latin typeface="ＭＳ Ｐゴシック"/>
            </a:endParaRPr>
          </a:p>
          <a:p>
            <a:pPr algn="ctr" defTabSz="843829">
              <a:defRPr/>
            </a:pPr>
            <a:r>
              <a:rPr lang="ja-JP" altLang="en-US" sz="1292" b="1" spc="-92" dirty="0">
                <a:solidFill>
                  <a:prstClr val="black"/>
                </a:solidFill>
                <a:latin typeface="HG丸ｺﾞｼｯｸM-PRO" pitchFamily="50" charset="-128"/>
                <a:ea typeface="HG丸ｺﾞｼｯｸM-PRO" pitchFamily="50" charset="-128"/>
              </a:rPr>
              <a:t>医　療</a:t>
            </a:r>
            <a:endParaRPr lang="en-US" altLang="ja-JP" sz="1292" b="1" spc="-92" dirty="0">
              <a:solidFill>
                <a:prstClr val="black"/>
              </a:solidFill>
              <a:latin typeface="HG丸ｺﾞｼｯｸM-PRO" pitchFamily="50" charset="-128"/>
              <a:ea typeface="HG丸ｺﾞｼｯｸM-PRO" pitchFamily="50" charset="-128"/>
            </a:endParaRPr>
          </a:p>
          <a:p>
            <a:pPr algn="ctr" defTabSz="843829">
              <a:defRPr/>
            </a:pPr>
            <a:endParaRPr lang="ja-JP" altLang="en-US" sz="1108" spc="-92" dirty="0">
              <a:solidFill>
                <a:prstClr val="black"/>
              </a:solidFill>
              <a:latin typeface="ＭＳ Ｐゴシック"/>
            </a:endParaRPr>
          </a:p>
        </p:txBody>
      </p:sp>
      <p:pic>
        <p:nvPicPr>
          <p:cNvPr id="13362" name="Picture 5" descr="C:\Documents and Settings\nao\Local Settings\Temporary Internet Files\Content.IE5\TEYYXPF4\MC900343525[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59125" y="5745163"/>
            <a:ext cx="108743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テキスト ボックス 41"/>
          <p:cNvSpPr txBox="1"/>
          <p:nvPr/>
        </p:nvSpPr>
        <p:spPr>
          <a:xfrm>
            <a:off x="6434138" y="3097213"/>
            <a:ext cx="1979612" cy="482600"/>
          </a:xfrm>
          <a:prstGeom prst="rect">
            <a:avLst/>
          </a:prstGeom>
          <a:noFill/>
        </p:spPr>
        <p:txBody>
          <a:bodyPr lIns="84388" tIns="42197" rIns="84388" bIns="42197">
            <a:spAutoFit/>
          </a:bodyPr>
          <a:lstStyle/>
          <a:p>
            <a:pPr>
              <a:defRPr/>
            </a:pPr>
            <a:r>
              <a:rPr lang="ja-JP" altLang="en-US" sz="1108" spc="-92" dirty="0">
                <a:solidFill>
                  <a:prstClr val="black"/>
                </a:solidFill>
                <a:latin typeface="ＭＳ Ｐゴシック"/>
              </a:rPr>
              <a:t>介護が必要になったら･･･  </a:t>
            </a:r>
            <a:endParaRPr lang="en-US" altLang="ja-JP" sz="1108" spc="-92" dirty="0">
              <a:solidFill>
                <a:prstClr val="black"/>
              </a:solidFill>
              <a:latin typeface="ＭＳ Ｐゴシック"/>
            </a:endParaRPr>
          </a:p>
          <a:p>
            <a:pPr>
              <a:defRPr/>
            </a:pPr>
            <a:r>
              <a:rPr lang="ja-JP" altLang="en-US" sz="1477" b="1" spc="-92" dirty="0">
                <a:solidFill>
                  <a:prstClr val="black"/>
                </a:solidFill>
                <a:latin typeface="HG丸ｺﾞｼｯｸM-PRO" pitchFamily="50" charset="-128"/>
                <a:ea typeface="HG丸ｺﾞｼｯｸM-PRO" pitchFamily="50" charset="-128"/>
              </a:rPr>
              <a:t>　　　介　護</a:t>
            </a:r>
            <a:endParaRPr lang="en-US" altLang="ja-JP" sz="1477" b="1" spc="-92"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5732463" y="4757738"/>
            <a:ext cx="1143000" cy="200025"/>
          </a:xfrm>
          <a:prstGeom prst="rect">
            <a:avLst/>
          </a:prstGeom>
          <a:noFill/>
        </p:spPr>
        <p:txBody>
          <a:bodyPr lIns="84388" tIns="42197" rIns="84388" bIns="42197">
            <a:spAutoFit/>
          </a:bodyPr>
          <a:lstStyle/>
          <a:p>
            <a:pPr>
              <a:defRPr/>
            </a:pPr>
            <a:r>
              <a:rPr lang="ja-JP" altLang="en-US" sz="738" spc="-92" dirty="0">
                <a:solidFill>
                  <a:prstClr val="black"/>
                </a:solidFill>
                <a:latin typeface="ＭＳ Ｐゴシック"/>
              </a:rPr>
              <a:t>■介護予防サービス</a:t>
            </a:r>
            <a:endParaRPr lang="en-US" altLang="ja-JP" sz="738" spc="-92" dirty="0">
              <a:solidFill>
                <a:prstClr val="black"/>
              </a:solidFill>
              <a:latin typeface="ＭＳ Ｐゴシック"/>
            </a:endParaRPr>
          </a:p>
        </p:txBody>
      </p:sp>
      <p:sp>
        <p:nvSpPr>
          <p:cNvPr id="68" name="正方形/長方形 67"/>
          <p:cNvSpPr/>
          <p:nvPr/>
        </p:nvSpPr>
        <p:spPr>
          <a:xfrm>
            <a:off x="74613" y="303213"/>
            <a:ext cx="9028112" cy="347662"/>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1846" dirty="0">
                <a:solidFill>
                  <a:prstClr val="black"/>
                </a:solidFill>
                <a:latin typeface="HGP創英角ｺﾞｼｯｸUB" pitchFamily="50" charset="-128"/>
                <a:ea typeface="HGP創英角ｺﾞｼｯｸUB" pitchFamily="50" charset="-128"/>
              </a:rPr>
              <a:t>地域包括ケアシステムの構築について</a:t>
            </a:r>
          </a:p>
        </p:txBody>
      </p:sp>
      <p:pic>
        <p:nvPicPr>
          <p:cNvPr id="13366" name="Picture 2" descr="http://2.bp.blogspot.com/-ZutWWMGHrFI/T0NQ4UxCeUI/AAAAAAAAEXQ/2yMbzeE4if8/s1600/ojiisan_stand.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68925" y="4292600"/>
            <a:ext cx="3270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角丸四角形 79"/>
          <p:cNvSpPr/>
          <p:nvPr/>
        </p:nvSpPr>
        <p:spPr bwMode="auto">
          <a:xfrm>
            <a:off x="179561" y="703774"/>
            <a:ext cx="8847256" cy="2226462"/>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3231" bIns="33231" anchor="ctr"/>
          <a:lstStyle/>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477" b="1" dirty="0">
                <a:solidFill>
                  <a:srgbClr val="FF0000"/>
                </a:solidFill>
                <a:latin typeface="HGPｺﾞｼｯｸM" pitchFamily="50" charset="-128"/>
                <a:ea typeface="HGPｺﾞｼｯｸM" pitchFamily="50" charset="-128"/>
              </a:rPr>
              <a:t>医療・介護・予防・住まい・生活支援が包括的に確保される体制（地域包括ケアシステム）の構築を実現</a:t>
            </a:r>
            <a:r>
              <a:rPr lang="ja-JP" altLang="en-US" sz="1477" dirty="0">
                <a:solidFill>
                  <a:srgbClr val="000000"/>
                </a:solidFill>
                <a:latin typeface="HGPｺﾞｼｯｸM" pitchFamily="50" charset="-128"/>
                <a:ea typeface="HGPｺﾞｼｯｸM" pitchFamily="50" charset="-128"/>
              </a:rPr>
              <a:t>。</a:t>
            </a:r>
            <a:endParaRPr lang="en-US" altLang="ja-JP" sz="1477" dirty="0">
              <a:solidFill>
                <a:srgbClr val="000000"/>
              </a:solidFill>
              <a:latin typeface="HGPｺﾞｼｯｸM" pitchFamily="50" charset="-128"/>
              <a:ea typeface="HGPｺﾞｼｯｸM" pitchFamily="50" charset="-128"/>
            </a:endParaRPr>
          </a:p>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endParaRPr lang="en-US" altLang="ja-JP" sz="1477" dirty="0">
              <a:solidFill>
                <a:srgbClr val="000000"/>
              </a:solidFill>
              <a:latin typeface="HGPｺﾞｼｯｸM" pitchFamily="50" charset="-128"/>
              <a:ea typeface="HGPｺﾞｼｯｸM" pitchFamily="50" charset="-128"/>
            </a:endParaRPr>
          </a:p>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477" b="1" dirty="0">
                <a:solidFill>
                  <a:srgbClr val="FF0000"/>
                </a:solidFill>
                <a:latin typeface="HGPｺﾞｼｯｸM" pitchFamily="50" charset="-128"/>
                <a:ea typeface="HGPｺﾞｼｯｸM" pitchFamily="50" charset="-128"/>
              </a:rPr>
              <a:t>高齢化の進展状況には大きな地域差</a:t>
            </a:r>
            <a:r>
              <a:rPr lang="ja-JP" altLang="en-US" sz="1477" dirty="0">
                <a:solidFill>
                  <a:srgbClr val="000000"/>
                </a:solidFill>
                <a:latin typeface="HGPｺﾞｼｯｸM" pitchFamily="50" charset="-128"/>
                <a:ea typeface="HGPｺﾞｼｯｸM" pitchFamily="50" charset="-128"/>
              </a:rPr>
              <a:t>。</a:t>
            </a:r>
            <a:endParaRPr lang="en-US" altLang="ja-JP" sz="1477" dirty="0">
              <a:solidFill>
                <a:srgbClr val="000000"/>
              </a:solidFill>
              <a:latin typeface="HGPｺﾞｼｯｸM" pitchFamily="50" charset="-128"/>
              <a:ea typeface="HGPｺﾞｼｯｸM" pitchFamily="50" charset="-128"/>
            </a:endParaRPr>
          </a:p>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地域包括ケアシステムは、</a:t>
            </a:r>
            <a:r>
              <a:rPr lang="ja-JP" altLang="en-US" sz="1477"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477" dirty="0">
                <a:solidFill>
                  <a:prstClr val="black"/>
                </a:solidFill>
                <a:latin typeface="HGPｺﾞｼｯｸM" pitchFamily="50" charset="-128"/>
                <a:ea typeface="HGPｺﾞｼｯｸM" pitchFamily="50" charset="-128"/>
              </a:rPr>
              <a:t>ことが必要。</a:t>
            </a:r>
            <a:endParaRPr lang="ja-JP" altLang="en-US" sz="1108" dirty="0">
              <a:solidFill>
                <a:prstClr val="black"/>
              </a:solidFill>
            </a:endParaRPr>
          </a:p>
        </p:txBody>
      </p:sp>
      <p:sp>
        <p:nvSpPr>
          <p:cNvPr id="60" name="角丸四角形 59"/>
          <p:cNvSpPr/>
          <p:nvPr/>
        </p:nvSpPr>
        <p:spPr>
          <a:xfrm>
            <a:off x="2946400" y="5321300"/>
            <a:ext cx="3094038" cy="12319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371" name="スライド番号プレースホルダ 2"/>
          <p:cNvSpPr txBox="1">
            <a:spLocks/>
          </p:cNvSpPr>
          <p:nvPr/>
        </p:nvSpPr>
        <p:spPr bwMode="auto">
          <a:xfrm>
            <a:off x="8569325" y="6286500"/>
            <a:ext cx="5286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6" tIns="42203" rIns="84406" bIns="42203"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fld id="{418E115A-D713-451B-B477-78E38926A324}" type="slidenum">
              <a:rPr lang="ja-JP" altLang="en-US" sz="1800">
                <a:solidFill>
                  <a:srgbClr val="000000"/>
                </a:solidFill>
              </a:rPr>
              <a:pPr algn="r">
                <a:spcBef>
                  <a:spcPct val="0"/>
                </a:spcBef>
                <a:buFontTx/>
                <a:buNone/>
              </a:pPr>
              <a:t>6</a:t>
            </a:fld>
            <a:endParaRPr lang="ja-JP" altLang="en-US" sz="1800">
              <a:solidFill>
                <a:srgbClr val="000000"/>
              </a:solidFill>
            </a:endParaRPr>
          </a:p>
        </p:txBody>
      </p:sp>
      <p:sp>
        <p:nvSpPr>
          <p:cNvPr id="61" name="正方形/長方形 60"/>
          <p:cNvSpPr/>
          <p:nvPr/>
        </p:nvSpPr>
        <p:spPr>
          <a:xfrm>
            <a:off x="6875463" y="6669088"/>
            <a:ext cx="2268537" cy="1889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rPr>
              <a:t>厚生労働省資料</a:t>
            </a:r>
          </a:p>
        </p:txBody>
      </p:sp>
    </p:spTree>
    <p:extLst>
      <p:ext uri="{BB962C8B-B14F-4D97-AF65-F5344CB8AC3E}">
        <p14:creationId xmlns:p14="http://schemas.microsoft.com/office/powerpoint/2010/main" val="978851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3">
              <a:lumMod val="60000"/>
              <a:lumOff val="40000"/>
            </a:schemeClr>
          </a:solidFill>
        </p:spPr>
        <p:txBody>
          <a:bodyPr>
            <a:normAutofit fontScale="90000"/>
          </a:bodyPr>
          <a:lstStyle/>
          <a:p>
            <a:r>
              <a:rPr lang="ja-JP" altLang="ja-JP" dirty="0"/>
              <a:t>深刻な介護人材</a:t>
            </a:r>
            <a:r>
              <a:rPr lang="ja-JP" altLang="ja-JP" dirty="0" smtClean="0"/>
              <a:t>不足</a:t>
            </a:r>
            <a:r>
              <a:rPr lang="en-US" altLang="ja-JP" dirty="0" smtClean="0"/>
              <a:t/>
            </a:r>
            <a:br>
              <a:rPr lang="en-US" altLang="ja-JP" dirty="0" smtClean="0"/>
            </a:br>
            <a:r>
              <a:rPr lang="ja-JP" altLang="ja-JP" dirty="0" smtClean="0"/>
              <a:t>－</a:t>
            </a:r>
            <a:r>
              <a:rPr lang="ja-JP" altLang="ja-JP" dirty="0"/>
              <a:t>低報酬による低賃金</a:t>
            </a:r>
            <a:r>
              <a:rPr lang="ja-JP" altLang="ja-JP" dirty="0" smtClean="0"/>
              <a:t>構造</a:t>
            </a:r>
            <a:endParaRPr kumimoji="1" lang="ja-JP" altLang="en-US" dirty="0"/>
          </a:p>
        </p:txBody>
      </p:sp>
      <p:pic>
        <p:nvPicPr>
          <p:cNvPr id="4" name="図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711" y="1409199"/>
            <a:ext cx="6851104" cy="4248472"/>
          </a:xfrm>
          <a:prstGeom prst="rect">
            <a:avLst/>
          </a:prstGeom>
          <a:noFill/>
          <a:ln>
            <a:noFill/>
          </a:ln>
        </p:spPr>
      </p:pic>
      <p:sp>
        <p:nvSpPr>
          <p:cNvPr id="3" name="正方形/長方形 2"/>
          <p:cNvSpPr/>
          <p:nvPr/>
        </p:nvSpPr>
        <p:spPr>
          <a:xfrm>
            <a:off x="489665" y="6027003"/>
            <a:ext cx="8363272" cy="830997"/>
          </a:xfrm>
          <a:prstGeom prst="rect">
            <a:avLst/>
          </a:prstGeom>
        </p:spPr>
        <p:txBody>
          <a:bodyPr wrap="square">
            <a:spAutoFit/>
          </a:bodyPr>
          <a:lstStyle/>
          <a:p>
            <a:pPr algn="just">
              <a:spcAft>
                <a:spcPts val="0"/>
              </a:spcAft>
            </a:pPr>
            <a:r>
              <a:rPr lang="ja-JP" altLang="ja-JP" sz="2400" b="1" kern="100" dirty="0">
                <a:latin typeface="Century" panose="02040604050505020304" pitchFamily="18" charset="0"/>
                <a:ea typeface="ＭＳ ゴシック" panose="020B0609070205080204" pitchFamily="49" charset="-128"/>
                <a:cs typeface="Times New Roman" panose="02020603050405020304" pitchFamily="18" charset="0"/>
              </a:rPr>
              <a:t>全産業平均</a:t>
            </a:r>
            <a:r>
              <a:rPr lang="en-US" altLang="ja-JP" sz="2400" b="1" kern="100" dirty="0">
                <a:latin typeface="Century" panose="02040604050505020304" pitchFamily="18" charset="0"/>
                <a:ea typeface="ＭＳ ゴシック" panose="020B0609070205080204" pitchFamily="49" charset="-128"/>
                <a:cs typeface="Times New Roman" panose="02020603050405020304" pitchFamily="18" charset="0"/>
              </a:rPr>
              <a:t>36.6</a:t>
            </a:r>
            <a:r>
              <a:rPr lang="ja-JP" altLang="ja-JP" sz="2400" b="1" kern="100" dirty="0">
                <a:latin typeface="Century" panose="02040604050505020304" pitchFamily="18" charset="0"/>
                <a:ea typeface="ＭＳ ゴシック" panose="020B0609070205080204" pitchFamily="49" charset="-128"/>
                <a:cs typeface="Times New Roman" panose="02020603050405020304" pitchFamily="18" charset="0"/>
              </a:rPr>
              <a:t>万円－介護職員</a:t>
            </a:r>
            <a:r>
              <a:rPr lang="en-US" altLang="ja-JP" sz="2400" b="1" kern="100" dirty="0">
                <a:latin typeface="Century" panose="02040604050505020304" pitchFamily="18" charset="0"/>
                <a:ea typeface="ＭＳ ゴシック" panose="020B0609070205080204" pitchFamily="49" charset="-128"/>
                <a:cs typeface="Times New Roman" panose="02020603050405020304" pitchFamily="18" charset="0"/>
              </a:rPr>
              <a:t>27.4</a:t>
            </a:r>
            <a:r>
              <a:rPr lang="ja-JP" altLang="ja-JP" sz="2400" b="1" kern="100" dirty="0">
                <a:latin typeface="Century" panose="02040604050505020304" pitchFamily="18" charset="0"/>
                <a:ea typeface="ＭＳ ゴシック" panose="020B0609070205080204" pitchFamily="49" charset="-128"/>
                <a:cs typeface="Times New Roman" panose="02020603050405020304" pitchFamily="18" charset="0"/>
              </a:rPr>
              <a:t>万</a:t>
            </a:r>
            <a:r>
              <a:rPr lang="ja-JP" altLang="ja-JP" sz="2400" b="1" kern="100" dirty="0" smtClean="0">
                <a:latin typeface="Century" panose="02040604050505020304" pitchFamily="18" charset="0"/>
                <a:ea typeface="ＭＳ ゴシック" panose="020B0609070205080204" pitchFamily="49" charset="-128"/>
                <a:cs typeface="Times New Roman" panose="02020603050405020304" pitchFamily="18" charset="0"/>
              </a:rPr>
              <a:t>円</a:t>
            </a:r>
            <a:endParaRPr lang="en-US" altLang="ja-JP" sz="2400" b="1" kern="100" dirty="0" smtClean="0">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altLang="ja-JP" sz="2400" b="1" kern="100" dirty="0" smtClean="0">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2400" b="1" u="sng" kern="100" dirty="0">
                <a:latin typeface="Century" panose="02040604050505020304" pitchFamily="18" charset="0"/>
                <a:ea typeface="ＭＳ ゴシック" panose="020B0609070205080204" pitchFamily="49" charset="-128"/>
                <a:cs typeface="Times New Roman" panose="02020603050405020304" pitchFamily="18" charset="0"/>
              </a:rPr>
              <a:t>9.2</a:t>
            </a:r>
            <a:r>
              <a:rPr lang="ja-JP" altLang="ja-JP" sz="2400" b="1" u="sng" kern="100" dirty="0">
                <a:latin typeface="Century" panose="02040604050505020304" pitchFamily="18" charset="0"/>
                <a:ea typeface="ＭＳ ゴシック" panose="020B0609070205080204" pitchFamily="49" charset="-128"/>
                <a:cs typeface="Times New Roman" panose="02020603050405020304" pitchFamily="18" charset="0"/>
              </a:rPr>
              <a:t>万円</a:t>
            </a:r>
            <a:r>
              <a:rPr lang="en-US" altLang="ja-JP" sz="2400" b="1" u="sng" kern="1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2400" b="1" u="sng" kern="100" dirty="0">
                <a:latin typeface="Century" panose="02040604050505020304" pitchFamily="18" charset="0"/>
                <a:ea typeface="ＭＳ ゴシック" panose="020B0609070205080204" pitchFamily="49" charset="-128"/>
                <a:cs typeface="Times New Roman" panose="02020603050405020304" pitchFamily="18" charset="0"/>
              </a:rPr>
              <a:t>（年</a:t>
            </a:r>
            <a:r>
              <a:rPr lang="en-US" altLang="ja-JP" sz="2400" b="1" u="sng" kern="100" dirty="0">
                <a:latin typeface="Century" panose="02040604050505020304" pitchFamily="18" charset="0"/>
                <a:ea typeface="ＭＳ ゴシック" panose="020B0609070205080204" pitchFamily="49" charset="-128"/>
                <a:cs typeface="Times New Roman" panose="02020603050405020304" pitchFamily="18" charset="0"/>
              </a:rPr>
              <a:t>110</a:t>
            </a:r>
            <a:r>
              <a:rPr lang="ja-JP" altLang="ja-JP" sz="2400" b="1" u="sng" kern="100" dirty="0">
                <a:latin typeface="Century" panose="02040604050505020304" pitchFamily="18" charset="0"/>
                <a:ea typeface="ＭＳ ゴシック" panose="020B0609070205080204" pitchFamily="49" charset="-128"/>
                <a:cs typeface="Times New Roman" panose="02020603050405020304" pitchFamily="18" charset="0"/>
              </a:rPr>
              <a:t>万円）</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正方形/長方形 4"/>
          <p:cNvSpPr/>
          <p:nvPr/>
        </p:nvSpPr>
        <p:spPr>
          <a:xfrm>
            <a:off x="1187624" y="5657671"/>
            <a:ext cx="7416824" cy="261610"/>
          </a:xfrm>
          <a:prstGeom prst="rect">
            <a:avLst/>
          </a:prstGeom>
        </p:spPr>
        <p:txBody>
          <a:bodyPr wrap="square">
            <a:spAutoFit/>
          </a:bodyPr>
          <a:lstStyle/>
          <a:p>
            <a:pPr algn="ctr">
              <a:spcAft>
                <a:spcPts val="0"/>
              </a:spcAft>
            </a:pPr>
            <a:r>
              <a:rPr lang="ja-JP" altLang="ja-JP" sz="1100" kern="100" dirty="0">
                <a:latin typeface="Century" panose="02040604050505020304" pitchFamily="18" charset="0"/>
                <a:ea typeface="ＭＳ ゴシック" panose="020B0609070205080204" pitchFamily="49" charset="-128"/>
                <a:cs typeface="Times New Roman" panose="02020603050405020304" pitchFamily="18" charset="0"/>
              </a:rPr>
              <a:t>平成</a:t>
            </a:r>
            <a:r>
              <a:rPr lang="en-US" altLang="ja-JP" sz="1100" kern="100" dirty="0">
                <a:latin typeface="Century" panose="02040604050505020304" pitchFamily="18" charset="0"/>
                <a:ea typeface="ＭＳ ゴシック" panose="020B0609070205080204" pitchFamily="49" charset="-128"/>
                <a:cs typeface="Times New Roman" panose="02020603050405020304" pitchFamily="18" charset="0"/>
              </a:rPr>
              <a:t>29</a:t>
            </a:r>
            <a:r>
              <a:rPr lang="ja-JP" altLang="ja-JP" sz="1100" kern="100" dirty="0">
                <a:latin typeface="Century" panose="02040604050505020304" pitchFamily="18" charset="0"/>
                <a:ea typeface="ＭＳ ゴシック" panose="020B0609070205080204" pitchFamily="49" charset="-128"/>
                <a:cs typeface="Times New Roman" panose="02020603050405020304" pitchFamily="18" charset="0"/>
              </a:rPr>
              <a:t>年度賃金構造基本統計調査　対象は一般労働者（短時間労働者は含まない）</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正方形/長方形 5"/>
          <p:cNvSpPr/>
          <p:nvPr/>
        </p:nvSpPr>
        <p:spPr>
          <a:xfrm>
            <a:off x="7153833" y="2191959"/>
            <a:ext cx="1988044" cy="369332"/>
          </a:xfrm>
          <a:prstGeom prst="rect">
            <a:avLst/>
          </a:prstGeom>
        </p:spPr>
        <p:txBody>
          <a:bodyPr wrap="none">
            <a:spAutoFit/>
          </a:bodyPr>
          <a:lstStyle/>
          <a:p>
            <a:pPr algn="ctr">
              <a:spcAft>
                <a:spcPts val="0"/>
              </a:spcAft>
            </a:pPr>
            <a:r>
              <a:rPr lang="ja-JP" altLang="ja-JP" b="1" u="sng"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a:t>
            </a:r>
            <a:r>
              <a:rPr lang="en-US" altLang="ja-JP" b="1" u="sng"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12</a:t>
            </a:r>
            <a:r>
              <a:rPr lang="ja-JP" altLang="ja-JP" b="1" u="sng"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月＝</a:t>
            </a:r>
            <a:r>
              <a:rPr lang="en-US" altLang="ja-JP" b="1" u="sng"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440</a:t>
            </a:r>
            <a:r>
              <a:rPr lang="ja-JP" altLang="ja-JP" b="1" u="sng"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万円</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正方形/長方形 6"/>
          <p:cNvSpPr/>
          <p:nvPr/>
        </p:nvSpPr>
        <p:spPr>
          <a:xfrm>
            <a:off x="7155956" y="4329352"/>
            <a:ext cx="1988044" cy="369332"/>
          </a:xfrm>
          <a:prstGeom prst="rect">
            <a:avLst/>
          </a:prstGeom>
        </p:spPr>
        <p:txBody>
          <a:bodyPr wrap="none">
            <a:spAutoFit/>
          </a:bodyPr>
          <a:lstStyle/>
          <a:p>
            <a:pPr algn="ctr">
              <a:spcAft>
                <a:spcPts val="0"/>
              </a:spcAft>
            </a:pPr>
            <a:r>
              <a:rPr lang="ja-JP" altLang="ja-JP" b="1" u="sng"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a:t>
            </a:r>
            <a:r>
              <a:rPr lang="en-US" altLang="ja-JP" b="1" u="sng"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12</a:t>
            </a:r>
            <a:r>
              <a:rPr lang="ja-JP" altLang="ja-JP" b="1" u="sng"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月＝</a:t>
            </a:r>
            <a:r>
              <a:rPr lang="en-US" altLang="ja-JP" b="1" u="sng"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329</a:t>
            </a:r>
            <a:r>
              <a:rPr lang="ja-JP" altLang="ja-JP" b="1" u="sng"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万円</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142746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a:blip r:embed="rId2"/>
          <a:stretch>
            <a:fillRect/>
          </a:stretch>
        </p:blipFill>
        <p:spPr>
          <a:xfrm>
            <a:off x="0" y="225108"/>
            <a:ext cx="9144000" cy="6407784"/>
          </a:xfrm>
          <a:prstGeom prst="rect">
            <a:avLst/>
          </a:prstGeom>
        </p:spPr>
      </p:pic>
    </p:spTree>
    <p:extLst>
      <p:ext uri="{BB962C8B-B14F-4D97-AF65-F5344CB8AC3E}">
        <p14:creationId xmlns:p14="http://schemas.microsoft.com/office/powerpoint/2010/main" val="18207145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756" y="-87899"/>
            <a:ext cx="9144000" cy="1156956"/>
          </a:xfrm>
          <a:solidFill>
            <a:srgbClr val="FFFF00"/>
          </a:solidFill>
        </p:spPr>
        <p:txBody>
          <a:bodyPr>
            <a:normAutofit fontScale="90000"/>
          </a:bodyPr>
          <a:lstStyle/>
          <a:p>
            <a:r>
              <a:rPr lang="ja-JP" altLang="en-US" sz="4000" dirty="0" smtClean="0"/>
              <a:t>別枠公費で全介護労働者に</a:t>
            </a:r>
            <a:r>
              <a:rPr lang="en-US" altLang="ja-JP" sz="4000" dirty="0" smtClean="0"/>
              <a:t/>
            </a:r>
            <a:br>
              <a:rPr lang="en-US" altLang="ja-JP" sz="4000" dirty="0" smtClean="0"/>
            </a:br>
            <a:r>
              <a:rPr lang="ja-JP" altLang="en-US" sz="4000" dirty="0" smtClean="0"/>
              <a:t>月８万円の賃金引き上げを</a:t>
            </a:r>
            <a:endParaRPr kumimoji="1" lang="ja-JP" altLang="en-US" sz="4000" dirty="0"/>
          </a:p>
        </p:txBody>
      </p:sp>
      <p:sp>
        <p:nvSpPr>
          <p:cNvPr id="4" name="スライド番号プレースホルダー 3"/>
          <p:cNvSpPr>
            <a:spLocks noGrp="1"/>
          </p:cNvSpPr>
          <p:nvPr>
            <p:ph type="sldNum" sz="quarter" idx="12"/>
          </p:nvPr>
        </p:nvSpPr>
        <p:spPr/>
        <p:txBody>
          <a:bodyPr/>
          <a:lstStyle/>
          <a:p>
            <a:fld id="{3B706ECC-EBCD-43BE-A780-1013F51C6180}" type="slidenum">
              <a:rPr lang="ja-JP" altLang="en-US" smtClean="0"/>
              <a:pPr/>
              <a:t>62</a:t>
            </a:fld>
            <a:endParaRPr lang="ja-JP" altLang="en-US"/>
          </a:p>
        </p:txBody>
      </p:sp>
      <p:sp>
        <p:nvSpPr>
          <p:cNvPr id="6" name="正方形/長方形 5"/>
          <p:cNvSpPr/>
          <p:nvPr/>
        </p:nvSpPr>
        <p:spPr>
          <a:xfrm>
            <a:off x="126518" y="1091180"/>
            <a:ext cx="9017482" cy="2554545"/>
          </a:xfrm>
          <a:prstGeom prst="rect">
            <a:avLst/>
          </a:prstGeom>
          <a:solidFill>
            <a:schemeClr val="accent1">
              <a:lumMod val="20000"/>
              <a:lumOff val="80000"/>
            </a:schemeClr>
          </a:solidFill>
        </p:spPr>
        <p:txBody>
          <a:bodyPr wrap="square">
            <a:spAutoFit/>
          </a:bodyPr>
          <a:lstStyle/>
          <a:p>
            <a:endParaRPr lang="en-US" altLang="ja-JP" sz="2800" dirty="0" smtClean="0"/>
          </a:p>
          <a:p>
            <a:r>
              <a:rPr lang="ja-JP" altLang="en-US" sz="2800" dirty="0" smtClean="0"/>
              <a:t>■</a:t>
            </a:r>
            <a:r>
              <a:rPr lang="ja-JP" altLang="en-US" sz="2800" dirty="0"/>
              <a:t>公費</a:t>
            </a:r>
            <a:r>
              <a:rPr lang="en-US" altLang="ja-JP" sz="2800" dirty="0"/>
              <a:t>1000</a:t>
            </a:r>
            <a:r>
              <a:rPr lang="ja-JP" altLang="en-US" sz="2800" dirty="0"/>
              <a:t>億円の算定根拠</a:t>
            </a:r>
            <a:endParaRPr lang="en-US" altLang="ja-JP" sz="2800" dirty="0"/>
          </a:p>
          <a:p>
            <a:r>
              <a:rPr lang="en-US" altLang="ja-JP" sz="2800" dirty="0">
                <a:solidFill>
                  <a:srgbClr val="FF0000"/>
                </a:solidFill>
              </a:rPr>
              <a:t>20</a:t>
            </a:r>
            <a:r>
              <a:rPr lang="ja-JP" altLang="en-US" sz="2800" dirty="0">
                <a:solidFill>
                  <a:srgbClr val="FF0000"/>
                </a:solidFill>
              </a:rPr>
              <a:t>万人</a:t>
            </a:r>
            <a:r>
              <a:rPr lang="ja-JP" altLang="en-US" sz="2800" dirty="0" smtClean="0"/>
              <a:t>（勤続</a:t>
            </a:r>
            <a:r>
              <a:rPr lang="ja-JP" altLang="en-US" sz="2800" dirty="0"/>
              <a:t>年数</a:t>
            </a:r>
            <a:r>
              <a:rPr lang="en-US" altLang="ja-JP" sz="2800" dirty="0"/>
              <a:t>10</a:t>
            </a:r>
            <a:r>
              <a:rPr lang="ja-JP" altLang="en-US" sz="2800" dirty="0"/>
              <a:t>年以上の介護福祉士</a:t>
            </a:r>
            <a:r>
              <a:rPr lang="ja-JP" altLang="en-US" sz="2800" dirty="0" smtClean="0"/>
              <a:t>見込み数</a:t>
            </a:r>
            <a:endParaRPr lang="en-US" altLang="ja-JP" sz="2800" dirty="0" smtClean="0"/>
          </a:p>
          <a:p>
            <a:r>
              <a:rPr lang="ja-JP" altLang="en-US" sz="2800" dirty="0"/>
              <a:t>　</a:t>
            </a:r>
            <a:r>
              <a:rPr lang="en-US" altLang="ja-JP" sz="2800" dirty="0" smtClean="0"/>
              <a:t>×</a:t>
            </a:r>
            <a:r>
              <a:rPr lang="en-US" altLang="ja-JP" sz="2800" dirty="0"/>
              <a:t>8</a:t>
            </a:r>
            <a:r>
              <a:rPr lang="ja-JP" altLang="en-US" sz="2800" dirty="0"/>
              <a:t>万円／月</a:t>
            </a:r>
            <a:r>
              <a:rPr lang="en-US" altLang="ja-JP" sz="2800" dirty="0"/>
              <a:t>×12</a:t>
            </a:r>
            <a:r>
              <a:rPr lang="ja-JP" altLang="en-US" sz="2800" dirty="0"/>
              <a:t>月＝約</a:t>
            </a:r>
            <a:r>
              <a:rPr lang="en-US" altLang="ja-JP" sz="2800" dirty="0"/>
              <a:t>2000</a:t>
            </a:r>
            <a:r>
              <a:rPr lang="ja-JP" altLang="en-US" sz="2800" dirty="0"/>
              <a:t>億</a:t>
            </a:r>
            <a:r>
              <a:rPr lang="ja-JP" altLang="en-US" sz="2800" dirty="0" smtClean="0"/>
              <a:t>円</a:t>
            </a:r>
            <a:r>
              <a:rPr lang="en-US" altLang="ja-JP" sz="2800" dirty="0" smtClean="0"/>
              <a:t>×</a:t>
            </a:r>
            <a:r>
              <a:rPr lang="ja-JP" altLang="en-US" sz="2800" dirty="0" smtClean="0"/>
              <a:t>１</a:t>
            </a:r>
            <a:r>
              <a:rPr lang="en-US" altLang="ja-JP" sz="2800" dirty="0" smtClean="0"/>
              <a:t>/</a:t>
            </a:r>
            <a:r>
              <a:rPr lang="ja-JP" altLang="en-US" sz="2800" dirty="0" smtClean="0"/>
              <a:t>２＝１０００億）</a:t>
            </a:r>
            <a:endParaRPr lang="en-US" altLang="ja-JP" sz="2800" dirty="0"/>
          </a:p>
          <a:p>
            <a:r>
              <a:rPr lang="ja-JP" altLang="en-US" sz="2400" b="1" dirty="0"/>
              <a:t>　</a:t>
            </a:r>
            <a:r>
              <a:rPr lang="ja-JP" altLang="en-US" sz="2000" b="1" dirty="0"/>
              <a:t>公費１０００億の内訳：国５００億円、都道府県２５０億円、市町村</a:t>
            </a:r>
            <a:r>
              <a:rPr lang="ja-JP" altLang="en-US" sz="2000" b="1" dirty="0" smtClean="0"/>
              <a:t>２５０億円</a:t>
            </a:r>
            <a:endParaRPr lang="en-US" altLang="ja-JP" sz="2000" b="1" dirty="0" smtClean="0"/>
          </a:p>
          <a:p>
            <a:r>
              <a:rPr lang="ja-JP" altLang="en-US" sz="2000" b="1" dirty="0"/>
              <a:t>　</a:t>
            </a:r>
            <a:r>
              <a:rPr lang="ja-JP" altLang="en-US" sz="2000" b="1" dirty="0" smtClean="0"/>
              <a:t>　　残り</a:t>
            </a:r>
            <a:r>
              <a:rPr lang="ja-JP" altLang="en-US" sz="2000" b="1" dirty="0"/>
              <a:t>１０００億円は介護保険料</a:t>
            </a:r>
          </a:p>
        </p:txBody>
      </p:sp>
      <p:sp>
        <p:nvSpPr>
          <p:cNvPr id="5" name="正方形/長方形 4"/>
          <p:cNvSpPr/>
          <p:nvPr/>
        </p:nvSpPr>
        <p:spPr>
          <a:xfrm>
            <a:off x="107504" y="1132656"/>
            <a:ext cx="7056784" cy="461665"/>
          </a:xfrm>
          <a:prstGeom prst="rect">
            <a:avLst/>
          </a:prstGeom>
          <a:solidFill>
            <a:srgbClr val="FFFF00"/>
          </a:solidFill>
        </p:spPr>
        <p:txBody>
          <a:bodyPr wrap="square">
            <a:spAutoFit/>
          </a:bodyPr>
          <a:lstStyle/>
          <a:p>
            <a:r>
              <a:rPr lang="ja-JP" altLang="en-US" sz="2400" b="1" dirty="0" smtClean="0">
                <a:latin typeface="MeiryoUI-Bold"/>
              </a:rPr>
              <a:t>今年１０月からの介護職員等特定処遇改善加算</a:t>
            </a:r>
            <a:endParaRPr lang="ja-JP" altLang="en-US" sz="2400" dirty="0"/>
          </a:p>
        </p:txBody>
      </p:sp>
      <p:sp>
        <p:nvSpPr>
          <p:cNvPr id="8" name="正方形/長方形 7"/>
          <p:cNvSpPr/>
          <p:nvPr/>
        </p:nvSpPr>
        <p:spPr>
          <a:xfrm>
            <a:off x="165522" y="3838307"/>
            <a:ext cx="8998468" cy="2985433"/>
          </a:xfrm>
          <a:prstGeom prst="rect">
            <a:avLst/>
          </a:prstGeom>
          <a:solidFill>
            <a:schemeClr val="accent1">
              <a:lumMod val="20000"/>
              <a:lumOff val="80000"/>
            </a:schemeClr>
          </a:solidFill>
        </p:spPr>
        <p:txBody>
          <a:bodyPr wrap="square">
            <a:spAutoFit/>
          </a:bodyPr>
          <a:lstStyle/>
          <a:p>
            <a:r>
              <a:rPr lang="ja-JP" altLang="en-US" sz="2800" u="sng" dirty="0" smtClean="0"/>
              <a:t>私たちの提案　</a:t>
            </a:r>
            <a:endParaRPr lang="en-US" altLang="ja-JP" sz="2800" u="sng" dirty="0" smtClean="0"/>
          </a:p>
          <a:p>
            <a:r>
              <a:rPr lang="ja-JP" altLang="en-US" sz="4000" dirty="0" smtClean="0">
                <a:solidFill>
                  <a:srgbClr val="FF0000"/>
                </a:solidFill>
              </a:rPr>
              <a:t>２０</a:t>
            </a:r>
            <a:r>
              <a:rPr lang="ja-JP" altLang="en-US" sz="4000" dirty="0">
                <a:solidFill>
                  <a:srgbClr val="FF0000"/>
                </a:solidFill>
              </a:rPr>
              <a:t>０</a:t>
            </a:r>
            <a:r>
              <a:rPr lang="ja-JP" altLang="en-US" sz="4000" dirty="0" smtClean="0">
                <a:solidFill>
                  <a:srgbClr val="FF0000"/>
                </a:solidFill>
              </a:rPr>
              <a:t>万人</a:t>
            </a:r>
            <a:r>
              <a:rPr lang="ja-JP" altLang="en-US" sz="4000" dirty="0" smtClean="0"/>
              <a:t>（全介護従事者）</a:t>
            </a:r>
            <a:r>
              <a:rPr lang="en-US" altLang="ja-JP" sz="4000" dirty="0" smtClean="0"/>
              <a:t>×</a:t>
            </a:r>
            <a:r>
              <a:rPr lang="ja-JP" altLang="en-US" sz="4000" dirty="0" smtClean="0"/>
              <a:t>８万円</a:t>
            </a:r>
            <a:endParaRPr lang="en-US" altLang="ja-JP" sz="4000" dirty="0" smtClean="0"/>
          </a:p>
          <a:p>
            <a:r>
              <a:rPr lang="ja-JP" altLang="en-US" sz="4000" dirty="0"/>
              <a:t>　</a:t>
            </a:r>
            <a:r>
              <a:rPr lang="ja-JP" altLang="en-US" sz="4000" dirty="0" smtClean="0"/>
              <a:t>　　</a:t>
            </a:r>
            <a:r>
              <a:rPr lang="en-US" altLang="ja-JP" sz="4000" dirty="0" smtClean="0"/>
              <a:t>×</a:t>
            </a:r>
            <a:r>
              <a:rPr lang="ja-JP" altLang="en-US" sz="4000" dirty="0" smtClean="0"/>
              <a:t>１２ヶ月＝</a:t>
            </a:r>
            <a:r>
              <a:rPr lang="ja-JP" altLang="en-US" sz="4000" b="1" u="sng" dirty="0" smtClean="0"/>
              <a:t>２兆円</a:t>
            </a:r>
            <a:endParaRPr lang="en-US" altLang="ja-JP" sz="4000" b="1" u="sng" dirty="0"/>
          </a:p>
          <a:p>
            <a:r>
              <a:rPr lang="ja-JP" altLang="en-US" sz="2800" b="1" dirty="0" smtClean="0"/>
              <a:t>　</a:t>
            </a:r>
            <a:r>
              <a:rPr lang="ja-JP" altLang="en-US" sz="2800" b="1" dirty="0" smtClean="0">
                <a:solidFill>
                  <a:srgbClr val="FF0000"/>
                </a:solidFill>
              </a:rPr>
              <a:t>全</a:t>
            </a:r>
            <a:r>
              <a:rPr lang="ja-JP" altLang="en-US" sz="2800" b="1" dirty="0" smtClean="0"/>
              <a:t>額国庫負担の交付金として全事業所に交付</a:t>
            </a:r>
            <a:endParaRPr lang="en-US" altLang="ja-JP" sz="2800" b="1" dirty="0" smtClean="0"/>
          </a:p>
          <a:p>
            <a:r>
              <a:rPr lang="ja-JP" altLang="en-US" sz="2800" b="1" dirty="0"/>
              <a:t>　</a:t>
            </a:r>
            <a:r>
              <a:rPr lang="ja-JP" altLang="en-US" sz="2400" b="1" dirty="0" smtClean="0"/>
              <a:t>ヘルパー、介護従事者（</a:t>
            </a:r>
            <a:r>
              <a:rPr lang="ja-JP" altLang="en-US" sz="2400" b="1" dirty="0" smtClean="0">
                <a:solidFill>
                  <a:srgbClr val="FF0000"/>
                </a:solidFill>
              </a:rPr>
              <a:t>全</a:t>
            </a:r>
            <a:r>
              <a:rPr lang="ja-JP" altLang="en-US" sz="2400" b="1" dirty="0" smtClean="0"/>
              <a:t>職種・</a:t>
            </a:r>
            <a:r>
              <a:rPr lang="ja-JP" altLang="en-US" sz="2400" b="1" dirty="0" smtClean="0">
                <a:solidFill>
                  <a:srgbClr val="FF0000"/>
                </a:solidFill>
              </a:rPr>
              <a:t>全</a:t>
            </a:r>
            <a:r>
              <a:rPr lang="ja-JP" altLang="en-US" sz="2400" b="1" dirty="0" smtClean="0"/>
              <a:t>員に全産業平均　年収４４０万円を保障）</a:t>
            </a:r>
            <a:r>
              <a:rPr lang="ja-JP" altLang="en-US" sz="1600" b="1" dirty="0"/>
              <a:t>　　</a:t>
            </a:r>
            <a:r>
              <a:rPr lang="ja-JP" altLang="en-US" sz="2400" b="1" u="sng" dirty="0" smtClean="0"/>
              <a:t>ヘルパー不足解消！　利用料・保険料も上がらない！</a:t>
            </a:r>
            <a:r>
              <a:rPr lang="ja-JP" altLang="en-US" sz="1600" b="1" u="sng" dirty="0"/>
              <a:t>　</a:t>
            </a:r>
            <a:r>
              <a:rPr lang="ja-JP" altLang="en-US" b="1" u="sng" dirty="0"/>
              <a:t>　</a:t>
            </a:r>
            <a:r>
              <a:rPr lang="ja-JP" altLang="en-US" b="1" dirty="0"/>
              <a:t>　　　　　　　　　　　　　　　　　　　　　　　　　　　　　　</a:t>
            </a:r>
            <a:endParaRPr lang="en-US" altLang="ja-JP" b="1" dirty="0"/>
          </a:p>
        </p:txBody>
      </p:sp>
      <p:sp>
        <p:nvSpPr>
          <p:cNvPr id="9" name="下矢印 8"/>
          <p:cNvSpPr/>
          <p:nvPr/>
        </p:nvSpPr>
        <p:spPr>
          <a:xfrm>
            <a:off x="4067944" y="3356993"/>
            <a:ext cx="1296144"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27862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a:solidFill>
            <a:schemeClr val="tx2">
              <a:lumMod val="20000"/>
              <a:lumOff val="80000"/>
            </a:schemeClr>
          </a:solidFill>
        </p:spPr>
        <p:txBody>
          <a:bodyPr>
            <a:normAutofit fontScale="90000"/>
          </a:bodyPr>
          <a:lstStyle/>
          <a:p>
            <a:r>
              <a:rPr kumimoji="1" lang="ja-JP" altLang="en-US" dirty="0" smtClean="0"/>
              <a:t>「改定」スケジュールと当面の重点</a:t>
            </a:r>
            <a:endParaRPr kumimoji="1" lang="ja-JP" altLang="en-US" dirty="0"/>
          </a:p>
        </p:txBody>
      </p:sp>
      <p:sp>
        <p:nvSpPr>
          <p:cNvPr id="3" name="コンテンツ プレースホルダー 2"/>
          <p:cNvSpPr>
            <a:spLocks noGrp="1"/>
          </p:cNvSpPr>
          <p:nvPr>
            <p:ph idx="1"/>
          </p:nvPr>
        </p:nvSpPr>
        <p:spPr>
          <a:xfrm>
            <a:off x="1331640" y="888430"/>
            <a:ext cx="6192688" cy="2581747"/>
          </a:xfrm>
        </p:spPr>
        <p:txBody>
          <a:bodyPr/>
          <a:lstStyle/>
          <a:p>
            <a:pPr marL="0" indent="0">
              <a:buNone/>
            </a:pPr>
            <a:r>
              <a:rPr kumimoji="1" lang="ja-JP" altLang="en-US" sz="2800" dirty="0" smtClean="0"/>
              <a:t>社会保障審議会介護保険部会</a:t>
            </a:r>
            <a:endParaRPr kumimoji="1" lang="en-US" altLang="ja-JP" sz="2800" dirty="0" smtClean="0"/>
          </a:p>
          <a:p>
            <a:pPr marL="0" indent="0">
              <a:buNone/>
            </a:pPr>
            <a:r>
              <a:rPr kumimoji="1" lang="ja-JP" altLang="en-US" sz="2800" dirty="0"/>
              <a:t>　</a:t>
            </a:r>
            <a:r>
              <a:rPr kumimoji="1" lang="ja-JP" altLang="en-US" sz="2800" dirty="0" smtClean="0"/>
              <a:t>介護保険部会「意見」まとめ</a:t>
            </a:r>
            <a:endParaRPr kumimoji="1" lang="en-US" altLang="ja-JP" sz="2800" dirty="0" smtClean="0"/>
          </a:p>
          <a:p>
            <a:pPr marL="0" indent="0">
              <a:buNone/>
            </a:pPr>
            <a:r>
              <a:rPr lang="ja-JP" altLang="en-US" sz="2800" dirty="0"/>
              <a:t>　</a:t>
            </a:r>
            <a:r>
              <a:rPr lang="ja-JP" altLang="en-US" sz="2800" dirty="0" smtClean="0"/>
              <a:t>政府方針決定・</a:t>
            </a:r>
            <a:endParaRPr lang="en-US" altLang="ja-JP" sz="2800" dirty="0" smtClean="0"/>
          </a:p>
          <a:p>
            <a:pPr marL="0" indent="0">
              <a:buNone/>
            </a:pPr>
            <a:r>
              <a:rPr lang="ja-JP" altLang="en-US" sz="2800" dirty="0" smtClean="0"/>
              <a:t>改定法案要綱作成</a:t>
            </a:r>
            <a:endParaRPr kumimoji="1" lang="en-US" altLang="ja-JP" sz="2800" dirty="0" smtClean="0"/>
          </a:p>
          <a:p>
            <a:pPr marL="0" indent="0">
              <a:buNone/>
            </a:pPr>
            <a:endParaRPr lang="en-US" altLang="ja-JP" sz="2800" dirty="0"/>
          </a:p>
          <a:p>
            <a:pPr marL="0" indent="0">
              <a:buNone/>
            </a:pPr>
            <a:endParaRPr kumimoji="1" lang="ja-JP" altLang="en-US" sz="2800" dirty="0"/>
          </a:p>
        </p:txBody>
      </p:sp>
      <p:sp>
        <p:nvSpPr>
          <p:cNvPr id="4" name="正方形/長方形 3"/>
          <p:cNvSpPr/>
          <p:nvPr/>
        </p:nvSpPr>
        <p:spPr>
          <a:xfrm>
            <a:off x="1503394" y="3127772"/>
            <a:ext cx="3888432" cy="14478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smtClean="0"/>
              <a:t>通常国会</a:t>
            </a:r>
            <a:endParaRPr kumimoji="1" lang="en-US" altLang="ja-JP" sz="3200" dirty="0" smtClean="0"/>
          </a:p>
          <a:p>
            <a:r>
              <a:rPr kumimoji="1" lang="ja-JP" altLang="en-US" sz="3200" dirty="0" smtClean="0"/>
              <a:t>法案提出（３月？）</a:t>
            </a:r>
            <a:endParaRPr lang="en-US" altLang="ja-JP" sz="3200" dirty="0"/>
          </a:p>
          <a:p>
            <a:r>
              <a:rPr kumimoji="1" lang="ja-JP" altLang="en-US" sz="3200" dirty="0" smtClean="0"/>
              <a:t>改定法成立（６月？）</a:t>
            </a:r>
            <a:endParaRPr kumimoji="1" lang="en-US" altLang="ja-JP" sz="3200" dirty="0" smtClean="0"/>
          </a:p>
          <a:p>
            <a:pPr algn="ctr"/>
            <a:endParaRPr kumimoji="1" lang="ja-JP" altLang="en-US" dirty="0"/>
          </a:p>
        </p:txBody>
      </p:sp>
      <p:sp>
        <p:nvSpPr>
          <p:cNvPr id="6" name="正方形/長方形 5"/>
          <p:cNvSpPr/>
          <p:nvPr/>
        </p:nvSpPr>
        <p:spPr>
          <a:xfrm>
            <a:off x="1500347" y="4625147"/>
            <a:ext cx="3816424" cy="3931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政</a:t>
            </a:r>
            <a:r>
              <a:rPr lang="ja-JP" altLang="en-US" sz="2800" dirty="0" smtClean="0"/>
              <a:t>省令など準備</a:t>
            </a:r>
            <a:endParaRPr kumimoji="1" lang="en-US" altLang="ja-JP" sz="2800" dirty="0" smtClean="0"/>
          </a:p>
        </p:txBody>
      </p:sp>
      <p:sp>
        <p:nvSpPr>
          <p:cNvPr id="7" name="正方形/長方形 6"/>
          <p:cNvSpPr/>
          <p:nvPr/>
        </p:nvSpPr>
        <p:spPr>
          <a:xfrm>
            <a:off x="179512" y="6428123"/>
            <a:ext cx="8964488" cy="3931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t>（４月）改定実施、介護報酬改定、第８期計画・保険料改定　</a:t>
            </a:r>
            <a:endParaRPr kumimoji="1" lang="en-US" altLang="ja-JP" sz="2800" dirty="0" smtClean="0"/>
          </a:p>
        </p:txBody>
      </p:sp>
      <p:sp>
        <p:nvSpPr>
          <p:cNvPr id="8" name="正方形/長方形 7"/>
          <p:cNvSpPr/>
          <p:nvPr/>
        </p:nvSpPr>
        <p:spPr>
          <a:xfrm>
            <a:off x="0" y="1772816"/>
            <a:ext cx="1475656"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t>２０１９年</a:t>
            </a:r>
            <a:endParaRPr kumimoji="1" lang="ja-JP" altLang="en-US" sz="2400" b="1" dirty="0"/>
          </a:p>
        </p:txBody>
      </p:sp>
      <p:sp>
        <p:nvSpPr>
          <p:cNvPr id="9" name="正方形/長方形 8"/>
          <p:cNvSpPr/>
          <p:nvPr/>
        </p:nvSpPr>
        <p:spPr>
          <a:xfrm>
            <a:off x="-33657" y="3100895"/>
            <a:ext cx="1475656"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t>２０２０年</a:t>
            </a:r>
            <a:endParaRPr kumimoji="1" lang="ja-JP" altLang="en-US" sz="2400" b="1" dirty="0"/>
          </a:p>
        </p:txBody>
      </p:sp>
      <p:sp>
        <p:nvSpPr>
          <p:cNvPr id="5" name="角丸四角形 4"/>
          <p:cNvSpPr/>
          <p:nvPr/>
        </p:nvSpPr>
        <p:spPr>
          <a:xfrm>
            <a:off x="5940152" y="3152339"/>
            <a:ext cx="3024336" cy="304563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4400" dirty="0" smtClean="0">
                <a:solidFill>
                  <a:srgbClr val="FF0000"/>
                </a:solidFill>
              </a:rPr>
              <a:t>２０２</a:t>
            </a:r>
            <a:r>
              <a:rPr lang="ja-JP" altLang="en-US" sz="4400" dirty="0">
                <a:solidFill>
                  <a:srgbClr val="FF0000"/>
                </a:solidFill>
              </a:rPr>
              <a:t>１</a:t>
            </a:r>
            <a:r>
              <a:rPr lang="ja-JP" altLang="en-US" sz="4400" dirty="0" smtClean="0">
                <a:solidFill>
                  <a:srgbClr val="FF0000"/>
                </a:solidFill>
              </a:rPr>
              <a:t>年度報酬改定までが焦点</a:t>
            </a:r>
            <a:endParaRPr kumimoji="1" lang="ja-JP" altLang="en-US" sz="4400" dirty="0">
              <a:solidFill>
                <a:srgbClr val="FF0000"/>
              </a:solidFill>
            </a:endParaRPr>
          </a:p>
        </p:txBody>
      </p:sp>
      <p:sp>
        <p:nvSpPr>
          <p:cNvPr id="10" name="正方形/長方形 9"/>
          <p:cNvSpPr/>
          <p:nvPr/>
        </p:nvSpPr>
        <p:spPr>
          <a:xfrm>
            <a:off x="-33657" y="5933309"/>
            <a:ext cx="1414887"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t>２０２１年</a:t>
            </a:r>
            <a:endParaRPr kumimoji="1" lang="ja-JP" altLang="en-US" sz="2400" b="1" dirty="0"/>
          </a:p>
        </p:txBody>
      </p:sp>
      <p:sp>
        <p:nvSpPr>
          <p:cNvPr id="12" name="正方形/長方形 11"/>
          <p:cNvSpPr/>
          <p:nvPr/>
        </p:nvSpPr>
        <p:spPr>
          <a:xfrm>
            <a:off x="1441999" y="5067808"/>
            <a:ext cx="2841970" cy="11301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smtClean="0"/>
              <a:t>２０２１年度介護報酬改定の検討</a:t>
            </a:r>
            <a:endParaRPr kumimoji="1" lang="en-US" altLang="ja-JP" sz="2800" dirty="0" smtClean="0"/>
          </a:p>
        </p:txBody>
      </p:sp>
      <p:sp>
        <p:nvSpPr>
          <p:cNvPr id="13" name="正方形/長方形 12"/>
          <p:cNvSpPr/>
          <p:nvPr/>
        </p:nvSpPr>
        <p:spPr>
          <a:xfrm>
            <a:off x="4293010" y="5067808"/>
            <a:ext cx="1503126" cy="11301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８</a:t>
            </a:r>
            <a:r>
              <a:rPr lang="ja-JP" altLang="en-US" sz="2800" dirty="0" smtClean="0"/>
              <a:t>期事業計画の検討</a:t>
            </a:r>
            <a:endParaRPr kumimoji="1" lang="en-US" altLang="ja-JP" sz="2800" dirty="0" smtClean="0"/>
          </a:p>
        </p:txBody>
      </p:sp>
    </p:spTree>
    <p:extLst>
      <p:ext uri="{BB962C8B-B14F-4D97-AF65-F5344CB8AC3E}">
        <p14:creationId xmlns:p14="http://schemas.microsoft.com/office/powerpoint/2010/main" val="33265187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a:solidFill>
            <a:srgbClr val="FFFF00"/>
          </a:solidFill>
        </p:spPr>
        <p:txBody>
          <a:bodyPr/>
          <a:lstStyle/>
          <a:p>
            <a:r>
              <a:rPr lang="ja-JP" altLang="en-US" dirty="0" smtClean="0"/>
              <a:t>２０１９年秋の行動</a:t>
            </a:r>
            <a:r>
              <a:rPr lang="ja-JP" altLang="en-US" dirty="0"/>
              <a:t>提起</a:t>
            </a:r>
            <a:endParaRPr kumimoji="1" lang="ja-JP" altLang="en-US" dirty="0"/>
          </a:p>
        </p:txBody>
      </p:sp>
      <p:sp>
        <p:nvSpPr>
          <p:cNvPr id="3" name="コンテンツ プレースホルダー 2"/>
          <p:cNvSpPr>
            <a:spLocks noGrp="1"/>
          </p:cNvSpPr>
          <p:nvPr>
            <p:ph idx="1"/>
          </p:nvPr>
        </p:nvSpPr>
        <p:spPr>
          <a:xfrm>
            <a:off x="457200" y="1412776"/>
            <a:ext cx="8229600" cy="4525963"/>
          </a:xfrm>
        </p:spPr>
        <p:txBody>
          <a:bodyPr>
            <a:normAutofit/>
          </a:bodyPr>
          <a:lstStyle/>
          <a:p>
            <a:pPr marL="0" indent="0">
              <a:buNone/>
            </a:pPr>
            <a:r>
              <a:rPr kumimoji="1" lang="ja-JP" altLang="en-US" sz="4000" dirty="0" smtClean="0"/>
              <a:t>①社会保障審議会介護保険部会への要請</a:t>
            </a:r>
            <a:r>
              <a:rPr lang="ja-JP" altLang="en-US" sz="4000" dirty="0" smtClean="0"/>
              <a:t>ＦＡＸ運動（１２月中旬まで）</a:t>
            </a:r>
            <a:endParaRPr kumimoji="1" lang="en-US" altLang="ja-JP" sz="4000" dirty="0" smtClean="0"/>
          </a:p>
          <a:p>
            <a:pPr marL="0" indent="0">
              <a:buNone/>
            </a:pPr>
            <a:r>
              <a:rPr lang="ja-JP" altLang="en-US" sz="4000" dirty="0" smtClean="0"/>
              <a:t>②</a:t>
            </a:r>
            <a:r>
              <a:rPr lang="ja-JP" altLang="en-US" sz="4000" dirty="0"/>
              <a:t>対政府・国会署名　　</a:t>
            </a:r>
            <a:endParaRPr lang="en-US" altLang="ja-JP" sz="4000" dirty="0"/>
          </a:p>
          <a:p>
            <a:pPr marL="0" indent="0">
              <a:buNone/>
            </a:pPr>
            <a:r>
              <a:rPr lang="ja-JP" altLang="en-US" sz="4000" dirty="0"/>
              <a:t>　　</a:t>
            </a:r>
            <a:r>
              <a:rPr lang="ja-JP" altLang="en-US" sz="4000" dirty="0" smtClean="0"/>
              <a:t>地域</a:t>
            </a:r>
            <a:r>
              <a:rPr lang="ja-JP" altLang="en-US" sz="4000" dirty="0"/>
              <a:t>へ、高齢者へ、介護事業者</a:t>
            </a:r>
            <a:r>
              <a:rPr lang="ja-JP" altLang="en-US" sz="4000" dirty="0" smtClean="0"/>
              <a:t>へ</a:t>
            </a:r>
            <a:endParaRPr lang="en-US" altLang="ja-JP" sz="4000" dirty="0" smtClean="0"/>
          </a:p>
          <a:p>
            <a:pPr marL="0" indent="0">
              <a:buNone/>
            </a:pPr>
            <a:r>
              <a:rPr lang="ja-JP" altLang="en-US" sz="4000" dirty="0" smtClean="0"/>
              <a:t>③自治体議会への意見書採択運動</a:t>
            </a:r>
            <a:endParaRPr lang="en-US" altLang="ja-JP" sz="4000" dirty="0" smtClean="0"/>
          </a:p>
          <a:p>
            <a:pPr marL="0" indent="0">
              <a:buNone/>
            </a:pPr>
            <a:r>
              <a:rPr lang="ja-JP" altLang="en-US" sz="4000" dirty="0" smtClean="0"/>
              <a:t>④各自治体へ申入れ　　見解表明</a:t>
            </a:r>
            <a:endParaRPr lang="en-US" altLang="ja-JP" sz="4000" dirty="0"/>
          </a:p>
          <a:p>
            <a:pPr marL="0" indent="0">
              <a:buNone/>
            </a:pPr>
            <a:endParaRPr kumimoji="1" lang="ja-JP" altLang="en-US" dirty="0"/>
          </a:p>
        </p:txBody>
      </p:sp>
    </p:spTree>
    <p:extLst>
      <p:ext uri="{BB962C8B-B14F-4D97-AF65-F5344CB8AC3E}">
        <p14:creationId xmlns:p14="http://schemas.microsoft.com/office/powerpoint/2010/main" val="1079451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番号プレースホルダ 5"/>
          <p:cNvSpPr>
            <a:spLocks noGrp="1"/>
          </p:cNvSpPr>
          <p:nvPr>
            <p:ph type="sldNum" sz="quarter" idx="12"/>
          </p:nvPr>
        </p:nvSpPr>
        <p:spPr bwMode="auto">
          <a:noFill/>
          <a:ln>
            <a:miter lim="800000"/>
            <a:headEnd/>
            <a:tailEnd/>
          </a:ln>
        </p:spPr>
        <p:txBody>
          <a:bodyPr numCol="1">
            <a:prstTxWarp prst="textNoShape">
              <a:avLst/>
            </a:prstTxWarp>
          </a:bodyPr>
          <a:lstStyle/>
          <a:p>
            <a:pPr fontAlgn="base">
              <a:spcBef>
                <a:spcPct val="0"/>
              </a:spcBef>
              <a:spcAft>
                <a:spcPct val="0"/>
              </a:spcAft>
            </a:pPr>
            <a:fld id="{B5D98564-F3C3-44F2-90C2-AF4EACE037C4}" type="slidenum">
              <a:rPr altLang="ja-JP" smtClean="0">
                <a:latin typeface="Arial" charset="0"/>
                <a:ea typeface="ＭＳ Ｐゴシック" charset="-128"/>
              </a:rPr>
              <a:pPr fontAlgn="base">
                <a:spcBef>
                  <a:spcPct val="0"/>
                </a:spcBef>
                <a:spcAft>
                  <a:spcPct val="0"/>
                </a:spcAft>
              </a:pPr>
              <a:t>65</a:t>
            </a:fld>
            <a:endParaRPr altLang="ja-JP" smtClean="0">
              <a:latin typeface="Arial" charset="0"/>
              <a:ea typeface="ＭＳ Ｐゴシック" charset="-128"/>
            </a:endParaRPr>
          </a:p>
        </p:txBody>
      </p:sp>
      <p:sp>
        <p:nvSpPr>
          <p:cNvPr id="73731" name="Rectangle 2"/>
          <p:cNvSpPr txBox="1">
            <a:spLocks noGrp="1" noChangeArrowheads="1"/>
          </p:cNvSpPr>
          <p:nvPr>
            <p:ph type="title"/>
          </p:nvPr>
        </p:nvSpPr>
        <p:spPr>
          <a:xfrm>
            <a:off x="250825" y="277813"/>
            <a:ext cx="8893175" cy="1566862"/>
          </a:xfrm>
        </p:spPr>
        <p:txBody>
          <a:bodyPr/>
          <a:lstStyle/>
          <a:p>
            <a:pPr eaLnBrk="1" hangingPunct="1"/>
            <a:r>
              <a:rPr altLang="en-US" sz="5400" smtClean="0">
                <a:latin typeface="Calibri" pitchFamily="34" charset="0"/>
                <a:ea typeface="ＭＳ Ｐゴシック" charset="-128"/>
              </a:rPr>
              <a:t>闘いなくして老後の安心なし</a:t>
            </a:r>
          </a:p>
        </p:txBody>
      </p:sp>
      <p:sp>
        <p:nvSpPr>
          <p:cNvPr id="5" name="円/楕円 4"/>
          <p:cNvSpPr/>
          <p:nvPr/>
        </p:nvSpPr>
        <p:spPr>
          <a:xfrm>
            <a:off x="2627313" y="1557338"/>
            <a:ext cx="3744912" cy="7191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 y="1591910"/>
            <a:ext cx="8622792" cy="5134356"/>
          </a:xfrm>
          <a:prstGeom prst="rect">
            <a:avLst/>
          </a:prstGeom>
        </p:spPr>
      </p:pic>
    </p:spTree>
    <p:extLst>
      <p:ext uri="{BB962C8B-B14F-4D97-AF65-F5344CB8AC3E}">
        <p14:creationId xmlns:p14="http://schemas.microsoft.com/office/powerpoint/2010/main" val="1448563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706ECC-EBCD-43BE-A780-1013F51C6180}" type="slidenum">
              <a:rPr lang="ja-JP" altLang="en-US" smtClean="0"/>
              <a:pPr/>
              <a:t>7</a:t>
            </a:fld>
            <a:endParaRPr lang="ja-JP" altLang="en-US"/>
          </a:p>
        </p:txBody>
      </p:sp>
      <p:pic>
        <p:nvPicPr>
          <p:cNvPr id="5" name="図 4">
            <a:extLst>
              <a:ext uri="{FF2B5EF4-FFF2-40B4-BE49-F238E27FC236}">
                <a16:creationId xmlns="" xmlns:a16="http://schemas.microsoft.com/office/drawing/2014/main" id="{13B2722D-D962-4F64-9120-A428B1962FFB}"/>
              </a:ext>
            </a:extLst>
          </p:cNvPr>
          <p:cNvPicPr>
            <a:picLocks noChangeAspect="1"/>
          </p:cNvPicPr>
          <p:nvPr/>
        </p:nvPicPr>
        <p:blipFill>
          <a:blip r:embed="rId2"/>
          <a:stretch>
            <a:fillRect/>
          </a:stretch>
        </p:blipFill>
        <p:spPr>
          <a:xfrm>
            <a:off x="0" y="272873"/>
            <a:ext cx="9144000" cy="6312253"/>
          </a:xfrm>
          <a:prstGeom prst="rect">
            <a:avLst/>
          </a:prstGeom>
        </p:spPr>
      </p:pic>
      <p:sp>
        <p:nvSpPr>
          <p:cNvPr id="6" name="楕円 5">
            <a:extLst>
              <a:ext uri="{FF2B5EF4-FFF2-40B4-BE49-F238E27FC236}">
                <a16:creationId xmlns="" xmlns:a16="http://schemas.microsoft.com/office/drawing/2014/main" id="{61167774-B1DE-4E42-B277-3F5977542A6E}"/>
              </a:ext>
            </a:extLst>
          </p:cNvPr>
          <p:cNvSpPr/>
          <p:nvPr/>
        </p:nvSpPr>
        <p:spPr>
          <a:xfrm>
            <a:off x="5364088" y="3933056"/>
            <a:ext cx="3672408" cy="1324744"/>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899592" y="5661248"/>
            <a:ext cx="8136904" cy="1060227"/>
          </a:xfrm>
          <a:prstGeom prst="roundRect">
            <a:avLst/>
          </a:prstGeom>
          <a:solidFill>
            <a:srgbClr val="FFFF00"/>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3200" b="1" dirty="0" smtClean="0"/>
              <a:t>２０１９年内に検討・結論⇒２０２０年に法改正</a:t>
            </a:r>
            <a:r>
              <a:rPr kumimoji="1" lang="ja-JP" altLang="en-US" sz="3600" b="1" dirty="0" smtClean="0">
                <a:solidFill>
                  <a:srgbClr val="FF0000"/>
                </a:solidFill>
              </a:rPr>
              <a:t>⇒２０２１年４月に実施</a:t>
            </a:r>
            <a:endParaRPr kumimoji="1" lang="ja-JP" altLang="en-US" sz="3600" b="1" dirty="0">
              <a:solidFill>
                <a:srgbClr val="FF0000"/>
              </a:solidFill>
            </a:endParaRPr>
          </a:p>
        </p:txBody>
      </p:sp>
    </p:spTree>
    <p:extLst>
      <p:ext uri="{BB962C8B-B14F-4D97-AF65-F5344CB8AC3E}">
        <p14:creationId xmlns:p14="http://schemas.microsoft.com/office/powerpoint/2010/main" val="1453224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579296" cy="1143000"/>
          </a:xfrm>
          <a:solidFill>
            <a:schemeClr val="accent1">
              <a:lumMod val="20000"/>
              <a:lumOff val="80000"/>
            </a:schemeClr>
          </a:solidFill>
        </p:spPr>
        <p:txBody>
          <a:bodyPr>
            <a:normAutofit fontScale="90000"/>
          </a:bodyPr>
          <a:lstStyle/>
          <a:p>
            <a:r>
              <a:rPr kumimoji="1" lang="ja-JP" altLang="en-US" dirty="0" smtClean="0"/>
              <a:t>２０１４年、２０１７年改悪</a:t>
            </a:r>
            <a:r>
              <a:rPr lang="ja-JP" altLang="en-US" dirty="0" smtClean="0"/>
              <a:t>を土台に</a:t>
            </a:r>
            <a:r>
              <a:rPr lang="en-US" altLang="ja-JP" dirty="0" smtClean="0"/>
              <a:t/>
            </a:r>
            <a:br>
              <a:rPr lang="en-US" altLang="ja-JP" dirty="0" smtClean="0"/>
            </a:br>
            <a:r>
              <a:rPr lang="ja-JP" altLang="en-US" sz="6000" dirty="0" smtClean="0"/>
              <a:t>介護保険制度の全面再編に</a:t>
            </a:r>
            <a:endParaRPr kumimoji="1" lang="ja-JP" altLang="en-US" sz="6000" dirty="0"/>
          </a:p>
        </p:txBody>
      </p:sp>
      <p:sp>
        <p:nvSpPr>
          <p:cNvPr id="3" name="コンテンツ プレースホルダー 2"/>
          <p:cNvSpPr>
            <a:spLocks noGrp="1"/>
          </p:cNvSpPr>
          <p:nvPr>
            <p:ph idx="1"/>
          </p:nvPr>
        </p:nvSpPr>
        <p:spPr>
          <a:xfrm>
            <a:off x="323528" y="1340769"/>
            <a:ext cx="8363272" cy="4248472"/>
          </a:xfrm>
        </p:spPr>
        <p:txBody>
          <a:bodyPr>
            <a:normAutofit lnSpcReduction="10000"/>
          </a:bodyPr>
          <a:lstStyle/>
          <a:p>
            <a:pPr marL="0" indent="0">
              <a:buNone/>
            </a:pPr>
            <a:r>
              <a:rPr lang="ja-JP" altLang="en-US" dirty="0"/>
              <a:t>①２０１４年法改正で、「</a:t>
            </a:r>
            <a:r>
              <a:rPr lang="ja-JP" altLang="en-US" dirty="0" smtClean="0"/>
              <a:t>要支援１．２のサービス</a:t>
            </a:r>
            <a:r>
              <a:rPr lang="ja-JP" altLang="en-US" dirty="0"/>
              <a:t>の総合事業移行</a:t>
            </a:r>
            <a:r>
              <a:rPr lang="ja-JP" altLang="en-US" dirty="0" smtClean="0"/>
              <a:t>」「要介護２以下の特養原則対象除外」「</a:t>
            </a:r>
            <a:r>
              <a:rPr lang="ja-JP" altLang="en-US" dirty="0"/>
              <a:t>一定の</a:t>
            </a:r>
            <a:r>
              <a:rPr lang="ja-JP" altLang="en-US" dirty="0" smtClean="0"/>
              <a:t>所得者</a:t>
            </a:r>
            <a:r>
              <a:rPr lang="ja-JP" altLang="en-US" dirty="0"/>
              <a:t>以上の２割負担</a:t>
            </a:r>
            <a:r>
              <a:rPr lang="ja-JP" altLang="en-US" dirty="0" smtClean="0"/>
              <a:t>」</a:t>
            </a:r>
            <a:endParaRPr lang="en-US" altLang="ja-JP" dirty="0" smtClean="0"/>
          </a:p>
          <a:p>
            <a:pPr marL="0" indent="0">
              <a:buNone/>
            </a:pPr>
            <a:r>
              <a:rPr lang="ja-JP" altLang="en-US" u="sng" dirty="0" smtClean="0">
                <a:solidFill>
                  <a:srgbClr val="FF0000"/>
                </a:solidFill>
              </a:rPr>
              <a:t>⇒第６期</a:t>
            </a:r>
            <a:r>
              <a:rPr lang="ja-JP" altLang="en-US" u="sng" dirty="0">
                <a:solidFill>
                  <a:srgbClr val="FF0000"/>
                </a:solidFill>
              </a:rPr>
              <a:t>介護保険</a:t>
            </a:r>
            <a:r>
              <a:rPr lang="ja-JP" altLang="en-US" u="sng" dirty="0" smtClean="0">
                <a:solidFill>
                  <a:srgbClr val="FF0000"/>
                </a:solidFill>
              </a:rPr>
              <a:t>事業（</a:t>
            </a:r>
            <a:r>
              <a:rPr lang="en-US" altLang="ja-JP" u="sng" dirty="0">
                <a:solidFill>
                  <a:srgbClr val="FF0000"/>
                </a:solidFill>
              </a:rPr>
              <a:t>2016</a:t>
            </a:r>
            <a:r>
              <a:rPr lang="ja-JP" altLang="en-US" u="sng" dirty="0">
                <a:solidFill>
                  <a:srgbClr val="FF0000"/>
                </a:solidFill>
              </a:rPr>
              <a:t>～</a:t>
            </a:r>
            <a:r>
              <a:rPr lang="en-US" altLang="ja-JP" u="sng" dirty="0">
                <a:solidFill>
                  <a:srgbClr val="FF0000"/>
                </a:solidFill>
              </a:rPr>
              <a:t>17</a:t>
            </a:r>
            <a:r>
              <a:rPr lang="ja-JP" altLang="en-US" u="sng" dirty="0">
                <a:solidFill>
                  <a:srgbClr val="FF0000"/>
                </a:solidFill>
              </a:rPr>
              <a:t>年度）で実施</a:t>
            </a:r>
          </a:p>
          <a:p>
            <a:pPr marL="0" indent="0">
              <a:buNone/>
            </a:pPr>
            <a:r>
              <a:rPr lang="ja-JP" altLang="en-US" dirty="0"/>
              <a:t>②２０１７年法改正で、「自立支援・重度化防止の保険者機能強化」「現役並み所得者の３割負担</a:t>
            </a:r>
            <a:r>
              <a:rPr lang="ja-JP" altLang="en-US" dirty="0" smtClean="0"/>
              <a:t>」</a:t>
            </a:r>
            <a:endParaRPr lang="en-US" altLang="ja-JP" dirty="0" smtClean="0"/>
          </a:p>
          <a:p>
            <a:pPr marL="0" indent="0">
              <a:buNone/>
            </a:pPr>
            <a:r>
              <a:rPr lang="ja-JP" altLang="en-US" u="sng" dirty="0" smtClean="0">
                <a:solidFill>
                  <a:srgbClr val="FF0000"/>
                </a:solidFill>
              </a:rPr>
              <a:t>⇒第７期</a:t>
            </a:r>
            <a:r>
              <a:rPr lang="ja-JP" altLang="en-US" u="sng" dirty="0">
                <a:solidFill>
                  <a:srgbClr val="FF0000"/>
                </a:solidFill>
              </a:rPr>
              <a:t>介護保険</a:t>
            </a:r>
            <a:r>
              <a:rPr lang="ja-JP" altLang="en-US" u="sng" dirty="0" smtClean="0">
                <a:solidFill>
                  <a:srgbClr val="FF0000"/>
                </a:solidFill>
              </a:rPr>
              <a:t>事業（</a:t>
            </a:r>
            <a:r>
              <a:rPr lang="en-US" altLang="ja-JP" u="sng" dirty="0">
                <a:solidFill>
                  <a:srgbClr val="FF0000"/>
                </a:solidFill>
              </a:rPr>
              <a:t>2018</a:t>
            </a:r>
            <a:r>
              <a:rPr lang="ja-JP" altLang="en-US" u="sng" dirty="0">
                <a:solidFill>
                  <a:srgbClr val="FF0000"/>
                </a:solidFill>
              </a:rPr>
              <a:t>～</a:t>
            </a:r>
            <a:r>
              <a:rPr lang="en-US" altLang="ja-JP" u="sng" dirty="0">
                <a:solidFill>
                  <a:srgbClr val="FF0000"/>
                </a:solidFill>
              </a:rPr>
              <a:t>20</a:t>
            </a:r>
            <a:r>
              <a:rPr lang="ja-JP" altLang="en-US" u="sng" dirty="0">
                <a:solidFill>
                  <a:srgbClr val="FF0000"/>
                </a:solidFill>
              </a:rPr>
              <a:t>年度）で</a:t>
            </a:r>
            <a:r>
              <a:rPr lang="ja-JP" altLang="en-US" u="sng" dirty="0" smtClean="0">
                <a:solidFill>
                  <a:srgbClr val="FF0000"/>
                </a:solidFill>
              </a:rPr>
              <a:t>実施</a:t>
            </a:r>
            <a:endParaRPr lang="ja-JP" altLang="en-US" u="sng" dirty="0">
              <a:solidFill>
                <a:srgbClr val="FF0000"/>
              </a:solidFill>
            </a:endParaRPr>
          </a:p>
        </p:txBody>
      </p:sp>
      <p:sp>
        <p:nvSpPr>
          <p:cNvPr id="4" name="正方形/長方形 3"/>
          <p:cNvSpPr/>
          <p:nvPr/>
        </p:nvSpPr>
        <p:spPr>
          <a:xfrm>
            <a:off x="107504" y="5589241"/>
            <a:ext cx="9036496" cy="1200329"/>
          </a:xfrm>
          <a:prstGeom prst="rect">
            <a:avLst/>
          </a:prstGeom>
          <a:solidFill>
            <a:srgbClr val="FFFF00"/>
          </a:solidFill>
        </p:spPr>
        <p:txBody>
          <a:bodyPr wrap="square">
            <a:spAutoFit/>
          </a:bodyPr>
          <a:lstStyle/>
          <a:p>
            <a:r>
              <a:rPr lang="ja-JP" altLang="en-US" sz="3600" dirty="0" smtClean="0"/>
              <a:t>次期制度改定</a:t>
            </a:r>
            <a:endParaRPr lang="en-US" altLang="ja-JP" sz="3600" dirty="0" smtClean="0"/>
          </a:p>
          <a:p>
            <a:r>
              <a:rPr lang="en-US" altLang="ja-JP" sz="3600" dirty="0" smtClean="0"/>
              <a:t>2021</a:t>
            </a:r>
            <a:r>
              <a:rPr lang="ja-JP" altLang="en-US" sz="3600" dirty="0"/>
              <a:t>～</a:t>
            </a:r>
            <a:r>
              <a:rPr lang="en-US" altLang="ja-JP" sz="3600" dirty="0"/>
              <a:t>23</a:t>
            </a:r>
            <a:r>
              <a:rPr lang="ja-JP" altLang="en-US" sz="3600" dirty="0"/>
              <a:t>年度の第８期介護保険</a:t>
            </a:r>
            <a:r>
              <a:rPr lang="ja-JP" altLang="en-US" sz="3600" dirty="0" smtClean="0"/>
              <a:t>事業で</a:t>
            </a:r>
            <a:r>
              <a:rPr lang="ja-JP" altLang="en-US" sz="3600" dirty="0"/>
              <a:t>実施</a:t>
            </a:r>
          </a:p>
        </p:txBody>
      </p:sp>
    </p:spTree>
    <p:extLst>
      <p:ext uri="{BB962C8B-B14F-4D97-AF65-F5344CB8AC3E}">
        <p14:creationId xmlns:p14="http://schemas.microsoft.com/office/powerpoint/2010/main" val="2578544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0951" y="0"/>
            <a:ext cx="8229600" cy="706090"/>
          </a:xfrm>
          <a:solidFill>
            <a:srgbClr val="FFFF00"/>
          </a:solidFill>
        </p:spPr>
        <p:txBody>
          <a:bodyPr>
            <a:normAutofit fontScale="90000"/>
          </a:bodyPr>
          <a:lstStyle/>
          <a:p>
            <a:r>
              <a:rPr lang="ja-JP" altLang="en-US" dirty="0" smtClean="0"/>
              <a:t>介護保険　２０１４年改定～現在</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058889586"/>
              </p:ext>
            </p:extLst>
          </p:nvPr>
        </p:nvGraphicFramePr>
        <p:xfrm>
          <a:off x="251519" y="908720"/>
          <a:ext cx="8748463" cy="4991432"/>
        </p:xfrm>
        <a:graphic>
          <a:graphicData uri="http://schemas.openxmlformats.org/drawingml/2006/table">
            <a:tbl>
              <a:tblPr firstRow="1" bandRow="1">
                <a:tableStyleId>{5C22544A-7EE6-4342-B048-85BDC9FD1C3A}</a:tableStyleId>
              </a:tblPr>
              <a:tblGrid>
                <a:gridCol w="1224137"/>
                <a:gridCol w="3816424"/>
                <a:gridCol w="3707902"/>
              </a:tblGrid>
              <a:tr h="634889">
                <a:tc>
                  <a:txBody>
                    <a:bodyPr/>
                    <a:lstStyle/>
                    <a:p>
                      <a:pPr algn="just">
                        <a:spcAft>
                          <a:spcPts val="0"/>
                        </a:spcAft>
                      </a:pPr>
                      <a:r>
                        <a:rPr lang="en-US" sz="1200" kern="100" dirty="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spcAft>
                          <a:spcPts val="0"/>
                        </a:spcAft>
                      </a:pPr>
                      <a:r>
                        <a:rPr lang="ja-JP" altLang="en-US" sz="36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２０１４年まで</a:t>
                      </a:r>
                      <a:endParaRPr lang="ja-JP" sz="2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spcAft>
                          <a:spcPts val="0"/>
                        </a:spcAft>
                      </a:pPr>
                      <a:r>
                        <a:rPr lang="en-US" altLang="ja-JP" sz="36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2015</a:t>
                      </a:r>
                      <a:r>
                        <a:rPr lang="ja-JP" altLang="en-US" sz="3600" kern="100" dirty="0" smtClean="0">
                          <a:solidFill>
                            <a:schemeClr val="tx1"/>
                          </a:solidFill>
                          <a:effectLst/>
                          <a:latin typeface="Century" panose="02040604050505020304" pitchFamily="18" charset="0"/>
                          <a:ea typeface="ＭＳ ゴシック" panose="020B0609070205080204" pitchFamily="49" charset="-128"/>
                          <a:cs typeface="Times New Roman" panose="02020603050405020304" pitchFamily="18" charset="0"/>
                        </a:rPr>
                        <a:t>年～現在</a:t>
                      </a:r>
                      <a:endParaRPr lang="ja-JP" sz="2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r>
              <a:tr h="1021295">
                <a:tc>
                  <a:txBody>
                    <a:bodyPr/>
                    <a:lstStyle/>
                    <a:p>
                      <a:pPr algn="just">
                        <a:spcAft>
                          <a:spcPts val="0"/>
                        </a:spcAft>
                      </a:pPr>
                      <a:r>
                        <a:rPr lang="ja-JP" sz="28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要支援</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１、２</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在宅サービス</a:t>
                      </a:r>
                      <a:r>
                        <a:rPr lang="ja-JP" sz="28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は</a:t>
                      </a:r>
                      <a:r>
                        <a:rPr lang="ja-JP"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保険</a:t>
                      </a:r>
                      <a:r>
                        <a:rPr lang="ja-JP" altLang="en-US"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給付</a:t>
                      </a:r>
                      <a:r>
                        <a:rPr lang="ja-JP"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で</a:t>
                      </a:r>
                      <a:r>
                        <a:rPr lang="ja-JP"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利用</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できる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spcAft>
                          <a:spcPts val="0"/>
                        </a:spcAft>
                      </a:pP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ヘルパー・デイサービスが</a:t>
                      </a:r>
                      <a:r>
                        <a:rPr lang="ja-JP" sz="2800" u="sng"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市町村事業</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に</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3">
                        <a:lumMod val="40000"/>
                        <a:lumOff val="60000"/>
                      </a:schemeClr>
                    </a:solidFill>
                  </a:tcPr>
                </a:tc>
              </a:tr>
              <a:tr h="905501">
                <a:tc>
                  <a:txBody>
                    <a:bodyPr/>
                    <a:lstStyle/>
                    <a:p>
                      <a:pPr algn="just">
                        <a:spcAft>
                          <a:spcPts val="0"/>
                        </a:spcAft>
                      </a:pPr>
                      <a:r>
                        <a:rPr lang="ja-JP" sz="28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要介護</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１，２</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spcAft>
                          <a:spcPts val="0"/>
                        </a:spcAft>
                      </a:pPr>
                      <a:r>
                        <a:rPr lang="ja-JP" sz="28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特養ホーム</a:t>
                      </a:r>
                      <a:r>
                        <a:rPr lang="ja-JP"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入所対象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spcAft>
                          <a:spcPts val="0"/>
                        </a:spcAft>
                      </a:pP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特養</a:t>
                      </a:r>
                      <a:r>
                        <a:rPr lang="ja-JP" sz="28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ホーム</a:t>
                      </a:r>
                      <a:r>
                        <a:rPr lang="ja-JP"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原則</a:t>
                      </a:r>
                      <a:r>
                        <a:rPr lang="ja-JP"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入所</a:t>
                      </a:r>
                      <a:r>
                        <a:rPr lang="ja-JP" sz="2800" u="sng" kern="100" dirty="0" smtClean="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対象</a:t>
                      </a:r>
                      <a:r>
                        <a:rPr lang="ja-JP" altLang="en-US" sz="2800" u="sng" kern="100" dirty="0" smtClean="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外</a:t>
                      </a:r>
                      <a:endParaRPr lang="ja-JP" sz="20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solidFill>
                      <a:schemeClr val="accent6">
                        <a:lumMod val="40000"/>
                        <a:lumOff val="60000"/>
                      </a:schemeClr>
                    </a:solidFill>
                  </a:tcPr>
                </a:tc>
              </a:tr>
              <a:tr h="966707">
                <a:tc>
                  <a:txBody>
                    <a:bodyPr/>
                    <a:lstStyle/>
                    <a:p>
                      <a:pPr algn="just">
                        <a:spcAft>
                          <a:spcPts val="0"/>
                        </a:spcAft>
                      </a:pPr>
                      <a:r>
                        <a:rPr lang="ja-JP" sz="28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利用者</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負担</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所得に関係なく</a:t>
                      </a:r>
                      <a:r>
                        <a:rPr lang="ja-JP" sz="2800" u="sng"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１割</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負担</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altLang="en-US"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一定以上の所得者</a:t>
                      </a:r>
                      <a:r>
                        <a:rPr lang="ja-JP"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は</a:t>
                      </a:r>
                      <a:r>
                        <a:rPr lang="ja-JP" sz="2800" u="sng" kern="100" dirty="0" smtClean="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２割</a:t>
                      </a:r>
                      <a:r>
                        <a:rPr lang="ja-JP" altLang="en-US" sz="2800" u="sng" kern="100" dirty="0" smtClean="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2800" u="sng" kern="100" dirty="0" smtClean="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3</a:t>
                      </a:r>
                      <a:r>
                        <a:rPr lang="ja-JP" altLang="en-US" sz="2800" u="sng" kern="100" dirty="0" smtClean="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割</a:t>
                      </a:r>
                      <a:r>
                        <a:rPr lang="ja-JP" sz="28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負担</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1431740">
                <a:tc>
                  <a:txBody>
                    <a:bodyPr/>
                    <a:lstStyle/>
                    <a:p>
                      <a:pPr algn="just">
                        <a:spcAft>
                          <a:spcPts val="0"/>
                        </a:spcAft>
                      </a:pPr>
                      <a:r>
                        <a:rPr lang="ja-JP" sz="24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施設</a:t>
                      </a:r>
                      <a:r>
                        <a:rPr lang="ja-JP" altLang="en-US" sz="24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の部屋</a:t>
                      </a:r>
                      <a:r>
                        <a:rPr lang="ja-JP" sz="24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代</a:t>
                      </a:r>
                      <a:r>
                        <a:rPr lang="ja-JP" sz="2400" kern="100" dirty="0">
                          <a:effectLst/>
                          <a:latin typeface="Century" panose="02040604050505020304" pitchFamily="18" charset="0"/>
                          <a:ea typeface="ＭＳ ゴシック" panose="020B0609070205080204" pitchFamily="49" charset="-128"/>
                          <a:cs typeface="Times New Roman" panose="02020603050405020304" pitchFamily="18" charset="0"/>
                        </a:rPr>
                        <a:t>・食事代</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非課税世帯</a:t>
                      </a:r>
                      <a:r>
                        <a:rPr lang="ja-JP" sz="2800" kern="100" dirty="0">
                          <a:effectLst/>
                          <a:latin typeface="Century" panose="02040604050505020304" pitchFamily="18" charset="0"/>
                          <a:ea typeface="ＭＳ ゴシック" panose="020B0609070205080204" pitchFamily="49" charset="-128"/>
                          <a:cs typeface="Times New Roman" panose="02020603050405020304" pitchFamily="18" charset="0"/>
                        </a:rPr>
                        <a:t>であれば補助（補足給付）あり</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2800" u="sng" kern="100" dirty="0" smtClean="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配偶者</a:t>
                      </a:r>
                      <a:r>
                        <a:rPr lang="ja-JP" altLang="en-US"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非</a:t>
                      </a:r>
                      <a:r>
                        <a:rPr lang="ja-JP"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課税</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2800" u="sng" kern="100" dirty="0" smtClean="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預貯金</a:t>
                      </a:r>
                      <a:r>
                        <a:rPr lang="ja-JP" sz="2800" u="sng" kern="100" dirty="0" smtClean="0">
                          <a:effectLst/>
                          <a:latin typeface="Century" panose="02040604050505020304" pitchFamily="18" charset="0"/>
                          <a:ea typeface="ＭＳ ゴシック" panose="020B0609070205080204" pitchFamily="49" charset="-128"/>
                          <a:cs typeface="Times New Roman" panose="02020603050405020304" pitchFamily="18" charset="0"/>
                        </a:rPr>
                        <a:t>（</a:t>
                      </a:r>
                      <a:r>
                        <a:rPr lang="ja-JP"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単身</a:t>
                      </a:r>
                      <a:r>
                        <a:rPr lang="en-US"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1000</a:t>
                      </a:r>
                      <a:r>
                        <a:rPr lang="ja-JP" sz="2800" u="sng" kern="100" dirty="0">
                          <a:effectLst/>
                          <a:latin typeface="Century" panose="02040604050505020304" pitchFamily="18" charset="0"/>
                          <a:ea typeface="ＭＳ ゴシック" panose="020B0609070205080204" pitchFamily="49" charset="-128"/>
                          <a:cs typeface="Times New Roman" panose="02020603050405020304" pitchFamily="18" charset="0"/>
                        </a:rPr>
                        <a:t>万円）</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51878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9051</TotalTime>
  <Words>2069</Words>
  <Application>Microsoft Office PowerPoint</Application>
  <PresentationFormat>画面に合わせる (4:3)</PresentationFormat>
  <Paragraphs>545</Paragraphs>
  <Slides>65</Slides>
  <Notes>14</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65</vt:i4>
      </vt:variant>
    </vt:vector>
  </HeadingPairs>
  <TitlesOfParts>
    <vt:vector size="81" baseType="lpstr">
      <vt:lpstr>HGPｺﾞｼｯｸE</vt:lpstr>
      <vt:lpstr>HGPｺﾞｼｯｸM</vt:lpstr>
      <vt:lpstr>HGP創英角ｺﾞｼｯｸUB</vt:lpstr>
      <vt:lpstr>HG丸ｺﾞｼｯｸM-PRO</vt:lpstr>
      <vt:lpstr>MeiryoUI-Bold</vt:lpstr>
      <vt:lpstr>ＭＳ Ｐゴシック</vt:lpstr>
      <vt:lpstr>ＭＳ ゴシック</vt:lpstr>
      <vt:lpstr>ＭＳ 明朝</vt:lpstr>
      <vt:lpstr>游明朝</vt:lpstr>
      <vt:lpstr>Arial</vt:lpstr>
      <vt:lpstr>Calibri</vt:lpstr>
      <vt:lpstr>Century</vt:lpstr>
      <vt:lpstr>Courier New</vt:lpstr>
      <vt:lpstr>Times New Roman</vt:lpstr>
      <vt:lpstr>Wingdings</vt:lpstr>
      <vt:lpstr>Office テーマ</vt:lpstr>
      <vt:lpstr>　介護保険 ４大改悪 許さない共同を </vt:lpstr>
      <vt:lpstr>介護保険２０年　現状　　</vt:lpstr>
      <vt:lpstr> 制度改悪の狙い 　　～介護保険の変質・縮小・再編 </vt:lpstr>
      <vt:lpstr>PowerPoint プレゼンテーション</vt:lpstr>
      <vt:lpstr>政府が言っている「２０４０年問題」</vt:lpstr>
      <vt:lpstr>PowerPoint プレゼンテーション</vt:lpstr>
      <vt:lpstr>PowerPoint プレゼンテーション</vt:lpstr>
      <vt:lpstr>２０１４年、２０１７年改悪を土台に 介護保険制度の全面再編に</vt:lpstr>
      <vt:lpstr>介護保険　２０１４年改定～現在</vt:lpstr>
      <vt:lpstr>全世代型社会保障改革</vt:lpstr>
      <vt:lpstr>介護保険制度「４つの改悪」</vt:lpstr>
      <vt:lpstr>① ケアマネジメント有料化</vt:lpstr>
      <vt:lpstr>居宅介護支援（ケアマネジメント）は 介護保険の要</vt:lpstr>
      <vt:lpstr>ケアマネジャーへの締め付け</vt:lpstr>
      <vt:lpstr>今後のケアマネジメントの動向</vt:lpstr>
      <vt:lpstr>２０１８年度から 受験者数激減 13.1万人⇒4.9万人 6割減！</vt:lpstr>
      <vt:lpstr>PowerPoint プレゼンテーション</vt:lpstr>
      <vt:lpstr>毎月発生する利用者負担</vt:lpstr>
      <vt:lpstr>ケアマネジメントの変質、 サービス利用の制限</vt:lpstr>
      <vt:lpstr>　 １　無報酬（給付管理なし） ターミナルの利用者、相談、退院後ケア、ヘルパーのできない通院同行・介助、救急搬送付き添い ２　ここまでケアマネがやるの？ ヘルパーのできない家事、諸手続き申請・交渉、家族・地域間間調整  </vt:lpstr>
      <vt:lpstr>８８％が「有料化反対」 大阪市内ケアマネジャー緊急アンケート結果</vt:lpstr>
      <vt:lpstr>追い詰められる政府・厚労省 今こそ、「有料化」完全粉砕へ</vt:lpstr>
      <vt:lpstr>② ２割負担・３割負担の拡大、 補足給付改悪等 </vt:lpstr>
      <vt:lpstr>現在の利用者負担状況（在宅）</vt:lpstr>
      <vt:lpstr>財務省の主張　原則2割負担へ</vt:lpstr>
      <vt:lpstr>PowerPoint プレゼンテーション</vt:lpstr>
      <vt:lpstr>PowerPoint プレゼンテーション</vt:lpstr>
      <vt:lpstr>PowerPoint プレゼンテーション</vt:lpstr>
      <vt:lpstr>③ 要介護１．２の総合事業移行</vt:lpstr>
      <vt:lpstr>総合事業の狙い 安上がりサービスの置き換えが目的</vt:lpstr>
      <vt:lpstr>総合事業・訪問型サービスの利用状況</vt:lpstr>
      <vt:lpstr>財務省の主張　要介護１，２の通所介護・訪問介護を移行</vt:lpstr>
      <vt:lpstr>④ 財政インセンティブ強化で 「自立支援」競争 </vt:lpstr>
      <vt:lpstr>保険者機能の強化等による自立支援・重度化防止に向けた取組の推進</vt:lpstr>
      <vt:lpstr>PowerPoint プレゼンテーション</vt:lpstr>
      <vt:lpstr>厚生労働省 蒲原・老健局長 説明要旨 全国市長会　介護保険対策特別委員会等　合同会議 (平成29 年１月25 日)</vt:lpstr>
      <vt:lpstr>高齢者の自立支援、重度化防止等の取組 を支援するための交付金に関する評価指標 　　　　　　　　　　　2018年２月２８日　厚労省事務連絡抜粋</vt:lpstr>
      <vt:lpstr>財務省の主張 介護の地域差縮減へインセンティブ強化</vt:lpstr>
      <vt:lpstr>PowerPoint プレゼンテーション</vt:lpstr>
      <vt:lpstr>「自立支援」インセンティブ交付金２倍に</vt:lpstr>
      <vt:lpstr>現時点</vt:lpstr>
      <vt:lpstr>私たちは要求します！ （介護ウェーブ２０１９請願署名）</vt:lpstr>
      <vt:lpstr>介護保障への 国庫負担拡大を </vt:lpstr>
      <vt:lpstr>PowerPoint プレゼンテーション</vt:lpstr>
      <vt:lpstr>公費負担削減分を保険料負担へ</vt:lpstr>
      <vt:lpstr>介護費用の約2割を全高齢者で負担</vt:lpstr>
      <vt:lpstr>上がり続ける介護保険料</vt:lpstr>
      <vt:lpstr>大阪府は全国２番目に高い介護保険料 都道府県別加重平均基準月額</vt:lpstr>
      <vt:lpstr>PowerPoint プレゼンテーション</vt:lpstr>
      <vt:lpstr>　　　　　 </vt:lpstr>
      <vt:lpstr>PowerPoint プレゼンテーション</vt:lpstr>
      <vt:lpstr>PowerPoint プレゼンテーション</vt:lpstr>
      <vt:lpstr>PowerPoint プレゼンテーション</vt:lpstr>
      <vt:lpstr>介護保険の「財政規模」（２０１９年度）</vt:lpstr>
      <vt:lpstr>介護保険をまともにするために</vt:lpstr>
      <vt:lpstr>迫る　介護崩壊 介護の担い手確保は 国民的課題</vt:lpstr>
      <vt:lpstr>超人手不足の介護人材　有効求人倍率　4.31倍</vt:lpstr>
      <vt:lpstr>介護人材　2025年にはあと55万人必要</vt:lpstr>
      <vt:lpstr>高齢化し、次世代がいなくなるヘルパー</vt:lpstr>
      <vt:lpstr>深刻な介護人材不足 －低報酬による低賃金構造</vt:lpstr>
      <vt:lpstr>PowerPoint プレゼンテーション</vt:lpstr>
      <vt:lpstr>別枠公費で全介護労働者に 月８万円の賃金引き上げを</vt:lpstr>
      <vt:lpstr>「改定」スケジュールと当面の重点</vt:lpstr>
      <vt:lpstr>２０１９年秋の行動提起</vt:lpstr>
      <vt:lpstr>闘いなくして老後の安心なし</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２０１２年度報酬改定と ケアマネジャーの課題</dc:title>
  <dc:creator>kusakabemasaki</dc:creator>
  <cp:lastModifiedBy>日下部 雅喜</cp:lastModifiedBy>
  <cp:revision>498</cp:revision>
  <cp:lastPrinted>2019-11-15T13:22:03Z</cp:lastPrinted>
  <dcterms:created xsi:type="dcterms:W3CDTF">2012-03-04T00:00:04Z</dcterms:created>
  <dcterms:modified xsi:type="dcterms:W3CDTF">2019-11-21T13:19:25Z</dcterms:modified>
</cp:coreProperties>
</file>