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74" r:id="rId4"/>
    <p:sldId id="262" r:id="rId5"/>
    <p:sldId id="263" r:id="rId6"/>
    <p:sldId id="269" r:id="rId7"/>
    <p:sldId id="261" r:id="rId8"/>
    <p:sldId id="264" r:id="rId9"/>
    <p:sldId id="266" r:id="rId10"/>
    <p:sldId id="267" r:id="rId11"/>
    <p:sldId id="268" r:id="rId12"/>
    <p:sldId id="273" r:id="rId13"/>
    <p:sldId id="270" r:id="rId14"/>
    <p:sldId id="272"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2/10/2022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2/10/2022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2/10/2022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2/10/2022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2/10/2022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2/10/2022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fld id="{1CF131DD-A141-4471-BCF9-C6073EDD7E20}" type="datetimeFigureOut">
              <a:rPr lang="en-US" dirty="0"/>
              <a:t>2/10/2022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2/10/2022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2/10/2022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kumimoji="1"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kumimoji="1"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osaka-syahokyo.com/data.htm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osaka-syahokyo.com/16kokuken/inde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416D4E-83C1-4489-A778-4F808E745728}"/>
              </a:ext>
            </a:extLst>
          </p:cNvPr>
          <p:cNvSpPr>
            <a:spLocks noGrp="1"/>
          </p:cNvSpPr>
          <p:nvPr>
            <p:ph type="ctrTitle"/>
          </p:nvPr>
        </p:nvSpPr>
        <p:spPr/>
        <p:txBody>
          <a:bodyPr/>
          <a:lstStyle/>
          <a:p>
            <a:r>
              <a:rPr kumimoji="1" lang="ja-JP" altLang="en-US" sz="4600" dirty="0">
                <a:latin typeface="UD デジタル 教科書体 NK-B" panose="02020700000000000000" pitchFamily="18" charset="-128"/>
                <a:ea typeface="UD デジタル 教科書体 NK-B" panose="02020700000000000000" pitchFamily="18" charset="-128"/>
              </a:rPr>
              <a:t>大阪府統一国保</a:t>
            </a:r>
            <a:r>
              <a:rPr lang="ja-JP" altLang="en-US" sz="4600" dirty="0">
                <a:latin typeface="UD デジタル 教科書体 NK-B" panose="02020700000000000000" pitchFamily="18" charset="-128"/>
                <a:ea typeface="UD デジタル 教科書体 NK-B" panose="02020700000000000000" pitchFamily="18" charset="-128"/>
              </a:rPr>
              <a:t>問題</a:t>
            </a:r>
            <a:r>
              <a:rPr kumimoji="1" lang="ja-JP" altLang="en-US" sz="4600" dirty="0">
                <a:latin typeface="UD デジタル 教科書体 NK-B" panose="02020700000000000000" pitchFamily="18" charset="-128"/>
                <a:ea typeface="UD デジタル 教科書体 NK-B" panose="02020700000000000000" pitchFamily="18" charset="-128"/>
              </a:rPr>
              <a:t>学習決起集会</a:t>
            </a:r>
          </a:p>
        </p:txBody>
      </p:sp>
      <p:sp>
        <p:nvSpPr>
          <p:cNvPr id="3" name="字幕 2">
            <a:extLst>
              <a:ext uri="{FF2B5EF4-FFF2-40B4-BE49-F238E27FC236}">
                <a16:creationId xmlns:a16="http://schemas.microsoft.com/office/drawing/2014/main" id="{9CFF99F4-2292-4F29-AA4C-9B173B851B70}"/>
              </a:ext>
            </a:extLst>
          </p:cNvPr>
          <p:cNvSpPr>
            <a:spLocks noGrp="1"/>
          </p:cNvSpPr>
          <p:nvPr>
            <p:ph type="subTitle" idx="1"/>
          </p:nvPr>
        </p:nvSpPr>
        <p:spPr/>
        <p:txBody>
          <a:bodyPr>
            <a:normAutofit/>
          </a:bodyPr>
          <a:lstStyle/>
          <a:p>
            <a:r>
              <a:rPr kumimoji="1" lang="en-US" altLang="ja-JP" sz="2000" dirty="0"/>
              <a:t>2022.2.10</a:t>
            </a:r>
            <a:r>
              <a:rPr kumimoji="1" lang="ja-JP" altLang="en-US" sz="2000" dirty="0"/>
              <a:t>　大阪社会保障推進協議会</a:t>
            </a:r>
          </a:p>
        </p:txBody>
      </p:sp>
    </p:spTree>
    <p:extLst>
      <p:ext uri="{BB962C8B-B14F-4D97-AF65-F5344CB8AC3E}">
        <p14:creationId xmlns:p14="http://schemas.microsoft.com/office/powerpoint/2010/main" val="579704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AFDF170-773F-4BBE-9448-1F50349D7B08}"/>
              </a:ext>
            </a:extLst>
          </p:cNvPr>
          <p:cNvPicPr>
            <a:picLocks noChangeAspect="1"/>
          </p:cNvPicPr>
          <p:nvPr/>
        </p:nvPicPr>
        <p:blipFill>
          <a:blip r:embed="rId2"/>
          <a:stretch>
            <a:fillRect/>
          </a:stretch>
        </p:blipFill>
        <p:spPr>
          <a:xfrm>
            <a:off x="713064" y="87248"/>
            <a:ext cx="10360403" cy="6420863"/>
          </a:xfrm>
          <a:prstGeom prst="rect">
            <a:avLst/>
          </a:prstGeom>
        </p:spPr>
      </p:pic>
    </p:spTree>
    <p:extLst>
      <p:ext uri="{BB962C8B-B14F-4D97-AF65-F5344CB8AC3E}">
        <p14:creationId xmlns:p14="http://schemas.microsoft.com/office/powerpoint/2010/main" val="4123314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91330A-1FC4-477B-8FC3-82B51D19734E}"/>
              </a:ext>
            </a:extLst>
          </p:cNvPr>
          <p:cNvSpPr>
            <a:spLocks noGrp="1"/>
          </p:cNvSpPr>
          <p:nvPr>
            <p:ph type="title"/>
          </p:nvPr>
        </p:nvSpPr>
        <p:spPr/>
        <p:txBody>
          <a:bodyPr>
            <a:normAutofit/>
          </a:bodyPr>
          <a:lstStyle/>
          <a:p>
            <a:pPr algn="ctr"/>
            <a:r>
              <a:rPr kumimoji="1" lang="en-US" altLang="ja-JP" sz="4100" dirty="0">
                <a:solidFill>
                  <a:srgbClr val="C00000"/>
                </a:solidFill>
                <a:latin typeface="UD デジタル 教科書体 NK-B" panose="02020700000000000000" pitchFamily="18" charset="-128"/>
                <a:ea typeface="UD デジタル 教科書体 NK-B" panose="02020700000000000000" pitchFamily="18" charset="-128"/>
              </a:rPr>
              <a:t>2020</a:t>
            </a:r>
            <a:r>
              <a:rPr kumimoji="1" lang="ja-JP" altLang="en-US" sz="4100" dirty="0">
                <a:solidFill>
                  <a:srgbClr val="C00000"/>
                </a:solidFill>
                <a:latin typeface="UD デジタル 教科書体 NK-B" panose="02020700000000000000" pitchFamily="18" charset="-128"/>
                <a:ea typeface="UD デジタル 教科書体 NK-B" panose="02020700000000000000" pitchFamily="18" charset="-128"/>
              </a:rPr>
              <a:t>年度大阪府内市町村国保会計の特徴</a:t>
            </a:r>
          </a:p>
        </p:txBody>
      </p:sp>
      <p:sp>
        <p:nvSpPr>
          <p:cNvPr id="3" name="コンテンツ プレースホルダー 2">
            <a:extLst>
              <a:ext uri="{FF2B5EF4-FFF2-40B4-BE49-F238E27FC236}">
                <a16:creationId xmlns:a16="http://schemas.microsoft.com/office/drawing/2014/main" id="{5ED14A9D-ADA3-40FA-A4E2-41834EC93434}"/>
              </a:ext>
            </a:extLst>
          </p:cNvPr>
          <p:cNvSpPr>
            <a:spLocks noGrp="1"/>
          </p:cNvSpPr>
          <p:nvPr>
            <p:ph idx="1"/>
          </p:nvPr>
        </p:nvSpPr>
        <p:spPr/>
        <p:txBody>
          <a:bodyPr>
            <a:normAutofit/>
          </a:bodyPr>
          <a:lstStyle/>
          <a:p>
            <a:pPr marL="0" indent="0">
              <a:buNone/>
            </a:pPr>
            <a:r>
              <a:rPr kumimoji="1" lang="ja-JP" altLang="en-US" sz="2500" dirty="0">
                <a:latin typeface="UD デジタル 教科書体 NK-B" panose="02020700000000000000" pitchFamily="18" charset="-128"/>
                <a:ea typeface="UD デジタル 教科書体 NK-B" panose="02020700000000000000" pitchFamily="18" charset="-128"/>
              </a:rPr>
              <a:t>○ほとんどの自治体は黒字、一人当たり収支で見ても大きく黒字の自治体がある⇒つまり保険料の取りすぎ　　</a:t>
            </a:r>
            <a:r>
              <a:rPr kumimoji="1" lang="ja-JP" altLang="en-US" sz="2500" dirty="0">
                <a:solidFill>
                  <a:srgbClr val="FF0000"/>
                </a:solidFill>
                <a:latin typeface="UD デジタル 教科書体 NK-B" panose="02020700000000000000" pitchFamily="18" charset="-128"/>
                <a:ea typeface="UD デジタル 教科書体 NK-B" panose="02020700000000000000" pitchFamily="18" charset="-128"/>
              </a:rPr>
              <a:t>赤</a:t>
            </a:r>
            <a:r>
              <a:rPr kumimoji="1" lang="ja-JP" altLang="en-US" sz="2500" dirty="0">
                <a:latin typeface="UD デジタル 教科書体 NK-B" panose="02020700000000000000" pitchFamily="18" charset="-128"/>
                <a:ea typeface="UD デジタル 教科書体 NK-B" panose="02020700000000000000" pitchFamily="18" charset="-128"/>
              </a:rPr>
              <a:t>は統一保険料自治体</a:t>
            </a:r>
          </a:p>
          <a:p>
            <a:pPr marL="0" indent="0">
              <a:buNone/>
            </a:pPr>
            <a:r>
              <a:rPr lang="ja-JP" altLang="en-US" sz="2500" dirty="0">
                <a:latin typeface="UD デジタル 教科書体 NK-B" panose="02020700000000000000" pitchFamily="18" charset="-128"/>
                <a:ea typeface="UD デジタル 教科書体 NK-B" panose="02020700000000000000" pitchFamily="18" charset="-128"/>
              </a:rPr>
              <a:t>　①</a:t>
            </a:r>
            <a:r>
              <a:rPr lang="ja-JP" altLang="en-US" sz="2500" dirty="0">
                <a:solidFill>
                  <a:srgbClr val="FF0000"/>
                </a:solidFill>
                <a:latin typeface="UD デジタル 教科書体 NK-B" panose="02020700000000000000" pitchFamily="18" charset="-128"/>
                <a:ea typeface="UD デジタル 教科書体 NK-B" panose="02020700000000000000" pitchFamily="18" charset="-128"/>
              </a:rPr>
              <a:t>藤井寺市</a:t>
            </a:r>
            <a:r>
              <a:rPr lang="en-US" altLang="ja-JP" sz="2500" dirty="0">
                <a:latin typeface="UD デジタル 教科書体 NK-B" panose="02020700000000000000" pitchFamily="18" charset="-128"/>
                <a:ea typeface="UD デジタル 教科書体 NK-B" panose="02020700000000000000" pitchFamily="18" charset="-128"/>
              </a:rPr>
              <a:t>(</a:t>
            </a:r>
            <a:r>
              <a:rPr lang="ja-JP" altLang="en-US" sz="2500" dirty="0">
                <a:latin typeface="UD デジタル 教科書体 NK-B" panose="02020700000000000000" pitchFamily="18" charset="-128"/>
                <a:ea typeface="UD デジタル 教科書体 NK-B" panose="02020700000000000000" pitchFamily="18" charset="-128"/>
              </a:rPr>
              <a:t>一人当黒字</a:t>
            </a:r>
            <a:r>
              <a:rPr lang="en-US" altLang="ja-JP" sz="2500" dirty="0">
                <a:latin typeface="UD デジタル 教科書体 NK-B" panose="02020700000000000000" pitchFamily="18" charset="-128"/>
                <a:ea typeface="UD デジタル 教科書体 NK-B" panose="02020700000000000000" pitchFamily="18" charset="-128"/>
              </a:rPr>
              <a:t>42094</a:t>
            </a:r>
            <a:r>
              <a:rPr lang="ja-JP" altLang="en-US" sz="2500" dirty="0">
                <a:latin typeface="UD デジタル 教科書体 NK-B" panose="02020700000000000000" pitchFamily="18" charset="-128"/>
                <a:ea typeface="UD デジタル 教科書体 NK-B" panose="02020700000000000000" pitchFamily="18" charset="-128"/>
              </a:rPr>
              <a:t>円</a:t>
            </a:r>
            <a:r>
              <a:rPr lang="en-US" altLang="ja-JP" sz="2500" dirty="0">
                <a:latin typeface="UD デジタル 教科書体 NK-B" panose="02020700000000000000" pitchFamily="18" charset="-128"/>
                <a:ea typeface="UD デジタル 教科書体 NK-B" panose="02020700000000000000" pitchFamily="18" charset="-128"/>
              </a:rPr>
              <a:t>)</a:t>
            </a:r>
            <a:r>
              <a:rPr lang="ja-JP" altLang="en-US" sz="2500" dirty="0">
                <a:latin typeface="UD デジタル 教科書体 NK-B" panose="02020700000000000000" pitchFamily="18" charset="-128"/>
                <a:ea typeface="UD デジタル 教科書体 NK-B" panose="02020700000000000000" pitchFamily="18" charset="-128"/>
              </a:rPr>
              <a:t>②</a:t>
            </a:r>
            <a:r>
              <a:rPr lang="ja-JP" altLang="en-US" sz="2500" dirty="0">
                <a:solidFill>
                  <a:srgbClr val="FF0000"/>
                </a:solidFill>
                <a:latin typeface="UD デジタル 教科書体 NK-B" panose="02020700000000000000" pitchFamily="18" charset="-128"/>
                <a:ea typeface="UD デジタル 教科書体 NK-B" panose="02020700000000000000" pitchFamily="18" charset="-128"/>
              </a:rPr>
              <a:t>泉佐野市</a:t>
            </a:r>
            <a:r>
              <a:rPr lang="en-US" altLang="ja-JP" sz="2500" dirty="0">
                <a:latin typeface="UD デジタル 教科書体 NK-B" panose="02020700000000000000" pitchFamily="18" charset="-128"/>
                <a:ea typeface="UD デジタル 教科書体 NK-B" panose="02020700000000000000" pitchFamily="18" charset="-128"/>
              </a:rPr>
              <a:t>(33024</a:t>
            </a:r>
            <a:r>
              <a:rPr lang="ja-JP" altLang="en-US" sz="2500" dirty="0">
                <a:latin typeface="UD デジタル 教科書体 NK-B" panose="02020700000000000000" pitchFamily="18" charset="-128"/>
                <a:ea typeface="UD デジタル 教科書体 NK-B" panose="02020700000000000000" pitchFamily="18" charset="-128"/>
              </a:rPr>
              <a:t>円</a:t>
            </a:r>
            <a:r>
              <a:rPr lang="en-US" altLang="ja-JP" sz="2500" dirty="0">
                <a:latin typeface="UD デジタル 教科書体 NK-B" panose="02020700000000000000" pitchFamily="18" charset="-128"/>
                <a:ea typeface="UD デジタル 教科書体 NK-B" panose="02020700000000000000" pitchFamily="18" charset="-128"/>
              </a:rPr>
              <a:t>)</a:t>
            </a:r>
            <a:r>
              <a:rPr lang="ja-JP" altLang="en-US" sz="2500" dirty="0">
                <a:latin typeface="UD デジタル 教科書体 NK-B" panose="02020700000000000000" pitchFamily="18" charset="-128"/>
                <a:ea typeface="UD デジタル 教科書体 NK-B" panose="02020700000000000000" pitchFamily="18" charset="-128"/>
              </a:rPr>
              <a:t>③大東市</a:t>
            </a:r>
            <a:r>
              <a:rPr lang="en-US" altLang="ja-JP" sz="2500" dirty="0">
                <a:latin typeface="UD デジタル 教科書体 NK-B" panose="02020700000000000000" pitchFamily="18" charset="-128"/>
                <a:ea typeface="UD デジタル 教科書体 NK-B" panose="02020700000000000000" pitchFamily="18" charset="-128"/>
              </a:rPr>
              <a:t>(29032</a:t>
            </a:r>
            <a:r>
              <a:rPr lang="ja-JP" altLang="en-US" sz="2500" dirty="0">
                <a:latin typeface="UD デジタル 教科書体 NK-B" panose="02020700000000000000" pitchFamily="18" charset="-128"/>
                <a:ea typeface="UD デジタル 教科書体 NK-B" panose="02020700000000000000" pitchFamily="18" charset="-128"/>
              </a:rPr>
              <a:t>円</a:t>
            </a:r>
            <a:r>
              <a:rPr lang="en-US" altLang="ja-JP" sz="2500" dirty="0">
                <a:latin typeface="UD デジタル 教科書体 NK-B" panose="02020700000000000000" pitchFamily="18" charset="-128"/>
                <a:ea typeface="UD デジタル 教科書体 NK-B" panose="02020700000000000000" pitchFamily="18" charset="-128"/>
              </a:rPr>
              <a:t>)</a:t>
            </a:r>
            <a:r>
              <a:rPr lang="ja-JP" altLang="en-US" sz="2500" dirty="0">
                <a:latin typeface="UD デジタル 教科書体 NK-B" panose="02020700000000000000" pitchFamily="18" charset="-128"/>
                <a:ea typeface="UD デジタル 教科書体 NK-B" panose="02020700000000000000" pitchFamily="18" charset="-128"/>
              </a:rPr>
              <a:t>④大阪狭山市</a:t>
            </a:r>
            <a:r>
              <a:rPr lang="en-US" altLang="ja-JP" sz="2500" dirty="0">
                <a:latin typeface="UD デジタル 教科書体 NK-B" panose="02020700000000000000" pitchFamily="18" charset="-128"/>
                <a:ea typeface="UD デジタル 教科書体 NK-B" panose="02020700000000000000" pitchFamily="18" charset="-128"/>
              </a:rPr>
              <a:t>(28666</a:t>
            </a:r>
            <a:r>
              <a:rPr lang="ja-JP" altLang="en-US" sz="2500" dirty="0">
                <a:latin typeface="UD デジタル 教科書体 NK-B" panose="02020700000000000000" pitchFamily="18" charset="-128"/>
                <a:ea typeface="UD デジタル 教科書体 NK-B" panose="02020700000000000000" pitchFamily="18" charset="-128"/>
              </a:rPr>
              <a:t>円</a:t>
            </a:r>
            <a:r>
              <a:rPr lang="en-US" altLang="ja-JP" sz="2500" dirty="0">
                <a:latin typeface="UD デジタル 教科書体 NK-B" panose="02020700000000000000" pitchFamily="18" charset="-128"/>
                <a:ea typeface="UD デジタル 教科書体 NK-B" panose="02020700000000000000" pitchFamily="18" charset="-128"/>
              </a:rPr>
              <a:t>)</a:t>
            </a:r>
            <a:r>
              <a:rPr lang="ja-JP" altLang="en-US" sz="2500" dirty="0">
                <a:latin typeface="UD デジタル 教科書体 NK-B" panose="02020700000000000000" pitchFamily="18" charset="-128"/>
                <a:ea typeface="UD デジタル 教科書体 NK-B" panose="02020700000000000000" pitchFamily="18" charset="-128"/>
              </a:rPr>
              <a:t>⑤</a:t>
            </a:r>
            <a:r>
              <a:rPr lang="ja-JP" altLang="en-US" sz="2500" dirty="0">
                <a:solidFill>
                  <a:srgbClr val="FF0000"/>
                </a:solidFill>
                <a:latin typeface="UD デジタル 教科書体 NK-B" panose="02020700000000000000" pitchFamily="18" charset="-128"/>
                <a:ea typeface="UD デジタル 教科書体 NK-B" panose="02020700000000000000" pitchFamily="18" charset="-128"/>
              </a:rPr>
              <a:t>岸和田市</a:t>
            </a:r>
            <a:r>
              <a:rPr lang="en-US" altLang="ja-JP" sz="2500" dirty="0">
                <a:latin typeface="UD デジタル 教科書体 NK-B" panose="02020700000000000000" pitchFamily="18" charset="-128"/>
                <a:ea typeface="UD デジタル 教科書体 NK-B" panose="02020700000000000000" pitchFamily="18" charset="-128"/>
              </a:rPr>
              <a:t>(28160</a:t>
            </a:r>
            <a:r>
              <a:rPr lang="ja-JP" altLang="en-US" sz="2500" dirty="0">
                <a:latin typeface="UD デジタル 教科書体 NK-B" panose="02020700000000000000" pitchFamily="18" charset="-128"/>
                <a:ea typeface="UD デジタル 教科書体 NK-B" panose="02020700000000000000" pitchFamily="18" charset="-128"/>
              </a:rPr>
              <a:t>円</a:t>
            </a:r>
            <a:r>
              <a:rPr lang="en-US" altLang="ja-JP" sz="2500" dirty="0">
                <a:latin typeface="UD デジタル 教科書体 NK-B" panose="02020700000000000000" pitchFamily="18" charset="-128"/>
                <a:ea typeface="UD デジタル 教科書体 NK-B" panose="02020700000000000000" pitchFamily="18" charset="-128"/>
              </a:rPr>
              <a:t>)</a:t>
            </a:r>
            <a:endParaRPr kumimoji="1" lang="ja-JP" altLang="en-US" sz="25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500" dirty="0">
                <a:latin typeface="UD デジタル 教科書体 NK-B" panose="02020700000000000000" pitchFamily="18" charset="-128"/>
                <a:ea typeface="UD デジタル 教科書体 NK-B" panose="02020700000000000000" pitchFamily="18" charset="-128"/>
              </a:rPr>
              <a:t>○</a:t>
            </a:r>
            <a:r>
              <a:rPr kumimoji="1" lang="ja-JP" altLang="en-US" sz="2500" dirty="0">
                <a:latin typeface="UD デジタル 教科書体 NK-B" panose="02020700000000000000" pitchFamily="18" charset="-128"/>
                <a:ea typeface="UD デジタル 教科書体 NK-B" panose="02020700000000000000" pitchFamily="18" charset="-128"/>
              </a:rPr>
              <a:t>赤字は松原市</a:t>
            </a:r>
            <a:r>
              <a:rPr kumimoji="1" lang="en-US" altLang="ja-JP" sz="2500" dirty="0">
                <a:latin typeface="UD デジタル 教科書体 NK-B" panose="02020700000000000000" pitchFamily="18" charset="-128"/>
                <a:ea typeface="UD デジタル 教科書体 NK-B" panose="02020700000000000000" pitchFamily="18" charset="-128"/>
              </a:rPr>
              <a:t>(16</a:t>
            </a:r>
            <a:r>
              <a:rPr kumimoji="1" lang="ja-JP" altLang="en-US" sz="2500" dirty="0">
                <a:latin typeface="UD デジタル 教科書体 NK-B" panose="02020700000000000000" pitchFamily="18" charset="-128"/>
                <a:ea typeface="UD デジタル 教科書体 NK-B" panose="02020700000000000000" pitchFamily="18" charset="-128"/>
              </a:rPr>
              <a:t>億一人当</a:t>
            </a:r>
            <a:r>
              <a:rPr kumimoji="1" lang="en-US" altLang="ja-JP" sz="2500" dirty="0">
                <a:latin typeface="UD デジタル 教科書体 NK-B" panose="02020700000000000000" pitchFamily="18" charset="-128"/>
                <a:ea typeface="UD デジタル 教科書体 NK-B" panose="02020700000000000000" pitchFamily="18" charset="-128"/>
              </a:rPr>
              <a:t>58772</a:t>
            </a:r>
            <a:r>
              <a:rPr kumimoji="1" lang="ja-JP" altLang="en-US" sz="2500" dirty="0">
                <a:latin typeface="UD デジタル 教科書体 NK-B" panose="02020700000000000000" pitchFamily="18" charset="-128"/>
                <a:ea typeface="UD デジタル 教科書体 NK-B" panose="02020700000000000000" pitchFamily="18" charset="-128"/>
              </a:rPr>
              <a:t>円</a:t>
            </a:r>
            <a:r>
              <a:rPr kumimoji="1" lang="en-US" altLang="ja-JP" sz="2500" dirty="0">
                <a:latin typeface="UD デジタル 教科書体 NK-B" panose="02020700000000000000" pitchFamily="18" charset="-128"/>
                <a:ea typeface="UD デジタル 教科書体 NK-B" panose="02020700000000000000" pitchFamily="18" charset="-128"/>
              </a:rPr>
              <a:t>)</a:t>
            </a:r>
            <a:r>
              <a:rPr kumimoji="1" lang="ja-JP" altLang="en-US" sz="2500" dirty="0">
                <a:latin typeface="UD デジタル 教科書体 NK-B" panose="02020700000000000000" pitchFamily="18" charset="-128"/>
                <a:ea typeface="UD デジタル 教科書体 NK-B" panose="02020700000000000000" pitchFamily="18" charset="-128"/>
              </a:rPr>
              <a:t>と高石市</a:t>
            </a:r>
            <a:r>
              <a:rPr kumimoji="1" lang="en-US" altLang="ja-JP" sz="2500" dirty="0">
                <a:latin typeface="UD デジタル 教科書体 NK-B" panose="02020700000000000000" pitchFamily="18" charset="-128"/>
                <a:ea typeface="UD デジタル 教科書体 NK-B" panose="02020700000000000000" pitchFamily="18" charset="-128"/>
              </a:rPr>
              <a:t>(4800</a:t>
            </a:r>
            <a:r>
              <a:rPr kumimoji="1" lang="ja-JP" altLang="en-US" sz="2500" dirty="0">
                <a:latin typeface="UD デジタル 教科書体 NK-B" panose="02020700000000000000" pitchFamily="18" charset="-128"/>
                <a:ea typeface="UD デジタル 教科書体 NK-B" panose="02020700000000000000" pitchFamily="18" charset="-128"/>
              </a:rPr>
              <a:t>万円一人当</a:t>
            </a:r>
            <a:r>
              <a:rPr kumimoji="1" lang="en-US" altLang="ja-JP" sz="2500" dirty="0">
                <a:latin typeface="UD デジタル 教科書体 NK-B" panose="02020700000000000000" pitchFamily="18" charset="-128"/>
                <a:ea typeface="UD デジタル 教科書体 NK-B" panose="02020700000000000000" pitchFamily="18" charset="-128"/>
              </a:rPr>
              <a:t>4076</a:t>
            </a:r>
            <a:r>
              <a:rPr kumimoji="1" lang="ja-JP" altLang="en-US" sz="2500" dirty="0">
                <a:latin typeface="UD デジタル 教科書体 NK-B" panose="02020700000000000000" pitchFamily="18" charset="-128"/>
                <a:ea typeface="UD デジタル 教科書体 NK-B" panose="02020700000000000000" pitchFamily="18" charset="-128"/>
              </a:rPr>
              <a:t>円</a:t>
            </a:r>
            <a:r>
              <a:rPr kumimoji="1" lang="en-US" altLang="ja-JP" sz="2500" dirty="0">
                <a:latin typeface="UD デジタル 教科書体 NK-B" panose="02020700000000000000" pitchFamily="18" charset="-128"/>
                <a:ea typeface="UD デジタル 教科書体 NK-B" panose="02020700000000000000" pitchFamily="18" charset="-128"/>
              </a:rPr>
              <a:t>)</a:t>
            </a:r>
            <a:r>
              <a:rPr kumimoji="1" lang="ja-JP" altLang="en-US" sz="2500" dirty="0">
                <a:latin typeface="UD デジタル 教科書体 NK-B" panose="02020700000000000000" pitchFamily="18" charset="-128"/>
                <a:ea typeface="UD デジタル 教科書体 NK-B" panose="02020700000000000000" pitchFamily="18" charset="-128"/>
              </a:rPr>
              <a:t>のみ</a:t>
            </a:r>
          </a:p>
          <a:p>
            <a:pPr marL="0" indent="0">
              <a:buNone/>
            </a:pPr>
            <a:r>
              <a:rPr lang="ja-JP" altLang="en-US" sz="2500" dirty="0">
                <a:latin typeface="UD デジタル 教科書体 NK-B" panose="02020700000000000000" pitchFamily="18" charset="-128"/>
                <a:ea typeface="UD デジタル 教科書体 NK-B" panose="02020700000000000000" pitchFamily="18" charset="-128"/>
              </a:rPr>
              <a:t>○多くの自治体がかなりの基金積み上げ</a:t>
            </a:r>
            <a:r>
              <a:rPr lang="en-US" altLang="ja-JP" sz="2500" dirty="0">
                <a:latin typeface="UD デジタル 教科書体 NK-B" panose="02020700000000000000" pitchFamily="18" charset="-128"/>
                <a:ea typeface="UD デジタル 教科書体 NK-B" panose="02020700000000000000" pitchFamily="18" charset="-128"/>
              </a:rPr>
              <a:t>(</a:t>
            </a:r>
            <a:r>
              <a:rPr lang="ja-JP" altLang="en-US" sz="2500" dirty="0">
                <a:latin typeface="UD デジタル 教科書体 NK-B" panose="02020700000000000000" pitchFamily="18" charset="-128"/>
                <a:ea typeface="UD デジタル 教科書体 NK-B" panose="02020700000000000000" pitchFamily="18" charset="-128"/>
              </a:rPr>
              <a:t>黒字だから</a:t>
            </a:r>
            <a:r>
              <a:rPr lang="en-US" altLang="ja-JP" sz="2500" dirty="0">
                <a:latin typeface="UD デジタル 教科書体 NK-B" panose="02020700000000000000" pitchFamily="18" charset="-128"/>
                <a:ea typeface="UD デジタル 教科書体 NK-B" panose="02020700000000000000" pitchFamily="18" charset="-128"/>
              </a:rPr>
              <a:t>)</a:t>
            </a:r>
          </a:p>
          <a:p>
            <a:pPr marL="0" indent="0">
              <a:buNone/>
            </a:pPr>
            <a:r>
              <a:rPr lang="ja-JP" altLang="en-US" sz="2500" dirty="0">
                <a:latin typeface="UD デジタル 教科書体 NK-B" panose="02020700000000000000" pitchFamily="18" charset="-128"/>
                <a:ea typeface="UD デジタル 教科書体 NK-B" panose="02020700000000000000" pitchFamily="18" charset="-128"/>
              </a:rPr>
              <a:t>○一般会計法定外繰入をしなくても黒字</a:t>
            </a:r>
          </a:p>
          <a:p>
            <a:pPr marL="0" indent="0">
              <a:buNone/>
            </a:pPr>
            <a:endParaRPr kumimoji="1" lang="ja-JP" altLang="en-US" dirty="0"/>
          </a:p>
        </p:txBody>
      </p:sp>
    </p:spTree>
    <p:extLst>
      <p:ext uri="{BB962C8B-B14F-4D97-AF65-F5344CB8AC3E}">
        <p14:creationId xmlns:p14="http://schemas.microsoft.com/office/powerpoint/2010/main" val="3967696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4AB602-B34F-4BF8-A1AD-5B7008E45E85}"/>
              </a:ext>
            </a:extLst>
          </p:cNvPr>
          <p:cNvSpPr>
            <a:spLocks noGrp="1"/>
          </p:cNvSpPr>
          <p:nvPr>
            <p:ph type="title" idx="4294967295"/>
          </p:nvPr>
        </p:nvSpPr>
        <p:spPr>
          <a:xfrm>
            <a:off x="1359016" y="2203291"/>
            <a:ext cx="10058400" cy="1371600"/>
          </a:xfrm>
        </p:spPr>
        <p:txBody>
          <a:bodyPr>
            <a:normAutofit fontScale="90000"/>
          </a:bodyPr>
          <a:lstStyle/>
          <a:p>
            <a:r>
              <a:rPr kumimoji="1" lang="ja-JP" altLang="en-US" dirty="0">
                <a:latin typeface="UD デジタル 教科書体 NK-B" panose="02020700000000000000" pitchFamily="18" charset="-128"/>
                <a:ea typeface="UD デジタル 教科書体 NK-B" panose="02020700000000000000" pitchFamily="18" charset="-128"/>
              </a:rPr>
              <a:t>大阪府内各市町村</a:t>
            </a:r>
            <a:r>
              <a:rPr kumimoji="1" lang="en-US" altLang="ja-JP" dirty="0">
                <a:latin typeface="UD デジタル 教科書体 NK-B" panose="02020700000000000000" pitchFamily="18" charset="-128"/>
                <a:ea typeface="UD デジタル 教科書体 NK-B" panose="02020700000000000000" pitchFamily="18" charset="-128"/>
              </a:rPr>
              <a:t>2001-2020</a:t>
            </a:r>
            <a:r>
              <a:rPr kumimoji="1" lang="ja-JP" altLang="en-US" dirty="0">
                <a:latin typeface="UD デジタル 教科書体 NK-B" panose="02020700000000000000" pitchFamily="18" charset="-128"/>
                <a:ea typeface="UD デジタル 教科書体 NK-B" panose="02020700000000000000" pitchFamily="18" charset="-128"/>
              </a:rPr>
              <a:t>国保会計決算は大阪社保協ホームページ「各種データ」ページにアップしていますので</a:t>
            </a:r>
            <a:br>
              <a:rPr kumimoji="1" lang="en-US" altLang="ja-JP" dirty="0">
                <a:latin typeface="UD デジタル 教科書体 NK-B" panose="02020700000000000000" pitchFamily="18" charset="-128"/>
                <a:ea typeface="UD デジタル 教科書体 NK-B" panose="02020700000000000000" pitchFamily="18" charset="-128"/>
              </a:rPr>
            </a:br>
            <a:r>
              <a:rPr kumimoji="1" lang="ja-JP" altLang="en-US" dirty="0">
                <a:latin typeface="UD デジタル 教科書体 NK-B" panose="02020700000000000000" pitchFamily="18" charset="-128"/>
                <a:ea typeface="UD デジタル 教科書体 NK-B" panose="02020700000000000000" pitchFamily="18" charset="-128"/>
              </a:rPr>
              <a:t>ご覧ください。</a:t>
            </a:r>
            <a:br>
              <a:rPr kumimoji="1" lang="en-US" altLang="ja-JP" dirty="0">
                <a:latin typeface="UD デジタル 教科書体 NK-B" panose="02020700000000000000" pitchFamily="18" charset="-128"/>
                <a:ea typeface="UD デジタル 教科書体 NK-B" panose="02020700000000000000" pitchFamily="18" charset="-128"/>
              </a:rPr>
            </a:br>
            <a:br>
              <a:rPr kumimoji="1" lang="en-US" altLang="ja-JP" dirty="0">
                <a:latin typeface="UD デジタル 教科書体 NK-B" panose="02020700000000000000" pitchFamily="18" charset="-128"/>
                <a:ea typeface="UD デジタル 教科書体 NK-B" panose="02020700000000000000" pitchFamily="18" charset="-128"/>
              </a:rPr>
            </a:br>
            <a:r>
              <a:rPr lang="ja-JP" altLang="en-US" dirty="0">
                <a:hlinkClick r:id="rId2"/>
              </a:rPr>
              <a:t>大阪社保協 </a:t>
            </a:r>
            <a:r>
              <a:rPr lang="en-US" altLang="ja-JP" dirty="0">
                <a:hlinkClick r:id="rId2"/>
              </a:rPr>
              <a:t>(osaka-syahokyo.com)</a:t>
            </a:r>
            <a:endParaRPr kumimoji="1"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260501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DC70FD-B9A2-4386-AD9C-4DD6909F67ED}"/>
              </a:ext>
            </a:extLst>
          </p:cNvPr>
          <p:cNvSpPr>
            <a:spLocks noGrp="1"/>
          </p:cNvSpPr>
          <p:nvPr>
            <p:ph type="title"/>
          </p:nvPr>
        </p:nvSpPr>
        <p:spPr/>
        <p:txBody>
          <a:bodyPr/>
          <a:lstStyle/>
          <a:p>
            <a:pPr algn="ctr"/>
            <a:r>
              <a:rPr kumimoji="1" lang="ja-JP" altLang="en-US" dirty="0">
                <a:solidFill>
                  <a:srgbClr val="C00000"/>
                </a:solidFill>
                <a:latin typeface="UD デジタル 教科書体 NK-B" panose="02020700000000000000" pitchFamily="18" charset="-128"/>
                <a:ea typeface="UD デジタル 教科書体 NK-B" panose="02020700000000000000" pitchFamily="18" charset="-128"/>
              </a:rPr>
              <a:t>統一保険料の大きな問題点</a:t>
            </a:r>
          </a:p>
        </p:txBody>
      </p:sp>
      <p:sp>
        <p:nvSpPr>
          <p:cNvPr id="3" name="コンテンツ プレースホルダー 2">
            <a:extLst>
              <a:ext uri="{FF2B5EF4-FFF2-40B4-BE49-F238E27FC236}">
                <a16:creationId xmlns:a16="http://schemas.microsoft.com/office/drawing/2014/main" id="{53BAF41A-E598-4C93-B025-C4FDB98947FF}"/>
              </a:ext>
            </a:extLst>
          </p:cNvPr>
          <p:cNvSpPr>
            <a:spLocks noGrp="1"/>
          </p:cNvSpPr>
          <p:nvPr>
            <p:ph idx="1"/>
          </p:nvPr>
        </p:nvSpPr>
        <p:spPr/>
        <p:txBody>
          <a:bodyPr>
            <a:normAutofit/>
          </a:bodyPr>
          <a:lstStyle/>
          <a:p>
            <a:pPr marL="0" indent="0">
              <a:buNone/>
            </a:pPr>
            <a:r>
              <a:rPr kumimoji="1" lang="ja-JP" altLang="en-US" sz="3600" dirty="0">
                <a:latin typeface="UD デジタル 教科書体 NK-B" panose="02020700000000000000" pitchFamily="18" charset="-128"/>
                <a:ea typeface="UD デジタル 教科書体 NK-B" panose="02020700000000000000" pitchFamily="18" charset="-128"/>
              </a:rPr>
              <a:t>○黒字になっても次年度繰越をして保険料を下げられない</a:t>
            </a:r>
          </a:p>
          <a:p>
            <a:pPr marL="0" indent="0">
              <a:buNone/>
            </a:pPr>
            <a:r>
              <a:rPr lang="ja-JP" altLang="en-US" sz="3600" dirty="0">
                <a:latin typeface="UD デジタル 教科書体 NK-B" panose="02020700000000000000" pitchFamily="18" charset="-128"/>
                <a:ea typeface="UD デジタル 教科書体 NK-B" panose="02020700000000000000" pitchFamily="18" charset="-128"/>
              </a:rPr>
              <a:t>○黒字は基金に積み上げるしかない</a:t>
            </a:r>
          </a:p>
          <a:p>
            <a:pPr marL="0" indent="0">
              <a:buNone/>
            </a:pPr>
            <a:r>
              <a:rPr kumimoji="1" lang="ja-JP" altLang="en-US" sz="3600" dirty="0">
                <a:latin typeface="UD デジタル 教科書体 NK-B" panose="02020700000000000000" pitchFamily="18" charset="-128"/>
                <a:ea typeface="UD デジタル 教科書体 NK-B" panose="02020700000000000000" pitchFamily="18" charset="-128"/>
              </a:rPr>
              <a:t>○基金の使い道がない</a:t>
            </a:r>
            <a:endParaRPr kumimoji="1" lang="en-US" altLang="ja-JP" sz="36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3600" dirty="0">
                <a:latin typeface="UD デジタル 教科書体 NK-B" panose="02020700000000000000" pitchFamily="18" charset="-128"/>
                <a:ea typeface="UD デジタル 教科書体 NK-B" panose="02020700000000000000" pitchFamily="18" charset="-128"/>
              </a:rPr>
              <a:t>　⇒住民に説明がつかない</a:t>
            </a:r>
            <a:endParaRPr kumimoji="1" lang="ja-JP" altLang="en-US" sz="36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91035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147E48-23C4-4F1B-A9DA-D08B7AD61FCA}"/>
              </a:ext>
            </a:extLst>
          </p:cNvPr>
          <p:cNvSpPr>
            <a:spLocks noGrp="1"/>
          </p:cNvSpPr>
          <p:nvPr>
            <p:ph type="title"/>
          </p:nvPr>
        </p:nvSpPr>
        <p:spPr/>
        <p:txBody>
          <a:bodyPr/>
          <a:lstStyle/>
          <a:p>
            <a:r>
              <a:rPr kumimoji="1" lang="ja-JP" altLang="en-US" sz="4800" dirty="0">
                <a:solidFill>
                  <a:srgbClr val="C00000"/>
                </a:solidFill>
                <a:latin typeface="UD デジタル 教科書体 NP-B" panose="02020700000000000000" pitchFamily="18" charset="-128"/>
                <a:ea typeface="UD デジタル 教科書体 NP-B" panose="02020700000000000000" pitchFamily="18" charset="-128"/>
              </a:rPr>
              <a:t>国保改善運動がいまなぜ重要なのか</a:t>
            </a:r>
            <a:endParaRPr kumimoji="1" lang="ja-JP" altLang="en-US" dirty="0">
              <a:solidFill>
                <a:srgbClr val="C00000"/>
              </a:solidFill>
            </a:endParaRPr>
          </a:p>
        </p:txBody>
      </p:sp>
      <p:sp>
        <p:nvSpPr>
          <p:cNvPr id="3" name="コンテンツ プレースホルダー 2">
            <a:extLst>
              <a:ext uri="{FF2B5EF4-FFF2-40B4-BE49-F238E27FC236}">
                <a16:creationId xmlns:a16="http://schemas.microsoft.com/office/drawing/2014/main" id="{FF3C15D1-B515-4875-9EB0-4F38411CF73E}"/>
              </a:ext>
            </a:extLst>
          </p:cNvPr>
          <p:cNvSpPr>
            <a:spLocks noGrp="1"/>
          </p:cNvSpPr>
          <p:nvPr>
            <p:ph idx="1"/>
          </p:nvPr>
        </p:nvSpPr>
        <p:spPr/>
        <p:txBody>
          <a:bodyPr>
            <a:normAutofit fontScale="92500" lnSpcReduction="10000"/>
          </a:bodyPr>
          <a:lstStyle/>
          <a:p>
            <a:pPr indent="0" algn="just">
              <a:buNone/>
            </a:pPr>
            <a:r>
              <a:rPr lang="ja-JP" altLang="ja-JP" sz="28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altLang="en-US" sz="28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国保加入者</a:t>
            </a:r>
            <a:r>
              <a:rPr lang="en-US" altLang="ja-JP" sz="28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altLang="en-US" sz="28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被保険者</a:t>
            </a:r>
            <a:r>
              <a:rPr lang="en-US" altLang="ja-JP" sz="28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altLang="en-US" sz="28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の半分が自営業・フリーランス・非正規雇用労働者とその家族</a:t>
            </a:r>
          </a:p>
          <a:p>
            <a:pPr indent="0" algn="just">
              <a:buNone/>
            </a:pPr>
            <a:r>
              <a:rPr lang="ja-JP" altLang="en-US" sz="28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□コロナ禍の影響を最も受けている人たち</a:t>
            </a:r>
          </a:p>
          <a:p>
            <a:pPr indent="0" algn="just">
              <a:buNone/>
            </a:pPr>
            <a:r>
              <a:rPr lang="ja-JP" altLang="en-US" sz="28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□国保料そのものを安くすることがコロナ対策としても最も有効</a:t>
            </a:r>
            <a:endParaRPr lang="en-US" altLang="ja-JP" sz="28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indent="0" algn="just">
              <a:buNone/>
            </a:pPr>
            <a:r>
              <a:rPr lang="ja-JP" altLang="en-US" sz="28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□国保料は税・社会保険料で最も高いため、免除等されると結果的に実質賃金・可処分所得が増えることとなる。</a:t>
            </a:r>
          </a:p>
          <a:p>
            <a:pPr indent="0" algn="just">
              <a:buNone/>
            </a:pPr>
            <a:r>
              <a:rPr lang="ja-JP" altLang="en-US"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例</a:t>
            </a:r>
            <a:r>
              <a:rPr lang="en-US" altLang="ja-JP"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)2021</a:t>
            </a:r>
            <a:r>
              <a:rPr lang="ja-JP" altLang="en-US"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年度所得</a:t>
            </a:r>
            <a:r>
              <a:rPr lang="en-US" altLang="ja-JP"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200</a:t>
            </a:r>
            <a:r>
              <a:rPr lang="ja-JP" altLang="en-US"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万円　</a:t>
            </a:r>
            <a:r>
              <a:rPr lang="en-US" altLang="ja-JP"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40</a:t>
            </a:r>
            <a:r>
              <a:rPr lang="ja-JP" altLang="en-US"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歳代母</a:t>
            </a:r>
            <a:r>
              <a:rPr lang="en-US" altLang="ja-JP"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altLang="en-US"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こども</a:t>
            </a:r>
            <a:r>
              <a:rPr lang="en-US" altLang="ja-JP"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2</a:t>
            </a:r>
            <a:r>
              <a:rPr lang="ja-JP" altLang="en-US"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人の国保料は</a:t>
            </a:r>
          </a:p>
          <a:p>
            <a:pPr indent="0" algn="just">
              <a:buNone/>
            </a:pPr>
            <a:r>
              <a:rPr lang="ja-JP" altLang="en-US"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東大阪市</a:t>
            </a:r>
            <a:r>
              <a:rPr lang="en-US" altLang="ja-JP"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40</a:t>
            </a:r>
            <a:r>
              <a:rPr lang="ja-JP" altLang="en-US"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万</a:t>
            </a:r>
            <a:r>
              <a:rPr lang="en-US" altLang="ja-JP"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3728</a:t>
            </a:r>
            <a:r>
              <a:rPr lang="ja-JP" altLang="en-US"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円　大阪市</a:t>
            </a:r>
            <a:r>
              <a:rPr lang="en-US" altLang="ja-JP"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37</a:t>
            </a:r>
            <a:r>
              <a:rPr lang="ja-JP" altLang="en-US"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万</a:t>
            </a:r>
            <a:r>
              <a:rPr lang="en-US" altLang="ja-JP"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1585</a:t>
            </a:r>
            <a:r>
              <a:rPr lang="ja-JP" altLang="en-US"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円　枚方市</a:t>
            </a:r>
            <a:r>
              <a:rPr lang="en-US" altLang="ja-JP"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37</a:t>
            </a:r>
            <a:r>
              <a:rPr lang="ja-JP" altLang="en-US"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万</a:t>
            </a:r>
            <a:r>
              <a:rPr lang="en-US" altLang="ja-JP"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8700</a:t>
            </a:r>
            <a:r>
              <a:rPr lang="ja-JP" altLang="en-US" sz="2800" kern="100" dirty="0">
                <a:solidFill>
                  <a:srgbClr val="FF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円</a:t>
            </a:r>
            <a:endParaRPr lang="ja-JP" altLang="en-US" sz="2800" dirty="0">
              <a:solidFill>
                <a:srgbClr val="FF0000"/>
              </a:solidFill>
              <a:latin typeface="UD デジタル 教科書体 NK-B" panose="02020700000000000000" pitchFamily="18" charset="-128"/>
              <a:ea typeface="UD デジタル 教科書体 NK-B" panose="02020700000000000000" pitchFamily="18" charset="-128"/>
            </a:endParaRPr>
          </a:p>
          <a:p>
            <a:endParaRPr kumimoji="1" lang="ja-JP" altLang="en-US" dirty="0"/>
          </a:p>
        </p:txBody>
      </p:sp>
    </p:spTree>
    <p:extLst>
      <p:ext uri="{BB962C8B-B14F-4D97-AF65-F5344CB8AC3E}">
        <p14:creationId xmlns:p14="http://schemas.microsoft.com/office/powerpoint/2010/main" val="3008868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B33F5A-1712-458B-A19B-9BC74430FF31}"/>
              </a:ext>
            </a:extLst>
          </p:cNvPr>
          <p:cNvSpPr>
            <a:spLocks noGrp="1"/>
          </p:cNvSpPr>
          <p:nvPr>
            <p:ph type="title"/>
          </p:nvPr>
        </p:nvSpPr>
        <p:spPr/>
        <p:txBody>
          <a:bodyPr>
            <a:normAutofit fontScale="90000"/>
          </a:bodyPr>
          <a:lstStyle/>
          <a:p>
            <a:r>
              <a:rPr kumimoji="1" lang="en-US" altLang="ja-JP" sz="4800" dirty="0">
                <a:solidFill>
                  <a:srgbClr val="C00000"/>
                </a:solidFill>
                <a:latin typeface="UD デジタル 教科書体 NP-B" panose="02020700000000000000" pitchFamily="18" charset="-128"/>
                <a:ea typeface="UD デジタル 教科書体 NP-B" panose="02020700000000000000" pitchFamily="18" charset="-128"/>
              </a:rPr>
              <a:t>2.3</a:t>
            </a:r>
            <a:r>
              <a:rPr kumimoji="1" lang="ja-JP" altLang="en-US" sz="4800" dirty="0">
                <a:solidFill>
                  <a:srgbClr val="C00000"/>
                </a:solidFill>
                <a:latin typeface="UD デジタル 教科書体 NP-B" panose="02020700000000000000" pitchFamily="18" charset="-128"/>
                <a:ea typeface="UD デジタル 教科書体 NP-B" panose="02020700000000000000" pitchFamily="18" charset="-128"/>
              </a:rPr>
              <a:t>月市町村議会に向けてアクションを</a:t>
            </a:r>
            <a:endParaRPr kumimoji="1" lang="ja-JP" altLang="en-US" dirty="0"/>
          </a:p>
        </p:txBody>
      </p:sp>
      <p:sp>
        <p:nvSpPr>
          <p:cNvPr id="3" name="コンテンツ プレースホルダー 2">
            <a:extLst>
              <a:ext uri="{FF2B5EF4-FFF2-40B4-BE49-F238E27FC236}">
                <a16:creationId xmlns:a16="http://schemas.microsoft.com/office/drawing/2014/main" id="{76EB5315-7B74-4326-8E5A-5C2D407D339D}"/>
              </a:ext>
            </a:extLst>
          </p:cNvPr>
          <p:cNvSpPr>
            <a:spLocks noGrp="1"/>
          </p:cNvSpPr>
          <p:nvPr>
            <p:ph idx="1"/>
          </p:nvPr>
        </p:nvSpPr>
        <p:spPr>
          <a:xfrm>
            <a:off x="966132" y="2014194"/>
            <a:ext cx="10058400" cy="3931920"/>
          </a:xfrm>
        </p:spPr>
        <p:txBody>
          <a:bodyPr>
            <a:normAutofit lnSpcReduction="10000"/>
          </a:bodyPr>
          <a:lstStyle/>
          <a:p>
            <a:pPr marL="0" indent="0">
              <a:buNone/>
            </a:pPr>
            <a:r>
              <a:rPr kumimoji="1" lang="ja-JP" altLang="en-US" sz="3200" dirty="0">
                <a:solidFill>
                  <a:srgbClr val="00B0F0"/>
                </a:solidFill>
                <a:latin typeface="UD デジタル 教科書体 NK-B" panose="02020700000000000000" pitchFamily="18" charset="-128"/>
                <a:ea typeface="UD デジタル 教科書体 NK-B" panose="02020700000000000000" pitchFamily="18" charset="-128"/>
              </a:rPr>
              <a:t>○国保担当課と緊急懇談に取り組みましょう</a:t>
            </a:r>
          </a:p>
          <a:p>
            <a:pPr marL="0" indent="0">
              <a:buNone/>
            </a:pPr>
            <a:r>
              <a:rPr lang="ja-JP" altLang="en-US" sz="2000" dirty="0">
                <a:latin typeface="UD デジタル 教科書体 NK-B" panose="02020700000000000000" pitchFamily="18" charset="-128"/>
                <a:ea typeface="UD デジタル 教科書体 NK-B" panose="02020700000000000000" pitchFamily="18" charset="-128"/>
              </a:rPr>
              <a:t>・</a:t>
            </a:r>
            <a:r>
              <a:rPr lang="en-US" altLang="ja-JP" sz="2000" dirty="0">
                <a:latin typeface="UD デジタル 教科書体 NK-B" panose="02020700000000000000" pitchFamily="18" charset="-128"/>
                <a:ea typeface="UD デジタル 教科書体 NK-B" panose="02020700000000000000" pitchFamily="18" charset="-128"/>
              </a:rPr>
              <a:t>2021</a:t>
            </a:r>
            <a:r>
              <a:rPr lang="ja-JP" altLang="en-US" sz="2000" dirty="0">
                <a:latin typeface="UD デジタル 教科書体 NK-B" panose="02020700000000000000" pitchFamily="18" charset="-128"/>
                <a:ea typeface="UD デジタル 教科書体 NK-B" panose="02020700000000000000" pitchFamily="18" charset="-128"/>
              </a:rPr>
              <a:t>年度国保会計決算見込みはどうなるのか</a:t>
            </a:r>
          </a:p>
          <a:p>
            <a:pPr marL="0" indent="0">
              <a:buNone/>
            </a:pPr>
            <a:r>
              <a:rPr lang="ja-JP" altLang="en-US" sz="2000" dirty="0">
                <a:latin typeface="UD デジタル 教科書体 NK-B" panose="02020700000000000000" pitchFamily="18" charset="-128"/>
                <a:ea typeface="UD デジタル 教科書体 NK-B" panose="02020700000000000000" pitchFamily="18" charset="-128"/>
              </a:rPr>
              <a:t>・コロナ禍の下で</a:t>
            </a:r>
            <a:r>
              <a:rPr lang="en-US" altLang="ja-JP" sz="2000" dirty="0">
                <a:latin typeface="UD デジタル 教科書体 NK-B" panose="02020700000000000000" pitchFamily="18" charset="-128"/>
                <a:ea typeface="UD デジタル 教科書体 NK-B" panose="02020700000000000000" pitchFamily="18" charset="-128"/>
              </a:rPr>
              <a:t>2022</a:t>
            </a:r>
            <a:r>
              <a:rPr lang="ja-JP" altLang="en-US" sz="2000" dirty="0">
                <a:latin typeface="UD デジタル 教科書体 NK-B" panose="02020700000000000000" pitchFamily="18" charset="-128"/>
                <a:ea typeface="UD デジタル 教科書体 NK-B" panose="02020700000000000000" pitchFamily="18" charset="-128"/>
              </a:rPr>
              <a:t>年度国保料は値上げすることなく引き下げを。少なくとも黒字分は　　</a:t>
            </a:r>
          </a:p>
          <a:p>
            <a:pPr marL="0" indent="0">
              <a:buNone/>
            </a:pPr>
            <a:r>
              <a:rPr lang="ja-JP" altLang="en-US" sz="2000" dirty="0">
                <a:latin typeface="UD デジタル 教科書体 NK-B" panose="02020700000000000000" pitchFamily="18" charset="-128"/>
                <a:ea typeface="UD デジタル 教科書体 NK-B" panose="02020700000000000000" pitchFamily="18" charset="-128"/>
              </a:rPr>
              <a:t>　　次年度繰越をして引き下げを</a:t>
            </a:r>
          </a:p>
          <a:p>
            <a:pPr marL="0" indent="0">
              <a:buNone/>
            </a:pPr>
            <a:r>
              <a:rPr lang="ja-JP" altLang="en-US" sz="2000" dirty="0">
                <a:latin typeface="UD デジタル 教科書体 NK-B" panose="02020700000000000000" pitchFamily="18" charset="-128"/>
                <a:ea typeface="UD デジタル 教科書体 NK-B" panose="02020700000000000000" pitchFamily="18" charset="-128"/>
              </a:rPr>
              <a:t>・無駄な基金積み上げをやめよ</a:t>
            </a:r>
          </a:p>
          <a:p>
            <a:pPr marL="0" indent="0">
              <a:buNone/>
            </a:pPr>
            <a:r>
              <a:rPr kumimoji="1" lang="ja-JP" altLang="en-US" sz="3200" dirty="0">
                <a:solidFill>
                  <a:srgbClr val="00B0F0"/>
                </a:solidFill>
                <a:latin typeface="UD デジタル 教科書体 NK-B" panose="02020700000000000000" pitchFamily="18" charset="-128"/>
                <a:ea typeface="UD デジタル 教科書体 NK-B" panose="02020700000000000000" pitchFamily="18" charset="-128"/>
              </a:rPr>
              <a:t>○議会にむけて、陳情・請願を行いましょう。</a:t>
            </a:r>
          </a:p>
          <a:p>
            <a:pPr marL="0" indent="0">
              <a:buNone/>
            </a:pPr>
            <a:r>
              <a:rPr kumimoji="1" lang="ja-JP" altLang="en-US" sz="2000" dirty="0">
                <a:latin typeface="UD デジタル 教科書体 NK-B" panose="02020700000000000000" pitchFamily="18" charset="-128"/>
                <a:ea typeface="UD デジタル 教科書体 NK-B" panose="02020700000000000000" pitchFamily="18" charset="-128"/>
              </a:rPr>
              <a:t>・コロナ禍の下で</a:t>
            </a:r>
            <a:r>
              <a:rPr kumimoji="1" lang="en-US" altLang="ja-JP" sz="2000" dirty="0">
                <a:latin typeface="UD デジタル 教科書体 NK-B" panose="02020700000000000000" pitchFamily="18" charset="-128"/>
                <a:ea typeface="UD デジタル 教科書体 NK-B" panose="02020700000000000000" pitchFamily="18" charset="-128"/>
              </a:rPr>
              <a:t>2022</a:t>
            </a:r>
            <a:r>
              <a:rPr kumimoji="1" lang="ja-JP" altLang="en-US" sz="2000" dirty="0">
                <a:latin typeface="UD デジタル 教科書体 NK-B" panose="02020700000000000000" pitchFamily="18" charset="-128"/>
                <a:ea typeface="UD デジタル 教科書体 NK-B" panose="02020700000000000000" pitchFamily="18" charset="-128"/>
              </a:rPr>
              <a:t>年度国保料の大はば引き下げを</a:t>
            </a:r>
            <a:endParaRPr kumimoji="1" lang="en-US" altLang="ja-JP" sz="2000" dirty="0">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sz="2000" dirty="0">
                <a:latin typeface="UD デジタル 教科書体 NK-B" panose="02020700000000000000" pitchFamily="18" charset="-128"/>
                <a:ea typeface="UD デジタル 教科書体 NK-B" panose="02020700000000000000" pitchFamily="18" charset="-128"/>
              </a:rPr>
              <a:t>・コロナ対応の独自減免を</a:t>
            </a:r>
          </a:p>
          <a:p>
            <a:pPr marL="0" indent="0">
              <a:buNone/>
            </a:pPr>
            <a:r>
              <a:rPr lang="ja-JP" altLang="en-US" sz="2000" dirty="0">
                <a:latin typeface="UD デジタル 教科書体 NK-B" panose="02020700000000000000" pitchFamily="18" charset="-128"/>
                <a:ea typeface="UD デジタル 教科書体 NK-B" panose="02020700000000000000" pitchFamily="18" charset="-128"/>
              </a:rPr>
              <a:t>・黒字がでても国保料引き下げができない理不尽な統一国保は延期を</a:t>
            </a:r>
            <a:endParaRPr kumimoji="1" lang="ja-JP" altLang="en-US" sz="2000" dirty="0">
              <a:latin typeface="UD デジタル 教科書体 NK-B" panose="02020700000000000000" pitchFamily="18" charset="-128"/>
              <a:ea typeface="UD デジタル 教科書体 NK-B" panose="02020700000000000000" pitchFamily="18" charset="-128"/>
            </a:endParaRPr>
          </a:p>
          <a:p>
            <a:endParaRPr kumimoji="1" lang="ja-JP" altLang="en-US" dirty="0"/>
          </a:p>
        </p:txBody>
      </p:sp>
    </p:spTree>
    <p:extLst>
      <p:ext uri="{BB962C8B-B14F-4D97-AF65-F5344CB8AC3E}">
        <p14:creationId xmlns:p14="http://schemas.microsoft.com/office/powerpoint/2010/main" val="321401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99284D-34B1-452C-AE8E-D1FF3EAAAED4}"/>
              </a:ext>
            </a:extLst>
          </p:cNvPr>
          <p:cNvSpPr>
            <a:spLocks noGrp="1"/>
          </p:cNvSpPr>
          <p:nvPr>
            <p:ph type="title"/>
          </p:nvPr>
        </p:nvSpPr>
        <p:spPr/>
        <p:txBody>
          <a:bodyPr>
            <a:normAutofit/>
          </a:bodyPr>
          <a:lstStyle/>
          <a:p>
            <a:pPr algn="ctr"/>
            <a:r>
              <a:rPr kumimoji="1" lang="en-US" altLang="ja-JP" dirty="0">
                <a:solidFill>
                  <a:srgbClr val="C00000"/>
                </a:solidFill>
                <a:latin typeface="UD デジタル 教科書体 NK-B" panose="02020700000000000000" pitchFamily="18" charset="-128"/>
                <a:ea typeface="UD デジタル 教科書体 NK-B" panose="02020700000000000000" pitchFamily="18" charset="-128"/>
              </a:rPr>
              <a:t>2022</a:t>
            </a:r>
            <a:r>
              <a:rPr kumimoji="1" lang="ja-JP" altLang="en-US" dirty="0">
                <a:solidFill>
                  <a:srgbClr val="C00000"/>
                </a:solidFill>
                <a:latin typeface="UD デジタル 教科書体 NK-B" panose="02020700000000000000" pitchFamily="18" charset="-128"/>
                <a:ea typeface="UD デジタル 教科書体 NK-B" panose="02020700000000000000" pitchFamily="18" charset="-128"/>
              </a:rPr>
              <a:t>年度</a:t>
            </a:r>
            <a:r>
              <a:rPr kumimoji="1" lang="en-US" altLang="ja-JP" dirty="0">
                <a:solidFill>
                  <a:srgbClr val="C00000"/>
                </a:solidFill>
                <a:latin typeface="UD デジタル 教科書体 NK-B" panose="02020700000000000000" pitchFamily="18" charset="-128"/>
                <a:ea typeface="UD デジタル 教科書体 NK-B" panose="02020700000000000000" pitchFamily="18" charset="-128"/>
              </a:rPr>
              <a:t>(</a:t>
            </a:r>
            <a:r>
              <a:rPr kumimoji="1" lang="ja-JP" altLang="en-US" dirty="0">
                <a:solidFill>
                  <a:srgbClr val="C00000"/>
                </a:solidFill>
                <a:latin typeface="UD デジタル 教科書体 NK-B" panose="02020700000000000000" pitchFamily="18" charset="-128"/>
                <a:ea typeface="UD デジタル 教科書体 NK-B" panose="02020700000000000000" pitchFamily="18" charset="-128"/>
              </a:rPr>
              <a:t>令和</a:t>
            </a:r>
            <a:r>
              <a:rPr kumimoji="1" lang="en-US" altLang="ja-JP" dirty="0">
                <a:solidFill>
                  <a:srgbClr val="C00000"/>
                </a:solidFill>
                <a:latin typeface="UD デジタル 教科書体 NK-B" panose="02020700000000000000" pitchFamily="18" charset="-128"/>
                <a:ea typeface="UD デジタル 教科書体 NK-B" panose="02020700000000000000" pitchFamily="18" charset="-128"/>
              </a:rPr>
              <a:t>4</a:t>
            </a:r>
            <a:r>
              <a:rPr kumimoji="1" lang="ja-JP" altLang="en-US" dirty="0">
                <a:solidFill>
                  <a:srgbClr val="C00000"/>
                </a:solidFill>
                <a:latin typeface="UD デジタル 教科書体 NK-B" panose="02020700000000000000" pitchFamily="18" charset="-128"/>
                <a:ea typeface="UD デジタル 教科書体 NK-B" panose="02020700000000000000" pitchFamily="18" charset="-128"/>
              </a:rPr>
              <a:t>年</a:t>
            </a:r>
            <a:r>
              <a:rPr kumimoji="1" lang="en-US" altLang="ja-JP" dirty="0">
                <a:solidFill>
                  <a:srgbClr val="C00000"/>
                </a:solidFill>
                <a:latin typeface="UD デジタル 教科書体 NK-B" panose="02020700000000000000" pitchFamily="18" charset="-128"/>
                <a:ea typeface="UD デジタル 教科書体 NK-B" panose="02020700000000000000" pitchFamily="18" charset="-128"/>
              </a:rPr>
              <a:t>)</a:t>
            </a:r>
            <a:r>
              <a:rPr kumimoji="1" lang="ja-JP" altLang="en-US" dirty="0">
                <a:solidFill>
                  <a:srgbClr val="C00000"/>
                </a:solidFill>
                <a:latin typeface="UD デジタル 教科書体 NK-B" panose="02020700000000000000" pitchFamily="18" charset="-128"/>
                <a:ea typeface="UD デジタル 教科書体 NK-B" panose="02020700000000000000" pitchFamily="18" charset="-128"/>
              </a:rPr>
              <a:t>統一保険料</a:t>
            </a:r>
          </a:p>
        </p:txBody>
      </p:sp>
      <p:graphicFrame>
        <p:nvGraphicFramePr>
          <p:cNvPr id="4" name="表 4">
            <a:extLst>
              <a:ext uri="{FF2B5EF4-FFF2-40B4-BE49-F238E27FC236}">
                <a16:creationId xmlns:a16="http://schemas.microsoft.com/office/drawing/2014/main" id="{27A5062B-F986-44D9-894D-7D3924A52536}"/>
              </a:ext>
            </a:extLst>
          </p:cNvPr>
          <p:cNvGraphicFramePr>
            <a:graphicFrameLocks noGrp="1"/>
          </p:cNvGraphicFramePr>
          <p:nvPr>
            <p:ph idx="1"/>
            <p:extLst>
              <p:ext uri="{D42A27DB-BD31-4B8C-83A1-F6EECF244321}">
                <p14:modId xmlns:p14="http://schemas.microsoft.com/office/powerpoint/2010/main" val="826640069"/>
              </p:ext>
            </p:extLst>
          </p:nvPr>
        </p:nvGraphicFramePr>
        <p:xfrm>
          <a:off x="966132" y="2014194"/>
          <a:ext cx="10058400" cy="1828800"/>
        </p:xfrm>
        <a:graphic>
          <a:graphicData uri="http://schemas.openxmlformats.org/drawingml/2006/table">
            <a:tbl>
              <a:tblPr firstRow="1" bandRow="1">
                <a:tableStyleId>{5C22544A-7EE6-4342-B048-85BDC9FD1C3A}</a:tableStyleId>
              </a:tblPr>
              <a:tblGrid>
                <a:gridCol w="2011680">
                  <a:extLst>
                    <a:ext uri="{9D8B030D-6E8A-4147-A177-3AD203B41FA5}">
                      <a16:colId xmlns:a16="http://schemas.microsoft.com/office/drawing/2014/main" val="512485711"/>
                    </a:ext>
                  </a:extLst>
                </a:gridCol>
                <a:gridCol w="2011680">
                  <a:extLst>
                    <a:ext uri="{9D8B030D-6E8A-4147-A177-3AD203B41FA5}">
                      <a16:colId xmlns:a16="http://schemas.microsoft.com/office/drawing/2014/main" val="1962757968"/>
                    </a:ext>
                  </a:extLst>
                </a:gridCol>
                <a:gridCol w="2011680">
                  <a:extLst>
                    <a:ext uri="{9D8B030D-6E8A-4147-A177-3AD203B41FA5}">
                      <a16:colId xmlns:a16="http://schemas.microsoft.com/office/drawing/2014/main" val="134725046"/>
                    </a:ext>
                  </a:extLst>
                </a:gridCol>
                <a:gridCol w="2011680">
                  <a:extLst>
                    <a:ext uri="{9D8B030D-6E8A-4147-A177-3AD203B41FA5}">
                      <a16:colId xmlns:a16="http://schemas.microsoft.com/office/drawing/2014/main" val="682974081"/>
                    </a:ext>
                  </a:extLst>
                </a:gridCol>
                <a:gridCol w="2011680">
                  <a:extLst>
                    <a:ext uri="{9D8B030D-6E8A-4147-A177-3AD203B41FA5}">
                      <a16:colId xmlns:a16="http://schemas.microsoft.com/office/drawing/2014/main" val="120030561"/>
                    </a:ext>
                  </a:extLst>
                </a:gridCol>
              </a:tblGrid>
              <a:tr h="370840">
                <a:tc>
                  <a:txBody>
                    <a:bodyPr/>
                    <a:lstStyle/>
                    <a:p>
                      <a:pPr algn="ctr"/>
                      <a:r>
                        <a:rPr kumimoji="1" lang="en-US" altLang="ja-JP" sz="2400" dirty="0">
                          <a:latin typeface="BIZ UDPゴシック" panose="020B0400000000000000" pitchFamily="50" charset="-128"/>
                          <a:ea typeface="BIZ UDPゴシック" panose="020B0400000000000000" pitchFamily="50" charset="-128"/>
                        </a:rPr>
                        <a:t>2022</a:t>
                      </a:r>
                      <a:r>
                        <a:rPr kumimoji="1" lang="ja-JP" altLang="en-US" sz="2400" dirty="0">
                          <a:latin typeface="BIZ UDPゴシック" panose="020B0400000000000000" pitchFamily="50" charset="-128"/>
                          <a:ea typeface="BIZ UDPゴシック" panose="020B0400000000000000" pitchFamily="50" charset="-128"/>
                        </a:rPr>
                        <a:t>年度</a:t>
                      </a:r>
                    </a:p>
                  </a:txBody>
                  <a:tcPr/>
                </a:tc>
                <a:tc>
                  <a:txBody>
                    <a:bodyPr/>
                    <a:lstStyle/>
                    <a:p>
                      <a:pPr algn="ctr"/>
                      <a:r>
                        <a:rPr kumimoji="1" lang="ja-JP" altLang="en-US" sz="2400" dirty="0">
                          <a:latin typeface="BIZ UDPゴシック" panose="020B0400000000000000" pitchFamily="50" charset="-128"/>
                          <a:ea typeface="BIZ UDPゴシック" panose="020B0400000000000000" pitchFamily="50" charset="-128"/>
                        </a:rPr>
                        <a:t>所得割</a:t>
                      </a:r>
                    </a:p>
                  </a:txBody>
                  <a:tcPr/>
                </a:tc>
                <a:tc>
                  <a:txBody>
                    <a:bodyPr/>
                    <a:lstStyle/>
                    <a:p>
                      <a:pPr algn="ctr"/>
                      <a:r>
                        <a:rPr kumimoji="1" lang="ja-JP" altLang="en-US" sz="2400" dirty="0">
                          <a:latin typeface="BIZ UDPゴシック" panose="020B0400000000000000" pitchFamily="50" charset="-128"/>
                          <a:ea typeface="BIZ UDPゴシック" panose="020B0400000000000000" pitchFamily="50" charset="-128"/>
                        </a:rPr>
                        <a:t>均等割</a:t>
                      </a:r>
                    </a:p>
                  </a:txBody>
                  <a:tcPr/>
                </a:tc>
                <a:tc>
                  <a:txBody>
                    <a:bodyPr/>
                    <a:lstStyle/>
                    <a:p>
                      <a:pPr algn="ctr"/>
                      <a:r>
                        <a:rPr kumimoji="1" lang="ja-JP" altLang="en-US" sz="2400" dirty="0">
                          <a:latin typeface="BIZ UDPゴシック" panose="020B0400000000000000" pitchFamily="50" charset="-128"/>
                          <a:ea typeface="BIZ UDPゴシック" panose="020B0400000000000000" pitchFamily="50" charset="-128"/>
                        </a:rPr>
                        <a:t>平等割</a:t>
                      </a:r>
                    </a:p>
                  </a:txBody>
                  <a:tcPr/>
                </a:tc>
                <a:tc>
                  <a:txBody>
                    <a:bodyPr/>
                    <a:lstStyle/>
                    <a:p>
                      <a:pPr algn="ctr"/>
                      <a:r>
                        <a:rPr kumimoji="1" lang="ja-JP" altLang="en-US" sz="2400" dirty="0">
                          <a:latin typeface="BIZ UDPゴシック" panose="020B0400000000000000" pitchFamily="50" charset="-128"/>
                          <a:ea typeface="BIZ UDPゴシック" panose="020B0400000000000000" pitchFamily="50" charset="-128"/>
                        </a:rPr>
                        <a:t>賦課限度額</a:t>
                      </a:r>
                    </a:p>
                  </a:txBody>
                  <a:tcPr/>
                </a:tc>
                <a:extLst>
                  <a:ext uri="{0D108BD9-81ED-4DB2-BD59-A6C34878D82A}">
                    <a16:rowId xmlns:a16="http://schemas.microsoft.com/office/drawing/2014/main" val="3122140803"/>
                  </a:ext>
                </a:extLst>
              </a:tr>
              <a:tr h="370840">
                <a:tc>
                  <a:txBody>
                    <a:bodyPr/>
                    <a:lstStyle/>
                    <a:p>
                      <a:pPr algn="ctr"/>
                      <a:r>
                        <a:rPr kumimoji="1" lang="ja-JP" altLang="en-US" sz="2400" dirty="0">
                          <a:latin typeface="BIZ UDPゴシック" panose="020B0400000000000000" pitchFamily="50" charset="-128"/>
                          <a:ea typeface="BIZ UDPゴシック" panose="020B0400000000000000" pitchFamily="50" charset="-128"/>
                        </a:rPr>
                        <a:t>医療分</a:t>
                      </a:r>
                    </a:p>
                  </a:txBody>
                  <a:tcPr/>
                </a:tc>
                <a:tc>
                  <a:txBody>
                    <a:bodyPr/>
                    <a:lstStyle/>
                    <a:p>
                      <a:pPr algn="ctr"/>
                      <a:r>
                        <a:rPr kumimoji="1" lang="en-US" altLang="ja-JP" sz="2400" dirty="0">
                          <a:latin typeface="BIZ UDPゴシック" panose="020B0400000000000000" pitchFamily="50" charset="-128"/>
                          <a:ea typeface="BIZ UDPゴシック" panose="020B0400000000000000" pitchFamily="50" charset="-128"/>
                        </a:rPr>
                        <a:t>8.71%</a:t>
                      </a:r>
                      <a:endParaRPr kumimoji="1" lang="ja-JP" altLang="en-US" sz="24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2400" dirty="0">
                          <a:latin typeface="BIZ UDPゴシック" panose="020B0400000000000000" pitchFamily="50" charset="-128"/>
                          <a:ea typeface="BIZ UDPゴシック" panose="020B0400000000000000" pitchFamily="50" charset="-128"/>
                        </a:rPr>
                        <a:t>31,854</a:t>
                      </a:r>
                      <a:r>
                        <a:rPr kumimoji="1" lang="ja-JP" altLang="en-US" sz="2400" dirty="0">
                          <a:latin typeface="BIZ UDPゴシック" panose="020B0400000000000000" pitchFamily="50" charset="-128"/>
                          <a:ea typeface="BIZ UDPゴシック" panose="020B0400000000000000" pitchFamily="50" charset="-128"/>
                        </a:rPr>
                        <a:t>円</a:t>
                      </a:r>
                    </a:p>
                  </a:txBody>
                  <a:tcPr/>
                </a:tc>
                <a:tc>
                  <a:txBody>
                    <a:bodyPr/>
                    <a:lstStyle/>
                    <a:p>
                      <a:pPr algn="ctr"/>
                      <a:r>
                        <a:rPr kumimoji="1" lang="en-US" altLang="ja-JP" sz="2400" dirty="0">
                          <a:latin typeface="BIZ UDPゴシック" panose="020B0400000000000000" pitchFamily="50" charset="-128"/>
                          <a:ea typeface="BIZ UDPゴシック" panose="020B0400000000000000" pitchFamily="50" charset="-128"/>
                        </a:rPr>
                        <a:t>32,105</a:t>
                      </a:r>
                      <a:r>
                        <a:rPr kumimoji="1" lang="ja-JP" altLang="en-US" sz="2400" dirty="0">
                          <a:latin typeface="BIZ UDPゴシック" panose="020B0400000000000000" pitchFamily="50" charset="-128"/>
                          <a:ea typeface="BIZ UDPゴシック" panose="020B0400000000000000" pitchFamily="50" charset="-128"/>
                        </a:rPr>
                        <a:t>円</a:t>
                      </a:r>
                    </a:p>
                  </a:txBody>
                  <a:tcPr/>
                </a:tc>
                <a:tc>
                  <a:txBody>
                    <a:bodyPr/>
                    <a:lstStyle/>
                    <a:p>
                      <a:pPr algn="ctr"/>
                      <a:r>
                        <a:rPr kumimoji="1" lang="en-US" altLang="ja-JP" sz="2400" dirty="0">
                          <a:latin typeface="BIZ UDPゴシック" panose="020B0400000000000000" pitchFamily="50" charset="-128"/>
                          <a:ea typeface="BIZ UDPゴシック" panose="020B0400000000000000" pitchFamily="50" charset="-128"/>
                        </a:rPr>
                        <a:t>63</a:t>
                      </a:r>
                      <a:r>
                        <a:rPr kumimoji="1" lang="ja-JP" altLang="en-US" sz="2400" dirty="0">
                          <a:latin typeface="BIZ UDPゴシック" panose="020B0400000000000000" pitchFamily="50" charset="-128"/>
                          <a:ea typeface="BIZ UDPゴシック" panose="020B0400000000000000" pitchFamily="50" charset="-128"/>
                        </a:rPr>
                        <a:t>万円</a:t>
                      </a:r>
                    </a:p>
                  </a:txBody>
                  <a:tcPr/>
                </a:tc>
                <a:extLst>
                  <a:ext uri="{0D108BD9-81ED-4DB2-BD59-A6C34878D82A}">
                    <a16:rowId xmlns:a16="http://schemas.microsoft.com/office/drawing/2014/main" val="2523137647"/>
                  </a:ext>
                </a:extLst>
              </a:tr>
              <a:tr h="370840">
                <a:tc>
                  <a:txBody>
                    <a:bodyPr/>
                    <a:lstStyle/>
                    <a:p>
                      <a:pPr algn="ctr"/>
                      <a:r>
                        <a:rPr kumimoji="1" lang="ja-JP" altLang="en-US" sz="2400" dirty="0">
                          <a:latin typeface="BIZ UDPゴシック" panose="020B0400000000000000" pitchFamily="50" charset="-128"/>
                          <a:ea typeface="BIZ UDPゴシック" panose="020B0400000000000000" pitchFamily="50" charset="-128"/>
                        </a:rPr>
                        <a:t>後期分</a:t>
                      </a:r>
                    </a:p>
                  </a:txBody>
                  <a:tcPr/>
                </a:tc>
                <a:tc>
                  <a:txBody>
                    <a:bodyPr/>
                    <a:lstStyle/>
                    <a:p>
                      <a:pPr algn="ctr"/>
                      <a:r>
                        <a:rPr kumimoji="1" lang="en-US" altLang="ja-JP" sz="2400" dirty="0">
                          <a:latin typeface="BIZ UDPゴシック" panose="020B0400000000000000" pitchFamily="50" charset="-128"/>
                          <a:ea typeface="BIZ UDPゴシック" panose="020B0400000000000000" pitchFamily="50" charset="-128"/>
                        </a:rPr>
                        <a:t>2.66%</a:t>
                      </a:r>
                      <a:endParaRPr kumimoji="1" lang="ja-JP" altLang="en-US" sz="24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2400" dirty="0">
                          <a:latin typeface="BIZ UDPゴシック" panose="020B0400000000000000" pitchFamily="50" charset="-128"/>
                          <a:ea typeface="BIZ UDPゴシック" panose="020B0400000000000000" pitchFamily="50" charset="-128"/>
                        </a:rPr>
                        <a:t>9,426</a:t>
                      </a:r>
                      <a:r>
                        <a:rPr kumimoji="1" lang="ja-JP" altLang="en-US" sz="2400" dirty="0">
                          <a:latin typeface="BIZ UDPゴシック" panose="020B0400000000000000" pitchFamily="50" charset="-128"/>
                          <a:ea typeface="BIZ UDPゴシック" panose="020B0400000000000000" pitchFamily="50" charset="-128"/>
                        </a:rPr>
                        <a:t>円</a:t>
                      </a:r>
                    </a:p>
                  </a:txBody>
                  <a:tcPr/>
                </a:tc>
                <a:tc>
                  <a:txBody>
                    <a:bodyPr/>
                    <a:lstStyle/>
                    <a:p>
                      <a:pPr algn="ctr"/>
                      <a:r>
                        <a:rPr kumimoji="1" lang="en-US" altLang="ja-JP" sz="2400" dirty="0">
                          <a:latin typeface="BIZ UDPゴシック" panose="020B0400000000000000" pitchFamily="50" charset="-128"/>
                          <a:ea typeface="BIZ UDPゴシック" panose="020B0400000000000000" pitchFamily="50" charset="-128"/>
                        </a:rPr>
                        <a:t>9,500</a:t>
                      </a:r>
                      <a:r>
                        <a:rPr kumimoji="1" lang="ja-JP" altLang="en-US" sz="2400" dirty="0">
                          <a:latin typeface="BIZ UDPゴシック" panose="020B0400000000000000" pitchFamily="50" charset="-128"/>
                          <a:ea typeface="BIZ UDPゴシック" panose="020B0400000000000000" pitchFamily="50" charset="-128"/>
                        </a:rPr>
                        <a:t>円</a:t>
                      </a:r>
                    </a:p>
                  </a:txBody>
                  <a:tcPr/>
                </a:tc>
                <a:tc>
                  <a:txBody>
                    <a:bodyPr/>
                    <a:lstStyle/>
                    <a:p>
                      <a:pPr algn="ctr"/>
                      <a:r>
                        <a:rPr kumimoji="1" lang="en-US" altLang="ja-JP" sz="2400" dirty="0">
                          <a:latin typeface="BIZ UDPゴシック" panose="020B0400000000000000" pitchFamily="50" charset="-128"/>
                          <a:ea typeface="BIZ UDPゴシック" panose="020B0400000000000000" pitchFamily="50" charset="-128"/>
                        </a:rPr>
                        <a:t>19</a:t>
                      </a:r>
                      <a:r>
                        <a:rPr kumimoji="1" lang="ja-JP" altLang="en-US" sz="2400" dirty="0">
                          <a:latin typeface="BIZ UDPゴシック" panose="020B0400000000000000" pitchFamily="50" charset="-128"/>
                          <a:ea typeface="BIZ UDPゴシック" panose="020B0400000000000000" pitchFamily="50" charset="-128"/>
                        </a:rPr>
                        <a:t>万円</a:t>
                      </a:r>
                    </a:p>
                  </a:txBody>
                  <a:tcPr/>
                </a:tc>
                <a:extLst>
                  <a:ext uri="{0D108BD9-81ED-4DB2-BD59-A6C34878D82A}">
                    <a16:rowId xmlns:a16="http://schemas.microsoft.com/office/drawing/2014/main" val="293350709"/>
                  </a:ext>
                </a:extLst>
              </a:tr>
              <a:tr h="370840">
                <a:tc>
                  <a:txBody>
                    <a:bodyPr/>
                    <a:lstStyle/>
                    <a:p>
                      <a:pPr algn="ctr"/>
                      <a:r>
                        <a:rPr kumimoji="1" lang="ja-JP" altLang="en-US" sz="2400" dirty="0">
                          <a:latin typeface="BIZ UDPゴシック" panose="020B0400000000000000" pitchFamily="50" charset="-128"/>
                          <a:ea typeface="BIZ UDPゴシック" panose="020B0400000000000000" pitchFamily="50" charset="-128"/>
                        </a:rPr>
                        <a:t>介護分</a:t>
                      </a:r>
                    </a:p>
                  </a:txBody>
                  <a:tcPr/>
                </a:tc>
                <a:tc>
                  <a:txBody>
                    <a:bodyPr/>
                    <a:lstStyle/>
                    <a:p>
                      <a:pPr algn="ctr"/>
                      <a:r>
                        <a:rPr kumimoji="1" lang="en-US" altLang="ja-JP" sz="2400" dirty="0">
                          <a:latin typeface="BIZ UDPゴシック" panose="020B0400000000000000" pitchFamily="50" charset="-128"/>
                          <a:ea typeface="BIZ UDPゴシック" panose="020B0400000000000000" pitchFamily="50" charset="-128"/>
                        </a:rPr>
                        <a:t>2.48%</a:t>
                      </a:r>
                      <a:endParaRPr kumimoji="1" lang="ja-JP" altLang="en-US" sz="24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2400" dirty="0">
                          <a:latin typeface="BIZ UDPゴシック" panose="020B0400000000000000" pitchFamily="50" charset="-128"/>
                          <a:ea typeface="BIZ UDPゴシック" panose="020B0400000000000000" pitchFamily="50" charset="-128"/>
                        </a:rPr>
                        <a:t>18,306</a:t>
                      </a:r>
                      <a:r>
                        <a:rPr kumimoji="1" lang="ja-JP" altLang="en-US" sz="2400" dirty="0">
                          <a:latin typeface="BIZ UDPゴシック" panose="020B0400000000000000" pitchFamily="50" charset="-128"/>
                          <a:ea typeface="BIZ UDPゴシック" panose="020B0400000000000000" pitchFamily="50" charset="-128"/>
                        </a:rPr>
                        <a:t>円</a:t>
                      </a:r>
                    </a:p>
                  </a:txBody>
                  <a:tcPr/>
                </a:tc>
                <a:tc>
                  <a:txBody>
                    <a:bodyPr/>
                    <a:lstStyle/>
                    <a:p>
                      <a:pPr algn="ctr"/>
                      <a:r>
                        <a:rPr kumimoji="1" lang="en-US" altLang="ja-JP" sz="2400" dirty="0">
                          <a:latin typeface="BIZ UDPゴシック" panose="020B0400000000000000" pitchFamily="50" charset="-128"/>
                          <a:ea typeface="BIZ UDPゴシック" panose="020B0400000000000000" pitchFamily="50" charset="-128"/>
                        </a:rPr>
                        <a:t>0</a:t>
                      </a:r>
                      <a:r>
                        <a:rPr kumimoji="1" lang="ja-JP" altLang="en-US" sz="2400" dirty="0">
                          <a:latin typeface="BIZ UDPゴシック" panose="020B0400000000000000" pitchFamily="50" charset="-128"/>
                          <a:ea typeface="BIZ UDPゴシック" panose="020B0400000000000000" pitchFamily="50" charset="-128"/>
                        </a:rPr>
                        <a:t>円</a:t>
                      </a:r>
                    </a:p>
                  </a:txBody>
                  <a:tcPr/>
                </a:tc>
                <a:tc>
                  <a:txBody>
                    <a:bodyPr/>
                    <a:lstStyle/>
                    <a:p>
                      <a:pPr algn="ctr"/>
                      <a:r>
                        <a:rPr kumimoji="1" lang="en-US" altLang="ja-JP" sz="2400" dirty="0">
                          <a:latin typeface="BIZ UDPゴシック" panose="020B0400000000000000" pitchFamily="50" charset="-128"/>
                          <a:ea typeface="BIZ UDPゴシック" panose="020B0400000000000000" pitchFamily="50" charset="-128"/>
                        </a:rPr>
                        <a:t>17</a:t>
                      </a:r>
                      <a:r>
                        <a:rPr kumimoji="1" lang="ja-JP" altLang="en-US" sz="2400" dirty="0">
                          <a:latin typeface="BIZ UDPゴシック" panose="020B0400000000000000" pitchFamily="50" charset="-128"/>
                          <a:ea typeface="BIZ UDPゴシック" panose="020B0400000000000000" pitchFamily="50" charset="-128"/>
                        </a:rPr>
                        <a:t>万円</a:t>
                      </a:r>
                    </a:p>
                  </a:txBody>
                  <a:tcPr/>
                </a:tc>
                <a:extLst>
                  <a:ext uri="{0D108BD9-81ED-4DB2-BD59-A6C34878D82A}">
                    <a16:rowId xmlns:a16="http://schemas.microsoft.com/office/drawing/2014/main" val="687357902"/>
                  </a:ext>
                </a:extLst>
              </a:tr>
            </a:tbl>
          </a:graphicData>
        </a:graphic>
      </p:graphicFrame>
      <p:sp>
        <p:nvSpPr>
          <p:cNvPr id="6" name="テキスト ボックス 5">
            <a:extLst>
              <a:ext uri="{FF2B5EF4-FFF2-40B4-BE49-F238E27FC236}">
                <a16:creationId xmlns:a16="http://schemas.microsoft.com/office/drawing/2014/main" id="{8856F582-BAA5-448E-8D6E-EFD97E324F29}"/>
              </a:ext>
            </a:extLst>
          </p:cNvPr>
          <p:cNvSpPr txBox="1"/>
          <p:nvPr/>
        </p:nvSpPr>
        <p:spPr>
          <a:xfrm>
            <a:off x="966132" y="4101946"/>
            <a:ext cx="10159068" cy="830997"/>
          </a:xfrm>
          <a:prstGeom prst="rect">
            <a:avLst/>
          </a:prstGeom>
          <a:noFill/>
        </p:spPr>
        <p:txBody>
          <a:bodyPr wrap="square">
            <a:spAutoFit/>
          </a:bodyPr>
          <a:lstStyle/>
          <a:p>
            <a:r>
              <a:rPr kumimoji="1" lang="ja-JP" altLang="en-US" sz="2400" dirty="0"/>
              <a:t>詳しくは大阪社保協ホームページ「国保都道府県単位化」ページ参照</a:t>
            </a:r>
            <a:endParaRPr kumimoji="1" lang="en-US" altLang="ja-JP" sz="2400" dirty="0"/>
          </a:p>
          <a:p>
            <a:r>
              <a:rPr lang="ja-JP" altLang="en-US" sz="2400" dirty="0">
                <a:hlinkClick r:id="rId2"/>
              </a:rPr>
              <a:t>大阪社保協 </a:t>
            </a:r>
            <a:r>
              <a:rPr lang="en-US" altLang="ja-JP" sz="2400" dirty="0">
                <a:hlinkClick r:id="rId2"/>
              </a:rPr>
              <a:t>(osaka-syahokyo.com)</a:t>
            </a:r>
            <a:endParaRPr kumimoji="1" lang="ja-JP" altLang="en-US" sz="2400" dirty="0"/>
          </a:p>
        </p:txBody>
      </p:sp>
    </p:spTree>
    <p:extLst>
      <p:ext uri="{BB962C8B-B14F-4D97-AF65-F5344CB8AC3E}">
        <p14:creationId xmlns:p14="http://schemas.microsoft.com/office/powerpoint/2010/main" val="1204218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1AA45-D33D-4418-9AFF-083B3F0BDC37}"/>
              </a:ext>
            </a:extLst>
          </p:cNvPr>
          <p:cNvSpPr>
            <a:spLocks noGrp="1"/>
          </p:cNvSpPr>
          <p:nvPr>
            <p:ph type="title"/>
          </p:nvPr>
        </p:nvSpPr>
        <p:spPr>
          <a:xfrm>
            <a:off x="1133912" y="180364"/>
            <a:ext cx="10058400" cy="1371600"/>
          </a:xfrm>
        </p:spPr>
        <p:txBody>
          <a:bodyPr>
            <a:normAutofit/>
          </a:bodyPr>
          <a:lstStyle/>
          <a:p>
            <a:pPr algn="ctr"/>
            <a:r>
              <a:rPr kumimoji="1" lang="ja-JP" altLang="en-US" dirty="0">
                <a:solidFill>
                  <a:srgbClr val="C00000"/>
                </a:solidFill>
                <a:latin typeface="UD デジタル 教科書体 NK-B" panose="02020700000000000000" pitchFamily="18" charset="-128"/>
                <a:ea typeface="UD デジタル 教科書体 NK-B" panose="02020700000000000000" pitchFamily="18" charset="-128"/>
              </a:rPr>
              <a:t>大阪府統一保険料算定条件</a:t>
            </a:r>
          </a:p>
        </p:txBody>
      </p:sp>
      <p:sp>
        <p:nvSpPr>
          <p:cNvPr id="3" name="コンテンツ プレースホルダー 2">
            <a:extLst>
              <a:ext uri="{FF2B5EF4-FFF2-40B4-BE49-F238E27FC236}">
                <a16:creationId xmlns:a16="http://schemas.microsoft.com/office/drawing/2014/main" id="{7905F9B8-E459-48A1-9C02-6302456D18ED}"/>
              </a:ext>
            </a:extLst>
          </p:cNvPr>
          <p:cNvSpPr>
            <a:spLocks noGrp="1"/>
          </p:cNvSpPr>
          <p:nvPr>
            <p:ph idx="1"/>
          </p:nvPr>
        </p:nvSpPr>
        <p:spPr>
          <a:xfrm>
            <a:off x="999688" y="1375795"/>
            <a:ext cx="10518396" cy="4664279"/>
          </a:xfrm>
        </p:spPr>
        <p:txBody>
          <a:bodyPr>
            <a:normAutofit fontScale="85000" lnSpcReduction="20000"/>
          </a:bodyPr>
          <a:lstStyle/>
          <a:p>
            <a:pPr marL="0" indent="0">
              <a:buNone/>
            </a:pPr>
            <a:r>
              <a:rPr kumimoji="1" lang="ja-JP" altLang="en-US" sz="2400" dirty="0">
                <a:latin typeface="UD デジタル 教科書体 NK-B" panose="02020700000000000000" pitchFamily="18" charset="-128"/>
                <a:ea typeface="UD デジタル 教科書体 NK-B" panose="02020700000000000000" pitchFamily="18" charset="-128"/>
              </a:rPr>
              <a:t>○府内全体で必要な</a:t>
            </a:r>
            <a:r>
              <a:rPr kumimoji="1"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事業費納付金総額</a:t>
            </a:r>
            <a:r>
              <a:rPr kumimoji="1" lang="ja-JP" altLang="en-US" sz="2400" dirty="0">
                <a:latin typeface="UD デジタル 教科書体 NK-B" panose="02020700000000000000" pitchFamily="18" charset="-128"/>
                <a:ea typeface="UD デジタル 教科書体 NK-B" panose="02020700000000000000" pitchFamily="18" charset="-128"/>
              </a:rPr>
              <a:t>を算定し、</a:t>
            </a:r>
            <a:r>
              <a:rPr kumimoji="1"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市町村ごとの所得水準、被保険者数、世帯数に応じてシェア</a:t>
            </a:r>
          </a:p>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○統一保険料率となるよう市町村ごとの</a:t>
            </a:r>
            <a:r>
              <a:rPr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医療費水準は加味しない</a:t>
            </a:r>
          </a:p>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○算定上の推計被保険者数は約</a:t>
            </a:r>
            <a:r>
              <a:rPr lang="en-US" altLang="ja-JP" sz="2400" dirty="0">
                <a:latin typeface="UD デジタル 教科書体 NK-B" panose="02020700000000000000" pitchFamily="18" charset="-128"/>
                <a:ea typeface="UD デジタル 教科書体 NK-B" panose="02020700000000000000" pitchFamily="18" charset="-128"/>
              </a:rPr>
              <a:t>178.8</a:t>
            </a:r>
            <a:r>
              <a:rPr lang="ja-JP" altLang="en-US" sz="2400" dirty="0">
                <a:latin typeface="UD デジタル 教科書体 NK-B" panose="02020700000000000000" pitchFamily="18" charset="-128"/>
                <a:ea typeface="UD デジタル 教科書体 NK-B" panose="02020700000000000000" pitchFamily="18" charset="-128"/>
              </a:rPr>
              <a:t>万人</a:t>
            </a:r>
            <a:r>
              <a:rPr lang="en-US" altLang="ja-JP" sz="2400" dirty="0">
                <a:latin typeface="UD デジタル 教科書体 NK-B" panose="02020700000000000000" pitchFamily="18" charset="-128"/>
                <a:ea typeface="UD デジタル 教科書体 NK-B" panose="02020700000000000000" pitchFamily="18" charset="-128"/>
              </a:rPr>
              <a:t>(2021</a:t>
            </a:r>
            <a:r>
              <a:rPr lang="ja-JP" altLang="en-US" sz="2400" dirty="0">
                <a:latin typeface="UD デジタル 教科書体 NK-B" panose="02020700000000000000" pitchFamily="18" charset="-128"/>
                <a:ea typeface="UD デジタル 教科書体 NK-B" panose="02020700000000000000" pitchFamily="18" charset="-128"/>
              </a:rPr>
              <a:t>推計</a:t>
            </a:r>
            <a:r>
              <a:rPr lang="en-US" altLang="ja-JP" sz="2400" dirty="0">
                <a:latin typeface="UD デジタル 教科書体 NK-B" panose="02020700000000000000" pitchFamily="18" charset="-128"/>
                <a:ea typeface="UD デジタル 教科書体 NK-B" panose="02020700000000000000" pitchFamily="18" charset="-128"/>
              </a:rPr>
              <a:t>185.3</a:t>
            </a:r>
            <a:r>
              <a:rPr lang="ja-JP" altLang="en-US" sz="2400" dirty="0">
                <a:latin typeface="UD デジタル 教科書体 NK-B" panose="02020700000000000000" pitchFamily="18" charset="-128"/>
                <a:ea typeface="UD デジタル 教科書体 NK-B" panose="02020700000000000000" pitchFamily="18" charset="-128"/>
              </a:rPr>
              <a:t>万人、</a:t>
            </a:r>
            <a:r>
              <a:rPr lang="en-US" altLang="ja-JP" sz="2400" dirty="0">
                <a:latin typeface="UD デジタル 教科書体 NK-B" panose="02020700000000000000" pitchFamily="18" charset="-128"/>
                <a:ea typeface="UD デジタル 教科書体 NK-B" panose="02020700000000000000" pitchFamily="18" charset="-128"/>
              </a:rPr>
              <a:t>2020</a:t>
            </a:r>
            <a:r>
              <a:rPr lang="ja-JP" altLang="en-US" sz="2400" dirty="0">
                <a:latin typeface="UD デジタル 教科書体 NK-B" panose="02020700000000000000" pitchFamily="18" charset="-128"/>
                <a:ea typeface="UD デジタル 教科書体 NK-B" panose="02020700000000000000" pitchFamily="18" charset="-128"/>
              </a:rPr>
              <a:t>推計</a:t>
            </a:r>
            <a:r>
              <a:rPr lang="en-US" altLang="ja-JP" sz="2400" dirty="0">
                <a:latin typeface="UD デジタル 教科書体 NK-B" panose="02020700000000000000" pitchFamily="18" charset="-128"/>
                <a:ea typeface="UD デジタル 教科書体 NK-B" panose="02020700000000000000" pitchFamily="18" charset="-128"/>
              </a:rPr>
              <a:t>186.6</a:t>
            </a:r>
            <a:r>
              <a:rPr lang="ja-JP" altLang="en-US" sz="2400" dirty="0">
                <a:latin typeface="UD デジタル 教科書体 NK-B" panose="02020700000000000000" pitchFamily="18" charset="-128"/>
                <a:ea typeface="UD デジタル 教科書体 NK-B" panose="02020700000000000000" pitchFamily="18" charset="-128"/>
              </a:rPr>
              <a:t>万人、</a:t>
            </a:r>
            <a:r>
              <a:rPr lang="en-US" altLang="ja-JP" sz="2400" dirty="0">
                <a:latin typeface="UD デジタル 教科書体 NK-B" panose="02020700000000000000" pitchFamily="18" charset="-128"/>
                <a:ea typeface="UD デジタル 教科書体 NK-B" panose="02020700000000000000" pitchFamily="18" charset="-128"/>
              </a:rPr>
              <a:t>2019</a:t>
            </a:r>
            <a:r>
              <a:rPr lang="ja-JP" altLang="en-US" sz="2400" dirty="0">
                <a:latin typeface="UD デジタル 教科書体 NK-B" panose="02020700000000000000" pitchFamily="18" charset="-128"/>
                <a:ea typeface="UD デジタル 教科書体 NK-B" panose="02020700000000000000" pitchFamily="18" charset="-128"/>
              </a:rPr>
              <a:t>推計</a:t>
            </a:r>
            <a:r>
              <a:rPr lang="en-US" altLang="ja-JP" sz="2400" dirty="0">
                <a:latin typeface="UD デジタル 教科書体 NK-B" panose="02020700000000000000" pitchFamily="18" charset="-128"/>
                <a:ea typeface="UD デジタル 教科書体 NK-B" panose="02020700000000000000" pitchFamily="18" charset="-128"/>
              </a:rPr>
              <a:t>194.3</a:t>
            </a:r>
            <a:r>
              <a:rPr lang="ja-JP" altLang="en-US" sz="2400" dirty="0">
                <a:latin typeface="UD デジタル 教科書体 NK-B" panose="02020700000000000000" pitchFamily="18" charset="-128"/>
                <a:ea typeface="UD デジタル 教科書体 NK-B" panose="02020700000000000000" pitchFamily="18" charset="-128"/>
              </a:rPr>
              <a:t>万人、</a:t>
            </a:r>
            <a:r>
              <a:rPr lang="en-US" altLang="ja-JP" sz="2400" dirty="0">
                <a:latin typeface="UD デジタル 教科書体 NK-B" panose="02020700000000000000" pitchFamily="18" charset="-128"/>
                <a:ea typeface="UD デジタル 教科書体 NK-B" panose="02020700000000000000" pitchFamily="18" charset="-128"/>
              </a:rPr>
              <a:t>2018</a:t>
            </a:r>
            <a:r>
              <a:rPr lang="ja-JP" altLang="en-US" sz="2400" dirty="0">
                <a:latin typeface="UD デジタル 教科書体 NK-B" panose="02020700000000000000" pitchFamily="18" charset="-128"/>
                <a:ea typeface="UD デジタル 教科書体 NK-B" panose="02020700000000000000" pitchFamily="18" charset="-128"/>
              </a:rPr>
              <a:t>推計</a:t>
            </a:r>
            <a:r>
              <a:rPr lang="en-US" altLang="ja-JP" sz="2400" dirty="0">
                <a:latin typeface="UD デジタル 教科書体 NK-B" panose="02020700000000000000" pitchFamily="18" charset="-128"/>
                <a:ea typeface="UD デジタル 教科書体 NK-B" panose="02020700000000000000" pitchFamily="18" charset="-128"/>
              </a:rPr>
              <a:t>205</a:t>
            </a:r>
            <a:r>
              <a:rPr lang="ja-JP" altLang="en-US" sz="2400" dirty="0">
                <a:latin typeface="UD デジタル 教科書体 NK-B" panose="02020700000000000000" pitchFamily="18" charset="-128"/>
                <a:ea typeface="UD デジタル 教科書体 NK-B" panose="02020700000000000000" pitchFamily="18" charset="-128"/>
              </a:rPr>
              <a:t>万人</a:t>
            </a:r>
            <a:r>
              <a:rPr lang="en-US" altLang="ja-JP" sz="2400" dirty="0">
                <a:latin typeface="UD デジタル 教科書体 NK-B" panose="02020700000000000000" pitchFamily="18" charset="-128"/>
                <a:ea typeface="UD デジタル 教科書体 NK-B" panose="02020700000000000000" pitchFamily="18" charset="-128"/>
              </a:rPr>
              <a:t>)</a:t>
            </a:r>
          </a:p>
          <a:p>
            <a:pPr marL="0" indent="0">
              <a:buNone/>
            </a:pPr>
            <a:r>
              <a:rPr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　⇒人数が減ると均等割額が高くなる。</a:t>
            </a:r>
          </a:p>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○増要因</a:t>
            </a:r>
          </a:p>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　　前期高齢者交付金減</a:t>
            </a:r>
            <a:r>
              <a:rPr lang="en-US" altLang="ja-JP" sz="2400" dirty="0">
                <a:latin typeface="UD デジタル 教科書体 NK-B" panose="02020700000000000000" pitchFamily="18" charset="-128"/>
                <a:ea typeface="UD デジタル 教科書体 NK-B" panose="02020700000000000000" pitchFamily="18" charset="-128"/>
              </a:rPr>
              <a:t>9200</a:t>
            </a:r>
            <a:r>
              <a:rPr lang="ja-JP" altLang="en-US" sz="2400" dirty="0">
                <a:latin typeface="UD デジタル 教科書体 NK-B" panose="02020700000000000000" pitchFamily="18" charset="-128"/>
                <a:ea typeface="UD デジタル 教科書体 NK-B" panose="02020700000000000000" pitchFamily="18" charset="-128"/>
              </a:rPr>
              <a:t>円</a:t>
            </a:r>
            <a:r>
              <a:rPr lang="en-US" altLang="ja-JP" sz="2400" dirty="0">
                <a:latin typeface="UD デジタル 教科書体 NK-B" panose="02020700000000000000" pitchFamily="18" charset="-128"/>
                <a:ea typeface="UD デジタル 教科書体 NK-B" panose="02020700000000000000" pitchFamily="18" charset="-128"/>
              </a:rPr>
              <a:t>(</a:t>
            </a:r>
            <a:r>
              <a:rPr lang="ja-JP" altLang="en-US" sz="2400" dirty="0">
                <a:latin typeface="UD デジタル 教科書体 NK-B" panose="02020700000000000000" pitchFamily="18" charset="-128"/>
                <a:ea typeface="UD デジタル 教科書体 NK-B" panose="02020700000000000000" pitchFamily="18" charset="-128"/>
              </a:rPr>
              <a:t>前期高齢者が減ったから</a:t>
            </a:r>
            <a:r>
              <a:rPr lang="en-US" altLang="ja-JP" sz="2400" dirty="0">
                <a:latin typeface="UD デジタル 教科書体 NK-B" panose="02020700000000000000" pitchFamily="18" charset="-128"/>
                <a:ea typeface="UD デジタル 教科書体 NK-B" panose="02020700000000000000" pitchFamily="18" charset="-128"/>
              </a:rPr>
              <a:t>)</a:t>
            </a:r>
            <a:r>
              <a:rPr lang="ja-JP" altLang="en-US" sz="2400" dirty="0">
                <a:latin typeface="UD デジタル 教科書体 NK-B" panose="02020700000000000000" pitchFamily="18" charset="-128"/>
                <a:ea typeface="UD デジタル 教科書体 NK-B" panose="02020700000000000000" pitchFamily="18" charset="-128"/>
              </a:rPr>
              <a:t>＋保険給付費増</a:t>
            </a:r>
            <a:r>
              <a:rPr lang="en-US" altLang="ja-JP" sz="2400" dirty="0">
                <a:latin typeface="UD デジタル 教科書体 NK-B" panose="02020700000000000000" pitchFamily="18" charset="-128"/>
                <a:ea typeface="UD デジタル 教科書体 NK-B" panose="02020700000000000000" pitchFamily="18" charset="-128"/>
              </a:rPr>
              <a:t>8100</a:t>
            </a:r>
            <a:r>
              <a:rPr lang="ja-JP" altLang="en-US" sz="2400" dirty="0">
                <a:latin typeface="UD デジタル 教科書体 NK-B" panose="02020700000000000000" pitchFamily="18" charset="-128"/>
                <a:ea typeface="UD デジタル 教科書体 NK-B" panose="02020700000000000000" pitchFamily="18" charset="-128"/>
              </a:rPr>
              <a:t>円＋介護納　</a:t>
            </a:r>
          </a:p>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　　付金増</a:t>
            </a:r>
            <a:r>
              <a:rPr lang="en-US" altLang="ja-JP" sz="2400" dirty="0">
                <a:latin typeface="UD デジタル 教科書体 NK-B" panose="02020700000000000000" pitchFamily="18" charset="-128"/>
                <a:ea typeface="UD デジタル 教科書体 NK-B" panose="02020700000000000000" pitchFamily="18" charset="-128"/>
              </a:rPr>
              <a:t>1400</a:t>
            </a:r>
            <a:r>
              <a:rPr lang="ja-JP" altLang="en-US" sz="2400" dirty="0">
                <a:latin typeface="UD デジタル 教科書体 NK-B" panose="02020700000000000000" pitchFamily="18" charset="-128"/>
                <a:ea typeface="UD デジタル 教科書体 NK-B" panose="02020700000000000000" pitchFamily="18" charset="-128"/>
              </a:rPr>
              <a:t>円　＝</a:t>
            </a:r>
            <a:r>
              <a:rPr lang="en-US" altLang="ja-JP" sz="2400" dirty="0">
                <a:solidFill>
                  <a:srgbClr val="FF0000"/>
                </a:solidFill>
                <a:latin typeface="UD デジタル 教科書体 NK-B" panose="02020700000000000000" pitchFamily="18" charset="-128"/>
                <a:ea typeface="UD デジタル 教科書体 NK-B" panose="02020700000000000000" pitchFamily="18" charset="-128"/>
              </a:rPr>
              <a:t>18700</a:t>
            </a:r>
            <a:r>
              <a:rPr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円</a:t>
            </a:r>
          </a:p>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○減要因</a:t>
            </a:r>
          </a:p>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　　療養給付費等負担金の増</a:t>
            </a:r>
            <a:r>
              <a:rPr lang="en-US" altLang="ja-JP" sz="2400" dirty="0">
                <a:latin typeface="UD デジタル 教科書体 NK-B" panose="02020700000000000000" pitchFamily="18" charset="-128"/>
                <a:ea typeface="UD デジタル 教科書体 NK-B" panose="02020700000000000000" pitchFamily="18" charset="-128"/>
              </a:rPr>
              <a:t>5100</a:t>
            </a:r>
            <a:r>
              <a:rPr lang="ja-JP" altLang="en-US" sz="2400" dirty="0">
                <a:latin typeface="UD デジタル 教科書体 NK-B" panose="02020700000000000000" pitchFamily="18" charset="-128"/>
                <a:ea typeface="UD デジタル 教科書体 NK-B" panose="02020700000000000000" pitchFamily="18" charset="-128"/>
              </a:rPr>
              <a:t>円＋普通調整交付金の増</a:t>
            </a:r>
            <a:r>
              <a:rPr lang="en-US" altLang="ja-JP" sz="2400" dirty="0">
                <a:latin typeface="UD デジタル 教科書体 NK-B" panose="02020700000000000000" pitchFamily="18" charset="-128"/>
                <a:ea typeface="UD デジタル 教科書体 NK-B" panose="02020700000000000000" pitchFamily="18" charset="-128"/>
              </a:rPr>
              <a:t>8100</a:t>
            </a:r>
            <a:r>
              <a:rPr lang="ja-JP" altLang="en-US" sz="2400" dirty="0">
                <a:latin typeface="UD デジタル 教科書体 NK-B" panose="02020700000000000000" pitchFamily="18" charset="-128"/>
                <a:ea typeface="UD デジタル 教科書体 NK-B" panose="02020700000000000000" pitchFamily="18" charset="-128"/>
              </a:rPr>
              <a:t>円＋介護納付金の増</a:t>
            </a:r>
            <a:r>
              <a:rPr lang="en-US" altLang="ja-JP" sz="2400" dirty="0">
                <a:latin typeface="UD デジタル 教科書体 NK-B" panose="02020700000000000000" pitchFamily="18" charset="-128"/>
                <a:ea typeface="UD デジタル 教科書体 NK-B" panose="02020700000000000000" pitchFamily="18" charset="-128"/>
              </a:rPr>
              <a:t>1400</a:t>
            </a:r>
            <a:r>
              <a:rPr lang="ja-JP" altLang="en-US" sz="2400" dirty="0">
                <a:latin typeface="UD デジタル 教科書体 NK-B" panose="02020700000000000000" pitchFamily="18" charset="-128"/>
                <a:ea typeface="UD デジタル 教科書体 NK-B" panose="02020700000000000000" pitchFamily="18" charset="-128"/>
              </a:rPr>
              <a:t>　　　</a:t>
            </a:r>
          </a:p>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　　円＝</a:t>
            </a:r>
            <a:r>
              <a:rPr lang="en-US" altLang="ja-JP" sz="2400" dirty="0">
                <a:solidFill>
                  <a:srgbClr val="FF0000"/>
                </a:solidFill>
                <a:latin typeface="UD デジタル 教科書体 NK-B" panose="02020700000000000000" pitchFamily="18" charset="-128"/>
                <a:ea typeface="UD デジタル 教科書体 NK-B" panose="02020700000000000000" pitchFamily="18" charset="-128"/>
              </a:rPr>
              <a:t>10200</a:t>
            </a:r>
            <a:r>
              <a:rPr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円</a:t>
            </a:r>
          </a:p>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a:t>
            </a:r>
            <a:r>
              <a:rPr lang="en-US" altLang="ja-JP" sz="2400" dirty="0">
                <a:latin typeface="UD デジタル 教科書体 NK-B" panose="02020700000000000000" pitchFamily="18" charset="-128"/>
                <a:ea typeface="UD デジタル 教科書体 NK-B" panose="02020700000000000000" pitchFamily="18" charset="-128"/>
              </a:rPr>
              <a:t>18700</a:t>
            </a:r>
            <a:r>
              <a:rPr lang="ja-JP" altLang="en-US" sz="2400" dirty="0">
                <a:latin typeface="UD デジタル 教科書体 NK-B" panose="02020700000000000000" pitchFamily="18" charset="-128"/>
                <a:ea typeface="UD デジタル 教科書体 NK-B" panose="02020700000000000000" pitchFamily="18" charset="-128"/>
              </a:rPr>
              <a:t>円ー</a:t>
            </a:r>
            <a:r>
              <a:rPr lang="en-US" altLang="ja-JP" sz="2400" dirty="0">
                <a:latin typeface="UD デジタル 教科書体 NK-B" panose="02020700000000000000" pitchFamily="18" charset="-128"/>
                <a:ea typeface="UD デジタル 教科書体 NK-B" panose="02020700000000000000" pitchFamily="18" charset="-128"/>
              </a:rPr>
              <a:t>10200</a:t>
            </a:r>
            <a:r>
              <a:rPr lang="ja-JP" altLang="en-US" sz="2400" dirty="0">
                <a:latin typeface="UD デジタル 教科書体 NK-B" panose="02020700000000000000" pitchFamily="18" charset="-128"/>
                <a:ea typeface="UD デジタル 教科書体 NK-B" panose="02020700000000000000" pitchFamily="18" charset="-128"/>
              </a:rPr>
              <a:t>円＝</a:t>
            </a:r>
            <a:r>
              <a:rPr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一人当</a:t>
            </a:r>
            <a:r>
              <a:rPr lang="en-US" altLang="ja-JP" sz="2400" dirty="0">
                <a:solidFill>
                  <a:srgbClr val="FF0000"/>
                </a:solidFill>
                <a:latin typeface="UD デジタル 教科書体 NK-B" panose="02020700000000000000" pitchFamily="18" charset="-128"/>
                <a:ea typeface="UD デジタル 教科書体 NK-B" panose="02020700000000000000" pitchFamily="18" charset="-128"/>
              </a:rPr>
              <a:t>8500</a:t>
            </a:r>
            <a:r>
              <a:rPr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円増</a:t>
            </a:r>
            <a:endParaRPr lang="en-US" altLang="ja-JP" sz="24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endParaRPr lang="ja-JP" altLang="en-US" sz="2400" dirty="0"/>
          </a:p>
          <a:p>
            <a:pPr marL="0" indent="0">
              <a:buNone/>
            </a:pPr>
            <a:endParaRPr kumimoji="1" lang="ja-JP" altLang="en-US" dirty="0"/>
          </a:p>
        </p:txBody>
      </p:sp>
    </p:spTree>
    <p:extLst>
      <p:ext uri="{BB962C8B-B14F-4D97-AF65-F5344CB8AC3E}">
        <p14:creationId xmlns:p14="http://schemas.microsoft.com/office/powerpoint/2010/main" val="2147431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FDE2A3-66A2-47BC-B2C3-F0A346204210}"/>
              </a:ext>
            </a:extLst>
          </p:cNvPr>
          <p:cNvSpPr>
            <a:spLocks noGrp="1"/>
          </p:cNvSpPr>
          <p:nvPr>
            <p:ph type="title"/>
          </p:nvPr>
        </p:nvSpPr>
        <p:spPr/>
        <p:txBody>
          <a:bodyPr>
            <a:normAutofit/>
          </a:bodyPr>
          <a:lstStyle/>
          <a:p>
            <a:pPr algn="ctr"/>
            <a:r>
              <a:rPr kumimoji="1" lang="ja-JP" altLang="en-US" dirty="0">
                <a:solidFill>
                  <a:srgbClr val="C00000"/>
                </a:solidFill>
                <a:latin typeface="UD デジタル 教科書体 NK-B" panose="02020700000000000000" pitchFamily="18" charset="-128"/>
                <a:ea typeface="UD デジタル 教科書体 NK-B" panose="02020700000000000000" pitchFamily="18" charset="-128"/>
              </a:rPr>
              <a:t>具体的な統一保険料はどうなるのか</a:t>
            </a:r>
            <a:br>
              <a:rPr kumimoji="1" lang="en-US" altLang="ja-JP" dirty="0">
                <a:solidFill>
                  <a:srgbClr val="C00000"/>
                </a:solidFill>
                <a:latin typeface="UD デジタル 教科書体 NK-B" panose="02020700000000000000" pitchFamily="18" charset="-128"/>
                <a:ea typeface="UD デジタル 教科書体 NK-B" panose="02020700000000000000" pitchFamily="18" charset="-128"/>
              </a:rPr>
            </a:br>
            <a:r>
              <a:rPr kumimoji="1" lang="en-US" altLang="ja-JP" sz="2000" dirty="0">
                <a:latin typeface="UD デジタル 教科書体 NK-B" panose="02020700000000000000" pitchFamily="18" charset="-128"/>
                <a:ea typeface="UD デジタル 教科書体 NK-B" panose="02020700000000000000" pitchFamily="18" charset="-128"/>
              </a:rPr>
              <a:t>(</a:t>
            </a:r>
            <a:r>
              <a:rPr kumimoji="1" lang="ja-JP" altLang="en-US" sz="2000" dirty="0">
                <a:latin typeface="UD デジタル 教科書体 NK-B" panose="02020700000000000000" pitchFamily="18" charset="-128"/>
                <a:ea typeface="UD デジタル 教科書体 NK-B" panose="02020700000000000000" pitchFamily="18" charset="-128"/>
              </a:rPr>
              <a:t>寺内試算</a:t>
            </a:r>
            <a:r>
              <a:rPr kumimoji="1" lang="en-US" altLang="ja-JP" sz="2000" dirty="0">
                <a:latin typeface="UD デジタル 教科書体 NK-B" panose="02020700000000000000" pitchFamily="18" charset="-128"/>
                <a:ea typeface="UD デジタル 教科書体 NK-B" panose="02020700000000000000" pitchFamily="18" charset="-128"/>
              </a:rPr>
              <a:t>)</a:t>
            </a:r>
            <a:endParaRPr kumimoji="1" lang="ja-JP" altLang="en-US" sz="2000" dirty="0">
              <a:latin typeface="UD デジタル 教科書体 NK-B" panose="02020700000000000000" pitchFamily="18" charset="-128"/>
              <a:ea typeface="UD デジタル 教科書体 NK-B" panose="02020700000000000000" pitchFamily="18" charset="-128"/>
            </a:endParaRPr>
          </a:p>
        </p:txBody>
      </p:sp>
      <p:graphicFrame>
        <p:nvGraphicFramePr>
          <p:cNvPr id="7" name="表 7">
            <a:extLst>
              <a:ext uri="{FF2B5EF4-FFF2-40B4-BE49-F238E27FC236}">
                <a16:creationId xmlns:a16="http://schemas.microsoft.com/office/drawing/2014/main" id="{8C3660CA-4060-4F40-8F91-D78862A8AC28}"/>
              </a:ext>
            </a:extLst>
          </p:cNvPr>
          <p:cNvGraphicFramePr>
            <a:graphicFrameLocks noGrp="1"/>
          </p:cNvGraphicFramePr>
          <p:nvPr>
            <p:ph idx="1"/>
            <p:extLst>
              <p:ext uri="{D42A27DB-BD31-4B8C-83A1-F6EECF244321}">
                <p14:modId xmlns:p14="http://schemas.microsoft.com/office/powerpoint/2010/main" val="2421345935"/>
              </p:ext>
            </p:extLst>
          </p:nvPr>
        </p:nvGraphicFramePr>
        <p:xfrm>
          <a:off x="1159079" y="2014194"/>
          <a:ext cx="10058400" cy="2595880"/>
        </p:xfrm>
        <a:graphic>
          <a:graphicData uri="http://schemas.openxmlformats.org/drawingml/2006/table">
            <a:tbl>
              <a:tblPr firstRow="1" bandRow="1">
                <a:tableStyleId>{5C22544A-7EE6-4342-B048-85BDC9FD1C3A}</a:tableStyleId>
              </a:tblPr>
              <a:tblGrid>
                <a:gridCol w="787167">
                  <a:extLst>
                    <a:ext uri="{9D8B030D-6E8A-4147-A177-3AD203B41FA5}">
                      <a16:colId xmlns:a16="http://schemas.microsoft.com/office/drawing/2014/main" val="2782146274"/>
                    </a:ext>
                  </a:extLst>
                </a:gridCol>
                <a:gridCol w="931178">
                  <a:extLst>
                    <a:ext uri="{9D8B030D-6E8A-4147-A177-3AD203B41FA5}">
                      <a16:colId xmlns:a16="http://schemas.microsoft.com/office/drawing/2014/main" val="2735300183"/>
                    </a:ext>
                  </a:extLst>
                </a:gridCol>
                <a:gridCol w="956345">
                  <a:extLst>
                    <a:ext uri="{9D8B030D-6E8A-4147-A177-3AD203B41FA5}">
                      <a16:colId xmlns:a16="http://schemas.microsoft.com/office/drawing/2014/main" val="3194570324"/>
                    </a:ext>
                  </a:extLst>
                </a:gridCol>
                <a:gridCol w="889233">
                  <a:extLst>
                    <a:ext uri="{9D8B030D-6E8A-4147-A177-3AD203B41FA5}">
                      <a16:colId xmlns:a16="http://schemas.microsoft.com/office/drawing/2014/main" val="455205941"/>
                    </a:ext>
                  </a:extLst>
                </a:gridCol>
                <a:gridCol w="1015068">
                  <a:extLst>
                    <a:ext uri="{9D8B030D-6E8A-4147-A177-3AD203B41FA5}">
                      <a16:colId xmlns:a16="http://schemas.microsoft.com/office/drawing/2014/main" val="1508841965"/>
                    </a:ext>
                  </a:extLst>
                </a:gridCol>
                <a:gridCol w="897622">
                  <a:extLst>
                    <a:ext uri="{9D8B030D-6E8A-4147-A177-3AD203B41FA5}">
                      <a16:colId xmlns:a16="http://schemas.microsoft.com/office/drawing/2014/main" val="66362029"/>
                    </a:ext>
                  </a:extLst>
                </a:gridCol>
                <a:gridCol w="1023457">
                  <a:extLst>
                    <a:ext uri="{9D8B030D-6E8A-4147-A177-3AD203B41FA5}">
                      <a16:colId xmlns:a16="http://schemas.microsoft.com/office/drawing/2014/main" val="2526621783"/>
                    </a:ext>
                  </a:extLst>
                </a:gridCol>
                <a:gridCol w="1048624">
                  <a:extLst>
                    <a:ext uri="{9D8B030D-6E8A-4147-A177-3AD203B41FA5}">
                      <a16:colId xmlns:a16="http://schemas.microsoft.com/office/drawing/2014/main" val="977707846"/>
                    </a:ext>
                  </a:extLst>
                </a:gridCol>
                <a:gridCol w="1107346">
                  <a:extLst>
                    <a:ext uri="{9D8B030D-6E8A-4147-A177-3AD203B41FA5}">
                      <a16:colId xmlns:a16="http://schemas.microsoft.com/office/drawing/2014/main" val="3866486691"/>
                    </a:ext>
                  </a:extLst>
                </a:gridCol>
                <a:gridCol w="1402360">
                  <a:extLst>
                    <a:ext uri="{9D8B030D-6E8A-4147-A177-3AD203B41FA5}">
                      <a16:colId xmlns:a16="http://schemas.microsoft.com/office/drawing/2014/main" val="2106585411"/>
                    </a:ext>
                  </a:extLst>
                </a:gridCol>
              </a:tblGrid>
              <a:tr h="370840">
                <a:tc rowSpan="2">
                  <a:txBody>
                    <a:bodyPr/>
                    <a:lstStyle/>
                    <a:p>
                      <a:endParaRPr kumimoji="1" lang="ja-JP" altLang="en-US" dirty="0"/>
                    </a:p>
                  </a:txBody>
                  <a:tcPr/>
                </a:tc>
                <a:tc gridSpan="3">
                  <a:txBody>
                    <a:bodyPr/>
                    <a:lstStyle/>
                    <a:p>
                      <a:pPr algn="ctr"/>
                      <a:r>
                        <a:rPr kumimoji="1" lang="ja-JP" altLang="en-US" dirty="0"/>
                        <a:t>所得</a:t>
                      </a:r>
                      <a:r>
                        <a:rPr kumimoji="1" lang="en-US" altLang="ja-JP" dirty="0"/>
                        <a:t>0</a:t>
                      </a:r>
                      <a:r>
                        <a:rPr kumimoji="1" lang="ja-JP" altLang="en-US" dirty="0"/>
                        <a:t>円</a:t>
                      </a:r>
                    </a:p>
                  </a:txBody>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所得</a:t>
                      </a:r>
                      <a:r>
                        <a:rPr kumimoji="1" lang="en-US" altLang="ja-JP" dirty="0"/>
                        <a:t>50</a:t>
                      </a:r>
                      <a:r>
                        <a:rPr kumimoji="1" lang="ja-JP" altLang="en-US" dirty="0"/>
                        <a:t>万円</a:t>
                      </a:r>
                    </a:p>
                  </a:txBody>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所得</a:t>
                      </a:r>
                      <a:r>
                        <a:rPr kumimoji="1" lang="en-US" altLang="ja-JP" dirty="0"/>
                        <a:t>100</a:t>
                      </a:r>
                      <a:r>
                        <a:rPr kumimoji="1" lang="ja-JP" altLang="en-US" dirty="0"/>
                        <a:t>万円</a:t>
                      </a:r>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58503341"/>
                  </a:ext>
                </a:extLst>
              </a:tr>
              <a:tr h="370840">
                <a:tc vMerge="1">
                  <a:txBody>
                    <a:bodyPr/>
                    <a:lstStyle/>
                    <a:p>
                      <a:endParaRPr kumimoji="1" lang="ja-JP" altLang="en-US" dirty="0"/>
                    </a:p>
                  </a:txBody>
                  <a:tcPr/>
                </a:tc>
                <a:tc>
                  <a:txBody>
                    <a:bodyPr/>
                    <a:lstStyle/>
                    <a:p>
                      <a:pPr algn="ctr"/>
                      <a:r>
                        <a:rPr kumimoji="1" lang="en-US" altLang="ja-JP" dirty="0"/>
                        <a:t> </a:t>
                      </a:r>
                      <a:r>
                        <a:rPr kumimoji="1" lang="ja-JP" altLang="en-US" dirty="0"/>
                        <a:t>①</a:t>
                      </a:r>
                      <a:r>
                        <a:rPr kumimoji="1" lang="en-US" altLang="ja-JP" dirty="0"/>
                        <a:t> </a:t>
                      </a:r>
                      <a:endParaRPr kumimoji="1" lang="ja-JP" altLang="en-US" dirty="0"/>
                    </a:p>
                  </a:txBody>
                  <a:tcPr/>
                </a:tc>
                <a:tc>
                  <a:txBody>
                    <a:bodyPr/>
                    <a:lstStyle/>
                    <a:p>
                      <a:pPr algn="ctr"/>
                      <a:r>
                        <a:rPr kumimoji="1" lang="ja-JP" altLang="en-US" dirty="0"/>
                        <a:t>②</a:t>
                      </a:r>
                    </a:p>
                  </a:txBody>
                  <a:tcPr/>
                </a:tc>
                <a:tc>
                  <a:txBody>
                    <a:bodyPr/>
                    <a:lstStyle/>
                    <a:p>
                      <a:pPr algn="ctr"/>
                      <a:r>
                        <a:rPr kumimoji="1" lang="ja-JP" altLang="en-US" dirty="0"/>
                        <a:t>③</a:t>
                      </a:r>
                    </a:p>
                  </a:txBody>
                  <a:tcPr/>
                </a:tc>
                <a:tc>
                  <a:txBody>
                    <a:bodyPr/>
                    <a:lstStyle/>
                    <a:p>
                      <a:pPr algn="ctr"/>
                      <a:r>
                        <a:rPr kumimoji="1" lang="ja-JP" altLang="en-US" dirty="0"/>
                        <a:t>①</a:t>
                      </a:r>
                    </a:p>
                  </a:txBody>
                  <a:tcPr/>
                </a:tc>
                <a:tc>
                  <a:txBody>
                    <a:bodyPr/>
                    <a:lstStyle/>
                    <a:p>
                      <a:pPr algn="ctr"/>
                      <a:r>
                        <a:rPr kumimoji="1" lang="ja-JP" altLang="en-US" dirty="0"/>
                        <a:t>②</a:t>
                      </a:r>
                    </a:p>
                  </a:txBody>
                  <a:tcPr/>
                </a:tc>
                <a:tc>
                  <a:txBody>
                    <a:bodyPr/>
                    <a:lstStyle/>
                    <a:p>
                      <a:pPr algn="ctr"/>
                      <a:r>
                        <a:rPr kumimoji="1" lang="ja-JP" altLang="en-US" dirty="0"/>
                        <a:t>③</a:t>
                      </a:r>
                    </a:p>
                  </a:txBody>
                  <a:tcPr/>
                </a:tc>
                <a:tc>
                  <a:txBody>
                    <a:bodyPr/>
                    <a:lstStyle/>
                    <a:p>
                      <a:pPr algn="ctr"/>
                      <a:r>
                        <a:rPr kumimoji="1" lang="ja-JP" altLang="en-US" dirty="0"/>
                        <a:t>①</a:t>
                      </a:r>
                    </a:p>
                  </a:txBody>
                  <a:tcPr/>
                </a:tc>
                <a:tc>
                  <a:txBody>
                    <a:bodyPr/>
                    <a:lstStyle/>
                    <a:p>
                      <a:pPr algn="ctr"/>
                      <a:r>
                        <a:rPr kumimoji="1" lang="ja-JP" altLang="en-US" dirty="0"/>
                        <a:t>②</a:t>
                      </a:r>
                    </a:p>
                  </a:txBody>
                  <a:tcPr/>
                </a:tc>
                <a:tc>
                  <a:txBody>
                    <a:bodyPr/>
                    <a:lstStyle/>
                    <a:p>
                      <a:pPr algn="ctr"/>
                      <a:r>
                        <a:rPr kumimoji="1" lang="ja-JP" altLang="en-US" dirty="0"/>
                        <a:t>③</a:t>
                      </a:r>
                    </a:p>
                  </a:txBody>
                  <a:tcPr/>
                </a:tc>
                <a:extLst>
                  <a:ext uri="{0D108BD9-81ED-4DB2-BD59-A6C34878D82A}">
                    <a16:rowId xmlns:a16="http://schemas.microsoft.com/office/drawing/2014/main" val="1132666330"/>
                  </a:ext>
                </a:extLst>
              </a:tr>
              <a:tr h="370840">
                <a:tc>
                  <a:txBody>
                    <a:bodyPr/>
                    <a:lstStyle/>
                    <a:p>
                      <a:r>
                        <a:rPr kumimoji="1" lang="en-US" altLang="ja-JP" sz="1800" dirty="0"/>
                        <a:t>2018</a:t>
                      </a:r>
                      <a:endParaRPr kumimoji="1" lang="ja-JP" altLang="en-US" sz="1800" dirty="0"/>
                    </a:p>
                  </a:txBody>
                  <a:tcPr/>
                </a:tc>
                <a:tc>
                  <a:txBody>
                    <a:bodyPr/>
                    <a:lstStyle/>
                    <a:p>
                      <a:r>
                        <a:rPr kumimoji="1" lang="en-US" altLang="ja-JP" sz="1800" dirty="0"/>
                        <a:t>65,915</a:t>
                      </a:r>
                      <a:endParaRPr kumimoji="1" lang="ja-JP" altLang="en-US" sz="1800" dirty="0"/>
                    </a:p>
                  </a:txBody>
                  <a:tcPr/>
                </a:tc>
                <a:tc>
                  <a:txBody>
                    <a:bodyPr/>
                    <a:lstStyle/>
                    <a:p>
                      <a:r>
                        <a:rPr kumimoji="1" lang="en-US" altLang="ja-JP" sz="1800" dirty="0"/>
                        <a:t>33,785</a:t>
                      </a:r>
                      <a:endParaRPr kumimoji="1" lang="ja-JP" altLang="en-US" sz="1800" dirty="0"/>
                    </a:p>
                  </a:txBody>
                  <a:tcPr/>
                </a:tc>
                <a:tc>
                  <a:txBody>
                    <a:bodyPr/>
                    <a:lstStyle/>
                    <a:p>
                      <a:r>
                        <a:rPr kumimoji="1" lang="en-US" altLang="ja-JP" sz="1800" dirty="0"/>
                        <a:t>49,850</a:t>
                      </a:r>
                      <a:endParaRPr kumimoji="1" lang="ja-JP" altLang="en-US" sz="1800" dirty="0"/>
                    </a:p>
                  </a:txBody>
                  <a:tcPr/>
                </a:tc>
                <a:tc>
                  <a:txBody>
                    <a:bodyPr/>
                    <a:lstStyle/>
                    <a:p>
                      <a:r>
                        <a:rPr kumimoji="1" lang="en-US" altLang="ja-JP" sz="1800" dirty="0"/>
                        <a:t>131,942</a:t>
                      </a:r>
                      <a:endParaRPr kumimoji="1" lang="ja-JP" altLang="en-US" sz="1800" dirty="0"/>
                    </a:p>
                  </a:txBody>
                  <a:tcPr/>
                </a:tc>
                <a:tc>
                  <a:txBody>
                    <a:bodyPr/>
                    <a:lstStyle/>
                    <a:p>
                      <a:r>
                        <a:rPr kumimoji="1" lang="en-US" altLang="ja-JP" sz="1800" dirty="0"/>
                        <a:t>74,447</a:t>
                      </a:r>
                      <a:endParaRPr kumimoji="1" lang="ja-JP" altLang="en-US" sz="1800" dirty="0"/>
                    </a:p>
                  </a:txBody>
                  <a:tcPr/>
                </a:tc>
                <a:tc>
                  <a:txBody>
                    <a:bodyPr/>
                    <a:lstStyle/>
                    <a:p>
                      <a:r>
                        <a:rPr kumimoji="1" lang="en-US" altLang="ja-JP" sz="1800" dirty="0"/>
                        <a:t>105,167</a:t>
                      </a:r>
                      <a:endParaRPr kumimoji="1" lang="ja-JP" altLang="en-US" sz="1800" dirty="0"/>
                    </a:p>
                  </a:txBody>
                  <a:tcPr/>
                </a:tc>
                <a:tc>
                  <a:txBody>
                    <a:bodyPr/>
                    <a:lstStyle/>
                    <a:p>
                      <a:r>
                        <a:rPr kumimoji="1" lang="en-US" altLang="ja-JP" sz="1800" dirty="0"/>
                        <a:t>196,892</a:t>
                      </a:r>
                      <a:endParaRPr kumimoji="1" lang="ja-JP" altLang="en-US" sz="1800" dirty="0"/>
                    </a:p>
                  </a:txBody>
                  <a:tcPr/>
                </a:tc>
                <a:tc>
                  <a:txBody>
                    <a:bodyPr/>
                    <a:lstStyle/>
                    <a:p>
                      <a:r>
                        <a:rPr kumimoji="1" lang="en-US" altLang="ja-JP" sz="1800" dirty="0"/>
                        <a:t>161,582</a:t>
                      </a:r>
                      <a:endParaRPr kumimoji="1" lang="ja-JP" altLang="en-US" sz="1800" dirty="0"/>
                    </a:p>
                  </a:txBody>
                  <a:tcPr/>
                </a:tc>
                <a:tc>
                  <a:txBody>
                    <a:bodyPr/>
                    <a:lstStyle/>
                    <a:p>
                      <a:r>
                        <a:rPr kumimoji="1" lang="en-US" altLang="ja-JP" sz="1800" dirty="0"/>
                        <a:t>170,117</a:t>
                      </a:r>
                      <a:endParaRPr kumimoji="1" lang="ja-JP" altLang="en-US" sz="1800" dirty="0"/>
                    </a:p>
                  </a:txBody>
                  <a:tcPr/>
                </a:tc>
                <a:extLst>
                  <a:ext uri="{0D108BD9-81ED-4DB2-BD59-A6C34878D82A}">
                    <a16:rowId xmlns:a16="http://schemas.microsoft.com/office/drawing/2014/main" val="2260636237"/>
                  </a:ext>
                </a:extLst>
              </a:tr>
              <a:tr h="370840">
                <a:tc>
                  <a:txBody>
                    <a:bodyPr/>
                    <a:lstStyle/>
                    <a:p>
                      <a:r>
                        <a:rPr kumimoji="1" lang="en-US" altLang="ja-JP" sz="1800" dirty="0"/>
                        <a:t>2019</a:t>
                      </a:r>
                      <a:endParaRPr kumimoji="1" lang="ja-JP" altLang="en-US" sz="1800" dirty="0"/>
                    </a:p>
                  </a:txBody>
                  <a:tcPr/>
                </a:tc>
                <a:tc>
                  <a:txBody>
                    <a:bodyPr/>
                    <a:lstStyle/>
                    <a:p>
                      <a:r>
                        <a:rPr kumimoji="1" lang="en-US" altLang="ja-JP" sz="1800" dirty="0"/>
                        <a:t>70,544</a:t>
                      </a:r>
                      <a:endParaRPr kumimoji="1" lang="ja-JP" altLang="en-US" sz="1800" dirty="0"/>
                    </a:p>
                  </a:txBody>
                  <a:tcPr/>
                </a:tc>
                <a:tc>
                  <a:txBody>
                    <a:bodyPr/>
                    <a:lstStyle/>
                    <a:p>
                      <a:r>
                        <a:rPr kumimoji="1" lang="en-US" altLang="ja-JP" sz="1800" dirty="0"/>
                        <a:t>35,886</a:t>
                      </a:r>
                      <a:endParaRPr kumimoji="1" lang="ja-JP" altLang="en-US" sz="1800" dirty="0"/>
                    </a:p>
                  </a:txBody>
                  <a:tcPr/>
                </a:tc>
                <a:tc>
                  <a:txBody>
                    <a:bodyPr/>
                    <a:lstStyle/>
                    <a:p>
                      <a:r>
                        <a:rPr kumimoji="1" lang="en-US" altLang="ja-JP" sz="1800" dirty="0"/>
                        <a:t>53,315</a:t>
                      </a:r>
                      <a:endParaRPr kumimoji="1" lang="ja-JP" altLang="en-US" sz="1800" dirty="0"/>
                    </a:p>
                  </a:txBody>
                  <a:tcPr/>
                </a:tc>
                <a:tc>
                  <a:txBody>
                    <a:bodyPr/>
                    <a:lstStyle/>
                    <a:p>
                      <a:r>
                        <a:rPr kumimoji="1" lang="en-US" altLang="ja-JP" sz="1800" dirty="0"/>
                        <a:t>141,435</a:t>
                      </a:r>
                      <a:endParaRPr kumimoji="1" lang="ja-JP" altLang="en-US" sz="1800" dirty="0"/>
                    </a:p>
                  </a:txBody>
                  <a:tcPr/>
                </a:tc>
                <a:tc>
                  <a:txBody>
                    <a:bodyPr/>
                    <a:lstStyle/>
                    <a:p>
                      <a:r>
                        <a:rPr kumimoji="1" lang="en-US" altLang="ja-JP" sz="1800" dirty="0"/>
                        <a:t>78,953</a:t>
                      </a:r>
                      <a:endParaRPr kumimoji="1" lang="ja-JP" altLang="en-US" sz="1800" dirty="0"/>
                    </a:p>
                  </a:txBody>
                  <a:tcPr/>
                </a:tc>
                <a:tc>
                  <a:txBody>
                    <a:bodyPr/>
                    <a:lstStyle/>
                    <a:p>
                      <a:r>
                        <a:rPr kumimoji="1" lang="en-US" altLang="ja-JP" sz="1800" dirty="0"/>
                        <a:t>112,387</a:t>
                      </a:r>
                      <a:endParaRPr kumimoji="1" lang="ja-JP" altLang="en-US" sz="1800" dirty="0"/>
                    </a:p>
                  </a:txBody>
                  <a:tcPr/>
                </a:tc>
                <a:tc>
                  <a:txBody>
                    <a:bodyPr/>
                    <a:lstStyle/>
                    <a:p>
                      <a:r>
                        <a:rPr kumimoji="1" lang="en-US" altLang="ja-JP" sz="1800" dirty="0"/>
                        <a:t>210,635</a:t>
                      </a:r>
                      <a:endParaRPr kumimoji="1" lang="ja-JP" altLang="en-US" sz="1800" dirty="0"/>
                    </a:p>
                  </a:txBody>
                  <a:tcPr/>
                </a:tc>
                <a:tc>
                  <a:txBody>
                    <a:bodyPr/>
                    <a:lstStyle/>
                    <a:p>
                      <a:r>
                        <a:rPr kumimoji="1" lang="en-US" altLang="ja-JP" sz="1800" dirty="0"/>
                        <a:t>171,139</a:t>
                      </a:r>
                      <a:endParaRPr kumimoji="1" lang="ja-JP" altLang="en-US" sz="1800" dirty="0"/>
                    </a:p>
                  </a:txBody>
                  <a:tcPr/>
                </a:tc>
                <a:tc>
                  <a:txBody>
                    <a:bodyPr/>
                    <a:lstStyle/>
                    <a:p>
                      <a:r>
                        <a:rPr kumimoji="1" lang="en-US" altLang="ja-JP" sz="1800" dirty="0"/>
                        <a:t>181,587</a:t>
                      </a:r>
                      <a:endParaRPr kumimoji="1" lang="ja-JP" altLang="en-US" sz="1800" dirty="0"/>
                    </a:p>
                  </a:txBody>
                  <a:tcPr/>
                </a:tc>
                <a:extLst>
                  <a:ext uri="{0D108BD9-81ED-4DB2-BD59-A6C34878D82A}">
                    <a16:rowId xmlns:a16="http://schemas.microsoft.com/office/drawing/2014/main" val="1452021096"/>
                  </a:ext>
                </a:extLst>
              </a:tr>
              <a:tr h="370840">
                <a:tc>
                  <a:txBody>
                    <a:bodyPr/>
                    <a:lstStyle/>
                    <a:p>
                      <a:r>
                        <a:rPr kumimoji="1" lang="en-US" altLang="ja-JP" sz="1800" dirty="0"/>
                        <a:t>2020</a:t>
                      </a:r>
                      <a:endParaRPr kumimoji="1" lang="ja-JP" altLang="en-US" sz="1800" dirty="0"/>
                    </a:p>
                  </a:txBody>
                  <a:tcPr/>
                </a:tc>
                <a:tc>
                  <a:txBody>
                    <a:bodyPr/>
                    <a:lstStyle/>
                    <a:p>
                      <a:r>
                        <a:rPr kumimoji="1" lang="en-US" altLang="ja-JP" sz="1800" dirty="0"/>
                        <a:t>745,83</a:t>
                      </a:r>
                      <a:endParaRPr kumimoji="1" lang="ja-JP" altLang="en-US" sz="1800" dirty="0"/>
                    </a:p>
                  </a:txBody>
                  <a:tcPr/>
                </a:tc>
                <a:tc>
                  <a:txBody>
                    <a:bodyPr/>
                    <a:lstStyle/>
                    <a:p>
                      <a:r>
                        <a:rPr kumimoji="1" lang="en-US" altLang="ja-JP" sz="1800" dirty="0"/>
                        <a:t>37,922</a:t>
                      </a:r>
                      <a:endParaRPr kumimoji="1" lang="ja-JP" altLang="en-US" sz="1800" dirty="0"/>
                    </a:p>
                  </a:txBody>
                  <a:tcPr/>
                </a:tc>
                <a:tc>
                  <a:txBody>
                    <a:bodyPr/>
                    <a:lstStyle/>
                    <a:p>
                      <a:r>
                        <a:rPr kumimoji="1" lang="en-US" altLang="ja-JP" sz="1800" dirty="0"/>
                        <a:t>56,252</a:t>
                      </a:r>
                      <a:endParaRPr kumimoji="1" lang="ja-JP" altLang="en-US" sz="1800" dirty="0"/>
                    </a:p>
                  </a:txBody>
                  <a:tcPr/>
                </a:tc>
                <a:tc>
                  <a:txBody>
                    <a:bodyPr/>
                    <a:lstStyle/>
                    <a:p>
                      <a:r>
                        <a:rPr kumimoji="1" lang="en-US" altLang="ja-JP" sz="1800" dirty="0"/>
                        <a:t>148,785</a:t>
                      </a:r>
                      <a:endParaRPr kumimoji="1" lang="ja-JP" altLang="en-US" sz="1800" dirty="0"/>
                    </a:p>
                  </a:txBody>
                  <a:tcPr/>
                </a:tc>
                <a:tc>
                  <a:txBody>
                    <a:bodyPr/>
                    <a:lstStyle/>
                    <a:p>
                      <a:r>
                        <a:rPr kumimoji="1" lang="en-US" altLang="ja-JP" sz="1800" dirty="0"/>
                        <a:t>83,161</a:t>
                      </a:r>
                      <a:endParaRPr kumimoji="1" lang="ja-JP" altLang="en-US" sz="1800" dirty="0"/>
                    </a:p>
                  </a:txBody>
                  <a:tcPr/>
                </a:tc>
                <a:tc>
                  <a:txBody>
                    <a:bodyPr/>
                    <a:lstStyle/>
                    <a:p>
                      <a:r>
                        <a:rPr kumimoji="1" lang="en-US" altLang="ja-JP" sz="1800" dirty="0"/>
                        <a:t>118,234</a:t>
                      </a:r>
                      <a:endParaRPr kumimoji="1" lang="ja-JP" altLang="en-US" sz="1800" dirty="0"/>
                    </a:p>
                  </a:txBody>
                  <a:tcPr/>
                </a:tc>
                <a:tc>
                  <a:txBody>
                    <a:bodyPr/>
                    <a:lstStyle/>
                    <a:p>
                      <a:r>
                        <a:rPr kumimoji="1" lang="en-US" altLang="ja-JP" sz="1800" dirty="0"/>
                        <a:t>220,785</a:t>
                      </a:r>
                      <a:endParaRPr kumimoji="1" lang="ja-JP" altLang="en-US" sz="1800" dirty="0"/>
                    </a:p>
                  </a:txBody>
                  <a:tcPr/>
                </a:tc>
                <a:tc>
                  <a:txBody>
                    <a:bodyPr/>
                    <a:lstStyle/>
                    <a:p>
                      <a:r>
                        <a:rPr kumimoji="1" lang="en-US" altLang="ja-JP" sz="1800" dirty="0"/>
                        <a:t>179,783</a:t>
                      </a:r>
                      <a:endParaRPr kumimoji="1" lang="ja-JP" altLang="en-US" sz="1800" dirty="0"/>
                    </a:p>
                  </a:txBody>
                  <a:tcPr/>
                </a:tc>
                <a:tc>
                  <a:txBody>
                    <a:bodyPr/>
                    <a:lstStyle/>
                    <a:p>
                      <a:r>
                        <a:rPr kumimoji="1" lang="en-US" altLang="ja-JP" sz="1800" dirty="0"/>
                        <a:t>190,234</a:t>
                      </a:r>
                      <a:endParaRPr kumimoji="1" lang="ja-JP" altLang="en-US" sz="1800" dirty="0"/>
                    </a:p>
                  </a:txBody>
                  <a:tcPr/>
                </a:tc>
                <a:extLst>
                  <a:ext uri="{0D108BD9-81ED-4DB2-BD59-A6C34878D82A}">
                    <a16:rowId xmlns:a16="http://schemas.microsoft.com/office/drawing/2014/main" val="2923598284"/>
                  </a:ext>
                </a:extLst>
              </a:tr>
              <a:tr h="370840">
                <a:tc>
                  <a:txBody>
                    <a:bodyPr/>
                    <a:lstStyle/>
                    <a:p>
                      <a:r>
                        <a:rPr kumimoji="1" lang="en-US" altLang="ja-JP" sz="1800" dirty="0"/>
                        <a:t>2021</a:t>
                      </a:r>
                      <a:endParaRPr kumimoji="1" lang="ja-JP" altLang="en-US" sz="1800" dirty="0"/>
                    </a:p>
                  </a:txBody>
                  <a:tcPr/>
                </a:tc>
                <a:tc>
                  <a:txBody>
                    <a:bodyPr/>
                    <a:lstStyle/>
                    <a:p>
                      <a:r>
                        <a:rPr kumimoji="1" lang="en-US" altLang="ja-JP" sz="1800" dirty="0"/>
                        <a:t>71,683</a:t>
                      </a:r>
                      <a:endParaRPr kumimoji="1" lang="ja-JP" altLang="en-US" sz="1800" dirty="0"/>
                    </a:p>
                  </a:txBody>
                  <a:tcPr/>
                </a:tc>
                <a:tc>
                  <a:txBody>
                    <a:bodyPr/>
                    <a:lstStyle/>
                    <a:p>
                      <a:r>
                        <a:rPr kumimoji="1" lang="en-US" altLang="ja-JP" sz="1800" dirty="0"/>
                        <a:t>36,590</a:t>
                      </a:r>
                      <a:endParaRPr kumimoji="1" lang="ja-JP" altLang="en-US" sz="1800" dirty="0"/>
                    </a:p>
                  </a:txBody>
                  <a:tcPr/>
                </a:tc>
                <a:tc>
                  <a:txBody>
                    <a:bodyPr/>
                    <a:lstStyle/>
                    <a:p>
                      <a:r>
                        <a:rPr kumimoji="1" lang="en-US" altLang="ja-JP" sz="1800" dirty="0"/>
                        <a:t>54,137</a:t>
                      </a:r>
                      <a:endParaRPr kumimoji="1" lang="ja-JP" altLang="en-US" sz="1800" dirty="0"/>
                    </a:p>
                  </a:txBody>
                  <a:tcPr/>
                </a:tc>
                <a:tc>
                  <a:txBody>
                    <a:bodyPr/>
                    <a:lstStyle/>
                    <a:p>
                      <a:r>
                        <a:rPr kumimoji="1" lang="en-US" altLang="ja-JP" sz="1800" dirty="0"/>
                        <a:t>143,102</a:t>
                      </a:r>
                      <a:endParaRPr kumimoji="1" lang="ja-JP" altLang="en-US" sz="1800" dirty="0"/>
                    </a:p>
                  </a:txBody>
                  <a:tcPr/>
                </a:tc>
                <a:tc>
                  <a:txBody>
                    <a:bodyPr/>
                    <a:lstStyle/>
                    <a:p>
                      <a:r>
                        <a:rPr kumimoji="1" lang="en-US" altLang="ja-JP" sz="1800" dirty="0"/>
                        <a:t>80,381</a:t>
                      </a:r>
                      <a:endParaRPr kumimoji="1" lang="ja-JP" altLang="en-US" sz="1800" dirty="0"/>
                    </a:p>
                  </a:txBody>
                  <a:tcPr/>
                </a:tc>
                <a:tc>
                  <a:txBody>
                    <a:bodyPr/>
                    <a:lstStyle/>
                    <a:p>
                      <a:r>
                        <a:rPr kumimoji="1" lang="en-US" altLang="ja-JP" sz="1800" dirty="0"/>
                        <a:t>113,858</a:t>
                      </a:r>
                      <a:endParaRPr kumimoji="1" lang="ja-JP" altLang="en-US" sz="1800" dirty="0"/>
                    </a:p>
                  </a:txBody>
                  <a:tcPr/>
                </a:tc>
                <a:tc>
                  <a:txBody>
                    <a:bodyPr/>
                    <a:lstStyle/>
                    <a:p>
                      <a:r>
                        <a:rPr kumimoji="1" lang="en-US" altLang="ja-JP" sz="1800" dirty="0"/>
                        <a:t>212,602</a:t>
                      </a:r>
                      <a:endParaRPr kumimoji="1" lang="ja-JP" altLang="en-US" sz="1800" dirty="0"/>
                    </a:p>
                  </a:txBody>
                  <a:tcPr/>
                </a:tc>
                <a:tc>
                  <a:txBody>
                    <a:bodyPr/>
                    <a:lstStyle/>
                    <a:p>
                      <a:r>
                        <a:rPr kumimoji="1" lang="en-US" altLang="ja-JP" sz="1800" dirty="0"/>
                        <a:t>137,431</a:t>
                      </a:r>
                      <a:endParaRPr kumimoji="1" lang="ja-JP" altLang="en-US" sz="1800" dirty="0"/>
                    </a:p>
                  </a:txBody>
                  <a:tcPr/>
                </a:tc>
                <a:tc>
                  <a:txBody>
                    <a:bodyPr/>
                    <a:lstStyle/>
                    <a:p>
                      <a:r>
                        <a:rPr kumimoji="1" lang="en-US" altLang="ja-JP" sz="1800" dirty="0"/>
                        <a:t>183,358</a:t>
                      </a:r>
                      <a:endParaRPr kumimoji="1" lang="ja-JP" altLang="en-US" sz="1800" dirty="0"/>
                    </a:p>
                  </a:txBody>
                  <a:tcPr/>
                </a:tc>
                <a:extLst>
                  <a:ext uri="{0D108BD9-81ED-4DB2-BD59-A6C34878D82A}">
                    <a16:rowId xmlns:a16="http://schemas.microsoft.com/office/drawing/2014/main" val="3585535441"/>
                  </a:ext>
                </a:extLst>
              </a:tr>
              <a:tr h="370840">
                <a:tc>
                  <a:txBody>
                    <a:bodyPr/>
                    <a:lstStyle/>
                    <a:p>
                      <a:r>
                        <a:rPr kumimoji="1" lang="en-US" altLang="ja-JP" sz="1800" dirty="0"/>
                        <a:t>2022</a:t>
                      </a:r>
                      <a:endParaRPr kumimoji="1" lang="ja-JP" altLang="en-US" sz="1800" dirty="0"/>
                    </a:p>
                  </a:txBody>
                  <a:tcPr/>
                </a:tc>
                <a:tc>
                  <a:txBody>
                    <a:bodyPr/>
                    <a:lstStyle/>
                    <a:p>
                      <a:r>
                        <a:rPr kumimoji="1" lang="en-US" altLang="ja-JP" sz="1800" dirty="0"/>
                        <a:t>73,001</a:t>
                      </a:r>
                      <a:endParaRPr kumimoji="1" lang="ja-JP" altLang="en-US" sz="1800" dirty="0"/>
                    </a:p>
                  </a:txBody>
                  <a:tcPr/>
                </a:tc>
                <a:tc>
                  <a:txBody>
                    <a:bodyPr/>
                    <a:lstStyle/>
                    <a:p>
                      <a:r>
                        <a:rPr kumimoji="1" lang="en-US" altLang="ja-JP" sz="1800" dirty="0"/>
                        <a:t>37,250</a:t>
                      </a:r>
                      <a:endParaRPr kumimoji="1" lang="ja-JP" altLang="en-US" sz="1800" dirty="0"/>
                    </a:p>
                  </a:txBody>
                  <a:tcPr/>
                </a:tc>
                <a:tc>
                  <a:txBody>
                    <a:bodyPr/>
                    <a:lstStyle/>
                    <a:p>
                      <a:r>
                        <a:rPr kumimoji="1" lang="en-US" altLang="ja-JP" sz="1800" dirty="0"/>
                        <a:t>55,125</a:t>
                      </a:r>
                      <a:endParaRPr kumimoji="1" lang="ja-JP" altLang="en-US" sz="1800" dirty="0"/>
                    </a:p>
                  </a:txBody>
                  <a:tcPr/>
                </a:tc>
                <a:tc>
                  <a:txBody>
                    <a:bodyPr/>
                    <a:lstStyle/>
                    <a:p>
                      <a:r>
                        <a:rPr kumimoji="1" lang="en-US" altLang="ja-JP" sz="1800" dirty="0"/>
                        <a:t>145,214</a:t>
                      </a:r>
                      <a:endParaRPr kumimoji="1" lang="ja-JP" altLang="en-US" sz="1800" dirty="0"/>
                    </a:p>
                  </a:txBody>
                  <a:tcPr/>
                </a:tc>
                <a:tc>
                  <a:txBody>
                    <a:bodyPr/>
                    <a:lstStyle/>
                    <a:p>
                      <a:r>
                        <a:rPr kumimoji="1" lang="en-US" altLang="ja-JP" sz="1800" dirty="0"/>
                        <a:t>81,412</a:t>
                      </a:r>
                      <a:endParaRPr kumimoji="1" lang="ja-JP" altLang="en-US" sz="1800" dirty="0"/>
                    </a:p>
                  </a:txBody>
                  <a:tcPr/>
                </a:tc>
                <a:tc>
                  <a:txBody>
                    <a:bodyPr/>
                    <a:lstStyle/>
                    <a:p>
                      <a:r>
                        <a:rPr kumimoji="1" lang="en-US" altLang="ja-JP" sz="1800" dirty="0"/>
                        <a:t>115,421</a:t>
                      </a:r>
                      <a:endParaRPr kumimoji="1" lang="ja-JP" altLang="en-US" sz="1800" dirty="0"/>
                    </a:p>
                  </a:txBody>
                  <a:tcPr/>
                </a:tc>
                <a:tc>
                  <a:txBody>
                    <a:bodyPr/>
                    <a:lstStyle/>
                    <a:p>
                      <a:r>
                        <a:rPr kumimoji="1" lang="en-US" altLang="ja-JP" sz="1800" dirty="0"/>
                        <a:t>214,464</a:t>
                      </a:r>
                      <a:endParaRPr kumimoji="1" lang="ja-JP" altLang="en-US" sz="1800" dirty="0"/>
                    </a:p>
                  </a:txBody>
                  <a:tcPr/>
                </a:tc>
                <a:tc>
                  <a:txBody>
                    <a:bodyPr/>
                    <a:lstStyle/>
                    <a:p>
                      <a:r>
                        <a:rPr kumimoji="1" lang="en-US" altLang="ja-JP" sz="1800" dirty="0"/>
                        <a:t>138,262</a:t>
                      </a:r>
                      <a:endParaRPr kumimoji="1" lang="ja-JP" altLang="en-US" sz="1800" dirty="0"/>
                    </a:p>
                  </a:txBody>
                  <a:tcPr/>
                </a:tc>
                <a:tc>
                  <a:txBody>
                    <a:bodyPr/>
                    <a:lstStyle/>
                    <a:p>
                      <a:r>
                        <a:rPr kumimoji="1" lang="en-US" altLang="ja-JP" sz="1800" dirty="0"/>
                        <a:t>184,671</a:t>
                      </a:r>
                      <a:endParaRPr kumimoji="1" lang="ja-JP" altLang="en-US" sz="1800" dirty="0"/>
                    </a:p>
                  </a:txBody>
                  <a:tcPr/>
                </a:tc>
                <a:extLst>
                  <a:ext uri="{0D108BD9-81ED-4DB2-BD59-A6C34878D82A}">
                    <a16:rowId xmlns:a16="http://schemas.microsoft.com/office/drawing/2014/main" val="2173554607"/>
                  </a:ext>
                </a:extLst>
              </a:tr>
            </a:tbl>
          </a:graphicData>
        </a:graphic>
      </p:graphicFrame>
      <p:sp>
        <p:nvSpPr>
          <p:cNvPr id="9" name="テキスト ボックス 8">
            <a:extLst>
              <a:ext uri="{FF2B5EF4-FFF2-40B4-BE49-F238E27FC236}">
                <a16:creationId xmlns:a16="http://schemas.microsoft.com/office/drawing/2014/main" id="{6A7F89E8-5428-4A8C-A6B5-DD34CC1C5A64}"/>
              </a:ext>
            </a:extLst>
          </p:cNvPr>
          <p:cNvSpPr txBox="1"/>
          <p:nvPr/>
        </p:nvSpPr>
        <p:spPr>
          <a:xfrm>
            <a:off x="1066799" y="4882122"/>
            <a:ext cx="10150679" cy="1015663"/>
          </a:xfrm>
          <a:prstGeom prst="rect">
            <a:avLst/>
          </a:prstGeom>
          <a:noFill/>
        </p:spPr>
        <p:txBody>
          <a:bodyPr wrap="square">
            <a:spAutoFit/>
          </a:bodyPr>
          <a:lstStyle/>
          <a:p>
            <a:pPr marL="0" indent="0">
              <a:buNone/>
            </a:pPr>
            <a:r>
              <a:rPr lang="ja-JP" altLang="en-US" sz="2000" dirty="0"/>
              <a:t>①</a:t>
            </a:r>
            <a:r>
              <a:rPr lang="en-US" altLang="ja-JP" sz="2000" dirty="0"/>
              <a:t>40</a:t>
            </a:r>
            <a:r>
              <a:rPr lang="ja-JP" altLang="en-US" sz="2000" dirty="0"/>
              <a:t>歳代夫婦と未成年の子ども</a:t>
            </a:r>
            <a:r>
              <a:rPr lang="en-US" altLang="ja-JP" sz="2000" dirty="0"/>
              <a:t>2</a:t>
            </a:r>
            <a:r>
              <a:rPr lang="ja-JP" altLang="en-US" sz="2000" dirty="0"/>
              <a:t>人の</a:t>
            </a:r>
            <a:r>
              <a:rPr lang="en-US" altLang="ja-JP" sz="2000" dirty="0"/>
              <a:t>4</a:t>
            </a:r>
            <a:r>
              <a:rPr lang="ja-JP" altLang="en-US" sz="2000" dirty="0"/>
              <a:t>人世帯</a:t>
            </a:r>
          </a:p>
          <a:p>
            <a:pPr marL="0" indent="0">
              <a:buNone/>
            </a:pPr>
            <a:r>
              <a:rPr kumimoji="1" lang="ja-JP" altLang="en-US" sz="2000" dirty="0"/>
              <a:t>②</a:t>
            </a:r>
            <a:r>
              <a:rPr kumimoji="1" lang="en-US" altLang="ja-JP" sz="2000" dirty="0"/>
              <a:t>65</a:t>
            </a:r>
            <a:r>
              <a:rPr kumimoji="1" lang="ja-JP" altLang="en-US" sz="2000" dirty="0"/>
              <a:t>歳以上</a:t>
            </a:r>
            <a:r>
              <a:rPr kumimoji="1" lang="en-US" altLang="ja-JP" sz="2000" dirty="0"/>
              <a:t>74</a:t>
            </a:r>
            <a:r>
              <a:rPr kumimoji="1" lang="ja-JP" altLang="en-US" sz="2000" dirty="0"/>
              <a:t>歳以下年金生活夫婦</a:t>
            </a:r>
          </a:p>
          <a:p>
            <a:pPr marL="0" indent="0">
              <a:buNone/>
            </a:pPr>
            <a:r>
              <a:rPr lang="ja-JP" altLang="en-US" sz="2000" dirty="0"/>
              <a:t>③</a:t>
            </a:r>
            <a:r>
              <a:rPr lang="en-US" altLang="ja-JP" sz="2000" dirty="0"/>
              <a:t>40</a:t>
            </a:r>
            <a:r>
              <a:rPr lang="ja-JP" altLang="en-US" sz="2000" dirty="0"/>
              <a:t>歳母と未成年の子ども二人の</a:t>
            </a:r>
            <a:r>
              <a:rPr lang="en-US" altLang="ja-JP" sz="2000" dirty="0"/>
              <a:t>3</a:t>
            </a:r>
            <a:r>
              <a:rPr lang="ja-JP" altLang="en-US" sz="2000" dirty="0"/>
              <a:t>人世帯</a:t>
            </a:r>
            <a:endParaRPr kumimoji="1" lang="ja-JP" altLang="en-US" sz="2000" dirty="0"/>
          </a:p>
        </p:txBody>
      </p:sp>
    </p:spTree>
    <p:extLst>
      <p:ext uri="{BB962C8B-B14F-4D97-AF65-F5344CB8AC3E}">
        <p14:creationId xmlns:p14="http://schemas.microsoft.com/office/powerpoint/2010/main" val="3443352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FDE2A3-66A2-47BC-B2C3-F0A346204210}"/>
              </a:ext>
            </a:extLst>
          </p:cNvPr>
          <p:cNvSpPr>
            <a:spLocks noGrp="1"/>
          </p:cNvSpPr>
          <p:nvPr>
            <p:ph type="title"/>
          </p:nvPr>
        </p:nvSpPr>
        <p:spPr/>
        <p:txBody>
          <a:bodyPr/>
          <a:lstStyle/>
          <a:p>
            <a:pPr algn="ctr"/>
            <a:r>
              <a:rPr kumimoji="1" lang="ja-JP" altLang="en-US" dirty="0">
                <a:solidFill>
                  <a:srgbClr val="C00000"/>
                </a:solidFill>
                <a:latin typeface="UD デジタル 教科書体 NK-B" panose="02020700000000000000" pitchFamily="18" charset="-128"/>
                <a:ea typeface="UD デジタル 教科書体 NK-B" panose="02020700000000000000" pitchFamily="18" charset="-128"/>
              </a:rPr>
              <a:t>具体的な統一保険料はどうなるのか</a:t>
            </a:r>
            <a:br>
              <a:rPr kumimoji="1" lang="en-US" altLang="ja-JP" dirty="0">
                <a:solidFill>
                  <a:srgbClr val="C00000"/>
                </a:solidFill>
                <a:latin typeface="UD デジタル 教科書体 NK-B" panose="02020700000000000000" pitchFamily="18" charset="-128"/>
                <a:ea typeface="UD デジタル 教科書体 NK-B" panose="02020700000000000000" pitchFamily="18" charset="-128"/>
              </a:rPr>
            </a:br>
            <a:r>
              <a:rPr kumimoji="1" lang="en-US" altLang="ja-JP" sz="2400" dirty="0">
                <a:latin typeface="UD デジタル 教科書体 NK-B" panose="02020700000000000000" pitchFamily="18" charset="-128"/>
                <a:ea typeface="UD デジタル 教科書体 NK-B" panose="02020700000000000000" pitchFamily="18" charset="-128"/>
              </a:rPr>
              <a:t>(</a:t>
            </a:r>
            <a:r>
              <a:rPr kumimoji="1" lang="ja-JP" altLang="en-US" sz="2400" dirty="0">
                <a:latin typeface="UD デジタル 教科書体 NK-B" panose="02020700000000000000" pitchFamily="18" charset="-128"/>
                <a:ea typeface="UD デジタル 教科書体 NK-B" panose="02020700000000000000" pitchFamily="18" charset="-128"/>
              </a:rPr>
              <a:t>寺内試算</a:t>
            </a:r>
            <a:r>
              <a:rPr kumimoji="1" lang="en-US" altLang="ja-JP" sz="2400" dirty="0">
                <a:latin typeface="UD デジタル 教科書体 NK-B" panose="02020700000000000000" pitchFamily="18" charset="-128"/>
                <a:ea typeface="UD デジタル 教科書体 NK-B" panose="02020700000000000000" pitchFamily="18" charset="-128"/>
              </a:rPr>
              <a:t>)</a:t>
            </a:r>
            <a:endParaRPr kumimoji="1" lang="ja-JP" altLang="en-US" sz="2400" dirty="0">
              <a:latin typeface="UD デジタル 教科書体 NK-B" panose="02020700000000000000" pitchFamily="18" charset="-128"/>
              <a:ea typeface="UD デジタル 教科書体 NK-B" panose="02020700000000000000" pitchFamily="18" charset="-128"/>
            </a:endParaRPr>
          </a:p>
        </p:txBody>
      </p:sp>
      <p:graphicFrame>
        <p:nvGraphicFramePr>
          <p:cNvPr id="7" name="表 7">
            <a:extLst>
              <a:ext uri="{FF2B5EF4-FFF2-40B4-BE49-F238E27FC236}">
                <a16:creationId xmlns:a16="http://schemas.microsoft.com/office/drawing/2014/main" id="{8C3660CA-4060-4F40-8F91-D78862A8AC28}"/>
              </a:ext>
            </a:extLst>
          </p:cNvPr>
          <p:cNvGraphicFramePr>
            <a:graphicFrameLocks noGrp="1"/>
          </p:cNvGraphicFramePr>
          <p:nvPr>
            <p:ph idx="1"/>
            <p:extLst>
              <p:ext uri="{D42A27DB-BD31-4B8C-83A1-F6EECF244321}">
                <p14:modId xmlns:p14="http://schemas.microsoft.com/office/powerpoint/2010/main" val="1481094690"/>
              </p:ext>
            </p:extLst>
          </p:nvPr>
        </p:nvGraphicFramePr>
        <p:xfrm>
          <a:off x="789963" y="1975878"/>
          <a:ext cx="10837178" cy="2595880"/>
        </p:xfrm>
        <a:graphic>
          <a:graphicData uri="http://schemas.openxmlformats.org/drawingml/2006/table">
            <a:tbl>
              <a:tblPr firstRow="1" bandRow="1">
                <a:tableStyleId>{5C22544A-7EE6-4342-B048-85BDC9FD1C3A}</a:tableStyleId>
              </a:tblPr>
              <a:tblGrid>
                <a:gridCol w="787167">
                  <a:extLst>
                    <a:ext uri="{9D8B030D-6E8A-4147-A177-3AD203B41FA5}">
                      <a16:colId xmlns:a16="http://schemas.microsoft.com/office/drawing/2014/main" val="2782146274"/>
                    </a:ext>
                  </a:extLst>
                </a:gridCol>
                <a:gridCol w="1057013">
                  <a:extLst>
                    <a:ext uri="{9D8B030D-6E8A-4147-A177-3AD203B41FA5}">
                      <a16:colId xmlns:a16="http://schemas.microsoft.com/office/drawing/2014/main" val="2735300183"/>
                    </a:ext>
                  </a:extLst>
                </a:gridCol>
                <a:gridCol w="1132514">
                  <a:extLst>
                    <a:ext uri="{9D8B030D-6E8A-4147-A177-3AD203B41FA5}">
                      <a16:colId xmlns:a16="http://schemas.microsoft.com/office/drawing/2014/main" val="3194570324"/>
                    </a:ext>
                  </a:extLst>
                </a:gridCol>
                <a:gridCol w="1132514">
                  <a:extLst>
                    <a:ext uri="{9D8B030D-6E8A-4147-A177-3AD203B41FA5}">
                      <a16:colId xmlns:a16="http://schemas.microsoft.com/office/drawing/2014/main" val="455205941"/>
                    </a:ext>
                  </a:extLst>
                </a:gridCol>
                <a:gridCol w="1159125">
                  <a:extLst>
                    <a:ext uri="{9D8B030D-6E8A-4147-A177-3AD203B41FA5}">
                      <a16:colId xmlns:a16="http://schemas.microsoft.com/office/drawing/2014/main" val="1508841965"/>
                    </a:ext>
                  </a:extLst>
                </a:gridCol>
                <a:gridCol w="1023457">
                  <a:extLst>
                    <a:ext uri="{9D8B030D-6E8A-4147-A177-3AD203B41FA5}">
                      <a16:colId xmlns:a16="http://schemas.microsoft.com/office/drawing/2014/main" val="66362029"/>
                    </a:ext>
                  </a:extLst>
                </a:gridCol>
                <a:gridCol w="1048624">
                  <a:extLst>
                    <a:ext uri="{9D8B030D-6E8A-4147-A177-3AD203B41FA5}">
                      <a16:colId xmlns:a16="http://schemas.microsoft.com/office/drawing/2014/main" val="2526621783"/>
                    </a:ext>
                  </a:extLst>
                </a:gridCol>
                <a:gridCol w="1105902">
                  <a:extLst>
                    <a:ext uri="{9D8B030D-6E8A-4147-A177-3AD203B41FA5}">
                      <a16:colId xmlns:a16="http://schemas.microsoft.com/office/drawing/2014/main" val="977707846"/>
                    </a:ext>
                  </a:extLst>
                </a:gridCol>
                <a:gridCol w="1031846">
                  <a:extLst>
                    <a:ext uri="{9D8B030D-6E8A-4147-A177-3AD203B41FA5}">
                      <a16:colId xmlns:a16="http://schemas.microsoft.com/office/drawing/2014/main" val="3866486691"/>
                    </a:ext>
                  </a:extLst>
                </a:gridCol>
                <a:gridCol w="1359016">
                  <a:extLst>
                    <a:ext uri="{9D8B030D-6E8A-4147-A177-3AD203B41FA5}">
                      <a16:colId xmlns:a16="http://schemas.microsoft.com/office/drawing/2014/main" val="2106585411"/>
                    </a:ext>
                  </a:extLst>
                </a:gridCol>
              </a:tblGrid>
              <a:tr h="370840">
                <a:tc rowSpan="2">
                  <a:txBody>
                    <a:bodyPr/>
                    <a:lstStyle/>
                    <a:p>
                      <a:endParaRPr kumimoji="1" lang="ja-JP" altLang="en-US" dirty="0"/>
                    </a:p>
                  </a:txBody>
                  <a:tcPr/>
                </a:tc>
                <a:tc gridSpan="3">
                  <a:txBody>
                    <a:bodyPr/>
                    <a:lstStyle/>
                    <a:p>
                      <a:pPr algn="ctr"/>
                      <a:r>
                        <a:rPr kumimoji="1" lang="ja-JP" altLang="en-US" dirty="0"/>
                        <a:t>所得</a:t>
                      </a:r>
                      <a:r>
                        <a:rPr kumimoji="1" lang="en-US" altLang="ja-JP" dirty="0"/>
                        <a:t>150</a:t>
                      </a:r>
                      <a:r>
                        <a:rPr kumimoji="1" lang="ja-JP" altLang="en-US" dirty="0"/>
                        <a:t>円</a:t>
                      </a:r>
                    </a:p>
                  </a:txBody>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所得</a:t>
                      </a:r>
                      <a:r>
                        <a:rPr kumimoji="1" lang="en-US" altLang="ja-JP" dirty="0"/>
                        <a:t>200</a:t>
                      </a:r>
                      <a:r>
                        <a:rPr kumimoji="1" lang="ja-JP" altLang="en-US" dirty="0"/>
                        <a:t>万円</a:t>
                      </a:r>
                    </a:p>
                  </a:txBody>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所得</a:t>
                      </a:r>
                      <a:r>
                        <a:rPr kumimoji="1" lang="en-US" altLang="ja-JP" dirty="0"/>
                        <a:t>300</a:t>
                      </a:r>
                      <a:r>
                        <a:rPr kumimoji="1" lang="ja-JP" altLang="en-US" dirty="0"/>
                        <a:t>万円</a:t>
                      </a:r>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58503341"/>
                  </a:ext>
                </a:extLst>
              </a:tr>
              <a:tr h="370840">
                <a:tc vMerge="1">
                  <a:txBody>
                    <a:bodyPr/>
                    <a:lstStyle/>
                    <a:p>
                      <a:endParaRPr kumimoji="1" lang="ja-JP" altLang="en-US" dirty="0"/>
                    </a:p>
                  </a:txBody>
                  <a:tcPr/>
                </a:tc>
                <a:tc>
                  <a:txBody>
                    <a:bodyPr/>
                    <a:lstStyle/>
                    <a:p>
                      <a:pPr algn="ctr"/>
                      <a:r>
                        <a:rPr kumimoji="1" lang="en-US" altLang="ja-JP" dirty="0"/>
                        <a:t> </a:t>
                      </a:r>
                      <a:r>
                        <a:rPr kumimoji="1" lang="ja-JP" altLang="en-US" dirty="0"/>
                        <a:t>①</a:t>
                      </a:r>
                      <a:r>
                        <a:rPr kumimoji="1" lang="en-US" altLang="ja-JP" dirty="0"/>
                        <a:t> </a:t>
                      </a:r>
                      <a:endParaRPr kumimoji="1" lang="ja-JP" altLang="en-US" dirty="0"/>
                    </a:p>
                  </a:txBody>
                  <a:tcPr/>
                </a:tc>
                <a:tc>
                  <a:txBody>
                    <a:bodyPr/>
                    <a:lstStyle/>
                    <a:p>
                      <a:pPr algn="ctr"/>
                      <a:r>
                        <a:rPr kumimoji="1" lang="ja-JP" altLang="en-US" dirty="0"/>
                        <a:t>②</a:t>
                      </a:r>
                    </a:p>
                  </a:txBody>
                  <a:tcPr/>
                </a:tc>
                <a:tc>
                  <a:txBody>
                    <a:bodyPr/>
                    <a:lstStyle/>
                    <a:p>
                      <a:pPr algn="ctr"/>
                      <a:r>
                        <a:rPr kumimoji="1" lang="ja-JP" altLang="en-US" dirty="0"/>
                        <a:t>③</a:t>
                      </a:r>
                    </a:p>
                  </a:txBody>
                  <a:tcPr/>
                </a:tc>
                <a:tc>
                  <a:txBody>
                    <a:bodyPr/>
                    <a:lstStyle/>
                    <a:p>
                      <a:pPr algn="ctr"/>
                      <a:r>
                        <a:rPr kumimoji="1" lang="ja-JP" altLang="en-US" dirty="0"/>
                        <a:t>①</a:t>
                      </a:r>
                    </a:p>
                  </a:txBody>
                  <a:tcPr/>
                </a:tc>
                <a:tc>
                  <a:txBody>
                    <a:bodyPr/>
                    <a:lstStyle/>
                    <a:p>
                      <a:pPr algn="ctr"/>
                      <a:r>
                        <a:rPr kumimoji="1" lang="ja-JP" altLang="en-US" dirty="0"/>
                        <a:t>②</a:t>
                      </a:r>
                    </a:p>
                  </a:txBody>
                  <a:tcPr/>
                </a:tc>
                <a:tc>
                  <a:txBody>
                    <a:bodyPr/>
                    <a:lstStyle/>
                    <a:p>
                      <a:pPr algn="ctr"/>
                      <a:r>
                        <a:rPr kumimoji="1" lang="ja-JP" altLang="en-US" dirty="0"/>
                        <a:t>③</a:t>
                      </a:r>
                    </a:p>
                  </a:txBody>
                  <a:tcPr/>
                </a:tc>
                <a:tc>
                  <a:txBody>
                    <a:bodyPr/>
                    <a:lstStyle/>
                    <a:p>
                      <a:pPr algn="ctr"/>
                      <a:r>
                        <a:rPr kumimoji="1" lang="ja-JP" altLang="en-US" dirty="0"/>
                        <a:t>①</a:t>
                      </a:r>
                    </a:p>
                  </a:txBody>
                  <a:tcPr/>
                </a:tc>
                <a:tc>
                  <a:txBody>
                    <a:bodyPr/>
                    <a:lstStyle/>
                    <a:p>
                      <a:pPr algn="ctr"/>
                      <a:r>
                        <a:rPr kumimoji="1" lang="ja-JP" altLang="en-US" dirty="0"/>
                        <a:t>②</a:t>
                      </a:r>
                    </a:p>
                  </a:txBody>
                  <a:tcPr/>
                </a:tc>
                <a:tc>
                  <a:txBody>
                    <a:bodyPr/>
                    <a:lstStyle/>
                    <a:p>
                      <a:pPr algn="ctr"/>
                      <a:r>
                        <a:rPr kumimoji="1" lang="ja-JP" altLang="en-US" dirty="0"/>
                        <a:t>③</a:t>
                      </a:r>
                    </a:p>
                  </a:txBody>
                  <a:tcPr/>
                </a:tc>
                <a:extLst>
                  <a:ext uri="{0D108BD9-81ED-4DB2-BD59-A6C34878D82A}">
                    <a16:rowId xmlns:a16="http://schemas.microsoft.com/office/drawing/2014/main" val="1132666330"/>
                  </a:ext>
                </a:extLst>
              </a:tr>
              <a:tr h="370840">
                <a:tc>
                  <a:txBody>
                    <a:bodyPr/>
                    <a:lstStyle/>
                    <a:p>
                      <a:r>
                        <a:rPr kumimoji="1" lang="en-US" altLang="ja-JP" dirty="0"/>
                        <a:t>2018</a:t>
                      </a:r>
                      <a:endParaRPr kumimoji="1" lang="ja-JP" altLang="en-US" dirty="0"/>
                    </a:p>
                  </a:txBody>
                  <a:tcPr/>
                </a:tc>
                <a:tc>
                  <a:txBody>
                    <a:bodyPr/>
                    <a:lstStyle/>
                    <a:p>
                      <a:r>
                        <a:rPr kumimoji="1" lang="en-US" altLang="ja-JP" dirty="0"/>
                        <a:t>327,757</a:t>
                      </a:r>
                      <a:endParaRPr kumimoji="1" lang="ja-JP" altLang="en-US" dirty="0"/>
                    </a:p>
                  </a:txBody>
                  <a:tcPr/>
                </a:tc>
                <a:tc>
                  <a:txBody>
                    <a:bodyPr/>
                    <a:lstStyle/>
                    <a:p>
                      <a:r>
                        <a:rPr kumimoji="1" lang="en-US" altLang="ja-JP" dirty="0"/>
                        <a:t>237,455</a:t>
                      </a:r>
                      <a:endParaRPr kumimoji="1" lang="ja-JP" altLang="en-US" dirty="0"/>
                    </a:p>
                  </a:txBody>
                  <a:tcPr/>
                </a:tc>
                <a:tc>
                  <a:txBody>
                    <a:bodyPr/>
                    <a:lstStyle/>
                    <a:p>
                      <a:r>
                        <a:rPr kumimoji="1" lang="en-US" altLang="ja-JP" dirty="0"/>
                        <a:t>287,917</a:t>
                      </a:r>
                      <a:endParaRPr kumimoji="1" lang="ja-JP" altLang="en-US" dirty="0"/>
                    </a:p>
                  </a:txBody>
                  <a:tcPr/>
                </a:tc>
                <a:tc>
                  <a:txBody>
                    <a:bodyPr/>
                    <a:lstStyle/>
                    <a:p>
                      <a:r>
                        <a:rPr kumimoji="1" lang="en-US" altLang="ja-JP" dirty="0"/>
                        <a:t>392,707</a:t>
                      </a:r>
                      <a:endParaRPr kumimoji="1" lang="ja-JP" altLang="en-US" dirty="0"/>
                    </a:p>
                  </a:txBody>
                  <a:tcPr/>
                </a:tc>
                <a:tc>
                  <a:txBody>
                    <a:bodyPr/>
                    <a:lstStyle/>
                    <a:p>
                      <a:r>
                        <a:rPr kumimoji="1" lang="en-US" altLang="ja-JP" dirty="0"/>
                        <a:t>290,805</a:t>
                      </a:r>
                      <a:endParaRPr kumimoji="1" lang="ja-JP" altLang="en-US" dirty="0"/>
                    </a:p>
                  </a:txBody>
                  <a:tcPr/>
                </a:tc>
                <a:tc>
                  <a:txBody>
                    <a:bodyPr/>
                    <a:lstStyle/>
                    <a:p>
                      <a:r>
                        <a:rPr kumimoji="1" lang="en-US" altLang="ja-JP" dirty="0"/>
                        <a:t>383,100</a:t>
                      </a:r>
                      <a:endParaRPr kumimoji="1" lang="ja-JP" altLang="en-US" dirty="0"/>
                    </a:p>
                  </a:txBody>
                  <a:tcPr/>
                </a:tc>
                <a:tc>
                  <a:txBody>
                    <a:bodyPr/>
                    <a:lstStyle/>
                    <a:p>
                      <a:r>
                        <a:rPr kumimoji="1" lang="en-US" altLang="ja-JP" dirty="0"/>
                        <a:t>566,551</a:t>
                      </a:r>
                      <a:endParaRPr kumimoji="1" lang="ja-JP" altLang="en-US" dirty="0"/>
                    </a:p>
                  </a:txBody>
                  <a:tcPr/>
                </a:tc>
                <a:tc>
                  <a:txBody>
                    <a:bodyPr/>
                    <a:lstStyle/>
                    <a:p>
                      <a:r>
                        <a:rPr kumimoji="1" lang="en-US" altLang="ja-JP" dirty="0"/>
                        <a:t>397,505</a:t>
                      </a:r>
                      <a:endParaRPr kumimoji="1" lang="ja-JP" altLang="en-US" dirty="0"/>
                    </a:p>
                  </a:txBody>
                  <a:tcPr/>
                </a:tc>
                <a:tc>
                  <a:txBody>
                    <a:bodyPr/>
                    <a:lstStyle/>
                    <a:p>
                      <a:r>
                        <a:rPr kumimoji="1" lang="en-US" altLang="ja-JP" dirty="0"/>
                        <a:t>513,000</a:t>
                      </a:r>
                      <a:endParaRPr kumimoji="1" lang="ja-JP" altLang="en-US" dirty="0"/>
                    </a:p>
                  </a:txBody>
                  <a:tcPr/>
                </a:tc>
                <a:extLst>
                  <a:ext uri="{0D108BD9-81ED-4DB2-BD59-A6C34878D82A}">
                    <a16:rowId xmlns:a16="http://schemas.microsoft.com/office/drawing/2014/main" val="2260636237"/>
                  </a:ext>
                </a:extLst>
              </a:tr>
              <a:tr h="370840">
                <a:tc>
                  <a:txBody>
                    <a:bodyPr/>
                    <a:lstStyle/>
                    <a:p>
                      <a:r>
                        <a:rPr kumimoji="1" lang="en-US" altLang="ja-JP" dirty="0"/>
                        <a:t>2019</a:t>
                      </a:r>
                      <a:endParaRPr kumimoji="1" lang="ja-JP" altLang="en-US" dirty="0"/>
                    </a:p>
                  </a:txBody>
                  <a:tcPr/>
                </a:tc>
                <a:tc>
                  <a:txBody>
                    <a:bodyPr/>
                    <a:lstStyle/>
                    <a:p>
                      <a:r>
                        <a:rPr kumimoji="1" lang="en-US" altLang="ja-JP" dirty="0"/>
                        <a:t>350,578</a:t>
                      </a:r>
                      <a:endParaRPr kumimoji="1" lang="ja-JP" altLang="en-US" dirty="0"/>
                    </a:p>
                  </a:txBody>
                  <a:tcPr/>
                </a:tc>
                <a:tc>
                  <a:txBody>
                    <a:bodyPr/>
                    <a:lstStyle/>
                    <a:p>
                      <a:r>
                        <a:rPr kumimoji="1" lang="en-US" altLang="ja-JP" dirty="0"/>
                        <a:t>251,363</a:t>
                      </a:r>
                      <a:endParaRPr kumimoji="1" lang="ja-JP" altLang="en-US" dirty="0"/>
                    </a:p>
                  </a:txBody>
                  <a:tcPr/>
                </a:tc>
                <a:tc>
                  <a:txBody>
                    <a:bodyPr/>
                    <a:lstStyle/>
                    <a:p>
                      <a:r>
                        <a:rPr kumimoji="1" lang="en-US" altLang="ja-JP" dirty="0"/>
                        <a:t>304,102</a:t>
                      </a:r>
                      <a:endParaRPr kumimoji="1" lang="ja-JP" altLang="en-US" dirty="0"/>
                    </a:p>
                  </a:txBody>
                  <a:tcPr/>
                </a:tc>
                <a:tc>
                  <a:txBody>
                    <a:bodyPr/>
                    <a:lstStyle/>
                    <a:p>
                      <a:r>
                        <a:rPr kumimoji="1" lang="en-US" altLang="ja-JP" dirty="0"/>
                        <a:t>419,778</a:t>
                      </a:r>
                      <a:endParaRPr kumimoji="1" lang="ja-JP" altLang="en-US" dirty="0"/>
                    </a:p>
                  </a:txBody>
                  <a:tcPr/>
                </a:tc>
                <a:tc>
                  <a:txBody>
                    <a:bodyPr/>
                    <a:lstStyle/>
                    <a:p>
                      <a:r>
                        <a:rPr kumimoji="1" lang="en-US" altLang="ja-JP" dirty="0"/>
                        <a:t>307,663</a:t>
                      </a:r>
                      <a:endParaRPr kumimoji="1" lang="ja-JP" altLang="en-US" dirty="0"/>
                    </a:p>
                  </a:txBody>
                  <a:tcPr/>
                </a:tc>
                <a:tc>
                  <a:txBody>
                    <a:bodyPr/>
                    <a:lstStyle/>
                    <a:p>
                      <a:r>
                        <a:rPr kumimoji="1" lang="en-US" altLang="ja-JP" dirty="0"/>
                        <a:t>408,845</a:t>
                      </a:r>
                      <a:endParaRPr kumimoji="1" lang="ja-JP" altLang="en-US" dirty="0"/>
                    </a:p>
                  </a:txBody>
                  <a:tcPr/>
                </a:tc>
                <a:tc>
                  <a:txBody>
                    <a:bodyPr/>
                    <a:lstStyle/>
                    <a:p>
                      <a:r>
                        <a:rPr kumimoji="1" lang="en-US" altLang="ja-JP" dirty="0"/>
                        <a:t>605,341</a:t>
                      </a:r>
                      <a:endParaRPr kumimoji="1" lang="ja-JP" altLang="en-US" dirty="0"/>
                    </a:p>
                  </a:txBody>
                  <a:tcPr/>
                </a:tc>
                <a:tc>
                  <a:txBody>
                    <a:bodyPr/>
                    <a:lstStyle/>
                    <a:p>
                      <a:r>
                        <a:rPr kumimoji="1" lang="en-US" altLang="ja-JP" dirty="0"/>
                        <a:t>420,263</a:t>
                      </a:r>
                      <a:endParaRPr kumimoji="1" lang="ja-JP" altLang="en-US" dirty="0"/>
                    </a:p>
                  </a:txBody>
                  <a:tcPr/>
                </a:tc>
                <a:tc>
                  <a:txBody>
                    <a:bodyPr/>
                    <a:lstStyle/>
                    <a:p>
                      <a:r>
                        <a:rPr kumimoji="1" lang="en-US" altLang="ja-JP" dirty="0"/>
                        <a:t>547,245</a:t>
                      </a:r>
                      <a:endParaRPr kumimoji="1" lang="ja-JP" altLang="en-US" dirty="0"/>
                    </a:p>
                  </a:txBody>
                  <a:tcPr/>
                </a:tc>
                <a:extLst>
                  <a:ext uri="{0D108BD9-81ED-4DB2-BD59-A6C34878D82A}">
                    <a16:rowId xmlns:a16="http://schemas.microsoft.com/office/drawing/2014/main" val="1452021096"/>
                  </a:ext>
                </a:extLst>
              </a:tr>
              <a:tr h="370840">
                <a:tc>
                  <a:txBody>
                    <a:bodyPr/>
                    <a:lstStyle/>
                    <a:p>
                      <a:r>
                        <a:rPr kumimoji="1" lang="en-US" altLang="ja-JP" dirty="0"/>
                        <a:t>2020</a:t>
                      </a:r>
                      <a:endParaRPr kumimoji="1" lang="ja-JP" altLang="en-US" dirty="0"/>
                    </a:p>
                  </a:txBody>
                  <a:tcPr/>
                </a:tc>
                <a:tc>
                  <a:txBody>
                    <a:bodyPr/>
                    <a:lstStyle/>
                    <a:p>
                      <a:r>
                        <a:rPr kumimoji="1" lang="en-US" altLang="ja-JP" dirty="0"/>
                        <a:t>367,368</a:t>
                      </a:r>
                      <a:endParaRPr kumimoji="1" lang="ja-JP" altLang="en-US" dirty="0"/>
                    </a:p>
                  </a:txBody>
                  <a:tcPr/>
                </a:tc>
                <a:tc>
                  <a:txBody>
                    <a:bodyPr/>
                    <a:lstStyle/>
                    <a:p>
                      <a:r>
                        <a:rPr kumimoji="1" lang="en-US" altLang="ja-JP" dirty="0"/>
                        <a:t>263,764</a:t>
                      </a:r>
                      <a:endParaRPr kumimoji="1" lang="ja-JP" altLang="en-US" dirty="0"/>
                    </a:p>
                  </a:txBody>
                  <a:tcPr/>
                </a:tc>
                <a:tc>
                  <a:txBody>
                    <a:bodyPr/>
                    <a:lstStyle/>
                    <a:p>
                      <a:r>
                        <a:rPr kumimoji="1" lang="en-US" altLang="ja-JP" dirty="0"/>
                        <a:t>318,486</a:t>
                      </a:r>
                      <a:endParaRPr kumimoji="1" lang="ja-JP" altLang="en-US" dirty="0"/>
                    </a:p>
                  </a:txBody>
                  <a:tcPr/>
                </a:tc>
                <a:tc>
                  <a:txBody>
                    <a:bodyPr/>
                    <a:lstStyle/>
                    <a:p>
                      <a:r>
                        <a:rPr kumimoji="1" lang="en-US" altLang="ja-JP" dirty="0"/>
                        <a:t>439,368</a:t>
                      </a:r>
                      <a:endParaRPr kumimoji="1" lang="ja-JP" altLang="en-US" dirty="0"/>
                    </a:p>
                  </a:txBody>
                  <a:tcPr/>
                </a:tc>
                <a:tc>
                  <a:txBody>
                    <a:bodyPr/>
                    <a:lstStyle/>
                    <a:p>
                      <a:r>
                        <a:rPr kumimoji="1" lang="en-US" altLang="ja-JP" dirty="0"/>
                        <a:t>322,464</a:t>
                      </a:r>
                      <a:endParaRPr kumimoji="1" lang="ja-JP" altLang="en-US" dirty="0"/>
                    </a:p>
                  </a:txBody>
                  <a:tcPr/>
                </a:tc>
                <a:tc>
                  <a:txBody>
                    <a:bodyPr/>
                    <a:lstStyle/>
                    <a:p>
                      <a:r>
                        <a:rPr kumimoji="1" lang="en-US" altLang="ja-JP" dirty="0"/>
                        <a:t>427,988</a:t>
                      </a:r>
                      <a:endParaRPr kumimoji="1" lang="ja-JP" altLang="en-US" dirty="0"/>
                    </a:p>
                  </a:txBody>
                  <a:tcPr/>
                </a:tc>
                <a:tc>
                  <a:txBody>
                    <a:bodyPr/>
                    <a:lstStyle/>
                    <a:p>
                      <a:r>
                        <a:rPr kumimoji="1" lang="en-US" altLang="ja-JP" dirty="0"/>
                        <a:t>633,090</a:t>
                      </a:r>
                      <a:endParaRPr kumimoji="1" lang="ja-JP" altLang="en-US" dirty="0"/>
                    </a:p>
                  </a:txBody>
                  <a:tcPr/>
                </a:tc>
                <a:tc>
                  <a:txBody>
                    <a:bodyPr/>
                    <a:lstStyle/>
                    <a:p>
                      <a:r>
                        <a:rPr kumimoji="1" lang="en-US" altLang="ja-JP" dirty="0"/>
                        <a:t>439,864</a:t>
                      </a:r>
                      <a:endParaRPr kumimoji="1" lang="ja-JP" altLang="en-US" dirty="0"/>
                    </a:p>
                  </a:txBody>
                  <a:tcPr/>
                </a:tc>
                <a:tc>
                  <a:txBody>
                    <a:bodyPr/>
                    <a:lstStyle/>
                    <a:p>
                      <a:r>
                        <a:rPr kumimoji="1" lang="en-US" altLang="ja-JP" dirty="0"/>
                        <a:t>574,988</a:t>
                      </a:r>
                      <a:endParaRPr kumimoji="1" lang="ja-JP" altLang="en-US" dirty="0"/>
                    </a:p>
                  </a:txBody>
                  <a:tcPr/>
                </a:tc>
                <a:extLst>
                  <a:ext uri="{0D108BD9-81ED-4DB2-BD59-A6C34878D82A}">
                    <a16:rowId xmlns:a16="http://schemas.microsoft.com/office/drawing/2014/main" val="2923598284"/>
                  </a:ext>
                </a:extLst>
              </a:tr>
              <a:tr h="370840">
                <a:tc>
                  <a:txBody>
                    <a:bodyPr/>
                    <a:lstStyle/>
                    <a:p>
                      <a:r>
                        <a:rPr kumimoji="1" lang="en-US" altLang="ja-JP" dirty="0"/>
                        <a:t>2021</a:t>
                      </a:r>
                      <a:endParaRPr kumimoji="1" lang="ja-JP" altLang="en-US" dirty="0"/>
                    </a:p>
                  </a:txBody>
                  <a:tcPr/>
                </a:tc>
                <a:tc>
                  <a:txBody>
                    <a:bodyPr/>
                    <a:lstStyle/>
                    <a:p>
                      <a:r>
                        <a:rPr kumimoji="1" lang="en-US" altLang="ja-JP" dirty="0"/>
                        <a:t>282,102</a:t>
                      </a:r>
                      <a:endParaRPr kumimoji="1" lang="ja-JP" altLang="en-US" dirty="0"/>
                    </a:p>
                  </a:txBody>
                  <a:tcPr/>
                </a:tc>
                <a:tc>
                  <a:txBody>
                    <a:bodyPr/>
                    <a:lstStyle/>
                    <a:p>
                      <a:r>
                        <a:rPr kumimoji="1" lang="en-US" altLang="ja-JP" dirty="0"/>
                        <a:t>255,464</a:t>
                      </a:r>
                      <a:endParaRPr kumimoji="1" lang="ja-JP" altLang="en-US" dirty="0"/>
                    </a:p>
                  </a:txBody>
                  <a:tcPr/>
                </a:tc>
                <a:tc>
                  <a:txBody>
                    <a:bodyPr/>
                    <a:lstStyle/>
                    <a:p>
                      <a:r>
                        <a:rPr kumimoji="1" lang="en-US" altLang="ja-JP" dirty="0"/>
                        <a:t>306,994</a:t>
                      </a:r>
                      <a:endParaRPr kumimoji="1" lang="ja-JP" altLang="en-US" dirty="0"/>
                    </a:p>
                  </a:txBody>
                  <a:tcPr/>
                </a:tc>
                <a:tc>
                  <a:txBody>
                    <a:bodyPr/>
                    <a:lstStyle/>
                    <a:p>
                      <a:r>
                        <a:rPr kumimoji="1" lang="en-US" altLang="ja-JP" dirty="0"/>
                        <a:t>423,284</a:t>
                      </a:r>
                      <a:endParaRPr kumimoji="1" lang="ja-JP" altLang="en-US" dirty="0"/>
                    </a:p>
                  </a:txBody>
                  <a:tcPr/>
                </a:tc>
                <a:tc>
                  <a:txBody>
                    <a:bodyPr/>
                    <a:lstStyle/>
                    <a:p>
                      <a:r>
                        <a:rPr kumimoji="1" lang="en-US" altLang="ja-JP" dirty="0"/>
                        <a:t>312,514</a:t>
                      </a:r>
                      <a:endParaRPr kumimoji="1" lang="ja-JP" altLang="en-US" dirty="0"/>
                    </a:p>
                  </a:txBody>
                  <a:tcPr/>
                </a:tc>
                <a:tc>
                  <a:txBody>
                    <a:bodyPr/>
                    <a:lstStyle/>
                    <a:p>
                      <a:r>
                        <a:rPr kumimoji="1" lang="en-US" altLang="ja-JP" dirty="0"/>
                        <a:t>412,585</a:t>
                      </a:r>
                      <a:endParaRPr kumimoji="1" lang="ja-JP" altLang="en-US" dirty="0"/>
                    </a:p>
                  </a:txBody>
                  <a:tcPr/>
                </a:tc>
                <a:tc>
                  <a:txBody>
                    <a:bodyPr/>
                    <a:lstStyle/>
                    <a:p>
                      <a:r>
                        <a:rPr kumimoji="1" lang="en-US" altLang="ja-JP" dirty="0"/>
                        <a:t>610,073</a:t>
                      </a:r>
                      <a:endParaRPr kumimoji="1" lang="ja-JP" altLang="en-US" dirty="0"/>
                    </a:p>
                  </a:txBody>
                  <a:tcPr/>
                </a:tc>
                <a:tc>
                  <a:txBody>
                    <a:bodyPr/>
                    <a:lstStyle/>
                    <a:p>
                      <a:r>
                        <a:rPr kumimoji="1" lang="en-US" altLang="ja-JP" dirty="0"/>
                        <a:t>426,614</a:t>
                      </a:r>
                      <a:endParaRPr kumimoji="1" lang="ja-JP" altLang="en-US" dirty="0"/>
                    </a:p>
                  </a:txBody>
                  <a:tcPr/>
                </a:tc>
                <a:tc>
                  <a:txBody>
                    <a:bodyPr/>
                    <a:lstStyle/>
                    <a:p>
                      <a:r>
                        <a:rPr kumimoji="1" lang="en-US" altLang="ja-JP" dirty="0"/>
                        <a:t>551,585</a:t>
                      </a:r>
                      <a:endParaRPr kumimoji="1" lang="ja-JP" altLang="en-US" dirty="0"/>
                    </a:p>
                  </a:txBody>
                  <a:tcPr/>
                </a:tc>
                <a:extLst>
                  <a:ext uri="{0D108BD9-81ED-4DB2-BD59-A6C34878D82A}">
                    <a16:rowId xmlns:a16="http://schemas.microsoft.com/office/drawing/2014/main" val="3585535441"/>
                  </a:ext>
                </a:extLst>
              </a:tr>
              <a:tr h="370840">
                <a:tc>
                  <a:txBody>
                    <a:bodyPr/>
                    <a:lstStyle/>
                    <a:p>
                      <a:r>
                        <a:rPr kumimoji="1" lang="en-US" altLang="ja-JP" dirty="0"/>
                        <a:t>2022</a:t>
                      </a:r>
                      <a:endParaRPr kumimoji="1" lang="ja-JP" altLang="en-US" dirty="0"/>
                    </a:p>
                  </a:txBody>
                  <a:tcPr/>
                </a:tc>
                <a:tc>
                  <a:txBody>
                    <a:bodyPr/>
                    <a:lstStyle/>
                    <a:p>
                      <a:r>
                        <a:rPr kumimoji="1" lang="en-US" altLang="ja-JP" dirty="0"/>
                        <a:t>283,714</a:t>
                      </a:r>
                      <a:endParaRPr kumimoji="1" lang="ja-JP" altLang="en-US" dirty="0"/>
                    </a:p>
                  </a:txBody>
                  <a:tcPr/>
                </a:tc>
                <a:tc>
                  <a:txBody>
                    <a:bodyPr/>
                    <a:lstStyle/>
                    <a:p>
                      <a:r>
                        <a:rPr kumimoji="1" lang="en-US" altLang="ja-JP" dirty="0"/>
                        <a:t>257,194</a:t>
                      </a:r>
                      <a:endParaRPr kumimoji="1" lang="ja-JP" altLang="en-US" dirty="0"/>
                    </a:p>
                  </a:txBody>
                  <a:tcPr/>
                </a:tc>
                <a:tc>
                  <a:txBody>
                    <a:bodyPr/>
                    <a:lstStyle/>
                    <a:p>
                      <a:r>
                        <a:rPr kumimoji="1" lang="en-US" altLang="ja-JP" dirty="0"/>
                        <a:t>309,046</a:t>
                      </a:r>
                      <a:endParaRPr kumimoji="1" lang="ja-JP" altLang="en-US" dirty="0"/>
                    </a:p>
                  </a:txBody>
                  <a:tcPr/>
                </a:tc>
                <a:tc>
                  <a:txBody>
                    <a:bodyPr/>
                    <a:lstStyle/>
                    <a:p>
                      <a:r>
                        <a:rPr kumimoji="1" lang="en-US" altLang="ja-JP" dirty="0"/>
                        <a:t>425,965</a:t>
                      </a:r>
                      <a:endParaRPr kumimoji="1" lang="ja-JP" altLang="en-US" dirty="0"/>
                    </a:p>
                  </a:txBody>
                  <a:tcPr/>
                </a:tc>
                <a:tc>
                  <a:txBody>
                    <a:bodyPr/>
                    <a:lstStyle/>
                    <a:p>
                      <a:r>
                        <a:rPr kumimoji="1" lang="en-US" altLang="ja-JP" dirty="0"/>
                        <a:t>314,044</a:t>
                      </a:r>
                      <a:endParaRPr kumimoji="1" lang="ja-JP" altLang="en-US" dirty="0"/>
                    </a:p>
                  </a:txBody>
                  <a:tcPr/>
                </a:tc>
                <a:tc>
                  <a:txBody>
                    <a:bodyPr/>
                    <a:lstStyle/>
                    <a:p>
                      <a:r>
                        <a:rPr kumimoji="1" lang="en-US" altLang="ja-JP" dirty="0"/>
                        <a:t>415,046</a:t>
                      </a:r>
                      <a:endParaRPr kumimoji="1" lang="ja-JP" altLang="en-US" dirty="0"/>
                    </a:p>
                  </a:txBody>
                  <a:tcPr/>
                </a:tc>
                <a:tc>
                  <a:txBody>
                    <a:bodyPr/>
                    <a:lstStyle/>
                    <a:p>
                      <a:r>
                        <a:rPr kumimoji="1" lang="en-US" altLang="ja-JP" dirty="0"/>
                        <a:t>613,132</a:t>
                      </a:r>
                      <a:endParaRPr kumimoji="1" lang="ja-JP" altLang="en-US" dirty="0"/>
                    </a:p>
                  </a:txBody>
                  <a:tcPr/>
                </a:tc>
                <a:tc>
                  <a:txBody>
                    <a:bodyPr/>
                    <a:lstStyle/>
                    <a:p>
                      <a:r>
                        <a:rPr kumimoji="1" lang="en-US" altLang="ja-JP" dirty="0"/>
                        <a:t>427,744</a:t>
                      </a:r>
                      <a:endParaRPr kumimoji="1" lang="ja-JP" altLang="en-US" dirty="0"/>
                    </a:p>
                  </a:txBody>
                  <a:tcPr/>
                </a:tc>
                <a:tc>
                  <a:txBody>
                    <a:bodyPr/>
                    <a:lstStyle/>
                    <a:p>
                      <a:r>
                        <a:rPr kumimoji="1" lang="en-US" altLang="ja-JP" dirty="0"/>
                        <a:t>553,546</a:t>
                      </a:r>
                      <a:endParaRPr kumimoji="1" lang="ja-JP" altLang="en-US" dirty="0"/>
                    </a:p>
                  </a:txBody>
                  <a:tcPr/>
                </a:tc>
                <a:extLst>
                  <a:ext uri="{0D108BD9-81ED-4DB2-BD59-A6C34878D82A}">
                    <a16:rowId xmlns:a16="http://schemas.microsoft.com/office/drawing/2014/main" val="2173554607"/>
                  </a:ext>
                </a:extLst>
              </a:tr>
            </a:tbl>
          </a:graphicData>
        </a:graphic>
      </p:graphicFrame>
      <p:sp>
        <p:nvSpPr>
          <p:cNvPr id="9" name="テキスト ボックス 8">
            <a:extLst>
              <a:ext uri="{FF2B5EF4-FFF2-40B4-BE49-F238E27FC236}">
                <a16:creationId xmlns:a16="http://schemas.microsoft.com/office/drawing/2014/main" id="{6A7F89E8-5428-4A8C-A6B5-DD34CC1C5A64}"/>
              </a:ext>
            </a:extLst>
          </p:cNvPr>
          <p:cNvSpPr txBox="1"/>
          <p:nvPr/>
        </p:nvSpPr>
        <p:spPr>
          <a:xfrm>
            <a:off x="1872142" y="4830411"/>
            <a:ext cx="10150679" cy="1015663"/>
          </a:xfrm>
          <a:prstGeom prst="rect">
            <a:avLst/>
          </a:prstGeom>
          <a:noFill/>
        </p:spPr>
        <p:txBody>
          <a:bodyPr wrap="square">
            <a:spAutoFit/>
          </a:bodyPr>
          <a:lstStyle/>
          <a:p>
            <a:pPr marL="0" indent="0">
              <a:buNone/>
            </a:pPr>
            <a:r>
              <a:rPr lang="ja-JP" altLang="en-US" sz="2000" dirty="0"/>
              <a:t>①</a:t>
            </a:r>
            <a:r>
              <a:rPr lang="en-US" altLang="ja-JP" sz="2000" dirty="0"/>
              <a:t>40</a:t>
            </a:r>
            <a:r>
              <a:rPr lang="ja-JP" altLang="en-US" sz="2000" dirty="0"/>
              <a:t>歳代夫婦と未成年の子ども</a:t>
            </a:r>
            <a:r>
              <a:rPr lang="en-US" altLang="ja-JP" sz="2000" dirty="0"/>
              <a:t>2</a:t>
            </a:r>
            <a:r>
              <a:rPr lang="ja-JP" altLang="en-US" sz="2000" dirty="0"/>
              <a:t>人の</a:t>
            </a:r>
            <a:r>
              <a:rPr lang="en-US" altLang="ja-JP" sz="2000" dirty="0"/>
              <a:t>4</a:t>
            </a:r>
            <a:r>
              <a:rPr lang="ja-JP" altLang="en-US" sz="2000" dirty="0"/>
              <a:t>人世帯</a:t>
            </a:r>
          </a:p>
          <a:p>
            <a:pPr marL="0" indent="0">
              <a:buNone/>
            </a:pPr>
            <a:r>
              <a:rPr kumimoji="1" lang="ja-JP" altLang="en-US" sz="2000" dirty="0"/>
              <a:t>②</a:t>
            </a:r>
            <a:r>
              <a:rPr kumimoji="1" lang="en-US" altLang="ja-JP" sz="2000" dirty="0"/>
              <a:t>65</a:t>
            </a:r>
            <a:r>
              <a:rPr kumimoji="1" lang="ja-JP" altLang="en-US" sz="2000" dirty="0"/>
              <a:t>歳以上</a:t>
            </a:r>
            <a:r>
              <a:rPr kumimoji="1" lang="en-US" altLang="ja-JP" sz="2000" dirty="0"/>
              <a:t>74</a:t>
            </a:r>
            <a:r>
              <a:rPr kumimoji="1" lang="ja-JP" altLang="en-US" sz="2000" dirty="0"/>
              <a:t>歳以下年金生活夫婦</a:t>
            </a:r>
          </a:p>
          <a:p>
            <a:pPr marL="0" indent="0">
              <a:buNone/>
            </a:pPr>
            <a:r>
              <a:rPr lang="ja-JP" altLang="en-US" sz="2000" dirty="0"/>
              <a:t>③</a:t>
            </a:r>
            <a:r>
              <a:rPr lang="en-US" altLang="ja-JP" sz="2000" dirty="0"/>
              <a:t>40</a:t>
            </a:r>
            <a:r>
              <a:rPr lang="ja-JP" altLang="en-US" sz="2000" dirty="0"/>
              <a:t>歳母と未成年の子ども二人の</a:t>
            </a:r>
            <a:r>
              <a:rPr lang="en-US" altLang="ja-JP" sz="2000" dirty="0"/>
              <a:t>3</a:t>
            </a:r>
            <a:r>
              <a:rPr lang="ja-JP" altLang="en-US" sz="2000" dirty="0"/>
              <a:t>人世帯</a:t>
            </a:r>
            <a:endParaRPr kumimoji="1" lang="ja-JP" altLang="en-US" sz="2000" dirty="0"/>
          </a:p>
        </p:txBody>
      </p:sp>
    </p:spTree>
    <p:extLst>
      <p:ext uri="{BB962C8B-B14F-4D97-AF65-F5344CB8AC3E}">
        <p14:creationId xmlns:p14="http://schemas.microsoft.com/office/powerpoint/2010/main" val="2152554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D7A5435E-7C75-4519-AA91-458D39235E5C}"/>
              </a:ext>
            </a:extLst>
          </p:cNvPr>
          <p:cNvPicPr>
            <a:picLocks noChangeAspect="1"/>
          </p:cNvPicPr>
          <p:nvPr/>
        </p:nvPicPr>
        <p:blipFill>
          <a:blip r:embed="rId2"/>
          <a:stretch>
            <a:fillRect/>
          </a:stretch>
        </p:blipFill>
        <p:spPr>
          <a:xfrm>
            <a:off x="0" y="1296014"/>
            <a:ext cx="12192000" cy="4265972"/>
          </a:xfrm>
          <a:prstGeom prst="rect">
            <a:avLst/>
          </a:prstGeom>
        </p:spPr>
      </p:pic>
    </p:spTree>
    <p:extLst>
      <p:ext uri="{BB962C8B-B14F-4D97-AF65-F5344CB8AC3E}">
        <p14:creationId xmlns:p14="http://schemas.microsoft.com/office/powerpoint/2010/main" val="1665555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C9C9D6-DDDE-4265-80FA-E3A2000E95EF}"/>
              </a:ext>
            </a:extLst>
          </p:cNvPr>
          <p:cNvSpPr>
            <a:spLocks noGrp="1"/>
          </p:cNvSpPr>
          <p:nvPr>
            <p:ph type="title"/>
          </p:nvPr>
        </p:nvSpPr>
        <p:spPr/>
        <p:txBody>
          <a:bodyPr/>
          <a:lstStyle/>
          <a:p>
            <a:pPr algn="ctr"/>
            <a:r>
              <a:rPr kumimoji="1" lang="ja-JP" altLang="en-US" dirty="0">
                <a:solidFill>
                  <a:srgbClr val="C00000"/>
                </a:solidFill>
                <a:latin typeface="UD デジタル 教科書体 NK-B" panose="02020700000000000000" pitchFamily="18" charset="-128"/>
                <a:ea typeface="UD デジタル 教科書体 NK-B" panose="02020700000000000000" pitchFamily="18" charset="-128"/>
              </a:rPr>
              <a:t>大阪府統一保険料は高すぎる</a:t>
            </a:r>
          </a:p>
        </p:txBody>
      </p:sp>
      <p:graphicFrame>
        <p:nvGraphicFramePr>
          <p:cNvPr id="4" name="表 4">
            <a:extLst>
              <a:ext uri="{FF2B5EF4-FFF2-40B4-BE49-F238E27FC236}">
                <a16:creationId xmlns:a16="http://schemas.microsoft.com/office/drawing/2014/main" id="{61C53E0E-5FE5-4ABB-AE8C-41A9C3D6EB43}"/>
              </a:ext>
            </a:extLst>
          </p:cNvPr>
          <p:cNvGraphicFramePr>
            <a:graphicFrameLocks noGrp="1"/>
          </p:cNvGraphicFramePr>
          <p:nvPr>
            <p:ph idx="1"/>
            <p:extLst>
              <p:ext uri="{D42A27DB-BD31-4B8C-83A1-F6EECF244321}">
                <p14:modId xmlns:p14="http://schemas.microsoft.com/office/powerpoint/2010/main" val="1000252519"/>
              </p:ext>
            </p:extLst>
          </p:nvPr>
        </p:nvGraphicFramePr>
        <p:xfrm>
          <a:off x="956345" y="2014194"/>
          <a:ext cx="9975908" cy="1828800"/>
        </p:xfrm>
        <a:graphic>
          <a:graphicData uri="http://schemas.openxmlformats.org/drawingml/2006/table">
            <a:tbl>
              <a:tblPr firstRow="1" bandRow="1">
                <a:tableStyleId>{5C22544A-7EE6-4342-B048-85BDC9FD1C3A}</a:tableStyleId>
              </a:tblPr>
              <a:tblGrid>
                <a:gridCol w="3154261">
                  <a:extLst>
                    <a:ext uri="{9D8B030D-6E8A-4147-A177-3AD203B41FA5}">
                      <a16:colId xmlns:a16="http://schemas.microsoft.com/office/drawing/2014/main" val="3681385718"/>
                    </a:ext>
                  </a:extLst>
                </a:gridCol>
                <a:gridCol w="2323750">
                  <a:extLst>
                    <a:ext uri="{9D8B030D-6E8A-4147-A177-3AD203B41FA5}">
                      <a16:colId xmlns:a16="http://schemas.microsoft.com/office/drawing/2014/main" val="4140373164"/>
                    </a:ext>
                  </a:extLst>
                </a:gridCol>
                <a:gridCol w="2290195">
                  <a:extLst>
                    <a:ext uri="{9D8B030D-6E8A-4147-A177-3AD203B41FA5}">
                      <a16:colId xmlns:a16="http://schemas.microsoft.com/office/drawing/2014/main" val="2061805760"/>
                    </a:ext>
                  </a:extLst>
                </a:gridCol>
                <a:gridCol w="2207702">
                  <a:extLst>
                    <a:ext uri="{9D8B030D-6E8A-4147-A177-3AD203B41FA5}">
                      <a16:colId xmlns:a16="http://schemas.microsoft.com/office/drawing/2014/main" val="1573952141"/>
                    </a:ext>
                  </a:extLst>
                </a:gridCol>
              </a:tblGrid>
              <a:tr h="370840">
                <a:tc>
                  <a:txBody>
                    <a:bodyPr/>
                    <a:lstStyle/>
                    <a:p>
                      <a:endParaRPr kumimoji="1" lang="ja-JP" altLang="en-US" dirty="0"/>
                    </a:p>
                  </a:txBody>
                  <a:tcPr/>
                </a:tc>
                <a:tc>
                  <a:txBody>
                    <a:bodyPr/>
                    <a:lstStyle/>
                    <a:p>
                      <a:pPr algn="ctr"/>
                      <a:r>
                        <a:rPr kumimoji="1" lang="en-US" altLang="ja-JP" sz="2400" dirty="0"/>
                        <a:t>2020</a:t>
                      </a:r>
                      <a:r>
                        <a:rPr kumimoji="1" lang="ja-JP" altLang="en-US" sz="2400" dirty="0"/>
                        <a:t>年度</a:t>
                      </a:r>
                    </a:p>
                  </a:txBody>
                  <a:tcPr/>
                </a:tc>
                <a:tc>
                  <a:txBody>
                    <a:bodyPr/>
                    <a:lstStyle/>
                    <a:p>
                      <a:pPr algn="ctr"/>
                      <a:r>
                        <a:rPr kumimoji="1" lang="en-US" altLang="ja-JP" sz="2400" dirty="0"/>
                        <a:t>2021</a:t>
                      </a:r>
                      <a:r>
                        <a:rPr kumimoji="1" lang="ja-JP" altLang="en-US" sz="2400" dirty="0"/>
                        <a:t>年度</a:t>
                      </a:r>
                    </a:p>
                  </a:txBody>
                  <a:tcPr/>
                </a:tc>
                <a:tc>
                  <a:txBody>
                    <a:bodyPr/>
                    <a:lstStyle/>
                    <a:p>
                      <a:pPr algn="ctr"/>
                      <a:r>
                        <a:rPr kumimoji="1" lang="en-US" altLang="ja-JP" sz="2400" dirty="0"/>
                        <a:t>2022</a:t>
                      </a:r>
                      <a:r>
                        <a:rPr kumimoji="1" lang="ja-JP" altLang="en-US" sz="2400" dirty="0"/>
                        <a:t>年度</a:t>
                      </a:r>
                    </a:p>
                  </a:txBody>
                  <a:tcPr/>
                </a:tc>
                <a:extLst>
                  <a:ext uri="{0D108BD9-81ED-4DB2-BD59-A6C34878D82A}">
                    <a16:rowId xmlns:a16="http://schemas.microsoft.com/office/drawing/2014/main" val="3220014621"/>
                  </a:ext>
                </a:extLst>
              </a:tr>
              <a:tr h="370840">
                <a:tc>
                  <a:txBody>
                    <a:bodyPr/>
                    <a:lstStyle/>
                    <a:p>
                      <a:r>
                        <a:rPr kumimoji="1" lang="ja-JP" altLang="en-US" sz="2000" dirty="0"/>
                        <a:t>大阪府一人当必要保険料</a:t>
                      </a:r>
                    </a:p>
                  </a:txBody>
                  <a:tcPr/>
                </a:tc>
                <a:tc>
                  <a:txBody>
                    <a:bodyPr/>
                    <a:lstStyle/>
                    <a:p>
                      <a:pPr algn="ctr"/>
                      <a:r>
                        <a:rPr kumimoji="1" lang="en-US" altLang="ja-JP" sz="2400" dirty="0"/>
                        <a:t>148,247</a:t>
                      </a:r>
                      <a:endParaRPr kumimoji="1" lang="ja-JP" altLang="en-US" sz="2400" dirty="0"/>
                    </a:p>
                  </a:txBody>
                  <a:tcPr/>
                </a:tc>
                <a:tc>
                  <a:txBody>
                    <a:bodyPr/>
                    <a:lstStyle/>
                    <a:p>
                      <a:pPr algn="ctr"/>
                      <a:r>
                        <a:rPr kumimoji="1" lang="en-US" altLang="ja-JP" sz="2400" dirty="0"/>
                        <a:t>142,845</a:t>
                      </a:r>
                      <a:endParaRPr kumimoji="1" lang="ja-JP" altLang="en-US" sz="2400" dirty="0"/>
                    </a:p>
                  </a:txBody>
                  <a:tcPr/>
                </a:tc>
                <a:tc>
                  <a:txBody>
                    <a:bodyPr/>
                    <a:lstStyle/>
                    <a:p>
                      <a:pPr algn="ctr"/>
                      <a:r>
                        <a:rPr kumimoji="1" lang="en-US" altLang="ja-JP" sz="2400" dirty="0"/>
                        <a:t>147,786</a:t>
                      </a:r>
                      <a:endParaRPr kumimoji="1" lang="ja-JP" altLang="en-US" sz="2400" dirty="0"/>
                    </a:p>
                  </a:txBody>
                  <a:tcPr/>
                </a:tc>
                <a:extLst>
                  <a:ext uri="{0D108BD9-81ED-4DB2-BD59-A6C34878D82A}">
                    <a16:rowId xmlns:a16="http://schemas.microsoft.com/office/drawing/2014/main" val="1677602990"/>
                  </a:ext>
                </a:extLst>
              </a:tr>
              <a:tr h="370840">
                <a:tc>
                  <a:txBody>
                    <a:bodyPr/>
                    <a:lstStyle/>
                    <a:p>
                      <a:r>
                        <a:rPr kumimoji="1" lang="ja-JP" altLang="en-US" sz="2000" dirty="0"/>
                        <a:t>京都府一人当必要保険料</a:t>
                      </a:r>
                    </a:p>
                  </a:txBody>
                  <a:tcPr/>
                </a:tc>
                <a:tc>
                  <a:txBody>
                    <a:bodyPr/>
                    <a:lstStyle/>
                    <a:p>
                      <a:pPr algn="ctr"/>
                      <a:endParaRPr kumimoji="1" lang="ja-JP" altLang="en-US" sz="2400" dirty="0"/>
                    </a:p>
                  </a:txBody>
                  <a:tcPr/>
                </a:tc>
                <a:tc>
                  <a:txBody>
                    <a:bodyPr/>
                    <a:lstStyle/>
                    <a:p>
                      <a:pPr algn="ctr"/>
                      <a:r>
                        <a:rPr kumimoji="1" lang="en-US" altLang="ja-JP" sz="2400" dirty="0"/>
                        <a:t>114,122</a:t>
                      </a:r>
                      <a:endParaRPr kumimoji="1" lang="ja-JP" altLang="en-US" sz="2400" dirty="0"/>
                    </a:p>
                  </a:txBody>
                  <a:tcPr/>
                </a:tc>
                <a:tc>
                  <a:txBody>
                    <a:bodyPr/>
                    <a:lstStyle/>
                    <a:p>
                      <a:pPr algn="ctr"/>
                      <a:r>
                        <a:rPr kumimoji="1" lang="en-US" altLang="ja-JP" sz="2400" dirty="0"/>
                        <a:t>129,302</a:t>
                      </a:r>
                      <a:endParaRPr kumimoji="1" lang="ja-JP" altLang="en-US" sz="2400" dirty="0"/>
                    </a:p>
                  </a:txBody>
                  <a:tcPr/>
                </a:tc>
                <a:extLst>
                  <a:ext uri="{0D108BD9-81ED-4DB2-BD59-A6C34878D82A}">
                    <a16:rowId xmlns:a16="http://schemas.microsoft.com/office/drawing/2014/main" val="3481277278"/>
                  </a:ext>
                </a:extLst>
              </a:tr>
              <a:tr h="370840">
                <a:tc>
                  <a:txBody>
                    <a:bodyPr/>
                    <a:lstStyle/>
                    <a:p>
                      <a:r>
                        <a:rPr kumimoji="1" lang="ja-JP" altLang="en-US" sz="2000" dirty="0"/>
                        <a:t>埼玉県一人当必要保険料</a:t>
                      </a:r>
                    </a:p>
                  </a:txBody>
                  <a:tcPr/>
                </a:tc>
                <a:tc>
                  <a:txBody>
                    <a:bodyPr/>
                    <a:lstStyle/>
                    <a:p>
                      <a:pPr algn="ctr"/>
                      <a:r>
                        <a:rPr kumimoji="1" lang="en-US" altLang="ja-JP" sz="2400" dirty="0"/>
                        <a:t>104,420</a:t>
                      </a:r>
                      <a:endParaRPr kumimoji="1" lang="ja-JP" altLang="en-US" sz="2400" dirty="0"/>
                    </a:p>
                  </a:txBody>
                  <a:tcPr/>
                </a:tc>
                <a:tc>
                  <a:txBody>
                    <a:bodyPr/>
                    <a:lstStyle/>
                    <a:p>
                      <a:pPr algn="ctr"/>
                      <a:r>
                        <a:rPr kumimoji="1" lang="en-US" altLang="ja-JP" sz="2400" dirty="0"/>
                        <a:t>111,861</a:t>
                      </a:r>
                      <a:endParaRPr kumimoji="1" lang="ja-JP" altLang="en-US" sz="2400" dirty="0"/>
                    </a:p>
                  </a:txBody>
                  <a:tcPr/>
                </a:tc>
                <a:tc>
                  <a:txBody>
                    <a:bodyPr/>
                    <a:lstStyle/>
                    <a:p>
                      <a:pPr algn="ctr"/>
                      <a:r>
                        <a:rPr kumimoji="1" lang="en-US" altLang="ja-JP" sz="2400" dirty="0"/>
                        <a:t>117,995</a:t>
                      </a:r>
                      <a:endParaRPr kumimoji="1" lang="ja-JP" altLang="en-US" sz="2400" dirty="0"/>
                    </a:p>
                  </a:txBody>
                  <a:tcPr/>
                </a:tc>
                <a:extLst>
                  <a:ext uri="{0D108BD9-81ED-4DB2-BD59-A6C34878D82A}">
                    <a16:rowId xmlns:a16="http://schemas.microsoft.com/office/drawing/2014/main" val="338514350"/>
                  </a:ext>
                </a:extLst>
              </a:tr>
            </a:tbl>
          </a:graphicData>
        </a:graphic>
      </p:graphicFrame>
      <p:sp>
        <p:nvSpPr>
          <p:cNvPr id="6" name="テキスト ボックス 5">
            <a:extLst>
              <a:ext uri="{FF2B5EF4-FFF2-40B4-BE49-F238E27FC236}">
                <a16:creationId xmlns:a16="http://schemas.microsoft.com/office/drawing/2014/main" id="{CEC73CD6-3E5C-4B78-AD18-A2E275E9159F}"/>
              </a:ext>
            </a:extLst>
          </p:cNvPr>
          <p:cNvSpPr txBox="1"/>
          <p:nvPr/>
        </p:nvSpPr>
        <p:spPr>
          <a:xfrm>
            <a:off x="1168167" y="3993050"/>
            <a:ext cx="9267738" cy="2262158"/>
          </a:xfrm>
          <a:prstGeom prst="rect">
            <a:avLst/>
          </a:prstGeom>
          <a:noFill/>
        </p:spPr>
        <p:txBody>
          <a:bodyPr wrap="square">
            <a:spAutoFit/>
          </a:bodyPr>
          <a:lstStyle/>
          <a:p>
            <a:r>
              <a:rPr kumimoji="1" lang="en-US" altLang="ja-JP" dirty="0"/>
              <a:t>※</a:t>
            </a:r>
            <a:r>
              <a:rPr kumimoji="1" lang="ja-JP" altLang="en-US" dirty="0"/>
              <a:t>各府県発表資料から京都府・埼玉県は標準保険料</a:t>
            </a:r>
            <a:endParaRPr kumimoji="1" lang="en-US" altLang="ja-JP" dirty="0"/>
          </a:p>
          <a:p>
            <a:endParaRPr kumimoji="1" lang="en-US" altLang="ja-JP" dirty="0"/>
          </a:p>
          <a:p>
            <a:r>
              <a:rPr kumimoji="1" lang="ja-JP" altLang="en-US" sz="2400" dirty="0">
                <a:solidFill>
                  <a:srgbClr val="C00000"/>
                </a:solidFill>
                <a:latin typeface="UD デジタル 教科書体 N-B" panose="02020700000000000000" pitchFamily="17" charset="-128"/>
                <a:ea typeface="UD デジタル 教科書体 N-B" panose="02020700000000000000" pitchFamily="17" charset="-128"/>
              </a:rPr>
              <a:t>保険料が高くなる要因　</a:t>
            </a:r>
          </a:p>
          <a:p>
            <a:r>
              <a:rPr kumimoji="1" lang="ja-JP" altLang="en-US" sz="2100" dirty="0">
                <a:latin typeface="UD デジタル 教科書体 N-B" panose="02020700000000000000" pitchFamily="17" charset="-128"/>
                <a:ea typeface="UD デジタル 教科書体 N-B" panose="02020700000000000000" pitchFamily="17" charset="-128"/>
              </a:rPr>
              <a:t>①医療費総額が多い　　　　　⇒事業費納付金総額が大きい　　</a:t>
            </a:r>
            <a:endParaRPr kumimoji="1" lang="en-US" altLang="ja-JP" sz="2100" dirty="0">
              <a:latin typeface="UD デジタル 教科書体 N-B" panose="02020700000000000000" pitchFamily="17" charset="-128"/>
              <a:ea typeface="UD デジタル 教科書体 N-B" panose="02020700000000000000" pitchFamily="17" charset="-128"/>
            </a:endParaRPr>
          </a:p>
          <a:p>
            <a:r>
              <a:rPr kumimoji="1" lang="ja-JP" altLang="en-US" sz="2100" dirty="0">
                <a:latin typeface="UD デジタル 教科書体 N-B" panose="02020700000000000000" pitchFamily="17" charset="-128"/>
                <a:ea typeface="UD デジタル 教科書体 N-B" panose="02020700000000000000" pitchFamily="17" charset="-128"/>
              </a:rPr>
              <a:t>②被保険者総所得が少ない　　⇒所得割率が高くなる</a:t>
            </a:r>
          </a:p>
          <a:p>
            <a:r>
              <a:rPr kumimoji="1" lang="ja-JP" altLang="en-US" sz="2100" dirty="0">
                <a:latin typeface="UD デジタル 教科書体 N-B" panose="02020700000000000000" pitchFamily="17" charset="-128"/>
                <a:ea typeface="UD デジタル 教科書体 N-B" panose="02020700000000000000" pitchFamily="17" charset="-128"/>
              </a:rPr>
              <a:t>③被保険者数が少ない　　　　⇒均等割額・平等割額がそれぞれ高くなる　</a:t>
            </a:r>
          </a:p>
          <a:p>
            <a:endParaRPr kumimoji="1" lang="ja-JP" altLang="en-US" dirty="0"/>
          </a:p>
        </p:txBody>
      </p:sp>
    </p:spTree>
    <p:extLst>
      <p:ext uri="{BB962C8B-B14F-4D97-AF65-F5344CB8AC3E}">
        <p14:creationId xmlns:p14="http://schemas.microsoft.com/office/powerpoint/2010/main" val="1822028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190267-B29E-45C0-9D8A-E6CA3C80F209}"/>
              </a:ext>
            </a:extLst>
          </p:cNvPr>
          <p:cNvSpPr>
            <a:spLocks noGrp="1"/>
          </p:cNvSpPr>
          <p:nvPr>
            <p:ph type="title"/>
          </p:nvPr>
        </p:nvSpPr>
        <p:spPr>
          <a:xfrm>
            <a:off x="1066800" y="239922"/>
            <a:ext cx="10058400" cy="1371600"/>
          </a:xfrm>
        </p:spPr>
        <p:txBody>
          <a:bodyPr>
            <a:normAutofit fontScale="90000"/>
          </a:bodyPr>
          <a:lstStyle/>
          <a:p>
            <a:r>
              <a:rPr kumimoji="1" lang="en-US" altLang="ja-JP" dirty="0">
                <a:solidFill>
                  <a:srgbClr val="C00000"/>
                </a:solidFill>
                <a:latin typeface="UD デジタル 教科書体 N-B" panose="02020700000000000000" pitchFamily="17" charset="-128"/>
                <a:ea typeface="UD デジタル 教科書体 N-B" panose="02020700000000000000" pitchFamily="17" charset="-128"/>
              </a:rPr>
              <a:t>2020</a:t>
            </a:r>
            <a:r>
              <a:rPr kumimoji="1" lang="ja-JP" altLang="en-US" dirty="0">
                <a:solidFill>
                  <a:srgbClr val="C00000"/>
                </a:solidFill>
                <a:latin typeface="UD デジタル 教科書体 N-B" panose="02020700000000000000" pitchFamily="17" charset="-128"/>
                <a:ea typeface="UD デジタル 教科書体 N-B" panose="02020700000000000000" pitchFamily="17" charset="-128"/>
              </a:rPr>
              <a:t>年度国保会計決算はどうなったか</a:t>
            </a:r>
          </a:p>
        </p:txBody>
      </p:sp>
      <p:pic>
        <p:nvPicPr>
          <p:cNvPr id="4" name="コンテンツ プレースホルダー 3">
            <a:extLst>
              <a:ext uri="{FF2B5EF4-FFF2-40B4-BE49-F238E27FC236}">
                <a16:creationId xmlns:a16="http://schemas.microsoft.com/office/drawing/2014/main" id="{9C6F28DC-4539-4F61-99B1-D8D878C2CBC7}"/>
              </a:ext>
            </a:extLst>
          </p:cNvPr>
          <p:cNvPicPr>
            <a:picLocks noGrp="1" noChangeAspect="1"/>
          </p:cNvPicPr>
          <p:nvPr>
            <p:ph idx="1"/>
          </p:nvPr>
        </p:nvPicPr>
        <p:blipFill>
          <a:blip r:embed="rId2"/>
          <a:stretch>
            <a:fillRect/>
          </a:stretch>
        </p:blipFill>
        <p:spPr>
          <a:xfrm>
            <a:off x="3489820" y="1181402"/>
            <a:ext cx="5066952" cy="5676598"/>
          </a:xfrm>
          <a:prstGeom prst="rect">
            <a:avLst/>
          </a:prstGeom>
        </p:spPr>
      </p:pic>
    </p:spTree>
    <p:extLst>
      <p:ext uri="{BB962C8B-B14F-4D97-AF65-F5344CB8AC3E}">
        <p14:creationId xmlns:p14="http://schemas.microsoft.com/office/powerpoint/2010/main" val="1394049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a:extLst>
              <a:ext uri="{FF2B5EF4-FFF2-40B4-BE49-F238E27FC236}">
                <a16:creationId xmlns:a16="http://schemas.microsoft.com/office/drawing/2014/main" id="{8CD5C639-1AF2-4FA4-9DE7-450CEA0D94C2}"/>
              </a:ext>
            </a:extLst>
          </p:cNvPr>
          <p:cNvPicPr>
            <a:picLocks noGrp="1" noChangeAspect="1"/>
          </p:cNvPicPr>
          <p:nvPr>
            <p:ph idx="4294967295"/>
          </p:nvPr>
        </p:nvPicPr>
        <p:blipFill>
          <a:blip r:embed="rId2"/>
          <a:stretch>
            <a:fillRect/>
          </a:stretch>
        </p:blipFill>
        <p:spPr>
          <a:xfrm>
            <a:off x="647350" y="299513"/>
            <a:ext cx="10897299" cy="6258973"/>
          </a:xfrm>
          <a:prstGeom prst="rect">
            <a:avLst/>
          </a:prstGeom>
        </p:spPr>
      </p:pic>
    </p:spTree>
    <p:extLst>
      <p:ext uri="{BB962C8B-B14F-4D97-AF65-F5344CB8AC3E}">
        <p14:creationId xmlns:p14="http://schemas.microsoft.com/office/powerpoint/2010/main" val="11693281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シャボン">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TM03457510[[fn=シャボン]]</Template>
  <TotalTime>458</TotalTime>
  <Words>1001</Words>
  <Application>Microsoft Office PowerPoint</Application>
  <PresentationFormat>ワイド画面</PresentationFormat>
  <Paragraphs>220</Paragraphs>
  <Slides>15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BIZ UDPゴシック</vt:lpstr>
      <vt:lpstr>UD デジタル 教科書体 N-B</vt:lpstr>
      <vt:lpstr>UD デジタル 教科書体 NK-B</vt:lpstr>
      <vt:lpstr>UD デジタル 教科書体 NP-B</vt:lpstr>
      <vt:lpstr>Century Gothic</vt:lpstr>
      <vt:lpstr>Garamond</vt:lpstr>
      <vt:lpstr>シャボン</vt:lpstr>
      <vt:lpstr>大阪府統一国保問題学習決起集会</vt:lpstr>
      <vt:lpstr>2022年度(令和4年)統一保険料</vt:lpstr>
      <vt:lpstr>大阪府統一保険料算定条件</vt:lpstr>
      <vt:lpstr>具体的な統一保険料はどうなるのか (寺内試算)</vt:lpstr>
      <vt:lpstr>具体的な統一保険料はどうなるのか (寺内試算)</vt:lpstr>
      <vt:lpstr>PowerPoint プレゼンテーション</vt:lpstr>
      <vt:lpstr>大阪府統一保険料は高すぎる</vt:lpstr>
      <vt:lpstr>2020年度国保会計決算はどうなったか</vt:lpstr>
      <vt:lpstr>PowerPoint プレゼンテーション</vt:lpstr>
      <vt:lpstr>PowerPoint プレゼンテーション</vt:lpstr>
      <vt:lpstr>2020年度大阪府内市町村国保会計の特徴</vt:lpstr>
      <vt:lpstr>大阪府内各市町村2001-2020国保会計決算は大阪社保協ホームページ「各種データ」ページにアップしていますので ご覧ください。  大阪社保協 (osaka-syahokyo.com)</vt:lpstr>
      <vt:lpstr>統一保険料の大きな問題点</vt:lpstr>
      <vt:lpstr>国保改善運動がいまなぜ重要なのか</vt:lpstr>
      <vt:lpstr>2.3月市町村議会に向けてアクションを</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大阪府統一国保学習決起集会</dc:title>
  <dc:creator>osakasha</dc:creator>
  <cp:lastModifiedBy>osakasha</cp:lastModifiedBy>
  <cp:revision>28</cp:revision>
  <dcterms:created xsi:type="dcterms:W3CDTF">2022-02-09T05:27:49Z</dcterms:created>
  <dcterms:modified xsi:type="dcterms:W3CDTF">2022-02-10T07:44:57Z</dcterms:modified>
</cp:coreProperties>
</file>