
<file path=[Content_Types].xml><?xml version="1.0" encoding="utf-8"?>
<Types xmlns="http://schemas.openxmlformats.org/package/2006/content-types">
  <Default Extension="png" ContentType="image/png"/>
  <Default Extension="jpeg" ContentType="image/jpeg"/>
  <Default Extension="wmf" ContentType="image/x-wmf"/>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80"/>
  </p:notesMasterIdLst>
  <p:handoutMasterIdLst>
    <p:handoutMasterId r:id="rId81"/>
  </p:handoutMasterIdLst>
  <p:sldIdLst>
    <p:sldId id="1837" r:id="rId2"/>
    <p:sldId id="1916" r:id="rId3"/>
    <p:sldId id="1854" r:id="rId4"/>
    <p:sldId id="2041" r:id="rId5"/>
    <p:sldId id="1746" r:id="rId6"/>
    <p:sldId id="1843" r:id="rId7"/>
    <p:sldId id="1874" r:id="rId8"/>
    <p:sldId id="2011" r:id="rId9"/>
    <p:sldId id="1918" r:id="rId10"/>
    <p:sldId id="1931" r:id="rId11"/>
    <p:sldId id="2051" r:id="rId12"/>
    <p:sldId id="1933" r:id="rId13"/>
    <p:sldId id="1919" r:id="rId14"/>
    <p:sldId id="2033" r:id="rId15"/>
    <p:sldId id="2035" r:id="rId16"/>
    <p:sldId id="2052" r:id="rId17"/>
    <p:sldId id="2056" r:id="rId18"/>
    <p:sldId id="2049" r:id="rId19"/>
    <p:sldId id="2055" r:id="rId20"/>
    <p:sldId id="2048" r:id="rId21"/>
    <p:sldId id="2062" r:id="rId22"/>
    <p:sldId id="2112" r:id="rId23"/>
    <p:sldId id="2076" r:id="rId24"/>
    <p:sldId id="2077" r:id="rId25"/>
    <p:sldId id="2078" r:id="rId26"/>
    <p:sldId id="2059" r:id="rId27"/>
    <p:sldId id="2079" r:id="rId28"/>
    <p:sldId id="2080" r:id="rId29"/>
    <p:sldId id="2057" r:id="rId30"/>
    <p:sldId id="2084" r:id="rId31"/>
    <p:sldId id="2087" r:id="rId32"/>
    <p:sldId id="2064" r:id="rId33"/>
    <p:sldId id="2082" r:id="rId34"/>
    <p:sldId id="2083" r:id="rId35"/>
    <p:sldId id="2081" r:id="rId36"/>
    <p:sldId id="2085" r:id="rId37"/>
    <p:sldId id="2086" r:id="rId38"/>
    <p:sldId id="2063" r:id="rId39"/>
    <p:sldId id="2088" r:id="rId40"/>
    <p:sldId id="2017" r:id="rId41"/>
    <p:sldId id="2113" r:id="rId42"/>
    <p:sldId id="1945" r:id="rId43"/>
    <p:sldId id="2071" r:id="rId44"/>
    <p:sldId id="2072" r:id="rId45"/>
    <p:sldId id="2073" r:id="rId46"/>
    <p:sldId id="2074" r:id="rId47"/>
    <p:sldId id="2075" r:id="rId48"/>
    <p:sldId id="2065" r:id="rId49"/>
    <p:sldId id="2066" r:id="rId50"/>
    <p:sldId id="2068" r:id="rId51"/>
    <p:sldId id="1970" r:id="rId52"/>
    <p:sldId id="1971" r:id="rId53"/>
    <p:sldId id="1973" r:id="rId54"/>
    <p:sldId id="1978" r:id="rId55"/>
    <p:sldId id="2025" r:id="rId56"/>
    <p:sldId id="2026" r:id="rId57"/>
    <p:sldId id="2027" r:id="rId58"/>
    <p:sldId id="1997" r:id="rId59"/>
    <p:sldId id="2089" r:id="rId60"/>
    <p:sldId id="2090" r:id="rId61"/>
    <p:sldId id="2091" r:id="rId62"/>
    <p:sldId id="2092" r:id="rId63"/>
    <p:sldId id="2094" r:id="rId64"/>
    <p:sldId id="2095" r:id="rId65"/>
    <p:sldId id="2096" r:id="rId66"/>
    <p:sldId id="2097" r:id="rId67"/>
    <p:sldId id="2098" r:id="rId68"/>
    <p:sldId id="2099" r:id="rId69"/>
    <p:sldId id="2100" r:id="rId70"/>
    <p:sldId id="2101" r:id="rId71"/>
    <p:sldId id="2102" r:id="rId72"/>
    <p:sldId id="2103" r:id="rId73"/>
    <p:sldId id="2107" r:id="rId74"/>
    <p:sldId id="2108" r:id="rId75"/>
    <p:sldId id="2109" r:id="rId76"/>
    <p:sldId id="2110" r:id="rId77"/>
    <p:sldId id="2111" r:id="rId78"/>
    <p:sldId id="1824" r:id="rId79"/>
  </p:sldIdLst>
  <p:sldSz cx="9144000" cy="6858000" type="screen4x3"/>
  <p:notesSz cx="6735763" cy="9866313"/>
  <p:defaultTextStyle>
    <a:defPPr>
      <a:defRPr lang="ja-JP"/>
    </a:defPPr>
    <a:lvl1pPr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1pPr>
    <a:lvl2pPr marL="4572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2pPr>
    <a:lvl3pPr marL="9144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3pPr>
    <a:lvl4pPr marL="13716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4pPr>
    <a:lvl5pPr marL="1828800" algn="l" rtl="0" eaLnBrk="0" fontAlgn="base" hangingPunct="0">
      <a:spcBef>
        <a:spcPct val="0"/>
      </a:spcBef>
      <a:spcAft>
        <a:spcPct val="0"/>
      </a:spcAft>
      <a:defRPr kumimoji="1" kern="1200">
        <a:solidFill>
          <a:schemeClr val="tx1"/>
        </a:solidFill>
        <a:latin typeface="Calibri" panose="020F0502020204030204" pitchFamily="34" charset="0"/>
        <a:ea typeface="ＭＳ Ｐゴシック" panose="020B0600070205080204" pitchFamily="50" charset="-128"/>
        <a:cs typeface="+mn-cs"/>
      </a:defRPr>
    </a:lvl5pPr>
    <a:lvl6pPr marL="22860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6pPr>
    <a:lvl7pPr marL="27432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7pPr>
    <a:lvl8pPr marL="32004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8pPr>
    <a:lvl9pPr marL="3657600" algn="l" defTabSz="914400" rtl="0" eaLnBrk="1" latinLnBrk="0" hangingPunct="1">
      <a:defRPr kumimoji="1" kern="1200">
        <a:solidFill>
          <a:schemeClr val="tx1"/>
        </a:solidFill>
        <a:latin typeface="Calibri" panose="020F0502020204030204" pitchFamily="34" charset="0"/>
        <a:ea typeface="ＭＳ Ｐゴシック" panose="020B0600070205080204" pitchFamily="50"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98B2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074" autoAdjust="0"/>
    <p:restoredTop sz="85791" autoAdjust="0"/>
  </p:normalViewPr>
  <p:slideViewPr>
    <p:cSldViewPr>
      <p:cViewPr varScale="1">
        <p:scale>
          <a:sx n="64" d="100"/>
          <a:sy n="64" d="100"/>
        </p:scale>
        <p:origin x="1422" y="6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theme" Target="theme/theme1.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notesMaster" Target="notesMasters/notesMaster1.xml"/><Relationship Id="rId85"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61" Type="http://schemas.openxmlformats.org/officeDocument/2006/relationships/slide" Target="slides/slide60.xml"/><Relationship Id="rId82"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ヘッダー プレースホルダ 1"/>
          <p:cNvSpPr>
            <a:spLocks noGrp="1"/>
          </p:cNvSpPr>
          <p:nvPr>
            <p:ph type="hdr" sz="quarter"/>
          </p:nvPr>
        </p:nvSpPr>
        <p:spPr>
          <a:xfrm>
            <a:off x="0" y="0"/>
            <a:ext cx="2919413" cy="493713"/>
          </a:xfrm>
          <a:prstGeom prst="rect">
            <a:avLst/>
          </a:prstGeom>
        </p:spPr>
        <p:txBody>
          <a:bodyPr vert="horz" lIns="91440" tIns="45720" rIns="91440" bIns="45720" rtlCol="0"/>
          <a:lstStyle>
            <a:lvl1pPr algn="l" eaLnBrk="1" fontAlgn="auto" hangingPunct="1">
              <a:spcBef>
                <a:spcPts val="0"/>
              </a:spcBef>
              <a:spcAft>
                <a:spcPts val="0"/>
              </a:spcAft>
              <a:defRPr sz="1200">
                <a:latin typeface="+mn-lt"/>
                <a:ea typeface="+mn-ea"/>
              </a:defRPr>
            </a:lvl1pPr>
          </a:lstStyle>
          <a:p>
            <a:pPr>
              <a:defRPr/>
            </a:pPr>
            <a:endParaRPr lang="ja-JP" altLang="en-US"/>
          </a:p>
        </p:txBody>
      </p:sp>
      <p:sp>
        <p:nvSpPr>
          <p:cNvPr id="3" name="日付プレースホルダ 2"/>
          <p:cNvSpPr>
            <a:spLocks noGrp="1"/>
          </p:cNvSpPr>
          <p:nvPr>
            <p:ph type="dt" sz="quarter" idx="1"/>
          </p:nvPr>
        </p:nvSpPr>
        <p:spPr>
          <a:xfrm>
            <a:off x="3814763" y="0"/>
            <a:ext cx="2919412" cy="493713"/>
          </a:xfrm>
          <a:prstGeom prst="rect">
            <a:avLst/>
          </a:prstGeom>
        </p:spPr>
        <p:txBody>
          <a:bodyPr vert="horz" lIns="91440" tIns="45720" rIns="91440" bIns="45720" rtlCol="0"/>
          <a:lstStyle>
            <a:lvl1pPr algn="r" eaLnBrk="1" fontAlgn="auto" hangingPunct="1">
              <a:spcBef>
                <a:spcPts val="0"/>
              </a:spcBef>
              <a:spcAft>
                <a:spcPts val="0"/>
              </a:spcAft>
              <a:defRPr sz="1200">
                <a:latin typeface="+mn-lt"/>
                <a:ea typeface="+mn-ea"/>
              </a:defRPr>
            </a:lvl1pPr>
          </a:lstStyle>
          <a:p>
            <a:pPr>
              <a:defRPr/>
            </a:pPr>
            <a:fld id="{D807EE88-6927-415E-842C-B3706FEB7608}" type="datetimeFigureOut">
              <a:rPr lang="ja-JP" altLang="en-US"/>
              <a:pPr>
                <a:defRPr/>
              </a:pPr>
              <a:t>2016/2/5</a:t>
            </a:fld>
            <a:endParaRPr lang="ja-JP" altLang="en-US"/>
          </a:p>
        </p:txBody>
      </p:sp>
      <p:sp>
        <p:nvSpPr>
          <p:cNvPr id="4" name="フッター プレースホルダ 3"/>
          <p:cNvSpPr>
            <a:spLocks noGrp="1"/>
          </p:cNvSpPr>
          <p:nvPr>
            <p:ph type="ftr" sz="quarter" idx="2"/>
          </p:nvPr>
        </p:nvSpPr>
        <p:spPr>
          <a:xfrm>
            <a:off x="0" y="9371013"/>
            <a:ext cx="2919413" cy="493712"/>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ea typeface="+mn-ea"/>
              </a:defRPr>
            </a:lvl1pPr>
          </a:lstStyle>
          <a:p>
            <a:pPr>
              <a:defRPr/>
            </a:pPr>
            <a:endParaRPr lang="ja-JP" altLang="en-US"/>
          </a:p>
        </p:txBody>
      </p:sp>
      <p:sp>
        <p:nvSpPr>
          <p:cNvPr id="5" name="スライド番号プレースホルダ 4"/>
          <p:cNvSpPr>
            <a:spLocks noGrp="1"/>
          </p:cNvSpPr>
          <p:nvPr>
            <p:ph type="sldNum" sz="quarter" idx="3"/>
          </p:nvPr>
        </p:nvSpPr>
        <p:spPr>
          <a:xfrm>
            <a:off x="3814763" y="9371013"/>
            <a:ext cx="2919412" cy="493712"/>
          </a:xfrm>
          <a:prstGeom prst="rect">
            <a:avLst/>
          </a:prstGeom>
        </p:spPr>
        <p:txBody>
          <a:bodyPr vert="horz" lIns="91440" tIns="45720" rIns="91440" bIns="45720" rtlCol="0" anchor="b"/>
          <a:lstStyle>
            <a:lvl1pPr algn="r" eaLnBrk="1" fontAlgn="auto" hangingPunct="1">
              <a:spcBef>
                <a:spcPts val="0"/>
              </a:spcBef>
              <a:spcAft>
                <a:spcPts val="0"/>
              </a:spcAft>
              <a:defRPr sz="1200">
                <a:latin typeface="+mn-lt"/>
                <a:ea typeface="+mn-ea"/>
              </a:defRPr>
            </a:lvl1pPr>
          </a:lstStyle>
          <a:p>
            <a:pPr>
              <a:defRPr/>
            </a:pPr>
            <a:fld id="{0417EC1B-1F1C-4A4D-AFD6-579FDF41CAD1}" type="slidenum">
              <a:rPr lang="ja-JP" altLang="en-US"/>
              <a:pPr>
                <a:defRPr/>
              </a:pPr>
              <a:t>‹#›</a:t>
            </a:fld>
            <a:endParaRPr lang="ja-JP" altLang="en-US"/>
          </a:p>
        </p:txBody>
      </p:sp>
    </p:spTree>
    <p:extLst>
      <p:ext uri="{BB962C8B-B14F-4D97-AF65-F5344CB8AC3E}">
        <p14:creationId xmlns:p14="http://schemas.microsoft.com/office/powerpoint/2010/main" val="233944745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ヘッダー プレースホルダ 1"/>
          <p:cNvSpPr>
            <a:spLocks noGrp="1"/>
          </p:cNvSpPr>
          <p:nvPr>
            <p:ph type="hdr" sz="quarter"/>
          </p:nvPr>
        </p:nvSpPr>
        <p:spPr>
          <a:xfrm>
            <a:off x="0" y="0"/>
            <a:ext cx="2919413" cy="493713"/>
          </a:xfrm>
          <a:prstGeom prst="rect">
            <a:avLst/>
          </a:prstGeom>
        </p:spPr>
        <p:txBody>
          <a:bodyPr vert="horz" lIns="91394" tIns="45697" rIns="91394" bIns="45697" rtlCol="0"/>
          <a:lstStyle>
            <a:lvl1pPr algn="l" eaLnBrk="1" fontAlgn="auto" hangingPunct="1">
              <a:spcBef>
                <a:spcPts val="0"/>
              </a:spcBef>
              <a:spcAft>
                <a:spcPts val="0"/>
              </a:spcAft>
              <a:defRPr sz="1200">
                <a:latin typeface="+mn-lt"/>
                <a:ea typeface="+mn-ea"/>
              </a:defRPr>
            </a:lvl1pPr>
          </a:lstStyle>
          <a:p>
            <a:pPr>
              <a:defRPr/>
            </a:pPr>
            <a:endParaRPr lang="ja-JP" altLang="en-US"/>
          </a:p>
        </p:txBody>
      </p:sp>
      <p:sp>
        <p:nvSpPr>
          <p:cNvPr id="3" name="日付プレースホルダ 2"/>
          <p:cNvSpPr>
            <a:spLocks noGrp="1"/>
          </p:cNvSpPr>
          <p:nvPr>
            <p:ph type="dt" idx="1"/>
          </p:nvPr>
        </p:nvSpPr>
        <p:spPr>
          <a:xfrm>
            <a:off x="3814763" y="0"/>
            <a:ext cx="2919412" cy="493713"/>
          </a:xfrm>
          <a:prstGeom prst="rect">
            <a:avLst/>
          </a:prstGeom>
        </p:spPr>
        <p:txBody>
          <a:bodyPr vert="horz" lIns="91394" tIns="45697" rIns="91394" bIns="45697" rtlCol="0"/>
          <a:lstStyle>
            <a:lvl1pPr algn="r" eaLnBrk="1" fontAlgn="auto" hangingPunct="1">
              <a:spcBef>
                <a:spcPts val="0"/>
              </a:spcBef>
              <a:spcAft>
                <a:spcPts val="0"/>
              </a:spcAft>
              <a:defRPr sz="1200">
                <a:latin typeface="+mn-lt"/>
                <a:ea typeface="+mn-ea"/>
              </a:defRPr>
            </a:lvl1pPr>
          </a:lstStyle>
          <a:p>
            <a:pPr>
              <a:defRPr/>
            </a:pPr>
            <a:fld id="{AB9F5EAE-5F9A-40E5-8A00-2CBFE0E3921A}" type="datetimeFigureOut">
              <a:rPr lang="ja-JP" altLang="en-US"/>
              <a:pPr>
                <a:defRPr/>
              </a:pPr>
              <a:t>2016/2/5</a:t>
            </a:fld>
            <a:endParaRPr lang="ja-JP" altLang="en-US" dirty="0"/>
          </a:p>
        </p:txBody>
      </p:sp>
      <p:sp>
        <p:nvSpPr>
          <p:cNvPr id="4" name="スライド イメージ プレースホルダ 3"/>
          <p:cNvSpPr>
            <a:spLocks noGrp="1" noRot="1" noChangeAspect="1"/>
          </p:cNvSpPr>
          <p:nvPr>
            <p:ph type="sldImg" idx="2"/>
          </p:nvPr>
        </p:nvSpPr>
        <p:spPr>
          <a:xfrm>
            <a:off x="901700" y="739775"/>
            <a:ext cx="4933950" cy="3700463"/>
          </a:xfrm>
          <a:prstGeom prst="rect">
            <a:avLst/>
          </a:prstGeom>
          <a:noFill/>
          <a:ln w="12700">
            <a:solidFill>
              <a:prstClr val="black"/>
            </a:solidFill>
          </a:ln>
        </p:spPr>
        <p:txBody>
          <a:bodyPr vert="horz" lIns="91394" tIns="45697" rIns="91394" bIns="45697" rtlCol="0" anchor="ctr"/>
          <a:lstStyle/>
          <a:p>
            <a:pPr lvl="0"/>
            <a:endParaRPr lang="ja-JP" altLang="en-US" noProof="0" dirty="0"/>
          </a:p>
        </p:txBody>
      </p:sp>
      <p:sp>
        <p:nvSpPr>
          <p:cNvPr id="5" name="ノート プレースホルダ 4"/>
          <p:cNvSpPr>
            <a:spLocks noGrp="1"/>
          </p:cNvSpPr>
          <p:nvPr>
            <p:ph type="body" sz="quarter" idx="3"/>
          </p:nvPr>
        </p:nvSpPr>
        <p:spPr>
          <a:xfrm>
            <a:off x="673100" y="4686300"/>
            <a:ext cx="5389563" cy="4440238"/>
          </a:xfrm>
          <a:prstGeom prst="rect">
            <a:avLst/>
          </a:prstGeom>
        </p:spPr>
        <p:txBody>
          <a:bodyPr vert="horz" lIns="91394" tIns="45697" rIns="91394" bIns="45697" rtlCol="0">
            <a:normAutofit/>
          </a:bodyPr>
          <a:lstStyle/>
          <a:p>
            <a:pPr lvl="0"/>
            <a:r>
              <a:rPr lang="ja-JP" altLang="en-US" noProof="0" smtClean="0"/>
              <a:t>マスタ テキストの書式設定</a:t>
            </a:r>
          </a:p>
          <a:p>
            <a:pPr lvl="1"/>
            <a:r>
              <a:rPr lang="ja-JP" altLang="en-US" noProof="0" smtClean="0"/>
              <a:t>第 </a:t>
            </a:r>
            <a:r>
              <a:rPr lang="en-US" altLang="ja-JP" noProof="0" smtClean="0"/>
              <a:t>2 </a:t>
            </a:r>
            <a:r>
              <a:rPr lang="ja-JP" altLang="en-US" noProof="0" smtClean="0"/>
              <a:t>レベル</a:t>
            </a:r>
          </a:p>
          <a:p>
            <a:pPr lvl="2"/>
            <a:r>
              <a:rPr lang="ja-JP" altLang="en-US" noProof="0" smtClean="0"/>
              <a:t>第 </a:t>
            </a:r>
            <a:r>
              <a:rPr lang="en-US" altLang="ja-JP" noProof="0" smtClean="0"/>
              <a:t>3 </a:t>
            </a:r>
            <a:r>
              <a:rPr lang="ja-JP" altLang="en-US" noProof="0" smtClean="0"/>
              <a:t>レベル</a:t>
            </a:r>
          </a:p>
          <a:p>
            <a:pPr lvl="3"/>
            <a:r>
              <a:rPr lang="ja-JP" altLang="en-US" noProof="0" smtClean="0"/>
              <a:t>第 </a:t>
            </a:r>
            <a:r>
              <a:rPr lang="en-US" altLang="ja-JP" noProof="0" smtClean="0"/>
              <a:t>4 </a:t>
            </a:r>
            <a:r>
              <a:rPr lang="ja-JP" altLang="en-US" noProof="0" smtClean="0"/>
              <a:t>レベル</a:t>
            </a:r>
          </a:p>
          <a:p>
            <a:pPr lvl="4"/>
            <a:r>
              <a:rPr lang="ja-JP" altLang="en-US" noProof="0" smtClean="0"/>
              <a:t>第 </a:t>
            </a:r>
            <a:r>
              <a:rPr lang="en-US" altLang="ja-JP" noProof="0" smtClean="0"/>
              <a:t>5 </a:t>
            </a:r>
            <a:r>
              <a:rPr lang="ja-JP" altLang="en-US" noProof="0" smtClean="0"/>
              <a:t>レベル</a:t>
            </a:r>
            <a:endParaRPr lang="ja-JP" altLang="en-US" noProof="0"/>
          </a:p>
        </p:txBody>
      </p:sp>
      <p:sp>
        <p:nvSpPr>
          <p:cNvPr id="6" name="フッター プレースホルダ 5"/>
          <p:cNvSpPr>
            <a:spLocks noGrp="1"/>
          </p:cNvSpPr>
          <p:nvPr>
            <p:ph type="ftr" sz="quarter" idx="4"/>
          </p:nvPr>
        </p:nvSpPr>
        <p:spPr>
          <a:xfrm>
            <a:off x="0" y="9371013"/>
            <a:ext cx="2919413" cy="493712"/>
          </a:xfrm>
          <a:prstGeom prst="rect">
            <a:avLst/>
          </a:prstGeom>
        </p:spPr>
        <p:txBody>
          <a:bodyPr vert="horz" lIns="91394" tIns="45697" rIns="91394" bIns="45697" rtlCol="0" anchor="b"/>
          <a:lstStyle>
            <a:lvl1pPr algn="l" eaLnBrk="1" fontAlgn="auto" hangingPunct="1">
              <a:spcBef>
                <a:spcPts val="0"/>
              </a:spcBef>
              <a:spcAft>
                <a:spcPts val="0"/>
              </a:spcAft>
              <a:defRPr sz="1200">
                <a:latin typeface="+mn-lt"/>
                <a:ea typeface="+mn-ea"/>
              </a:defRPr>
            </a:lvl1pPr>
          </a:lstStyle>
          <a:p>
            <a:pPr>
              <a:defRPr/>
            </a:pPr>
            <a:endParaRPr lang="ja-JP" altLang="en-US"/>
          </a:p>
        </p:txBody>
      </p:sp>
      <p:sp>
        <p:nvSpPr>
          <p:cNvPr id="7" name="スライド番号プレースホルダ 6"/>
          <p:cNvSpPr>
            <a:spLocks noGrp="1"/>
          </p:cNvSpPr>
          <p:nvPr>
            <p:ph type="sldNum" sz="quarter" idx="5"/>
          </p:nvPr>
        </p:nvSpPr>
        <p:spPr>
          <a:xfrm>
            <a:off x="3814763" y="9371013"/>
            <a:ext cx="2919412" cy="493712"/>
          </a:xfrm>
          <a:prstGeom prst="rect">
            <a:avLst/>
          </a:prstGeom>
        </p:spPr>
        <p:txBody>
          <a:bodyPr vert="horz" lIns="91394" tIns="45697" rIns="91394" bIns="45697" rtlCol="0" anchor="b"/>
          <a:lstStyle>
            <a:lvl1pPr algn="r" eaLnBrk="1" fontAlgn="auto" hangingPunct="1">
              <a:spcBef>
                <a:spcPts val="0"/>
              </a:spcBef>
              <a:spcAft>
                <a:spcPts val="0"/>
              </a:spcAft>
              <a:defRPr sz="1200">
                <a:latin typeface="+mn-lt"/>
                <a:ea typeface="+mn-ea"/>
              </a:defRPr>
            </a:lvl1pPr>
          </a:lstStyle>
          <a:p>
            <a:pPr>
              <a:defRPr/>
            </a:pPr>
            <a:fld id="{3C8540C2-7113-477A-B7A2-D701F3BF936C}" type="slidenum">
              <a:rPr lang="ja-JP" altLang="en-US"/>
              <a:pPr>
                <a:defRPr/>
              </a:pPr>
              <a:t>‹#›</a:t>
            </a:fld>
            <a:endParaRPr lang="ja-JP" altLang="en-US" dirty="0"/>
          </a:p>
        </p:txBody>
      </p:sp>
    </p:spTree>
    <p:extLst>
      <p:ext uri="{BB962C8B-B14F-4D97-AF65-F5344CB8AC3E}">
        <p14:creationId xmlns:p14="http://schemas.microsoft.com/office/powerpoint/2010/main" val="137557087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kumimoji="1" sz="1200" kern="1200">
        <a:solidFill>
          <a:schemeClr val="tx1"/>
        </a:solidFill>
        <a:latin typeface="+mn-lt"/>
        <a:ea typeface="+mn-ea"/>
        <a:cs typeface="+mn-cs"/>
      </a:defRPr>
    </a:lvl1pPr>
    <a:lvl2pPr marL="457200" algn="l" rtl="0" eaLnBrk="0" fontAlgn="base" hangingPunct="0">
      <a:spcBef>
        <a:spcPct val="30000"/>
      </a:spcBef>
      <a:spcAft>
        <a:spcPct val="0"/>
      </a:spcAft>
      <a:defRPr kumimoji="1" sz="1200" kern="1200">
        <a:solidFill>
          <a:schemeClr val="tx1"/>
        </a:solidFill>
        <a:latin typeface="+mn-lt"/>
        <a:ea typeface="+mn-ea"/>
        <a:cs typeface="+mn-cs"/>
      </a:defRPr>
    </a:lvl2pPr>
    <a:lvl3pPr marL="914400" algn="l" rtl="0" eaLnBrk="0" fontAlgn="base" hangingPunct="0">
      <a:spcBef>
        <a:spcPct val="30000"/>
      </a:spcBef>
      <a:spcAft>
        <a:spcPct val="0"/>
      </a:spcAft>
      <a:defRPr kumimoji="1" sz="1200" kern="1200">
        <a:solidFill>
          <a:schemeClr val="tx1"/>
        </a:solidFill>
        <a:latin typeface="+mn-lt"/>
        <a:ea typeface="+mn-ea"/>
        <a:cs typeface="+mn-cs"/>
      </a:defRPr>
    </a:lvl3pPr>
    <a:lvl4pPr marL="1371600" algn="l" rtl="0" eaLnBrk="0" fontAlgn="base" hangingPunct="0">
      <a:spcBef>
        <a:spcPct val="30000"/>
      </a:spcBef>
      <a:spcAft>
        <a:spcPct val="0"/>
      </a:spcAft>
      <a:defRPr kumimoji="1" sz="1200" kern="1200">
        <a:solidFill>
          <a:schemeClr val="tx1"/>
        </a:solidFill>
        <a:latin typeface="+mn-lt"/>
        <a:ea typeface="+mn-ea"/>
        <a:cs typeface="+mn-cs"/>
      </a:defRPr>
    </a:lvl4pPr>
    <a:lvl5pPr marL="1828800" algn="l" rtl="0" eaLnBrk="0" fontAlgn="base" hangingPunct="0">
      <a:spcBef>
        <a:spcPct val="30000"/>
      </a:spcBef>
      <a:spcAft>
        <a:spcPct val="0"/>
      </a:spcAft>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スライド イメージ プレースホル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7" name="ノート プレースホル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ja-JP" altLang="en-US" smtClean="0"/>
          </a:p>
        </p:txBody>
      </p:sp>
      <p:sp>
        <p:nvSpPr>
          <p:cNvPr id="6148" name="スライド番号プレースホルダ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kumimoji="1">
                <a:solidFill>
                  <a:schemeClr val="tx1"/>
                </a:solidFill>
                <a:latin typeface="Calibri" panose="020F0502020204030204" pitchFamily="34" charset="0"/>
                <a:ea typeface="ＭＳ Ｐゴシック" panose="020B0600070205080204" pitchFamily="50" charset="-128"/>
              </a:defRPr>
            </a:lvl1pPr>
            <a:lvl2pPr marL="742950" indent="-285750">
              <a:defRPr kumimoji="1">
                <a:solidFill>
                  <a:schemeClr val="tx1"/>
                </a:solidFill>
                <a:latin typeface="Calibri" panose="020F0502020204030204" pitchFamily="34" charset="0"/>
                <a:ea typeface="ＭＳ Ｐゴシック" panose="020B0600070205080204" pitchFamily="50" charset="-128"/>
              </a:defRPr>
            </a:lvl2pPr>
            <a:lvl3pPr marL="1143000" indent="-228600">
              <a:defRPr kumimoji="1">
                <a:solidFill>
                  <a:schemeClr val="tx1"/>
                </a:solidFill>
                <a:latin typeface="Calibri" panose="020F0502020204030204" pitchFamily="34" charset="0"/>
                <a:ea typeface="ＭＳ Ｐゴシック" panose="020B0600070205080204" pitchFamily="50" charset="-128"/>
              </a:defRPr>
            </a:lvl3pPr>
            <a:lvl4pPr marL="1600200" indent="-228600">
              <a:defRPr kumimoji="1">
                <a:solidFill>
                  <a:schemeClr val="tx1"/>
                </a:solidFill>
                <a:latin typeface="Calibri" panose="020F0502020204030204" pitchFamily="34" charset="0"/>
                <a:ea typeface="ＭＳ Ｐゴシック" panose="020B0600070205080204" pitchFamily="50" charset="-128"/>
              </a:defRPr>
            </a:lvl4pPr>
            <a:lvl5pPr marL="2057400" indent="-228600">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pPr fontAlgn="base">
              <a:spcBef>
                <a:spcPct val="0"/>
              </a:spcBef>
              <a:spcAft>
                <a:spcPct val="0"/>
              </a:spcAft>
            </a:pPr>
            <a:fld id="{11D6AB71-DB73-46E4-A464-49DD2861F9B6}" type="slidenum">
              <a:rPr lang="ja-JP" altLang="en-US" smtClean="0"/>
              <a:pPr fontAlgn="base">
                <a:spcBef>
                  <a:spcPct val="0"/>
                </a:spcBef>
                <a:spcAft>
                  <a:spcPct val="0"/>
                </a:spcAft>
              </a:pPr>
              <a:t>1</a:t>
            </a:fld>
            <a:endParaRPr lang="ja-JP" altLang="en-US" smtClean="0"/>
          </a:p>
        </p:txBody>
      </p:sp>
    </p:spTree>
    <p:extLst>
      <p:ext uri="{BB962C8B-B14F-4D97-AF65-F5344CB8AC3E}">
        <p14:creationId xmlns:p14="http://schemas.microsoft.com/office/powerpoint/2010/main" val="5199803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スライド イメージ プレースホル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5843" name="ノート プレースホル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ja-JP" altLang="en-US" smtClean="0"/>
          </a:p>
        </p:txBody>
      </p:sp>
      <p:sp>
        <p:nvSpPr>
          <p:cNvPr id="35844" name="スライド番号プレースホルダ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kumimoji="1">
                <a:solidFill>
                  <a:schemeClr val="tx1"/>
                </a:solidFill>
                <a:latin typeface="Calibri" panose="020F0502020204030204" pitchFamily="34" charset="0"/>
                <a:ea typeface="ＭＳ Ｐゴシック" panose="020B0600070205080204" pitchFamily="50" charset="-128"/>
              </a:defRPr>
            </a:lvl1pPr>
            <a:lvl2pPr marL="742950" indent="-285750">
              <a:defRPr kumimoji="1">
                <a:solidFill>
                  <a:schemeClr val="tx1"/>
                </a:solidFill>
                <a:latin typeface="Calibri" panose="020F0502020204030204" pitchFamily="34" charset="0"/>
                <a:ea typeface="ＭＳ Ｐゴシック" panose="020B0600070205080204" pitchFamily="50" charset="-128"/>
              </a:defRPr>
            </a:lvl2pPr>
            <a:lvl3pPr marL="1143000" indent="-228600">
              <a:defRPr kumimoji="1">
                <a:solidFill>
                  <a:schemeClr val="tx1"/>
                </a:solidFill>
                <a:latin typeface="Calibri" panose="020F0502020204030204" pitchFamily="34" charset="0"/>
                <a:ea typeface="ＭＳ Ｐゴシック" panose="020B0600070205080204" pitchFamily="50" charset="-128"/>
              </a:defRPr>
            </a:lvl3pPr>
            <a:lvl4pPr marL="1600200" indent="-228600">
              <a:defRPr kumimoji="1">
                <a:solidFill>
                  <a:schemeClr val="tx1"/>
                </a:solidFill>
                <a:latin typeface="Calibri" panose="020F0502020204030204" pitchFamily="34" charset="0"/>
                <a:ea typeface="ＭＳ Ｐゴシック" panose="020B0600070205080204" pitchFamily="50" charset="-128"/>
              </a:defRPr>
            </a:lvl4pPr>
            <a:lvl5pPr marL="2057400" indent="-228600">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pPr fontAlgn="base">
              <a:spcBef>
                <a:spcPct val="0"/>
              </a:spcBef>
              <a:spcAft>
                <a:spcPct val="0"/>
              </a:spcAft>
            </a:pPr>
            <a:fld id="{1689C572-4482-4F5D-B1CC-942055B959DB}" type="slidenum">
              <a:rPr lang="ja-JP" altLang="en-US" smtClean="0"/>
              <a:pPr fontAlgn="base">
                <a:spcBef>
                  <a:spcPct val="0"/>
                </a:spcBef>
                <a:spcAft>
                  <a:spcPct val="0"/>
                </a:spcAft>
              </a:pPr>
              <a:t>11</a:t>
            </a:fld>
            <a:endParaRPr lang="ja-JP" altLang="en-US" smtClean="0"/>
          </a:p>
        </p:txBody>
      </p:sp>
    </p:spTree>
    <p:extLst>
      <p:ext uri="{BB962C8B-B14F-4D97-AF65-F5344CB8AC3E}">
        <p14:creationId xmlns:p14="http://schemas.microsoft.com/office/powerpoint/2010/main" val="10425734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スライド イメージ プレースホル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7891" name="ノート プレースホル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ja-JP" altLang="en-US" smtClean="0"/>
          </a:p>
        </p:txBody>
      </p:sp>
      <p:sp>
        <p:nvSpPr>
          <p:cNvPr id="37892" name="スライド番号プレースホルダ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kumimoji="1">
                <a:solidFill>
                  <a:schemeClr val="tx1"/>
                </a:solidFill>
                <a:latin typeface="Calibri" panose="020F0502020204030204" pitchFamily="34" charset="0"/>
                <a:ea typeface="ＭＳ Ｐゴシック" panose="020B0600070205080204" pitchFamily="50" charset="-128"/>
              </a:defRPr>
            </a:lvl1pPr>
            <a:lvl2pPr marL="742950" indent="-285750">
              <a:defRPr kumimoji="1">
                <a:solidFill>
                  <a:schemeClr val="tx1"/>
                </a:solidFill>
                <a:latin typeface="Calibri" panose="020F0502020204030204" pitchFamily="34" charset="0"/>
                <a:ea typeface="ＭＳ Ｐゴシック" panose="020B0600070205080204" pitchFamily="50" charset="-128"/>
              </a:defRPr>
            </a:lvl2pPr>
            <a:lvl3pPr marL="1143000" indent="-228600">
              <a:defRPr kumimoji="1">
                <a:solidFill>
                  <a:schemeClr val="tx1"/>
                </a:solidFill>
                <a:latin typeface="Calibri" panose="020F0502020204030204" pitchFamily="34" charset="0"/>
                <a:ea typeface="ＭＳ Ｐゴシック" panose="020B0600070205080204" pitchFamily="50" charset="-128"/>
              </a:defRPr>
            </a:lvl3pPr>
            <a:lvl4pPr marL="1600200" indent="-228600">
              <a:defRPr kumimoji="1">
                <a:solidFill>
                  <a:schemeClr val="tx1"/>
                </a:solidFill>
                <a:latin typeface="Calibri" panose="020F0502020204030204" pitchFamily="34" charset="0"/>
                <a:ea typeface="ＭＳ Ｐゴシック" panose="020B0600070205080204" pitchFamily="50" charset="-128"/>
              </a:defRPr>
            </a:lvl4pPr>
            <a:lvl5pPr marL="2057400" indent="-228600">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pPr fontAlgn="base">
              <a:spcBef>
                <a:spcPct val="0"/>
              </a:spcBef>
              <a:spcAft>
                <a:spcPct val="0"/>
              </a:spcAft>
            </a:pPr>
            <a:fld id="{3E1D3CB8-17E9-4CA8-8D2C-582BCB41CBA3}" type="slidenum">
              <a:rPr lang="ja-JP" altLang="en-US" smtClean="0"/>
              <a:pPr fontAlgn="base">
                <a:spcBef>
                  <a:spcPct val="0"/>
                </a:spcBef>
                <a:spcAft>
                  <a:spcPct val="0"/>
                </a:spcAft>
              </a:pPr>
              <a:t>12</a:t>
            </a:fld>
            <a:endParaRPr lang="ja-JP" altLang="en-US" smtClean="0"/>
          </a:p>
        </p:txBody>
      </p:sp>
    </p:spTree>
    <p:extLst>
      <p:ext uri="{BB962C8B-B14F-4D97-AF65-F5344CB8AC3E}">
        <p14:creationId xmlns:p14="http://schemas.microsoft.com/office/powerpoint/2010/main" val="252635812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スライド イメージ プレースホル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9939" name="ノート プレースホル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ja-JP" altLang="en-US" smtClean="0"/>
          </a:p>
        </p:txBody>
      </p:sp>
      <p:sp>
        <p:nvSpPr>
          <p:cNvPr id="39940" name="スライド番号プレースホルダ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kumimoji="1">
                <a:solidFill>
                  <a:schemeClr val="tx1"/>
                </a:solidFill>
                <a:latin typeface="Calibri" panose="020F0502020204030204" pitchFamily="34" charset="0"/>
                <a:ea typeface="ＭＳ Ｐゴシック" panose="020B0600070205080204" pitchFamily="50" charset="-128"/>
              </a:defRPr>
            </a:lvl1pPr>
            <a:lvl2pPr marL="742950" indent="-285750">
              <a:defRPr kumimoji="1">
                <a:solidFill>
                  <a:schemeClr val="tx1"/>
                </a:solidFill>
                <a:latin typeface="Calibri" panose="020F0502020204030204" pitchFamily="34" charset="0"/>
                <a:ea typeface="ＭＳ Ｐゴシック" panose="020B0600070205080204" pitchFamily="50" charset="-128"/>
              </a:defRPr>
            </a:lvl2pPr>
            <a:lvl3pPr marL="1143000" indent="-228600">
              <a:defRPr kumimoji="1">
                <a:solidFill>
                  <a:schemeClr val="tx1"/>
                </a:solidFill>
                <a:latin typeface="Calibri" panose="020F0502020204030204" pitchFamily="34" charset="0"/>
                <a:ea typeface="ＭＳ Ｐゴシック" panose="020B0600070205080204" pitchFamily="50" charset="-128"/>
              </a:defRPr>
            </a:lvl3pPr>
            <a:lvl4pPr marL="1600200" indent="-228600">
              <a:defRPr kumimoji="1">
                <a:solidFill>
                  <a:schemeClr val="tx1"/>
                </a:solidFill>
                <a:latin typeface="Calibri" panose="020F0502020204030204" pitchFamily="34" charset="0"/>
                <a:ea typeface="ＭＳ Ｐゴシック" panose="020B0600070205080204" pitchFamily="50" charset="-128"/>
              </a:defRPr>
            </a:lvl4pPr>
            <a:lvl5pPr marL="2057400" indent="-228600">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pPr fontAlgn="base">
              <a:spcBef>
                <a:spcPct val="0"/>
              </a:spcBef>
              <a:spcAft>
                <a:spcPct val="0"/>
              </a:spcAft>
            </a:pPr>
            <a:fld id="{3F1314BA-D5B1-4893-BDD0-B3EB0B39AB15}" type="slidenum">
              <a:rPr lang="ja-JP" altLang="en-US" smtClean="0"/>
              <a:pPr fontAlgn="base">
                <a:spcBef>
                  <a:spcPct val="0"/>
                </a:spcBef>
                <a:spcAft>
                  <a:spcPct val="0"/>
                </a:spcAft>
              </a:pPr>
              <a:t>13</a:t>
            </a:fld>
            <a:endParaRPr lang="ja-JP" altLang="en-US" smtClean="0"/>
          </a:p>
        </p:txBody>
      </p:sp>
    </p:spTree>
    <p:extLst>
      <p:ext uri="{BB962C8B-B14F-4D97-AF65-F5344CB8AC3E}">
        <p14:creationId xmlns:p14="http://schemas.microsoft.com/office/powerpoint/2010/main" val="175587765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スライド イメージ プレースホル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1987" name="ノート プレースホル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ja-JP" altLang="en-US" smtClean="0"/>
          </a:p>
        </p:txBody>
      </p:sp>
      <p:sp>
        <p:nvSpPr>
          <p:cNvPr id="41988" name="スライド番号プレースホルダ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kumimoji="1">
                <a:solidFill>
                  <a:schemeClr val="tx1"/>
                </a:solidFill>
                <a:latin typeface="Calibri" panose="020F0502020204030204" pitchFamily="34" charset="0"/>
                <a:ea typeface="ＭＳ Ｐゴシック" panose="020B0600070205080204" pitchFamily="50" charset="-128"/>
              </a:defRPr>
            </a:lvl1pPr>
            <a:lvl2pPr marL="742950" indent="-285750">
              <a:defRPr kumimoji="1">
                <a:solidFill>
                  <a:schemeClr val="tx1"/>
                </a:solidFill>
                <a:latin typeface="Calibri" panose="020F0502020204030204" pitchFamily="34" charset="0"/>
                <a:ea typeface="ＭＳ Ｐゴシック" panose="020B0600070205080204" pitchFamily="50" charset="-128"/>
              </a:defRPr>
            </a:lvl2pPr>
            <a:lvl3pPr marL="1143000" indent="-228600">
              <a:defRPr kumimoji="1">
                <a:solidFill>
                  <a:schemeClr val="tx1"/>
                </a:solidFill>
                <a:latin typeface="Calibri" panose="020F0502020204030204" pitchFamily="34" charset="0"/>
                <a:ea typeface="ＭＳ Ｐゴシック" panose="020B0600070205080204" pitchFamily="50" charset="-128"/>
              </a:defRPr>
            </a:lvl3pPr>
            <a:lvl4pPr marL="1600200" indent="-228600">
              <a:defRPr kumimoji="1">
                <a:solidFill>
                  <a:schemeClr val="tx1"/>
                </a:solidFill>
                <a:latin typeface="Calibri" panose="020F0502020204030204" pitchFamily="34" charset="0"/>
                <a:ea typeface="ＭＳ Ｐゴシック" panose="020B0600070205080204" pitchFamily="50" charset="-128"/>
              </a:defRPr>
            </a:lvl4pPr>
            <a:lvl5pPr marL="2057400" indent="-228600">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pPr fontAlgn="base">
              <a:spcBef>
                <a:spcPct val="0"/>
              </a:spcBef>
              <a:spcAft>
                <a:spcPct val="0"/>
              </a:spcAft>
            </a:pPr>
            <a:fld id="{97680048-BA8A-4449-A513-A2C22B487FFC}" type="slidenum">
              <a:rPr lang="ja-JP" altLang="en-US" smtClean="0"/>
              <a:pPr fontAlgn="base">
                <a:spcBef>
                  <a:spcPct val="0"/>
                </a:spcBef>
                <a:spcAft>
                  <a:spcPct val="0"/>
                </a:spcAft>
              </a:pPr>
              <a:t>14</a:t>
            </a:fld>
            <a:endParaRPr lang="ja-JP" altLang="en-US" smtClean="0"/>
          </a:p>
        </p:txBody>
      </p:sp>
    </p:spTree>
    <p:extLst>
      <p:ext uri="{BB962C8B-B14F-4D97-AF65-F5344CB8AC3E}">
        <p14:creationId xmlns:p14="http://schemas.microsoft.com/office/powerpoint/2010/main" val="71789391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スライド イメージ プレースホル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4035" name="ノート プレースホル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ja-JP" altLang="en-US" smtClean="0"/>
          </a:p>
        </p:txBody>
      </p:sp>
      <p:sp>
        <p:nvSpPr>
          <p:cNvPr id="44036" name="スライド番号プレースホルダ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kumimoji="1">
                <a:solidFill>
                  <a:schemeClr val="tx1"/>
                </a:solidFill>
                <a:latin typeface="Calibri" panose="020F0502020204030204" pitchFamily="34" charset="0"/>
                <a:ea typeface="ＭＳ Ｐゴシック" panose="020B0600070205080204" pitchFamily="50" charset="-128"/>
              </a:defRPr>
            </a:lvl1pPr>
            <a:lvl2pPr marL="742950" indent="-285750">
              <a:defRPr kumimoji="1">
                <a:solidFill>
                  <a:schemeClr val="tx1"/>
                </a:solidFill>
                <a:latin typeface="Calibri" panose="020F0502020204030204" pitchFamily="34" charset="0"/>
                <a:ea typeface="ＭＳ Ｐゴシック" panose="020B0600070205080204" pitchFamily="50" charset="-128"/>
              </a:defRPr>
            </a:lvl2pPr>
            <a:lvl3pPr marL="1143000" indent="-228600">
              <a:defRPr kumimoji="1">
                <a:solidFill>
                  <a:schemeClr val="tx1"/>
                </a:solidFill>
                <a:latin typeface="Calibri" panose="020F0502020204030204" pitchFamily="34" charset="0"/>
                <a:ea typeface="ＭＳ Ｐゴシック" panose="020B0600070205080204" pitchFamily="50" charset="-128"/>
              </a:defRPr>
            </a:lvl3pPr>
            <a:lvl4pPr marL="1600200" indent="-228600">
              <a:defRPr kumimoji="1">
                <a:solidFill>
                  <a:schemeClr val="tx1"/>
                </a:solidFill>
                <a:latin typeface="Calibri" panose="020F0502020204030204" pitchFamily="34" charset="0"/>
                <a:ea typeface="ＭＳ Ｐゴシック" panose="020B0600070205080204" pitchFamily="50" charset="-128"/>
              </a:defRPr>
            </a:lvl4pPr>
            <a:lvl5pPr marL="2057400" indent="-228600">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pPr fontAlgn="base">
              <a:spcBef>
                <a:spcPct val="0"/>
              </a:spcBef>
              <a:spcAft>
                <a:spcPct val="0"/>
              </a:spcAft>
            </a:pPr>
            <a:fld id="{0D215845-E6DD-4CF3-AC4C-DED7BC39E1D5}" type="slidenum">
              <a:rPr lang="ja-JP" altLang="en-US" smtClean="0"/>
              <a:pPr fontAlgn="base">
                <a:spcBef>
                  <a:spcPct val="0"/>
                </a:spcBef>
                <a:spcAft>
                  <a:spcPct val="0"/>
                </a:spcAft>
              </a:pPr>
              <a:t>15</a:t>
            </a:fld>
            <a:endParaRPr lang="ja-JP" altLang="en-US" smtClean="0"/>
          </a:p>
        </p:txBody>
      </p:sp>
    </p:spTree>
    <p:extLst>
      <p:ext uri="{BB962C8B-B14F-4D97-AF65-F5344CB8AC3E}">
        <p14:creationId xmlns:p14="http://schemas.microsoft.com/office/powerpoint/2010/main" val="245265911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スライド イメージ プレースホル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8131" name="ノート プレースホル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ja-JP" altLang="en-US" smtClean="0"/>
          </a:p>
        </p:txBody>
      </p:sp>
      <p:sp>
        <p:nvSpPr>
          <p:cNvPr id="4" name="スライド番号プレースホルダ 3"/>
          <p:cNvSpPr>
            <a:spLocks noGrp="1"/>
          </p:cNvSpPr>
          <p:nvPr>
            <p:ph type="sldNum" sz="quarter" idx="5"/>
          </p:nvPr>
        </p:nvSpPr>
        <p:spPr/>
        <p:txBody>
          <a:bodyPr/>
          <a:lstStyle/>
          <a:p>
            <a:pPr>
              <a:defRPr/>
            </a:pPr>
            <a:fld id="{B7A9200F-F0F2-4954-B1E2-F96426C0165F}" type="slidenum">
              <a:rPr lang="ja-JP" altLang="en-US" smtClean="0"/>
              <a:pPr>
                <a:defRPr/>
              </a:pPr>
              <a:t>16</a:t>
            </a:fld>
            <a:endParaRPr lang="ja-JP" altLang="en-US" dirty="0"/>
          </a:p>
        </p:txBody>
      </p:sp>
    </p:spTree>
    <p:extLst>
      <p:ext uri="{BB962C8B-B14F-4D97-AF65-F5344CB8AC3E}">
        <p14:creationId xmlns:p14="http://schemas.microsoft.com/office/powerpoint/2010/main" val="138204578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スライド イメージ プレースホル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2227" name="ノート プレースホル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ja-JP" altLang="en-US" smtClean="0"/>
          </a:p>
        </p:txBody>
      </p:sp>
      <p:sp>
        <p:nvSpPr>
          <p:cNvPr id="52228" name="スライド番号プレースホルダ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kumimoji="1">
                <a:solidFill>
                  <a:schemeClr val="tx1"/>
                </a:solidFill>
                <a:latin typeface="Calibri" panose="020F0502020204030204" pitchFamily="34" charset="0"/>
                <a:ea typeface="ＭＳ Ｐゴシック" panose="020B0600070205080204" pitchFamily="50" charset="-128"/>
              </a:defRPr>
            </a:lvl1pPr>
            <a:lvl2pPr marL="742950" indent="-285750">
              <a:defRPr kumimoji="1">
                <a:solidFill>
                  <a:schemeClr val="tx1"/>
                </a:solidFill>
                <a:latin typeface="Calibri" panose="020F0502020204030204" pitchFamily="34" charset="0"/>
                <a:ea typeface="ＭＳ Ｐゴシック" panose="020B0600070205080204" pitchFamily="50" charset="-128"/>
              </a:defRPr>
            </a:lvl2pPr>
            <a:lvl3pPr marL="1143000" indent="-228600">
              <a:defRPr kumimoji="1">
                <a:solidFill>
                  <a:schemeClr val="tx1"/>
                </a:solidFill>
                <a:latin typeface="Calibri" panose="020F0502020204030204" pitchFamily="34" charset="0"/>
                <a:ea typeface="ＭＳ Ｐゴシック" panose="020B0600070205080204" pitchFamily="50" charset="-128"/>
              </a:defRPr>
            </a:lvl3pPr>
            <a:lvl4pPr marL="1600200" indent="-228600">
              <a:defRPr kumimoji="1">
                <a:solidFill>
                  <a:schemeClr val="tx1"/>
                </a:solidFill>
                <a:latin typeface="Calibri" panose="020F0502020204030204" pitchFamily="34" charset="0"/>
                <a:ea typeface="ＭＳ Ｐゴシック" panose="020B0600070205080204" pitchFamily="50" charset="-128"/>
              </a:defRPr>
            </a:lvl4pPr>
            <a:lvl5pPr marL="2057400" indent="-228600">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pPr fontAlgn="base">
              <a:spcBef>
                <a:spcPct val="0"/>
              </a:spcBef>
              <a:spcAft>
                <a:spcPct val="0"/>
              </a:spcAft>
            </a:pPr>
            <a:fld id="{D1CD1CF7-6A42-43A0-9BCF-8F180FB15841}" type="slidenum">
              <a:rPr lang="ja-JP" altLang="en-US" smtClean="0"/>
              <a:pPr fontAlgn="base">
                <a:spcBef>
                  <a:spcPct val="0"/>
                </a:spcBef>
                <a:spcAft>
                  <a:spcPct val="0"/>
                </a:spcAft>
              </a:pPr>
              <a:t>17</a:t>
            </a:fld>
            <a:endParaRPr lang="ja-JP" altLang="en-US" smtClean="0"/>
          </a:p>
        </p:txBody>
      </p:sp>
    </p:spTree>
    <p:extLst>
      <p:ext uri="{BB962C8B-B14F-4D97-AF65-F5344CB8AC3E}">
        <p14:creationId xmlns:p14="http://schemas.microsoft.com/office/powerpoint/2010/main" val="398576858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スライド イメージ プレースホル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5299" name="ノート プレースホル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ja-JP" altLang="en-US" smtClean="0"/>
          </a:p>
        </p:txBody>
      </p:sp>
      <p:sp>
        <p:nvSpPr>
          <p:cNvPr id="55300" name="スライド番号プレースホルダ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kumimoji="1">
                <a:solidFill>
                  <a:schemeClr val="tx1"/>
                </a:solidFill>
                <a:latin typeface="Calibri" panose="020F0502020204030204" pitchFamily="34" charset="0"/>
                <a:ea typeface="ＭＳ Ｐゴシック" panose="020B0600070205080204" pitchFamily="50" charset="-128"/>
              </a:defRPr>
            </a:lvl1pPr>
            <a:lvl2pPr marL="742950" indent="-285750">
              <a:defRPr kumimoji="1">
                <a:solidFill>
                  <a:schemeClr val="tx1"/>
                </a:solidFill>
                <a:latin typeface="Calibri" panose="020F0502020204030204" pitchFamily="34" charset="0"/>
                <a:ea typeface="ＭＳ Ｐゴシック" panose="020B0600070205080204" pitchFamily="50" charset="-128"/>
              </a:defRPr>
            </a:lvl2pPr>
            <a:lvl3pPr marL="1143000" indent="-228600">
              <a:defRPr kumimoji="1">
                <a:solidFill>
                  <a:schemeClr val="tx1"/>
                </a:solidFill>
                <a:latin typeface="Calibri" panose="020F0502020204030204" pitchFamily="34" charset="0"/>
                <a:ea typeface="ＭＳ Ｐゴシック" panose="020B0600070205080204" pitchFamily="50" charset="-128"/>
              </a:defRPr>
            </a:lvl3pPr>
            <a:lvl4pPr marL="1600200" indent="-228600">
              <a:defRPr kumimoji="1">
                <a:solidFill>
                  <a:schemeClr val="tx1"/>
                </a:solidFill>
                <a:latin typeface="Calibri" panose="020F0502020204030204" pitchFamily="34" charset="0"/>
                <a:ea typeface="ＭＳ Ｐゴシック" panose="020B0600070205080204" pitchFamily="50" charset="-128"/>
              </a:defRPr>
            </a:lvl4pPr>
            <a:lvl5pPr marL="2057400" indent="-228600">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pPr fontAlgn="base">
              <a:spcBef>
                <a:spcPct val="0"/>
              </a:spcBef>
              <a:spcAft>
                <a:spcPct val="0"/>
              </a:spcAft>
            </a:pPr>
            <a:fld id="{247C1F36-AE84-448A-8C2B-3D5FC893D852}" type="slidenum">
              <a:rPr lang="ja-JP" altLang="en-US" smtClean="0"/>
              <a:pPr fontAlgn="base">
                <a:spcBef>
                  <a:spcPct val="0"/>
                </a:spcBef>
                <a:spcAft>
                  <a:spcPct val="0"/>
                </a:spcAft>
              </a:pPr>
              <a:t>19</a:t>
            </a:fld>
            <a:endParaRPr lang="ja-JP" altLang="en-US" smtClean="0"/>
          </a:p>
        </p:txBody>
      </p:sp>
    </p:spTree>
    <p:extLst>
      <p:ext uri="{BB962C8B-B14F-4D97-AF65-F5344CB8AC3E}">
        <p14:creationId xmlns:p14="http://schemas.microsoft.com/office/powerpoint/2010/main" val="100813795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スライド イメージ プレースホル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7347" name="ノート プレースホル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ja-JP" altLang="en-US" smtClean="0"/>
          </a:p>
        </p:txBody>
      </p:sp>
      <p:sp>
        <p:nvSpPr>
          <p:cNvPr id="57348" name="スライド番号プレースホルダ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kumimoji="1">
                <a:solidFill>
                  <a:schemeClr val="tx1"/>
                </a:solidFill>
                <a:latin typeface="Calibri" panose="020F0502020204030204" pitchFamily="34" charset="0"/>
                <a:ea typeface="ＭＳ Ｐゴシック" panose="020B0600070205080204" pitchFamily="50" charset="-128"/>
              </a:defRPr>
            </a:lvl1pPr>
            <a:lvl2pPr marL="742950" indent="-285750">
              <a:defRPr kumimoji="1">
                <a:solidFill>
                  <a:schemeClr val="tx1"/>
                </a:solidFill>
                <a:latin typeface="Calibri" panose="020F0502020204030204" pitchFamily="34" charset="0"/>
                <a:ea typeface="ＭＳ Ｐゴシック" panose="020B0600070205080204" pitchFamily="50" charset="-128"/>
              </a:defRPr>
            </a:lvl2pPr>
            <a:lvl3pPr marL="1143000" indent="-228600">
              <a:defRPr kumimoji="1">
                <a:solidFill>
                  <a:schemeClr val="tx1"/>
                </a:solidFill>
                <a:latin typeface="Calibri" panose="020F0502020204030204" pitchFamily="34" charset="0"/>
                <a:ea typeface="ＭＳ Ｐゴシック" panose="020B0600070205080204" pitchFamily="50" charset="-128"/>
              </a:defRPr>
            </a:lvl3pPr>
            <a:lvl4pPr marL="1600200" indent="-228600">
              <a:defRPr kumimoji="1">
                <a:solidFill>
                  <a:schemeClr val="tx1"/>
                </a:solidFill>
                <a:latin typeface="Calibri" panose="020F0502020204030204" pitchFamily="34" charset="0"/>
                <a:ea typeface="ＭＳ Ｐゴシック" panose="020B0600070205080204" pitchFamily="50" charset="-128"/>
              </a:defRPr>
            </a:lvl4pPr>
            <a:lvl5pPr marL="2057400" indent="-228600">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pPr fontAlgn="base">
              <a:spcBef>
                <a:spcPct val="0"/>
              </a:spcBef>
              <a:spcAft>
                <a:spcPct val="0"/>
              </a:spcAft>
            </a:pPr>
            <a:fld id="{A06DA061-0097-40D2-AB2A-9773EA39B961}" type="slidenum">
              <a:rPr lang="ja-JP" altLang="en-US" smtClean="0"/>
              <a:pPr fontAlgn="base">
                <a:spcBef>
                  <a:spcPct val="0"/>
                </a:spcBef>
                <a:spcAft>
                  <a:spcPct val="0"/>
                </a:spcAft>
              </a:pPr>
              <a:t>20</a:t>
            </a:fld>
            <a:endParaRPr lang="ja-JP" altLang="en-US" smtClean="0"/>
          </a:p>
        </p:txBody>
      </p:sp>
    </p:spTree>
    <p:extLst>
      <p:ext uri="{BB962C8B-B14F-4D97-AF65-F5344CB8AC3E}">
        <p14:creationId xmlns:p14="http://schemas.microsoft.com/office/powerpoint/2010/main" val="344014080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スライド イメージ プレースホル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9395" name="ノート プレースホル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ja-JP" altLang="en-US" smtClean="0"/>
          </a:p>
        </p:txBody>
      </p:sp>
      <p:sp>
        <p:nvSpPr>
          <p:cNvPr id="59396" name="スライド番号プレースホルダ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kumimoji="1">
                <a:solidFill>
                  <a:schemeClr val="tx1"/>
                </a:solidFill>
                <a:latin typeface="Calibri" panose="020F0502020204030204" pitchFamily="34" charset="0"/>
                <a:ea typeface="ＭＳ Ｐゴシック" panose="020B0600070205080204" pitchFamily="50" charset="-128"/>
              </a:defRPr>
            </a:lvl1pPr>
            <a:lvl2pPr marL="742950" indent="-285750">
              <a:defRPr kumimoji="1">
                <a:solidFill>
                  <a:schemeClr val="tx1"/>
                </a:solidFill>
                <a:latin typeface="Calibri" panose="020F0502020204030204" pitchFamily="34" charset="0"/>
                <a:ea typeface="ＭＳ Ｐゴシック" panose="020B0600070205080204" pitchFamily="50" charset="-128"/>
              </a:defRPr>
            </a:lvl2pPr>
            <a:lvl3pPr marL="1143000" indent="-228600">
              <a:defRPr kumimoji="1">
                <a:solidFill>
                  <a:schemeClr val="tx1"/>
                </a:solidFill>
                <a:latin typeface="Calibri" panose="020F0502020204030204" pitchFamily="34" charset="0"/>
                <a:ea typeface="ＭＳ Ｐゴシック" panose="020B0600070205080204" pitchFamily="50" charset="-128"/>
              </a:defRPr>
            </a:lvl3pPr>
            <a:lvl4pPr marL="1600200" indent="-228600">
              <a:defRPr kumimoji="1">
                <a:solidFill>
                  <a:schemeClr val="tx1"/>
                </a:solidFill>
                <a:latin typeface="Calibri" panose="020F0502020204030204" pitchFamily="34" charset="0"/>
                <a:ea typeface="ＭＳ Ｐゴシック" panose="020B0600070205080204" pitchFamily="50" charset="-128"/>
              </a:defRPr>
            </a:lvl4pPr>
            <a:lvl5pPr marL="2057400" indent="-228600">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pPr fontAlgn="base">
              <a:spcBef>
                <a:spcPct val="0"/>
              </a:spcBef>
              <a:spcAft>
                <a:spcPct val="0"/>
              </a:spcAft>
            </a:pPr>
            <a:fld id="{9D5A7C4D-3E2F-447D-83CE-56E57D2ECDF0}" type="slidenum">
              <a:rPr lang="ja-JP" altLang="en-US" smtClean="0"/>
              <a:pPr fontAlgn="base">
                <a:spcBef>
                  <a:spcPct val="0"/>
                </a:spcBef>
                <a:spcAft>
                  <a:spcPct val="0"/>
                </a:spcAft>
              </a:pPr>
              <a:t>21</a:t>
            </a:fld>
            <a:endParaRPr lang="ja-JP" altLang="en-US" smtClean="0"/>
          </a:p>
        </p:txBody>
      </p:sp>
    </p:spTree>
    <p:extLst>
      <p:ext uri="{BB962C8B-B14F-4D97-AF65-F5344CB8AC3E}">
        <p14:creationId xmlns:p14="http://schemas.microsoft.com/office/powerpoint/2010/main" val="22362793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スライド イメージ プレースホル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195" name="ノート プレースホル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ja-JP" altLang="en-US" smtClean="0"/>
          </a:p>
        </p:txBody>
      </p:sp>
      <p:sp>
        <p:nvSpPr>
          <p:cNvPr id="8196" name="スライド番号プレースホルダ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kumimoji="1">
                <a:solidFill>
                  <a:schemeClr val="tx1"/>
                </a:solidFill>
                <a:latin typeface="Calibri" panose="020F0502020204030204" pitchFamily="34" charset="0"/>
                <a:ea typeface="ＭＳ Ｐゴシック" panose="020B0600070205080204" pitchFamily="50" charset="-128"/>
              </a:defRPr>
            </a:lvl1pPr>
            <a:lvl2pPr marL="742950" indent="-285750">
              <a:defRPr kumimoji="1">
                <a:solidFill>
                  <a:schemeClr val="tx1"/>
                </a:solidFill>
                <a:latin typeface="Calibri" panose="020F0502020204030204" pitchFamily="34" charset="0"/>
                <a:ea typeface="ＭＳ Ｐゴシック" panose="020B0600070205080204" pitchFamily="50" charset="-128"/>
              </a:defRPr>
            </a:lvl2pPr>
            <a:lvl3pPr marL="1143000" indent="-228600">
              <a:defRPr kumimoji="1">
                <a:solidFill>
                  <a:schemeClr val="tx1"/>
                </a:solidFill>
                <a:latin typeface="Calibri" panose="020F0502020204030204" pitchFamily="34" charset="0"/>
                <a:ea typeface="ＭＳ Ｐゴシック" panose="020B0600070205080204" pitchFamily="50" charset="-128"/>
              </a:defRPr>
            </a:lvl3pPr>
            <a:lvl4pPr marL="1600200" indent="-228600">
              <a:defRPr kumimoji="1">
                <a:solidFill>
                  <a:schemeClr val="tx1"/>
                </a:solidFill>
                <a:latin typeface="Calibri" panose="020F0502020204030204" pitchFamily="34" charset="0"/>
                <a:ea typeface="ＭＳ Ｐゴシック" panose="020B0600070205080204" pitchFamily="50" charset="-128"/>
              </a:defRPr>
            </a:lvl4pPr>
            <a:lvl5pPr marL="2057400" indent="-228600">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pPr fontAlgn="base">
              <a:spcBef>
                <a:spcPct val="0"/>
              </a:spcBef>
              <a:spcAft>
                <a:spcPct val="0"/>
              </a:spcAft>
            </a:pPr>
            <a:fld id="{C633005F-6541-4876-A525-4833EFA3ADCB}" type="slidenum">
              <a:rPr lang="ja-JP" altLang="en-US" smtClean="0"/>
              <a:pPr fontAlgn="base">
                <a:spcBef>
                  <a:spcPct val="0"/>
                </a:spcBef>
                <a:spcAft>
                  <a:spcPct val="0"/>
                </a:spcAft>
              </a:pPr>
              <a:t>2</a:t>
            </a:fld>
            <a:endParaRPr lang="ja-JP" altLang="en-US" smtClean="0"/>
          </a:p>
        </p:txBody>
      </p:sp>
    </p:spTree>
    <p:extLst>
      <p:ext uri="{BB962C8B-B14F-4D97-AF65-F5344CB8AC3E}">
        <p14:creationId xmlns:p14="http://schemas.microsoft.com/office/powerpoint/2010/main" val="206699786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スライド イメージ プレースホル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0659" name="ノート プレースホル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ja-JP" altLang="en-US" smtClean="0"/>
          </a:p>
        </p:txBody>
      </p:sp>
      <p:sp>
        <p:nvSpPr>
          <p:cNvPr id="70660" name="スライド番号プレースホルダ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kumimoji="1">
                <a:solidFill>
                  <a:schemeClr val="tx1"/>
                </a:solidFill>
                <a:latin typeface="Calibri" panose="020F0502020204030204" pitchFamily="34" charset="0"/>
                <a:ea typeface="ＭＳ Ｐゴシック" panose="020B0600070205080204" pitchFamily="50" charset="-128"/>
              </a:defRPr>
            </a:lvl1pPr>
            <a:lvl2pPr marL="742950" indent="-285750">
              <a:defRPr kumimoji="1">
                <a:solidFill>
                  <a:schemeClr val="tx1"/>
                </a:solidFill>
                <a:latin typeface="Calibri" panose="020F0502020204030204" pitchFamily="34" charset="0"/>
                <a:ea typeface="ＭＳ Ｐゴシック" panose="020B0600070205080204" pitchFamily="50" charset="-128"/>
              </a:defRPr>
            </a:lvl2pPr>
            <a:lvl3pPr marL="1143000" indent="-228600">
              <a:defRPr kumimoji="1">
                <a:solidFill>
                  <a:schemeClr val="tx1"/>
                </a:solidFill>
                <a:latin typeface="Calibri" panose="020F0502020204030204" pitchFamily="34" charset="0"/>
                <a:ea typeface="ＭＳ Ｐゴシック" panose="020B0600070205080204" pitchFamily="50" charset="-128"/>
              </a:defRPr>
            </a:lvl3pPr>
            <a:lvl4pPr marL="1600200" indent="-228600">
              <a:defRPr kumimoji="1">
                <a:solidFill>
                  <a:schemeClr val="tx1"/>
                </a:solidFill>
                <a:latin typeface="Calibri" panose="020F0502020204030204" pitchFamily="34" charset="0"/>
                <a:ea typeface="ＭＳ Ｐゴシック" panose="020B0600070205080204" pitchFamily="50" charset="-128"/>
              </a:defRPr>
            </a:lvl4pPr>
            <a:lvl5pPr marL="2057400" indent="-228600">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pPr fontAlgn="base">
              <a:spcBef>
                <a:spcPct val="0"/>
              </a:spcBef>
              <a:spcAft>
                <a:spcPct val="0"/>
              </a:spcAft>
            </a:pPr>
            <a:fld id="{A187F1D5-289B-4BCD-81C7-BA22ABAF57F2}" type="slidenum">
              <a:rPr lang="ja-JP" altLang="en-US" smtClean="0"/>
              <a:pPr fontAlgn="base">
                <a:spcBef>
                  <a:spcPct val="0"/>
                </a:spcBef>
                <a:spcAft>
                  <a:spcPct val="0"/>
                </a:spcAft>
              </a:pPr>
              <a:t>32</a:t>
            </a:fld>
            <a:endParaRPr lang="ja-JP" altLang="en-US" smtClean="0"/>
          </a:p>
        </p:txBody>
      </p:sp>
    </p:spTree>
    <p:extLst>
      <p:ext uri="{BB962C8B-B14F-4D97-AF65-F5344CB8AC3E}">
        <p14:creationId xmlns:p14="http://schemas.microsoft.com/office/powerpoint/2010/main" val="295461799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スライド イメージ プレースホル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0659" name="ノート プレースホル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ja-JP" altLang="en-US" smtClean="0"/>
          </a:p>
        </p:txBody>
      </p:sp>
      <p:sp>
        <p:nvSpPr>
          <p:cNvPr id="70660" name="スライド番号プレースホルダ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kumimoji="1">
                <a:solidFill>
                  <a:schemeClr val="tx1"/>
                </a:solidFill>
                <a:latin typeface="Calibri" panose="020F0502020204030204" pitchFamily="34" charset="0"/>
                <a:ea typeface="ＭＳ Ｐゴシック" panose="020B0600070205080204" pitchFamily="50" charset="-128"/>
              </a:defRPr>
            </a:lvl1pPr>
            <a:lvl2pPr marL="742950" indent="-285750">
              <a:defRPr kumimoji="1">
                <a:solidFill>
                  <a:schemeClr val="tx1"/>
                </a:solidFill>
                <a:latin typeface="Calibri" panose="020F0502020204030204" pitchFamily="34" charset="0"/>
                <a:ea typeface="ＭＳ Ｐゴシック" panose="020B0600070205080204" pitchFamily="50" charset="-128"/>
              </a:defRPr>
            </a:lvl2pPr>
            <a:lvl3pPr marL="1143000" indent="-228600">
              <a:defRPr kumimoji="1">
                <a:solidFill>
                  <a:schemeClr val="tx1"/>
                </a:solidFill>
                <a:latin typeface="Calibri" panose="020F0502020204030204" pitchFamily="34" charset="0"/>
                <a:ea typeface="ＭＳ Ｐゴシック" panose="020B0600070205080204" pitchFamily="50" charset="-128"/>
              </a:defRPr>
            </a:lvl3pPr>
            <a:lvl4pPr marL="1600200" indent="-228600">
              <a:defRPr kumimoji="1">
                <a:solidFill>
                  <a:schemeClr val="tx1"/>
                </a:solidFill>
                <a:latin typeface="Calibri" panose="020F0502020204030204" pitchFamily="34" charset="0"/>
                <a:ea typeface="ＭＳ Ｐゴシック" panose="020B0600070205080204" pitchFamily="50" charset="-128"/>
              </a:defRPr>
            </a:lvl4pPr>
            <a:lvl5pPr marL="2057400" indent="-228600">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pPr fontAlgn="base">
              <a:spcBef>
                <a:spcPct val="0"/>
              </a:spcBef>
              <a:spcAft>
                <a:spcPct val="0"/>
              </a:spcAft>
            </a:pPr>
            <a:fld id="{A187F1D5-289B-4BCD-81C7-BA22ABAF57F2}" type="slidenum">
              <a:rPr lang="ja-JP" altLang="en-US" smtClean="0"/>
              <a:pPr fontAlgn="base">
                <a:spcBef>
                  <a:spcPct val="0"/>
                </a:spcBef>
                <a:spcAft>
                  <a:spcPct val="0"/>
                </a:spcAft>
              </a:pPr>
              <a:t>37</a:t>
            </a:fld>
            <a:endParaRPr lang="ja-JP" altLang="en-US" smtClean="0"/>
          </a:p>
        </p:txBody>
      </p:sp>
    </p:spTree>
    <p:extLst>
      <p:ext uri="{BB962C8B-B14F-4D97-AF65-F5344CB8AC3E}">
        <p14:creationId xmlns:p14="http://schemas.microsoft.com/office/powerpoint/2010/main" val="332713928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スライド イメージ プレースホル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2707" name="ノート プレースホル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ja-JP" altLang="en-US" smtClean="0"/>
          </a:p>
        </p:txBody>
      </p:sp>
      <p:sp>
        <p:nvSpPr>
          <p:cNvPr id="72708" name="スライド番号プレースホルダ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kumimoji="1">
                <a:solidFill>
                  <a:schemeClr val="tx1"/>
                </a:solidFill>
                <a:latin typeface="Calibri" panose="020F0502020204030204" pitchFamily="34" charset="0"/>
                <a:ea typeface="ＭＳ Ｐゴシック" panose="020B0600070205080204" pitchFamily="50" charset="-128"/>
              </a:defRPr>
            </a:lvl1pPr>
            <a:lvl2pPr marL="742950" indent="-285750">
              <a:defRPr kumimoji="1">
                <a:solidFill>
                  <a:schemeClr val="tx1"/>
                </a:solidFill>
                <a:latin typeface="Calibri" panose="020F0502020204030204" pitchFamily="34" charset="0"/>
                <a:ea typeface="ＭＳ Ｐゴシック" panose="020B0600070205080204" pitchFamily="50" charset="-128"/>
              </a:defRPr>
            </a:lvl2pPr>
            <a:lvl3pPr marL="1143000" indent="-228600">
              <a:defRPr kumimoji="1">
                <a:solidFill>
                  <a:schemeClr val="tx1"/>
                </a:solidFill>
                <a:latin typeface="Calibri" panose="020F0502020204030204" pitchFamily="34" charset="0"/>
                <a:ea typeface="ＭＳ Ｐゴシック" panose="020B0600070205080204" pitchFamily="50" charset="-128"/>
              </a:defRPr>
            </a:lvl3pPr>
            <a:lvl4pPr marL="1600200" indent="-228600">
              <a:defRPr kumimoji="1">
                <a:solidFill>
                  <a:schemeClr val="tx1"/>
                </a:solidFill>
                <a:latin typeface="Calibri" panose="020F0502020204030204" pitchFamily="34" charset="0"/>
                <a:ea typeface="ＭＳ Ｐゴシック" panose="020B0600070205080204" pitchFamily="50" charset="-128"/>
              </a:defRPr>
            </a:lvl4pPr>
            <a:lvl5pPr marL="2057400" indent="-228600">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pPr fontAlgn="base">
              <a:spcBef>
                <a:spcPct val="0"/>
              </a:spcBef>
              <a:spcAft>
                <a:spcPct val="0"/>
              </a:spcAft>
            </a:pPr>
            <a:fld id="{B61C3F5F-9AC9-434E-B260-E964C6CF442C}" type="slidenum">
              <a:rPr lang="ja-JP" altLang="en-US" smtClean="0"/>
              <a:pPr fontAlgn="base">
                <a:spcBef>
                  <a:spcPct val="0"/>
                </a:spcBef>
                <a:spcAft>
                  <a:spcPct val="0"/>
                </a:spcAft>
              </a:pPr>
              <a:t>38</a:t>
            </a:fld>
            <a:endParaRPr lang="ja-JP" altLang="en-US" smtClean="0"/>
          </a:p>
        </p:txBody>
      </p:sp>
    </p:spTree>
    <p:extLst>
      <p:ext uri="{BB962C8B-B14F-4D97-AF65-F5344CB8AC3E}">
        <p14:creationId xmlns:p14="http://schemas.microsoft.com/office/powerpoint/2010/main" val="150764911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a:defRPr/>
            </a:pPr>
            <a:fld id="{3C8540C2-7113-477A-B7A2-D701F3BF936C}" type="slidenum">
              <a:rPr lang="ja-JP" altLang="en-US" smtClean="0"/>
              <a:pPr>
                <a:defRPr/>
              </a:pPr>
              <a:t>39</a:t>
            </a:fld>
            <a:endParaRPr lang="ja-JP" altLang="en-US" dirty="0"/>
          </a:p>
        </p:txBody>
      </p:sp>
    </p:spTree>
    <p:extLst>
      <p:ext uri="{BB962C8B-B14F-4D97-AF65-F5344CB8AC3E}">
        <p14:creationId xmlns:p14="http://schemas.microsoft.com/office/powerpoint/2010/main" val="228991551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スライド イメージ プレースホル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4755" name="ノート プレースホル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ja-JP" altLang="en-US" smtClean="0"/>
          </a:p>
        </p:txBody>
      </p:sp>
      <p:sp>
        <p:nvSpPr>
          <p:cNvPr id="74756" name="スライド番号プレースホルダ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kumimoji="1">
                <a:solidFill>
                  <a:schemeClr val="tx1"/>
                </a:solidFill>
                <a:latin typeface="Calibri" panose="020F0502020204030204" pitchFamily="34" charset="0"/>
                <a:ea typeface="ＭＳ Ｐゴシック" panose="020B0600070205080204" pitchFamily="50" charset="-128"/>
              </a:defRPr>
            </a:lvl1pPr>
            <a:lvl2pPr marL="742950" indent="-285750">
              <a:defRPr kumimoji="1">
                <a:solidFill>
                  <a:schemeClr val="tx1"/>
                </a:solidFill>
                <a:latin typeface="Calibri" panose="020F0502020204030204" pitchFamily="34" charset="0"/>
                <a:ea typeface="ＭＳ Ｐゴシック" panose="020B0600070205080204" pitchFamily="50" charset="-128"/>
              </a:defRPr>
            </a:lvl2pPr>
            <a:lvl3pPr marL="1143000" indent="-228600">
              <a:defRPr kumimoji="1">
                <a:solidFill>
                  <a:schemeClr val="tx1"/>
                </a:solidFill>
                <a:latin typeface="Calibri" panose="020F0502020204030204" pitchFamily="34" charset="0"/>
                <a:ea typeface="ＭＳ Ｐゴシック" panose="020B0600070205080204" pitchFamily="50" charset="-128"/>
              </a:defRPr>
            </a:lvl3pPr>
            <a:lvl4pPr marL="1600200" indent="-228600">
              <a:defRPr kumimoji="1">
                <a:solidFill>
                  <a:schemeClr val="tx1"/>
                </a:solidFill>
                <a:latin typeface="Calibri" panose="020F0502020204030204" pitchFamily="34" charset="0"/>
                <a:ea typeface="ＭＳ Ｐゴシック" panose="020B0600070205080204" pitchFamily="50" charset="-128"/>
              </a:defRPr>
            </a:lvl4pPr>
            <a:lvl5pPr marL="2057400" indent="-228600">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pPr fontAlgn="base">
              <a:spcBef>
                <a:spcPct val="0"/>
              </a:spcBef>
              <a:spcAft>
                <a:spcPct val="0"/>
              </a:spcAft>
            </a:pPr>
            <a:fld id="{BA4D4779-7F21-4645-8194-759D3FAEFA2B}" type="slidenum">
              <a:rPr lang="ja-JP" altLang="en-US" smtClean="0"/>
              <a:pPr fontAlgn="base">
                <a:spcBef>
                  <a:spcPct val="0"/>
                </a:spcBef>
                <a:spcAft>
                  <a:spcPct val="0"/>
                </a:spcAft>
              </a:pPr>
              <a:t>40</a:t>
            </a:fld>
            <a:endParaRPr lang="ja-JP" altLang="en-US" smtClean="0"/>
          </a:p>
        </p:txBody>
      </p:sp>
    </p:spTree>
    <p:extLst>
      <p:ext uri="{BB962C8B-B14F-4D97-AF65-F5344CB8AC3E}">
        <p14:creationId xmlns:p14="http://schemas.microsoft.com/office/powerpoint/2010/main" val="421672640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スライド イメージ プレースホル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6803" name="ノート プレースホル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ja-JP" altLang="en-US" smtClean="0"/>
          </a:p>
        </p:txBody>
      </p:sp>
      <p:sp>
        <p:nvSpPr>
          <p:cNvPr id="76804" name="スライド番号プレースホルダ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kumimoji="1">
                <a:solidFill>
                  <a:schemeClr val="tx1"/>
                </a:solidFill>
                <a:latin typeface="Calibri" panose="020F0502020204030204" pitchFamily="34" charset="0"/>
                <a:ea typeface="ＭＳ Ｐゴシック" panose="020B0600070205080204" pitchFamily="50" charset="-128"/>
              </a:defRPr>
            </a:lvl1pPr>
            <a:lvl2pPr marL="742950" indent="-285750">
              <a:defRPr kumimoji="1">
                <a:solidFill>
                  <a:schemeClr val="tx1"/>
                </a:solidFill>
                <a:latin typeface="Calibri" panose="020F0502020204030204" pitchFamily="34" charset="0"/>
                <a:ea typeface="ＭＳ Ｐゴシック" panose="020B0600070205080204" pitchFamily="50" charset="-128"/>
              </a:defRPr>
            </a:lvl2pPr>
            <a:lvl3pPr marL="1143000" indent="-228600">
              <a:defRPr kumimoji="1">
                <a:solidFill>
                  <a:schemeClr val="tx1"/>
                </a:solidFill>
                <a:latin typeface="Calibri" panose="020F0502020204030204" pitchFamily="34" charset="0"/>
                <a:ea typeface="ＭＳ Ｐゴシック" panose="020B0600070205080204" pitchFamily="50" charset="-128"/>
              </a:defRPr>
            </a:lvl3pPr>
            <a:lvl4pPr marL="1600200" indent="-228600">
              <a:defRPr kumimoji="1">
                <a:solidFill>
                  <a:schemeClr val="tx1"/>
                </a:solidFill>
                <a:latin typeface="Calibri" panose="020F0502020204030204" pitchFamily="34" charset="0"/>
                <a:ea typeface="ＭＳ Ｐゴシック" panose="020B0600070205080204" pitchFamily="50" charset="-128"/>
              </a:defRPr>
            </a:lvl4pPr>
            <a:lvl5pPr marL="2057400" indent="-228600">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pPr fontAlgn="base">
              <a:spcBef>
                <a:spcPct val="0"/>
              </a:spcBef>
              <a:spcAft>
                <a:spcPct val="0"/>
              </a:spcAft>
            </a:pPr>
            <a:fld id="{F1F35344-FA80-4371-BDAF-3ADEE223FA77}" type="slidenum">
              <a:rPr lang="ja-JP" altLang="en-US" smtClean="0"/>
              <a:pPr fontAlgn="base">
                <a:spcBef>
                  <a:spcPct val="0"/>
                </a:spcBef>
                <a:spcAft>
                  <a:spcPct val="0"/>
                </a:spcAft>
              </a:pPr>
              <a:t>42</a:t>
            </a:fld>
            <a:endParaRPr lang="ja-JP" altLang="en-US" smtClean="0"/>
          </a:p>
        </p:txBody>
      </p:sp>
    </p:spTree>
    <p:extLst>
      <p:ext uri="{BB962C8B-B14F-4D97-AF65-F5344CB8AC3E}">
        <p14:creationId xmlns:p14="http://schemas.microsoft.com/office/powerpoint/2010/main" val="405399122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スライド イメージ プレースホル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8851" name="ノート プレースホル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ja-JP" altLang="en-US" smtClean="0"/>
          </a:p>
        </p:txBody>
      </p:sp>
      <p:sp>
        <p:nvSpPr>
          <p:cNvPr id="78852" name="スライド番号プレースホルダ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kumimoji="1">
                <a:solidFill>
                  <a:schemeClr val="tx1"/>
                </a:solidFill>
                <a:latin typeface="Calibri" panose="020F0502020204030204" pitchFamily="34" charset="0"/>
                <a:ea typeface="ＭＳ Ｐゴシック" panose="020B0600070205080204" pitchFamily="50" charset="-128"/>
              </a:defRPr>
            </a:lvl1pPr>
            <a:lvl2pPr marL="742950" indent="-285750">
              <a:defRPr kumimoji="1">
                <a:solidFill>
                  <a:schemeClr val="tx1"/>
                </a:solidFill>
                <a:latin typeface="Calibri" panose="020F0502020204030204" pitchFamily="34" charset="0"/>
                <a:ea typeface="ＭＳ Ｐゴシック" panose="020B0600070205080204" pitchFamily="50" charset="-128"/>
              </a:defRPr>
            </a:lvl2pPr>
            <a:lvl3pPr marL="1143000" indent="-228600">
              <a:defRPr kumimoji="1">
                <a:solidFill>
                  <a:schemeClr val="tx1"/>
                </a:solidFill>
                <a:latin typeface="Calibri" panose="020F0502020204030204" pitchFamily="34" charset="0"/>
                <a:ea typeface="ＭＳ Ｐゴシック" panose="020B0600070205080204" pitchFamily="50" charset="-128"/>
              </a:defRPr>
            </a:lvl3pPr>
            <a:lvl4pPr marL="1600200" indent="-228600">
              <a:defRPr kumimoji="1">
                <a:solidFill>
                  <a:schemeClr val="tx1"/>
                </a:solidFill>
                <a:latin typeface="Calibri" panose="020F0502020204030204" pitchFamily="34" charset="0"/>
                <a:ea typeface="ＭＳ Ｐゴシック" panose="020B0600070205080204" pitchFamily="50" charset="-128"/>
              </a:defRPr>
            </a:lvl4pPr>
            <a:lvl5pPr marL="2057400" indent="-228600">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pPr fontAlgn="base">
              <a:spcBef>
                <a:spcPct val="0"/>
              </a:spcBef>
              <a:spcAft>
                <a:spcPct val="0"/>
              </a:spcAft>
            </a:pPr>
            <a:fld id="{C5D53057-CED4-4A64-A07B-EC0AF298E79F}" type="slidenum">
              <a:rPr lang="ja-JP" altLang="en-US" smtClean="0"/>
              <a:pPr fontAlgn="base">
                <a:spcBef>
                  <a:spcPct val="0"/>
                </a:spcBef>
                <a:spcAft>
                  <a:spcPct val="0"/>
                </a:spcAft>
              </a:pPr>
              <a:t>43</a:t>
            </a:fld>
            <a:endParaRPr lang="ja-JP" altLang="en-US" smtClean="0"/>
          </a:p>
        </p:txBody>
      </p:sp>
    </p:spTree>
    <p:extLst>
      <p:ext uri="{BB962C8B-B14F-4D97-AF65-F5344CB8AC3E}">
        <p14:creationId xmlns:p14="http://schemas.microsoft.com/office/powerpoint/2010/main" val="371157676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スライド イメージ プレースホル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0899" name="ノート プレースホル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ja-JP" altLang="en-US" smtClean="0"/>
          </a:p>
        </p:txBody>
      </p:sp>
      <p:sp>
        <p:nvSpPr>
          <p:cNvPr id="80900" name="スライド番号プレースホルダ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kumimoji="1">
                <a:solidFill>
                  <a:schemeClr val="tx1"/>
                </a:solidFill>
                <a:latin typeface="Calibri" panose="020F0502020204030204" pitchFamily="34" charset="0"/>
                <a:ea typeface="ＭＳ Ｐゴシック" panose="020B0600070205080204" pitchFamily="50" charset="-128"/>
              </a:defRPr>
            </a:lvl1pPr>
            <a:lvl2pPr marL="742950" indent="-285750">
              <a:defRPr kumimoji="1">
                <a:solidFill>
                  <a:schemeClr val="tx1"/>
                </a:solidFill>
                <a:latin typeface="Calibri" panose="020F0502020204030204" pitchFamily="34" charset="0"/>
                <a:ea typeface="ＭＳ Ｐゴシック" panose="020B0600070205080204" pitchFamily="50" charset="-128"/>
              </a:defRPr>
            </a:lvl2pPr>
            <a:lvl3pPr marL="1143000" indent="-228600">
              <a:defRPr kumimoji="1">
                <a:solidFill>
                  <a:schemeClr val="tx1"/>
                </a:solidFill>
                <a:latin typeface="Calibri" panose="020F0502020204030204" pitchFamily="34" charset="0"/>
                <a:ea typeface="ＭＳ Ｐゴシック" panose="020B0600070205080204" pitchFamily="50" charset="-128"/>
              </a:defRPr>
            </a:lvl3pPr>
            <a:lvl4pPr marL="1600200" indent="-228600">
              <a:defRPr kumimoji="1">
                <a:solidFill>
                  <a:schemeClr val="tx1"/>
                </a:solidFill>
                <a:latin typeface="Calibri" panose="020F0502020204030204" pitchFamily="34" charset="0"/>
                <a:ea typeface="ＭＳ Ｐゴシック" panose="020B0600070205080204" pitchFamily="50" charset="-128"/>
              </a:defRPr>
            </a:lvl4pPr>
            <a:lvl5pPr marL="2057400" indent="-228600">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pPr fontAlgn="base">
              <a:spcBef>
                <a:spcPct val="0"/>
              </a:spcBef>
              <a:spcAft>
                <a:spcPct val="0"/>
              </a:spcAft>
            </a:pPr>
            <a:fld id="{3B28F5F2-D37B-4F8F-8CA0-264C2DF0D007}" type="slidenum">
              <a:rPr lang="ja-JP" altLang="en-US" smtClean="0"/>
              <a:pPr fontAlgn="base">
                <a:spcBef>
                  <a:spcPct val="0"/>
                </a:spcBef>
                <a:spcAft>
                  <a:spcPct val="0"/>
                </a:spcAft>
              </a:pPr>
              <a:t>44</a:t>
            </a:fld>
            <a:endParaRPr lang="ja-JP" altLang="en-US" smtClean="0"/>
          </a:p>
        </p:txBody>
      </p:sp>
    </p:spTree>
    <p:extLst>
      <p:ext uri="{BB962C8B-B14F-4D97-AF65-F5344CB8AC3E}">
        <p14:creationId xmlns:p14="http://schemas.microsoft.com/office/powerpoint/2010/main" val="426526986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スライド イメージ プレースホル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9091" name="ノート プレースホル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ja-JP" altLang="en-US" smtClean="0"/>
          </a:p>
        </p:txBody>
      </p:sp>
      <p:sp>
        <p:nvSpPr>
          <p:cNvPr id="89092" name="スライド番号プレースホルダ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kumimoji="1">
                <a:solidFill>
                  <a:schemeClr val="tx1"/>
                </a:solidFill>
                <a:latin typeface="Calibri" panose="020F0502020204030204" pitchFamily="34" charset="0"/>
                <a:ea typeface="ＭＳ Ｐゴシック" panose="020B0600070205080204" pitchFamily="50" charset="-128"/>
              </a:defRPr>
            </a:lvl1pPr>
            <a:lvl2pPr marL="742950" indent="-285750">
              <a:defRPr kumimoji="1">
                <a:solidFill>
                  <a:schemeClr val="tx1"/>
                </a:solidFill>
                <a:latin typeface="Calibri" panose="020F0502020204030204" pitchFamily="34" charset="0"/>
                <a:ea typeface="ＭＳ Ｐゴシック" panose="020B0600070205080204" pitchFamily="50" charset="-128"/>
              </a:defRPr>
            </a:lvl2pPr>
            <a:lvl3pPr marL="1143000" indent="-228600">
              <a:defRPr kumimoji="1">
                <a:solidFill>
                  <a:schemeClr val="tx1"/>
                </a:solidFill>
                <a:latin typeface="Calibri" panose="020F0502020204030204" pitchFamily="34" charset="0"/>
                <a:ea typeface="ＭＳ Ｐゴシック" panose="020B0600070205080204" pitchFamily="50" charset="-128"/>
              </a:defRPr>
            </a:lvl3pPr>
            <a:lvl4pPr marL="1600200" indent="-228600">
              <a:defRPr kumimoji="1">
                <a:solidFill>
                  <a:schemeClr val="tx1"/>
                </a:solidFill>
                <a:latin typeface="Calibri" panose="020F0502020204030204" pitchFamily="34" charset="0"/>
                <a:ea typeface="ＭＳ Ｐゴシック" panose="020B0600070205080204" pitchFamily="50" charset="-128"/>
              </a:defRPr>
            </a:lvl4pPr>
            <a:lvl5pPr marL="2057400" indent="-228600">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pPr fontAlgn="base">
              <a:spcBef>
                <a:spcPct val="0"/>
              </a:spcBef>
              <a:spcAft>
                <a:spcPct val="0"/>
              </a:spcAft>
            </a:pPr>
            <a:fld id="{03E51842-C8F5-474D-A331-18CB08E605CC}" type="slidenum">
              <a:rPr lang="ja-JP" altLang="en-US" smtClean="0"/>
              <a:pPr fontAlgn="base">
                <a:spcBef>
                  <a:spcPct val="0"/>
                </a:spcBef>
                <a:spcAft>
                  <a:spcPct val="0"/>
                </a:spcAft>
              </a:pPr>
              <a:t>51</a:t>
            </a:fld>
            <a:endParaRPr lang="ja-JP" altLang="en-US" smtClean="0"/>
          </a:p>
        </p:txBody>
      </p:sp>
    </p:spTree>
    <p:extLst>
      <p:ext uri="{BB962C8B-B14F-4D97-AF65-F5344CB8AC3E}">
        <p14:creationId xmlns:p14="http://schemas.microsoft.com/office/powerpoint/2010/main" val="261902011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スライド イメージ プレースホル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1139" name="ノート プレースホル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ja-JP" altLang="en-US" smtClean="0"/>
          </a:p>
        </p:txBody>
      </p:sp>
      <p:sp>
        <p:nvSpPr>
          <p:cNvPr id="91140" name="スライド番号プレースホルダ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kumimoji="1">
                <a:solidFill>
                  <a:schemeClr val="tx1"/>
                </a:solidFill>
                <a:latin typeface="Calibri" panose="020F0502020204030204" pitchFamily="34" charset="0"/>
                <a:ea typeface="ＭＳ Ｐゴシック" panose="020B0600070205080204" pitchFamily="50" charset="-128"/>
              </a:defRPr>
            </a:lvl1pPr>
            <a:lvl2pPr marL="742950" indent="-285750">
              <a:defRPr kumimoji="1">
                <a:solidFill>
                  <a:schemeClr val="tx1"/>
                </a:solidFill>
                <a:latin typeface="Calibri" panose="020F0502020204030204" pitchFamily="34" charset="0"/>
                <a:ea typeface="ＭＳ Ｐゴシック" panose="020B0600070205080204" pitchFamily="50" charset="-128"/>
              </a:defRPr>
            </a:lvl2pPr>
            <a:lvl3pPr marL="1143000" indent="-228600">
              <a:defRPr kumimoji="1">
                <a:solidFill>
                  <a:schemeClr val="tx1"/>
                </a:solidFill>
                <a:latin typeface="Calibri" panose="020F0502020204030204" pitchFamily="34" charset="0"/>
                <a:ea typeface="ＭＳ Ｐゴシック" panose="020B0600070205080204" pitchFamily="50" charset="-128"/>
              </a:defRPr>
            </a:lvl3pPr>
            <a:lvl4pPr marL="1600200" indent="-228600">
              <a:defRPr kumimoji="1">
                <a:solidFill>
                  <a:schemeClr val="tx1"/>
                </a:solidFill>
                <a:latin typeface="Calibri" panose="020F0502020204030204" pitchFamily="34" charset="0"/>
                <a:ea typeface="ＭＳ Ｐゴシック" panose="020B0600070205080204" pitchFamily="50" charset="-128"/>
              </a:defRPr>
            </a:lvl4pPr>
            <a:lvl5pPr marL="2057400" indent="-228600">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pPr fontAlgn="base">
              <a:spcBef>
                <a:spcPct val="0"/>
              </a:spcBef>
              <a:spcAft>
                <a:spcPct val="0"/>
              </a:spcAft>
            </a:pPr>
            <a:fld id="{A0978237-66DC-47F6-A7E9-14573BE11943}" type="slidenum">
              <a:rPr lang="ja-JP" altLang="en-US" smtClean="0"/>
              <a:pPr fontAlgn="base">
                <a:spcBef>
                  <a:spcPct val="0"/>
                </a:spcBef>
                <a:spcAft>
                  <a:spcPct val="0"/>
                </a:spcAft>
              </a:pPr>
              <a:t>52</a:t>
            </a:fld>
            <a:endParaRPr lang="ja-JP" altLang="en-US" smtClean="0"/>
          </a:p>
        </p:txBody>
      </p:sp>
    </p:spTree>
    <p:extLst>
      <p:ext uri="{BB962C8B-B14F-4D97-AF65-F5344CB8AC3E}">
        <p14:creationId xmlns:p14="http://schemas.microsoft.com/office/powerpoint/2010/main" val="108018899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スライド イメージ プレースホル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243" name="ノート プレースホル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ja-JP" altLang="en-US" smtClean="0"/>
          </a:p>
        </p:txBody>
      </p:sp>
      <p:sp>
        <p:nvSpPr>
          <p:cNvPr id="10244" name="スライド番号プレースホルダ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kumimoji="1">
                <a:solidFill>
                  <a:schemeClr val="tx1"/>
                </a:solidFill>
                <a:latin typeface="Calibri" panose="020F0502020204030204" pitchFamily="34" charset="0"/>
                <a:ea typeface="ＭＳ Ｐゴシック" panose="020B0600070205080204" pitchFamily="50" charset="-128"/>
              </a:defRPr>
            </a:lvl1pPr>
            <a:lvl2pPr marL="742950" indent="-285750">
              <a:defRPr kumimoji="1">
                <a:solidFill>
                  <a:schemeClr val="tx1"/>
                </a:solidFill>
                <a:latin typeface="Calibri" panose="020F0502020204030204" pitchFamily="34" charset="0"/>
                <a:ea typeface="ＭＳ Ｐゴシック" panose="020B0600070205080204" pitchFamily="50" charset="-128"/>
              </a:defRPr>
            </a:lvl2pPr>
            <a:lvl3pPr marL="1143000" indent="-228600">
              <a:defRPr kumimoji="1">
                <a:solidFill>
                  <a:schemeClr val="tx1"/>
                </a:solidFill>
                <a:latin typeface="Calibri" panose="020F0502020204030204" pitchFamily="34" charset="0"/>
                <a:ea typeface="ＭＳ Ｐゴシック" panose="020B0600070205080204" pitchFamily="50" charset="-128"/>
              </a:defRPr>
            </a:lvl3pPr>
            <a:lvl4pPr marL="1600200" indent="-228600">
              <a:defRPr kumimoji="1">
                <a:solidFill>
                  <a:schemeClr val="tx1"/>
                </a:solidFill>
                <a:latin typeface="Calibri" panose="020F0502020204030204" pitchFamily="34" charset="0"/>
                <a:ea typeface="ＭＳ Ｐゴシック" panose="020B0600070205080204" pitchFamily="50" charset="-128"/>
              </a:defRPr>
            </a:lvl4pPr>
            <a:lvl5pPr marL="2057400" indent="-228600">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pPr fontAlgn="base">
              <a:spcBef>
                <a:spcPct val="0"/>
              </a:spcBef>
              <a:spcAft>
                <a:spcPct val="0"/>
              </a:spcAft>
            </a:pPr>
            <a:fld id="{4C1B78E8-DDCD-4831-B84E-2C8AA8CBDFDF}" type="slidenum">
              <a:rPr lang="ja-JP" altLang="en-US" smtClean="0"/>
              <a:pPr fontAlgn="base">
                <a:spcBef>
                  <a:spcPct val="0"/>
                </a:spcBef>
                <a:spcAft>
                  <a:spcPct val="0"/>
                </a:spcAft>
              </a:pPr>
              <a:t>3</a:t>
            </a:fld>
            <a:endParaRPr lang="ja-JP" altLang="en-US" smtClean="0"/>
          </a:p>
        </p:txBody>
      </p:sp>
    </p:spTree>
    <p:extLst>
      <p:ext uri="{BB962C8B-B14F-4D97-AF65-F5344CB8AC3E}">
        <p14:creationId xmlns:p14="http://schemas.microsoft.com/office/powerpoint/2010/main" val="5435173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スライド イメージ プレースホル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3187" name="ノート プレースホル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ja-JP" altLang="en-US" smtClean="0"/>
          </a:p>
        </p:txBody>
      </p:sp>
      <p:sp>
        <p:nvSpPr>
          <p:cNvPr id="93188" name="スライド番号プレースホルダ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kumimoji="1">
                <a:solidFill>
                  <a:schemeClr val="tx1"/>
                </a:solidFill>
                <a:latin typeface="Calibri" panose="020F0502020204030204" pitchFamily="34" charset="0"/>
                <a:ea typeface="ＭＳ Ｐゴシック" panose="020B0600070205080204" pitchFamily="50" charset="-128"/>
              </a:defRPr>
            </a:lvl1pPr>
            <a:lvl2pPr marL="742950" indent="-285750">
              <a:defRPr kumimoji="1">
                <a:solidFill>
                  <a:schemeClr val="tx1"/>
                </a:solidFill>
                <a:latin typeface="Calibri" panose="020F0502020204030204" pitchFamily="34" charset="0"/>
                <a:ea typeface="ＭＳ Ｐゴシック" panose="020B0600070205080204" pitchFamily="50" charset="-128"/>
              </a:defRPr>
            </a:lvl2pPr>
            <a:lvl3pPr marL="1143000" indent="-228600">
              <a:defRPr kumimoji="1">
                <a:solidFill>
                  <a:schemeClr val="tx1"/>
                </a:solidFill>
                <a:latin typeface="Calibri" panose="020F0502020204030204" pitchFamily="34" charset="0"/>
                <a:ea typeface="ＭＳ Ｐゴシック" panose="020B0600070205080204" pitchFamily="50" charset="-128"/>
              </a:defRPr>
            </a:lvl3pPr>
            <a:lvl4pPr marL="1600200" indent="-228600">
              <a:defRPr kumimoji="1">
                <a:solidFill>
                  <a:schemeClr val="tx1"/>
                </a:solidFill>
                <a:latin typeface="Calibri" panose="020F0502020204030204" pitchFamily="34" charset="0"/>
                <a:ea typeface="ＭＳ Ｐゴシック" panose="020B0600070205080204" pitchFamily="50" charset="-128"/>
              </a:defRPr>
            </a:lvl4pPr>
            <a:lvl5pPr marL="2057400" indent="-228600">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pPr fontAlgn="base">
              <a:spcBef>
                <a:spcPct val="0"/>
              </a:spcBef>
              <a:spcAft>
                <a:spcPct val="0"/>
              </a:spcAft>
            </a:pPr>
            <a:fld id="{218D8EA1-2BD5-4B52-A54E-8800CEF2A49F}" type="slidenum">
              <a:rPr lang="ja-JP" altLang="en-US" smtClean="0"/>
              <a:pPr fontAlgn="base">
                <a:spcBef>
                  <a:spcPct val="0"/>
                </a:spcBef>
                <a:spcAft>
                  <a:spcPct val="0"/>
                </a:spcAft>
              </a:pPr>
              <a:t>53</a:t>
            </a:fld>
            <a:endParaRPr lang="ja-JP" altLang="en-US" smtClean="0"/>
          </a:p>
        </p:txBody>
      </p:sp>
    </p:spTree>
    <p:extLst>
      <p:ext uri="{BB962C8B-B14F-4D97-AF65-F5344CB8AC3E}">
        <p14:creationId xmlns:p14="http://schemas.microsoft.com/office/powerpoint/2010/main" val="251374592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スライド イメージ プレースホル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5235" name="ノート プレースホル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ja-JP" altLang="en-US" smtClean="0"/>
          </a:p>
        </p:txBody>
      </p:sp>
      <p:sp>
        <p:nvSpPr>
          <p:cNvPr id="95236" name="スライド番号プレースホルダ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kumimoji="1">
                <a:solidFill>
                  <a:schemeClr val="tx1"/>
                </a:solidFill>
                <a:latin typeface="Calibri" panose="020F0502020204030204" pitchFamily="34" charset="0"/>
                <a:ea typeface="ＭＳ Ｐゴシック" panose="020B0600070205080204" pitchFamily="50" charset="-128"/>
              </a:defRPr>
            </a:lvl1pPr>
            <a:lvl2pPr marL="742950" indent="-285750">
              <a:defRPr kumimoji="1">
                <a:solidFill>
                  <a:schemeClr val="tx1"/>
                </a:solidFill>
                <a:latin typeface="Calibri" panose="020F0502020204030204" pitchFamily="34" charset="0"/>
                <a:ea typeface="ＭＳ Ｐゴシック" panose="020B0600070205080204" pitchFamily="50" charset="-128"/>
              </a:defRPr>
            </a:lvl2pPr>
            <a:lvl3pPr marL="1143000" indent="-228600">
              <a:defRPr kumimoji="1">
                <a:solidFill>
                  <a:schemeClr val="tx1"/>
                </a:solidFill>
                <a:latin typeface="Calibri" panose="020F0502020204030204" pitchFamily="34" charset="0"/>
                <a:ea typeface="ＭＳ Ｐゴシック" panose="020B0600070205080204" pitchFamily="50" charset="-128"/>
              </a:defRPr>
            </a:lvl3pPr>
            <a:lvl4pPr marL="1600200" indent="-228600">
              <a:defRPr kumimoji="1">
                <a:solidFill>
                  <a:schemeClr val="tx1"/>
                </a:solidFill>
                <a:latin typeface="Calibri" panose="020F0502020204030204" pitchFamily="34" charset="0"/>
                <a:ea typeface="ＭＳ Ｐゴシック" panose="020B0600070205080204" pitchFamily="50" charset="-128"/>
              </a:defRPr>
            </a:lvl4pPr>
            <a:lvl5pPr marL="2057400" indent="-228600">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pPr fontAlgn="base">
              <a:spcBef>
                <a:spcPct val="0"/>
              </a:spcBef>
              <a:spcAft>
                <a:spcPct val="0"/>
              </a:spcAft>
            </a:pPr>
            <a:fld id="{647FC2D2-740A-4981-A4ED-C8F7AF9613D4}" type="slidenum">
              <a:rPr lang="ja-JP" altLang="en-US" smtClean="0"/>
              <a:pPr fontAlgn="base">
                <a:spcBef>
                  <a:spcPct val="0"/>
                </a:spcBef>
                <a:spcAft>
                  <a:spcPct val="0"/>
                </a:spcAft>
              </a:pPr>
              <a:t>54</a:t>
            </a:fld>
            <a:endParaRPr lang="ja-JP" altLang="en-US" smtClean="0"/>
          </a:p>
        </p:txBody>
      </p:sp>
    </p:spTree>
    <p:extLst>
      <p:ext uri="{BB962C8B-B14F-4D97-AF65-F5344CB8AC3E}">
        <p14:creationId xmlns:p14="http://schemas.microsoft.com/office/powerpoint/2010/main" val="225138366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スライド イメージ プレースホルダー 1"/>
          <p:cNvSpPr>
            <a:spLocks noGrp="1" noRot="1" noChangeAspect="1" noTextEdit="1"/>
          </p:cNvSpPr>
          <p:nvPr>
            <p:ph type="sldImg"/>
          </p:nvPr>
        </p:nvSpPr>
        <p:spPr bwMode="auto">
          <a:xfrm>
            <a:off x="903288" y="741363"/>
            <a:ext cx="4929187" cy="3697287"/>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7283" name="ノート プレースホルダー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ja-JP" altLang="en-US" smtClean="0"/>
          </a:p>
        </p:txBody>
      </p:sp>
      <p:sp>
        <p:nvSpPr>
          <p:cNvPr id="97284" name="スライド番号プレースホルダー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kumimoji="1">
                <a:solidFill>
                  <a:schemeClr val="tx1"/>
                </a:solidFill>
                <a:latin typeface="Calibri" panose="020F0502020204030204" pitchFamily="34" charset="0"/>
                <a:ea typeface="ＭＳ Ｐゴシック" panose="020B0600070205080204" pitchFamily="50" charset="-128"/>
              </a:defRPr>
            </a:lvl1pPr>
            <a:lvl2pPr marL="742950" indent="-285750">
              <a:defRPr kumimoji="1">
                <a:solidFill>
                  <a:schemeClr val="tx1"/>
                </a:solidFill>
                <a:latin typeface="Calibri" panose="020F0502020204030204" pitchFamily="34" charset="0"/>
                <a:ea typeface="ＭＳ Ｐゴシック" panose="020B0600070205080204" pitchFamily="50" charset="-128"/>
              </a:defRPr>
            </a:lvl2pPr>
            <a:lvl3pPr marL="1143000" indent="-228600">
              <a:defRPr kumimoji="1">
                <a:solidFill>
                  <a:schemeClr val="tx1"/>
                </a:solidFill>
                <a:latin typeface="Calibri" panose="020F0502020204030204" pitchFamily="34" charset="0"/>
                <a:ea typeface="ＭＳ Ｐゴシック" panose="020B0600070205080204" pitchFamily="50" charset="-128"/>
              </a:defRPr>
            </a:lvl3pPr>
            <a:lvl4pPr marL="1600200" indent="-228600">
              <a:defRPr kumimoji="1">
                <a:solidFill>
                  <a:schemeClr val="tx1"/>
                </a:solidFill>
                <a:latin typeface="Calibri" panose="020F0502020204030204" pitchFamily="34" charset="0"/>
                <a:ea typeface="ＭＳ Ｐゴシック" panose="020B0600070205080204" pitchFamily="50" charset="-128"/>
              </a:defRPr>
            </a:lvl4pPr>
            <a:lvl5pPr marL="2057400" indent="-228600">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pPr fontAlgn="base">
              <a:spcBef>
                <a:spcPct val="0"/>
              </a:spcBef>
              <a:spcAft>
                <a:spcPct val="0"/>
              </a:spcAft>
            </a:pPr>
            <a:fld id="{5320CA11-A2E3-4261-A13B-A1A4E9753EA3}" type="slidenum">
              <a:rPr lang="ja-JP" altLang="en-US" smtClean="0">
                <a:solidFill>
                  <a:srgbClr val="000000"/>
                </a:solidFill>
              </a:rPr>
              <a:pPr fontAlgn="base">
                <a:spcBef>
                  <a:spcPct val="0"/>
                </a:spcBef>
                <a:spcAft>
                  <a:spcPct val="0"/>
                </a:spcAft>
              </a:pPr>
              <a:t>55</a:t>
            </a:fld>
            <a:endParaRPr lang="ja-JP" altLang="en-US" smtClean="0">
              <a:solidFill>
                <a:srgbClr val="000000"/>
              </a:solidFill>
            </a:endParaRPr>
          </a:p>
        </p:txBody>
      </p:sp>
    </p:spTree>
    <p:extLst>
      <p:ext uri="{BB962C8B-B14F-4D97-AF65-F5344CB8AC3E}">
        <p14:creationId xmlns:p14="http://schemas.microsoft.com/office/powerpoint/2010/main" val="109331526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スライド イメージ プレースホル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9331" name="ノート プレースホル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ja-JP" altLang="en-US" smtClean="0"/>
          </a:p>
        </p:txBody>
      </p:sp>
      <p:sp>
        <p:nvSpPr>
          <p:cNvPr id="99332" name="スライド番号プレースホルダ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kumimoji="1">
                <a:solidFill>
                  <a:schemeClr val="tx1"/>
                </a:solidFill>
                <a:latin typeface="Calibri" panose="020F0502020204030204" pitchFamily="34" charset="0"/>
                <a:ea typeface="ＭＳ Ｐゴシック" panose="020B0600070205080204" pitchFamily="50" charset="-128"/>
              </a:defRPr>
            </a:lvl1pPr>
            <a:lvl2pPr marL="742950" indent="-285750">
              <a:defRPr kumimoji="1">
                <a:solidFill>
                  <a:schemeClr val="tx1"/>
                </a:solidFill>
                <a:latin typeface="Calibri" panose="020F0502020204030204" pitchFamily="34" charset="0"/>
                <a:ea typeface="ＭＳ Ｐゴシック" panose="020B0600070205080204" pitchFamily="50" charset="-128"/>
              </a:defRPr>
            </a:lvl2pPr>
            <a:lvl3pPr marL="1143000" indent="-228600">
              <a:defRPr kumimoji="1">
                <a:solidFill>
                  <a:schemeClr val="tx1"/>
                </a:solidFill>
                <a:latin typeface="Calibri" panose="020F0502020204030204" pitchFamily="34" charset="0"/>
                <a:ea typeface="ＭＳ Ｐゴシック" panose="020B0600070205080204" pitchFamily="50" charset="-128"/>
              </a:defRPr>
            </a:lvl3pPr>
            <a:lvl4pPr marL="1600200" indent="-228600">
              <a:defRPr kumimoji="1">
                <a:solidFill>
                  <a:schemeClr val="tx1"/>
                </a:solidFill>
                <a:latin typeface="Calibri" panose="020F0502020204030204" pitchFamily="34" charset="0"/>
                <a:ea typeface="ＭＳ Ｐゴシック" panose="020B0600070205080204" pitchFamily="50" charset="-128"/>
              </a:defRPr>
            </a:lvl4pPr>
            <a:lvl5pPr marL="2057400" indent="-228600">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pPr fontAlgn="base">
              <a:spcBef>
                <a:spcPct val="0"/>
              </a:spcBef>
              <a:spcAft>
                <a:spcPct val="0"/>
              </a:spcAft>
            </a:pPr>
            <a:fld id="{C8CFA3F4-FA5D-4D39-82DC-4F79DF9E1D10}" type="slidenum">
              <a:rPr lang="ja-JP" altLang="en-US" smtClean="0"/>
              <a:pPr fontAlgn="base">
                <a:spcBef>
                  <a:spcPct val="0"/>
                </a:spcBef>
                <a:spcAft>
                  <a:spcPct val="0"/>
                </a:spcAft>
              </a:pPr>
              <a:t>56</a:t>
            </a:fld>
            <a:endParaRPr lang="ja-JP" altLang="en-US" smtClean="0"/>
          </a:p>
        </p:txBody>
      </p:sp>
    </p:spTree>
    <p:extLst>
      <p:ext uri="{BB962C8B-B14F-4D97-AF65-F5344CB8AC3E}">
        <p14:creationId xmlns:p14="http://schemas.microsoft.com/office/powerpoint/2010/main" val="398065216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スライド イメージ プレースホル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1379" name="ノート プレースホル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ja-JP" altLang="en-US" smtClean="0"/>
          </a:p>
        </p:txBody>
      </p:sp>
      <p:sp>
        <p:nvSpPr>
          <p:cNvPr id="101380" name="スライド番号プレースホルダ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kumimoji="1">
                <a:solidFill>
                  <a:schemeClr val="tx1"/>
                </a:solidFill>
                <a:latin typeface="Calibri" panose="020F0502020204030204" pitchFamily="34" charset="0"/>
                <a:ea typeface="ＭＳ Ｐゴシック" panose="020B0600070205080204" pitchFamily="50" charset="-128"/>
              </a:defRPr>
            </a:lvl1pPr>
            <a:lvl2pPr marL="742950" indent="-285750">
              <a:defRPr kumimoji="1">
                <a:solidFill>
                  <a:schemeClr val="tx1"/>
                </a:solidFill>
                <a:latin typeface="Calibri" panose="020F0502020204030204" pitchFamily="34" charset="0"/>
                <a:ea typeface="ＭＳ Ｐゴシック" panose="020B0600070205080204" pitchFamily="50" charset="-128"/>
              </a:defRPr>
            </a:lvl2pPr>
            <a:lvl3pPr marL="1143000" indent="-228600">
              <a:defRPr kumimoji="1">
                <a:solidFill>
                  <a:schemeClr val="tx1"/>
                </a:solidFill>
                <a:latin typeface="Calibri" panose="020F0502020204030204" pitchFamily="34" charset="0"/>
                <a:ea typeface="ＭＳ Ｐゴシック" panose="020B0600070205080204" pitchFamily="50" charset="-128"/>
              </a:defRPr>
            </a:lvl3pPr>
            <a:lvl4pPr marL="1600200" indent="-228600">
              <a:defRPr kumimoji="1">
                <a:solidFill>
                  <a:schemeClr val="tx1"/>
                </a:solidFill>
                <a:latin typeface="Calibri" panose="020F0502020204030204" pitchFamily="34" charset="0"/>
                <a:ea typeface="ＭＳ Ｐゴシック" panose="020B0600070205080204" pitchFamily="50" charset="-128"/>
              </a:defRPr>
            </a:lvl4pPr>
            <a:lvl5pPr marL="2057400" indent="-228600">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pPr fontAlgn="base">
              <a:spcBef>
                <a:spcPct val="0"/>
              </a:spcBef>
              <a:spcAft>
                <a:spcPct val="0"/>
              </a:spcAft>
            </a:pPr>
            <a:fld id="{E845907B-AFE6-40C3-8686-542FDBAD9AFA}" type="slidenum">
              <a:rPr lang="ja-JP" altLang="en-US" smtClean="0"/>
              <a:pPr fontAlgn="base">
                <a:spcBef>
                  <a:spcPct val="0"/>
                </a:spcBef>
                <a:spcAft>
                  <a:spcPct val="0"/>
                </a:spcAft>
              </a:pPr>
              <a:t>57</a:t>
            </a:fld>
            <a:endParaRPr lang="ja-JP" altLang="en-US" smtClean="0"/>
          </a:p>
        </p:txBody>
      </p:sp>
    </p:spTree>
    <p:extLst>
      <p:ext uri="{BB962C8B-B14F-4D97-AF65-F5344CB8AC3E}">
        <p14:creationId xmlns:p14="http://schemas.microsoft.com/office/powerpoint/2010/main" val="327878702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スライド イメージ プレースホル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3427" name="ノート プレースホル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ja-JP" altLang="en-US" smtClean="0"/>
          </a:p>
        </p:txBody>
      </p:sp>
      <p:sp>
        <p:nvSpPr>
          <p:cNvPr id="103428" name="スライド番号プレースホルダ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kumimoji="1">
                <a:solidFill>
                  <a:schemeClr val="tx1"/>
                </a:solidFill>
                <a:latin typeface="Calibri" panose="020F0502020204030204" pitchFamily="34" charset="0"/>
                <a:ea typeface="ＭＳ Ｐゴシック" panose="020B0600070205080204" pitchFamily="50" charset="-128"/>
              </a:defRPr>
            </a:lvl1pPr>
            <a:lvl2pPr marL="742950" indent="-285750">
              <a:defRPr kumimoji="1">
                <a:solidFill>
                  <a:schemeClr val="tx1"/>
                </a:solidFill>
                <a:latin typeface="Calibri" panose="020F0502020204030204" pitchFamily="34" charset="0"/>
                <a:ea typeface="ＭＳ Ｐゴシック" panose="020B0600070205080204" pitchFamily="50" charset="-128"/>
              </a:defRPr>
            </a:lvl2pPr>
            <a:lvl3pPr marL="1143000" indent="-228600">
              <a:defRPr kumimoji="1">
                <a:solidFill>
                  <a:schemeClr val="tx1"/>
                </a:solidFill>
                <a:latin typeface="Calibri" panose="020F0502020204030204" pitchFamily="34" charset="0"/>
                <a:ea typeface="ＭＳ Ｐゴシック" panose="020B0600070205080204" pitchFamily="50" charset="-128"/>
              </a:defRPr>
            </a:lvl3pPr>
            <a:lvl4pPr marL="1600200" indent="-228600">
              <a:defRPr kumimoji="1">
                <a:solidFill>
                  <a:schemeClr val="tx1"/>
                </a:solidFill>
                <a:latin typeface="Calibri" panose="020F0502020204030204" pitchFamily="34" charset="0"/>
                <a:ea typeface="ＭＳ Ｐゴシック" panose="020B0600070205080204" pitchFamily="50" charset="-128"/>
              </a:defRPr>
            </a:lvl4pPr>
            <a:lvl5pPr marL="2057400" indent="-228600">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pPr fontAlgn="base">
              <a:spcBef>
                <a:spcPct val="0"/>
              </a:spcBef>
              <a:spcAft>
                <a:spcPct val="0"/>
              </a:spcAft>
            </a:pPr>
            <a:fld id="{41817A0D-66CE-4178-B9B9-8820C18F05B3}" type="slidenum">
              <a:rPr lang="ja-JP" altLang="en-US" smtClean="0"/>
              <a:pPr fontAlgn="base">
                <a:spcBef>
                  <a:spcPct val="0"/>
                </a:spcBef>
                <a:spcAft>
                  <a:spcPct val="0"/>
                </a:spcAft>
              </a:pPr>
              <a:t>58</a:t>
            </a:fld>
            <a:endParaRPr lang="ja-JP" altLang="en-US" smtClean="0"/>
          </a:p>
        </p:txBody>
      </p:sp>
    </p:spTree>
    <p:extLst>
      <p:ext uri="{BB962C8B-B14F-4D97-AF65-F5344CB8AC3E}">
        <p14:creationId xmlns:p14="http://schemas.microsoft.com/office/powerpoint/2010/main" val="1389769621"/>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dirty="0"/>
          </a:p>
        </p:txBody>
      </p:sp>
      <p:sp>
        <p:nvSpPr>
          <p:cNvPr id="4" name="スライド番号プレースホルダ 3"/>
          <p:cNvSpPr>
            <a:spLocks noGrp="1"/>
          </p:cNvSpPr>
          <p:nvPr>
            <p:ph type="sldNum" sz="quarter" idx="10"/>
          </p:nvPr>
        </p:nvSpPr>
        <p:spPr/>
        <p:txBody>
          <a:bodyPr/>
          <a:lstStyle/>
          <a:p>
            <a:fld id="{6DBD21F5-9C51-43D2-8E34-71EB923BF425}" type="slidenum">
              <a:rPr kumimoji="1" lang="ja-JP" altLang="en-US" smtClean="0"/>
              <a:pPr/>
              <a:t>59</a:t>
            </a:fld>
            <a:endParaRPr kumimoji="1" lang="ja-JP" altLang="en-US" dirty="0"/>
          </a:p>
        </p:txBody>
      </p:sp>
    </p:spTree>
    <p:extLst>
      <p:ext uri="{BB962C8B-B14F-4D97-AF65-F5344CB8AC3E}">
        <p14:creationId xmlns:p14="http://schemas.microsoft.com/office/powerpoint/2010/main" val="1755258043"/>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dirty="0"/>
          </a:p>
        </p:txBody>
      </p:sp>
      <p:sp>
        <p:nvSpPr>
          <p:cNvPr id="4" name="スライド番号プレースホルダ 3"/>
          <p:cNvSpPr>
            <a:spLocks noGrp="1"/>
          </p:cNvSpPr>
          <p:nvPr>
            <p:ph type="sldNum" sz="quarter" idx="10"/>
          </p:nvPr>
        </p:nvSpPr>
        <p:spPr/>
        <p:txBody>
          <a:bodyPr/>
          <a:lstStyle/>
          <a:p>
            <a:fld id="{201EC23D-09A2-4CB2-B05E-6B9724E8F4A2}" type="slidenum">
              <a:rPr kumimoji="1" lang="ja-JP" altLang="en-US" smtClean="0"/>
              <a:pPr/>
              <a:t>60</a:t>
            </a:fld>
            <a:endParaRPr kumimoji="1" lang="ja-JP" altLang="en-US" dirty="0"/>
          </a:p>
        </p:txBody>
      </p:sp>
    </p:spTree>
    <p:extLst>
      <p:ext uri="{BB962C8B-B14F-4D97-AF65-F5344CB8AC3E}">
        <p14:creationId xmlns:p14="http://schemas.microsoft.com/office/powerpoint/2010/main" val="2157906462"/>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201EC23D-09A2-4CB2-B05E-6B9724E8F4A2}" type="slidenum">
              <a:rPr kumimoji="1" lang="ja-JP" altLang="en-US" smtClean="0"/>
              <a:pPr/>
              <a:t>61</a:t>
            </a:fld>
            <a:endParaRPr kumimoji="1" lang="ja-JP" altLang="en-US" dirty="0"/>
          </a:p>
        </p:txBody>
      </p:sp>
    </p:spTree>
    <p:extLst>
      <p:ext uri="{BB962C8B-B14F-4D97-AF65-F5344CB8AC3E}">
        <p14:creationId xmlns:p14="http://schemas.microsoft.com/office/powerpoint/2010/main" val="2889854379"/>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dirty="0"/>
          </a:p>
        </p:txBody>
      </p:sp>
      <p:sp>
        <p:nvSpPr>
          <p:cNvPr id="4" name="スライド番号プレースホルダ 3"/>
          <p:cNvSpPr>
            <a:spLocks noGrp="1"/>
          </p:cNvSpPr>
          <p:nvPr>
            <p:ph type="sldNum" sz="quarter" idx="10"/>
          </p:nvPr>
        </p:nvSpPr>
        <p:spPr/>
        <p:txBody>
          <a:bodyPr/>
          <a:lstStyle/>
          <a:p>
            <a:fld id="{201EC23D-09A2-4CB2-B05E-6B9724E8F4A2}" type="slidenum">
              <a:rPr kumimoji="1" lang="ja-JP" altLang="en-US" smtClean="0"/>
              <a:pPr/>
              <a:t>62</a:t>
            </a:fld>
            <a:endParaRPr kumimoji="1" lang="ja-JP" altLang="en-US" dirty="0"/>
          </a:p>
        </p:txBody>
      </p:sp>
    </p:spTree>
    <p:extLst>
      <p:ext uri="{BB962C8B-B14F-4D97-AF65-F5344CB8AC3E}">
        <p14:creationId xmlns:p14="http://schemas.microsoft.com/office/powerpoint/2010/main" val="129984128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スライド イメージ プレースホル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411" name="ノート プレースホル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ja-JP" altLang="en-US" smtClean="0"/>
          </a:p>
        </p:txBody>
      </p:sp>
      <p:sp>
        <p:nvSpPr>
          <p:cNvPr id="17412" name="スライド番号プレースホルダ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kumimoji="1">
                <a:solidFill>
                  <a:schemeClr val="tx1"/>
                </a:solidFill>
                <a:latin typeface="Calibri" panose="020F0502020204030204" pitchFamily="34" charset="0"/>
                <a:ea typeface="ＭＳ Ｐゴシック" panose="020B0600070205080204" pitchFamily="50" charset="-128"/>
              </a:defRPr>
            </a:lvl1pPr>
            <a:lvl2pPr marL="742950" indent="-285750">
              <a:defRPr kumimoji="1">
                <a:solidFill>
                  <a:schemeClr val="tx1"/>
                </a:solidFill>
                <a:latin typeface="Calibri" panose="020F0502020204030204" pitchFamily="34" charset="0"/>
                <a:ea typeface="ＭＳ Ｐゴシック" panose="020B0600070205080204" pitchFamily="50" charset="-128"/>
              </a:defRPr>
            </a:lvl2pPr>
            <a:lvl3pPr marL="1143000" indent="-228600">
              <a:defRPr kumimoji="1">
                <a:solidFill>
                  <a:schemeClr val="tx1"/>
                </a:solidFill>
                <a:latin typeface="Calibri" panose="020F0502020204030204" pitchFamily="34" charset="0"/>
                <a:ea typeface="ＭＳ Ｐゴシック" panose="020B0600070205080204" pitchFamily="50" charset="-128"/>
              </a:defRPr>
            </a:lvl3pPr>
            <a:lvl4pPr marL="1600200" indent="-228600">
              <a:defRPr kumimoji="1">
                <a:solidFill>
                  <a:schemeClr val="tx1"/>
                </a:solidFill>
                <a:latin typeface="Calibri" panose="020F0502020204030204" pitchFamily="34" charset="0"/>
                <a:ea typeface="ＭＳ Ｐゴシック" panose="020B0600070205080204" pitchFamily="50" charset="-128"/>
              </a:defRPr>
            </a:lvl4pPr>
            <a:lvl5pPr marL="2057400" indent="-228600">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pPr fontAlgn="base">
              <a:spcBef>
                <a:spcPct val="0"/>
              </a:spcBef>
              <a:spcAft>
                <a:spcPct val="0"/>
              </a:spcAft>
            </a:pPr>
            <a:fld id="{4355F7DF-AA40-4BAD-A334-3E9837FA0BF4}" type="slidenum">
              <a:rPr lang="ja-JP" altLang="en-US" smtClean="0"/>
              <a:pPr fontAlgn="base">
                <a:spcBef>
                  <a:spcPct val="0"/>
                </a:spcBef>
                <a:spcAft>
                  <a:spcPct val="0"/>
                </a:spcAft>
              </a:pPr>
              <a:t>5</a:t>
            </a:fld>
            <a:endParaRPr lang="ja-JP" altLang="en-US" smtClean="0"/>
          </a:p>
        </p:txBody>
      </p:sp>
    </p:spTree>
    <p:extLst>
      <p:ext uri="{BB962C8B-B14F-4D97-AF65-F5344CB8AC3E}">
        <p14:creationId xmlns:p14="http://schemas.microsoft.com/office/powerpoint/2010/main" val="2059432184"/>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201EC23D-09A2-4CB2-B05E-6B9724E8F4A2}" type="slidenum">
              <a:rPr kumimoji="1" lang="ja-JP" altLang="en-US" smtClean="0"/>
              <a:pPr/>
              <a:t>63</a:t>
            </a:fld>
            <a:endParaRPr kumimoji="1" lang="ja-JP" altLang="en-US" dirty="0"/>
          </a:p>
        </p:txBody>
      </p:sp>
    </p:spTree>
    <p:extLst>
      <p:ext uri="{BB962C8B-B14F-4D97-AF65-F5344CB8AC3E}">
        <p14:creationId xmlns:p14="http://schemas.microsoft.com/office/powerpoint/2010/main" val="3420362502"/>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201EC23D-09A2-4CB2-B05E-6B9724E8F4A2}" type="slidenum">
              <a:rPr kumimoji="1" lang="ja-JP" altLang="en-US" smtClean="0"/>
              <a:pPr/>
              <a:t>64</a:t>
            </a:fld>
            <a:endParaRPr kumimoji="1" lang="ja-JP" altLang="en-US" dirty="0"/>
          </a:p>
        </p:txBody>
      </p:sp>
    </p:spTree>
    <p:extLst>
      <p:ext uri="{BB962C8B-B14F-4D97-AF65-F5344CB8AC3E}">
        <p14:creationId xmlns:p14="http://schemas.microsoft.com/office/powerpoint/2010/main" val="3069793916"/>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201EC23D-09A2-4CB2-B05E-6B9724E8F4A2}" type="slidenum">
              <a:rPr kumimoji="1" lang="ja-JP" altLang="en-US" smtClean="0"/>
              <a:pPr/>
              <a:t>65</a:t>
            </a:fld>
            <a:endParaRPr kumimoji="1" lang="ja-JP" altLang="en-US" dirty="0"/>
          </a:p>
        </p:txBody>
      </p:sp>
    </p:spTree>
    <p:extLst>
      <p:ext uri="{BB962C8B-B14F-4D97-AF65-F5344CB8AC3E}">
        <p14:creationId xmlns:p14="http://schemas.microsoft.com/office/powerpoint/2010/main" val="1944505476"/>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201EC23D-09A2-4CB2-B05E-6B9724E8F4A2}" type="slidenum">
              <a:rPr kumimoji="1" lang="ja-JP" altLang="en-US" smtClean="0"/>
              <a:pPr/>
              <a:t>68</a:t>
            </a:fld>
            <a:endParaRPr kumimoji="1" lang="ja-JP" altLang="en-US" dirty="0"/>
          </a:p>
        </p:txBody>
      </p:sp>
    </p:spTree>
    <p:extLst>
      <p:ext uri="{BB962C8B-B14F-4D97-AF65-F5344CB8AC3E}">
        <p14:creationId xmlns:p14="http://schemas.microsoft.com/office/powerpoint/2010/main" val="335720717"/>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dirty="0"/>
          </a:p>
        </p:txBody>
      </p:sp>
      <p:sp>
        <p:nvSpPr>
          <p:cNvPr id="4" name="スライド番号プレースホルダ 3"/>
          <p:cNvSpPr>
            <a:spLocks noGrp="1"/>
          </p:cNvSpPr>
          <p:nvPr>
            <p:ph type="sldNum" sz="quarter" idx="10"/>
          </p:nvPr>
        </p:nvSpPr>
        <p:spPr/>
        <p:txBody>
          <a:bodyPr/>
          <a:lstStyle/>
          <a:p>
            <a:fld id="{201EC23D-09A2-4CB2-B05E-6B9724E8F4A2}" type="slidenum">
              <a:rPr kumimoji="1" lang="ja-JP" altLang="en-US" smtClean="0"/>
              <a:pPr/>
              <a:t>72</a:t>
            </a:fld>
            <a:endParaRPr kumimoji="1" lang="ja-JP" altLang="en-US" dirty="0"/>
          </a:p>
        </p:txBody>
      </p:sp>
    </p:spTree>
    <p:extLst>
      <p:ext uri="{BB962C8B-B14F-4D97-AF65-F5344CB8AC3E}">
        <p14:creationId xmlns:p14="http://schemas.microsoft.com/office/powerpoint/2010/main" val="3553686184"/>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スライド イメージ プレースホルダ 1"/>
          <p:cNvSpPr>
            <a:spLocks noGrp="1" noRot="1" noChangeAspect="1" noTextEdit="1"/>
          </p:cNvSpPr>
          <p:nvPr>
            <p:ph type="sldImg"/>
          </p:nvPr>
        </p:nvSpPr>
        <p:spPr>
          <a:ln/>
        </p:spPr>
      </p:sp>
      <p:sp>
        <p:nvSpPr>
          <p:cNvPr id="82947" name="ノート プレースホルダ 2"/>
          <p:cNvSpPr txBox="1">
            <a:spLocks noGrp="1"/>
          </p:cNvSpPr>
          <p:nvPr>
            <p:ph type="body" idx="1"/>
          </p:nvPr>
        </p:nvSpPr>
        <p:spPr bwMode="auto">
          <a:noFill/>
        </p:spPr>
        <p:txBody>
          <a:bodyPr numCol="1">
            <a:prstTxWarp prst="textNoShape">
              <a:avLst/>
            </a:prstTxWarp>
          </a:bodyPr>
          <a:lstStyle/>
          <a:p>
            <a:endParaRPr kumimoji="1" altLang="en-US" smtClean="0">
              <a:latin typeface="Calibri" pitchFamily="34" charset="0"/>
              <a:ea typeface="ＭＳ Ｐゴシック" charset="-128"/>
            </a:endParaRPr>
          </a:p>
        </p:txBody>
      </p:sp>
      <p:sp>
        <p:nvSpPr>
          <p:cNvPr id="82948" name="スライド番号プレースホルダ 3"/>
          <p:cNvSpPr>
            <a:spLocks noGrp="1"/>
          </p:cNvSpPr>
          <p:nvPr>
            <p:ph type="sldNum" sz="quarter" idx="5"/>
          </p:nvPr>
        </p:nvSpPr>
        <p:spPr bwMode="auto">
          <a:noFill/>
          <a:ln>
            <a:miter lim="800000"/>
            <a:headEnd/>
            <a:tailEnd/>
          </a:ln>
        </p:spPr>
        <p:txBody>
          <a:bodyPr numCol="1">
            <a:prstTxWarp prst="textNoShape">
              <a:avLst/>
            </a:prstTxWarp>
          </a:bodyPr>
          <a:lstStyle/>
          <a:p>
            <a:pPr fontAlgn="base">
              <a:spcBef>
                <a:spcPct val="0"/>
              </a:spcBef>
              <a:spcAft>
                <a:spcPct val="0"/>
              </a:spcAft>
            </a:pPr>
            <a:fld id="{FDFD2AA6-A834-446F-8DC8-039B3BC56659}" type="slidenum">
              <a:rPr altLang="ja-JP" smtClean="0">
                <a:latin typeface="Calibri" pitchFamily="34" charset="0"/>
                <a:ea typeface="ＭＳ Ｐゴシック" charset="-128"/>
              </a:rPr>
              <a:pPr fontAlgn="base">
                <a:spcBef>
                  <a:spcPct val="0"/>
                </a:spcBef>
                <a:spcAft>
                  <a:spcPct val="0"/>
                </a:spcAft>
              </a:pPr>
              <a:t>75</a:t>
            </a:fld>
            <a:endParaRPr altLang="ja-JP" smtClean="0">
              <a:latin typeface="Calibri" pitchFamily="34" charset="0"/>
              <a:ea typeface="ＭＳ Ｐゴシック" charset="-128"/>
            </a:endParaRPr>
          </a:p>
        </p:txBody>
      </p:sp>
    </p:spTree>
    <p:extLst>
      <p:ext uri="{BB962C8B-B14F-4D97-AF65-F5344CB8AC3E}">
        <p14:creationId xmlns:p14="http://schemas.microsoft.com/office/powerpoint/2010/main" val="3713371887"/>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スライド イメージ プレースホルダ 1"/>
          <p:cNvSpPr>
            <a:spLocks noGrp="1" noRot="1" noChangeAspect="1" noTextEdit="1"/>
          </p:cNvSpPr>
          <p:nvPr>
            <p:ph type="sldImg"/>
          </p:nvPr>
        </p:nvSpPr>
        <p:spPr>
          <a:ln/>
        </p:spPr>
      </p:sp>
      <p:sp>
        <p:nvSpPr>
          <p:cNvPr id="144387" name="ノート プレースホルダ 2"/>
          <p:cNvSpPr txBox="1">
            <a:spLocks noGrp="1"/>
          </p:cNvSpPr>
          <p:nvPr>
            <p:ph type="body" idx="1"/>
          </p:nvPr>
        </p:nvSpPr>
        <p:spPr bwMode="auto">
          <a:noFill/>
        </p:spPr>
        <p:txBody>
          <a:bodyPr numCol="1">
            <a:prstTxWarp prst="textNoShape">
              <a:avLst/>
            </a:prstTxWarp>
          </a:bodyPr>
          <a:lstStyle/>
          <a:p>
            <a:pPr eaLnBrk="1" hangingPunct="1"/>
            <a:endParaRPr altLang="en-US" smtClean="0">
              <a:latin typeface="Arial" charset="0"/>
              <a:ea typeface="ＭＳ Ｐゴシック" charset="-128"/>
            </a:endParaRPr>
          </a:p>
        </p:txBody>
      </p:sp>
      <p:sp>
        <p:nvSpPr>
          <p:cNvPr id="144388" name="スライド番号プレースホルダ 3"/>
          <p:cNvSpPr>
            <a:spLocks noGrp="1"/>
          </p:cNvSpPr>
          <p:nvPr>
            <p:ph type="sldNum" sz="quarter" idx="5"/>
          </p:nvPr>
        </p:nvSpPr>
        <p:spPr bwMode="auto">
          <a:noFill/>
          <a:ln>
            <a:miter lim="800000"/>
            <a:headEnd/>
            <a:tailEnd/>
          </a:ln>
        </p:spPr>
        <p:txBody>
          <a:bodyPr numCol="1">
            <a:prstTxWarp prst="textNoShape">
              <a:avLst/>
            </a:prstTxWarp>
          </a:bodyPr>
          <a:lstStyle/>
          <a:p>
            <a:pPr fontAlgn="base">
              <a:spcBef>
                <a:spcPct val="0"/>
              </a:spcBef>
              <a:spcAft>
                <a:spcPct val="0"/>
              </a:spcAft>
            </a:pPr>
            <a:fld id="{4D905030-3E17-468F-B316-8994C35F89FA}" type="slidenum">
              <a:rPr altLang="ja-JP" smtClean="0">
                <a:latin typeface="Arial" charset="0"/>
                <a:ea typeface="ＭＳ Ｐゴシック" charset="-128"/>
              </a:rPr>
              <a:pPr fontAlgn="base">
                <a:spcBef>
                  <a:spcPct val="0"/>
                </a:spcBef>
                <a:spcAft>
                  <a:spcPct val="0"/>
                </a:spcAft>
              </a:pPr>
              <a:t>77</a:t>
            </a:fld>
            <a:endParaRPr altLang="ja-JP" smtClean="0">
              <a:latin typeface="Arial" charset="0"/>
              <a:ea typeface="ＭＳ Ｐゴシック" charset="-128"/>
            </a:endParaRPr>
          </a:p>
        </p:txBody>
      </p:sp>
    </p:spTree>
    <p:extLst>
      <p:ext uri="{BB962C8B-B14F-4D97-AF65-F5344CB8AC3E}">
        <p14:creationId xmlns:p14="http://schemas.microsoft.com/office/powerpoint/2010/main" val="688216603"/>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スライド イメージ プレースホル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9027" name="ノート プレースホル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ja-JP" altLang="en-US" smtClean="0"/>
          </a:p>
        </p:txBody>
      </p:sp>
      <p:sp>
        <p:nvSpPr>
          <p:cNvPr id="129028" name="スライド番号プレースホルダ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kumimoji="1">
                <a:solidFill>
                  <a:schemeClr val="tx1"/>
                </a:solidFill>
                <a:latin typeface="Calibri" panose="020F0502020204030204" pitchFamily="34" charset="0"/>
                <a:ea typeface="ＭＳ Ｐゴシック" panose="020B0600070205080204" pitchFamily="50" charset="-128"/>
              </a:defRPr>
            </a:lvl1pPr>
            <a:lvl2pPr marL="742950" indent="-285750">
              <a:defRPr kumimoji="1">
                <a:solidFill>
                  <a:schemeClr val="tx1"/>
                </a:solidFill>
                <a:latin typeface="Calibri" panose="020F0502020204030204" pitchFamily="34" charset="0"/>
                <a:ea typeface="ＭＳ Ｐゴシック" panose="020B0600070205080204" pitchFamily="50" charset="-128"/>
              </a:defRPr>
            </a:lvl2pPr>
            <a:lvl3pPr marL="1143000" indent="-228600">
              <a:defRPr kumimoji="1">
                <a:solidFill>
                  <a:schemeClr val="tx1"/>
                </a:solidFill>
                <a:latin typeface="Calibri" panose="020F0502020204030204" pitchFamily="34" charset="0"/>
                <a:ea typeface="ＭＳ Ｐゴシック" panose="020B0600070205080204" pitchFamily="50" charset="-128"/>
              </a:defRPr>
            </a:lvl3pPr>
            <a:lvl4pPr marL="1600200" indent="-228600">
              <a:defRPr kumimoji="1">
                <a:solidFill>
                  <a:schemeClr val="tx1"/>
                </a:solidFill>
                <a:latin typeface="Calibri" panose="020F0502020204030204" pitchFamily="34" charset="0"/>
                <a:ea typeface="ＭＳ Ｐゴシック" panose="020B0600070205080204" pitchFamily="50" charset="-128"/>
              </a:defRPr>
            </a:lvl4pPr>
            <a:lvl5pPr marL="2057400" indent="-228600">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pPr fontAlgn="base">
              <a:spcBef>
                <a:spcPct val="0"/>
              </a:spcBef>
              <a:spcAft>
                <a:spcPct val="0"/>
              </a:spcAft>
            </a:pPr>
            <a:fld id="{E2D5F1F5-A2A1-4396-BB09-390FEE4E5504}" type="slidenum">
              <a:rPr lang="ja-JP" altLang="en-US" smtClean="0"/>
              <a:pPr fontAlgn="base">
                <a:spcBef>
                  <a:spcPct val="0"/>
                </a:spcBef>
                <a:spcAft>
                  <a:spcPct val="0"/>
                </a:spcAft>
              </a:pPr>
              <a:t>78</a:t>
            </a:fld>
            <a:endParaRPr lang="ja-JP" altLang="en-US" smtClean="0"/>
          </a:p>
        </p:txBody>
      </p:sp>
    </p:spTree>
    <p:extLst>
      <p:ext uri="{BB962C8B-B14F-4D97-AF65-F5344CB8AC3E}">
        <p14:creationId xmlns:p14="http://schemas.microsoft.com/office/powerpoint/2010/main" val="339045186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スライド イメージ プレースホル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459" name="ノート プレースホル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ja-JP" altLang="en-US" smtClean="0"/>
          </a:p>
        </p:txBody>
      </p:sp>
      <p:sp>
        <p:nvSpPr>
          <p:cNvPr id="19460" name="スライド番号プレースホルダ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kumimoji="1">
                <a:solidFill>
                  <a:schemeClr val="tx1"/>
                </a:solidFill>
                <a:latin typeface="Calibri" panose="020F0502020204030204" pitchFamily="34" charset="0"/>
                <a:ea typeface="ＭＳ Ｐゴシック" panose="020B0600070205080204" pitchFamily="50" charset="-128"/>
              </a:defRPr>
            </a:lvl1pPr>
            <a:lvl2pPr marL="742950" indent="-285750">
              <a:defRPr kumimoji="1">
                <a:solidFill>
                  <a:schemeClr val="tx1"/>
                </a:solidFill>
                <a:latin typeface="Calibri" panose="020F0502020204030204" pitchFamily="34" charset="0"/>
                <a:ea typeface="ＭＳ Ｐゴシック" panose="020B0600070205080204" pitchFamily="50" charset="-128"/>
              </a:defRPr>
            </a:lvl2pPr>
            <a:lvl3pPr marL="1143000" indent="-228600">
              <a:defRPr kumimoji="1">
                <a:solidFill>
                  <a:schemeClr val="tx1"/>
                </a:solidFill>
                <a:latin typeface="Calibri" panose="020F0502020204030204" pitchFamily="34" charset="0"/>
                <a:ea typeface="ＭＳ Ｐゴシック" panose="020B0600070205080204" pitchFamily="50" charset="-128"/>
              </a:defRPr>
            </a:lvl3pPr>
            <a:lvl4pPr marL="1600200" indent="-228600">
              <a:defRPr kumimoji="1">
                <a:solidFill>
                  <a:schemeClr val="tx1"/>
                </a:solidFill>
                <a:latin typeface="Calibri" panose="020F0502020204030204" pitchFamily="34" charset="0"/>
                <a:ea typeface="ＭＳ Ｐゴシック" panose="020B0600070205080204" pitchFamily="50" charset="-128"/>
              </a:defRPr>
            </a:lvl4pPr>
            <a:lvl5pPr marL="2057400" indent="-228600">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pPr fontAlgn="base">
              <a:spcBef>
                <a:spcPct val="0"/>
              </a:spcBef>
              <a:spcAft>
                <a:spcPct val="0"/>
              </a:spcAft>
            </a:pPr>
            <a:fld id="{E36C2C87-92C7-4C5A-A1A5-08C3D972661D}" type="slidenum">
              <a:rPr lang="ja-JP" altLang="en-US" smtClean="0"/>
              <a:pPr fontAlgn="base">
                <a:spcBef>
                  <a:spcPct val="0"/>
                </a:spcBef>
                <a:spcAft>
                  <a:spcPct val="0"/>
                </a:spcAft>
              </a:pPr>
              <a:t>6</a:t>
            </a:fld>
            <a:endParaRPr lang="ja-JP" altLang="en-US" smtClean="0"/>
          </a:p>
        </p:txBody>
      </p:sp>
    </p:spTree>
    <p:extLst>
      <p:ext uri="{BB962C8B-B14F-4D97-AF65-F5344CB8AC3E}">
        <p14:creationId xmlns:p14="http://schemas.microsoft.com/office/powerpoint/2010/main" val="14128579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スライド イメージ プレースホル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507" name="ノート プレースホル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ja-JP" altLang="en-US" smtClean="0"/>
          </a:p>
        </p:txBody>
      </p:sp>
      <p:sp>
        <p:nvSpPr>
          <p:cNvPr id="21508" name="スライド番号プレースホルダ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kumimoji="1">
                <a:solidFill>
                  <a:schemeClr val="tx1"/>
                </a:solidFill>
                <a:latin typeface="Calibri" panose="020F0502020204030204" pitchFamily="34" charset="0"/>
                <a:ea typeface="ＭＳ Ｐゴシック" panose="020B0600070205080204" pitchFamily="50" charset="-128"/>
              </a:defRPr>
            </a:lvl1pPr>
            <a:lvl2pPr marL="742950" indent="-285750">
              <a:defRPr kumimoji="1">
                <a:solidFill>
                  <a:schemeClr val="tx1"/>
                </a:solidFill>
                <a:latin typeface="Calibri" panose="020F0502020204030204" pitchFamily="34" charset="0"/>
                <a:ea typeface="ＭＳ Ｐゴシック" panose="020B0600070205080204" pitchFamily="50" charset="-128"/>
              </a:defRPr>
            </a:lvl2pPr>
            <a:lvl3pPr marL="1143000" indent="-228600">
              <a:defRPr kumimoji="1">
                <a:solidFill>
                  <a:schemeClr val="tx1"/>
                </a:solidFill>
                <a:latin typeface="Calibri" panose="020F0502020204030204" pitchFamily="34" charset="0"/>
                <a:ea typeface="ＭＳ Ｐゴシック" panose="020B0600070205080204" pitchFamily="50" charset="-128"/>
              </a:defRPr>
            </a:lvl3pPr>
            <a:lvl4pPr marL="1600200" indent="-228600">
              <a:defRPr kumimoji="1">
                <a:solidFill>
                  <a:schemeClr val="tx1"/>
                </a:solidFill>
                <a:latin typeface="Calibri" panose="020F0502020204030204" pitchFamily="34" charset="0"/>
                <a:ea typeface="ＭＳ Ｐゴシック" panose="020B0600070205080204" pitchFamily="50" charset="-128"/>
              </a:defRPr>
            </a:lvl4pPr>
            <a:lvl5pPr marL="2057400" indent="-228600">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pPr fontAlgn="base">
              <a:spcBef>
                <a:spcPct val="0"/>
              </a:spcBef>
              <a:spcAft>
                <a:spcPct val="0"/>
              </a:spcAft>
            </a:pPr>
            <a:fld id="{B02B97F3-CE15-47F7-83B2-2E79E34E8354}" type="slidenum">
              <a:rPr lang="ja-JP" altLang="en-US" smtClean="0"/>
              <a:pPr fontAlgn="base">
                <a:spcBef>
                  <a:spcPct val="0"/>
                </a:spcBef>
                <a:spcAft>
                  <a:spcPct val="0"/>
                </a:spcAft>
              </a:pPr>
              <a:t>7</a:t>
            </a:fld>
            <a:endParaRPr lang="ja-JP" altLang="en-US" smtClean="0"/>
          </a:p>
        </p:txBody>
      </p:sp>
    </p:spTree>
    <p:extLst>
      <p:ext uri="{BB962C8B-B14F-4D97-AF65-F5344CB8AC3E}">
        <p14:creationId xmlns:p14="http://schemas.microsoft.com/office/powerpoint/2010/main" val="117863061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スライド イメージ プレースホル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555" name="ノート プレースホル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ja-JP" altLang="en-US" smtClean="0"/>
          </a:p>
        </p:txBody>
      </p:sp>
      <p:sp>
        <p:nvSpPr>
          <p:cNvPr id="23556" name="スライド番号プレースホルダ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kumimoji="1">
                <a:solidFill>
                  <a:schemeClr val="tx1"/>
                </a:solidFill>
                <a:latin typeface="Calibri" panose="020F0502020204030204" pitchFamily="34" charset="0"/>
                <a:ea typeface="ＭＳ Ｐゴシック" panose="020B0600070205080204" pitchFamily="50" charset="-128"/>
              </a:defRPr>
            </a:lvl1pPr>
            <a:lvl2pPr marL="742950" indent="-285750">
              <a:defRPr kumimoji="1">
                <a:solidFill>
                  <a:schemeClr val="tx1"/>
                </a:solidFill>
                <a:latin typeface="Calibri" panose="020F0502020204030204" pitchFamily="34" charset="0"/>
                <a:ea typeface="ＭＳ Ｐゴシック" panose="020B0600070205080204" pitchFamily="50" charset="-128"/>
              </a:defRPr>
            </a:lvl2pPr>
            <a:lvl3pPr marL="1143000" indent="-228600">
              <a:defRPr kumimoji="1">
                <a:solidFill>
                  <a:schemeClr val="tx1"/>
                </a:solidFill>
                <a:latin typeface="Calibri" panose="020F0502020204030204" pitchFamily="34" charset="0"/>
                <a:ea typeface="ＭＳ Ｐゴシック" panose="020B0600070205080204" pitchFamily="50" charset="-128"/>
              </a:defRPr>
            </a:lvl3pPr>
            <a:lvl4pPr marL="1600200" indent="-228600">
              <a:defRPr kumimoji="1">
                <a:solidFill>
                  <a:schemeClr val="tx1"/>
                </a:solidFill>
                <a:latin typeface="Calibri" panose="020F0502020204030204" pitchFamily="34" charset="0"/>
                <a:ea typeface="ＭＳ Ｐゴシック" panose="020B0600070205080204" pitchFamily="50" charset="-128"/>
              </a:defRPr>
            </a:lvl4pPr>
            <a:lvl5pPr marL="2057400" indent="-228600">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pPr fontAlgn="base">
              <a:spcBef>
                <a:spcPct val="0"/>
              </a:spcBef>
              <a:spcAft>
                <a:spcPct val="0"/>
              </a:spcAft>
            </a:pPr>
            <a:fld id="{58BB4D04-454E-487D-B6F5-5FEF1BC5B2FD}" type="slidenum">
              <a:rPr lang="ja-JP" altLang="en-US" smtClean="0"/>
              <a:pPr fontAlgn="base">
                <a:spcBef>
                  <a:spcPct val="0"/>
                </a:spcBef>
                <a:spcAft>
                  <a:spcPct val="0"/>
                </a:spcAft>
              </a:pPr>
              <a:t>8</a:t>
            </a:fld>
            <a:endParaRPr lang="ja-JP" altLang="en-US" smtClean="0"/>
          </a:p>
        </p:txBody>
      </p:sp>
    </p:spTree>
    <p:extLst>
      <p:ext uri="{BB962C8B-B14F-4D97-AF65-F5344CB8AC3E}">
        <p14:creationId xmlns:p14="http://schemas.microsoft.com/office/powerpoint/2010/main" val="393934219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スライド イメージ プレースホル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1747" name="ノート プレースホル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ja-JP" altLang="en-US" smtClean="0"/>
          </a:p>
        </p:txBody>
      </p:sp>
      <p:sp>
        <p:nvSpPr>
          <p:cNvPr id="31748" name="スライド番号プレースホルダ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kumimoji="1">
                <a:solidFill>
                  <a:schemeClr val="tx1"/>
                </a:solidFill>
                <a:latin typeface="Calibri" panose="020F0502020204030204" pitchFamily="34" charset="0"/>
                <a:ea typeface="ＭＳ Ｐゴシック" panose="020B0600070205080204" pitchFamily="50" charset="-128"/>
              </a:defRPr>
            </a:lvl1pPr>
            <a:lvl2pPr marL="742950" indent="-285750">
              <a:defRPr kumimoji="1">
                <a:solidFill>
                  <a:schemeClr val="tx1"/>
                </a:solidFill>
                <a:latin typeface="Calibri" panose="020F0502020204030204" pitchFamily="34" charset="0"/>
                <a:ea typeface="ＭＳ Ｐゴシック" panose="020B0600070205080204" pitchFamily="50" charset="-128"/>
              </a:defRPr>
            </a:lvl2pPr>
            <a:lvl3pPr marL="1143000" indent="-228600">
              <a:defRPr kumimoji="1">
                <a:solidFill>
                  <a:schemeClr val="tx1"/>
                </a:solidFill>
                <a:latin typeface="Calibri" panose="020F0502020204030204" pitchFamily="34" charset="0"/>
                <a:ea typeface="ＭＳ Ｐゴシック" panose="020B0600070205080204" pitchFamily="50" charset="-128"/>
              </a:defRPr>
            </a:lvl3pPr>
            <a:lvl4pPr marL="1600200" indent="-228600">
              <a:defRPr kumimoji="1">
                <a:solidFill>
                  <a:schemeClr val="tx1"/>
                </a:solidFill>
                <a:latin typeface="Calibri" panose="020F0502020204030204" pitchFamily="34" charset="0"/>
                <a:ea typeface="ＭＳ Ｐゴシック" panose="020B0600070205080204" pitchFamily="50" charset="-128"/>
              </a:defRPr>
            </a:lvl4pPr>
            <a:lvl5pPr marL="2057400" indent="-228600">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pPr fontAlgn="base">
              <a:spcBef>
                <a:spcPct val="0"/>
              </a:spcBef>
              <a:spcAft>
                <a:spcPct val="0"/>
              </a:spcAft>
            </a:pPr>
            <a:fld id="{26E4B94E-ADE6-41B4-94D9-ADB59A4C9E8E}" type="slidenum">
              <a:rPr lang="ja-JP" altLang="en-US" smtClean="0"/>
              <a:pPr fontAlgn="base">
                <a:spcBef>
                  <a:spcPct val="0"/>
                </a:spcBef>
                <a:spcAft>
                  <a:spcPct val="0"/>
                </a:spcAft>
              </a:pPr>
              <a:t>9</a:t>
            </a:fld>
            <a:endParaRPr lang="ja-JP" altLang="en-US" smtClean="0"/>
          </a:p>
        </p:txBody>
      </p:sp>
    </p:spTree>
    <p:extLst>
      <p:ext uri="{BB962C8B-B14F-4D97-AF65-F5344CB8AC3E}">
        <p14:creationId xmlns:p14="http://schemas.microsoft.com/office/powerpoint/2010/main" val="61369650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スライド イメージ プレースホル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3795" name="ノート プレースホル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ja-JP" altLang="en-US" smtClean="0"/>
          </a:p>
        </p:txBody>
      </p:sp>
      <p:sp>
        <p:nvSpPr>
          <p:cNvPr id="33796" name="スライド番号プレースホルダ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kumimoji="1">
                <a:solidFill>
                  <a:schemeClr val="tx1"/>
                </a:solidFill>
                <a:latin typeface="Calibri" panose="020F0502020204030204" pitchFamily="34" charset="0"/>
                <a:ea typeface="ＭＳ Ｐゴシック" panose="020B0600070205080204" pitchFamily="50" charset="-128"/>
              </a:defRPr>
            </a:lvl1pPr>
            <a:lvl2pPr marL="742950" indent="-285750">
              <a:defRPr kumimoji="1">
                <a:solidFill>
                  <a:schemeClr val="tx1"/>
                </a:solidFill>
                <a:latin typeface="Calibri" panose="020F0502020204030204" pitchFamily="34" charset="0"/>
                <a:ea typeface="ＭＳ Ｐゴシック" panose="020B0600070205080204" pitchFamily="50" charset="-128"/>
              </a:defRPr>
            </a:lvl2pPr>
            <a:lvl3pPr marL="1143000" indent="-228600">
              <a:defRPr kumimoji="1">
                <a:solidFill>
                  <a:schemeClr val="tx1"/>
                </a:solidFill>
                <a:latin typeface="Calibri" panose="020F0502020204030204" pitchFamily="34" charset="0"/>
                <a:ea typeface="ＭＳ Ｐゴシック" panose="020B0600070205080204" pitchFamily="50" charset="-128"/>
              </a:defRPr>
            </a:lvl3pPr>
            <a:lvl4pPr marL="1600200" indent="-228600">
              <a:defRPr kumimoji="1">
                <a:solidFill>
                  <a:schemeClr val="tx1"/>
                </a:solidFill>
                <a:latin typeface="Calibri" panose="020F0502020204030204" pitchFamily="34" charset="0"/>
                <a:ea typeface="ＭＳ Ｐゴシック" panose="020B0600070205080204" pitchFamily="50" charset="-128"/>
              </a:defRPr>
            </a:lvl4pPr>
            <a:lvl5pPr marL="2057400" indent="-228600">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pPr fontAlgn="base">
              <a:spcBef>
                <a:spcPct val="0"/>
              </a:spcBef>
              <a:spcAft>
                <a:spcPct val="0"/>
              </a:spcAft>
            </a:pPr>
            <a:fld id="{58D4800A-74C5-4545-972E-1FB0B76DFAB0}" type="slidenum">
              <a:rPr lang="ja-JP" altLang="en-US" smtClean="0"/>
              <a:pPr fontAlgn="base">
                <a:spcBef>
                  <a:spcPct val="0"/>
                </a:spcBef>
                <a:spcAft>
                  <a:spcPct val="0"/>
                </a:spcAft>
              </a:pPr>
              <a:t>10</a:t>
            </a:fld>
            <a:endParaRPr lang="ja-JP" altLang="en-US" smtClean="0"/>
          </a:p>
        </p:txBody>
      </p:sp>
    </p:spTree>
    <p:extLst>
      <p:ext uri="{BB962C8B-B14F-4D97-AF65-F5344CB8AC3E}">
        <p14:creationId xmlns:p14="http://schemas.microsoft.com/office/powerpoint/2010/main" val="10498485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lang="ja-JP" altLang="en-US" smtClean="0"/>
              <a:t>マスタ タイトルの書式設定</a:t>
            </a:r>
            <a:endParaRPr lang="ja-JP" altLang="en-US"/>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ja-JP" altLang="en-US" smtClean="0"/>
              <a:t>マスタ サブタイトルの書式設定</a:t>
            </a:r>
            <a:endParaRPr lang="ja-JP" altLang="en-US"/>
          </a:p>
        </p:txBody>
      </p:sp>
      <p:sp>
        <p:nvSpPr>
          <p:cNvPr id="4" name="日付プレースホルダ 3"/>
          <p:cNvSpPr>
            <a:spLocks noGrp="1"/>
          </p:cNvSpPr>
          <p:nvPr>
            <p:ph type="dt" sz="half" idx="10"/>
          </p:nvPr>
        </p:nvSpPr>
        <p:spPr/>
        <p:txBody>
          <a:bodyPr/>
          <a:lstStyle>
            <a:lvl1pPr>
              <a:defRPr/>
            </a:lvl1pPr>
          </a:lstStyle>
          <a:p>
            <a:pPr>
              <a:defRPr/>
            </a:pPr>
            <a:fld id="{095BF698-FAD0-4A33-93AB-A711EA4D1F7C}" type="datetimeFigureOut">
              <a:rPr lang="ja-JP" altLang="en-US"/>
              <a:pPr>
                <a:defRPr/>
              </a:pPr>
              <a:t>2016/2/5</a:t>
            </a:fld>
            <a:endParaRPr lang="ja-JP" altLang="en-US" dirty="0"/>
          </a:p>
        </p:txBody>
      </p:sp>
      <p:sp>
        <p:nvSpPr>
          <p:cNvPr id="5"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6" name="スライド番号プレースホルダ 5"/>
          <p:cNvSpPr>
            <a:spLocks noGrp="1"/>
          </p:cNvSpPr>
          <p:nvPr>
            <p:ph type="sldNum" sz="quarter" idx="12"/>
          </p:nvPr>
        </p:nvSpPr>
        <p:spPr/>
        <p:txBody>
          <a:bodyPr/>
          <a:lstStyle>
            <a:lvl1pPr>
              <a:defRPr/>
            </a:lvl1pPr>
          </a:lstStyle>
          <a:p>
            <a:pPr>
              <a:defRPr/>
            </a:pPr>
            <a:fld id="{F9C63456-757B-40A4-953B-1A0762661075}" type="slidenum">
              <a:rPr lang="ja-JP" altLang="en-US"/>
              <a:pPr>
                <a:defRPr/>
              </a:pPr>
              <a:t>‹#›</a:t>
            </a:fld>
            <a:endParaRPr lang="ja-JP" altLang="en-US" dirty="0"/>
          </a:p>
        </p:txBody>
      </p:sp>
    </p:spTree>
    <p:extLst>
      <p:ext uri="{BB962C8B-B14F-4D97-AF65-F5344CB8AC3E}">
        <p14:creationId xmlns:p14="http://schemas.microsoft.com/office/powerpoint/2010/main" val="153533037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縦書きテキスト プレースホルダ 2"/>
          <p:cNvSpPr>
            <a:spLocks noGrp="1"/>
          </p:cNvSpPr>
          <p:nvPr>
            <p:ph type="body" orient="vert" idx="1"/>
          </p:nvPr>
        </p:nvSpPr>
        <p:spPr/>
        <p:txBody>
          <a:bodyPr vert="eaVert"/>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日付プレースホルダ 3"/>
          <p:cNvSpPr>
            <a:spLocks noGrp="1"/>
          </p:cNvSpPr>
          <p:nvPr>
            <p:ph type="dt" sz="half" idx="10"/>
          </p:nvPr>
        </p:nvSpPr>
        <p:spPr/>
        <p:txBody>
          <a:bodyPr/>
          <a:lstStyle>
            <a:lvl1pPr>
              <a:defRPr/>
            </a:lvl1pPr>
          </a:lstStyle>
          <a:p>
            <a:pPr>
              <a:defRPr/>
            </a:pPr>
            <a:fld id="{D7EE4A4F-2842-4364-92F3-2ADF235A1B3D}" type="datetimeFigureOut">
              <a:rPr lang="ja-JP" altLang="en-US"/>
              <a:pPr>
                <a:defRPr/>
              </a:pPr>
              <a:t>2016/2/5</a:t>
            </a:fld>
            <a:endParaRPr lang="ja-JP" altLang="en-US" dirty="0"/>
          </a:p>
        </p:txBody>
      </p:sp>
      <p:sp>
        <p:nvSpPr>
          <p:cNvPr id="5"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6" name="スライド番号プレースホルダ 5"/>
          <p:cNvSpPr>
            <a:spLocks noGrp="1"/>
          </p:cNvSpPr>
          <p:nvPr>
            <p:ph type="sldNum" sz="quarter" idx="12"/>
          </p:nvPr>
        </p:nvSpPr>
        <p:spPr/>
        <p:txBody>
          <a:bodyPr/>
          <a:lstStyle>
            <a:lvl1pPr>
              <a:defRPr/>
            </a:lvl1pPr>
          </a:lstStyle>
          <a:p>
            <a:pPr>
              <a:defRPr/>
            </a:pPr>
            <a:fld id="{3AA5FDFA-A16C-41B2-841C-CE168C0E4894}" type="slidenum">
              <a:rPr lang="ja-JP" altLang="en-US"/>
              <a:pPr>
                <a:defRPr/>
              </a:pPr>
              <a:t>‹#›</a:t>
            </a:fld>
            <a:endParaRPr lang="ja-JP" altLang="en-US" dirty="0"/>
          </a:p>
        </p:txBody>
      </p:sp>
    </p:spTree>
    <p:extLst>
      <p:ext uri="{BB962C8B-B14F-4D97-AF65-F5344CB8AC3E}">
        <p14:creationId xmlns:p14="http://schemas.microsoft.com/office/powerpoint/2010/main" val="4824625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lang="ja-JP" altLang="en-US" smtClean="0"/>
              <a:t>マスタ タイトルの書式設定</a:t>
            </a:r>
            <a:endParaRPr lang="ja-JP" altLang="en-US"/>
          </a:p>
        </p:txBody>
      </p:sp>
      <p:sp>
        <p:nvSpPr>
          <p:cNvPr id="3" name="縦書きテキスト プレースホルダ 2"/>
          <p:cNvSpPr>
            <a:spLocks noGrp="1"/>
          </p:cNvSpPr>
          <p:nvPr>
            <p:ph type="body" orient="vert" idx="1"/>
          </p:nvPr>
        </p:nvSpPr>
        <p:spPr>
          <a:xfrm>
            <a:off x="457200" y="274638"/>
            <a:ext cx="6019800" cy="5851525"/>
          </a:xfrm>
        </p:spPr>
        <p:txBody>
          <a:bodyPr vert="eaVert"/>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日付プレースホルダ 3"/>
          <p:cNvSpPr>
            <a:spLocks noGrp="1"/>
          </p:cNvSpPr>
          <p:nvPr>
            <p:ph type="dt" sz="half" idx="10"/>
          </p:nvPr>
        </p:nvSpPr>
        <p:spPr/>
        <p:txBody>
          <a:bodyPr/>
          <a:lstStyle>
            <a:lvl1pPr>
              <a:defRPr/>
            </a:lvl1pPr>
          </a:lstStyle>
          <a:p>
            <a:pPr>
              <a:defRPr/>
            </a:pPr>
            <a:fld id="{06D80AD8-9D11-49A4-BFD1-C32DC4D08A7B}" type="datetimeFigureOut">
              <a:rPr lang="ja-JP" altLang="en-US"/>
              <a:pPr>
                <a:defRPr/>
              </a:pPr>
              <a:t>2016/2/5</a:t>
            </a:fld>
            <a:endParaRPr lang="ja-JP" altLang="en-US" dirty="0"/>
          </a:p>
        </p:txBody>
      </p:sp>
      <p:sp>
        <p:nvSpPr>
          <p:cNvPr id="5"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6" name="スライド番号プレースホルダ 5"/>
          <p:cNvSpPr>
            <a:spLocks noGrp="1"/>
          </p:cNvSpPr>
          <p:nvPr>
            <p:ph type="sldNum" sz="quarter" idx="12"/>
          </p:nvPr>
        </p:nvSpPr>
        <p:spPr/>
        <p:txBody>
          <a:bodyPr/>
          <a:lstStyle>
            <a:lvl1pPr>
              <a:defRPr/>
            </a:lvl1pPr>
          </a:lstStyle>
          <a:p>
            <a:pPr>
              <a:defRPr/>
            </a:pPr>
            <a:fld id="{ED66A3A6-2493-4637-90C6-B342176ACC19}" type="slidenum">
              <a:rPr lang="ja-JP" altLang="en-US"/>
              <a:pPr>
                <a:defRPr/>
              </a:pPr>
              <a:t>‹#›</a:t>
            </a:fld>
            <a:endParaRPr lang="ja-JP" altLang="en-US" dirty="0"/>
          </a:p>
        </p:txBody>
      </p:sp>
    </p:spTree>
    <p:extLst>
      <p:ext uri="{BB962C8B-B14F-4D97-AF65-F5344CB8AC3E}">
        <p14:creationId xmlns:p14="http://schemas.microsoft.com/office/powerpoint/2010/main" val="2778511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タイトルとコンテンツ">
    <p:spTree>
      <p:nvGrpSpPr>
        <p:cNvPr id="1" name=""/>
        <p:cNvGrpSpPr/>
        <p:nvPr/>
      </p:nvGrpSpPr>
      <p:grpSpPr>
        <a:xfrm>
          <a:off x="0" y="0"/>
          <a:ext cx="0" cy="0"/>
          <a:chOff x="0" y="0"/>
          <a:chExt cx="0" cy="0"/>
        </a:xfrm>
      </p:grpSpPr>
      <p:sp>
        <p:nvSpPr>
          <p:cNvPr id="3" name="コンテンツ プレースホルダ 2"/>
          <p:cNvSpPr>
            <a:spLocks noGrp="1"/>
          </p:cNvSpPr>
          <p:nvPr>
            <p:ph idx="1"/>
          </p:nvPr>
        </p:nvSpPr>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日付プレースホルダ 3"/>
          <p:cNvSpPr>
            <a:spLocks noGrp="1"/>
          </p:cNvSpPr>
          <p:nvPr>
            <p:ph type="dt" sz="half" idx="10"/>
          </p:nvPr>
        </p:nvSpPr>
        <p:spPr/>
        <p:txBody>
          <a:bodyPr/>
          <a:lstStyle>
            <a:lvl1pPr>
              <a:defRPr>
                <a:solidFill>
                  <a:prstClr val="black">
                    <a:tint val="75000"/>
                  </a:prstClr>
                </a:solidFill>
              </a:defRPr>
            </a:lvl1pPr>
          </a:lstStyle>
          <a:p>
            <a:pPr>
              <a:defRPr/>
            </a:pPr>
            <a:endParaRPr lang="ja-JP" altLang="en-US"/>
          </a:p>
        </p:txBody>
      </p:sp>
      <p:sp>
        <p:nvSpPr>
          <p:cNvPr id="5" name="フッター プレースホルダ 4"/>
          <p:cNvSpPr>
            <a:spLocks noGrp="1"/>
          </p:cNvSpPr>
          <p:nvPr>
            <p:ph type="ftr" sz="quarter" idx="11"/>
          </p:nvPr>
        </p:nvSpPr>
        <p:spPr/>
        <p:txBody>
          <a:bodyPr/>
          <a:lstStyle>
            <a:lvl1pPr fontAlgn="base">
              <a:spcBef>
                <a:spcPct val="0"/>
              </a:spcBef>
              <a:spcAft>
                <a:spcPct val="0"/>
              </a:spcAft>
              <a:defRPr>
                <a:solidFill>
                  <a:prstClr val="black">
                    <a:tint val="75000"/>
                  </a:prstClr>
                </a:solidFill>
              </a:defRPr>
            </a:lvl1pPr>
          </a:lstStyle>
          <a:p>
            <a:pPr>
              <a:defRPr/>
            </a:pPr>
            <a:endParaRPr lang="ja-JP" altLang="en-US"/>
          </a:p>
        </p:txBody>
      </p:sp>
      <p:sp>
        <p:nvSpPr>
          <p:cNvPr id="6" name="スライド番号プレースホルダ 5"/>
          <p:cNvSpPr>
            <a:spLocks noGrp="1"/>
          </p:cNvSpPr>
          <p:nvPr>
            <p:ph type="sldNum" sz="quarter" idx="12"/>
          </p:nvPr>
        </p:nvSpPr>
        <p:spPr/>
        <p:txBody>
          <a:bodyPr/>
          <a:lstStyle>
            <a:lvl1pPr>
              <a:defRPr>
                <a:solidFill>
                  <a:prstClr val="black">
                    <a:tint val="75000"/>
                  </a:prstClr>
                </a:solidFill>
              </a:defRPr>
            </a:lvl1pPr>
          </a:lstStyle>
          <a:p>
            <a:pPr>
              <a:defRPr/>
            </a:pPr>
            <a:fld id="{C6531A63-0430-4B3B-B49D-F4BCC3DA8C13}" type="slidenum">
              <a:rPr lang="ja-JP" altLang="en-US"/>
              <a:pPr>
                <a:defRPr/>
              </a:pPr>
              <a:t>‹#›</a:t>
            </a:fld>
            <a:endParaRPr lang="ja-JP" altLang="en-US"/>
          </a:p>
        </p:txBody>
      </p:sp>
    </p:spTree>
    <p:extLst>
      <p:ext uri="{BB962C8B-B14F-4D97-AF65-F5344CB8AC3E}">
        <p14:creationId xmlns:p14="http://schemas.microsoft.com/office/powerpoint/2010/main" val="11553758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cSld name="タイトル、テキスト、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1143000"/>
          </a:xfrm>
        </p:spPr>
        <p:txBody>
          <a:bodyPr/>
          <a:lstStyle/>
          <a:p>
            <a:r>
              <a:rPr lang="ja-JP" altLang="en-US" smtClean="0"/>
              <a:t>マスタ タイトルの書式設定</a:t>
            </a:r>
            <a:endParaRPr lang="ja-JP" altLang="en-US"/>
          </a:p>
        </p:txBody>
      </p:sp>
      <p:sp>
        <p:nvSpPr>
          <p:cNvPr id="3" name="テキスト プレースホルダ 2"/>
          <p:cNvSpPr>
            <a:spLocks noGrp="1"/>
          </p:cNvSpPr>
          <p:nvPr>
            <p:ph type="body" sz="half" idx="1"/>
          </p:nvPr>
        </p:nvSpPr>
        <p:spPr>
          <a:xfrm>
            <a:off x="457200" y="1600200"/>
            <a:ext cx="4038600" cy="4525963"/>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half" idx="2"/>
          </p:nvPr>
        </p:nvSpPr>
        <p:spPr>
          <a:xfrm>
            <a:off x="4648200" y="1600200"/>
            <a:ext cx="4038600" cy="4525963"/>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日付プレースホルダ 4"/>
          <p:cNvSpPr>
            <a:spLocks noGrp="1"/>
          </p:cNvSpPr>
          <p:nvPr>
            <p:ph type="dt" sz="half" idx="10"/>
          </p:nvPr>
        </p:nvSpPr>
        <p:spPr>
          <a:xfrm>
            <a:off x="457200" y="6245225"/>
            <a:ext cx="2133600" cy="476250"/>
          </a:xfrm>
        </p:spPr>
        <p:txBody>
          <a:bodyPr/>
          <a:lstStyle>
            <a:lvl1pPr>
              <a:defRPr/>
            </a:lvl1pPr>
          </a:lstStyle>
          <a:p>
            <a:endParaRPr lang="en-US" altLang="ja-JP"/>
          </a:p>
        </p:txBody>
      </p:sp>
      <p:sp>
        <p:nvSpPr>
          <p:cNvPr id="6" name="フッター プレースホルダ 5"/>
          <p:cNvSpPr>
            <a:spLocks noGrp="1"/>
          </p:cNvSpPr>
          <p:nvPr>
            <p:ph type="ftr" sz="quarter" idx="11"/>
          </p:nvPr>
        </p:nvSpPr>
        <p:spPr>
          <a:xfrm>
            <a:off x="3124200" y="6245225"/>
            <a:ext cx="2895600" cy="476250"/>
          </a:xfrm>
        </p:spPr>
        <p:txBody>
          <a:bodyPr/>
          <a:lstStyle>
            <a:lvl1pPr>
              <a:defRPr/>
            </a:lvl1pPr>
          </a:lstStyle>
          <a:p>
            <a:endParaRPr lang="en-US" altLang="ja-JP"/>
          </a:p>
        </p:txBody>
      </p:sp>
      <p:sp>
        <p:nvSpPr>
          <p:cNvPr id="7" name="スライド番号プレースホルダ 6"/>
          <p:cNvSpPr>
            <a:spLocks noGrp="1"/>
          </p:cNvSpPr>
          <p:nvPr>
            <p:ph type="sldNum" sz="quarter" idx="12"/>
          </p:nvPr>
        </p:nvSpPr>
        <p:spPr>
          <a:xfrm>
            <a:off x="6553200" y="6245225"/>
            <a:ext cx="2133600" cy="476250"/>
          </a:xfrm>
        </p:spPr>
        <p:txBody>
          <a:bodyPr/>
          <a:lstStyle>
            <a:lvl1pPr>
              <a:defRPr/>
            </a:lvl1pPr>
          </a:lstStyle>
          <a:p>
            <a:fld id="{47343B91-5E67-40EF-A17B-D1C4929F1255}" type="slidenum">
              <a:rPr lang="en-US" altLang="ja-JP"/>
              <a:pPr/>
              <a:t>‹#›</a:t>
            </a:fld>
            <a:endParaRPr lang="en-US" altLang="ja-JP"/>
          </a:p>
        </p:txBody>
      </p:sp>
    </p:spTree>
    <p:extLst>
      <p:ext uri="{BB962C8B-B14F-4D97-AF65-F5344CB8AC3E}">
        <p14:creationId xmlns:p14="http://schemas.microsoft.com/office/powerpoint/2010/main" val="16320790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コンテンツ プレースホルダ 2"/>
          <p:cNvSpPr>
            <a:spLocks noGrp="1"/>
          </p:cNvSpPr>
          <p:nvPr>
            <p:ph idx="1"/>
          </p:nvPr>
        </p:nvSpPr>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日付プレースホルダ 3"/>
          <p:cNvSpPr>
            <a:spLocks noGrp="1"/>
          </p:cNvSpPr>
          <p:nvPr>
            <p:ph type="dt" sz="half" idx="10"/>
          </p:nvPr>
        </p:nvSpPr>
        <p:spPr/>
        <p:txBody>
          <a:bodyPr/>
          <a:lstStyle>
            <a:lvl1pPr>
              <a:defRPr/>
            </a:lvl1pPr>
          </a:lstStyle>
          <a:p>
            <a:pPr>
              <a:defRPr/>
            </a:pPr>
            <a:fld id="{4CC69A4D-603A-4F48-915B-AB9D4438A6F4}" type="datetimeFigureOut">
              <a:rPr lang="ja-JP" altLang="en-US"/>
              <a:pPr>
                <a:defRPr/>
              </a:pPr>
              <a:t>2016/2/5</a:t>
            </a:fld>
            <a:endParaRPr lang="ja-JP" altLang="en-US" dirty="0"/>
          </a:p>
        </p:txBody>
      </p:sp>
      <p:sp>
        <p:nvSpPr>
          <p:cNvPr id="5"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6" name="スライド番号プレースホルダ 5"/>
          <p:cNvSpPr>
            <a:spLocks noGrp="1"/>
          </p:cNvSpPr>
          <p:nvPr>
            <p:ph type="sldNum" sz="quarter" idx="12"/>
          </p:nvPr>
        </p:nvSpPr>
        <p:spPr/>
        <p:txBody>
          <a:bodyPr/>
          <a:lstStyle>
            <a:lvl1pPr>
              <a:defRPr/>
            </a:lvl1pPr>
          </a:lstStyle>
          <a:p>
            <a:pPr>
              <a:defRPr/>
            </a:pPr>
            <a:fld id="{187D918C-C31F-4256-AFA0-DA0F76B95858}" type="slidenum">
              <a:rPr lang="ja-JP" altLang="en-US"/>
              <a:pPr>
                <a:defRPr/>
              </a:pPr>
              <a:t>‹#›</a:t>
            </a:fld>
            <a:endParaRPr lang="ja-JP" altLang="en-US" dirty="0"/>
          </a:p>
        </p:txBody>
      </p:sp>
    </p:spTree>
    <p:extLst>
      <p:ext uri="{BB962C8B-B14F-4D97-AF65-F5344CB8AC3E}">
        <p14:creationId xmlns:p14="http://schemas.microsoft.com/office/powerpoint/2010/main" val="16289796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lang="ja-JP" altLang="en-US" smtClean="0"/>
              <a:t>マスタ タイトルの書式設定</a:t>
            </a:r>
            <a:endParaRPr lang="ja-JP" altLang="en-US"/>
          </a:p>
        </p:txBody>
      </p:sp>
      <p:sp>
        <p:nvSpPr>
          <p:cNvPr id="3" name="テキスト プレースホルダ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smtClean="0"/>
              <a:t>マスタ テキストの書式設定</a:t>
            </a:r>
          </a:p>
        </p:txBody>
      </p:sp>
      <p:sp>
        <p:nvSpPr>
          <p:cNvPr id="4" name="日付プレースホルダ 3"/>
          <p:cNvSpPr>
            <a:spLocks noGrp="1"/>
          </p:cNvSpPr>
          <p:nvPr>
            <p:ph type="dt" sz="half" idx="10"/>
          </p:nvPr>
        </p:nvSpPr>
        <p:spPr/>
        <p:txBody>
          <a:bodyPr/>
          <a:lstStyle>
            <a:lvl1pPr>
              <a:defRPr/>
            </a:lvl1pPr>
          </a:lstStyle>
          <a:p>
            <a:pPr>
              <a:defRPr/>
            </a:pPr>
            <a:fld id="{3A37527E-CCC2-4409-A0B9-43AA2BF44736}" type="datetimeFigureOut">
              <a:rPr lang="ja-JP" altLang="en-US"/>
              <a:pPr>
                <a:defRPr/>
              </a:pPr>
              <a:t>2016/2/5</a:t>
            </a:fld>
            <a:endParaRPr lang="ja-JP" altLang="en-US" dirty="0"/>
          </a:p>
        </p:txBody>
      </p:sp>
      <p:sp>
        <p:nvSpPr>
          <p:cNvPr id="5"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6" name="スライド番号プレースホルダ 5"/>
          <p:cNvSpPr>
            <a:spLocks noGrp="1"/>
          </p:cNvSpPr>
          <p:nvPr>
            <p:ph type="sldNum" sz="quarter" idx="12"/>
          </p:nvPr>
        </p:nvSpPr>
        <p:spPr/>
        <p:txBody>
          <a:bodyPr/>
          <a:lstStyle>
            <a:lvl1pPr>
              <a:defRPr/>
            </a:lvl1pPr>
          </a:lstStyle>
          <a:p>
            <a:pPr>
              <a:defRPr/>
            </a:pPr>
            <a:fld id="{A04BE395-F1EF-400B-AFED-54AAB9D13BE4}" type="slidenum">
              <a:rPr lang="ja-JP" altLang="en-US"/>
              <a:pPr>
                <a:defRPr/>
              </a:pPr>
              <a:t>‹#›</a:t>
            </a:fld>
            <a:endParaRPr lang="ja-JP" altLang="en-US" dirty="0"/>
          </a:p>
        </p:txBody>
      </p:sp>
    </p:spTree>
    <p:extLst>
      <p:ext uri="{BB962C8B-B14F-4D97-AF65-F5344CB8AC3E}">
        <p14:creationId xmlns:p14="http://schemas.microsoft.com/office/powerpoint/2010/main" val="6724592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コンテンツ プレースホルダ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日付プレースホルダ 3"/>
          <p:cNvSpPr>
            <a:spLocks noGrp="1"/>
          </p:cNvSpPr>
          <p:nvPr>
            <p:ph type="dt" sz="half" idx="10"/>
          </p:nvPr>
        </p:nvSpPr>
        <p:spPr/>
        <p:txBody>
          <a:bodyPr/>
          <a:lstStyle>
            <a:lvl1pPr>
              <a:defRPr/>
            </a:lvl1pPr>
          </a:lstStyle>
          <a:p>
            <a:pPr>
              <a:defRPr/>
            </a:pPr>
            <a:fld id="{22550A63-675D-4141-87A7-65935B0CB0E3}" type="datetimeFigureOut">
              <a:rPr lang="ja-JP" altLang="en-US"/>
              <a:pPr>
                <a:defRPr/>
              </a:pPr>
              <a:t>2016/2/5</a:t>
            </a:fld>
            <a:endParaRPr lang="ja-JP" altLang="en-US" dirty="0"/>
          </a:p>
        </p:txBody>
      </p:sp>
      <p:sp>
        <p:nvSpPr>
          <p:cNvPr id="6"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7" name="スライド番号プレースホルダ 5"/>
          <p:cNvSpPr>
            <a:spLocks noGrp="1"/>
          </p:cNvSpPr>
          <p:nvPr>
            <p:ph type="sldNum" sz="quarter" idx="12"/>
          </p:nvPr>
        </p:nvSpPr>
        <p:spPr/>
        <p:txBody>
          <a:bodyPr/>
          <a:lstStyle>
            <a:lvl1pPr>
              <a:defRPr/>
            </a:lvl1pPr>
          </a:lstStyle>
          <a:p>
            <a:pPr>
              <a:defRPr/>
            </a:pPr>
            <a:fld id="{B87D8DE3-C20D-4C45-AC5D-071BB5FA1D2E}" type="slidenum">
              <a:rPr lang="ja-JP" altLang="en-US"/>
              <a:pPr>
                <a:defRPr/>
              </a:pPr>
              <a:t>‹#›</a:t>
            </a:fld>
            <a:endParaRPr lang="ja-JP" altLang="en-US" dirty="0"/>
          </a:p>
        </p:txBody>
      </p:sp>
    </p:spTree>
    <p:extLst>
      <p:ext uri="{BB962C8B-B14F-4D97-AF65-F5344CB8AC3E}">
        <p14:creationId xmlns:p14="http://schemas.microsoft.com/office/powerpoint/2010/main" val="275048765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lang="ja-JP" altLang="en-US" smtClean="0"/>
              <a:t>マスタ タイトルの書式設定</a:t>
            </a:r>
            <a:endParaRPr lang="ja-JP" altLang="en-US"/>
          </a:p>
        </p:txBody>
      </p:sp>
      <p:sp>
        <p:nvSpPr>
          <p:cNvPr id="3" name="テキスト プレースホル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 テキストの書式設定</a:t>
            </a:r>
          </a:p>
        </p:txBody>
      </p:sp>
      <p:sp>
        <p:nvSpPr>
          <p:cNvPr id="4" name="コンテンツ プレースホル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テキスト プレースホル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 テキストの書式設定</a:t>
            </a:r>
          </a:p>
        </p:txBody>
      </p:sp>
      <p:sp>
        <p:nvSpPr>
          <p:cNvPr id="6" name="コンテンツ プレースホル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7" name="日付プレースホルダ 3"/>
          <p:cNvSpPr>
            <a:spLocks noGrp="1"/>
          </p:cNvSpPr>
          <p:nvPr>
            <p:ph type="dt" sz="half" idx="10"/>
          </p:nvPr>
        </p:nvSpPr>
        <p:spPr/>
        <p:txBody>
          <a:bodyPr/>
          <a:lstStyle>
            <a:lvl1pPr>
              <a:defRPr/>
            </a:lvl1pPr>
          </a:lstStyle>
          <a:p>
            <a:pPr>
              <a:defRPr/>
            </a:pPr>
            <a:fld id="{E2B5EE5D-4EE5-40E7-BEC6-33199C5B9CE5}" type="datetimeFigureOut">
              <a:rPr lang="ja-JP" altLang="en-US"/>
              <a:pPr>
                <a:defRPr/>
              </a:pPr>
              <a:t>2016/2/5</a:t>
            </a:fld>
            <a:endParaRPr lang="ja-JP" altLang="en-US" dirty="0"/>
          </a:p>
        </p:txBody>
      </p:sp>
      <p:sp>
        <p:nvSpPr>
          <p:cNvPr id="8"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9" name="スライド番号プレースホルダ 5"/>
          <p:cNvSpPr>
            <a:spLocks noGrp="1"/>
          </p:cNvSpPr>
          <p:nvPr>
            <p:ph type="sldNum" sz="quarter" idx="12"/>
          </p:nvPr>
        </p:nvSpPr>
        <p:spPr/>
        <p:txBody>
          <a:bodyPr/>
          <a:lstStyle>
            <a:lvl1pPr>
              <a:defRPr/>
            </a:lvl1pPr>
          </a:lstStyle>
          <a:p>
            <a:pPr>
              <a:defRPr/>
            </a:pPr>
            <a:fld id="{1181FC09-F53A-4FA8-8BC9-3C4B7279B68F}" type="slidenum">
              <a:rPr lang="ja-JP" altLang="en-US"/>
              <a:pPr>
                <a:defRPr/>
              </a:pPr>
              <a:t>‹#›</a:t>
            </a:fld>
            <a:endParaRPr lang="ja-JP" altLang="en-US" dirty="0"/>
          </a:p>
        </p:txBody>
      </p:sp>
    </p:spTree>
    <p:extLst>
      <p:ext uri="{BB962C8B-B14F-4D97-AF65-F5344CB8AC3E}">
        <p14:creationId xmlns:p14="http://schemas.microsoft.com/office/powerpoint/2010/main" val="3404293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日付プレースホルダ 3"/>
          <p:cNvSpPr>
            <a:spLocks noGrp="1"/>
          </p:cNvSpPr>
          <p:nvPr>
            <p:ph type="dt" sz="half" idx="10"/>
          </p:nvPr>
        </p:nvSpPr>
        <p:spPr/>
        <p:txBody>
          <a:bodyPr/>
          <a:lstStyle>
            <a:lvl1pPr>
              <a:defRPr/>
            </a:lvl1pPr>
          </a:lstStyle>
          <a:p>
            <a:pPr>
              <a:defRPr/>
            </a:pPr>
            <a:fld id="{FCF1A8DB-50B8-4D95-8847-6314049E3321}" type="datetimeFigureOut">
              <a:rPr lang="ja-JP" altLang="en-US"/>
              <a:pPr>
                <a:defRPr/>
              </a:pPr>
              <a:t>2016/2/5</a:t>
            </a:fld>
            <a:endParaRPr lang="ja-JP" altLang="en-US" dirty="0"/>
          </a:p>
        </p:txBody>
      </p:sp>
      <p:sp>
        <p:nvSpPr>
          <p:cNvPr id="4"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5" name="スライド番号プレースホルダ 5"/>
          <p:cNvSpPr>
            <a:spLocks noGrp="1"/>
          </p:cNvSpPr>
          <p:nvPr>
            <p:ph type="sldNum" sz="quarter" idx="12"/>
          </p:nvPr>
        </p:nvSpPr>
        <p:spPr/>
        <p:txBody>
          <a:bodyPr/>
          <a:lstStyle>
            <a:lvl1pPr>
              <a:defRPr/>
            </a:lvl1pPr>
          </a:lstStyle>
          <a:p>
            <a:pPr>
              <a:defRPr/>
            </a:pPr>
            <a:fld id="{8E3A4F98-7589-499E-B36D-E015E9FF5775}" type="slidenum">
              <a:rPr lang="ja-JP" altLang="en-US"/>
              <a:pPr>
                <a:defRPr/>
              </a:pPr>
              <a:t>‹#›</a:t>
            </a:fld>
            <a:endParaRPr lang="ja-JP" altLang="en-US" dirty="0"/>
          </a:p>
        </p:txBody>
      </p:sp>
    </p:spTree>
    <p:extLst>
      <p:ext uri="{BB962C8B-B14F-4D97-AF65-F5344CB8AC3E}">
        <p14:creationId xmlns:p14="http://schemas.microsoft.com/office/powerpoint/2010/main" val="27375164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 3"/>
          <p:cNvSpPr>
            <a:spLocks noGrp="1"/>
          </p:cNvSpPr>
          <p:nvPr>
            <p:ph type="dt" sz="half" idx="10"/>
          </p:nvPr>
        </p:nvSpPr>
        <p:spPr/>
        <p:txBody>
          <a:bodyPr/>
          <a:lstStyle>
            <a:lvl1pPr>
              <a:defRPr/>
            </a:lvl1pPr>
          </a:lstStyle>
          <a:p>
            <a:pPr>
              <a:defRPr/>
            </a:pPr>
            <a:fld id="{48DE460D-6013-4C84-8C25-0D058E805555}" type="datetimeFigureOut">
              <a:rPr lang="ja-JP" altLang="en-US"/>
              <a:pPr>
                <a:defRPr/>
              </a:pPr>
              <a:t>2016/2/5</a:t>
            </a:fld>
            <a:endParaRPr lang="ja-JP" altLang="en-US" dirty="0"/>
          </a:p>
        </p:txBody>
      </p:sp>
      <p:sp>
        <p:nvSpPr>
          <p:cNvPr id="3"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4" name="スライド番号プレースホルダ 5"/>
          <p:cNvSpPr>
            <a:spLocks noGrp="1"/>
          </p:cNvSpPr>
          <p:nvPr>
            <p:ph type="sldNum" sz="quarter" idx="12"/>
          </p:nvPr>
        </p:nvSpPr>
        <p:spPr/>
        <p:txBody>
          <a:bodyPr/>
          <a:lstStyle>
            <a:lvl1pPr>
              <a:defRPr/>
            </a:lvl1pPr>
          </a:lstStyle>
          <a:p>
            <a:pPr>
              <a:defRPr/>
            </a:pPr>
            <a:fld id="{C97F7BCF-7E11-4BFD-85FA-4EA348C0A896}" type="slidenum">
              <a:rPr lang="ja-JP" altLang="en-US"/>
              <a:pPr>
                <a:defRPr/>
              </a:pPr>
              <a:t>‹#›</a:t>
            </a:fld>
            <a:endParaRPr lang="ja-JP" altLang="en-US" dirty="0"/>
          </a:p>
        </p:txBody>
      </p:sp>
    </p:spTree>
    <p:extLst>
      <p:ext uri="{BB962C8B-B14F-4D97-AF65-F5344CB8AC3E}">
        <p14:creationId xmlns:p14="http://schemas.microsoft.com/office/powerpoint/2010/main" val="7223768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lang="ja-JP" altLang="en-US" smtClean="0"/>
              <a:t>マスタ タイトルの書式設定</a:t>
            </a:r>
            <a:endParaRPr lang="ja-JP" altLang="en-US"/>
          </a:p>
        </p:txBody>
      </p:sp>
      <p:sp>
        <p:nvSpPr>
          <p:cNvPr id="3" name="コンテンツ プレースホル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テキスト プレースホル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 テキストの書式設定</a:t>
            </a:r>
          </a:p>
        </p:txBody>
      </p:sp>
      <p:sp>
        <p:nvSpPr>
          <p:cNvPr id="5" name="日付プレースホルダ 3"/>
          <p:cNvSpPr>
            <a:spLocks noGrp="1"/>
          </p:cNvSpPr>
          <p:nvPr>
            <p:ph type="dt" sz="half" idx="10"/>
          </p:nvPr>
        </p:nvSpPr>
        <p:spPr/>
        <p:txBody>
          <a:bodyPr/>
          <a:lstStyle>
            <a:lvl1pPr>
              <a:defRPr/>
            </a:lvl1pPr>
          </a:lstStyle>
          <a:p>
            <a:pPr>
              <a:defRPr/>
            </a:pPr>
            <a:fld id="{1714A47B-1368-4130-ABB8-26B8E9BC7A38}" type="datetimeFigureOut">
              <a:rPr lang="ja-JP" altLang="en-US"/>
              <a:pPr>
                <a:defRPr/>
              </a:pPr>
              <a:t>2016/2/5</a:t>
            </a:fld>
            <a:endParaRPr lang="ja-JP" altLang="en-US" dirty="0"/>
          </a:p>
        </p:txBody>
      </p:sp>
      <p:sp>
        <p:nvSpPr>
          <p:cNvPr id="6"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7" name="スライド番号プレースホルダ 5"/>
          <p:cNvSpPr>
            <a:spLocks noGrp="1"/>
          </p:cNvSpPr>
          <p:nvPr>
            <p:ph type="sldNum" sz="quarter" idx="12"/>
          </p:nvPr>
        </p:nvSpPr>
        <p:spPr/>
        <p:txBody>
          <a:bodyPr/>
          <a:lstStyle>
            <a:lvl1pPr>
              <a:defRPr/>
            </a:lvl1pPr>
          </a:lstStyle>
          <a:p>
            <a:pPr>
              <a:defRPr/>
            </a:pPr>
            <a:fld id="{69CA4DEF-5650-4A10-83A8-1C3F931CB954}" type="slidenum">
              <a:rPr lang="ja-JP" altLang="en-US"/>
              <a:pPr>
                <a:defRPr/>
              </a:pPr>
              <a:t>‹#›</a:t>
            </a:fld>
            <a:endParaRPr lang="ja-JP" altLang="en-US" dirty="0"/>
          </a:p>
        </p:txBody>
      </p:sp>
    </p:spTree>
    <p:extLst>
      <p:ext uri="{BB962C8B-B14F-4D97-AF65-F5344CB8AC3E}">
        <p14:creationId xmlns:p14="http://schemas.microsoft.com/office/powerpoint/2010/main" val="34456084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lang="ja-JP" altLang="en-US" smtClean="0"/>
              <a:t>マスタ タイトルの書式設定</a:t>
            </a:r>
            <a:endParaRPr lang="ja-JP" altLang="en-US"/>
          </a:p>
        </p:txBody>
      </p:sp>
      <p:sp>
        <p:nvSpPr>
          <p:cNvPr id="3" name="図プレースホルダ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ja-JP" altLang="en-US" noProof="0" dirty="0"/>
          </a:p>
        </p:txBody>
      </p:sp>
      <p:sp>
        <p:nvSpPr>
          <p:cNvPr id="4" name="テキスト プレースホル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 テキストの書式設定</a:t>
            </a:r>
          </a:p>
        </p:txBody>
      </p:sp>
      <p:sp>
        <p:nvSpPr>
          <p:cNvPr id="5" name="日付プレースホルダ 3"/>
          <p:cNvSpPr>
            <a:spLocks noGrp="1"/>
          </p:cNvSpPr>
          <p:nvPr>
            <p:ph type="dt" sz="half" idx="10"/>
          </p:nvPr>
        </p:nvSpPr>
        <p:spPr/>
        <p:txBody>
          <a:bodyPr/>
          <a:lstStyle>
            <a:lvl1pPr>
              <a:defRPr/>
            </a:lvl1pPr>
          </a:lstStyle>
          <a:p>
            <a:pPr>
              <a:defRPr/>
            </a:pPr>
            <a:fld id="{E630A12E-C4FB-4565-A0E6-B24D14C91F92}" type="datetimeFigureOut">
              <a:rPr lang="ja-JP" altLang="en-US"/>
              <a:pPr>
                <a:defRPr/>
              </a:pPr>
              <a:t>2016/2/5</a:t>
            </a:fld>
            <a:endParaRPr lang="ja-JP" altLang="en-US" dirty="0"/>
          </a:p>
        </p:txBody>
      </p:sp>
      <p:sp>
        <p:nvSpPr>
          <p:cNvPr id="6"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7" name="スライド番号プレースホルダ 5"/>
          <p:cNvSpPr>
            <a:spLocks noGrp="1"/>
          </p:cNvSpPr>
          <p:nvPr>
            <p:ph type="sldNum" sz="quarter" idx="12"/>
          </p:nvPr>
        </p:nvSpPr>
        <p:spPr/>
        <p:txBody>
          <a:bodyPr/>
          <a:lstStyle>
            <a:lvl1pPr>
              <a:defRPr/>
            </a:lvl1pPr>
          </a:lstStyle>
          <a:p>
            <a:pPr>
              <a:defRPr/>
            </a:pPr>
            <a:fld id="{9F1D76F9-73E5-4585-BBD6-2F95B7B7AF05}" type="slidenum">
              <a:rPr lang="ja-JP" altLang="en-US"/>
              <a:pPr>
                <a:defRPr/>
              </a:pPr>
              <a:t>‹#›</a:t>
            </a:fld>
            <a:endParaRPr lang="ja-JP" altLang="en-US" dirty="0"/>
          </a:p>
        </p:txBody>
      </p:sp>
    </p:spTree>
    <p:extLst>
      <p:ext uri="{BB962C8B-B14F-4D97-AF65-F5344CB8AC3E}">
        <p14:creationId xmlns:p14="http://schemas.microsoft.com/office/powerpoint/2010/main" val="399129400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タイトル プレースホルダ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ja-JP" altLang="en-US" smtClean="0"/>
              <a:t>マスタ タイトルの書式設定</a:t>
            </a:r>
          </a:p>
        </p:txBody>
      </p:sp>
      <p:sp>
        <p:nvSpPr>
          <p:cNvPr id="1027" name="テキスト プレースホルダ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p>
        </p:txBody>
      </p:sp>
      <p:sp>
        <p:nvSpPr>
          <p:cNvPr id="4" name="日付プレースホルダ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ea typeface="+mn-ea"/>
              </a:defRPr>
            </a:lvl1pPr>
          </a:lstStyle>
          <a:p>
            <a:pPr>
              <a:defRPr/>
            </a:pPr>
            <a:fld id="{DBB6FED6-7A3C-42CB-8984-2C00D7A01F70}" type="datetimeFigureOut">
              <a:rPr lang="ja-JP" altLang="en-US"/>
              <a:pPr>
                <a:defRPr/>
              </a:pPr>
              <a:t>2016/2/5</a:t>
            </a:fld>
            <a:endParaRPr lang="ja-JP" altLang="en-US" dirty="0"/>
          </a:p>
        </p:txBody>
      </p:sp>
      <p:sp>
        <p:nvSpPr>
          <p:cNvPr id="5" name="フッター プレースホルダ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ea typeface="+mn-ea"/>
              </a:defRPr>
            </a:lvl1pPr>
          </a:lstStyle>
          <a:p>
            <a:pPr>
              <a:defRPr/>
            </a:pPr>
            <a:endParaRPr lang="ja-JP" altLang="en-US"/>
          </a:p>
        </p:txBody>
      </p:sp>
      <p:sp>
        <p:nvSpPr>
          <p:cNvPr id="6" name="スライド番号プレースホルダ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eaLnBrk="1" fontAlgn="auto" hangingPunct="1">
              <a:spcBef>
                <a:spcPts val="0"/>
              </a:spcBef>
              <a:spcAft>
                <a:spcPts val="0"/>
              </a:spcAft>
              <a:defRPr sz="1200">
                <a:solidFill>
                  <a:schemeClr val="tx1">
                    <a:tint val="75000"/>
                  </a:schemeClr>
                </a:solidFill>
                <a:latin typeface="+mn-lt"/>
                <a:ea typeface="+mn-ea"/>
              </a:defRPr>
            </a:lvl1pPr>
          </a:lstStyle>
          <a:p>
            <a:pPr>
              <a:defRPr/>
            </a:pPr>
            <a:fld id="{2F35F51E-5AA3-4316-A132-123B0C894ABD}" type="slidenum">
              <a:rPr lang="ja-JP" altLang="en-US"/>
              <a:pPr>
                <a:defRPr/>
              </a:pPr>
              <a:t>‹#›</a:t>
            </a:fld>
            <a:endParaRPr lang="ja-JP" altLang="en-US" dirty="0"/>
          </a:p>
        </p:txBody>
      </p:sp>
    </p:spTree>
  </p:cSld>
  <p:clrMap bg1="lt1" tx1="dk1" bg2="lt2" tx2="dk2" accent1="accent1" accent2="accent2" accent3="accent3" accent4="accent4" accent5="accent5" accent6="accent6" hlink="hlink" folHlink="folHlink"/>
  <p:sldLayoutIdLst>
    <p:sldLayoutId id="2147483728" r:id="rId1"/>
    <p:sldLayoutId id="2147483729" r:id="rId2"/>
    <p:sldLayoutId id="2147483730" r:id="rId3"/>
    <p:sldLayoutId id="2147483731" r:id="rId4"/>
    <p:sldLayoutId id="2147483732" r:id="rId5"/>
    <p:sldLayoutId id="2147483733" r:id="rId6"/>
    <p:sldLayoutId id="2147483734" r:id="rId7"/>
    <p:sldLayoutId id="2147483735" r:id="rId8"/>
    <p:sldLayoutId id="2147483736" r:id="rId9"/>
    <p:sldLayoutId id="2147483737" r:id="rId10"/>
    <p:sldLayoutId id="2147483738" r:id="rId11"/>
    <p:sldLayoutId id="2147483739" r:id="rId12"/>
    <p:sldLayoutId id="2147483740" r:id="rId13"/>
  </p:sldLayoutIdLst>
  <p:txStyles>
    <p:titleStyle>
      <a:lvl1pPr algn="ctr" rtl="0" eaLnBrk="0" fontAlgn="base" hangingPunct="0">
        <a:spcBef>
          <a:spcPct val="0"/>
        </a:spcBef>
        <a:spcAft>
          <a:spcPct val="0"/>
        </a:spcAft>
        <a:defRPr kumimoji="1" sz="4400" kern="1200">
          <a:solidFill>
            <a:schemeClr val="tx1"/>
          </a:solidFill>
          <a:latin typeface="+mj-lt"/>
          <a:ea typeface="+mj-ea"/>
          <a:cs typeface="+mj-cs"/>
        </a:defRPr>
      </a:lvl1pPr>
      <a:lvl2pPr algn="ctr" rtl="0" eaLnBrk="0" fontAlgn="base" hangingPunct="0">
        <a:spcBef>
          <a:spcPct val="0"/>
        </a:spcBef>
        <a:spcAft>
          <a:spcPct val="0"/>
        </a:spcAft>
        <a:defRPr kumimoji="1" sz="4400">
          <a:solidFill>
            <a:schemeClr val="tx1"/>
          </a:solidFill>
          <a:latin typeface="Calibri" panose="020F0502020204030204" pitchFamily="34" charset="0"/>
          <a:ea typeface="ＭＳ Ｐゴシック" panose="020B0600070205080204" pitchFamily="50" charset="-128"/>
        </a:defRPr>
      </a:lvl2pPr>
      <a:lvl3pPr algn="ctr" rtl="0" eaLnBrk="0" fontAlgn="base" hangingPunct="0">
        <a:spcBef>
          <a:spcPct val="0"/>
        </a:spcBef>
        <a:spcAft>
          <a:spcPct val="0"/>
        </a:spcAft>
        <a:defRPr kumimoji="1" sz="4400">
          <a:solidFill>
            <a:schemeClr val="tx1"/>
          </a:solidFill>
          <a:latin typeface="Calibri" panose="020F0502020204030204" pitchFamily="34" charset="0"/>
          <a:ea typeface="ＭＳ Ｐゴシック" panose="020B0600070205080204" pitchFamily="50" charset="-128"/>
        </a:defRPr>
      </a:lvl3pPr>
      <a:lvl4pPr algn="ctr" rtl="0" eaLnBrk="0" fontAlgn="base" hangingPunct="0">
        <a:spcBef>
          <a:spcPct val="0"/>
        </a:spcBef>
        <a:spcAft>
          <a:spcPct val="0"/>
        </a:spcAft>
        <a:defRPr kumimoji="1" sz="4400">
          <a:solidFill>
            <a:schemeClr val="tx1"/>
          </a:solidFill>
          <a:latin typeface="Calibri" panose="020F0502020204030204" pitchFamily="34" charset="0"/>
          <a:ea typeface="ＭＳ Ｐゴシック" panose="020B0600070205080204" pitchFamily="50" charset="-128"/>
        </a:defRPr>
      </a:lvl4pPr>
      <a:lvl5pPr algn="ctr" rtl="0" eaLnBrk="0" fontAlgn="base" hangingPunct="0">
        <a:spcBef>
          <a:spcPct val="0"/>
        </a:spcBef>
        <a:spcAft>
          <a:spcPct val="0"/>
        </a:spcAft>
        <a:defRPr kumimoji="1" sz="4400">
          <a:solidFill>
            <a:schemeClr val="tx1"/>
          </a:solidFill>
          <a:latin typeface="Calibri" panose="020F0502020204030204" pitchFamily="34" charset="0"/>
          <a:ea typeface="ＭＳ Ｐゴシック" panose="020B0600070205080204" pitchFamily="50" charset="-128"/>
        </a:defRPr>
      </a:lvl5pPr>
      <a:lvl6pPr marL="457200" algn="ctr" rtl="0" fontAlgn="base">
        <a:spcBef>
          <a:spcPct val="0"/>
        </a:spcBef>
        <a:spcAft>
          <a:spcPct val="0"/>
        </a:spcAft>
        <a:defRPr kumimoji="1" sz="4400">
          <a:solidFill>
            <a:schemeClr val="tx1"/>
          </a:solidFill>
          <a:latin typeface="Calibri" panose="020F0502020204030204" pitchFamily="34" charset="0"/>
          <a:ea typeface="ＭＳ Ｐゴシック" panose="020B0600070205080204" pitchFamily="50" charset="-128"/>
        </a:defRPr>
      </a:lvl6pPr>
      <a:lvl7pPr marL="914400" algn="ctr" rtl="0" fontAlgn="base">
        <a:spcBef>
          <a:spcPct val="0"/>
        </a:spcBef>
        <a:spcAft>
          <a:spcPct val="0"/>
        </a:spcAft>
        <a:defRPr kumimoji="1" sz="4400">
          <a:solidFill>
            <a:schemeClr val="tx1"/>
          </a:solidFill>
          <a:latin typeface="Calibri" panose="020F0502020204030204" pitchFamily="34" charset="0"/>
          <a:ea typeface="ＭＳ Ｐゴシック" panose="020B0600070205080204" pitchFamily="50" charset="-128"/>
        </a:defRPr>
      </a:lvl7pPr>
      <a:lvl8pPr marL="1371600" algn="ctr" rtl="0" fontAlgn="base">
        <a:spcBef>
          <a:spcPct val="0"/>
        </a:spcBef>
        <a:spcAft>
          <a:spcPct val="0"/>
        </a:spcAft>
        <a:defRPr kumimoji="1" sz="4400">
          <a:solidFill>
            <a:schemeClr val="tx1"/>
          </a:solidFill>
          <a:latin typeface="Calibri" panose="020F0502020204030204" pitchFamily="34" charset="0"/>
          <a:ea typeface="ＭＳ Ｐゴシック" panose="020B0600070205080204" pitchFamily="50" charset="-128"/>
        </a:defRPr>
      </a:lvl8pPr>
      <a:lvl9pPr marL="1828800" algn="ctr" rtl="0" fontAlgn="base">
        <a:spcBef>
          <a:spcPct val="0"/>
        </a:spcBef>
        <a:spcAft>
          <a:spcPct val="0"/>
        </a:spcAft>
        <a:defRPr kumimoji="1" sz="4400">
          <a:solidFill>
            <a:schemeClr val="tx1"/>
          </a:solidFill>
          <a:latin typeface="Calibri" panose="020F0502020204030204" pitchFamily="34" charset="0"/>
          <a:ea typeface="ＭＳ Ｐゴシック" panose="020B0600070205080204" pitchFamily="50" charset="-128"/>
        </a:defRPr>
      </a:lvl9pPr>
    </p:titleStyle>
    <p:bodyStyle>
      <a:lvl1pPr marL="342900" indent="-342900" algn="l" rtl="0" eaLnBrk="0" fontAlgn="base" hangingPunct="0">
        <a:spcBef>
          <a:spcPct val="20000"/>
        </a:spcBef>
        <a:spcAft>
          <a:spcPct val="0"/>
        </a:spcAft>
        <a:buFont typeface="Arial" panose="020B0604020202020204" pitchFamily="34" charset="0"/>
        <a:buChar char="•"/>
        <a:defRPr kumimoji="1"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image" Target="../media/image7.wmf"/><Relationship Id="rId13" Type="http://schemas.openxmlformats.org/officeDocument/2006/relationships/image" Target="../media/image12.png"/><Relationship Id="rId18" Type="http://schemas.openxmlformats.org/officeDocument/2006/relationships/image" Target="../media/image17.wmf"/><Relationship Id="rId3" Type="http://schemas.openxmlformats.org/officeDocument/2006/relationships/image" Target="../media/image2.wmf"/><Relationship Id="rId7" Type="http://schemas.openxmlformats.org/officeDocument/2006/relationships/image" Target="../media/image6.wmf"/><Relationship Id="rId12" Type="http://schemas.openxmlformats.org/officeDocument/2006/relationships/image" Target="../media/image11.png"/><Relationship Id="rId17" Type="http://schemas.openxmlformats.org/officeDocument/2006/relationships/image" Target="../media/image16.png"/><Relationship Id="rId2" Type="http://schemas.openxmlformats.org/officeDocument/2006/relationships/image" Target="../media/image1.jpeg"/><Relationship Id="rId16" Type="http://schemas.openxmlformats.org/officeDocument/2006/relationships/image" Target="../media/image15.wmf"/><Relationship Id="rId20" Type="http://schemas.openxmlformats.org/officeDocument/2006/relationships/image" Target="../media/image19.png"/><Relationship Id="rId1" Type="http://schemas.openxmlformats.org/officeDocument/2006/relationships/slideLayout" Target="../slideLayouts/slideLayout7.xml"/><Relationship Id="rId6" Type="http://schemas.openxmlformats.org/officeDocument/2006/relationships/image" Target="../media/image5.wmf"/><Relationship Id="rId11" Type="http://schemas.openxmlformats.org/officeDocument/2006/relationships/image" Target="../media/image10.wmf"/><Relationship Id="rId5" Type="http://schemas.openxmlformats.org/officeDocument/2006/relationships/image" Target="../media/image4.wmf"/><Relationship Id="rId15" Type="http://schemas.openxmlformats.org/officeDocument/2006/relationships/image" Target="../media/image14.wmf"/><Relationship Id="rId10" Type="http://schemas.openxmlformats.org/officeDocument/2006/relationships/image" Target="../media/image9.wmf"/><Relationship Id="rId19" Type="http://schemas.openxmlformats.org/officeDocument/2006/relationships/image" Target="../media/image18.wmf"/><Relationship Id="rId4" Type="http://schemas.openxmlformats.org/officeDocument/2006/relationships/image" Target="../media/image3.wmf"/><Relationship Id="rId9" Type="http://schemas.openxmlformats.org/officeDocument/2006/relationships/image" Target="../media/image8.wmf"/><Relationship Id="rId14" Type="http://schemas.openxmlformats.org/officeDocument/2006/relationships/image" Target="../media/image13.wmf"/></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21.emf"/><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22.emf"/><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23.emf"/><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3.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13.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3" Type="http://schemas.openxmlformats.org/officeDocument/2006/relationships/hyperlink" Target="http://www2.ocn.ne.jp/~syahokyo/top/koukikoureisya.html" TargetMode="External"/><Relationship Id="rId2" Type="http://schemas.openxmlformats.org/officeDocument/2006/relationships/notesSlide" Target="../notesSlides/notesSlide46.xml"/><Relationship Id="rId1" Type="http://schemas.openxmlformats.org/officeDocument/2006/relationships/slideLayout" Target="../slideLayouts/slideLayout2.xml"/><Relationship Id="rId4" Type="http://schemas.openxmlformats.org/officeDocument/2006/relationships/image" Target="../media/image25.jpeg"/></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タイトル 1"/>
          <p:cNvSpPr>
            <a:spLocks noGrp="1"/>
          </p:cNvSpPr>
          <p:nvPr>
            <p:ph type="ctrTitle"/>
          </p:nvPr>
        </p:nvSpPr>
        <p:spPr>
          <a:xfrm>
            <a:off x="107950" y="620713"/>
            <a:ext cx="8820150" cy="4608512"/>
          </a:xfrm>
        </p:spPr>
        <p:txBody>
          <a:bodyPr/>
          <a:lstStyle/>
          <a:p>
            <a:pPr eaLnBrk="1" hangingPunct="1"/>
            <a:r>
              <a:rPr lang="en-US" altLang="ja-JP" sz="5400" dirty="0" smtClean="0"/>
              <a:t/>
            </a:r>
            <a:br>
              <a:rPr lang="en-US" altLang="ja-JP" sz="5400" dirty="0" smtClean="0"/>
            </a:br>
            <a:r>
              <a:rPr lang="en-US" altLang="ja-JP" sz="5400" dirty="0" smtClean="0"/>
              <a:t/>
            </a:r>
            <a:br>
              <a:rPr lang="en-US" altLang="ja-JP" sz="5400" dirty="0" smtClean="0"/>
            </a:br>
            <a:r>
              <a:rPr lang="en-US" altLang="ja-JP" sz="8800" dirty="0" smtClean="0"/>
              <a:t/>
            </a:r>
            <a:br>
              <a:rPr lang="en-US" altLang="ja-JP" sz="8800" dirty="0" smtClean="0"/>
            </a:br>
            <a:r>
              <a:rPr lang="en-US" altLang="ja-JP" sz="8800" dirty="0" smtClean="0"/>
              <a:t/>
            </a:r>
            <a:br>
              <a:rPr lang="en-US" altLang="ja-JP" sz="8800" dirty="0" smtClean="0"/>
            </a:br>
            <a:r>
              <a:rPr lang="ja-JP" altLang="ja-JP" sz="9600" dirty="0" smtClean="0">
                <a:solidFill>
                  <a:srgbClr val="FF0000"/>
                </a:solidFill>
              </a:rPr>
              <a:t>検証</a:t>
            </a:r>
            <a:r>
              <a:rPr lang="ja-JP" altLang="en-US" sz="9600" dirty="0" smtClean="0">
                <a:solidFill>
                  <a:srgbClr val="FF0000"/>
                </a:solidFill>
              </a:rPr>
              <a:t>！</a:t>
            </a:r>
            <a:r>
              <a:rPr lang="en-US" altLang="ja-JP" sz="7200" dirty="0" smtClean="0">
                <a:solidFill>
                  <a:srgbClr val="FF0000"/>
                </a:solidFill>
              </a:rPr>
              <a:t/>
            </a:r>
            <a:br>
              <a:rPr lang="en-US" altLang="ja-JP" sz="7200" dirty="0" smtClean="0">
                <a:solidFill>
                  <a:srgbClr val="FF0000"/>
                </a:solidFill>
              </a:rPr>
            </a:br>
            <a:r>
              <a:rPr lang="ja-JP" altLang="ja-JP" sz="7200" dirty="0" smtClean="0">
                <a:solidFill>
                  <a:srgbClr val="FF0000"/>
                </a:solidFill>
              </a:rPr>
              <a:t>介護事</a:t>
            </a:r>
            <a:r>
              <a:rPr lang="ja-JP" altLang="ja-JP" sz="7200" dirty="0">
                <a:solidFill>
                  <a:srgbClr val="FF0000"/>
                </a:solidFill>
              </a:rPr>
              <a:t>業者</a:t>
            </a:r>
            <a:r>
              <a:rPr lang="ja-JP" altLang="ja-JP" sz="7200" dirty="0" smtClean="0">
                <a:solidFill>
                  <a:srgbClr val="FF0000"/>
                </a:solidFill>
              </a:rPr>
              <a:t>と</a:t>
            </a:r>
            <a:r>
              <a:rPr lang="en-US" altLang="ja-JP" sz="7200" dirty="0" smtClean="0">
                <a:solidFill>
                  <a:srgbClr val="FF0000"/>
                </a:solidFill>
              </a:rPr>
              <a:t/>
            </a:r>
            <a:br>
              <a:rPr lang="en-US" altLang="ja-JP" sz="7200" dirty="0" smtClean="0">
                <a:solidFill>
                  <a:srgbClr val="FF0000"/>
                </a:solidFill>
              </a:rPr>
            </a:br>
            <a:r>
              <a:rPr lang="ja-JP" altLang="ja-JP" sz="7200" dirty="0" smtClean="0">
                <a:solidFill>
                  <a:srgbClr val="FF0000"/>
                </a:solidFill>
              </a:rPr>
              <a:t>利用者</a:t>
            </a:r>
            <a:r>
              <a:rPr lang="ja-JP" altLang="ja-JP" sz="7200" dirty="0">
                <a:solidFill>
                  <a:srgbClr val="FF0000"/>
                </a:solidFill>
              </a:rPr>
              <a:t>をまもれるの</a:t>
            </a:r>
            <a:r>
              <a:rPr lang="ja-JP" altLang="ja-JP" sz="7200" dirty="0" smtClean="0">
                <a:solidFill>
                  <a:srgbClr val="FF0000"/>
                </a:solidFill>
              </a:rPr>
              <a:t>か</a:t>
            </a:r>
            <a:r>
              <a:rPr lang="ja-JP" altLang="en-US" sz="8000" dirty="0" smtClean="0"/>
              <a:t>　　　　</a:t>
            </a:r>
            <a:r>
              <a:rPr lang="en-US" altLang="ja-JP" sz="8000" dirty="0" smtClean="0"/>
              <a:t/>
            </a:r>
            <a:br>
              <a:rPr lang="en-US" altLang="ja-JP" sz="8000" dirty="0" smtClean="0"/>
            </a:br>
            <a:r>
              <a:rPr lang="en-US" altLang="ja-JP" sz="8800" dirty="0" smtClean="0"/>
              <a:t/>
            </a:r>
            <a:br>
              <a:rPr lang="en-US" altLang="ja-JP" sz="8800" dirty="0" smtClean="0"/>
            </a:br>
            <a:r>
              <a:rPr lang="en-US" altLang="ja-JP" sz="5400" dirty="0" smtClean="0"/>
              <a:t/>
            </a:r>
            <a:br>
              <a:rPr lang="en-US" altLang="ja-JP" sz="5400" dirty="0" smtClean="0"/>
            </a:br>
            <a:r>
              <a:rPr lang="ja-JP" altLang="ja-JP" sz="6000" dirty="0" smtClean="0"/>
              <a:t/>
            </a:r>
            <a:br>
              <a:rPr lang="ja-JP" altLang="ja-JP" sz="6000" dirty="0" smtClean="0"/>
            </a:br>
            <a:endParaRPr lang="ja-JP" altLang="en-US" sz="8000" b="1" i="1" dirty="0" smtClean="0">
              <a:solidFill>
                <a:srgbClr val="FF0000"/>
              </a:solidFill>
            </a:endParaRPr>
          </a:p>
        </p:txBody>
      </p:sp>
      <p:sp>
        <p:nvSpPr>
          <p:cNvPr id="7" name="正方形/長方形 6"/>
          <p:cNvSpPr/>
          <p:nvPr/>
        </p:nvSpPr>
        <p:spPr>
          <a:xfrm>
            <a:off x="468313" y="1268413"/>
            <a:ext cx="4751387" cy="5762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ja-JP" altLang="en-US" sz="3200" dirty="0">
              <a:solidFill>
                <a:schemeClr val="tx2">
                  <a:lumMod val="50000"/>
                </a:schemeClr>
              </a:solidFill>
            </a:endParaRPr>
          </a:p>
        </p:txBody>
      </p:sp>
      <p:sp>
        <p:nvSpPr>
          <p:cNvPr id="5" name="サブタイトル 2"/>
          <p:cNvSpPr>
            <a:spLocks noGrp="1"/>
          </p:cNvSpPr>
          <p:nvPr>
            <p:ph type="subTitle" idx="1"/>
          </p:nvPr>
        </p:nvSpPr>
        <p:spPr>
          <a:xfrm>
            <a:off x="395288" y="5876925"/>
            <a:ext cx="8353425" cy="792163"/>
          </a:xfrm>
        </p:spPr>
        <p:txBody>
          <a:bodyPr rtlCol="0">
            <a:normAutofit fontScale="85000" lnSpcReduction="20000"/>
          </a:bodyPr>
          <a:lstStyle/>
          <a:p>
            <a:pPr eaLnBrk="1" fontAlgn="auto" hangingPunct="1">
              <a:spcAft>
                <a:spcPts val="0"/>
              </a:spcAft>
              <a:defRPr/>
            </a:pPr>
            <a:r>
              <a:rPr lang="ja-JP" altLang="en-US" sz="1800" b="1" dirty="0" smtClean="0">
                <a:solidFill>
                  <a:schemeClr val="tx1"/>
                </a:solidFill>
              </a:rPr>
              <a:t>大阪社会保障推進協議会・介護保険対策委員</a:t>
            </a:r>
            <a:endParaRPr lang="en-US" altLang="ja-JP" sz="1800" b="1" dirty="0" smtClean="0">
              <a:solidFill>
                <a:schemeClr val="tx1"/>
              </a:solidFill>
            </a:endParaRPr>
          </a:p>
          <a:p>
            <a:pPr eaLnBrk="1" fontAlgn="auto" hangingPunct="1">
              <a:spcAft>
                <a:spcPts val="0"/>
              </a:spcAft>
              <a:defRPr/>
            </a:pPr>
            <a:r>
              <a:rPr lang="ja-JP" altLang="en-US" sz="3600" b="1" dirty="0" smtClean="0">
                <a:solidFill>
                  <a:schemeClr val="tx1"/>
                </a:solidFill>
              </a:rPr>
              <a:t>日下部　雅喜</a:t>
            </a:r>
            <a:endParaRPr lang="ja-JP" altLang="ja-JP" sz="3600" dirty="0" smtClean="0">
              <a:solidFill>
                <a:schemeClr val="tx1"/>
              </a:solidFill>
            </a:endParaRPr>
          </a:p>
          <a:p>
            <a:pPr eaLnBrk="1" fontAlgn="auto" hangingPunct="1">
              <a:spcAft>
                <a:spcPts val="0"/>
              </a:spcAft>
              <a:defRPr/>
            </a:pPr>
            <a:endParaRPr lang="ja-JP" altLang="en-US" dirty="0"/>
          </a:p>
        </p:txBody>
      </p:sp>
      <p:sp>
        <p:nvSpPr>
          <p:cNvPr id="5125" name="Rectangle 1"/>
          <p:cNvSpPr>
            <a:spLocks noChangeArrowheads="1"/>
          </p:cNvSpPr>
          <p:nvPr/>
        </p:nvSpPr>
        <p:spPr bwMode="auto">
          <a:xfrm>
            <a:off x="0" y="28545"/>
            <a:ext cx="914400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None/>
            </a:pPr>
            <a:r>
              <a:rPr lang="ja-JP" altLang="ja-JP" sz="2000" dirty="0" smtClean="0"/>
              <a:t>大阪市</a:t>
            </a:r>
            <a:r>
              <a:rPr lang="ja-JP" altLang="ja-JP" sz="2000" dirty="0"/>
              <a:t>介護保険新総合事業</a:t>
            </a:r>
            <a:r>
              <a:rPr lang="en-US" altLang="ja-JP" sz="2000" dirty="0"/>
              <a:t>(</a:t>
            </a:r>
            <a:r>
              <a:rPr lang="ja-JP" altLang="ja-JP" sz="2000" dirty="0"/>
              <a:t>案</a:t>
            </a:r>
            <a:r>
              <a:rPr lang="en-US" altLang="ja-JP" sz="2000" dirty="0"/>
              <a:t>)</a:t>
            </a:r>
            <a:r>
              <a:rPr lang="ja-JP" altLang="ja-JP" sz="2000" dirty="0"/>
              <a:t>を学ぶ</a:t>
            </a:r>
            <a:r>
              <a:rPr lang="ja-JP" altLang="ja-JP" sz="2000" dirty="0" smtClean="0"/>
              <a:t>学習会</a:t>
            </a:r>
            <a:r>
              <a:rPr lang="en-US" altLang="ja-JP" sz="2000" b="1" dirty="0" smtClean="0">
                <a:latin typeface="ＭＳ ゴシック" panose="020B0609070205080204" pitchFamily="49" charset="-128"/>
                <a:ea typeface="ＭＳ ゴシック" panose="020B0609070205080204" pitchFamily="49" charset="-128"/>
                <a:cs typeface="Times New Roman" panose="02020603050405020304" pitchFamily="18" charset="0"/>
              </a:rPr>
              <a:t>2016.2.8</a:t>
            </a:r>
            <a:r>
              <a:rPr lang="ja-JP" altLang="en-US" sz="2000" b="1" dirty="0" smtClean="0">
                <a:latin typeface="ＭＳ ゴシック" panose="020B0609070205080204" pitchFamily="49" charset="-128"/>
                <a:ea typeface="ＭＳ ゴシック" panose="020B0609070205080204" pitchFamily="49" charset="-128"/>
                <a:cs typeface="Times New Roman" panose="02020603050405020304" pitchFamily="18" charset="0"/>
              </a:rPr>
              <a:t>エルおおさか南館ホール</a:t>
            </a:r>
            <a:endParaRPr lang="ja-JP" altLang="ja-JP" sz="2000" b="1" dirty="0">
              <a:latin typeface="Arial" panose="020B0604020202020204" pitchFamily="34" charset="0"/>
              <a:ea typeface="ＭＳ ゴシック" panose="020B0609070205080204" pitchFamily="49" charset="-128"/>
              <a:cs typeface="Times New Roman" panose="02020603050405020304" pitchFamily="18"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79388" y="274638"/>
            <a:ext cx="8785225" cy="922337"/>
          </a:xfrm>
          <a:solidFill>
            <a:schemeClr val="accent1">
              <a:lumMod val="40000"/>
              <a:lumOff val="60000"/>
            </a:schemeClr>
          </a:solidFill>
        </p:spPr>
        <p:txBody>
          <a:bodyPr rtlCol="0">
            <a:noAutofit/>
          </a:bodyPr>
          <a:lstStyle/>
          <a:p>
            <a:pPr eaLnBrk="1" fontAlgn="auto" hangingPunct="1">
              <a:spcAft>
                <a:spcPts val="0"/>
              </a:spcAft>
              <a:defRPr/>
            </a:pPr>
            <a:r>
              <a:rPr lang="ja-JP" altLang="en-US" sz="4000" dirty="0" smtClean="0"/>
              <a:t>「地域支援事業への移行時期」</a:t>
            </a:r>
            <a:r>
              <a:rPr lang="en-US" altLang="ja-JP" sz="2800" dirty="0" smtClean="0"/>
              <a:t/>
            </a:r>
            <a:br>
              <a:rPr lang="en-US" altLang="ja-JP" sz="2800" dirty="0" smtClean="0"/>
            </a:br>
            <a:r>
              <a:rPr lang="ja-JP" altLang="en-US" sz="2400" dirty="0" smtClean="0"/>
              <a:t>全国</a:t>
            </a:r>
            <a:r>
              <a:rPr lang="en-US" altLang="ja-JP" sz="2400" dirty="0" smtClean="0"/>
              <a:t>1579</a:t>
            </a:r>
            <a:r>
              <a:rPr lang="ja-JP" altLang="en-US" sz="2400" dirty="0" smtClean="0"/>
              <a:t>自治体（広域連合含む）（厚労省調査</a:t>
            </a:r>
            <a:r>
              <a:rPr lang="en-US" altLang="ja-JP" sz="2400" dirty="0" smtClean="0"/>
              <a:t>2015</a:t>
            </a:r>
            <a:r>
              <a:rPr lang="ja-JP" altLang="en-US" sz="2400" dirty="0" smtClean="0"/>
              <a:t>年１０月１日）</a:t>
            </a:r>
            <a:endParaRPr lang="ja-JP" altLang="en-US" sz="3600" dirty="0"/>
          </a:p>
        </p:txBody>
      </p:sp>
      <p:sp>
        <p:nvSpPr>
          <p:cNvPr id="32771" name="コンテンツ プレースホルダ 2"/>
          <p:cNvSpPr>
            <a:spLocks noGrp="1"/>
          </p:cNvSpPr>
          <p:nvPr>
            <p:ph idx="1"/>
          </p:nvPr>
        </p:nvSpPr>
        <p:spPr>
          <a:xfrm>
            <a:off x="0" y="1196975"/>
            <a:ext cx="9144000" cy="3744913"/>
          </a:xfrm>
        </p:spPr>
        <p:txBody>
          <a:bodyPr/>
          <a:lstStyle/>
          <a:p>
            <a:pPr eaLnBrk="1" hangingPunct="1">
              <a:buFont typeface="Arial" panose="020B0604020202020204" pitchFamily="34" charset="0"/>
              <a:buNone/>
            </a:pPr>
            <a:r>
              <a:rPr lang="ja-JP" altLang="en-US" sz="4000" smtClean="0"/>
              <a:t>○２０１５年度　２０２（</a:t>
            </a:r>
            <a:r>
              <a:rPr lang="en-US" altLang="ja-JP" sz="4000" smtClean="0"/>
              <a:t>12.8</a:t>
            </a:r>
            <a:r>
              <a:rPr lang="ja-JP" altLang="en-US" sz="4000" smtClean="0"/>
              <a:t>％）</a:t>
            </a:r>
            <a:endParaRPr lang="en-US" altLang="ja-JP" sz="4000" smtClean="0"/>
          </a:p>
          <a:p>
            <a:pPr eaLnBrk="1" hangingPunct="1">
              <a:buFont typeface="Arial" panose="020B0604020202020204" pitchFamily="34" charset="0"/>
              <a:buNone/>
            </a:pPr>
            <a:r>
              <a:rPr lang="ja-JP" altLang="en-US" sz="4000" smtClean="0"/>
              <a:t>○２０１６年度　３１９（２０．２％）</a:t>
            </a:r>
            <a:endParaRPr lang="en-US" altLang="ja-JP" sz="4000" smtClean="0"/>
          </a:p>
          <a:p>
            <a:pPr eaLnBrk="1" hangingPunct="1">
              <a:buFont typeface="Arial" panose="020B0604020202020204" pitchFamily="34" charset="0"/>
              <a:buNone/>
            </a:pPr>
            <a:r>
              <a:rPr lang="ja-JP" altLang="en-US" sz="4000" smtClean="0">
                <a:solidFill>
                  <a:srgbClr val="FF0000"/>
                </a:solidFill>
              </a:rPr>
              <a:t>○２０１７年度　９６６（６１．１％）</a:t>
            </a:r>
            <a:endParaRPr lang="en-US" altLang="ja-JP" sz="4000" smtClean="0">
              <a:solidFill>
                <a:srgbClr val="FF0000"/>
              </a:solidFill>
            </a:endParaRPr>
          </a:p>
          <a:p>
            <a:pPr eaLnBrk="1" hangingPunct="1">
              <a:buFont typeface="Arial" panose="020B0604020202020204" pitchFamily="34" charset="0"/>
              <a:buNone/>
            </a:pPr>
            <a:r>
              <a:rPr lang="ja-JP" altLang="en-US" sz="4000" smtClean="0">
                <a:solidFill>
                  <a:srgbClr val="FF0000"/>
                </a:solidFill>
              </a:rPr>
              <a:t>○時期未定　　　９２（５．８％）</a:t>
            </a:r>
            <a:endParaRPr lang="en-US" altLang="ja-JP" sz="4000" smtClean="0">
              <a:solidFill>
                <a:srgbClr val="FF0000"/>
              </a:solidFill>
            </a:endParaRPr>
          </a:p>
        </p:txBody>
      </p:sp>
      <p:sp>
        <p:nvSpPr>
          <p:cNvPr id="32772" name="テキスト ボックス 3"/>
          <p:cNvSpPr txBox="1">
            <a:spLocks noChangeArrowheads="1"/>
          </p:cNvSpPr>
          <p:nvPr/>
        </p:nvSpPr>
        <p:spPr bwMode="auto">
          <a:xfrm>
            <a:off x="179388" y="5445125"/>
            <a:ext cx="8424862" cy="1200150"/>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r>
              <a:rPr lang="ja-JP" altLang="en-US" sz="3600"/>
              <a:t>もたつく市町村を無理やり２年間で実施へ法律では　２０１７年４月１日全市町村実施</a:t>
            </a:r>
          </a:p>
        </p:txBody>
      </p:sp>
      <p:sp>
        <p:nvSpPr>
          <p:cNvPr id="5" name="下矢印 4"/>
          <p:cNvSpPr/>
          <p:nvPr/>
        </p:nvSpPr>
        <p:spPr>
          <a:xfrm>
            <a:off x="3132138" y="4797425"/>
            <a:ext cx="1871662" cy="576263"/>
          </a:xfrm>
          <a:prstGeom prst="downArrow">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ja-JP" altLang="en-US"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p:cNvSpPr/>
          <p:nvPr/>
        </p:nvSpPr>
        <p:spPr>
          <a:xfrm>
            <a:off x="414338" y="735013"/>
            <a:ext cx="2087562" cy="498475"/>
          </a:xfrm>
          <a:prstGeom prst="rect">
            <a:avLst/>
          </a:prstGeom>
          <a:noFill/>
          <a:ln>
            <a:noFill/>
          </a:ln>
        </p:spPr>
        <p:style>
          <a:lnRef idx="1">
            <a:schemeClr val="accent1"/>
          </a:lnRef>
          <a:fillRef idx="0">
            <a:schemeClr val="accent1"/>
          </a:fillRef>
          <a:effectRef idx="0">
            <a:schemeClr val="accent1"/>
          </a:effectRef>
          <a:fontRef idx="minor">
            <a:schemeClr val="tx1"/>
          </a:fontRef>
        </p:style>
        <p:txBody>
          <a:bodyPr lIns="91357" tIns="45680" rIns="91357" bIns="45680" anchor="ctr"/>
          <a:lstStyle/>
          <a:p>
            <a:pPr algn="ctr" defTabSz="913575" eaLnBrk="1" fontAlgn="auto" hangingPunct="1">
              <a:spcBef>
                <a:spcPts val="0"/>
              </a:spcBef>
              <a:spcAft>
                <a:spcPts val="0"/>
              </a:spcAft>
              <a:defRPr/>
            </a:pPr>
            <a:r>
              <a:rPr lang="ja-JP" altLang="en-US" sz="2800" b="1" dirty="0">
                <a:solidFill>
                  <a:srgbClr val="1F497D"/>
                </a:solidFill>
              </a:rPr>
              <a:t>予防給付</a:t>
            </a:r>
            <a:endParaRPr lang="en-US" altLang="ja-JP" sz="2800" b="1" dirty="0">
              <a:solidFill>
                <a:srgbClr val="1F497D"/>
              </a:solidFill>
            </a:endParaRPr>
          </a:p>
          <a:p>
            <a:pPr algn="ctr" defTabSz="913575" eaLnBrk="1" fontAlgn="auto" hangingPunct="1">
              <a:spcBef>
                <a:spcPts val="0"/>
              </a:spcBef>
              <a:spcAft>
                <a:spcPts val="0"/>
              </a:spcAft>
              <a:defRPr/>
            </a:pPr>
            <a:r>
              <a:rPr lang="ja-JP" altLang="en-US" sz="1400" dirty="0">
                <a:solidFill>
                  <a:prstClr val="black"/>
                </a:solidFill>
              </a:rPr>
              <a:t>（全国一律の基準</a:t>
            </a:r>
            <a:r>
              <a:rPr lang="ja-JP" altLang="en-US" sz="1050" dirty="0">
                <a:solidFill>
                  <a:prstClr val="black"/>
                </a:solidFill>
              </a:rPr>
              <a:t>）</a:t>
            </a:r>
          </a:p>
        </p:txBody>
      </p:sp>
      <p:sp>
        <p:nvSpPr>
          <p:cNvPr id="64" name="正方形/長方形 63"/>
          <p:cNvSpPr/>
          <p:nvPr/>
        </p:nvSpPr>
        <p:spPr>
          <a:xfrm>
            <a:off x="2627313" y="908050"/>
            <a:ext cx="2089150" cy="576263"/>
          </a:xfrm>
          <a:prstGeom prst="rect">
            <a:avLst/>
          </a:prstGeom>
          <a:noFill/>
          <a:ln>
            <a:noFill/>
          </a:ln>
        </p:spPr>
        <p:style>
          <a:lnRef idx="1">
            <a:schemeClr val="accent1"/>
          </a:lnRef>
          <a:fillRef idx="0">
            <a:schemeClr val="accent1"/>
          </a:fillRef>
          <a:effectRef idx="0">
            <a:schemeClr val="accent1"/>
          </a:effectRef>
          <a:fontRef idx="minor">
            <a:schemeClr val="tx1"/>
          </a:fontRef>
        </p:style>
        <p:txBody>
          <a:bodyPr lIns="91357" tIns="45680" rIns="91357" bIns="45680" anchor="ctr"/>
          <a:lstStyle/>
          <a:p>
            <a:pPr algn="ctr" defTabSz="913575" eaLnBrk="1" fontAlgn="auto" hangingPunct="1">
              <a:spcBef>
                <a:spcPts val="0"/>
              </a:spcBef>
              <a:spcAft>
                <a:spcPts val="0"/>
              </a:spcAft>
              <a:defRPr/>
            </a:pPr>
            <a:r>
              <a:rPr lang="ja-JP" altLang="en-US" sz="2400" b="1" dirty="0">
                <a:solidFill>
                  <a:srgbClr val="FF0000"/>
                </a:solidFill>
              </a:rPr>
              <a:t>そのまま移行</a:t>
            </a:r>
            <a:endParaRPr lang="en-US" altLang="ja-JP" sz="2400" b="1" dirty="0">
              <a:solidFill>
                <a:srgbClr val="FF0000"/>
              </a:solidFill>
            </a:endParaRPr>
          </a:p>
          <a:p>
            <a:pPr algn="ctr" defTabSz="913575" eaLnBrk="1" fontAlgn="auto" hangingPunct="1">
              <a:spcBef>
                <a:spcPts val="0"/>
              </a:spcBef>
              <a:spcAft>
                <a:spcPts val="0"/>
              </a:spcAft>
              <a:defRPr/>
            </a:pPr>
            <a:r>
              <a:rPr lang="ja-JP" altLang="en-US" sz="2400" b="1" dirty="0">
                <a:solidFill>
                  <a:srgbClr val="FF0000"/>
                </a:solidFill>
              </a:rPr>
              <a:t>（見なし指定）</a:t>
            </a:r>
          </a:p>
        </p:txBody>
      </p:sp>
      <p:grpSp>
        <p:nvGrpSpPr>
          <p:cNvPr id="34820" name="グループ化 25"/>
          <p:cNvGrpSpPr>
            <a:grpSpLocks/>
          </p:cNvGrpSpPr>
          <p:nvPr/>
        </p:nvGrpSpPr>
        <p:grpSpPr bwMode="auto">
          <a:xfrm>
            <a:off x="0" y="1196975"/>
            <a:ext cx="8728075" cy="3887788"/>
            <a:chOff x="948103" y="3065241"/>
            <a:chExt cx="11593731" cy="1313573"/>
          </a:xfrm>
        </p:grpSpPr>
        <p:sp>
          <p:nvSpPr>
            <p:cNvPr id="28" name="角丸四角形 27"/>
            <p:cNvSpPr/>
            <p:nvPr/>
          </p:nvSpPr>
          <p:spPr>
            <a:xfrm>
              <a:off x="948103" y="3138216"/>
              <a:ext cx="3873411" cy="656787"/>
            </a:xfrm>
            <a:prstGeom prst="roundRect">
              <a:avLst/>
            </a:prstGeom>
            <a:solidFill>
              <a:srgbClr val="FFFF00"/>
            </a:solidFill>
            <a:ln w="6350">
              <a:solidFill>
                <a:schemeClr val="accent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3575" eaLnBrk="1" fontAlgn="auto" hangingPunct="1">
                <a:spcBef>
                  <a:spcPts val="0"/>
                </a:spcBef>
                <a:spcAft>
                  <a:spcPts val="0"/>
                </a:spcAft>
                <a:defRPr/>
              </a:pPr>
              <a:r>
                <a:rPr lang="ja-JP" altLang="en-US" sz="2400" dirty="0">
                  <a:solidFill>
                    <a:prstClr val="black"/>
                  </a:solidFill>
                </a:rPr>
                <a:t>予防訪問介護（ホームヘルプ）</a:t>
              </a:r>
              <a:endParaRPr lang="en-US" altLang="ja-JP" sz="2400" dirty="0">
                <a:solidFill>
                  <a:prstClr val="black"/>
                </a:solidFill>
              </a:endParaRPr>
            </a:p>
            <a:p>
              <a:pPr algn="ctr" defTabSz="913575" eaLnBrk="1" fontAlgn="auto" hangingPunct="1">
                <a:spcBef>
                  <a:spcPts val="0"/>
                </a:spcBef>
                <a:spcAft>
                  <a:spcPts val="0"/>
                </a:spcAft>
                <a:defRPr/>
              </a:pPr>
              <a:r>
                <a:rPr lang="ja-JP" altLang="en-US" sz="2400" dirty="0">
                  <a:solidFill>
                    <a:prstClr val="black"/>
                  </a:solidFill>
                </a:rPr>
                <a:t>予防通所介護</a:t>
              </a:r>
              <a:endParaRPr lang="en-US" altLang="ja-JP" sz="2400" dirty="0">
                <a:solidFill>
                  <a:prstClr val="black"/>
                </a:solidFill>
              </a:endParaRPr>
            </a:p>
            <a:p>
              <a:pPr algn="ctr" defTabSz="913575" eaLnBrk="1" fontAlgn="auto" hangingPunct="1">
                <a:spcBef>
                  <a:spcPts val="0"/>
                </a:spcBef>
                <a:spcAft>
                  <a:spcPts val="0"/>
                </a:spcAft>
                <a:defRPr/>
              </a:pPr>
              <a:r>
                <a:rPr lang="ja-JP" altLang="en-US" sz="2400" dirty="0">
                  <a:solidFill>
                    <a:prstClr val="black"/>
                  </a:solidFill>
                </a:rPr>
                <a:t>（デイサービス）</a:t>
              </a:r>
            </a:p>
          </p:txBody>
        </p:sp>
        <p:sp>
          <p:nvSpPr>
            <p:cNvPr id="29" name="角丸四角形 28"/>
            <p:cNvSpPr/>
            <p:nvPr/>
          </p:nvSpPr>
          <p:spPr>
            <a:xfrm>
              <a:off x="7118212" y="3065241"/>
              <a:ext cx="5069358" cy="754138"/>
            </a:xfrm>
            <a:prstGeom prst="roundRect">
              <a:avLst/>
            </a:prstGeom>
            <a:solidFill>
              <a:srgbClr val="FFFF00"/>
            </a:solidFill>
            <a:ln/>
          </p:spPr>
          <p:style>
            <a:lnRef idx="2">
              <a:schemeClr val="dk1"/>
            </a:lnRef>
            <a:fillRef idx="1">
              <a:schemeClr val="lt1"/>
            </a:fillRef>
            <a:effectRef idx="0">
              <a:schemeClr val="dk1"/>
            </a:effectRef>
            <a:fontRef idx="minor">
              <a:schemeClr val="dk1"/>
            </a:fontRef>
          </p:style>
          <p:txBody>
            <a:bodyPr anchor="ctr"/>
            <a:lstStyle/>
            <a:p>
              <a:pPr defTabSz="913575" eaLnBrk="1" fontAlgn="auto" hangingPunct="1">
                <a:spcBef>
                  <a:spcPts val="0"/>
                </a:spcBef>
                <a:spcAft>
                  <a:spcPts val="0"/>
                </a:spcAft>
                <a:defRPr/>
              </a:pPr>
              <a:r>
                <a:rPr lang="ja-JP" altLang="en-US" sz="1400" dirty="0">
                  <a:solidFill>
                    <a:srgbClr val="FF0000"/>
                  </a:solidFill>
                </a:rPr>
                <a:t>　</a:t>
              </a:r>
              <a:r>
                <a:rPr lang="ja-JP" altLang="en-US" sz="3200" dirty="0">
                  <a:solidFill>
                    <a:srgbClr val="FF0000"/>
                  </a:solidFill>
                </a:rPr>
                <a:t>①</a:t>
              </a:r>
              <a:r>
                <a:rPr lang="ja-JP" altLang="en-US" sz="3200" dirty="0">
                  <a:solidFill>
                    <a:prstClr val="black"/>
                  </a:solidFill>
                </a:rPr>
                <a:t>現行相当サービス（指定事業所によるホームヘルプ・デイサービス）</a:t>
              </a:r>
              <a:endParaRPr lang="en-US" altLang="ja-JP" sz="3200" dirty="0">
                <a:solidFill>
                  <a:prstClr val="black"/>
                </a:solidFill>
              </a:endParaRPr>
            </a:p>
          </p:txBody>
        </p:sp>
        <p:sp>
          <p:nvSpPr>
            <p:cNvPr id="30" name="角丸四角形 29"/>
            <p:cNvSpPr/>
            <p:nvPr/>
          </p:nvSpPr>
          <p:spPr>
            <a:xfrm>
              <a:off x="7021211" y="4038218"/>
              <a:ext cx="5520623" cy="340596"/>
            </a:xfrm>
            <a:prstGeom prst="roundRect">
              <a:avLst/>
            </a:prstGeom>
            <a:solidFill>
              <a:schemeClr val="accent6">
                <a:lumMod val="60000"/>
                <a:lumOff val="40000"/>
              </a:schemeClr>
            </a:solidFill>
            <a:ln/>
          </p:spPr>
          <p:style>
            <a:lnRef idx="2">
              <a:schemeClr val="dk1"/>
            </a:lnRef>
            <a:fillRef idx="1">
              <a:schemeClr val="lt1"/>
            </a:fillRef>
            <a:effectRef idx="0">
              <a:schemeClr val="dk1"/>
            </a:effectRef>
            <a:fontRef idx="minor">
              <a:schemeClr val="dk1"/>
            </a:fontRef>
          </p:style>
          <p:txBody>
            <a:bodyPr anchor="ctr"/>
            <a:lstStyle/>
            <a:p>
              <a:pPr defTabSz="913575" eaLnBrk="1" fontAlgn="auto" hangingPunct="1">
                <a:spcBef>
                  <a:spcPts val="0"/>
                </a:spcBef>
                <a:spcAft>
                  <a:spcPts val="0"/>
                </a:spcAft>
                <a:defRPr/>
              </a:pPr>
              <a:r>
                <a:rPr lang="ja-JP" altLang="en-US" sz="2800" dirty="0">
                  <a:solidFill>
                    <a:srgbClr val="FF0000"/>
                  </a:solidFill>
                </a:rPr>
                <a:t>②</a:t>
              </a:r>
              <a:r>
                <a:rPr lang="ja-JP" altLang="en-US" sz="2800" dirty="0">
                  <a:solidFill>
                    <a:prstClr val="black"/>
                  </a:solidFill>
                </a:rPr>
                <a:t>緩和基準サービスＡ</a:t>
              </a:r>
              <a:endParaRPr lang="en-US" altLang="ja-JP" sz="2800" dirty="0">
                <a:solidFill>
                  <a:prstClr val="black"/>
                </a:solidFill>
              </a:endParaRPr>
            </a:p>
            <a:p>
              <a:pPr defTabSz="913575" eaLnBrk="1" fontAlgn="auto" hangingPunct="1">
                <a:spcBef>
                  <a:spcPts val="0"/>
                </a:spcBef>
                <a:spcAft>
                  <a:spcPts val="0"/>
                </a:spcAft>
                <a:defRPr/>
              </a:pPr>
              <a:r>
                <a:rPr lang="ja-JP" altLang="en-US" sz="2400" dirty="0">
                  <a:solidFill>
                    <a:prstClr val="black"/>
                  </a:solidFill>
                </a:rPr>
                <a:t>（無資格者等によるサービス）</a:t>
              </a:r>
            </a:p>
          </p:txBody>
        </p:sp>
        <p:sp>
          <p:nvSpPr>
            <p:cNvPr id="33" name="右矢印 32"/>
            <p:cNvSpPr/>
            <p:nvPr/>
          </p:nvSpPr>
          <p:spPr>
            <a:xfrm>
              <a:off x="5108483" y="3211193"/>
              <a:ext cx="1913129" cy="398857"/>
            </a:xfrm>
            <a:prstGeom prst="rightArrow">
              <a:avLst/>
            </a:prstGeom>
            <a:solidFill>
              <a:schemeClr val="accent1">
                <a:lumMod val="40000"/>
                <a:lumOff val="60000"/>
              </a:schemeClr>
            </a:solidFill>
            <a:ln w="6350">
              <a:solidFill>
                <a:schemeClr val="accent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3575" eaLnBrk="1" fontAlgn="auto" hangingPunct="1">
                <a:spcBef>
                  <a:spcPts val="0"/>
                </a:spcBef>
                <a:spcAft>
                  <a:spcPts val="0"/>
                </a:spcAft>
                <a:defRPr/>
              </a:pPr>
              <a:endParaRPr lang="ja-JP" altLang="en-US" sz="1000" dirty="0">
                <a:solidFill>
                  <a:prstClr val="black"/>
                </a:solidFill>
              </a:endParaRPr>
            </a:p>
          </p:txBody>
        </p:sp>
      </p:grpSp>
      <p:sp>
        <p:nvSpPr>
          <p:cNvPr id="34" name="正方形/長方形 33"/>
          <p:cNvSpPr/>
          <p:nvPr/>
        </p:nvSpPr>
        <p:spPr>
          <a:xfrm>
            <a:off x="5075238" y="730250"/>
            <a:ext cx="3240087" cy="355600"/>
          </a:xfrm>
          <a:prstGeom prst="rect">
            <a:avLst/>
          </a:prstGeom>
          <a:noFill/>
          <a:ln>
            <a:noFill/>
          </a:ln>
        </p:spPr>
        <p:style>
          <a:lnRef idx="1">
            <a:schemeClr val="accent1"/>
          </a:lnRef>
          <a:fillRef idx="0">
            <a:schemeClr val="accent1"/>
          </a:fillRef>
          <a:effectRef idx="0">
            <a:schemeClr val="accent1"/>
          </a:effectRef>
          <a:fontRef idx="minor">
            <a:schemeClr val="tx1"/>
          </a:fontRef>
        </p:style>
        <p:txBody>
          <a:bodyPr lIns="91357" tIns="45680" rIns="91357" bIns="45680" anchor="ctr"/>
          <a:lstStyle/>
          <a:p>
            <a:pPr algn="ctr" defTabSz="913575" eaLnBrk="1" fontAlgn="auto" hangingPunct="1">
              <a:spcBef>
                <a:spcPts val="0"/>
              </a:spcBef>
              <a:spcAft>
                <a:spcPts val="0"/>
              </a:spcAft>
              <a:defRPr/>
            </a:pPr>
            <a:r>
              <a:rPr lang="ja-JP" altLang="en-US" sz="3200" b="1" dirty="0">
                <a:solidFill>
                  <a:srgbClr val="1F497D"/>
                </a:solidFill>
              </a:rPr>
              <a:t>総合事業</a:t>
            </a:r>
            <a:r>
              <a:rPr lang="ja-JP" altLang="en-US" sz="1600" dirty="0">
                <a:solidFill>
                  <a:prstClr val="black"/>
                </a:solidFill>
              </a:rPr>
              <a:t>（市町村の事業</a:t>
            </a:r>
            <a:r>
              <a:rPr lang="ja-JP" altLang="en-US" sz="1100" dirty="0">
                <a:solidFill>
                  <a:prstClr val="black"/>
                </a:solidFill>
              </a:rPr>
              <a:t>）</a:t>
            </a:r>
          </a:p>
        </p:txBody>
      </p:sp>
      <p:sp>
        <p:nvSpPr>
          <p:cNvPr id="37" name="角丸四角形 36"/>
          <p:cNvSpPr/>
          <p:nvPr/>
        </p:nvSpPr>
        <p:spPr>
          <a:xfrm>
            <a:off x="4643438" y="5373688"/>
            <a:ext cx="4176712" cy="1079500"/>
          </a:xfrm>
          <a:prstGeom prst="roundRect">
            <a:avLst/>
          </a:prstGeom>
          <a:solidFill>
            <a:schemeClr val="accent5">
              <a:lumMod val="60000"/>
              <a:lumOff val="40000"/>
            </a:schemeClr>
          </a:solidFill>
          <a:ln/>
        </p:spPr>
        <p:style>
          <a:lnRef idx="2">
            <a:schemeClr val="dk1"/>
          </a:lnRef>
          <a:fillRef idx="1">
            <a:schemeClr val="lt1"/>
          </a:fillRef>
          <a:effectRef idx="0">
            <a:schemeClr val="dk1"/>
          </a:effectRef>
          <a:fontRef idx="minor">
            <a:schemeClr val="dk1"/>
          </a:fontRef>
        </p:style>
        <p:txBody>
          <a:bodyPr anchor="ctr"/>
          <a:lstStyle/>
          <a:p>
            <a:pPr defTabSz="913575" eaLnBrk="1" fontAlgn="auto" hangingPunct="1">
              <a:spcBef>
                <a:spcPts val="0"/>
              </a:spcBef>
              <a:spcAft>
                <a:spcPts val="0"/>
              </a:spcAft>
              <a:defRPr/>
            </a:pPr>
            <a:r>
              <a:rPr lang="ja-JP" altLang="en-US" sz="2800" dirty="0">
                <a:solidFill>
                  <a:srgbClr val="FF0000"/>
                </a:solidFill>
              </a:rPr>
              <a:t>③</a:t>
            </a:r>
            <a:r>
              <a:rPr lang="ja-JP" altLang="en-US" sz="2800" dirty="0">
                <a:solidFill>
                  <a:prstClr val="black"/>
                </a:solidFill>
              </a:rPr>
              <a:t>住民主体サービスＢ</a:t>
            </a:r>
            <a:endParaRPr lang="en-US" altLang="ja-JP" sz="2800" dirty="0">
              <a:solidFill>
                <a:prstClr val="black"/>
              </a:solidFill>
            </a:endParaRPr>
          </a:p>
          <a:p>
            <a:pPr defTabSz="913575" eaLnBrk="1" fontAlgn="auto" hangingPunct="1">
              <a:spcBef>
                <a:spcPts val="0"/>
              </a:spcBef>
              <a:spcAft>
                <a:spcPts val="0"/>
              </a:spcAft>
              <a:defRPr/>
            </a:pPr>
            <a:r>
              <a:rPr lang="ja-JP" altLang="en-US" sz="2400" dirty="0">
                <a:solidFill>
                  <a:prstClr val="black"/>
                </a:solidFill>
              </a:rPr>
              <a:t>（ボランティアによるサービス）　</a:t>
            </a:r>
          </a:p>
        </p:txBody>
      </p:sp>
      <p:sp>
        <p:nvSpPr>
          <p:cNvPr id="38" name="角丸四角形 37"/>
          <p:cNvSpPr/>
          <p:nvPr/>
        </p:nvSpPr>
        <p:spPr>
          <a:xfrm>
            <a:off x="4284663" y="3933825"/>
            <a:ext cx="4679950" cy="2735263"/>
          </a:xfrm>
          <a:prstGeom prst="roundRect">
            <a:avLst/>
          </a:prstGeom>
          <a:noFill/>
          <a:ln w="44450">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ja-JP" altLang="en-US" dirty="0"/>
          </a:p>
        </p:txBody>
      </p:sp>
      <p:sp>
        <p:nvSpPr>
          <p:cNvPr id="39" name="加算記号 38"/>
          <p:cNvSpPr/>
          <p:nvPr/>
        </p:nvSpPr>
        <p:spPr>
          <a:xfrm>
            <a:off x="6227763" y="3429000"/>
            <a:ext cx="504825" cy="504825"/>
          </a:xfrm>
          <a:prstGeom prst="mathPlus">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ja-JP" altLang="en-US" dirty="0"/>
          </a:p>
        </p:txBody>
      </p:sp>
      <p:sp>
        <p:nvSpPr>
          <p:cNvPr id="40" name="正方形/長方形 39"/>
          <p:cNvSpPr/>
          <p:nvPr/>
        </p:nvSpPr>
        <p:spPr>
          <a:xfrm>
            <a:off x="3851275" y="3716338"/>
            <a:ext cx="576263" cy="2233612"/>
          </a:xfrm>
          <a:prstGeom prst="rect">
            <a:avLst/>
          </a:prstGeom>
          <a:solidFill>
            <a:srgbClr val="FFFFFF"/>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vert="eaVert" anchor="ctr"/>
          <a:lstStyle/>
          <a:p>
            <a:pPr algn="ctr" eaLnBrk="1" fontAlgn="auto" hangingPunct="1">
              <a:spcBef>
                <a:spcPts val="0"/>
              </a:spcBef>
              <a:spcAft>
                <a:spcPts val="0"/>
              </a:spcAft>
              <a:defRPr/>
            </a:pPr>
            <a:r>
              <a:rPr lang="ja-JP" altLang="en-US" sz="2400" dirty="0">
                <a:solidFill>
                  <a:srgbClr val="FF0000"/>
                </a:solidFill>
              </a:rPr>
              <a:t>多様なサービス</a:t>
            </a:r>
          </a:p>
        </p:txBody>
      </p:sp>
      <p:sp>
        <p:nvSpPr>
          <p:cNvPr id="41" name="正方形/長方形 40"/>
          <p:cNvSpPr/>
          <p:nvPr/>
        </p:nvSpPr>
        <p:spPr>
          <a:xfrm>
            <a:off x="2051050" y="4076700"/>
            <a:ext cx="1873250" cy="485775"/>
          </a:xfrm>
          <a:prstGeom prst="rect">
            <a:avLst/>
          </a:prstGeom>
          <a:noFill/>
          <a:ln>
            <a:noFill/>
          </a:ln>
        </p:spPr>
        <p:style>
          <a:lnRef idx="1">
            <a:schemeClr val="accent1"/>
          </a:lnRef>
          <a:fillRef idx="0">
            <a:schemeClr val="accent1"/>
          </a:fillRef>
          <a:effectRef idx="0">
            <a:schemeClr val="accent1"/>
          </a:effectRef>
          <a:fontRef idx="minor">
            <a:schemeClr val="tx1"/>
          </a:fontRef>
        </p:style>
        <p:txBody>
          <a:bodyPr lIns="91357" tIns="45680" rIns="91357" bIns="45680" anchor="ctr"/>
          <a:lstStyle/>
          <a:p>
            <a:pPr algn="ctr" defTabSz="913575" eaLnBrk="1" fontAlgn="auto" hangingPunct="1">
              <a:spcBef>
                <a:spcPts val="0"/>
              </a:spcBef>
              <a:spcAft>
                <a:spcPts val="0"/>
              </a:spcAft>
              <a:defRPr/>
            </a:pPr>
            <a:r>
              <a:rPr lang="ja-JP" altLang="en-US" sz="3600" b="1" dirty="0">
                <a:solidFill>
                  <a:srgbClr val="FF0000"/>
                </a:solidFill>
              </a:rPr>
              <a:t>新たに創出</a:t>
            </a:r>
            <a:endParaRPr lang="en-US" altLang="ja-JP" sz="3600" b="1" dirty="0">
              <a:solidFill>
                <a:srgbClr val="FF0000"/>
              </a:solidFill>
            </a:endParaRPr>
          </a:p>
        </p:txBody>
      </p:sp>
      <p:sp>
        <p:nvSpPr>
          <p:cNvPr id="42" name="角丸四角形 41"/>
          <p:cNvSpPr/>
          <p:nvPr/>
        </p:nvSpPr>
        <p:spPr>
          <a:xfrm>
            <a:off x="1187450" y="6308725"/>
            <a:ext cx="3060700" cy="549275"/>
          </a:xfrm>
          <a:prstGeom prst="roundRect">
            <a:avLst/>
          </a:prstGeom>
          <a:noFill/>
          <a:ln/>
        </p:spPr>
        <p:style>
          <a:lnRef idx="2">
            <a:schemeClr val="dk1"/>
          </a:lnRef>
          <a:fillRef idx="1">
            <a:schemeClr val="lt1"/>
          </a:fillRef>
          <a:effectRef idx="0">
            <a:schemeClr val="dk1"/>
          </a:effectRef>
          <a:fontRef idx="minor">
            <a:schemeClr val="dk1"/>
          </a:fontRef>
        </p:style>
        <p:txBody>
          <a:bodyPr anchor="ctr"/>
          <a:lstStyle/>
          <a:p>
            <a:pPr defTabSz="913575" eaLnBrk="1" fontAlgn="auto" hangingPunct="1">
              <a:spcBef>
                <a:spcPts val="0"/>
              </a:spcBef>
              <a:spcAft>
                <a:spcPts val="0"/>
              </a:spcAft>
              <a:defRPr/>
            </a:pPr>
            <a:r>
              <a:rPr lang="ja-JP" altLang="en-US" sz="1400" dirty="0">
                <a:solidFill>
                  <a:srgbClr val="FF0000"/>
                </a:solidFill>
              </a:rPr>
              <a:t>④</a:t>
            </a:r>
            <a:r>
              <a:rPr lang="ja-JP" altLang="en-US" sz="1400" dirty="0">
                <a:solidFill>
                  <a:schemeClr val="tx1"/>
                </a:solidFill>
              </a:rPr>
              <a:t>予防</a:t>
            </a:r>
            <a:r>
              <a:rPr lang="ja-JP" altLang="en-US" sz="1600" dirty="0">
                <a:solidFill>
                  <a:prstClr val="black"/>
                </a:solidFill>
              </a:rPr>
              <a:t>サービスＣ</a:t>
            </a:r>
            <a:endParaRPr lang="en-US" altLang="ja-JP" sz="1600" dirty="0">
              <a:solidFill>
                <a:prstClr val="black"/>
              </a:solidFill>
            </a:endParaRPr>
          </a:p>
          <a:p>
            <a:pPr defTabSz="913575" eaLnBrk="1" fontAlgn="auto" hangingPunct="1">
              <a:spcBef>
                <a:spcPts val="0"/>
              </a:spcBef>
              <a:spcAft>
                <a:spcPts val="0"/>
              </a:spcAft>
              <a:defRPr/>
            </a:pPr>
            <a:r>
              <a:rPr lang="ja-JP" altLang="en-US" sz="1400" dirty="0">
                <a:solidFill>
                  <a:prstClr val="black"/>
                </a:solidFill>
              </a:rPr>
              <a:t>（専門職による短期集中サービス）</a:t>
            </a:r>
            <a:r>
              <a:rPr lang="ja-JP" altLang="en-US" sz="2400" dirty="0">
                <a:solidFill>
                  <a:prstClr val="black"/>
                </a:solidFill>
              </a:rPr>
              <a:t>　</a:t>
            </a:r>
          </a:p>
        </p:txBody>
      </p:sp>
      <p:sp>
        <p:nvSpPr>
          <p:cNvPr id="43" name="正方形/長方形 42"/>
          <p:cNvSpPr/>
          <p:nvPr/>
        </p:nvSpPr>
        <p:spPr>
          <a:xfrm>
            <a:off x="1331913" y="6021388"/>
            <a:ext cx="2087562" cy="287337"/>
          </a:xfrm>
          <a:prstGeom prst="rect">
            <a:avLst/>
          </a:prstGeom>
          <a:noFill/>
          <a:ln>
            <a:noFill/>
          </a:ln>
        </p:spPr>
        <p:style>
          <a:lnRef idx="1">
            <a:schemeClr val="accent1"/>
          </a:lnRef>
          <a:fillRef idx="0">
            <a:schemeClr val="accent1"/>
          </a:fillRef>
          <a:effectRef idx="0">
            <a:schemeClr val="accent1"/>
          </a:effectRef>
          <a:fontRef idx="minor">
            <a:schemeClr val="tx1"/>
          </a:fontRef>
        </p:style>
        <p:txBody>
          <a:bodyPr lIns="91357" tIns="45680" rIns="91357" bIns="45680" anchor="ctr"/>
          <a:lstStyle/>
          <a:p>
            <a:pPr algn="ctr" defTabSz="913575" eaLnBrk="1" fontAlgn="auto" hangingPunct="1">
              <a:spcBef>
                <a:spcPts val="0"/>
              </a:spcBef>
              <a:spcAft>
                <a:spcPts val="0"/>
              </a:spcAft>
              <a:defRPr/>
            </a:pPr>
            <a:r>
              <a:rPr lang="ja-JP" altLang="en-US" sz="1100" b="1" dirty="0">
                <a:solidFill>
                  <a:srgbClr val="FF0000"/>
                </a:solidFill>
              </a:rPr>
              <a:t>二次予防事業から移行</a:t>
            </a:r>
            <a:endParaRPr lang="en-US" altLang="ja-JP" sz="1100" b="1" dirty="0">
              <a:solidFill>
                <a:srgbClr val="FF0000"/>
              </a:solidFill>
            </a:endParaRPr>
          </a:p>
        </p:txBody>
      </p:sp>
      <p:sp>
        <p:nvSpPr>
          <p:cNvPr id="4" name="テキスト ボックス 3"/>
          <p:cNvSpPr txBox="1"/>
          <p:nvPr/>
        </p:nvSpPr>
        <p:spPr>
          <a:xfrm>
            <a:off x="1042988" y="30163"/>
            <a:ext cx="7418387" cy="523875"/>
          </a:xfrm>
          <a:prstGeom prst="rect">
            <a:avLst/>
          </a:prstGeom>
          <a:solidFill>
            <a:schemeClr val="accent1">
              <a:lumMod val="20000"/>
              <a:lumOff val="80000"/>
            </a:schemeClr>
          </a:solidFill>
        </p:spPr>
        <p:txBody>
          <a:bodyPr>
            <a:spAutoFit/>
          </a:bodyPr>
          <a:lstStyle/>
          <a:p>
            <a:pPr>
              <a:defRPr/>
            </a:pPr>
            <a:r>
              <a:rPr lang="ja-JP" altLang="en-US" sz="2800" u="sng" dirty="0">
                <a:solidFill>
                  <a:srgbClr val="FF0000"/>
                </a:solidFill>
              </a:rPr>
              <a:t>最大のネックは「多様なサービス」創出</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507413" cy="922337"/>
          </a:xfrm>
          <a:solidFill>
            <a:schemeClr val="tx2">
              <a:lumMod val="40000"/>
              <a:lumOff val="60000"/>
            </a:schemeClr>
          </a:solidFill>
        </p:spPr>
        <p:txBody>
          <a:bodyPr rtlCol="0">
            <a:normAutofit fontScale="90000"/>
          </a:bodyPr>
          <a:lstStyle/>
          <a:p>
            <a:pPr eaLnBrk="1" fontAlgn="auto" hangingPunct="1">
              <a:spcAft>
                <a:spcPts val="0"/>
              </a:spcAft>
              <a:defRPr/>
            </a:pPr>
            <a:r>
              <a:rPr lang="ja-JP" altLang="en-US" sz="4000" dirty="0" smtClean="0"/>
              <a:t>「多様なサービスの確保ができますか？」</a:t>
            </a:r>
            <a:r>
              <a:rPr lang="en-US" altLang="ja-JP" sz="4000" dirty="0" smtClean="0"/>
              <a:t/>
            </a:r>
            <a:br>
              <a:rPr lang="en-US" altLang="ja-JP" sz="4000" dirty="0" smtClean="0"/>
            </a:br>
            <a:r>
              <a:rPr lang="ja-JP" altLang="en-US" sz="2700" b="1" dirty="0" smtClean="0"/>
              <a:t>（</a:t>
            </a:r>
            <a:r>
              <a:rPr lang="ja-JP" altLang="en-US" sz="2200" b="1" dirty="0" smtClean="0"/>
              <a:t>中央社保協アンケート昨年９月～１２月　１０５７自治体が回答）</a:t>
            </a:r>
            <a:endParaRPr lang="ja-JP" altLang="en-US" b="1" dirty="0"/>
          </a:p>
        </p:txBody>
      </p:sp>
      <p:sp>
        <p:nvSpPr>
          <p:cNvPr id="36867" name="コンテンツ プレースホルダ 2"/>
          <p:cNvSpPr>
            <a:spLocks noGrp="1"/>
          </p:cNvSpPr>
          <p:nvPr>
            <p:ph idx="1"/>
          </p:nvPr>
        </p:nvSpPr>
        <p:spPr>
          <a:xfrm>
            <a:off x="0" y="1196975"/>
            <a:ext cx="9144000" cy="3960813"/>
          </a:xfrm>
        </p:spPr>
        <p:txBody>
          <a:bodyPr/>
          <a:lstStyle/>
          <a:p>
            <a:pPr eaLnBrk="1" hangingPunct="1">
              <a:buFont typeface="Arial" panose="020B0604020202020204" pitchFamily="34" charset="0"/>
              <a:buNone/>
            </a:pPr>
            <a:r>
              <a:rPr lang="ja-JP" altLang="en-US" sz="4000" smtClean="0"/>
              <a:t>○確保できる　　　　　　　９％（８５）</a:t>
            </a:r>
            <a:endParaRPr lang="en-US" altLang="ja-JP" sz="4000" smtClean="0"/>
          </a:p>
          <a:p>
            <a:pPr eaLnBrk="1" hangingPunct="1">
              <a:buFont typeface="Arial" panose="020B0604020202020204" pitchFamily="34" charset="0"/>
              <a:buNone/>
            </a:pPr>
            <a:r>
              <a:rPr lang="ja-JP" altLang="en-US" sz="4800" u="sng" smtClean="0">
                <a:solidFill>
                  <a:srgbClr val="FF0000"/>
                </a:solidFill>
              </a:rPr>
              <a:t>○確保できない　　　　　　１％（９）</a:t>
            </a:r>
            <a:endParaRPr lang="en-US" altLang="ja-JP" sz="4800" u="sng" smtClean="0">
              <a:solidFill>
                <a:srgbClr val="FF0000"/>
              </a:solidFill>
            </a:endParaRPr>
          </a:p>
          <a:p>
            <a:pPr eaLnBrk="1" hangingPunct="1">
              <a:buFont typeface="Arial" panose="020B0604020202020204" pitchFamily="34" charset="0"/>
              <a:buNone/>
            </a:pPr>
            <a:r>
              <a:rPr lang="ja-JP" altLang="en-US" sz="4400" u="sng" smtClean="0">
                <a:solidFill>
                  <a:srgbClr val="FF0000"/>
                </a:solidFill>
              </a:rPr>
              <a:t>○見通しがたたない　　７３％（６９４）</a:t>
            </a:r>
            <a:endParaRPr lang="en-US" altLang="ja-JP" sz="4400" u="sng" smtClean="0">
              <a:solidFill>
                <a:srgbClr val="FF0000"/>
              </a:solidFill>
            </a:endParaRPr>
          </a:p>
          <a:p>
            <a:pPr eaLnBrk="1" hangingPunct="1">
              <a:buFont typeface="Arial" panose="020B0604020202020204" pitchFamily="34" charset="0"/>
              <a:buNone/>
            </a:pPr>
            <a:r>
              <a:rPr lang="ja-JP" altLang="en-US" sz="4000" smtClean="0"/>
              <a:t>○未定・検討中　　　　　　４％（３４）</a:t>
            </a:r>
            <a:endParaRPr lang="en-US" altLang="ja-JP" sz="4000" smtClean="0"/>
          </a:p>
          <a:p>
            <a:pPr eaLnBrk="1" hangingPunct="1">
              <a:buFont typeface="Arial" panose="020B0604020202020204" pitchFamily="34" charset="0"/>
              <a:buNone/>
            </a:pPr>
            <a:r>
              <a:rPr lang="ja-JP" altLang="en-US" sz="4000" smtClean="0"/>
              <a:t>○回答なし　　　　　　　　１３％（１２８）　</a:t>
            </a:r>
            <a:endParaRPr lang="en-US" altLang="ja-JP" sz="4000" smtClean="0"/>
          </a:p>
        </p:txBody>
      </p:sp>
      <p:sp>
        <p:nvSpPr>
          <p:cNvPr id="4" name="下矢印 3"/>
          <p:cNvSpPr/>
          <p:nvPr/>
        </p:nvSpPr>
        <p:spPr>
          <a:xfrm>
            <a:off x="3132138" y="4797425"/>
            <a:ext cx="1871662" cy="576263"/>
          </a:xfrm>
          <a:prstGeom prst="downArrow">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ja-JP" altLang="en-US" dirty="0"/>
          </a:p>
        </p:txBody>
      </p:sp>
      <p:sp>
        <p:nvSpPr>
          <p:cNvPr id="36869" name="テキスト ボックス 4"/>
          <p:cNvSpPr txBox="1">
            <a:spLocks noChangeArrowheads="1"/>
          </p:cNvSpPr>
          <p:nvPr/>
        </p:nvSpPr>
        <p:spPr bwMode="auto">
          <a:xfrm>
            <a:off x="395288" y="5661025"/>
            <a:ext cx="7777162" cy="1077913"/>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r>
              <a:rPr lang="ja-JP" altLang="en-US"/>
              <a:t>大半の市町村が見通しが立っていないのに、政府が法律で強制</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タイトル 1"/>
          <p:cNvSpPr>
            <a:spLocks noGrp="1"/>
          </p:cNvSpPr>
          <p:nvPr>
            <p:ph type="title"/>
          </p:nvPr>
        </p:nvSpPr>
        <p:spPr>
          <a:xfrm>
            <a:off x="468313" y="0"/>
            <a:ext cx="8229600" cy="1143000"/>
          </a:xfrm>
        </p:spPr>
        <p:txBody>
          <a:bodyPr/>
          <a:lstStyle/>
          <a:p>
            <a:pPr eaLnBrk="1" hangingPunct="1"/>
            <a:r>
              <a:rPr lang="ja-JP" altLang="en-US" u="sng" smtClean="0">
                <a:solidFill>
                  <a:srgbClr val="FF0000"/>
                </a:solidFill>
              </a:rPr>
              <a:t>先行自治体にもさまざまなタイプ</a:t>
            </a:r>
          </a:p>
        </p:txBody>
      </p:sp>
      <p:sp>
        <p:nvSpPr>
          <p:cNvPr id="38915" name="コンテンツ プレースホルダ 2"/>
          <p:cNvSpPr>
            <a:spLocks noGrp="1"/>
          </p:cNvSpPr>
          <p:nvPr>
            <p:ph idx="1"/>
          </p:nvPr>
        </p:nvSpPr>
        <p:spPr>
          <a:xfrm>
            <a:off x="0" y="1125538"/>
            <a:ext cx="9144000" cy="5000625"/>
          </a:xfrm>
        </p:spPr>
        <p:txBody>
          <a:bodyPr/>
          <a:lstStyle/>
          <a:p>
            <a:pPr eaLnBrk="1" hangingPunct="1">
              <a:buFont typeface="Arial" panose="020B0604020202020204" pitchFamily="34" charset="0"/>
              <a:buNone/>
            </a:pPr>
            <a:r>
              <a:rPr lang="ja-JP" altLang="en-US" sz="6000" smtClean="0"/>
              <a:t>１　国モデル率先実行型</a:t>
            </a:r>
            <a:endParaRPr lang="en-US" altLang="ja-JP" sz="6000" smtClean="0"/>
          </a:p>
          <a:p>
            <a:pPr eaLnBrk="1" hangingPunct="1">
              <a:buFont typeface="Arial" panose="020B0604020202020204" pitchFamily="34" charset="0"/>
              <a:buNone/>
            </a:pPr>
            <a:r>
              <a:rPr lang="ja-JP" altLang="en-US" sz="6000" smtClean="0"/>
              <a:t>　</a:t>
            </a:r>
            <a:r>
              <a:rPr lang="ja-JP" altLang="en-US" sz="4400" smtClean="0"/>
              <a:t>「卒業」促進型、基準緩和Ａ中心型</a:t>
            </a:r>
            <a:endParaRPr lang="en-US" altLang="ja-JP" sz="4400" smtClean="0"/>
          </a:p>
          <a:p>
            <a:pPr eaLnBrk="1" hangingPunct="1">
              <a:buFont typeface="Arial" panose="020B0604020202020204" pitchFamily="34" charset="0"/>
              <a:buNone/>
            </a:pPr>
            <a:r>
              <a:rPr lang="ja-JP" altLang="en-US" sz="6000" smtClean="0"/>
              <a:t>２　形式的移行（現行サービス中心）型</a:t>
            </a:r>
            <a:endParaRPr lang="en-US" altLang="ja-JP" sz="6000" smtClean="0"/>
          </a:p>
          <a:p>
            <a:pPr eaLnBrk="1" hangingPunct="1">
              <a:buFont typeface="Arial" panose="020B0604020202020204" pitchFamily="34" charset="0"/>
              <a:buNone/>
            </a:pPr>
            <a:r>
              <a:rPr lang="ja-JP" altLang="en-US" sz="6000" smtClean="0"/>
              <a:t>３　予防・地域づくり重視型</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rtlCol="0">
            <a:normAutofit fontScale="90000"/>
          </a:bodyPr>
          <a:lstStyle/>
          <a:p>
            <a:pPr eaLnBrk="1" fontAlgn="auto" hangingPunct="1">
              <a:spcAft>
                <a:spcPts val="0"/>
              </a:spcAft>
              <a:defRPr/>
            </a:pPr>
            <a:r>
              <a:rPr lang="ja-JP" altLang="en-US" sz="3100" u="sng" dirty="0" smtClean="0"/>
              <a:t>国モデル率先実行</a:t>
            </a:r>
            <a:r>
              <a:rPr lang="ja-JP" altLang="en-US" sz="6700" u="sng" dirty="0" smtClean="0">
                <a:solidFill>
                  <a:srgbClr val="FF0000"/>
                </a:solidFill>
              </a:rPr>
              <a:t>「卒業」促進型</a:t>
            </a:r>
            <a:r>
              <a:rPr lang="en-US" altLang="ja-JP" sz="6700" u="sng" dirty="0" smtClean="0"/>
              <a:t/>
            </a:r>
            <a:br>
              <a:rPr lang="en-US" altLang="ja-JP" sz="6700" u="sng" dirty="0" smtClean="0"/>
            </a:br>
            <a:r>
              <a:rPr lang="ja-JP" altLang="en-US" dirty="0" smtClean="0">
                <a:solidFill>
                  <a:srgbClr val="FF0000"/>
                </a:solidFill>
              </a:rPr>
              <a:t>三重県桑名市　２０１５年４月実施</a:t>
            </a:r>
            <a:endParaRPr lang="ja-JP" altLang="en-US" dirty="0">
              <a:solidFill>
                <a:srgbClr val="FF0000"/>
              </a:solidFill>
            </a:endParaRPr>
          </a:p>
        </p:txBody>
      </p:sp>
      <p:sp>
        <p:nvSpPr>
          <p:cNvPr id="3" name="コンテンツ プレースホルダ 2"/>
          <p:cNvSpPr>
            <a:spLocks noGrp="1"/>
          </p:cNvSpPr>
          <p:nvPr>
            <p:ph idx="1"/>
          </p:nvPr>
        </p:nvSpPr>
        <p:spPr>
          <a:xfrm>
            <a:off x="395288" y="2060575"/>
            <a:ext cx="8229600" cy="4525963"/>
          </a:xfrm>
        </p:spPr>
        <p:txBody>
          <a:bodyPr rtlCol="0">
            <a:normAutofit lnSpcReduction="10000"/>
          </a:bodyPr>
          <a:lstStyle/>
          <a:p>
            <a:pPr eaLnBrk="1" fontAlgn="auto" hangingPunct="1">
              <a:spcAft>
                <a:spcPts val="0"/>
              </a:spcAft>
              <a:buFont typeface="Arial" panose="020B0604020202020204" pitchFamily="34" charset="0"/>
              <a:buNone/>
              <a:defRPr/>
            </a:pPr>
            <a:r>
              <a:rPr lang="ja-JP" altLang="en-US" dirty="0" smtClean="0"/>
              <a:t>○基準緩和Ａなしでスタート。Ｂ住民主体とＣ短期集中型のみ</a:t>
            </a:r>
            <a:endParaRPr lang="en-US" altLang="ja-JP" dirty="0" smtClean="0"/>
          </a:p>
          <a:p>
            <a:pPr eaLnBrk="1" fontAlgn="auto" hangingPunct="1">
              <a:spcAft>
                <a:spcPts val="0"/>
              </a:spcAft>
              <a:buFont typeface="Arial" panose="020B0604020202020204" pitchFamily="34" charset="0"/>
              <a:buNone/>
              <a:defRPr/>
            </a:pPr>
            <a:r>
              <a:rPr lang="ja-JP" altLang="en-US" dirty="0" smtClean="0"/>
              <a:t>○「地域生活応援会議」（２０１４年１０月開始）で全利用者のプランを検討。「自立支援に資するケアマネジメント」</a:t>
            </a:r>
            <a:endParaRPr lang="en-US" altLang="ja-JP" dirty="0" smtClean="0"/>
          </a:p>
          <a:p>
            <a:pPr eaLnBrk="1" fontAlgn="auto" hangingPunct="1">
              <a:spcAft>
                <a:spcPts val="0"/>
              </a:spcAft>
              <a:buFont typeface="Arial" panose="020B0604020202020204" pitchFamily="34" charset="0"/>
              <a:buNone/>
              <a:defRPr/>
            </a:pPr>
            <a:r>
              <a:rPr lang="ja-JP" altLang="en-US" dirty="0" smtClean="0"/>
              <a:t>○要支援・要介護認定率の低減と保険料抑制効果も期待</a:t>
            </a:r>
            <a:endParaRPr lang="en-US" altLang="ja-JP" dirty="0" smtClean="0"/>
          </a:p>
          <a:p>
            <a:pPr eaLnBrk="1" fontAlgn="auto" hangingPunct="1">
              <a:spcAft>
                <a:spcPts val="0"/>
              </a:spcAft>
              <a:buFont typeface="Arial" panose="020B0604020202020204" pitchFamily="34" charset="0"/>
              <a:buNone/>
              <a:defRPr/>
            </a:pPr>
            <a:r>
              <a:rPr lang="ja-JP" altLang="en-US" dirty="0" smtClean="0"/>
              <a:t>　１６．１％（現在の桑名市）⇒　９．６％（和光市）</a:t>
            </a:r>
          </a:p>
          <a:p>
            <a:pPr eaLnBrk="1" fontAlgn="auto" hangingPunct="1">
              <a:spcAft>
                <a:spcPts val="0"/>
              </a:spcAft>
              <a:buFont typeface="Arial" panose="020B0604020202020204" pitchFamily="34" charset="0"/>
              <a:buNone/>
              <a:defRPr/>
            </a:pPr>
            <a:endParaRPr lang="ja-JP" altLang="en-US"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タイトル 1"/>
          <p:cNvSpPr>
            <a:spLocks noGrp="1"/>
          </p:cNvSpPr>
          <p:nvPr>
            <p:ph type="title"/>
          </p:nvPr>
        </p:nvSpPr>
        <p:spPr>
          <a:xfrm>
            <a:off x="0" y="260350"/>
            <a:ext cx="8640763" cy="777875"/>
          </a:xfrm>
        </p:spPr>
        <p:txBody>
          <a:bodyPr/>
          <a:lstStyle/>
          <a:p>
            <a:pPr eaLnBrk="1" hangingPunct="1"/>
            <a:r>
              <a:rPr lang="ja-JP" altLang="en-US" sz="3200" u="sng" smtClean="0"/>
              <a:t>桑名市の「地域生活応援会議」（地域ケア会議）</a:t>
            </a:r>
          </a:p>
        </p:txBody>
      </p:sp>
      <p:sp>
        <p:nvSpPr>
          <p:cNvPr id="43011" name="コンテンツ プレースホルダ 2"/>
          <p:cNvSpPr>
            <a:spLocks noGrp="1"/>
          </p:cNvSpPr>
          <p:nvPr>
            <p:ph idx="1"/>
          </p:nvPr>
        </p:nvSpPr>
        <p:spPr>
          <a:xfrm>
            <a:off x="468313" y="1052513"/>
            <a:ext cx="8496300" cy="5805487"/>
          </a:xfrm>
        </p:spPr>
        <p:txBody>
          <a:bodyPr/>
          <a:lstStyle/>
          <a:p>
            <a:pPr eaLnBrk="1" hangingPunct="1">
              <a:buFont typeface="Arial" panose="020B0604020202020204" pitchFamily="34" charset="0"/>
              <a:buNone/>
            </a:pPr>
            <a:r>
              <a:rPr lang="ja-JP" altLang="en-US" sz="3600" smtClean="0"/>
              <a:t>○サービスを利用しようとするすべての被保険者に、介護保険を「卒業」して地域活動に「デビュー」することを目標として、介護予防（＝生活機能の向上）に資するケアマネジメントを多職種協働で提案</a:t>
            </a:r>
            <a:endParaRPr lang="en-US" altLang="ja-JP" sz="3600" smtClean="0"/>
          </a:p>
          <a:p>
            <a:pPr eaLnBrk="1" hangingPunct="1">
              <a:buFont typeface="Arial" panose="020B0604020202020204" pitchFamily="34" charset="0"/>
              <a:buNone/>
            </a:pPr>
            <a:r>
              <a:rPr lang="ja-JP" altLang="en-US" sz="3600" smtClean="0"/>
              <a:t>○毎週水曜日開催。担当ケアマネ・地域包括支援センター・保健センター・薬剤師会・介護支援専門員協会支部が参加</a:t>
            </a:r>
            <a:endParaRPr lang="en-US" altLang="ja-JP" sz="3600" smtClean="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タイトル 1"/>
          <p:cNvSpPr>
            <a:spLocks noGrp="1"/>
          </p:cNvSpPr>
          <p:nvPr>
            <p:ph type="title"/>
          </p:nvPr>
        </p:nvSpPr>
        <p:spPr/>
        <p:txBody>
          <a:bodyPr/>
          <a:lstStyle/>
          <a:p>
            <a:endParaRPr lang="ja-JP" altLang="en-US" smtClean="0"/>
          </a:p>
        </p:txBody>
      </p:sp>
      <p:pic>
        <p:nvPicPr>
          <p:cNvPr id="47107"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53975" y="188913"/>
            <a:ext cx="9094788" cy="6669087"/>
          </a:xfrm>
        </p:spPr>
      </p:pic>
      <p:sp>
        <p:nvSpPr>
          <p:cNvPr id="4" name="正方形/長方形 3"/>
          <p:cNvSpPr/>
          <p:nvPr/>
        </p:nvSpPr>
        <p:spPr>
          <a:xfrm>
            <a:off x="6372225" y="6597650"/>
            <a:ext cx="2314575" cy="242888"/>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ja-JP" altLang="en-US" dirty="0">
                <a:solidFill>
                  <a:schemeClr val="tx1"/>
                </a:solidFill>
              </a:rPr>
              <a:t>桑名市</a:t>
            </a:r>
            <a:r>
              <a:rPr lang="en-US" altLang="ja-JP" dirty="0">
                <a:solidFill>
                  <a:schemeClr val="tx1"/>
                </a:solidFill>
              </a:rPr>
              <a:t>HP</a:t>
            </a:r>
            <a:r>
              <a:rPr lang="ja-JP" altLang="en-US" dirty="0">
                <a:solidFill>
                  <a:schemeClr val="tx1"/>
                </a:solidFill>
              </a:rPr>
              <a:t>資料</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タイトル 1"/>
          <p:cNvSpPr>
            <a:spLocks noGrp="1"/>
          </p:cNvSpPr>
          <p:nvPr>
            <p:ph type="title"/>
          </p:nvPr>
        </p:nvSpPr>
        <p:spPr>
          <a:xfrm>
            <a:off x="457200" y="274638"/>
            <a:ext cx="8686800" cy="6107112"/>
          </a:xfrm>
        </p:spPr>
        <p:txBody>
          <a:bodyPr/>
          <a:lstStyle/>
          <a:p>
            <a:pPr eaLnBrk="1" hangingPunct="1"/>
            <a:r>
              <a:rPr lang="ja-JP" altLang="en-US" sz="9600" b="1" smtClean="0">
                <a:solidFill>
                  <a:srgbClr val="FF0000"/>
                </a:solidFill>
              </a:rPr>
              <a:t>基準緩和サービス</a:t>
            </a:r>
            <a:r>
              <a:rPr lang="en-US" altLang="ja-JP" sz="9600" b="1" smtClean="0">
                <a:solidFill>
                  <a:srgbClr val="FF0000"/>
                </a:solidFill>
              </a:rPr>
              <a:t>A</a:t>
            </a:r>
            <a:r>
              <a:rPr lang="ja-JP" altLang="en-US" sz="9600" b="1" smtClean="0">
                <a:solidFill>
                  <a:srgbClr val="FF0000"/>
                </a:solidFill>
              </a:rPr>
              <a:t>中心型の</a:t>
            </a:r>
            <a:r>
              <a:rPr lang="en-US" altLang="ja-JP" sz="9600" b="1" smtClean="0">
                <a:solidFill>
                  <a:srgbClr val="FF0000"/>
                </a:solidFill>
              </a:rPr>
              <a:t/>
            </a:r>
            <a:br>
              <a:rPr lang="en-US" altLang="ja-JP" sz="9600" b="1" smtClean="0">
                <a:solidFill>
                  <a:srgbClr val="FF0000"/>
                </a:solidFill>
              </a:rPr>
            </a:br>
            <a:r>
              <a:rPr lang="ja-JP" altLang="en-US" sz="9600" b="1" smtClean="0">
                <a:solidFill>
                  <a:srgbClr val="FF0000"/>
                </a:solidFill>
              </a:rPr>
              <a:t>問題点</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タイトル 1"/>
          <p:cNvSpPr>
            <a:spLocks noGrp="1"/>
          </p:cNvSpPr>
          <p:nvPr>
            <p:ph type="title"/>
          </p:nvPr>
        </p:nvSpPr>
        <p:spPr>
          <a:xfrm>
            <a:off x="468313" y="274638"/>
            <a:ext cx="8207375" cy="706437"/>
          </a:xfrm>
        </p:spPr>
        <p:txBody>
          <a:bodyPr/>
          <a:lstStyle/>
          <a:p>
            <a:r>
              <a:rPr lang="ja-JP" altLang="en-US" u="sng" smtClean="0"/>
              <a:t>総合事業の構成</a:t>
            </a:r>
          </a:p>
        </p:txBody>
      </p:sp>
      <p:graphicFrame>
        <p:nvGraphicFramePr>
          <p:cNvPr id="4" name="コンテンツ プレースホルダー 3"/>
          <p:cNvGraphicFramePr>
            <a:graphicFrameLocks noGrp="1"/>
          </p:cNvGraphicFramePr>
          <p:nvPr>
            <p:ph idx="1"/>
          </p:nvPr>
        </p:nvGraphicFramePr>
        <p:xfrm>
          <a:off x="107950" y="1125538"/>
          <a:ext cx="8928100" cy="5289552"/>
        </p:xfrm>
        <a:graphic>
          <a:graphicData uri="http://schemas.openxmlformats.org/drawingml/2006/table">
            <a:tbl>
              <a:tblPr firstRow="1" bandRow="1">
                <a:tableStyleId>{5C22544A-7EE6-4342-B048-85BDC9FD1C3A}</a:tableStyleId>
              </a:tblPr>
              <a:tblGrid>
                <a:gridCol w="1268771"/>
                <a:gridCol w="1554173"/>
                <a:gridCol w="1137050"/>
                <a:gridCol w="1512067"/>
                <a:gridCol w="3456039"/>
              </a:tblGrid>
              <a:tr h="436241">
                <a:tc rowSpan="7">
                  <a:txBody>
                    <a:bodyPr/>
                    <a:lstStyle/>
                    <a:p>
                      <a:pPr algn="l" fontAlgn="ctr"/>
                      <a:r>
                        <a:rPr lang="ja-JP" altLang="en-US" sz="2400" b="0" i="0" u="none" strike="noStrike" dirty="0" smtClean="0">
                          <a:solidFill>
                            <a:srgbClr val="000000"/>
                          </a:solidFill>
                          <a:effectLst/>
                          <a:latin typeface="ＭＳ ゴシック" panose="020B0609070205080204" pitchFamily="49" charset="-128"/>
                          <a:ea typeface="ＭＳ ゴシック" panose="020B0609070205080204" pitchFamily="49" charset="-128"/>
                        </a:rPr>
                        <a:t>介護予防</a:t>
                      </a:r>
                      <a:r>
                        <a:rPr lang="ja-JP" altLang="en-US" sz="2400" b="0" i="0" u="none" strike="noStrike" dirty="0">
                          <a:solidFill>
                            <a:srgbClr val="000000"/>
                          </a:solidFill>
                          <a:effectLst/>
                          <a:latin typeface="ＭＳ ゴシック" panose="020B0609070205080204" pitchFamily="49" charset="-128"/>
                          <a:ea typeface="ＭＳ ゴシック" panose="020B0609070205080204" pitchFamily="49" charset="-128"/>
                        </a:rPr>
                        <a:t>・日常生活支援総合事業</a:t>
                      </a:r>
                    </a:p>
                    <a:p>
                      <a:pPr algn="l" fontAlgn="t"/>
                      <a:r>
                        <a:rPr lang="ja-JP" altLang="en-US" sz="2000" b="0" i="0" u="none" strike="noStrike" dirty="0">
                          <a:solidFill>
                            <a:srgbClr val="000000"/>
                          </a:solidFill>
                          <a:effectLst/>
                          <a:latin typeface="ＭＳ Ｐゴシック" panose="020B0600070205080204" pitchFamily="50" charset="-128"/>
                          <a:ea typeface="ＭＳ Ｐゴシック" panose="020B0600070205080204" pitchFamily="50" charset="-128"/>
                        </a:rPr>
                        <a:t>　</a:t>
                      </a:r>
                    </a:p>
                    <a:p>
                      <a:pPr algn="l" fontAlgn="t"/>
                      <a:r>
                        <a:rPr lang="ja-JP" altLang="en-US" sz="2000" b="0" i="0" u="none" strike="noStrike" dirty="0">
                          <a:solidFill>
                            <a:srgbClr val="000000"/>
                          </a:solidFill>
                          <a:effectLst/>
                          <a:latin typeface="ＭＳ Ｐゴシック" panose="020B0600070205080204" pitchFamily="50" charset="-128"/>
                          <a:ea typeface="ＭＳ Ｐゴシック" panose="020B0600070205080204" pitchFamily="50" charset="-128"/>
                        </a:rPr>
                        <a:t>　</a:t>
                      </a:r>
                    </a:p>
                  </a:txBody>
                  <a:tcPr marL="9524" marR="9524" marT="9522" marB="0" anchor="ctr">
                    <a:solidFill>
                      <a:srgbClr val="FFFF00"/>
                    </a:solidFill>
                  </a:tcPr>
                </a:tc>
                <a:tc rowSpan="6">
                  <a:txBody>
                    <a:bodyPr/>
                    <a:lstStyle/>
                    <a:p>
                      <a:pPr algn="l" fontAlgn="ctr"/>
                      <a:r>
                        <a:rPr lang="en-US" sz="2400" b="0" i="0" u="none" strike="noStrike" dirty="0">
                          <a:solidFill>
                            <a:srgbClr val="000000"/>
                          </a:solidFill>
                          <a:effectLst/>
                          <a:latin typeface="ＭＳ ゴシック" panose="020B0609070205080204" pitchFamily="49" charset="-128"/>
                          <a:ea typeface="ＭＳ ゴシック" panose="020B0609070205080204" pitchFamily="49" charset="-128"/>
                        </a:rPr>
                        <a:t>　</a:t>
                      </a:r>
                    </a:p>
                    <a:p>
                      <a:pPr algn="l" fontAlgn="t"/>
                      <a:r>
                        <a:rPr lang="ja-JP" altLang="en-US" sz="2000" b="0" i="0" u="none" strike="noStrike" dirty="0">
                          <a:solidFill>
                            <a:srgbClr val="000000"/>
                          </a:solidFill>
                          <a:effectLst/>
                          <a:latin typeface="ＭＳ Ｐゴシック" panose="020B0600070205080204" pitchFamily="50" charset="-128"/>
                          <a:ea typeface="ＭＳ Ｐゴシック" panose="020B0600070205080204" pitchFamily="50" charset="-128"/>
                        </a:rPr>
                        <a:t>　</a:t>
                      </a:r>
                    </a:p>
                    <a:p>
                      <a:pPr algn="l" fontAlgn="ctr"/>
                      <a:r>
                        <a:rPr lang="en-US" sz="2400" b="0" i="0" u="none" strike="noStrike" dirty="0">
                          <a:solidFill>
                            <a:srgbClr val="000000"/>
                          </a:solidFill>
                          <a:effectLst/>
                          <a:latin typeface="ＭＳ ゴシック" panose="020B0609070205080204" pitchFamily="49" charset="-128"/>
                          <a:ea typeface="ＭＳ ゴシック" panose="020B0609070205080204" pitchFamily="49" charset="-128"/>
                        </a:rPr>
                        <a:t>　</a:t>
                      </a:r>
                    </a:p>
                    <a:p>
                      <a:pPr algn="l" fontAlgn="t"/>
                      <a:r>
                        <a:rPr lang="ja-JP" altLang="en-US" sz="2000" b="0" i="0" u="none" strike="noStrike" dirty="0">
                          <a:solidFill>
                            <a:srgbClr val="000000"/>
                          </a:solidFill>
                          <a:effectLst/>
                          <a:latin typeface="ＭＳ Ｐゴシック" panose="020B0600070205080204" pitchFamily="50" charset="-128"/>
                          <a:ea typeface="ＭＳ Ｐゴシック" panose="020B0600070205080204" pitchFamily="50" charset="-128"/>
                        </a:rPr>
                        <a:t>　</a:t>
                      </a:r>
                    </a:p>
                    <a:p>
                      <a:pPr algn="l" fontAlgn="ctr"/>
                      <a:r>
                        <a:rPr lang="ja-JP" altLang="en-US" sz="2400" b="0" i="0" u="none" strike="noStrike" dirty="0">
                          <a:solidFill>
                            <a:srgbClr val="000000"/>
                          </a:solidFill>
                          <a:effectLst/>
                          <a:latin typeface="ＭＳ ゴシック" panose="020B0609070205080204" pitchFamily="49" charset="-128"/>
                          <a:ea typeface="ＭＳ ゴシック" panose="020B0609070205080204" pitchFamily="49" charset="-128"/>
                        </a:rPr>
                        <a:t>介護予防・生活支援サービス事業</a:t>
                      </a:r>
                    </a:p>
                    <a:p>
                      <a:pPr algn="l" fontAlgn="t"/>
                      <a:r>
                        <a:rPr lang="ja-JP" altLang="en-US" sz="2000" b="0" i="0" u="none" strike="noStrike" dirty="0">
                          <a:solidFill>
                            <a:srgbClr val="000000"/>
                          </a:solidFill>
                          <a:effectLst/>
                          <a:latin typeface="ＭＳ Ｐゴシック" panose="020B0600070205080204" pitchFamily="50" charset="-128"/>
                          <a:ea typeface="ＭＳ Ｐゴシック" panose="020B0600070205080204" pitchFamily="50" charset="-128"/>
                        </a:rPr>
                        <a:t>　</a:t>
                      </a:r>
                    </a:p>
                  </a:txBody>
                  <a:tcPr marL="9524" marR="9524" marT="9522" marB="0" anchor="ctr">
                    <a:solidFill>
                      <a:schemeClr val="accent2">
                        <a:lumMod val="40000"/>
                        <a:lumOff val="60000"/>
                      </a:schemeClr>
                    </a:solidFill>
                  </a:tcPr>
                </a:tc>
                <a:tc rowSpan="2">
                  <a:txBody>
                    <a:bodyPr/>
                    <a:lstStyle/>
                    <a:p>
                      <a:pPr algn="l" fontAlgn="ctr"/>
                      <a:r>
                        <a:rPr lang="ja-JP" altLang="en-US" sz="2400" b="1" i="0" u="none" strike="noStrike" dirty="0">
                          <a:solidFill>
                            <a:srgbClr val="FF0000"/>
                          </a:solidFill>
                          <a:effectLst/>
                          <a:latin typeface="ＭＳ ゴシック" panose="020B0609070205080204" pitchFamily="49" charset="-128"/>
                          <a:ea typeface="ＭＳ ゴシック" panose="020B0609070205080204" pitchFamily="49" charset="-128"/>
                        </a:rPr>
                        <a:t>訪問型</a:t>
                      </a:r>
                    </a:p>
                    <a:p>
                      <a:pPr algn="l" fontAlgn="ctr"/>
                      <a:r>
                        <a:rPr lang="ja-JP" altLang="en-US" sz="2400" b="1" i="0" u="none" strike="noStrike" dirty="0">
                          <a:solidFill>
                            <a:srgbClr val="FF0000"/>
                          </a:solidFill>
                          <a:effectLst/>
                          <a:latin typeface="ＭＳ ゴシック" panose="020B0609070205080204" pitchFamily="49" charset="-128"/>
                          <a:ea typeface="ＭＳ ゴシック" panose="020B0609070205080204" pitchFamily="49" charset="-128"/>
                        </a:rPr>
                        <a:t>サービス</a:t>
                      </a:r>
                    </a:p>
                  </a:txBody>
                  <a:tcPr marL="9524" marR="9524" marT="9522" marB="0" anchor="ctr">
                    <a:solidFill>
                      <a:srgbClr val="92D050"/>
                    </a:solidFill>
                  </a:tcPr>
                </a:tc>
                <a:tc>
                  <a:txBody>
                    <a:bodyPr/>
                    <a:lstStyle/>
                    <a:p>
                      <a:pPr algn="l" fontAlgn="ctr"/>
                      <a:r>
                        <a:rPr lang="ja-JP" altLang="en-US" sz="2800" b="0" i="0" u="none" strike="noStrike" dirty="0">
                          <a:solidFill>
                            <a:srgbClr val="FF0000"/>
                          </a:solidFill>
                          <a:effectLst/>
                          <a:latin typeface="ＭＳ ゴシック" panose="020B0609070205080204" pitchFamily="49" charset="-128"/>
                          <a:ea typeface="ＭＳ ゴシック" panose="020B0609070205080204" pitchFamily="49" charset="-128"/>
                        </a:rPr>
                        <a:t>現行相当</a:t>
                      </a:r>
                    </a:p>
                  </a:txBody>
                  <a:tcPr marL="9524" marR="9524" marT="9522" marB="0" anchor="ctr"/>
                </a:tc>
                <a:tc>
                  <a:txBody>
                    <a:bodyPr/>
                    <a:lstStyle/>
                    <a:p>
                      <a:pPr algn="l" fontAlgn="ctr"/>
                      <a:r>
                        <a:rPr lang="ja-JP" altLang="en-US" sz="2800" b="0" i="0" u="none" strike="noStrike" dirty="0">
                          <a:solidFill>
                            <a:srgbClr val="FF0000"/>
                          </a:solidFill>
                          <a:effectLst/>
                          <a:latin typeface="ＭＳ ゴシック" panose="020B0609070205080204" pitchFamily="49" charset="-128"/>
                          <a:ea typeface="ＭＳ ゴシック" panose="020B0609070205080204" pitchFamily="49" charset="-128"/>
                        </a:rPr>
                        <a:t>①訪問介護</a:t>
                      </a:r>
                    </a:p>
                  </a:txBody>
                  <a:tcPr marL="9524" marR="9524" marT="9522" marB="0" anchor="ctr"/>
                </a:tc>
              </a:tr>
              <a:tr h="1562652">
                <a:tc vMerge="1">
                  <a:txBody>
                    <a:bodyPr/>
                    <a:lstStyle/>
                    <a:p>
                      <a:pPr algn="l" fontAlgn="t"/>
                      <a:endParaRPr lang="ja-JP" altLang="en-US" sz="11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tc>
                <a:tc vMerge="1">
                  <a:txBody>
                    <a:bodyPr/>
                    <a:lstStyle/>
                    <a:p>
                      <a:pPr algn="l" fontAlgn="t"/>
                      <a:endParaRPr lang="ja-JP" altLang="en-US" sz="11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tc>
                <a:tc vMerge="1">
                  <a:txBody>
                    <a:bodyPr/>
                    <a:lstStyle/>
                    <a:p>
                      <a:pPr algn="l" fontAlgn="ctr"/>
                      <a:endParaRPr lang="ja-JP" altLang="en-US" sz="1200" b="0" i="0" u="none" strike="noStrike" dirty="0">
                        <a:solidFill>
                          <a:srgbClr val="000000"/>
                        </a:solidFill>
                        <a:effectLst/>
                        <a:latin typeface="ＭＳ ゴシック" panose="020B0609070205080204" pitchFamily="49" charset="-128"/>
                        <a:ea typeface="ＭＳ ゴシック" panose="020B0609070205080204" pitchFamily="49" charset="-128"/>
                      </a:endParaRPr>
                    </a:p>
                  </a:txBody>
                  <a:tcPr marL="9525" marR="9525" marT="9525" marB="0" anchor="ctr"/>
                </a:tc>
                <a:tc>
                  <a:txBody>
                    <a:bodyPr/>
                    <a:lstStyle/>
                    <a:p>
                      <a:pPr algn="l" fontAlgn="ctr"/>
                      <a:r>
                        <a:rPr lang="ja-JP" altLang="en-US" sz="2400" b="0" i="0" u="none" strike="noStrike" dirty="0">
                          <a:solidFill>
                            <a:srgbClr val="000000"/>
                          </a:solidFill>
                          <a:effectLst/>
                          <a:latin typeface="ＭＳ ゴシック" panose="020B0609070205080204" pitchFamily="49" charset="-128"/>
                          <a:ea typeface="ＭＳ ゴシック" panose="020B0609070205080204" pitchFamily="49" charset="-128"/>
                        </a:rPr>
                        <a:t>多様なサービス</a:t>
                      </a:r>
                    </a:p>
                  </a:txBody>
                  <a:tcPr marL="9524" marR="9524" marT="9522" marB="0" anchor="ctr">
                    <a:solidFill>
                      <a:srgbClr val="92D050"/>
                    </a:solidFill>
                  </a:tcPr>
                </a:tc>
                <a:tc>
                  <a:txBody>
                    <a:bodyPr/>
                    <a:lstStyle/>
                    <a:p>
                      <a:pPr algn="l" fontAlgn="ctr"/>
                      <a:r>
                        <a:rPr lang="zh-TW" altLang="en-US" sz="2800" b="1" i="0" u="sng" strike="noStrike" dirty="0">
                          <a:solidFill>
                            <a:srgbClr val="FF0000"/>
                          </a:solidFill>
                          <a:effectLst/>
                          <a:latin typeface="ＭＳ ゴシック" panose="020B0609070205080204" pitchFamily="49" charset="-128"/>
                          <a:ea typeface="ＭＳ ゴシック" panose="020B0609070205080204" pitchFamily="49" charset="-128"/>
                        </a:rPr>
                        <a:t>②基準緩和Ａ型</a:t>
                      </a:r>
                      <a:r>
                        <a:rPr lang="zh-TW" altLang="en-US" sz="2400" b="0" i="0" u="none" strike="noStrike" dirty="0">
                          <a:solidFill>
                            <a:srgbClr val="000000"/>
                          </a:solidFill>
                          <a:effectLst/>
                          <a:latin typeface="ＭＳ ゴシック" panose="020B0609070205080204" pitchFamily="49" charset="-128"/>
                          <a:ea typeface="ＭＳ ゴシック" panose="020B0609070205080204" pitchFamily="49" charset="-128"/>
                        </a:rPr>
                        <a:t>　</a:t>
                      </a:r>
                      <a:endParaRPr lang="en-US" altLang="zh-TW" sz="2400" b="0" i="0" u="none" strike="noStrike" dirty="0" smtClean="0">
                        <a:solidFill>
                          <a:srgbClr val="000000"/>
                        </a:solidFill>
                        <a:effectLst/>
                        <a:latin typeface="ＭＳ ゴシック" panose="020B0609070205080204" pitchFamily="49" charset="-128"/>
                        <a:ea typeface="ＭＳ ゴシック" panose="020B0609070205080204" pitchFamily="49" charset="-128"/>
                      </a:endParaRPr>
                    </a:p>
                    <a:p>
                      <a:pPr algn="l" fontAlgn="ctr"/>
                      <a:r>
                        <a:rPr lang="zh-TW" altLang="en-US" sz="2400" b="0" i="0" u="none" strike="noStrike" dirty="0" smtClean="0">
                          <a:solidFill>
                            <a:srgbClr val="000000"/>
                          </a:solidFill>
                          <a:effectLst/>
                          <a:latin typeface="ＭＳ ゴシック" panose="020B0609070205080204" pitchFamily="49" charset="-128"/>
                          <a:ea typeface="ＭＳ ゴシック" panose="020B0609070205080204" pitchFamily="49" charset="-128"/>
                        </a:rPr>
                        <a:t>②</a:t>
                      </a:r>
                      <a:r>
                        <a:rPr lang="zh-TW" altLang="en-US" sz="2400" b="0" i="0" u="none" strike="noStrike" dirty="0">
                          <a:solidFill>
                            <a:srgbClr val="000000"/>
                          </a:solidFill>
                          <a:effectLst/>
                          <a:latin typeface="ＭＳ ゴシック" panose="020B0609070205080204" pitchFamily="49" charset="-128"/>
                          <a:ea typeface="ＭＳ ゴシック" panose="020B0609070205080204" pitchFamily="49" charset="-128"/>
                        </a:rPr>
                        <a:t>住民主体Ｂ　③短期集中Ｃ　④移動</a:t>
                      </a:r>
                      <a:r>
                        <a:rPr lang="zh-TW" altLang="en-US" sz="2400" b="0" i="0" u="none" strike="noStrike" dirty="0" smtClean="0">
                          <a:solidFill>
                            <a:srgbClr val="000000"/>
                          </a:solidFill>
                          <a:effectLst/>
                          <a:latin typeface="ＭＳ ゴシック" panose="020B0609070205080204" pitchFamily="49" charset="-128"/>
                          <a:ea typeface="ＭＳ ゴシック" panose="020B0609070205080204" pitchFamily="49" charset="-128"/>
                        </a:rPr>
                        <a:t>支援</a:t>
                      </a:r>
                      <a:r>
                        <a:rPr lang="en-US" altLang="zh-TW" sz="2400" b="0" i="0" u="none" strike="noStrike" dirty="0" smtClean="0">
                          <a:solidFill>
                            <a:srgbClr val="000000"/>
                          </a:solidFill>
                          <a:effectLst/>
                          <a:latin typeface="ＭＳ ゴシック" panose="020B0609070205080204" pitchFamily="49" charset="-128"/>
                          <a:ea typeface="ＭＳ ゴシック" panose="020B0609070205080204" pitchFamily="49" charset="-128"/>
                        </a:rPr>
                        <a:t>D</a:t>
                      </a:r>
                      <a:endParaRPr lang="zh-TW" altLang="en-US" sz="2400" b="0" i="0" u="none" strike="noStrike" dirty="0">
                        <a:solidFill>
                          <a:srgbClr val="000000"/>
                        </a:solidFill>
                        <a:effectLst/>
                        <a:latin typeface="ＭＳ ゴシック" panose="020B0609070205080204" pitchFamily="49" charset="-128"/>
                        <a:ea typeface="ＭＳ ゴシック" panose="020B0609070205080204" pitchFamily="49" charset="-128"/>
                      </a:endParaRPr>
                    </a:p>
                  </a:txBody>
                  <a:tcPr marL="9524" marR="9524" marT="9522" marB="0" anchor="ctr">
                    <a:solidFill>
                      <a:srgbClr val="92D050"/>
                    </a:solidFill>
                  </a:tcPr>
                </a:tc>
              </a:tr>
              <a:tr h="436241">
                <a:tc vMerge="1">
                  <a:txBody>
                    <a:bodyPr/>
                    <a:lstStyle/>
                    <a:p>
                      <a:pPr algn="l" fontAlgn="ctr"/>
                      <a:endParaRPr lang="en-US" sz="1200" b="0" i="0" u="none" strike="noStrike">
                        <a:solidFill>
                          <a:srgbClr val="000000"/>
                        </a:solidFill>
                        <a:effectLst/>
                        <a:latin typeface="ＭＳ ゴシック" panose="020B0609070205080204" pitchFamily="49" charset="-128"/>
                        <a:ea typeface="ＭＳ ゴシック" panose="020B0609070205080204" pitchFamily="49" charset="-128"/>
                      </a:endParaRPr>
                    </a:p>
                  </a:txBody>
                  <a:tcPr marL="9525" marR="9525" marT="9525" marB="0" anchor="ctr"/>
                </a:tc>
                <a:tc vMerge="1">
                  <a:txBody>
                    <a:bodyPr/>
                    <a:lstStyle/>
                    <a:p>
                      <a:pPr algn="l" fontAlgn="ctr"/>
                      <a:endParaRPr lang="en-US" sz="1200" b="0" i="0" u="none" strike="noStrike" dirty="0">
                        <a:solidFill>
                          <a:srgbClr val="000000"/>
                        </a:solidFill>
                        <a:effectLst/>
                        <a:latin typeface="ＭＳ ゴシック" panose="020B0609070205080204" pitchFamily="49" charset="-128"/>
                        <a:ea typeface="ＭＳ ゴシック" panose="020B0609070205080204" pitchFamily="49" charset="-128"/>
                      </a:endParaRPr>
                    </a:p>
                  </a:txBody>
                  <a:tcPr marL="9525" marR="9525" marT="9525" marB="0" anchor="ctr"/>
                </a:tc>
                <a:tc rowSpan="2">
                  <a:txBody>
                    <a:bodyPr/>
                    <a:lstStyle/>
                    <a:p>
                      <a:pPr algn="l" fontAlgn="ctr"/>
                      <a:r>
                        <a:rPr lang="ja-JP" altLang="en-US" sz="2400" b="1" i="0" u="none" strike="noStrike" dirty="0">
                          <a:solidFill>
                            <a:srgbClr val="FF0000"/>
                          </a:solidFill>
                          <a:effectLst/>
                          <a:latin typeface="ＭＳ ゴシック" panose="020B0609070205080204" pitchFamily="49" charset="-128"/>
                          <a:ea typeface="ＭＳ ゴシック" panose="020B0609070205080204" pitchFamily="49" charset="-128"/>
                        </a:rPr>
                        <a:t>通所型</a:t>
                      </a:r>
                    </a:p>
                    <a:p>
                      <a:pPr algn="l" fontAlgn="ctr"/>
                      <a:r>
                        <a:rPr lang="ja-JP" altLang="en-US" sz="2400" b="1" i="0" u="none" strike="noStrike" dirty="0">
                          <a:solidFill>
                            <a:srgbClr val="FF0000"/>
                          </a:solidFill>
                          <a:effectLst/>
                          <a:latin typeface="ＭＳ ゴシック" panose="020B0609070205080204" pitchFamily="49" charset="-128"/>
                          <a:ea typeface="ＭＳ ゴシック" panose="020B0609070205080204" pitchFamily="49" charset="-128"/>
                        </a:rPr>
                        <a:t>サービス</a:t>
                      </a:r>
                    </a:p>
                  </a:txBody>
                  <a:tcPr marL="9524" marR="9524" marT="9522" marB="0" anchor="ctr"/>
                </a:tc>
                <a:tc>
                  <a:txBody>
                    <a:bodyPr/>
                    <a:lstStyle/>
                    <a:p>
                      <a:pPr algn="l" fontAlgn="ctr"/>
                      <a:r>
                        <a:rPr lang="ja-JP" altLang="en-US" sz="2800" b="0" i="0" u="none" strike="noStrike" dirty="0">
                          <a:solidFill>
                            <a:srgbClr val="FF0000"/>
                          </a:solidFill>
                          <a:effectLst/>
                          <a:latin typeface="ＭＳ ゴシック" panose="020B0609070205080204" pitchFamily="49" charset="-128"/>
                          <a:ea typeface="ＭＳ ゴシック" panose="020B0609070205080204" pitchFamily="49" charset="-128"/>
                        </a:rPr>
                        <a:t>現行相当</a:t>
                      </a:r>
                    </a:p>
                  </a:txBody>
                  <a:tcPr marL="9524" marR="9524" marT="9522" marB="0" anchor="ctr">
                    <a:solidFill>
                      <a:schemeClr val="tx2">
                        <a:lumMod val="60000"/>
                        <a:lumOff val="40000"/>
                      </a:schemeClr>
                    </a:solidFill>
                  </a:tcPr>
                </a:tc>
                <a:tc>
                  <a:txBody>
                    <a:bodyPr/>
                    <a:lstStyle/>
                    <a:p>
                      <a:pPr algn="l" fontAlgn="ctr"/>
                      <a:r>
                        <a:rPr lang="ja-JP" altLang="en-US" sz="2800" b="0" i="0" u="none" strike="noStrike" dirty="0">
                          <a:solidFill>
                            <a:srgbClr val="FF0000"/>
                          </a:solidFill>
                          <a:effectLst/>
                          <a:latin typeface="ＭＳ ゴシック" panose="020B0609070205080204" pitchFamily="49" charset="-128"/>
                          <a:ea typeface="ＭＳ ゴシック" panose="020B0609070205080204" pitchFamily="49" charset="-128"/>
                        </a:rPr>
                        <a:t>①通所介護</a:t>
                      </a:r>
                    </a:p>
                  </a:txBody>
                  <a:tcPr marL="9524" marR="9524" marT="9522" marB="0" anchor="ctr">
                    <a:solidFill>
                      <a:schemeClr val="tx2">
                        <a:lumMod val="60000"/>
                        <a:lumOff val="40000"/>
                      </a:schemeClr>
                    </a:solidFill>
                  </a:tcPr>
                </a:tc>
              </a:tr>
              <a:tr h="1174517">
                <a:tc vMerge="1">
                  <a:txBody>
                    <a:bodyPr/>
                    <a:lstStyle/>
                    <a:p>
                      <a:pPr algn="l" fontAlgn="t"/>
                      <a:endParaRPr lang="ja-JP" altLang="en-US" sz="11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tc>
                <a:tc vMerge="1">
                  <a:txBody>
                    <a:bodyPr/>
                    <a:lstStyle/>
                    <a:p>
                      <a:pPr algn="l" fontAlgn="t"/>
                      <a:endParaRPr lang="ja-JP" altLang="en-US" sz="11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tc>
                <a:tc vMerge="1">
                  <a:txBody>
                    <a:bodyPr/>
                    <a:lstStyle/>
                    <a:p>
                      <a:pPr algn="l" fontAlgn="ctr"/>
                      <a:endParaRPr lang="ja-JP" altLang="en-US" sz="1200" b="0" i="0" u="none" strike="noStrike" dirty="0">
                        <a:solidFill>
                          <a:srgbClr val="000000"/>
                        </a:solidFill>
                        <a:effectLst/>
                        <a:latin typeface="ＭＳ ゴシック" panose="020B0609070205080204" pitchFamily="49" charset="-128"/>
                        <a:ea typeface="ＭＳ ゴシック" panose="020B0609070205080204" pitchFamily="49" charset="-128"/>
                      </a:endParaRPr>
                    </a:p>
                  </a:txBody>
                  <a:tcPr marL="9525" marR="9525" marT="9525" marB="0" anchor="ctr"/>
                </a:tc>
                <a:tc>
                  <a:txBody>
                    <a:bodyPr/>
                    <a:lstStyle/>
                    <a:p>
                      <a:pPr algn="l" fontAlgn="ctr"/>
                      <a:r>
                        <a:rPr lang="ja-JP" altLang="en-US" sz="2400" b="0" i="0" u="none" strike="noStrike" dirty="0">
                          <a:solidFill>
                            <a:srgbClr val="000000"/>
                          </a:solidFill>
                          <a:effectLst/>
                          <a:latin typeface="ＭＳ ゴシック" panose="020B0609070205080204" pitchFamily="49" charset="-128"/>
                          <a:ea typeface="ＭＳ ゴシック" panose="020B0609070205080204" pitchFamily="49" charset="-128"/>
                        </a:rPr>
                        <a:t>多様なサービス</a:t>
                      </a:r>
                    </a:p>
                  </a:txBody>
                  <a:tcPr marL="9524" marR="9524" marT="9522" marB="0" anchor="ctr">
                    <a:solidFill>
                      <a:srgbClr val="92D050"/>
                    </a:solidFill>
                  </a:tcPr>
                </a:tc>
                <a:tc>
                  <a:txBody>
                    <a:bodyPr/>
                    <a:lstStyle/>
                    <a:p>
                      <a:pPr algn="l" fontAlgn="ctr"/>
                      <a:r>
                        <a:rPr lang="zh-TW" altLang="en-US" sz="2800" b="0" i="0" u="sng" strike="noStrike" dirty="0">
                          <a:solidFill>
                            <a:srgbClr val="FF0000"/>
                          </a:solidFill>
                          <a:effectLst/>
                          <a:latin typeface="ＭＳ ゴシック" panose="020B0609070205080204" pitchFamily="49" charset="-128"/>
                          <a:ea typeface="ＭＳ ゴシック" panose="020B0609070205080204" pitchFamily="49" charset="-128"/>
                        </a:rPr>
                        <a:t>②基準緩和Ａ型</a:t>
                      </a:r>
                      <a:r>
                        <a:rPr lang="zh-TW" altLang="en-US" sz="2400" b="0" i="0" u="none" strike="noStrike" dirty="0">
                          <a:solidFill>
                            <a:srgbClr val="000000"/>
                          </a:solidFill>
                          <a:effectLst/>
                          <a:latin typeface="ＭＳ ゴシック" panose="020B0609070205080204" pitchFamily="49" charset="-128"/>
                          <a:ea typeface="ＭＳ ゴシック" panose="020B0609070205080204" pitchFamily="49" charset="-128"/>
                        </a:rPr>
                        <a:t>　</a:t>
                      </a:r>
                      <a:endParaRPr lang="en-US" altLang="zh-TW" sz="2400" b="0" i="0" u="none" strike="noStrike" dirty="0" smtClean="0">
                        <a:solidFill>
                          <a:srgbClr val="000000"/>
                        </a:solidFill>
                        <a:effectLst/>
                        <a:latin typeface="ＭＳ ゴシック" panose="020B0609070205080204" pitchFamily="49" charset="-128"/>
                        <a:ea typeface="ＭＳ ゴシック" panose="020B0609070205080204" pitchFamily="49" charset="-128"/>
                      </a:endParaRPr>
                    </a:p>
                    <a:p>
                      <a:pPr algn="l" fontAlgn="ctr"/>
                      <a:r>
                        <a:rPr lang="zh-TW" altLang="en-US" sz="2400" b="0" i="0" u="none" strike="noStrike" dirty="0" smtClean="0">
                          <a:solidFill>
                            <a:srgbClr val="000000"/>
                          </a:solidFill>
                          <a:effectLst/>
                          <a:latin typeface="ＭＳ ゴシック" panose="020B0609070205080204" pitchFamily="49" charset="-128"/>
                          <a:ea typeface="ＭＳ ゴシック" panose="020B0609070205080204" pitchFamily="49" charset="-128"/>
                        </a:rPr>
                        <a:t>②</a:t>
                      </a:r>
                      <a:r>
                        <a:rPr lang="zh-TW" altLang="en-US" sz="2400" b="0" i="0" u="none" strike="noStrike" dirty="0">
                          <a:solidFill>
                            <a:srgbClr val="000000"/>
                          </a:solidFill>
                          <a:effectLst/>
                          <a:latin typeface="ＭＳ ゴシック" panose="020B0609070205080204" pitchFamily="49" charset="-128"/>
                          <a:ea typeface="ＭＳ ゴシック" panose="020B0609070205080204" pitchFamily="49" charset="-128"/>
                        </a:rPr>
                        <a:t>住民主体Ｂ　③短期集中Ｃ</a:t>
                      </a:r>
                    </a:p>
                  </a:txBody>
                  <a:tcPr marL="9524" marR="9524" marT="9522" marB="0" anchor="ctr">
                    <a:solidFill>
                      <a:srgbClr val="92D050"/>
                    </a:solidFill>
                  </a:tcPr>
                </a:tc>
              </a:tr>
              <a:tr h="398243">
                <a:tc vMerge="1">
                  <a:txBody>
                    <a:bodyPr/>
                    <a:lstStyle/>
                    <a:p>
                      <a:pPr algn="l" fontAlgn="ctr"/>
                      <a:endParaRPr lang="ja-JP" altLang="en-US" sz="1200" b="0" i="0" u="none" strike="noStrike">
                        <a:solidFill>
                          <a:srgbClr val="000000"/>
                        </a:solidFill>
                        <a:effectLst/>
                        <a:latin typeface="ＭＳ ゴシック" panose="020B0609070205080204" pitchFamily="49" charset="-128"/>
                        <a:ea typeface="ＭＳ ゴシック" panose="020B0609070205080204" pitchFamily="49" charset="-128"/>
                      </a:endParaRPr>
                    </a:p>
                  </a:txBody>
                  <a:tcPr marL="9525" marR="9525" marT="9525" marB="0" anchor="ctr"/>
                </a:tc>
                <a:tc vMerge="1">
                  <a:txBody>
                    <a:bodyPr/>
                    <a:lstStyle/>
                    <a:p>
                      <a:pPr algn="l" fontAlgn="ctr"/>
                      <a:endParaRPr lang="ja-JP" altLang="en-US" sz="1200" b="0" i="0" u="none" strike="noStrike" dirty="0">
                        <a:solidFill>
                          <a:srgbClr val="000000"/>
                        </a:solidFill>
                        <a:effectLst/>
                        <a:latin typeface="ＭＳ ゴシック" panose="020B0609070205080204" pitchFamily="49" charset="-128"/>
                        <a:ea typeface="ＭＳ ゴシック" panose="020B0609070205080204" pitchFamily="49" charset="-128"/>
                      </a:endParaRPr>
                    </a:p>
                  </a:txBody>
                  <a:tcPr marL="9525" marR="9525" marT="9525" marB="0" anchor="ctr"/>
                </a:tc>
                <a:tc gridSpan="2">
                  <a:txBody>
                    <a:bodyPr/>
                    <a:lstStyle/>
                    <a:p>
                      <a:pPr algn="l" fontAlgn="ctr"/>
                      <a:r>
                        <a:rPr lang="ja-JP" altLang="en-US" sz="2400" b="0" i="0" u="none" strike="noStrike" dirty="0">
                          <a:solidFill>
                            <a:srgbClr val="000000"/>
                          </a:solidFill>
                          <a:effectLst/>
                          <a:latin typeface="ＭＳ ゴシック" panose="020B0609070205080204" pitchFamily="49" charset="-128"/>
                          <a:ea typeface="ＭＳ ゴシック" panose="020B0609070205080204" pitchFamily="49" charset="-128"/>
                        </a:rPr>
                        <a:t>生活支援サービス</a:t>
                      </a:r>
                    </a:p>
                  </a:txBody>
                  <a:tcPr marL="9524" marR="9524" marT="9522" marB="0" anchor="ctr">
                    <a:solidFill>
                      <a:srgbClr val="FFC000"/>
                    </a:solidFill>
                  </a:tcPr>
                </a:tc>
                <a:tc hMerge="1">
                  <a:txBody>
                    <a:bodyPr/>
                    <a:lstStyle/>
                    <a:p>
                      <a:endParaRPr kumimoji="1" lang="ja-JP" altLang="en-US"/>
                    </a:p>
                  </a:txBody>
                  <a:tcPr/>
                </a:tc>
                <a:tc>
                  <a:txBody>
                    <a:bodyPr/>
                    <a:lstStyle/>
                    <a:p>
                      <a:pPr algn="l" fontAlgn="ctr"/>
                      <a:r>
                        <a:rPr lang="ja-JP" altLang="en-US" sz="2400" b="0" i="0" u="none" strike="noStrike" dirty="0">
                          <a:solidFill>
                            <a:srgbClr val="000000"/>
                          </a:solidFill>
                          <a:effectLst/>
                          <a:latin typeface="ＭＳ ゴシック" panose="020B0609070205080204" pitchFamily="49" charset="-128"/>
                          <a:ea typeface="ＭＳ ゴシック" panose="020B0609070205080204" pitchFamily="49" charset="-128"/>
                        </a:rPr>
                        <a:t>①配食　②見守り</a:t>
                      </a:r>
                    </a:p>
                  </a:txBody>
                  <a:tcPr marL="9524" marR="9524" marT="9522" marB="0" anchor="ctr">
                    <a:solidFill>
                      <a:srgbClr val="FFC000"/>
                    </a:solidFill>
                  </a:tcPr>
                </a:tc>
              </a:tr>
              <a:tr h="398243">
                <a:tc vMerge="1">
                  <a:txBody>
                    <a:bodyPr/>
                    <a:lstStyle/>
                    <a:p>
                      <a:pPr algn="l" fontAlgn="t"/>
                      <a:endParaRPr lang="ja-JP" altLang="en-US" sz="11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tc>
                <a:tc vMerge="1">
                  <a:txBody>
                    <a:bodyPr/>
                    <a:lstStyle/>
                    <a:p>
                      <a:pPr algn="l" fontAlgn="t"/>
                      <a:endParaRPr lang="ja-JP" altLang="en-US" sz="11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tc>
                <a:tc gridSpan="3">
                  <a:txBody>
                    <a:bodyPr/>
                    <a:lstStyle/>
                    <a:p>
                      <a:pPr algn="l" fontAlgn="ctr"/>
                      <a:r>
                        <a:rPr lang="ja-JP" altLang="en-US" sz="2400" b="0" i="0" u="none" strike="noStrike" dirty="0" smtClean="0">
                          <a:solidFill>
                            <a:srgbClr val="000000"/>
                          </a:solidFill>
                          <a:effectLst/>
                          <a:latin typeface="ＭＳ ゴシック" panose="020B0609070205080204" pitchFamily="49" charset="-128"/>
                          <a:ea typeface="ＭＳ ゴシック" panose="020B0609070205080204" pitchFamily="49" charset="-128"/>
                        </a:rPr>
                        <a:t>　　　介護</a:t>
                      </a:r>
                      <a:r>
                        <a:rPr lang="ja-JP" altLang="en-US" sz="2400" b="0" i="0" u="none" strike="noStrike" dirty="0">
                          <a:solidFill>
                            <a:srgbClr val="000000"/>
                          </a:solidFill>
                          <a:effectLst/>
                          <a:latin typeface="ＭＳ ゴシック" panose="020B0609070205080204" pitchFamily="49" charset="-128"/>
                          <a:ea typeface="ＭＳ ゴシック" panose="020B0609070205080204" pitchFamily="49" charset="-128"/>
                        </a:rPr>
                        <a:t>予防ケアマネジメント</a:t>
                      </a:r>
                    </a:p>
                  </a:txBody>
                  <a:tcPr marL="9524" marR="9524" marT="9522" marB="0" anchor="ctr"/>
                </a:tc>
                <a:tc hMerge="1">
                  <a:txBody>
                    <a:bodyPr/>
                    <a:lstStyle/>
                    <a:p>
                      <a:endParaRPr kumimoji="1" lang="ja-JP" altLang="en-US"/>
                    </a:p>
                  </a:txBody>
                  <a:tcPr/>
                </a:tc>
                <a:tc hMerge="1">
                  <a:txBody>
                    <a:bodyPr/>
                    <a:lstStyle/>
                    <a:p>
                      <a:endParaRPr kumimoji="1" lang="ja-JP" altLang="en-US"/>
                    </a:p>
                  </a:txBody>
                  <a:tcPr/>
                </a:tc>
              </a:tr>
              <a:tr h="883413">
                <a:tc vMerge="1">
                  <a:txBody>
                    <a:bodyPr/>
                    <a:lstStyle/>
                    <a:p>
                      <a:pPr algn="l" fontAlgn="t"/>
                      <a:endParaRPr lang="ja-JP" altLang="en-US" sz="11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tc>
                <a:tc>
                  <a:txBody>
                    <a:bodyPr/>
                    <a:lstStyle/>
                    <a:p>
                      <a:pPr algn="l" fontAlgn="ctr"/>
                      <a:r>
                        <a:rPr lang="zh-TW" altLang="en-US" sz="2400" b="0" i="0" u="none" strike="noStrike" dirty="0">
                          <a:solidFill>
                            <a:srgbClr val="000000"/>
                          </a:solidFill>
                          <a:effectLst/>
                          <a:latin typeface="ＭＳ ゴシック" panose="020B0609070205080204" pitchFamily="49" charset="-128"/>
                          <a:ea typeface="ＭＳ ゴシック" panose="020B0609070205080204" pitchFamily="49" charset="-128"/>
                        </a:rPr>
                        <a:t>一般介護予防事業</a:t>
                      </a:r>
                    </a:p>
                  </a:txBody>
                  <a:tcPr marL="9524" marR="9524" marT="9522" marB="0" anchor="ctr">
                    <a:solidFill>
                      <a:schemeClr val="tx2">
                        <a:lumMod val="40000"/>
                        <a:lumOff val="60000"/>
                      </a:schemeClr>
                    </a:solidFill>
                  </a:tcPr>
                </a:tc>
                <a:tc gridSpan="3">
                  <a:txBody>
                    <a:bodyPr/>
                    <a:lstStyle/>
                    <a:p>
                      <a:pPr algn="l" fontAlgn="ctr"/>
                      <a:r>
                        <a:rPr lang="ja-JP" altLang="en-US" sz="1800" b="0" i="0" u="none" strike="noStrike" dirty="0">
                          <a:solidFill>
                            <a:srgbClr val="000000"/>
                          </a:solidFill>
                          <a:effectLst/>
                          <a:latin typeface="ＭＳ ゴシック" panose="020B0609070205080204" pitchFamily="49" charset="-128"/>
                          <a:ea typeface="ＭＳ ゴシック" panose="020B0609070205080204" pitchFamily="49" charset="-128"/>
                        </a:rPr>
                        <a:t>①介護予防把握事業　②介護予防普及啓発事業　</a:t>
                      </a:r>
                      <a:r>
                        <a:rPr lang="ja-JP" altLang="en-US" sz="1800" b="0" i="0" u="sng" strike="noStrike" dirty="0">
                          <a:solidFill>
                            <a:srgbClr val="000000"/>
                          </a:solidFill>
                          <a:effectLst/>
                          <a:latin typeface="ＭＳ ゴシック" panose="020B0609070205080204" pitchFamily="49" charset="-128"/>
                          <a:ea typeface="ＭＳ ゴシック" panose="020B0609070205080204" pitchFamily="49" charset="-128"/>
                        </a:rPr>
                        <a:t>③地域介護予防活動支援事業</a:t>
                      </a:r>
                      <a:r>
                        <a:rPr lang="ja-JP" altLang="en-US" sz="1800" b="0" i="0" u="none" strike="noStrike" dirty="0">
                          <a:solidFill>
                            <a:srgbClr val="000000"/>
                          </a:solidFill>
                          <a:effectLst/>
                          <a:latin typeface="ＭＳ ゴシック" panose="020B0609070205080204" pitchFamily="49" charset="-128"/>
                          <a:ea typeface="ＭＳ ゴシック" panose="020B0609070205080204" pitchFamily="49" charset="-128"/>
                        </a:rPr>
                        <a:t>　④一般介護予防事業評価事業　⑤地域リハビリテーション活動支援事業</a:t>
                      </a:r>
                    </a:p>
                  </a:txBody>
                  <a:tcPr marL="9524" marR="9524" marT="9522" marB="0" anchor="ctr">
                    <a:solidFill>
                      <a:schemeClr val="tx2">
                        <a:lumMod val="40000"/>
                        <a:lumOff val="60000"/>
                      </a:schemeClr>
                    </a:solidFill>
                  </a:tcPr>
                </a:tc>
                <a:tc hMerge="1">
                  <a:txBody>
                    <a:bodyPr/>
                    <a:lstStyle/>
                    <a:p>
                      <a:endParaRPr kumimoji="1" lang="ja-JP" altLang="en-US"/>
                    </a:p>
                  </a:txBody>
                  <a:tcPr/>
                </a:tc>
                <a:tc hMerge="1">
                  <a:txBody>
                    <a:bodyPr/>
                    <a:lstStyle/>
                    <a:p>
                      <a:endParaRPr kumimoji="1" lang="ja-JP" altLang="en-US"/>
                    </a:p>
                  </a:txBody>
                  <a:tcPr/>
                </a:tc>
              </a:tr>
            </a:tbl>
          </a:graphicData>
        </a:graphic>
      </p:graphicFrame>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p:cNvSpPr/>
          <p:nvPr/>
        </p:nvSpPr>
        <p:spPr>
          <a:xfrm>
            <a:off x="0" y="1217613"/>
            <a:ext cx="1403350" cy="284162"/>
          </a:xfrm>
          <a:prstGeom prst="rect">
            <a:avLst/>
          </a:prstGeom>
          <a:noFill/>
          <a:ln>
            <a:noFill/>
          </a:ln>
        </p:spPr>
        <p:style>
          <a:lnRef idx="1">
            <a:schemeClr val="accent1"/>
          </a:lnRef>
          <a:fillRef idx="0">
            <a:schemeClr val="accent1"/>
          </a:fillRef>
          <a:effectRef idx="0">
            <a:schemeClr val="accent1"/>
          </a:effectRef>
          <a:fontRef idx="minor">
            <a:schemeClr val="tx1"/>
          </a:fontRef>
        </p:style>
        <p:txBody>
          <a:bodyPr lIns="91357" tIns="45680" rIns="91357" bIns="45680" anchor="ctr"/>
          <a:lstStyle/>
          <a:p>
            <a:pPr algn="ctr" defTabSz="913575" eaLnBrk="1" fontAlgn="auto" hangingPunct="1">
              <a:spcBef>
                <a:spcPts val="0"/>
              </a:spcBef>
              <a:spcAft>
                <a:spcPts val="0"/>
              </a:spcAft>
              <a:defRPr/>
            </a:pPr>
            <a:r>
              <a:rPr lang="ja-JP" altLang="en-US" sz="2000" b="1" dirty="0">
                <a:solidFill>
                  <a:srgbClr val="1F497D"/>
                </a:solidFill>
              </a:rPr>
              <a:t>予防給付</a:t>
            </a:r>
            <a:endParaRPr lang="en-US" altLang="ja-JP" sz="2000" b="1" dirty="0">
              <a:solidFill>
                <a:srgbClr val="1F497D"/>
              </a:solidFill>
            </a:endParaRPr>
          </a:p>
          <a:p>
            <a:pPr algn="ctr" defTabSz="913575" eaLnBrk="1" fontAlgn="auto" hangingPunct="1">
              <a:spcBef>
                <a:spcPts val="0"/>
              </a:spcBef>
              <a:spcAft>
                <a:spcPts val="0"/>
              </a:spcAft>
              <a:defRPr/>
            </a:pPr>
            <a:r>
              <a:rPr lang="ja-JP" altLang="en-US" sz="1100" dirty="0">
                <a:solidFill>
                  <a:prstClr val="black"/>
                </a:solidFill>
              </a:rPr>
              <a:t>（全国一律の基準</a:t>
            </a:r>
            <a:r>
              <a:rPr lang="ja-JP" altLang="en-US" sz="900" dirty="0">
                <a:solidFill>
                  <a:prstClr val="black"/>
                </a:solidFill>
              </a:rPr>
              <a:t>）</a:t>
            </a:r>
          </a:p>
        </p:txBody>
      </p:sp>
      <p:sp>
        <p:nvSpPr>
          <p:cNvPr id="63" name="正方形/長方形 62"/>
          <p:cNvSpPr/>
          <p:nvPr/>
        </p:nvSpPr>
        <p:spPr>
          <a:xfrm>
            <a:off x="1879600" y="760413"/>
            <a:ext cx="647700" cy="339725"/>
          </a:xfrm>
          <a:prstGeom prst="rect">
            <a:avLst/>
          </a:prstGeom>
          <a:noFill/>
          <a:ln>
            <a:noFill/>
          </a:ln>
        </p:spPr>
        <p:style>
          <a:lnRef idx="1">
            <a:schemeClr val="accent1"/>
          </a:lnRef>
          <a:fillRef idx="0">
            <a:schemeClr val="accent1"/>
          </a:fillRef>
          <a:effectRef idx="0">
            <a:schemeClr val="accent1"/>
          </a:effectRef>
          <a:fontRef idx="minor">
            <a:schemeClr val="tx1"/>
          </a:fontRef>
        </p:style>
        <p:txBody>
          <a:bodyPr lIns="91357" tIns="45680" rIns="91357" bIns="45680" anchor="ctr"/>
          <a:lstStyle/>
          <a:p>
            <a:pPr algn="ctr" defTabSz="913575" eaLnBrk="1" fontAlgn="auto" hangingPunct="1">
              <a:spcBef>
                <a:spcPts val="0"/>
              </a:spcBef>
              <a:spcAft>
                <a:spcPts val="0"/>
              </a:spcAft>
              <a:defRPr/>
            </a:pPr>
            <a:r>
              <a:rPr lang="ja-JP" altLang="en-US" sz="1600" b="1" dirty="0">
                <a:solidFill>
                  <a:srgbClr val="C00000"/>
                </a:solidFill>
              </a:rPr>
              <a:t>移行</a:t>
            </a:r>
          </a:p>
        </p:txBody>
      </p:sp>
      <p:sp>
        <p:nvSpPr>
          <p:cNvPr id="64" name="正方形/長方形 63"/>
          <p:cNvSpPr/>
          <p:nvPr/>
        </p:nvSpPr>
        <p:spPr>
          <a:xfrm>
            <a:off x="1706563" y="4152900"/>
            <a:ext cx="649287" cy="341313"/>
          </a:xfrm>
          <a:prstGeom prst="rect">
            <a:avLst/>
          </a:prstGeom>
          <a:noFill/>
          <a:ln>
            <a:noFill/>
          </a:ln>
        </p:spPr>
        <p:style>
          <a:lnRef idx="1">
            <a:schemeClr val="accent1"/>
          </a:lnRef>
          <a:fillRef idx="0">
            <a:schemeClr val="accent1"/>
          </a:fillRef>
          <a:effectRef idx="0">
            <a:schemeClr val="accent1"/>
          </a:effectRef>
          <a:fontRef idx="minor">
            <a:schemeClr val="tx1"/>
          </a:fontRef>
        </p:style>
        <p:txBody>
          <a:bodyPr lIns="91357" tIns="45680" rIns="91357" bIns="45680" anchor="ctr"/>
          <a:lstStyle/>
          <a:p>
            <a:pPr algn="ctr" defTabSz="913575" eaLnBrk="1" fontAlgn="auto" hangingPunct="1">
              <a:spcBef>
                <a:spcPts val="0"/>
              </a:spcBef>
              <a:spcAft>
                <a:spcPts val="0"/>
              </a:spcAft>
              <a:defRPr/>
            </a:pPr>
            <a:r>
              <a:rPr lang="ja-JP" altLang="en-US" sz="1600" b="1" dirty="0">
                <a:solidFill>
                  <a:srgbClr val="C00000"/>
                </a:solidFill>
              </a:rPr>
              <a:t>移行</a:t>
            </a:r>
          </a:p>
        </p:txBody>
      </p:sp>
      <p:sp>
        <p:nvSpPr>
          <p:cNvPr id="10" name="右大かっこ 9"/>
          <p:cNvSpPr/>
          <p:nvPr/>
        </p:nvSpPr>
        <p:spPr>
          <a:xfrm>
            <a:off x="4427538" y="2420938"/>
            <a:ext cx="79375" cy="555625"/>
          </a:xfrm>
          <a:prstGeom prst="rightBracket">
            <a:avLst/>
          </a:prstGeom>
          <a:ln w="381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txBody>
          <a:bodyPr lIns="91357" tIns="45680" rIns="91357" bIns="45680" anchor="ctr"/>
          <a:lstStyle/>
          <a:p>
            <a:pPr algn="ctr" defTabSz="913575" eaLnBrk="1" fontAlgn="auto" hangingPunct="1">
              <a:spcBef>
                <a:spcPts val="0"/>
              </a:spcBef>
              <a:spcAft>
                <a:spcPts val="0"/>
              </a:spcAft>
              <a:defRPr/>
            </a:pPr>
            <a:endParaRPr lang="ja-JP" altLang="en-US" dirty="0">
              <a:solidFill>
                <a:prstClr val="black"/>
              </a:solidFill>
            </a:endParaRPr>
          </a:p>
        </p:txBody>
      </p:sp>
      <p:grpSp>
        <p:nvGrpSpPr>
          <p:cNvPr id="54278" name="グループ化 16"/>
          <p:cNvGrpSpPr>
            <a:grpSpLocks/>
          </p:cNvGrpSpPr>
          <p:nvPr/>
        </p:nvGrpSpPr>
        <p:grpSpPr bwMode="auto">
          <a:xfrm>
            <a:off x="-49213" y="879475"/>
            <a:ext cx="8893176" cy="2874963"/>
            <a:chOff x="200474" y="627888"/>
            <a:chExt cx="7323072" cy="1802901"/>
          </a:xfrm>
        </p:grpSpPr>
        <p:sp>
          <p:nvSpPr>
            <p:cNvPr id="19" name="角丸四角形 18"/>
            <p:cNvSpPr/>
            <p:nvPr/>
          </p:nvSpPr>
          <p:spPr>
            <a:xfrm>
              <a:off x="200474" y="1214768"/>
              <a:ext cx="1427245" cy="902893"/>
            </a:xfrm>
            <a:prstGeom prst="roundRect">
              <a:avLst/>
            </a:prstGeom>
            <a:solidFill>
              <a:schemeClr val="accent2">
                <a:lumMod val="40000"/>
                <a:lumOff val="60000"/>
              </a:schemeClr>
            </a:solidFill>
            <a:ln w="6350">
              <a:solidFill>
                <a:schemeClr val="accent2"/>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3575" eaLnBrk="1" fontAlgn="auto" hangingPunct="1">
                <a:spcBef>
                  <a:spcPts val="0"/>
                </a:spcBef>
                <a:spcAft>
                  <a:spcPts val="0"/>
                </a:spcAft>
                <a:defRPr/>
              </a:pPr>
              <a:r>
                <a:rPr lang="ja-JP" altLang="en-US" sz="2000" dirty="0">
                  <a:solidFill>
                    <a:prstClr val="black"/>
                  </a:solidFill>
                </a:rPr>
                <a:t>ホームヘルプ</a:t>
              </a:r>
              <a:endParaRPr lang="en-US" altLang="ja-JP" sz="1200" dirty="0">
                <a:solidFill>
                  <a:prstClr val="black"/>
                </a:solidFill>
              </a:endParaRPr>
            </a:p>
            <a:p>
              <a:pPr algn="ctr" defTabSz="913575" eaLnBrk="1" fontAlgn="auto" hangingPunct="1">
                <a:spcBef>
                  <a:spcPts val="0"/>
                </a:spcBef>
                <a:spcAft>
                  <a:spcPts val="0"/>
                </a:spcAft>
                <a:defRPr/>
              </a:pPr>
              <a:r>
                <a:rPr lang="ja-JP" altLang="en-US" sz="1200" b="1" dirty="0">
                  <a:solidFill>
                    <a:prstClr val="black"/>
                  </a:solidFill>
                </a:rPr>
                <a:t>（介護予防訪問介護）</a:t>
              </a:r>
              <a:endParaRPr lang="ja-JP" altLang="en-US" sz="2000" b="1" dirty="0">
                <a:solidFill>
                  <a:prstClr val="black"/>
                </a:solidFill>
              </a:endParaRPr>
            </a:p>
          </p:txBody>
        </p:sp>
        <p:sp>
          <p:nvSpPr>
            <p:cNvPr id="22" name="角丸四角形 21"/>
            <p:cNvSpPr/>
            <p:nvPr/>
          </p:nvSpPr>
          <p:spPr>
            <a:xfrm>
              <a:off x="2548942" y="1182064"/>
              <a:ext cx="4974604" cy="648115"/>
            </a:xfrm>
            <a:prstGeom prst="roundRect">
              <a:avLst/>
            </a:prstGeom>
            <a:solidFill>
              <a:schemeClr val="accent2">
                <a:lumMod val="20000"/>
                <a:lumOff val="80000"/>
              </a:schemeClr>
            </a:solidFill>
            <a:ln w="6350">
              <a:solidFill>
                <a:schemeClr val="accent2"/>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defTabSz="913575" eaLnBrk="1" fontAlgn="auto" hangingPunct="1">
                <a:spcBef>
                  <a:spcPts val="0"/>
                </a:spcBef>
                <a:spcAft>
                  <a:spcPts val="0"/>
                </a:spcAft>
                <a:defRPr/>
              </a:pPr>
              <a:r>
                <a:rPr lang="ja-JP" altLang="en-US" sz="2300" dirty="0">
                  <a:solidFill>
                    <a:prstClr val="black"/>
                  </a:solidFill>
                  <a:latin typeface="+mn-ea"/>
                </a:rPr>
                <a:t>　</a:t>
              </a:r>
              <a:r>
                <a:rPr lang="en-US" altLang="ja-JP" sz="2300" dirty="0">
                  <a:solidFill>
                    <a:prstClr val="black"/>
                  </a:solidFill>
                  <a:latin typeface="+mn-ea"/>
                </a:rPr>
                <a:t>【</a:t>
              </a:r>
              <a:r>
                <a:rPr lang="ja-JP" altLang="en-US" sz="2300" dirty="0">
                  <a:solidFill>
                    <a:prstClr val="black"/>
                  </a:solidFill>
                  <a:latin typeface="+mn-ea"/>
                </a:rPr>
                <a:t>基準緩和サービス</a:t>
              </a:r>
              <a:r>
                <a:rPr lang="en-US" altLang="ja-JP" sz="2300" dirty="0">
                  <a:solidFill>
                    <a:prstClr val="black"/>
                  </a:solidFill>
                  <a:latin typeface="+mn-ea"/>
                </a:rPr>
                <a:t>A】</a:t>
              </a:r>
            </a:p>
            <a:p>
              <a:pPr defTabSz="913575" eaLnBrk="1" fontAlgn="auto" hangingPunct="1">
                <a:spcBef>
                  <a:spcPts val="0"/>
                </a:spcBef>
                <a:spcAft>
                  <a:spcPts val="0"/>
                </a:spcAft>
                <a:defRPr/>
              </a:pPr>
              <a:r>
                <a:rPr lang="en-US" altLang="ja-JP" sz="2300" dirty="0">
                  <a:solidFill>
                    <a:prstClr val="black"/>
                  </a:solidFill>
                  <a:latin typeface="+mn-ea"/>
                </a:rPr>
                <a:t>NPO</a:t>
              </a:r>
              <a:r>
                <a:rPr lang="ja-JP" altLang="en-US" sz="2300" dirty="0" err="1">
                  <a:solidFill>
                    <a:prstClr val="black"/>
                  </a:solidFill>
                  <a:latin typeface="+mn-ea"/>
                </a:rPr>
                <a:t>、</a:t>
              </a:r>
              <a:r>
                <a:rPr lang="ja-JP" altLang="en-US" sz="2300" dirty="0">
                  <a:solidFill>
                    <a:prstClr val="black"/>
                  </a:solidFill>
                  <a:latin typeface="+mn-ea"/>
                </a:rPr>
                <a:t>民間事業者等による掃除、洗濯等の生活支援</a:t>
              </a:r>
              <a:endParaRPr lang="en-US" altLang="ja-JP" sz="2300" dirty="0">
                <a:solidFill>
                  <a:prstClr val="black"/>
                </a:solidFill>
                <a:latin typeface="+mn-ea"/>
              </a:endParaRPr>
            </a:p>
          </p:txBody>
        </p:sp>
        <p:sp>
          <p:nvSpPr>
            <p:cNvPr id="23" name="角丸四角形 22"/>
            <p:cNvSpPr/>
            <p:nvPr/>
          </p:nvSpPr>
          <p:spPr>
            <a:xfrm>
              <a:off x="2548942" y="1888734"/>
              <a:ext cx="4950966" cy="542055"/>
            </a:xfrm>
            <a:prstGeom prst="roundRect">
              <a:avLst/>
            </a:prstGeom>
            <a:solidFill>
              <a:schemeClr val="accent2">
                <a:lumMod val="20000"/>
                <a:lumOff val="80000"/>
              </a:schemeClr>
            </a:solidFill>
            <a:ln w="6350">
              <a:solidFill>
                <a:schemeClr val="accent2"/>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defTabSz="913575" eaLnBrk="1" fontAlgn="auto" hangingPunct="1">
                <a:spcBef>
                  <a:spcPts val="0"/>
                </a:spcBef>
                <a:spcAft>
                  <a:spcPts val="0"/>
                </a:spcAft>
                <a:defRPr/>
              </a:pPr>
              <a:r>
                <a:rPr lang="en-US" altLang="ja-JP" sz="2300" dirty="0">
                  <a:solidFill>
                    <a:schemeClr val="tx1"/>
                  </a:solidFill>
                  <a:latin typeface="+mn-ea"/>
                </a:rPr>
                <a:t>【</a:t>
              </a:r>
              <a:r>
                <a:rPr lang="ja-JP" altLang="en-US" sz="2300" dirty="0">
                  <a:solidFill>
                    <a:schemeClr val="tx1"/>
                  </a:solidFill>
                  <a:latin typeface="+mn-ea"/>
                </a:rPr>
                <a:t>住民主体サービス</a:t>
              </a:r>
              <a:r>
                <a:rPr lang="en-US" altLang="ja-JP" sz="2300" dirty="0">
                  <a:solidFill>
                    <a:schemeClr val="tx1"/>
                  </a:solidFill>
                  <a:latin typeface="+mn-ea"/>
                </a:rPr>
                <a:t>B】</a:t>
              </a:r>
            </a:p>
            <a:p>
              <a:pPr defTabSz="913575" eaLnBrk="1" fontAlgn="auto" hangingPunct="1">
                <a:spcBef>
                  <a:spcPts val="0"/>
                </a:spcBef>
                <a:spcAft>
                  <a:spcPts val="0"/>
                </a:spcAft>
                <a:defRPr/>
              </a:pPr>
              <a:r>
                <a:rPr lang="ja-JP" altLang="en-US" sz="2300" dirty="0">
                  <a:solidFill>
                    <a:schemeClr val="tx1"/>
                  </a:solidFill>
                  <a:latin typeface="+mn-ea"/>
                </a:rPr>
                <a:t>住民ボランティアによるゴミ出し等の生活支援</a:t>
              </a:r>
            </a:p>
          </p:txBody>
        </p:sp>
        <p:sp>
          <p:nvSpPr>
            <p:cNvPr id="24" name="右矢印 23"/>
            <p:cNvSpPr/>
            <p:nvPr/>
          </p:nvSpPr>
          <p:spPr>
            <a:xfrm>
              <a:off x="1792771" y="1182064"/>
              <a:ext cx="694739" cy="677682"/>
            </a:xfrm>
            <a:prstGeom prst="rightArrow">
              <a:avLst/>
            </a:prstGeom>
            <a:solidFill>
              <a:schemeClr val="accent2">
                <a:lumMod val="40000"/>
                <a:lumOff val="60000"/>
              </a:schemeClr>
            </a:solidFill>
            <a:ln w="6350">
              <a:solidFill>
                <a:schemeClr val="accent2"/>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3575" eaLnBrk="1" fontAlgn="auto" hangingPunct="1">
                <a:spcBef>
                  <a:spcPts val="0"/>
                </a:spcBef>
                <a:spcAft>
                  <a:spcPts val="0"/>
                </a:spcAft>
                <a:defRPr/>
              </a:pPr>
              <a:endParaRPr lang="ja-JP" altLang="en-US" dirty="0">
                <a:solidFill>
                  <a:prstClr val="black"/>
                </a:solidFill>
              </a:endParaRPr>
            </a:p>
          </p:txBody>
        </p:sp>
        <p:sp>
          <p:nvSpPr>
            <p:cNvPr id="21" name="角丸四角形 20"/>
            <p:cNvSpPr/>
            <p:nvPr/>
          </p:nvSpPr>
          <p:spPr>
            <a:xfrm>
              <a:off x="2548943" y="627888"/>
              <a:ext cx="4974603" cy="554176"/>
            </a:xfrm>
            <a:prstGeom prst="roundRect">
              <a:avLst/>
            </a:prstGeom>
            <a:solidFill>
              <a:schemeClr val="accent2">
                <a:lumMod val="20000"/>
                <a:lumOff val="80000"/>
              </a:schemeClr>
            </a:solidFill>
            <a:ln w="6350">
              <a:solidFill>
                <a:schemeClr val="accent2"/>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defTabSz="913575" eaLnBrk="1" fontAlgn="auto" hangingPunct="1">
                <a:spcBef>
                  <a:spcPts val="0"/>
                </a:spcBef>
                <a:spcAft>
                  <a:spcPts val="0"/>
                </a:spcAft>
                <a:defRPr/>
              </a:pPr>
              <a:r>
                <a:rPr lang="ja-JP" altLang="en-US" sz="2300" dirty="0">
                  <a:solidFill>
                    <a:prstClr val="black"/>
                  </a:solidFill>
                  <a:latin typeface="+mj-ea"/>
                  <a:ea typeface="+mj-ea"/>
                </a:rPr>
                <a:t>　</a:t>
              </a:r>
              <a:r>
                <a:rPr lang="en-US" altLang="ja-JP" sz="2300" dirty="0">
                  <a:solidFill>
                    <a:prstClr val="black"/>
                  </a:solidFill>
                  <a:latin typeface="+mj-ea"/>
                  <a:ea typeface="+mj-ea"/>
                </a:rPr>
                <a:t>【</a:t>
              </a:r>
              <a:r>
                <a:rPr lang="ja-JP" altLang="en-US" sz="2300" dirty="0">
                  <a:solidFill>
                    <a:prstClr val="black"/>
                  </a:solidFill>
                  <a:latin typeface="+mj-ea"/>
                  <a:ea typeface="+mj-ea"/>
                </a:rPr>
                <a:t>現行相当サービス</a:t>
              </a:r>
              <a:r>
                <a:rPr lang="en-US" altLang="ja-JP" sz="2300" dirty="0">
                  <a:solidFill>
                    <a:prstClr val="black"/>
                  </a:solidFill>
                  <a:latin typeface="+mj-ea"/>
                  <a:ea typeface="+mj-ea"/>
                </a:rPr>
                <a:t>】</a:t>
              </a:r>
              <a:r>
                <a:rPr lang="ja-JP" altLang="en-US" sz="2300" dirty="0">
                  <a:solidFill>
                    <a:prstClr val="black"/>
                  </a:solidFill>
                  <a:latin typeface="+mj-ea"/>
                  <a:ea typeface="+mj-ea"/>
                </a:rPr>
                <a:t>介護事業所による支援</a:t>
              </a:r>
            </a:p>
          </p:txBody>
        </p:sp>
      </p:grpSp>
      <p:grpSp>
        <p:nvGrpSpPr>
          <p:cNvPr id="54279" name="グループ化 25"/>
          <p:cNvGrpSpPr>
            <a:grpSpLocks/>
          </p:cNvGrpSpPr>
          <p:nvPr/>
        </p:nvGrpSpPr>
        <p:grpSpPr bwMode="auto">
          <a:xfrm>
            <a:off x="176213" y="4614863"/>
            <a:ext cx="2451100" cy="1439862"/>
            <a:chOff x="948103" y="3259845"/>
            <a:chExt cx="2752372" cy="486508"/>
          </a:xfrm>
        </p:grpSpPr>
        <p:sp>
          <p:nvSpPr>
            <p:cNvPr id="28" name="角丸四角形 27"/>
            <p:cNvSpPr/>
            <p:nvPr/>
          </p:nvSpPr>
          <p:spPr>
            <a:xfrm>
              <a:off x="948103" y="3335098"/>
              <a:ext cx="1864626" cy="411255"/>
            </a:xfrm>
            <a:prstGeom prst="roundRect">
              <a:avLst/>
            </a:prstGeom>
            <a:solidFill>
              <a:schemeClr val="accent1">
                <a:lumMod val="40000"/>
                <a:lumOff val="60000"/>
              </a:schemeClr>
            </a:solidFill>
            <a:ln w="6350">
              <a:solidFill>
                <a:schemeClr val="accent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3575" eaLnBrk="1" fontAlgn="auto" hangingPunct="1">
                <a:spcBef>
                  <a:spcPts val="0"/>
                </a:spcBef>
                <a:spcAft>
                  <a:spcPts val="0"/>
                </a:spcAft>
                <a:defRPr/>
              </a:pPr>
              <a:endParaRPr lang="en-US" altLang="ja-JP" sz="2000" dirty="0">
                <a:solidFill>
                  <a:prstClr val="black"/>
                </a:solidFill>
              </a:endParaRPr>
            </a:p>
            <a:p>
              <a:pPr algn="ctr" defTabSz="913575" eaLnBrk="1" fontAlgn="auto" hangingPunct="1">
                <a:spcBef>
                  <a:spcPts val="0"/>
                </a:spcBef>
                <a:spcAft>
                  <a:spcPts val="0"/>
                </a:spcAft>
                <a:defRPr/>
              </a:pPr>
              <a:r>
                <a:rPr lang="ja-JP" altLang="en-US" sz="2000" dirty="0">
                  <a:solidFill>
                    <a:prstClr val="black"/>
                  </a:solidFill>
                </a:rPr>
                <a:t>デイ</a:t>
              </a:r>
              <a:endParaRPr lang="en-US" altLang="ja-JP" sz="2000" dirty="0">
                <a:solidFill>
                  <a:prstClr val="black"/>
                </a:solidFill>
              </a:endParaRPr>
            </a:p>
            <a:p>
              <a:pPr algn="ctr" defTabSz="913575" eaLnBrk="1" fontAlgn="auto" hangingPunct="1">
                <a:spcBef>
                  <a:spcPts val="0"/>
                </a:spcBef>
                <a:spcAft>
                  <a:spcPts val="0"/>
                </a:spcAft>
                <a:defRPr/>
              </a:pPr>
              <a:r>
                <a:rPr lang="ja-JP" altLang="en-US" sz="2000" dirty="0">
                  <a:solidFill>
                    <a:prstClr val="black"/>
                  </a:solidFill>
                </a:rPr>
                <a:t>サービス</a:t>
              </a:r>
              <a:endParaRPr lang="en-US" altLang="ja-JP" sz="1400" dirty="0">
                <a:solidFill>
                  <a:prstClr val="black"/>
                </a:solidFill>
              </a:endParaRPr>
            </a:p>
            <a:p>
              <a:pPr algn="ctr" defTabSz="913575" eaLnBrk="1" fontAlgn="auto" hangingPunct="1">
                <a:spcBef>
                  <a:spcPts val="0"/>
                </a:spcBef>
                <a:spcAft>
                  <a:spcPts val="0"/>
                </a:spcAft>
                <a:defRPr/>
              </a:pPr>
              <a:r>
                <a:rPr lang="ja-JP" altLang="en-US" sz="1400" b="1" dirty="0">
                  <a:solidFill>
                    <a:prstClr val="black"/>
                  </a:solidFill>
                </a:rPr>
                <a:t>（介護予防</a:t>
              </a:r>
              <a:endParaRPr lang="en-US" altLang="ja-JP" sz="1400" b="1" dirty="0">
                <a:solidFill>
                  <a:prstClr val="black"/>
                </a:solidFill>
              </a:endParaRPr>
            </a:p>
            <a:p>
              <a:pPr algn="ctr" defTabSz="913575" eaLnBrk="1" fontAlgn="auto" hangingPunct="1">
                <a:spcBef>
                  <a:spcPts val="0"/>
                </a:spcBef>
                <a:spcAft>
                  <a:spcPts val="0"/>
                </a:spcAft>
                <a:defRPr/>
              </a:pPr>
              <a:r>
                <a:rPr lang="ja-JP" altLang="en-US" sz="1400" b="1" dirty="0">
                  <a:solidFill>
                    <a:prstClr val="black"/>
                  </a:solidFill>
                </a:rPr>
                <a:t>通所介護）</a:t>
              </a:r>
              <a:endParaRPr lang="ja-JP" altLang="en-US" sz="2400" b="1" dirty="0">
                <a:solidFill>
                  <a:prstClr val="black"/>
                </a:solidFill>
              </a:endParaRPr>
            </a:p>
            <a:p>
              <a:pPr algn="ctr" defTabSz="913575" eaLnBrk="1" fontAlgn="auto" hangingPunct="1">
                <a:spcBef>
                  <a:spcPts val="0"/>
                </a:spcBef>
                <a:spcAft>
                  <a:spcPts val="0"/>
                </a:spcAft>
                <a:defRPr/>
              </a:pPr>
              <a:endParaRPr lang="en-US" altLang="ja-JP" sz="2000" dirty="0">
                <a:solidFill>
                  <a:prstClr val="black"/>
                </a:solidFill>
              </a:endParaRPr>
            </a:p>
          </p:txBody>
        </p:sp>
        <p:sp>
          <p:nvSpPr>
            <p:cNvPr id="33" name="右矢印 32"/>
            <p:cNvSpPr/>
            <p:nvPr/>
          </p:nvSpPr>
          <p:spPr>
            <a:xfrm>
              <a:off x="2908385" y="3259845"/>
              <a:ext cx="792090" cy="398857"/>
            </a:xfrm>
            <a:prstGeom prst="rightArrow">
              <a:avLst/>
            </a:prstGeom>
            <a:solidFill>
              <a:schemeClr val="accent1">
                <a:lumMod val="40000"/>
                <a:lumOff val="60000"/>
              </a:schemeClr>
            </a:solidFill>
            <a:ln w="6350">
              <a:solidFill>
                <a:schemeClr val="accent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3575" eaLnBrk="1" fontAlgn="auto" hangingPunct="1">
                <a:spcBef>
                  <a:spcPts val="0"/>
                </a:spcBef>
                <a:spcAft>
                  <a:spcPts val="0"/>
                </a:spcAft>
                <a:defRPr/>
              </a:pPr>
              <a:endParaRPr lang="ja-JP" altLang="en-US" sz="1000" dirty="0">
                <a:solidFill>
                  <a:prstClr val="black"/>
                </a:solidFill>
              </a:endParaRPr>
            </a:p>
          </p:txBody>
        </p:sp>
      </p:grpSp>
      <p:sp>
        <p:nvSpPr>
          <p:cNvPr id="34" name="正方形/長方形 33"/>
          <p:cNvSpPr/>
          <p:nvPr/>
        </p:nvSpPr>
        <p:spPr>
          <a:xfrm>
            <a:off x="3168650" y="520700"/>
            <a:ext cx="2519363" cy="284163"/>
          </a:xfrm>
          <a:prstGeom prst="rect">
            <a:avLst/>
          </a:prstGeom>
          <a:noFill/>
          <a:ln>
            <a:noFill/>
          </a:ln>
        </p:spPr>
        <p:style>
          <a:lnRef idx="1">
            <a:schemeClr val="accent1"/>
          </a:lnRef>
          <a:fillRef idx="0">
            <a:schemeClr val="accent1"/>
          </a:fillRef>
          <a:effectRef idx="0">
            <a:schemeClr val="accent1"/>
          </a:effectRef>
          <a:fontRef idx="minor">
            <a:schemeClr val="tx1"/>
          </a:fontRef>
        </p:style>
        <p:txBody>
          <a:bodyPr lIns="91357" tIns="45680" rIns="91357" bIns="45680" anchor="ctr"/>
          <a:lstStyle/>
          <a:p>
            <a:pPr algn="ctr" defTabSz="913575" eaLnBrk="1" fontAlgn="auto" hangingPunct="1">
              <a:spcBef>
                <a:spcPts val="0"/>
              </a:spcBef>
              <a:spcAft>
                <a:spcPts val="0"/>
              </a:spcAft>
              <a:defRPr/>
            </a:pPr>
            <a:r>
              <a:rPr lang="ja-JP" altLang="en-US" sz="2000" b="1" dirty="0">
                <a:solidFill>
                  <a:srgbClr val="1F497D"/>
                </a:solidFill>
              </a:rPr>
              <a:t>総合事業</a:t>
            </a:r>
            <a:r>
              <a:rPr lang="ja-JP" altLang="en-US" sz="1100" dirty="0">
                <a:solidFill>
                  <a:prstClr val="black"/>
                </a:solidFill>
              </a:rPr>
              <a:t>（市町村の事業</a:t>
            </a:r>
            <a:r>
              <a:rPr lang="ja-JP" altLang="en-US" sz="900" dirty="0">
                <a:solidFill>
                  <a:prstClr val="black"/>
                </a:solidFill>
              </a:rPr>
              <a:t>）</a:t>
            </a:r>
          </a:p>
        </p:txBody>
      </p:sp>
      <p:sp>
        <p:nvSpPr>
          <p:cNvPr id="35" name="円/楕円 34"/>
          <p:cNvSpPr/>
          <p:nvPr/>
        </p:nvSpPr>
        <p:spPr>
          <a:xfrm>
            <a:off x="2928938" y="1885950"/>
            <a:ext cx="5040312" cy="936625"/>
          </a:xfrm>
          <a:prstGeom prst="ellipse">
            <a:avLst/>
          </a:prstGeom>
          <a:noFill/>
          <a:ln w="3175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ja-JP" altLang="en-US" dirty="0"/>
          </a:p>
        </p:txBody>
      </p:sp>
      <p:sp>
        <p:nvSpPr>
          <p:cNvPr id="32" name="角丸四角形 31"/>
          <p:cNvSpPr/>
          <p:nvPr/>
        </p:nvSpPr>
        <p:spPr bwMode="auto">
          <a:xfrm>
            <a:off x="2802839" y="3880916"/>
            <a:ext cx="6040710" cy="883783"/>
          </a:xfrm>
          <a:prstGeom prst="roundRect">
            <a:avLst/>
          </a:prstGeom>
          <a:solidFill>
            <a:schemeClr val="accent2">
              <a:lumMod val="20000"/>
              <a:lumOff val="80000"/>
            </a:schemeClr>
          </a:solidFill>
          <a:ln w="6350">
            <a:solidFill>
              <a:schemeClr val="accent2"/>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defTabSz="913575" eaLnBrk="1" fontAlgn="auto" hangingPunct="1">
              <a:spcBef>
                <a:spcPts val="0"/>
              </a:spcBef>
              <a:spcAft>
                <a:spcPts val="0"/>
              </a:spcAft>
              <a:defRPr/>
            </a:pPr>
            <a:r>
              <a:rPr lang="ja-JP" altLang="en-US" sz="1100" dirty="0">
                <a:solidFill>
                  <a:prstClr val="black"/>
                </a:solidFill>
              </a:rPr>
              <a:t>　</a:t>
            </a:r>
            <a:r>
              <a:rPr lang="en-US" altLang="ja-JP" sz="2300" dirty="0">
                <a:solidFill>
                  <a:prstClr val="black"/>
                </a:solidFill>
                <a:latin typeface="+mn-ea"/>
              </a:rPr>
              <a:t>【</a:t>
            </a:r>
            <a:r>
              <a:rPr lang="ja-JP" altLang="en-US" sz="2300" dirty="0">
                <a:solidFill>
                  <a:prstClr val="black"/>
                </a:solidFill>
                <a:latin typeface="+mn-ea"/>
              </a:rPr>
              <a:t>現行相当サービス</a:t>
            </a:r>
            <a:r>
              <a:rPr lang="en-US" altLang="ja-JP" sz="2300" dirty="0">
                <a:solidFill>
                  <a:prstClr val="black"/>
                </a:solidFill>
                <a:latin typeface="+mn-ea"/>
              </a:rPr>
              <a:t>】</a:t>
            </a:r>
            <a:r>
              <a:rPr lang="ja-JP" altLang="en-US" sz="2300" dirty="0">
                <a:solidFill>
                  <a:prstClr val="black"/>
                </a:solidFill>
                <a:latin typeface="+mn-ea"/>
              </a:rPr>
              <a:t>介護事業所による支援</a:t>
            </a:r>
          </a:p>
        </p:txBody>
      </p:sp>
      <p:sp>
        <p:nvSpPr>
          <p:cNvPr id="37" name="角丸四角形 36"/>
          <p:cNvSpPr/>
          <p:nvPr/>
        </p:nvSpPr>
        <p:spPr bwMode="auto">
          <a:xfrm>
            <a:off x="2803027" y="4817541"/>
            <a:ext cx="6040712" cy="1033593"/>
          </a:xfrm>
          <a:prstGeom prst="roundRect">
            <a:avLst/>
          </a:prstGeom>
          <a:solidFill>
            <a:schemeClr val="accent2">
              <a:lumMod val="20000"/>
              <a:lumOff val="80000"/>
            </a:schemeClr>
          </a:solidFill>
          <a:ln w="6350">
            <a:solidFill>
              <a:schemeClr val="accent2"/>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defTabSz="913575" eaLnBrk="1" fontAlgn="auto" hangingPunct="1">
              <a:spcBef>
                <a:spcPts val="0"/>
              </a:spcBef>
              <a:spcAft>
                <a:spcPts val="0"/>
              </a:spcAft>
              <a:defRPr/>
            </a:pPr>
            <a:r>
              <a:rPr lang="ja-JP" altLang="en-US" sz="2300" dirty="0">
                <a:solidFill>
                  <a:prstClr val="black"/>
                </a:solidFill>
                <a:latin typeface="+mn-ea"/>
              </a:rPr>
              <a:t>　</a:t>
            </a:r>
            <a:r>
              <a:rPr lang="en-US" altLang="ja-JP" sz="2300" dirty="0">
                <a:solidFill>
                  <a:prstClr val="black"/>
                </a:solidFill>
                <a:latin typeface="+mn-ea"/>
              </a:rPr>
              <a:t>【</a:t>
            </a:r>
            <a:r>
              <a:rPr lang="ja-JP" altLang="en-US" sz="2300" dirty="0">
                <a:solidFill>
                  <a:prstClr val="black"/>
                </a:solidFill>
                <a:latin typeface="+mn-ea"/>
              </a:rPr>
              <a:t>基準緩和サービス</a:t>
            </a:r>
            <a:r>
              <a:rPr lang="en-US" altLang="ja-JP" sz="2300" dirty="0">
                <a:solidFill>
                  <a:prstClr val="black"/>
                </a:solidFill>
                <a:latin typeface="+mn-ea"/>
              </a:rPr>
              <a:t>A】</a:t>
            </a:r>
          </a:p>
          <a:p>
            <a:pPr defTabSz="913575" eaLnBrk="1" fontAlgn="auto" hangingPunct="1">
              <a:spcBef>
                <a:spcPts val="0"/>
              </a:spcBef>
              <a:spcAft>
                <a:spcPts val="0"/>
              </a:spcAft>
              <a:defRPr/>
            </a:pPr>
            <a:r>
              <a:rPr lang="en-US" altLang="ja-JP" sz="2300" dirty="0">
                <a:solidFill>
                  <a:prstClr val="black"/>
                </a:solidFill>
                <a:latin typeface="+mn-ea"/>
              </a:rPr>
              <a:t>NPO</a:t>
            </a:r>
            <a:r>
              <a:rPr lang="ja-JP" altLang="en-US" sz="2300" dirty="0" err="1">
                <a:solidFill>
                  <a:prstClr val="black"/>
                </a:solidFill>
                <a:latin typeface="+mn-ea"/>
              </a:rPr>
              <a:t>、</a:t>
            </a:r>
            <a:r>
              <a:rPr lang="ja-JP" altLang="en-US" sz="2300" dirty="0">
                <a:solidFill>
                  <a:prstClr val="black"/>
                </a:solidFill>
                <a:latin typeface="+mn-ea"/>
              </a:rPr>
              <a:t>民間事業者等によるミニデイサービス</a:t>
            </a:r>
            <a:endParaRPr lang="en-US" altLang="ja-JP" sz="2300" dirty="0">
              <a:solidFill>
                <a:prstClr val="black"/>
              </a:solidFill>
              <a:latin typeface="+mn-ea"/>
            </a:endParaRPr>
          </a:p>
        </p:txBody>
      </p:sp>
      <p:sp>
        <p:nvSpPr>
          <p:cNvPr id="36" name="円/楕円 35"/>
          <p:cNvSpPr/>
          <p:nvPr/>
        </p:nvSpPr>
        <p:spPr>
          <a:xfrm>
            <a:off x="2776538" y="4899025"/>
            <a:ext cx="6086475" cy="936625"/>
          </a:xfrm>
          <a:prstGeom prst="ellipse">
            <a:avLst/>
          </a:prstGeom>
          <a:noFill/>
          <a:ln w="3175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ja-JP" altLang="en-US" dirty="0"/>
          </a:p>
        </p:txBody>
      </p:sp>
      <p:sp>
        <p:nvSpPr>
          <p:cNvPr id="38" name="角丸四角形 37"/>
          <p:cNvSpPr/>
          <p:nvPr/>
        </p:nvSpPr>
        <p:spPr bwMode="auto">
          <a:xfrm>
            <a:off x="2831541" y="5969912"/>
            <a:ext cx="6012008" cy="864452"/>
          </a:xfrm>
          <a:prstGeom prst="roundRect">
            <a:avLst/>
          </a:prstGeom>
          <a:solidFill>
            <a:schemeClr val="accent2">
              <a:lumMod val="20000"/>
              <a:lumOff val="80000"/>
            </a:schemeClr>
          </a:solidFill>
          <a:ln w="6350">
            <a:solidFill>
              <a:schemeClr val="accent2"/>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defTabSz="913575" eaLnBrk="1" fontAlgn="auto" hangingPunct="1">
              <a:spcBef>
                <a:spcPts val="0"/>
              </a:spcBef>
              <a:spcAft>
                <a:spcPts val="0"/>
              </a:spcAft>
              <a:defRPr/>
            </a:pPr>
            <a:r>
              <a:rPr lang="en-US" altLang="ja-JP" sz="2300" dirty="0">
                <a:solidFill>
                  <a:schemeClr val="tx1"/>
                </a:solidFill>
                <a:latin typeface="+mn-ea"/>
              </a:rPr>
              <a:t>【</a:t>
            </a:r>
            <a:r>
              <a:rPr lang="ja-JP" altLang="en-US" sz="2300" dirty="0">
                <a:solidFill>
                  <a:schemeClr val="tx1"/>
                </a:solidFill>
                <a:latin typeface="+mn-ea"/>
              </a:rPr>
              <a:t>住民主体サービス</a:t>
            </a:r>
            <a:r>
              <a:rPr lang="en-US" altLang="ja-JP" sz="2300" dirty="0">
                <a:solidFill>
                  <a:schemeClr val="tx1"/>
                </a:solidFill>
                <a:latin typeface="+mn-ea"/>
              </a:rPr>
              <a:t>B】</a:t>
            </a:r>
          </a:p>
          <a:p>
            <a:pPr defTabSz="913575" eaLnBrk="1" fontAlgn="auto" hangingPunct="1">
              <a:spcBef>
                <a:spcPts val="0"/>
              </a:spcBef>
              <a:spcAft>
                <a:spcPts val="0"/>
              </a:spcAft>
              <a:defRPr/>
            </a:pPr>
            <a:r>
              <a:rPr lang="ja-JP" altLang="en-US" sz="2300" dirty="0">
                <a:solidFill>
                  <a:schemeClr val="tx1"/>
                </a:solidFill>
                <a:latin typeface="+mn-ea"/>
              </a:rPr>
              <a:t>住民主体のコミュニティサロン、運動・交流の場</a:t>
            </a:r>
          </a:p>
        </p:txBody>
      </p:sp>
      <p:sp>
        <p:nvSpPr>
          <p:cNvPr id="54292" name="テキスト ボックス 2"/>
          <p:cNvSpPr txBox="1">
            <a:spLocks noChangeArrowheads="1"/>
          </p:cNvSpPr>
          <p:nvPr/>
        </p:nvSpPr>
        <p:spPr bwMode="auto">
          <a:xfrm>
            <a:off x="0" y="80963"/>
            <a:ext cx="8675688"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spcBef>
                <a:spcPct val="0"/>
              </a:spcBef>
              <a:buFontTx/>
              <a:buNone/>
            </a:pPr>
            <a:r>
              <a:rPr lang="ja-JP" altLang="en-US" sz="2000" b="1" u="sng">
                <a:solidFill>
                  <a:srgbClr val="FF0000"/>
                </a:solidFill>
              </a:rPr>
              <a:t>当初の国の説明は、基準緩和サービス</a:t>
            </a:r>
            <a:r>
              <a:rPr lang="en-US" altLang="ja-JP" sz="2000" b="1" u="sng">
                <a:solidFill>
                  <a:srgbClr val="FF0000"/>
                </a:solidFill>
              </a:rPr>
              <a:t>A</a:t>
            </a:r>
            <a:r>
              <a:rPr lang="ja-JP" altLang="en-US" sz="2000" b="1" u="sng">
                <a:solidFill>
                  <a:srgbClr val="FF0000"/>
                </a:solidFill>
              </a:rPr>
              <a:t>の位置づけは多様な主体参入が目的</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タイトル 1"/>
          <p:cNvSpPr>
            <a:spLocks noGrp="1"/>
          </p:cNvSpPr>
          <p:nvPr>
            <p:ph type="title"/>
          </p:nvPr>
        </p:nvSpPr>
        <p:spPr/>
        <p:txBody>
          <a:bodyPr/>
          <a:lstStyle/>
          <a:p>
            <a:pPr eaLnBrk="1" hangingPunct="1"/>
            <a:r>
              <a:rPr lang="ja-JP" altLang="en-US" dirty="0" smtClean="0"/>
              <a:t>本日お</a:t>
            </a:r>
            <a:r>
              <a:rPr lang="ja-JP" altLang="en-US" dirty="0"/>
              <a:t>話</a:t>
            </a:r>
            <a:r>
              <a:rPr lang="ja-JP" altLang="en-US" dirty="0" smtClean="0"/>
              <a:t>し</a:t>
            </a:r>
          </a:p>
        </p:txBody>
      </p:sp>
      <p:sp>
        <p:nvSpPr>
          <p:cNvPr id="7171" name="コンテンツ プレースホルダ 2"/>
          <p:cNvSpPr>
            <a:spLocks noGrp="1"/>
          </p:cNvSpPr>
          <p:nvPr>
            <p:ph idx="1"/>
          </p:nvPr>
        </p:nvSpPr>
        <p:spPr>
          <a:xfrm>
            <a:off x="395288" y="1268413"/>
            <a:ext cx="8291512" cy="4857750"/>
          </a:xfrm>
        </p:spPr>
        <p:txBody>
          <a:bodyPr/>
          <a:lstStyle/>
          <a:p>
            <a:pPr eaLnBrk="1" hangingPunct="1">
              <a:buFont typeface="Arial" panose="020B0604020202020204" pitchFamily="34" charset="0"/>
              <a:buNone/>
            </a:pPr>
            <a:r>
              <a:rPr lang="ja-JP" altLang="en-US" dirty="0" smtClean="0"/>
              <a:t>１　新総合事業の狙いとその基本的枠組み</a:t>
            </a:r>
            <a:endParaRPr lang="en-US" altLang="ja-JP" dirty="0" smtClean="0"/>
          </a:p>
          <a:p>
            <a:pPr eaLnBrk="1" hangingPunct="1">
              <a:buFont typeface="Arial" panose="020B0604020202020204" pitchFamily="34" charset="0"/>
              <a:buNone/>
            </a:pPr>
            <a:r>
              <a:rPr lang="ja-JP" altLang="en-US" dirty="0" smtClean="0"/>
              <a:t>２　先行自治体での現状と問題点</a:t>
            </a:r>
            <a:endParaRPr lang="en-US" altLang="ja-JP" dirty="0" smtClean="0"/>
          </a:p>
          <a:p>
            <a:pPr eaLnBrk="1" hangingPunct="1">
              <a:buFont typeface="Arial" panose="020B0604020202020204" pitchFamily="34" charset="0"/>
              <a:buNone/>
            </a:pPr>
            <a:r>
              <a:rPr lang="ja-JP" altLang="en-US" dirty="0" smtClean="0"/>
              <a:t>４　大阪市案の内容と問題点</a:t>
            </a:r>
            <a:endParaRPr lang="en-US" altLang="ja-JP" dirty="0" smtClean="0"/>
          </a:p>
          <a:p>
            <a:pPr eaLnBrk="1" hangingPunct="1">
              <a:buFont typeface="Arial" panose="020B0604020202020204" pitchFamily="34" charset="0"/>
              <a:buNone/>
            </a:pPr>
            <a:r>
              <a:rPr lang="ja-JP" altLang="en-US" dirty="0" smtClean="0"/>
              <a:t>３　要支援切り捨てでない総合事業へのチャレンジ～方向性と課題　</a:t>
            </a:r>
            <a:endParaRPr lang="en-US" altLang="ja-JP" dirty="0" smtClean="0"/>
          </a:p>
          <a:p>
            <a:pPr eaLnBrk="1" hangingPunct="1">
              <a:buFont typeface="Arial" panose="020B0604020202020204" pitchFamily="34" charset="0"/>
              <a:buNone/>
            </a:pPr>
            <a:r>
              <a:rPr lang="ja-JP" altLang="en-US" dirty="0" smtClean="0"/>
              <a:t>おわりに</a:t>
            </a:r>
            <a:endParaRPr lang="en-US" altLang="ja-JP" dirty="0" smtClean="0"/>
          </a:p>
          <a:p>
            <a:pPr eaLnBrk="1" hangingPunct="1">
              <a:buFont typeface="Arial" panose="020B0604020202020204" pitchFamily="34" charset="0"/>
              <a:buNone/>
            </a:pPr>
            <a:r>
              <a:rPr lang="ja-JP" altLang="en-US" dirty="0" smtClean="0"/>
              <a:t>　要支援外しから軽度者外しへ　次期制度改定</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507413" cy="1143000"/>
          </a:xfrm>
        </p:spPr>
        <p:txBody>
          <a:bodyPr rtlCol="0">
            <a:normAutofit fontScale="90000"/>
          </a:bodyPr>
          <a:lstStyle/>
          <a:p>
            <a:pPr eaLnBrk="1" fontAlgn="auto" hangingPunct="1">
              <a:spcAft>
                <a:spcPts val="0"/>
              </a:spcAft>
              <a:defRPr/>
            </a:pPr>
            <a:r>
              <a:rPr lang="ja-JP" altLang="en-US" u="sng" dirty="0" smtClean="0"/>
              <a:t>訪問型・通所型サービスＡ（基準緩和）</a:t>
            </a:r>
            <a:endParaRPr lang="ja-JP" altLang="en-US" u="sng" dirty="0"/>
          </a:p>
        </p:txBody>
      </p:sp>
      <p:sp>
        <p:nvSpPr>
          <p:cNvPr id="56323" name="コンテンツ プレースホルダ 2"/>
          <p:cNvSpPr>
            <a:spLocks noGrp="1"/>
          </p:cNvSpPr>
          <p:nvPr>
            <p:ph idx="1"/>
          </p:nvPr>
        </p:nvSpPr>
        <p:spPr>
          <a:xfrm>
            <a:off x="250825" y="1268413"/>
            <a:ext cx="8893175" cy="5400675"/>
          </a:xfrm>
        </p:spPr>
        <p:txBody>
          <a:bodyPr/>
          <a:lstStyle/>
          <a:p>
            <a:pPr eaLnBrk="1" hangingPunct="1">
              <a:buFont typeface="Arial" panose="020B0604020202020204" pitchFamily="34" charset="0"/>
              <a:buNone/>
            </a:pPr>
            <a:r>
              <a:rPr lang="ja-JP" altLang="ja-JP" sz="3600" smtClean="0"/>
              <a:t>緩和した基準による生活支援、デ</a:t>
            </a:r>
            <a:r>
              <a:rPr lang="ja-JP" altLang="en-US" sz="3600" smtClean="0"/>
              <a:t>イ</a:t>
            </a:r>
            <a:r>
              <a:rPr lang="ja-JP" altLang="ja-JP" sz="3600" smtClean="0"/>
              <a:t>サービス</a:t>
            </a:r>
            <a:r>
              <a:rPr lang="ja-JP" altLang="en-US" sz="3600" smtClean="0"/>
              <a:t>　</a:t>
            </a:r>
            <a:r>
              <a:rPr lang="en-US" altLang="ja-JP" sz="3600" smtClean="0"/>
              <a:t>【</a:t>
            </a:r>
            <a:r>
              <a:rPr lang="ja-JP" altLang="en-US" sz="3600" smtClean="0"/>
              <a:t>実施方法</a:t>
            </a:r>
            <a:r>
              <a:rPr lang="en-US" altLang="ja-JP" sz="3600" smtClean="0"/>
              <a:t>】</a:t>
            </a:r>
            <a:r>
              <a:rPr lang="ja-JP" altLang="ja-JP" sz="3600" smtClean="0"/>
              <a:t>指定事業者</a:t>
            </a:r>
            <a:endParaRPr lang="en-US" altLang="ja-JP" sz="3600" smtClean="0"/>
          </a:p>
          <a:p>
            <a:pPr eaLnBrk="1" hangingPunct="1">
              <a:buFont typeface="Arial" panose="020B0604020202020204" pitchFamily="34" charset="0"/>
              <a:buNone/>
            </a:pPr>
            <a:r>
              <a:rPr lang="ja-JP" altLang="ja-JP" sz="3600" smtClean="0"/>
              <a:t>①</a:t>
            </a:r>
            <a:r>
              <a:rPr lang="ja-JP" altLang="ja-JP" sz="3600" smtClean="0">
                <a:solidFill>
                  <a:srgbClr val="FF0000"/>
                </a:solidFill>
              </a:rPr>
              <a:t>無資格者可</a:t>
            </a:r>
            <a:r>
              <a:rPr lang="ja-JP" altLang="en-US" sz="3600" smtClean="0"/>
              <a:t>（一定の研修）</a:t>
            </a:r>
            <a:endParaRPr lang="ja-JP" altLang="ja-JP" sz="3600" smtClean="0"/>
          </a:p>
          <a:p>
            <a:pPr eaLnBrk="1" hangingPunct="1">
              <a:buFont typeface="Arial" panose="020B0604020202020204" pitchFamily="34" charset="0"/>
              <a:buNone/>
            </a:pPr>
            <a:r>
              <a:rPr lang="ja-JP" altLang="ja-JP" sz="3600" smtClean="0"/>
              <a:t>②設備基準</a:t>
            </a:r>
            <a:r>
              <a:rPr lang="ja-JP" altLang="ja-JP" sz="3600" smtClean="0">
                <a:solidFill>
                  <a:srgbClr val="FF0000"/>
                </a:solidFill>
              </a:rPr>
              <a:t>緩和</a:t>
            </a:r>
          </a:p>
          <a:p>
            <a:pPr eaLnBrk="1" hangingPunct="1">
              <a:buFont typeface="Arial" panose="020B0604020202020204" pitchFamily="34" charset="0"/>
              <a:buNone/>
            </a:pPr>
            <a:r>
              <a:rPr lang="ja-JP" altLang="ja-JP" sz="3600" smtClean="0"/>
              <a:t>③個別サービス計画なしも可</a:t>
            </a:r>
          </a:p>
          <a:p>
            <a:pPr eaLnBrk="1" hangingPunct="1">
              <a:buFont typeface="Arial" panose="020B0604020202020204" pitchFamily="34" charset="0"/>
              <a:buNone/>
            </a:pPr>
            <a:r>
              <a:rPr lang="ja-JP" altLang="ja-JP" sz="3600" smtClean="0"/>
              <a:t>④衛生・守秘・事故対応など</a:t>
            </a:r>
            <a:endParaRPr lang="en-US" altLang="ja-JP" sz="3600" smtClean="0"/>
          </a:p>
          <a:p>
            <a:pPr eaLnBrk="1" hangingPunct="1">
              <a:buFont typeface="Arial" panose="020B0604020202020204" pitchFamily="34" charset="0"/>
              <a:buNone/>
            </a:pPr>
            <a:r>
              <a:rPr lang="en-US" altLang="ja-JP" sz="3600" smtClean="0"/>
              <a:t>【</a:t>
            </a:r>
            <a:r>
              <a:rPr lang="ja-JP" altLang="en-US" sz="3600" smtClean="0"/>
              <a:t>提供者</a:t>
            </a:r>
            <a:r>
              <a:rPr lang="en-US" altLang="ja-JP" sz="3600" smtClean="0"/>
              <a:t>】</a:t>
            </a:r>
            <a:r>
              <a:rPr lang="ja-JP" altLang="ja-JP" sz="3600" smtClean="0"/>
              <a:t>主に雇用労働者</a:t>
            </a:r>
            <a:endParaRPr lang="en-US" altLang="ja-JP" sz="3600" smtClean="0"/>
          </a:p>
          <a:p>
            <a:pPr eaLnBrk="1" hangingPunct="1">
              <a:buFont typeface="Arial" panose="020B0604020202020204" pitchFamily="34" charset="0"/>
              <a:buNone/>
            </a:pPr>
            <a:r>
              <a:rPr lang="en-US" altLang="ja-JP" smtClean="0">
                <a:solidFill>
                  <a:srgbClr val="FF0000"/>
                </a:solidFill>
              </a:rPr>
              <a:t>※</a:t>
            </a:r>
            <a:r>
              <a:rPr lang="ja-JP" altLang="en-US" smtClean="0">
                <a:solidFill>
                  <a:srgbClr val="FF0000"/>
                </a:solidFill>
              </a:rPr>
              <a:t>報酬は予防給付より大幅に低い　８割～５割</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68313" y="188913"/>
            <a:ext cx="8229600" cy="1052512"/>
          </a:xfrm>
        </p:spPr>
        <p:txBody>
          <a:bodyPr rtlCol="0">
            <a:normAutofit fontScale="90000"/>
          </a:bodyPr>
          <a:lstStyle/>
          <a:p>
            <a:pPr eaLnBrk="1" fontAlgn="auto" hangingPunct="1">
              <a:spcAft>
                <a:spcPts val="0"/>
              </a:spcAft>
              <a:defRPr/>
            </a:pPr>
            <a:r>
              <a:rPr lang="ja-JP" altLang="en-US" u="sng" dirty="0" smtClean="0"/>
              <a:t>国</a:t>
            </a:r>
            <a:r>
              <a:rPr lang="ja-JP" altLang="en-US" sz="3600" u="sng" dirty="0" smtClean="0"/>
              <a:t>モデル率先実行　</a:t>
            </a:r>
            <a:r>
              <a:rPr lang="ja-JP" altLang="en-US" sz="5300" u="sng" dirty="0" smtClean="0">
                <a:solidFill>
                  <a:srgbClr val="FF0000"/>
                </a:solidFill>
              </a:rPr>
              <a:t>基準緩和Ａ中心</a:t>
            </a:r>
            <a:r>
              <a:rPr lang="en-US" altLang="ja-JP" sz="5300" u="sng" dirty="0" smtClean="0"/>
              <a:t/>
            </a:r>
            <a:br>
              <a:rPr lang="en-US" altLang="ja-JP" sz="5300" u="sng" dirty="0" smtClean="0"/>
            </a:br>
            <a:r>
              <a:rPr lang="ja-JP" altLang="en-US" sz="4000" dirty="0" smtClean="0"/>
              <a:t>～新潟県上越市　２０１５年４月実施</a:t>
            </a:r>
            <a:endParaRPr lang="ja-JP" altLang="en-US" sz="4000" u="sng" dirty="0"/>
          </a:p>
        </p:txBody>
      </p:sp>
      <p:sp>
        <p:nvSpPr>
          <p:cNvPr id="3" name="コンテンツ プレースホルダ 2"/>
          <p:cNvSpPr>
            <a:spLocks noGrp="1"/>
          </p:cNvSpPr>
          <p:nvPr>
            <p:ph idx="1"/>
          </p:nvPr>
        </p:nvSpPr>
        <p:spPr>
          <a:xfrm>
            <a:off x="395288" y="981075"/>
            <a:ext cx="8569325" cy="5876925"/>
          </a:xfrm>
        </p:spPr>
        <p:txBody>
          <a:bodyPr rtlCol="0">
            <a:normAutofit fontScale="85000" lnSpcReduction="20000"/>
          </a:bodyPr>
          <a:lstStyle/>
          <a:p>
            <a:pPr eaLnBrk="1" fontAlgn="auto" hangingPunct="1">
              <a:spcAft>
                <a:spcPts val="0"/>
              </a:spcAft>
              <a:buFont typeface="Arial" panose="020B0604020202020204" pitchFamily="34" charset="0"/>
              <a:buNone/>
              <a:defRPr/>
            </a:pPr>
            <a:r>
              <a:rPr lang="ja-JP" altLang="en-US" dirty="0" smtClean="0"/>
              <a:t>　</a:t>
            </a:r>
            <a:r>
              <a:rPr lang="ja-JP" altLang="en-US" b="1" dirty="0" smtClean="0"/>
              <a:t>　</a:t>
            </a:r>
            <a:endParaRPr lang="en-US" altLang="ja-JP" b="1" dirty="0" smtClean="0"/>
          </a:p>
          <a:p>
            <a:pPr eaLnBrk="1" fontAlgn="auto" hangingPunct="1">
              <a:spcAft>
                <a:spcPts val="0"/>
              </a:spcAft>
              <a:buFont typeface="Arial" panose="020B0604020202020204" pitchFamily="34" charset="0"/>
              <a:buNone/>
              <a:defRPr/>
            </a:pPr>
            <a:r>
              <a:rPr lang="ja-JP" altLang="en-US" dirty="0" smtClean="0"/>
              <a:t>　○基準緩和</a:t>
            </a:r>
            <a:r>
              <a:rPr lang="en-US" altLang="ja-JP" dirty="0" smtClean="0"/>
              <a:t>A</a:t>
            </a:r>
            <a:r>
              <a:rPr lang="ja-JP" altLang="en-US" dirty="0" smtClean="0"/>
              <a:t>型は、</a:t>
            </a:r>
            <a:r>
              <a:rPr lang="ja-JP" altLang="en-US" dirty="0" smtClean="0">
                <a:solidFill>
                  <a:srgbClr val="FF0000"/>
                </a:solidFill>
              </a:rPr>
              <a:t>予防給付の８割の基本報酬</a:t>
            </a:r>
            <a:endParaRPr lang="en-US" altLang="ja-JP" dirty="0" smtClean="0">
              <a:solidFill>
                <a:srgbClr val="FF0000"/>
              </a:solidFill>
            </a:endParaRPr>
          </a:p>
          <a:p>
            <a:pPr eaLnBrk="1" fontAlgn="auto" hangingPunct="1">
              <a:spcAft>
                <a:spcPts val="0"/>
              </a:spcAft>
              <a:buFont typeface="Arial" panose="020B0604020202020204" pitchFamily="34" charset="0"/>
              <a:buNone/>
              <a:defRPr/>
            </a:pPr>
            <a:r>
              <a:rPr lang="ja-JP" altLang="en-US" dirty="0" smtClean="0"/>
              <a:t>　○「介護」「予防」「現行相当」「基準緩和Ａ」の</a:t>
            </a:r>
            <a:r>
              <a:rPr lang="ja-JP" altLang="en-US" dirty="0" smtClean="0">
                <a:solidFill>
                  <a:srgbClr val="FF0000"/>
                </a:solidFill>
              </a:rPr>
              <a:t>４つの指定を同時に受けることも可能</a:t>
            </a:r>
            <a:r>
              <a:rPr lang="ja-JP" altLang="en-US" dirty="0" smtClean="0"/>
              <a:t>。</a:t>
            </a:r>
            <a:r>
              <a:rPr lang="ja-JP" altLang="en-US" dirty="0" smtClean="0">
                <a:solidFill>
                  <a:srgbClr val="FF0000"/>
                </a:solidFill>
              </a:rPr>
              <a:t>ほとんどの事業所が「基準緩和Ａ」に参入</a:t>
            </a:r>
            <a:endParaRPr lang="en-US" altLang="ja-JP" dirty="0" smtClean="0">
              <a:solidFill>
                <a:srgbClr val="FF0000"/>
              </a:solidFill>
            </a:endParaRPr>
          </a:p>
          <a:p>
            <a:pPr eaLnBrk="1" fontAlgn="auto" hangingPunct="1">
              <a:spcAft>
                <a:spcPts val="0"/>
              </a:spcAft>
              <a:buFont typeface="Arial" panose="020B0604020202020204" pitchFamily="34" charset="0"/>
              <a:buNone/>
              <a:defRPr/>
            </a:pPr>
            <a:r>
              <a:rPr lang="ja-JP" altLang="en-US" dirty="0" smtClean="0"/>
              <a:t>　○今年度中利用者見込</a:t>
            </a:r>
            <a:endParaRPr lang="en-US" altLang="ja-JP" dirty="0" smtClean="0"/>
          </a:p>
          <a:p>
            <a:pPr eaLnBrk="1" fontAlgn="auto" hangingPunct="1">
              <a:spcAft>
                <a:spcPts val="0"/>
              </a:spcAft>
              <a:buFont typeface="Arial" panose="020B0604020202020204" pitchFamily="34" charset="0"/>
              <a:buNone/>
              <a:defRPr/>
            </a:pPr>
            <a:r>
              <a:rPr lang="ja-JP" altLang="en-US" dirty="0" smtClean="0"/>
              <a:t>　　</a:t>
            </a:r>
            <a:r>
              <a:rPr lang="ja-JP" altLang="en-US" dirty="0" smtClean="0">
                <a:solidFill>
                  <a:srgbClr val="FF0000"/>
                </a:solidFill>
              </a:rPr>
              <a:t>現行相当５０％、基準緩和５０％</a:t>
            </a:r>
            <a:endParaRPr lang="en-US" altLang="ja-JP" dirty="0" smtClean="0">
              <a:solidFill>
                <a:srgbClr val="FF0000"/>
              </a:solidFill>
            </a:endParaRPr>
          </a:p>
          <a:p>
            <a:pPr eaLnBrk="1" fontAlgn="auto" hangingPunct="1">
              <a:spcAft>
                <a:spcPts val="0"/>
              </a:spcAft>
              <a:buFont typeface="Arial" panose="020B0604020202020204" pitchFamily="34" charset="0"/>
              <a:buNone/>
              <a:defRPr/>
            </a:pPr>
            <a:r>
              <a:rPr lang="ja-JP" altLang="en-US" dirty="0" smtClean="0"/>
              <a:t>　○事業者アンケートから（２０１５年８月）</a:t>
            </a:r>
            <a:endParaRPr lang="en-US" altLang="ja-JP" dirty="0" smtClean="0"/>
          </a:p>
          <a:p>
            <a:pPr eaLnBrk="1" fontAlgn="auto" hangingPunct="1">
              <a:spcAft>
                <a:spcPts val="0"/>
              </a:spcAft>
              <a:buFont typeface="Arial" panose="020B0604020202020204" pitchFamily="34" charset="0"/>
              <a:buNone/>
              <a:defRPr/>
            </a:pPr>
            <a:r>
              <a:rPr lang="ja-JP" altLang="en-US" dirty="0" smtClean="0"/>
              <a:t>・</a:t>
            </a:r>
            <a:r>
              <a:rPr lang="ja-JP" altLang="en-US" dirty="0"/>
              <a:t>「保険者にプランを全員分提出。</a:t>
            </a:r>
            <a:r>
              <a:rPr lang="en-US" altLang="ja-JP" dirty="0">
                <a:solidFill>
                  <a:srgbClr val="FF0000"/>
                </a:solidFill>
              </a:rPr>
              <a:t>『</a:t>
            </a:r>
            <a:r>
              <a:rPr lang="ja-JP" altLang="en-US" dirty="0">
                <a:solidFill>
                  <a:srgbClr val="FF0000"/>
                </a:solidFill>
              </a:rPr>
              <a:t>現行でない</a:t>
            </a:r>
            <a:r>
              <a:rPr lang="en-US" altLang="ja-JP" dirty="0">
                <a:solidFill>
                  <a:srgbClr val="FF0000"/>
                </a:solidFill>
              </a:rPr>
              <a:t>』</a:t>
            </a:r>
            <a:r>
              <a:rPr lang="ja-JP" altLang="en-US" dirty="0">
                <a:solidFill>
                  <a:srgbClr val="FF0000"/>
                </a:solidFill>
              </a:rPr>
              <a:t>と判断される</a:t>
            </a:r>
            <a:r>
              <a:rPr lang="ja-JP" altLang="en-US" dirty="0"/>
              <a:t>。訪問介護は生活支援はほぼ緩和になってしまう」（地域包括支援センター）</a:t>
            </a:r>
          </a:p>
          <a:p>
            <a:pPr eaLnBrk="1" fontAlgn="auto" hangingPunct="1">
              <a:spcAft>
                <a:spcPts val="0"/>
              </a:spcAft>
              <a:buFont typeface="Arial" panose="020B0604020202020204" pitchFamily="34" charset="0"/>
              <a:buNone/>
              <a:defRPr/>
            </a:pPr>
            <a:r>
              <a:rPr lang="ja-JP" altLang="en-US" dirty="0" smtClean="0"/>
              <a:t>・「今までの</a:t>
            </a:r>
            <a:r>
              <a:rPr lang="ja-JP" altLang="en-US" dirty="0" smtClean="0">
                <a:solidFill>
                  <a:srgbClr val="FF0000"/>
                </a:solidFill>
              </a:rPr>
              <a:t>利用者を放り出すことはできないので参入</a:t>
            </a:r>
            <a:r>
              <a:rPr lang="ja-JP" altLang="en-US" dirty="0" smtClean="0"/>
              <a:t>した」（通所）</a:t>
            </a:r>
            <a:endParaRPr lang="en-US" altLang="ja-JP" dirty="0" smtClean="0"/>
          </a:p>
          <a:p>
            <a:pPr eaLnBrk="1" fontAlgn="auto" hangingPunct="1">
              <a:spcAft>
                <a:spcPts val="0"/>
              </a:spcAft>
              <a:buFont typeface="Arial" panose="020B0604020202020204" pitchFamily="34" charset="0"/>
              <a:buNone/>
              <a:defRPr/>
            </a:pPr>
            <a:r>
              <a:rPr lang="ja-JP" altLang="en-US" dirty="0" smtClean="0"/>
              <a:t>・「緩和された利用者を受け入れることで</a:t>
            </a:r>
            <a:r>
              <a:rPr lang="ja-JP" altLang="en-US" dirty="0" smtClean="0">
                <a:solidFill>
                  <a:srgbClr val="FF0000"/>
                </a:solidFill>
              </a:rPr>
              <a:t>報酬が下がることになり経営が悪化</a:t>
            </a:r>
            <a:r>
              <a:rPr lang="ja-JP" altLang="en-US" dirty="0" smtClean="0"/>
              <a:t>している」（通所）</a:t>
            </a:r>
            <a:endParaRPr lang="en-US" altLang="ja-JP" dirty="0" smtClean="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43145" y="150580"/>
            <a:ext cx="8525222" cy="955576"/>
          </a:xfrm>
          <a:solidFill>
            <a:srgbClr val="FFFF00"/>
          </a:solidFill>
        </p:spPr>
        <p:txBody>
          <a:bodyPr/>
          <a:lstStyle/>
          <a:p>
            <a:r>
              <a:rPr kumimoji="1" lang="ja-JP" altLang="en-US" sz="3200" dirty="0" smtClean="0"/>
              <a:t>通所型サービス利用者の</a:t>
            </a:r>
            <a:r>
              <a:rPr kumimoji="1" lang="en-US" altLang="ja-JP" sz="3200" dirty="0" smtClean="0"/>
              <a:t>7</a:t>
            </a:r>
            <a:r>
              <a:rPr kumimoji="1" lang="ja-JP" altLang="en-US" sz="3200" dirty="0" smtClean="0"/>
              <a:t>割が</a:t>
            </a:r>
            <a:r>
              <a:rPr lang="ja-JP" altLang="en-US" sz="3200" dirty="0" smtClean="0"/>
              <a:t>緩和型等へ移行</a:t>
            </a:r>
            <a:r>
              <a:rPr lang="en-US" altLang="ja-JP" dirty="0" smtClean="0"/>
              <a:t/>
            </a:r>
            <a:br>
              <a:rPr lang="en-US" altLang="ja-JP" dirty="0" smtClean="0"/>
            </a:br>
            <a:r>
              <a:rPr lang="ja-JP" altLang="en-US" sz="2800" dirty="0" smtClean="0"/>
              <a:t>新潟県上越市　</a:t>
            </a:r>
            <a:r>
              <a:rPr lang="en-US" altLang="ja-JP" sz="2800" dirty="0" smtClean="0"/>
              <a:t>2015</a:t>
            </a:r>
            <a:r>
              <a:rPr lang="ja-JP" altLang="en-US" sz="2800" dirty="0" smtClean="0"/>
              <a:t>年</a:t>
            </a:r>
            <a:r>
              <a:rPr lang="en-US" altLang="ja-JP" sz="2800" dirty="0" smtClean="0"/>
              <a:t>11</a:t>
            </a:r>
            <a:r>
              <a:rPr lang="ja-JP" altLang="en-US" sz="2800" dirty="0" smtClean="0"/>
              <a:t>月時点</a:t>
            </a:r>
            <a:endParaRPr kumimoji="1" lang="ja-JP" altLang="en-US" sz="2800" dirty="0"/>
          </a:p>
        </p:txBody>
      </p:sp>
      <p:sp>
        <p:nvSpPr>
          <p:cNvPr id="5" name="正方形/長方形 4"/>
          <p:cNvSpPr/>
          <p:nvPr/>
        </p:nvSpPr>
        <p:spPr>
          <a:xfrm>
            <a:off x="1835696" y="1564472"/>
            <a:ext cx="2356242" cy="3808744"/>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p>
            <a:endParaRPr kumimoji="1" lang="en-US" altLang="ja-JP" dirty="0" smtClean="0">
              <a:solidFill>
                <a:schemeClr val="tx1"/>
              </a:solidFill>
            </a:endParaRPr>
          </a:p>
          <a:p>
            <a:r>
              <a:rPr lang="ja-JP" altLang="en-US" sz="3600" dirty="0" smtClean="0">
                <a:solidFill>
                  <a:schemeClr val="tx1"/>
                </a:solidFill>
              </a:rPr>
              <a:t>総合事業移行済み</a:t>
            </a:r>
            <a:endParaRPr lang="en-US" altLang="ja-JP" sz="3600" dirty="0" smtClean="0">
              <a:solidFill>
                <a:schemeClr val="tx1"/>
              </a:solidFill>
            </a:endParaRPr>
          </a:p>
          <a:p>
            <a:r>
              <a:rPr lang="ja-JP" altLang="en-US" sz="3600" dirty="0" smtClean="0">
                <a:solidFill>
                  <a:schemeClr val="tx1"/>
                </a:solidFill>
              </a:rPr>
              <a:t>８４５人</a:t>
            </a:r>
            <a:endParaRPr kumimoji="1" lang="ja-JP" altLang="en-US" sz="4400" dirty="0">
              <a:solidFill>
                <a:schemeClr val="tx1"/>
              </a:solidFill>
            </a:endParaRPr>
          </a:p>
        </p:txBody>
      </p:sp>
      <p:sp>
        <p:nvSpPr>
          <p:cNvPr id="6" name="正方形/長方形 5"/>
          <p:cNvSpPr/>
          <p:nvPr/>
        </p:nvSpPr>
        <p:spPr>
          <a:xfrm>
            <a:off x="403920" y="1412776"/>
            <a:ext cx="927720" cy="533697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endParaRPr kumimoji="1" lang="en-US" altLang="ja-JP" dirty="0" smtClean="0">
              <a:solidFill>
                <a:schemeClr val="tx1"/>
              </a:solidFill>
            </a:endParaRPr>
          </a:p>
          <a:p>
            <a:r>
              <a:rPr lang="ja-JP" altLang="en-US" dirty="0">
                <a:solidFill>
                  <a:schemeClr val="tx1"/>
                </a:solidFill>
              </a:rPr>
              <a:t>　</a:t>
            </a:r>
            <a:r>
              <a:rPr lang="ja-JP" altLang="en-US" sz="2800" dirty="0" smtClean="0">
                <a:solidFill>
                  <a:schemeClr val="tx1"/>
                </a:solidFill>
              </a:rPr>
              <a:t>予防通所介護利用者１，２６８人</a:t>
            </a:r>
            <a:endParaRPr kumimoji="1" lang="ja-JP" altLang="en-US" sz="2400" dirty="0">
              <a:solidFill>
                <a:schemeClr val="tx1"/>
              </a:solidFill>
            </a:endParaRPr>
          </a:p>
        </p:txBody>
      </p:sp>
      <p:sp>
        <p:nvSpPr>
          <p:cNvPr id="7" name="正方形/長方形 6"/>
          <p:cNvSpPr/>
          <p:nvPr/>
        </p:nvSpPr>
        <p:spPr>
          <a:xfrm>
            <a:off x="1835696" y="5524912"/>
            <a:ext cx="6851102" cy="122484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p>
            <a:r>
              <a:rPr lang="ja-JP" altLang="en-US" sz="2800" dirty="0" smtClean="0">
                <a:solidFill>
                  <a:schemeClr val="tx1"/>
                </a:solidFill>
              </a:rPr>
              <a:t>予防給付（移行待ち）４２３人</a:t>
            </a:r>
            <a:endParaRPr kumimoji="1" lang="ja-JP" altLang="en-US" sz="3600" dirty="0">
              <a:solidFill>
                <a:schemeClr val="tx1"/>
              </a:solidFill>
            </a:endParaRPr>
          </a:p>
        </p:txBody>
      </p:sp>
      <p:sp>
        <p:nvSpPr>
          <p:cNvPr id="8" name="正方形/長方形 7"/>
          <p:cNvSpPr/>
          <p:nvPr/>
        </p:nvSpPr>
        <p:spPr>
          <a:xfrm>
            <a:off x="4191940" y="1564472"/>
            <a:ext cx="4412507" cy="1872208"/>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p>
            <a:r>
              <a:rPr lang="ja-JP" altLang="en-US" sz="2800" dirty="0" smtClean="0">
                <a:solidFill>
                  <a:srgbClr val="FF0000"/>
                </a:solidFill>
              </a:rPr>
              <a:t>基準緩和</a:t>
            </a:r>
            <a:r>
              <a:rPr lang="en-US" altLang="ja-JP" sz="2800" dirty="0" smtClean="0">
                <a:solidFill>
                  <a:srgbClr val="FF0000"/>
                </a:solidFill>
              </a:rPr>
              <a:t>A</a:t>
            </a:r>
            <a:r>
              <a:rPr lang="ja-JP" altLang="en-US" sz="2800" dirty="0" smtClean="0">
                <a:solidFill>
                  <a:srgbClr val="FF0000"/>
                </a:solidFill>
              </a:rPr>
              <a:t>型サービス</a:t>
            </a:r>
            <a:endParaRPr lang="en-US" altLang="ja-JP" sz="2800" dirty="0" smtClean="0">
              <a:solidFill>
                <a:srgbClr val="FF0000"/>
              </a:solidFill>
            </a:endParaRPr>
          </a:p>
          <a:p>
            <a:r>
              <a:rPr lang="ja-JP" altLang="en-US" sz="4000" dirty="0" smtClean="0">
                <a:solidFill>
                  <a:srgbClr val="FF0000"/>
                </a:solidFill>
              </a:rPr>
              <a:t>４３９人（５１．９％</a:t>
            </a:r>
            <a:r>
              <a:rPr lang="ja-JP" altLang="en-US" sz="4000" dirty="0" smtClean="0">
                <a:solidFill>
                  <a:schemeClr val="tx1"/>
                </a:solidFill>
              </a:rPr>
              <a:t>）</a:t>
            </a:r>
            <a:endParaRPr kumimoji="1" lang="ja-JP" altLang="en-US" sz="4800" dirty="0">
              <a:solidFill>
                <a:schemeClr val="tx1"/>
              </a:solidFill>
            </a:endParaRPr>
          </a:p>
        </p:txBody>
      </p:sp>
      <p:sp>
        <p:nvSpPr>
          <p:cNvPr id="9" name="正方形/長方形 8"/>
          <p:cNvSpPr/>
          <p:nvPr/>
        </p:nvSpPr>
        <p:spPr>
          <a:xfrm>
            <a:off x="4191939" y="3436680"/>
            <a:ext cx="4412507" cy="784408"/>
          </a:xfrm>
          <a:prstGeom prst="rect">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p>
            <a:r>
              <a:rPr lang="ja-JP" altLang="en-US" sz="2400" dirty="0" smtClean="0">
                <a:solidFill>
                  <a:schemeClr val="tx1"/>
                </a:solidFill>
              </a:rPr>
              <a:t>住民</a:t>
            </a:r>
            <a:r>
              <a:rPr lang="ja-JP" altLang="en-US" sz="2400" dirty="0">
                <a:solidFill>
                  <a:schemeClr val="tx1"/>
                </a:solidFill>
              </a:rPr>
              <a:t>主体</a:t>
            </a:r>
            <a:r>
              <a:rPr lang="ja-JP" altLang="en-US" sz="2400" dirty="0" smtClean="0">
                <a:solidFill>
                  <a:schemeClr val="tx1"/>
                </a:solidFill>
              </a:rPr>
              <a:t>サービス</a:t>
            </a:r>
            <a:endParaRPr lang="en-US" altLang="ja-JP" sz="2400" dirty="0" smtClean="0">
              <a:solidFill>
                <a:schemeClr val="tx1"/>
              </a:solidFill>
            </a:endParaRPr>
          </a:p>
          <a:p>
            <a:r>
              <a:rPr lang="ja-JP" altLang="en-US" sz="3200" dirty="0" smtClean="0">
                <a:solidFill>
                  <a:schemeClr val="tx1"/>
                </a:solidFill>
              </a:rPr>
              <a:t>１２６人（１４．９％）</a:t>
            </a:r>
            <a:endParaRPr kumimoji="1" lang="ja-JP" altLang="en-US" sz="4000" dirty="0">
              <a:solidFill>
                <a:schemeClr val="tx1"/>
              </a:solidFill>
            </a:endParaRPr>
          </a:p>
        </p:txBody>
      </p:sp>
      <p:sp>
        <p:nvSpPr>
          <p:cNvPr id="10" name="正方形/長方形 9"/>
          <p:cNvSpPr/>
          <p:nvPr/>
        </p:nvSpPr>
        <p:spPr>
          <a:xfrm>
            <a:off x="4191939" y="4221088"/>
            <a:ext cx="4412507" cy="1152128"/>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p>
            <a:r>
              <a:rPr lang="ja-JP" altLang="en-US" sz="2400" dirty="0" smtClean="0">
                <a:solidFill>
                  <a:schemeClr val="tx1"/>
                </a:solidFill>
              </a:rPr>
              <a:t>現行</a:t>
            </a:r>
            <a:r>
              <a:rPr lang="ja-JP" altLang="en-US" sz="2400" dirty="0">
                <a:solidFill>
                  <a:schemeClr val="tx1"/>
                </a:solidFill>
              </a:rPr>
              <a:t>相当</a:t>
            </a:r>
            <a:r>
              <a:rPr lang="ja-JP" altLang="en-US" sz="2400" dirty="0" smtClean="0">
                <a:solidFill>
                  <a:schemeClr val="tx1"/>
                </a:solidFill>
              </a:rPr>
              <a:t>サービス</a:t>
            </a:r>
            <a:endParaRPr lang="en-US" altLang="ja-JP" sz="2400" dirty="0" smtClean="0">
              <a:solidFill>
                <a:schemeClr val="tx1"/>
              </a:solidFill>
            </a:endParaRPr>
          </a:p>
          <a:p>
            <a:r>
              <a:rPr lang="ja-JP" altLang="en-US" sz="3200" dirty="0" smtClean="0">
                <a:solidFill>
                  <a:schemeClr val="tx1"/>
                </a:solidFill>
              </a:rPr>
              <a:t>２８</a:t>
            </a:r>
            <a:r>
              <a:rPr lang="ja-JP" altLang="en-US" sz="3200" dirty="0">
                <a:solidFill>
                  <a:schemeClr val="tx1"/>
                </a:solidFill>
              </a:rPr>
              <a:t>０</a:t>
            </a:r>
            <a:r>
              <a:rPr lang="ja-JP" altLang="en-US" sz="3200" dirty="0" smtClean="0">
                <a:solidFill>
                  <a:schemeClr val="tx1"/>
                </a:solidFill>
              </a:rPr>
              <a:t>人（３３．１％）</a:t>
            </a:r>
            <a:endParaRPr kumimoji="1" lang="ja-JP" altLang="en-US" sz="4000" dirty="0">
              <a:solidFill>
                <a:schemeClr val="tx1"/>
              </a:solidFill>
            </a:endParaRPr>
          </a:p>
        </p:txBody>
      </p:sp>
      <p:sp>
        <p:nvSpPr>
          <p:cNvPr id="11" name="V 字形矢印 10"/>
          <p:cNvSpPr/>
          <p:nvPr/>
        </p:nvSpPr>
        <p:spPr>
          <a:xfrm>
            <a:off x="1187624" y="3828884"/>
            <a:ext cx="648072" cy="680236"/>
          </a:xfrm>
          <a:prstGeom prst="notch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266556545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5674642"/>
          </a:xfrm>
        </p:spPr>
        <p:txBody>
          <a:bodyPr/>
          <a:lstStyle/>
          <a:p>
            <a:r>
              <a:rPr kumimoji="1" lang="ja-JP" altLang="en-US" sz="9600" dirty="0" smtClean="0">
                <a:solidFill>
                  <a:srgbClr val="FF0000"/>
                </a:solidFill>
              </a:rPr>
              <a:t>大阪市案の</a:t>
            </a:r>
            <a:r>
              <a:rPr kumimoji="1" lang="en-US" altLang="ja-JP" sz="9600" dirty="0" smtClean="0">
                <a:solidFill>
                  <a:srgbClr val="FF0000"/>
                </a:solidFill>
              </a:rPr>
              <a:t/>
            </a:r>
            <a:br>
              <a:rPr kumimoji="1" lang="en-US" altLang="ja-JP" sz="9600" dirty="0" smtClean="0">
                <a:solidFill>
                  <a:srgbClr val="FF0000"/>
                </a:solidFill>
              </a:rPr>
            </a:br>
            <a:r>
              <a:rPr kumimoji="1" lang="ja-JP" altLang="en-US" sz="9600" dirty="0" smtClean="0">
                <a:solidFill>
                  <a:srgbClr val="FF0000"/>
                </a:solidFill>
              </a:rPr>
              <a:t>内容と問題点</a:t>
            </a:r>
            <a:endParaRPr kumimoji="1" lang="ja-JP" altLang="en-US" sz="9600" dirty="0">
              <a:solidFill>
                <a:srgbClr val="FF0000"/>
              </a:solidFill>
            </a:endParaRPr>
          </a:p>
        </p:txBody>
      </p:sp>
    </p:spTree>
    <p:extLst>
      <p:ext uri="{BB962C8B-B14F-4D97-AF65-F5344CB8AC3E}">
        <p14:creationId xmlns:p14="http://schemas.microsoft.com/office/powerpoint/2010/main" val="95605178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smtClean="0"/>
              <a:t>大阪市のスケジュール</a:t>
            </a:r>
            <a:endParaRPr kumimoji="1" lang="ja-JP" altLang="en-US" dirty="0"/>
          </a:p>
        </p:txBody>
      </p:sp>
      <p:sp>
        <p:nvSpPr>
          <p:cNvPr id="3" name="コンテンツ プレースホルダー 2"/>
          <p:cNvSpPr>
            <a:spLocks noGrp="1"/>
          </p:cNvSpPr>
          <p:nvPr>
            <p:ph idx="1"/>
          </p:nvPr>
        </p:nvSpPr>
        <p:spPr>
          <a:xfrm>
            <a:off x="457200" y="1417638"/>
            <a:ext cx="8686800" cy="5440362"/>
          </a:xfrm>
        </p:spPr>
        <p:txBody>
          <a:bodyPr/>
          <a:lstStyle/>
          <a:p>
            <a:pPr marL="0" indent="0">
              <a:buNone/>
            </a:pPr>
            <a:r>
              <a:rPr kumimoji="1" lang="ja-JP" altLang="en-US" dirty="0" smtClean="0"/>
              <a:t>１月２７日　</a:t>
            </a:r>
            <a:endParaRPr kumimoji="1" lang="en-US" altLang="ja-JP" dirty="0" smtClean="0"/>
          </a:p>
          <a:p>
            <a:pPr marL="0" indent="0">
              <a:buNone/>
            </a:pPr>
            <a:r>
              <a:rPr lang="ja-JP" altLang="en-US" dirty="0"/>
              <a:t>　</a:t>
            </a:r>
            <a:r>
              <a:rPr lang="ja-JP" altLang="en-US" dirty="0" smtClean="0"/>
              <a:t>第１回</a:t>
            </a:r>
            <a:r>
              <a:rPr kumimoji="1" lang="ja-JP" altLang="en-US" dirty="0" smtClean="0"/>
              <a:t>社会福祉審議会高齢者福祉専門分科会</a:t>
            </a:r>
            <a:endParaRPr kumimoji="1" lang="en-US" altLang="ja-JP" dirty="0" smtClean="0"/>
          </a:p>
          <a:p>
            <a:pPr marL="0" indent="0">
              <a:buNone/>
            </a:pPr>
            <a:r>
              <a:rPr lang="ja-JP" altLang="en-US" dirty="0" smtClean="0"/>
              <a:t>２月１０日　</a:t>
            </a:r>
            <a:endParaRPr lang="en-US" altLang="ja-JP" dirty="0" smtClean="0"/>
          </a:p>
          <a:p>
            <a:pPr marL="0" indent="0">
              <a:buNone/>
            </a:pPr>
            <a:r>
              <a:rPr kumimoji="1" lang="ja-JP" altLang="en-US" dirty="0"/>
              <a:t>　</a:t>
            </a:r>
            <a:r>
              <a:rPr kumimoji="1" lang="ja-JP" altLang="en-US" dirty="0" smtClean="0"/>
              <a:t>　　高齢者福祉専門分科会　保健福祉部会</a:t>
            </a:r>
            <a:endParaRPr kumimoji="1" lang="en-US" altLang="ja-JP" dirty="0" smtClean="0"/>
          </a:p>
          <a:p>
            <a:pPr marL="0" indent="0">
              <a:buNone/>
            </a:pPr>
            <a:r>
              <a:rPr lang="ja-JP" altLang="en-US" dirty="0" smtClean="0"/>
              <a:t>２月１７日</a:t>
            </a:r>
            <a:endParaRPr lang="en-US" altLang="ja-JP" dirty="0" smtClean="0"/>
          </a:p>
          <a:p>
            <a:pPr marL="0" indent="0">
              <a:buNone/>
            </a:pPr>
            <a:r>
              <a:rPr kumimoji="1" lang="ja-JP" altLang="en-US" dirty="0"/>
              <a:t>　</a:t>
            </a:r>
            <a:r>
              <a:rPr kumimoji="1" lang="ja-JP" altLang="en-US" dirty="0" smtClean="0"/>
              <a:t>　　高齢者福祉専門分科会　介護保険部会</a:t>
            </a:r>
            <a:endParaRPr kumimoji="1" lang="en-US" altLang="ja-JP" dirty="0" smtClean="0"/>
          </a:p>
          <a:p>
            <a:pPr marL="0" indent="0">
              <a:buNone/>
            </a:pPr>
            <a:r>
              <a:rPr lang="ja-JP" altLang="en-US" dirty="0" smtClean="0">
                <a:solidFill>
                  <a:srgbClr val="FF0000"/>
                </a:solidFill>
              </a:rPr>
              <a:t>３月３０日</a:t>
            </a:r>
            <a:endParaRPr lang="en-US" altLang="ja-JP" dirty="0" smtClean="0">
              <a:solidFill>
                <a:srgbClr val="FF0000"/>
              </a:solidFill>
            </a:endParaRPr>
          </a:p>
          <a:p>
            <a:pPr marL="0" indent="0">
              <a:buNone/>
            </a:pPr>
            <a:r>
              <a:rPr kumimoji="1" lang="ja-JP" altLang="en-US" dirty="0">
                <a:solidFill>
                  <a:srgbClr val="FF0000"/>
                </a:solidFill>
              </a:rPr>
              <a:t>　</a:t>
            </a:r>
            <a:r>
              <a:rPr kumimoji="1" lang="ja-JP" altLang="en-US" dirty="0" smtClean="0">
                <a:solidFill>
                  <a:srgbClr val="FF0000"/>
                </a:solidFill>
              </a:rPr>
              <a:t>第２回</a:t>
            </a:r>
            <a:r>
              <a:rPr lang="ja-JP" altLang="en-US" dirty="0">
                <a:solidFill>
                  <a:srgbClr val="FF0000"/>
                </a:solidFill>
              </a:rPr>
              <a:t>社会福祉審議会高齢者福祉専門分科会</a:t>
            </a:r>
            <a:r>
              <a:rPr kumimoji="1" lang="ja-JP" altLang="en-US" dirty="0" smtClean="0">
                <a:solidFill>
                  <a:srgbClr val="FF0000"/>
                </a:solidFill>
              </a:rPr>
              <a:t>　</a:t>
            </a:r>
            <a:endParaRPr kumimoji="1" lang="ja-JP" altLang="en-US" dirty="0">
              <a:solidFill>
                <a:srgbClr val="FF0000"/>
              </a:solidFill>
            </a:endParaRPr>
          </a:p>
        </p:txBody>
      </p:sp>
    </p:spTree>
    <p:extLst>
      <p:ext uri="{BB962C8B-B14F-4D97-AF65-F5344CB8AC3E}">
        <p14:creationId xmlns:p14="http://schemas.microsoft.com/office/powerpoint/2010/main" val="424190109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z="3600" dirty="0"/>
              <a:t>○介護予防・生活支援サービス事業 </a:t>
            </a:r>
            <a:r>
              <a:rPr lang="en-US" altLang="ja-JP" sz="3600" dirty="0" smtClean="0"/>
              <a:t/>
            </a:r>
            <a:br>
              <a:rPr lang="en-US" altLang="ja-JP" sz="3600" dirty="0" smtClean="0"/>
            </a:br>
            <a:r>
              <a:rPr lang="ja-JP" altLang="en-US" sz="3200" dirty="0" smtClean="0"/>
              <a:t>（</a:t>
            </a:r>
            <a:r>
              <a:rPr lang="ja-JP" altLang="en-US" sz="3200" dirty="0"/>
              <a:t>要支援１・２、基本ﾁｪｯｸﾘｽﾄ該当者） </a:t>
            </a:r>
            <a:endParaRPr kumimoji="1" lang="ja-JP" altLang="en-US" dirty="0"/>
          </a:p>
        </p:txBody>
      </p:sp>
      <p:sp>
        <p:nvSpPr>
          <p:cNvPr id="3" name="コンテンツ プレースホルダー 2"/>
          <p:cNvSpPr>
            <a:spLocks noGrp="1"/>
          </p:cNvSpPr>
          <p:nvPr>
            <p:ph idx="1"/>
          </p:nvPr>
        </p:nvSpPr>
        <p:spPr>
          <a:xfrm>
            <a:off x="457200" y="1417638"/>
            <a:ext cx="8229600" cy="4708525"/>
          </a:xfrm>
        </p:spPr>
        <p:txBody>
          <a:bodyPr/>
          <a:lstStyle/>
          <a:p>
            <a:pPr marL="0" indent="0">
              <a:buNone/>
            </a:pPr>
            <a:r>
              <a:rPr lang="en-US" altLang="ja-JP" sz="2800" dirty="0" smtClean="0"/>
              <a:t>【</a:t>
            </a:r>
            <a:r>
              <a:rPr lang="ja-JP" altLang="en-US" sz="2800" dirty="0"/>
              <a:t>訪問型サービス</a:t>
            </a:r>
            <a:r>
              <a:rPr lang="en-US" altLang="ja-JP" sz="2800" dirty="0"/>
              <a:t>】 </a:t>
            </a:r>
          </a:p>
          <a:p>
            <a:pPr marL="0" indent="0">
              <a:buNone/>
            </a:pPr>
            <a:r>
              <a:rPr lang="ja-JP" altLang="en-US" sz="2800" dirty="0"/>
              <a:t>・介護予防型訪問サービス （既存の介護予防訪問介護相当） </a:t>
            </a:r>
          </a:p>
          <a:p>
            <a:pPr marL="0" indent="0">
              <a:buNone/>
            </a:pPr>
            <a:r>
              <a:rPr lang="ja-JP" altLang="en-US" sz="2800" dirty="0">
                <a:solidFill>
                  <a:srgbClr val="FF0000"/>
                </a:solidFill>
              </a:rPr>
              <a:t>・生活援助型訪問サービス （基準緩和型：Ａ型） </a:t>
            </a:r>
          </a:p>
          <a:p>
            <a:pPr marL="0" indent="0">
              <a:buNone/>
            </a:pPr>
            <a:r>
              <a:rPr lang="ja-JP" altLang="en-US" sz="2800" dirty="0"/>
              <a:t>・サポート型訪問サービス （短期集中型：Ｃ型） </a:t>
            </a:r>
          </a:p>
          <a:p>
            <a:pPr marL="0" indent="0">
              <a:buNone/>
            </a:pPr>
            <a:r>
              <a:rPr lang="en-US" altLang="ja-JP" sz="2800" dirty="0"/>
              <a:t>【</a:t>
            </a:r>
            <a:r>
              <a:rPr lang="ja-JP" altLang="en-US" sz="2800" dirty="0"/>
              <a:t>通所型サービス</a:t>
            </a:r>
            <a:r>
              <a:rPr lang="en-US" altLang="ja-JP" sz="2800" dirty="0"/>
              <a:t>】 </a:t>
            </a:r>
          </a:p>
          <a:p>
            <a:pPr marL="0" indent="0">
              <a:buNone/>
            </a:pPr>
            <a:r>
              <a:rPr lang="ja-JP" altLang="en-US" sz="2800" dirty="0"/>
              <a:t>・介護予防型通所サービス （既存の介護予防通所介護相当） </a:t>
            </a:r>
          </a:p>
          <a:p>
            <a:pPr marL="0" indent="0">
              <a:buNone/>
            </a:pPr>
            <a:r>
              <a:rPr lang="ja-JP" altLang="en-US" sz="2800" dirty="0">
                <a:solidFill>
                  <a:srgbClr val="FF0000"/>
                </a:solidFill>
              </a:rPr>
              <a:t>・短時間型通所サービス （基準緩和型：Ａ型） </a:t>
            </a:r>
          </a:p>
          <a:p>
            <a:pPr marL="0" indent="0">
              <a:buNone/>
            </a:pPr>
            <a:r>
              <a:rPr lang="ja-JP" altLang="en-US" sz="2800" dirty="0"/>
              <a:t>・選択型通所サービス （短期集中型：Ｃ型）</a:t>
            </a:r>
            <a:endParaRPr kumimoji="1" lang="ja-JP" altLang="en-US" sz="2800" dirty="0"/>
          </a:p>
        </p:txBody>
      </p:sp>
      <p:sp>
        <p:nvSpPr>
          <p:cNvPr id="4" name="角丸四角形 3"/>
          <p:cNvSpPr/>
          <p:nvPr/>
        </p:nvSpPr>
        <p:spPr>
          <a:xfrm>
            <a:off x="3131840" y="6309320"/>
            <a:ext cx="5554960" cy="548680"/>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ja-JP" altLang="en-US" sz="2000" b="1" dirty="0" smtClean="0">
                <a:solidFill>
                  <a:srgbClr val="FF0000"/>
                </a:solidFill>
              </a:rPr>
              <a:t>２０１６年１月２７日　第１回大阪市社会福祉審議会高齢者福祉専門分科会提出資料抜粋</a:t>
            </a:r>
            <a:endParaRPr lang="ja-JP" altLang="en-US" sz="2000" b="1" dirty="0">
              <a:solidFill>
                <a:srgbClr val="FF0000"/>
              </a:solidFill>
            </a:endParaRPr>
          </a:p>
        </p:txBody>
      </p:sp>
    </p:spTree>
    <p:extLst>
      <p:ext uri="{BB962C8B-B14F-4D97-AF65-F5344CB8AC3E}">
        <p14:creationId xmlns:p14="http://schemas.microsoft.com/office/powerpoint/2010/main" val="32346323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コンテンツ プレースホルダー 1"/>
          <p:cNvSpPr>
            <a:spLocks noGrp="1"/>
          </p:cNvSpPr>
          <p:nvPr>
            <p:ph idx="1"/>
          </p:nvPr>
        </p:nvSpPr>
        <p:spPr>
          <a:xfrm>
            <a:off x="0" y="989013"/>
            <a:ext cx="8964613" cy="4456112"/>
          </a:xfrm>
        </p:spPr>
        <p:txBody>
          <a:bodyPr/>
          <a:lstStyle/>
          <a:p>
            <a:pPr marL="0" indent="0">
              <a:buNone/>
            </a:pPr>
            <a:r>
              <a:rPr lang="ja-JP" altLang="en-US" sz="3600" dirty="0" smtClean="0"/>
              <a:t>●</a:t>
            </a:r>
            <a:r>
              <a:rPr lang="ja-JP" altLang="ja-JP" sz="3600" dirty="0" smtClean="0"/>
              <a:t>現行</a:t>
            </a:r>
            <a:r>
              <a:rPr lang="ja-JP" altLang="ja-JP" sz="3600" dirty="0"/>
              <a:t>サービスはもちろん展開してまいりますが、</a:t>
            </a:r>
            <a:r>
              <a:rPr lang="ja-JP" altLang="ja-JP" sz="4000" dirty="0">
                <a:solidFill>
                  <a:srgbClr val="FF0000"/>
                </a:solidFill>
              </a:rPr>
              <a:t>多様なニーズ、増大するニーズに対しまして</a:t>
            </a:r>
            <a:r>
              <a:rPr lang="ja-JP" altLang="ja-JP" sz="4000" u="sng" dirty="0">
                <a:solidFill>
                  <a:srgbClr val="FF0000"/>
                </a:solidFill>
              </a:rPr>
              <a:t>基準緩和型サービスを実施</a:t>
            </a:r>
            <a:r>
              <a:rPr lang="ja-JP" altLang="ja-JP" sz="3600" dirty="0"/>
              <a:t>してまいりたいと考えておりまして、この</a:t>
            </a:r>
            <a:r>
              <a:rPr lang="en-US" altLang="ja-JP" sz="3600" u="sng" dirty="0">
                <a:solidFill>
                  <a:srgbClr val="FF0000"/>
                </a:solidFill>
              </a:rPr>
              <a:t>2</a:t>
            </a:r>
            <a:r>
              <a:rPr lang="ja-JP" altLang="ja-JP" sz="3600" u="sng" dirty="0" err="1">
                <a:solidFill>
                  <a:srgbClr val="FF0000"/>
                </a:solidFill>
              </a:rPr>
              <a:t>つの</a:t>
            </a:r>
            <a:r>
              <a:rPr lang="ja-JP" altLang="ja-JP" sz="3600" u="sng" dirty="0">
                <a:solidFill>
                  <a:srgbClr val="FF0000"/>
                </a:solidFill>
              </a:rPr>
              <a:t>サービスが事業の柱</a:t>
            </a:r>
            <a:r>
              <a:rPr lang="ja-JP" altLang="ja-JP" sz="3600" dirty="0"/>
              <a:t>に</a:t>
            </a:r>
            <a:r>
              <a:rPr lang="ja-JP" altLang="ja-JP" sz="3600" dirty="0" smtClean="0"/>
              <a:t>なる</a:t>
            </a:r>
            <a:endParaRPr lang="en-US" altLang="ja-JP" sz="3600" dirty="0" smtClean="0"/>
          </a:p>
          <a:p>
            <a:pPr marL="0" indent="0">
              <a:buNone/>
            </a:pPr>
            <a:r>
              <a:rPr lang="ja-JP" altLang="en-US" sz="3600" dirty="0" smtClean="0"/>
              <a:t>●</a:t>
            </a:r>
            <a:r>
              <a:rPr lang="ja-JP" altLang="ja-JP" sz="3600" dirty="0"/>
              <a:t>これまでどおり必要な方に責任をもって提供できるようボランティアや個人にゆだねることなく、</a:t>
            </a:r>
            <a:r>
              <a:rPr lang="ja-JP" altLang="ja-JP" sz="3600" u="sng" dirty="0">
                <a:solidFill>
                  <a:srgbClr val="FF0000"/>
                </a:solidFill>
              </a:rPr>
              <a:t>指定事業者制により実施</a:t>
            </a:r>
            <a:r>
              <a:rPr lang="ja-JP" altLang="ja-JP" sz="3600" dirty="0"/>
              <a:t>してまいりたい</a:t>
            </a:r>
            <a:endParaRPr lang="en-US" altLang="ja-JP" sz="3600" dirty="0" smtClean="0"/>
          </a:p>
        </p:txBody>
      </p:sp>
      <p:sp>
        <p:nvSpPr>
          <p:cNvPr id="3" name="テキスト ボックス 2"/>
          <p:cNvSpPr txBox="1"/>
          <p:nvPr/>
        </p:nvSpPr>
        <p:spPr>
          <a:xfrm>
            <a:off x="457200" y="404813"/>
            <a:ext cx="8229600" cy="584200"/>
          </a:xfrm>
          <a:prstGeom prst="rect">
            <a:avLst/>
          </a:prstGeom>
          <a:solidFill>
            <a:schemeClr val="accent1">
              <a:lumMod val="20000"/>
              <a:lumOff val="80000"/>
            </a:schemeClr>
          </a:solidFill>
        </p:spPr>
        <p:txBody>
          <a:bodyPr>
            <a:spAutoFit/>
          </a:bodyPr>
          <a:lstStyle/>
          <a:p>
            <a:pPr>
              <a:defRPr/>
            </a:pPr>
            <a:r>
              <a:rPr lang="ja-JP" altLang="en-US" sz="3200" u="sng" dirty="0"/>
              <a:t>多様な主体は困難→現行事業所を「受け皿」に</a:t>
            </a:r>
          </a:p>
        </p:txBody>
      </p:sp>
      <p:sp>
        <p:nvSpPr>
          <p:cNvPr id="4" name="角丸四角形 3"/>
          <p:cNvSpPr/>
          <p:nvPr/>
        </p:nvSpPr>
        <p:spPr>
          <a:xfrm>
            <a:off x="3779912" y="6309320"/>
            <a:ext cx="4906888" cy="548680"/>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ja-JP" altLang="en-US" sz="2000" b="1" dirty="0" smtClean="0">
                <a:solidFill>
                  <a:srgbClr val="FF0000"/>
                </a:solidFill>
              </a:rPr>
              <a:t>２０１６年１月２７日　第１回大阪市社会福祉審議会高齢者福祉専門分科会での説明</a:t>
            </a:r>
            <a:endParaRPr lang="ja-JP" altLang="en-US" sz="2000" b="1" dirty="0">
              <a:solidFill>
                <a:srgbClr val="FF0000"/>
              </a:solidFill>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正方形/長方形 2"/>
          <p:cNvSpPr/>
          <p:nvPr/>
        </p:nvSpPr>
        <p:spPr>
          <a:xfrm>
            <a:off x="851897" y="116632"/>
            <a:ext cx="4156907" cy="523220"/>
          </a:xfrm>
          <a:prstGeom prst="rect">
            <a:avLst/>
          </a:prstGeom>
        </p:spPr>
        <p:txBody>
          <a:bodyPr wrap="none">
            <a:spAutoFit/>
          </a:bodyPr>
          <a:lstStyle/>
          <a:p>
            <a:r>
              <a:rPr lang="ja-JP" altLang="en-US" sz="2800" dirty="0">
                <a:solidFill>
                  <a:srgbClr val="000000"/>
                </a:solidFill>
                <a:latin typeface="HGPｺﾞｼｯｸE" panose="020B0900000000000000" pitchFamily="50" charset="-128"/>
                <a:ea typeface="HGPｺﾞｼｯｸE" panose="020B0900000000000000" pitchFamily="50" charset="-128"/>
              </a:rPr>
              <a:t>訪問型サービスの</a:t>
            </a:r>
            <a:r>
              <a:rPr lang="ja-JP" altLang="en-US" sz="2800" dirty="0" smtClean="0">
                <a:solidFill>
                  <a:srgbClr val="000000"/>
                </a:solidFill>
                <a:latin typeface="HGPｺﾞｼｯｸE" panose="020B0900000000000000" pitchFamily="50" charset="-128"/>
                <a:ea typeface="HGPｺﾞｼｯｸE" panose="020B0900000000000000" pitchFamily="50" charset="-128"/>
              </a:rPr>
              <a:t>類型案 </a:t>
            </a:r>
            <a:endParaRPr lang="ja-JP" altLang="en-US" sz="2800" dirty="0">
              <a:latin typeface="HGPｺﾞｼｯｸE" panose="020B0900000000000000" pitchFamily="50" charset="-128"/>
              <a:ea typeface="HGPｺﾞｼｯｸE" panose="020B0900000000000000" pitchFamily="50" charset="-128"/>
            </a:endParaRPr>
          </a:p>
        </p:txBody>
      </p:sp>
      <p:graphicFrame>
        <p:nvGraphicFramePr>
          <p:cNvPr id="4" name="表 3"/>
          <p:cNvGraphicFramePr>
            <a:graphicFrameLocks noGrp="1"/>
          </p:cNvGraphicFramePr>
          <p:nvPr>
            <p:extLst>
              <p:ext uri="{D42A27DB-BD31-4B8C-83A1-F6EECF244321}">
                <p14:modId xmlns:p14="http://schemas.microsoft.com/office/powerpoint/2010/main" val="3770530368"/>
              </p:ext>
            </p:extLst>
          </p:nvPr>
        </p:nvGraphicFramePr>
        <p:xfrm>
          <a:off x="323528" y="639853"/>
          <a:ext cx="8712968" cy="5833083"/>
        </p:xfrm>
        <a:graphic>
          <a:graphicData uri="http://schemas.openxmlformats.org/drawingml/2006/table">
            <a:tbl>
              <a:tblPr firstRow="1" bandRow="1">
                <a:tableStyleId>{5C22544A-7EE6-4342-B048-85BDC9FD1C3A}</a:tableStyleId>
              </a:tblPr>
              <a:tblGrid>
                <a:gridCol w="1136474"/>
                <a:gridCol w="3688062"/>
                <a:gridCol w="3888432"/>
              </a:tblGrid>
              <a:tr h="772923">
                <a:tc>
                  <a:txBody>
                    <a:bodyPr/>
                    <a:lstStyle/>
                    <a:p>
                      <a:r>
                        <a:rPr kumimoji="1" lang="ja-JP" altLang="en-US" sz="2400" b="0" dirty="0" smtClean="0">
                          <a:solidFill>
                            <a:schemeClr val="tx1"/>
                          </a:solidFill>
                          <a:latin typeface="ＭＳ ゴシック" panose="020B0609070205080204" pitchFamily="49" charset="-128"/>
                          <a:ea typeface="ＭＳ ゴシック" panose="020B0609070205080204" pitchFamily="49" charset="-128"/>
                        </a:rPr>
                        <a:t>類型</a:t>
                      </a:r>
                      <a:endParaRPr kumimoji="1" lang="ja-JP" altLang="en-US" sz="2400" b="0" dirty="0">
                        <a:solidFill>
                          <a:schemeClr val="tx1"/>
                        </a:solidFill>
                        <a:latin typeface="ＭＳ ゴシック" panose="020B0609070205080204" pitchFamily="49" charset="-128"/>
                        <a:ea typeface="ＭＳ ゴシック" panose="020B0609070205080204" pitchFamily="49" charset="-128"/>
                      </a:endParaRPr>
                    </a:p>
                  </a:txBody>
                  <a:tcPr>
                    <a:solidFill>
                      <a:schemeClr val="accent6">
                        <a:lumMod val="40000"/>
                        <a:lumOff val="6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ja-JP" altLang="en-US" sz="2000" b="0" dirty="0" smtClean="0">
                          <a:solidFill>
                            <a:schemeClr val="tx1"/>
                          </a:solidFill>
                          <a:latin typeface="ＭＳ ゴシック" panose="020B0609070205080204" pitchFamily="49" charset="-128"/>
                          <a:ea typeface="ＭＳ ゴシック" panose="020B0609070205080204" pitchFamily="49" charset="-128"/>
                        </a:rPr>
                        <a:t>介護予防型訪問サービス（現行の介護予防訪問介護相当）</a:t>
                      </a:r>
                      <a:endParaRPr kumimoji="1" lang="ja-JP" altLang="en-US" sz="2000" b="0" dirty="0">
                        <a:solidFill>
                          <a:schemeClr val="tx1"/>
                        </a:solidFill>
                        <a:latin typeface="ＭＳ ゴシック" panose="020B0609070205080204" pitchFamily="49" charset="-128"/>
                        <a:ea typeface="ＭＳ ゴシック" panose="020B0609070205080204" pitchFamily="49" charset="-128"/>
                      </a:endParaRPr>
                    </a:p>
                  </a:txBody>
                  <a:tcPr>
                    <a:solidFill>
                      <a:schemeClr val="accent1">
                        <a:lumMod val="20000"/>
                        <a:lumOff val="80000"/>
                      </a:schemeClr>
                    </a:solidFill>
                  </a:tcPr>
                </a:tc>
                <a:tc>
                  <a:txBody>
                    <a:bodyPr/>
                    <a:lstStyle/>
                    <a:p>
                      <a:r>
                        <a:rPr kumimoji="1" lang="ja-JP" altLang="en-US" sz="2400" b="1" i="0" u="none" strike="noStrike" kern="1200" baseline="0" dirty="0" smtClean="0">
                          <a:solidFill>
                            <a:srgbClr val="FF0000"/>
                          </a:solidFill>
                          <a:latin typeface="ＭＳ ゴシック" panose="020B0609070205080204" pitchFamily="49" charset="-128"/>
                          <a:ea typeface="ＭＳ ゴシック" panose="020B0609070205080204" pitchFamily="49" charset="-128"/>
                          <a:cs typeface="+mn-cs"/>
                        </a:rPr>
                        <a:t>生活援助型訪問サービス</a:t>
                      </a:r>
                      <a:r>
                        <a:rPr kumimoji="1" lang="zh-TW" altLang="en-US" sz="2000" b="0" i="0" u="none" strike="noStrike" kern="1200" baseline="0" dirty="0" smtClean="0">
                          <a:solidFill>
                            <a:schemeClr val="tx1"/>
                          </a:solidFill>
                          <a:latin typeface="ＭＳ ゴシック" panose="020B0609070205080204" pitchFamily="49" charset="-128"/>
                          <a:ea typeface="ＭＳ ゴシック" panose="020B0609070205080204" pitchFamily="49" charset="-128"/>
                          <a:cs typeface="+mn-cs"/>
                        </a:rPr>
                        <a:t>（基準緩和型：Ａ型） </a:t>
                      </a:r>
                      <a:endParaRPr kumimoji="1" lang="zh-TW" altLang="en-US" sz="2000" b="0" i="0" u="none" strike="noStrike" kern="1200" baseline="0" dirty="0" smtClean="0">
                        <a:solidFill>
                          <a:schemeClr val="lt1"/>
                        </a:solidFill>
                        <a:latin typeface="ＭＳ ゴシック" panose="020B0609070205080204" pitchFamily="49" charset="-128"/>
                        <a:ea typeface="ＭＳ ゴシック" panose="020B0609070205080204" pitchFamily="49" charset="-128"/>
                        <a:cs typeface="+mn-cs"/>
                      </a:endParaRPr>
                    </a:p>
                  </a:txBody>
                  <a:tcPr>
                    <a:solidFill>
                      <a:srgbClr val="FFFF00"/>
                    </a:solidFill>
                  </a:tcPr>
                </a:tc>
              </a:tr>
              <a:tr h="1108206">
                <a:tc>
                  <a:txBody>
                    <a:bodyPr/>
                    <a:lstStyle/>
                    <a:p>
                      <a:r>
                        <a:rPr lang="ja-JP" altLang="en-US" sz="2400" dirty="0" smtClean="0">
                          <a:latin typeface="ＭＳ ゴシック" panose="020B0609070205080204" pitchFamily="49" charset="-128"/>
                          <a:ea typeface="ＭＳ ゴシック" panose="020B0609070205080204" pitchFamily="49" charset="-128"/>
                        </a:rPr>
                        <a:t>目的</a:t>
                      </a:r>
                      <a:endParaRPr kumimoji="1" lang="ja-JP" altLang="en-US" sz="2400" dirty="0">
                        <a:latin typeface="ＭＳ ゴシック" panose="020B0609070205080204" pitchFamily="49" charset="-128"/>
                        <a:ea typeface="ＭＳ ゴシック" panose="020B0609070205080204" pitchFamily="49" charset="-128"/>
                      </a:endParaRPr>
                    </a:p>
                  </a:txBody>
                  <a:tcPr>
                    <a:solidFill>
                      <a:schemeClr val="accent6">
                        <a:lumMod val="40000"/>
                        <a:lumOff val="6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ja-JP" altLang="en-US" sz="2400" dirty="0" smtClean="0">
                          <a:latin typeface="ＭＳ ゴシック" panose="020B0609070205080204" pitchFamily="49" charset="-128"/>
                          <a:ea typeface="ＭＳ ゴシック" panose="020B0609070205080204" pitchFamily="49" charset="-128"/>
                        </a:rPr>
                        <a:t>要支援状態の維持・改善、要介護状態になることの予防</a:t>
                      </a:r>
                      <a:endParaRPr kumimoji="1" lang="ja-JP" altLang="en-US" sz="2400" dirty="0">
                        <a:latin typeface="ＭＳ ゴシック" panose="020B0609070205080204" pitchFamily="49" charset="-128"/>
                        <a:ea typeface="ＭＳ ゴシック" panose="020B0609070205080204" pitchFamily="49" charset="-128"/>
                      </a:endParaRPr>
                    </a:p>
                  </a:txBody>
                  <a:tcPr>
                    <a:solidFill>
                      <a:schemeClr val="accent1">
                        <a:lumMod val="20000"/>
                        <a:lumOff val="8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2400" b="0" i="0" u="none" strike="noStrike" kern="1200" baseline="0" dirty="0" smtClean="0">
                          <a:solidFill>
                            <a:schemeClr val="dk1"/>
                          </a:solidFill>
                          <a:latin typeface="ＭＳ ゴシック" panose="020B0609070205080204" pitchFamily="49" charset="-128"/>
                          <a:ea typeface="ＭＳ ゴシック" panose="020B0609070205080204" pitchFamily="49" charset="-128"/>
                          <a:cs typeface="+mn-cs"/>
                        </a:rPr>
                        <a:t>生活の質の確保・向上 	</a:t>
                      </a:r>
                    </a:p>
                    <a:p>
                      <a:endParaRPr kumimoji="1" lang="ja-JP" altLang="en-US" sz="2400" dirty="0">
                        <a:latin typeface="ＭＳ ゴシック" panose="020B0609070205080204" pitchFamily="49" charset="-128"/>
                        <a:ea typeface="ＭＳ ゴシック" panose="020B0609070205080204" pitchFamily="49" charset="-128"/>
                      </a:endParaRPr>
                    </a:p>
                  </a:txBody>
                  <a:tcPr>
                    <a:solidFill>
                      <a:srgbClr val="FFFF00"/>
                    </a:solidFill>
                  </a:tcPr>
                </a:tc>
              </a:tr>
              <a:tr h="946135">
                <a:tc>
                  <a:txBody>
                    <a:bodyPr/>
                    <a:lstStyle/>
                    <a:p>
                      <a:r>
                        <a:rPr lang="ja-JP" altLang="en-US" sz="2400" dirty="0" smtClean="0">
                          <a:latin typeface="ＭＳ ゴシック" panose="020B0609070205080204" pitchFamily="49" charset="-128"/>
                          <a:ea typeface="ＭＳ ゴシック" panose="020B0609070205080204" pitchFamily="49" charset="-128"/>
                        </a:rPr>
                        <a:t>ｻｰﾋﾞｽ内容</a:t>
                      </a:r>
                      <a:endParaRPr kumimoji="1" lang="ja-JP" altLang="en-US" sz="2400" dirty="0">
                        <a:latin typeface="ＭＳ ゴシック" panose="020B0609070205080204" pitchFamily="49" charset="-128"/>
                        <a:ea typeface="ＭＳ ゴシック" panose="020B0609070205080204" pitchFamily="49" charset="-128"/>
                      </a:endParaRPr>
                    </a:p>
                  </a:txBody>
                  <a:tcPr>
                    <a:solidFill>
                      <a:schemeClr val="accent6">
                        <a:lumMod val="40000"/>
                        <a:lumOff val="60000"/>
                      </a:schemeClr>
                    </a:solidFill>
                  </a:tcPr>
                </a:tc>
                <a:tc>
                  <a:txBody>
                    <a:bodyPr/>
                    <a:lstStyle/>
                    <a:p>
                      <a:r>
                        <a:rPr lang="ja-JP" altLang="en-US" sz="2400" dirty="0" smtClean="0">
                          <a:solidFill>
                            <a:schemeClr val="tx1"/>
                          </a:solidFill>
                          <a:latin typeface="ＭＳ ゴシック" panose="020B0609070205080204" pitchFamily="49" charset="-128"/>
                          <a:ea typeface="ＭＳ ゴシック" panose="020B0609070205080204" pitchFamily="49" charset="-128"/>
                        </a:rPr>
                        <a:t>訪問介護員による</a:t>
                      </a:r>
                      <a:r>
                        <a:rPr lang="ja-JP" altLang="en-US" sz="2400" dirty="0" smtClean="0">
                          <a:latin typeface="ＭＳ ゴシック" panose="020B0609070205080204" pitchFamily="49" charset="-128"/>
                          <a:ea typeface="ＭＳ ゴシック" panose="020B0609070205080204" pitchFamily="49" charset="-128"/>
                        </a:rPr>
                        <a:t>身体介護・生活援助</a:t>
                      </a:r>
                      <a:endParaRPr kumimoji="1" lang="ja-JP" altLang="en-US" sz="2400" dirty="0">
                        <a:latin typeface="ＭＳ ゴシック" panose="020B0609070205080204" pitchFamily="49" charset="-128"/>
                        <a:ea typeface="ＭＳ ゴシック" panose="020B0609070205080204" pitchFamily="49" charset="-128"/>
                      </a:endParaRPr>
                    </a:p>
                  </a:txBody>
                  <a:tcPr>
                    <a:solidFill>
                      <a:schemeClr val="accent1">
                        <a:lumMod val="20000"/>
                        <a:lumOff val="8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2400" b="0" i="0" u="sng" strike="noStrike" kern="1200" baseline="0" dirty="0" smtClean="0">
                          <a:solidFill>
                            <a:srgbClr val="FF0000"/>
                          </a:solidFill>
                          <a:latin typeface="ＭＳ ゴシック" panose="020B0609070205080204" pitchFamily="49" charset="-128"/>
                          <a:ea typeface="ＭＳ ゴシック" panose="020B0609070205080204" pitchFamily="49" charset="-128"/>
                          <a:cs typeface="+mn-cs"/>
                        </a:rPr>
                        <a:t>研修受講者</a:t>
                      </a:r>
                      <a:r>
                        <a:rPr kumimoji="1" lang="ja-JP" altLang="en-US" sz="2400" b="0" i="0" u="none" strike="noStrike" kern="1200" baseline="0" dirty="0" smtClean="0">
                          <a:solidFill>
                            <a:schemeClr val="dk1"/>
                          </a:solidFill>
                          <a:latin typeface="ＭＳ ゴシック" panose="020B0609070205080204" pitchFamily="49" charset="-128"/>
                          <a:ea typeface="ＭＳ ゴシック" panose="020B0609070205080204" pitchFamily="49" charset="-128"/>
                          <a:cs typeface="+mn-cs"/>
                        </a:rPr>
                        <a:t>による調理・掃除・買物・洗濯等の</a:t>
                      </a:r>
                      <a:r>
                        <a:rPr kumimoji="1" lang="ja-JP" altLang="en-US" sz="2400" b="1" i="0" u="none" strike="noStrike" kern="1200" baseline="0" dirty="0" smtClean="0">
                          <a:solidFill>
                            <a:srgbClr val="FF0000"/>
                          </a:solidFill>
                          <a:latin typeface="ＭＳ ゴシック" panose="020B0609070205080204" pitchFamily="49" charset="-128"/>
                          <a:ea typeface="ＭＳ ゴシック" panose="020B0609070205080204" pitchFamily="49" charset="-128"/>
                          <a:cs typeface="+mn-cs"/>
                        </a:rPr>
                        <a:t>生活援助 	</a:t>
                      </a:r>
                    </a:p>
                  </a:txBody>
                  <a:tcPr>
                    <a:solidFill>
                      <a:srgbClr val="FFFF00"/>
                    </a:solidFill>
                  </a:tcPr>
                </a:tc>
              </a:tr>
              <a:tr h="2682720">
                <a:tc>
                  <a:txBody>
                    <a:bodyPr/>
                    <a:lstStyle/>
                    <a:p>
                      <a:r>
                        <a:rPr kumimoji="1" lang="ja-JP" altLang="en-US" sz="2400" dirty="0" smtClean="0">
                          <a:latin typeface="ＭＳ ゴシック" panose="020B0609070205080204" pitchFamily="49" charset="-128"/>
                          <a:ea typeface="ＭＳ ゴシック" panose="020B0609070205080204" pitchFamily="49" charset="-128"/>
                        </a:rPr>
                        <a:t>対象者</a:t>
                      </a:r>
                      <a:endParaRPr kumimoji="1" lang="ja-JP" altLang="en-US" sz="2400" dirty="0">
                        <a:latin typeface="ＭＳ ゴシック" panose="020B0609070205080204" pitchFamily="49" charset="-128"/>
                        <a:ea typeface="ＭＳ ゴシック" panose="020B0609070205080204" pitchFamily="49" charset="-128"/>
                      </a:endParaRPr>
                    </a:p>
                  </a:txBody>
                  <a:tcPr>
                    <a:solidFill>
                      <a:schemeClr val="accent6">
                        <a:lumMod val="40000"/>
                        <a:lumOff val="60000"/>
                      </a:schemeClr>
                    </a:solidFill>
                  </a:tcPr>
                </a:tc>
                <a:tc>
                  <a:txBody>
                    <a:bodyPr/>
                    <a:lstStyle/>
                    <a:p>
                      <a:r>
                        <a:rPr kumimoji="1" lang="ja-JP" altLang="en-US" sz="1800" b="1" i="0" u="none" strike="noStrike" kern="1200" baseline="0" dirty="0" smtClean="0">
                          <a:solidFill>
                            <a:schemeClr val="dk1"/>
                          </a:solidFill>
                          <a:latin typeface="+mn-lt"/>
                          <a:ea typeface="+mn-ea"/>
                          <a:cs typeface="+mn-cs"/>
                        </a:rPr>
                        <a:t>要支援１又は２（要支援認定） </a:t>
                      </a:r>
                    </a:p>
                    <a:p>
                      <a:r>
                        <a:rPr kumimoji="1" lang="ja-JP" altLang="en-US" sz="1800" b="0" i="0" u="none" strike="noStrike" kern="1200" baseline="0" dirty="0" smtClean="0">
                          <a:solidFill>
                            <a:schemeClr val="dk1"/>
                          </a:solidFill>
                          <a:latin typeface="+mn-lt"/>
                          <a:ea typeface="+mn-ea"/>
                          <a:cs typeface="+mn-cs"/>
                        </a:rPr>
                        <a:t>　</a:t>
                      </a:r>
                      <a:r>
                        <a:rPr kumimoji="1" lang="ja-JP" altLang="en-US" sz="1800" b="1" i="0" u="sng" strike="noStrike" kern="1200" baseline="0" dirty="0" smtClean="0">
                          <a:solidFill>
                            <a:srgbClr val="FF0000"/>
                          </a:solidFill>
                          <a:latin typeface="+mn-lt"/>
                          <a:ea typeface="+mn-ea"/>
                          <a:cs typeface="+mn-cs"/>
                        </a:rPr>
                        <a:t>既にサービスを利用している者 </a:t>
                      </a:r>
                    </a:p>
                    <a:p>
                      <a:r>
                        <a:rPr kumimoji="1" lang="ja-JP" altLang="en-US" sz="1800" b="0" i="0" u="none" strike="noStrike" kern="1200" baseline="0" dirty="0" smtClean="0">
                          <a:solidFill>
                            <a:schemeClr val="dk1"/>
                          </a:solidFill>
                          <a:latin typeface="+mn-lt"/>
                          <a:ea typeface="+mn-ea"/>
                          <a:cs typeface="+mn-cs"/>
                        </a:rPr>
                        <a:t>　</a:t>
                      </a:r>
                      <a:r>
                        <a:rPr kumimoji="1" lang="ja-JP" altLang="en-US" sz="1800" b="1" i="0" u="sng" strike="noStrike" kern="1200" baseline="0" dirty="0" smtClean="0">
                          <a:solidFill>
                            <a:srgbClr val="FF0000"/>
                          </a:solidFill>
                          <a:latin typeface="+mn-lt"/>
                          <a:ea typeface="+mn-ea"/>
                          <a:cs typeface="+mn-cs"/>
                        </a:rPr>
                        <a:t>新たにサービス利用する者のうち　身体介護等が必要な者 </a:t>
                      </a:r>
                    </a:p>
                    <a:p>
                      <a:r>
                        <a:rPr kumimoji="1" lang="ja-JP" altLang="en-US" sz="1800" b="0" i="0" u="none" strike="noStrike" kern="1200" baseline="0" dirty="0" smtClean="0">
                          <a:solidFill>
                            <a:schemeClr val="dk1"/>
                          </a:solidFill>
                          <a:latin typeface="+mn-lt"/>
                          <a:ea typeface="+mn-ea"/>
                          <a:cs typeface="+mn-cs"/>
                        </a:rPr>
                        <a:t>サービス事業対象者（基本チェックリスト） </a:t>
                      </a:r>
                    </a:p>
                    <a:p>
                      <a:r>
                        <a:rPr kumimoji="1" lang="ja-JP" altLang="en-US" sz="1800" b="0" i="0" u="none" strike="noStrike" kern="1200" baseline="0" dirty="0" smtClean="0">
                          <a:solidFill>
                            <a:schemeClr val="dk1"/>
                          </a:solidFill>
                          <a:latin typeface="+mn-lt"/>
                          <a:ea typeface="+mn-ea"/>
                          <a:cs typeface="+mn-cs"/>
                        </a:rPr>
                        <a:t>　身体介護等が必要な者 	</a:t>
                      </a:r>
                    </a:p>
                    <a:p>
                      <a:pPr marL="0" indent="0">
                        <a:buNone/>
                      </a:pPr>
                      <a:endParaRPr kumimoji="1" lang="ja-JP" altLang="en-US" sz="2400" dirty="0">
                        <a:latin typeface="ＭＳ ゴシック" panose="020B0609070205080204" pitchFamily="49" charset="-128"/>
                        <a:ea typeface="ＭＳ ゴシック" panose="020B0609070205080204" pitchFamily="49" charset="-128"/>
                      </a:endParaRPr>
                    </a:p>
                  </a:txBody>
                  <a:tcPr>
                    <a:solidFill>
                      <a:schemeClr val="accent1">
                        <a:lumMod val="20000"/>
                        <a:lumOff val="80000"/>
                      </a:schemeClr>
                    </a:solidFill>
                  </a:tcPr>
                </a:tc>
                <a:tc>
                  <a:txBody>
                    <a:bodyPr/>
                    <a:lstStyle/>
                    <a:p>
                      <a:r>
                        <a:rPr kumimoji="1" lang="ja-JP" altLang="en-US" sz="1800" b="1" i="0" u="none" strike="noStrike" kern="1200" baseline="0" dirty="0" smtClean="0">
                          <a:solidFill>
                            <a:schemeClr val="dk1"/>
                          </a:solidFill>
                          <a:latin typeface="+mn-lt"/>
                          <a:ea typeface="+mn-ea"/>
                          <a:cs typeface="+mn-cs"/>
                        </a:rPr>
                        <a:t>要支援１又は２（要支援認定） </a:t>
                      </a:r>
                    </a:p>
                    <a:p>
                      <a:r>
                        <a:rPr kumimoji="1" lang="ja-JP" altLang="en-US" sz="1800" b="0" i="0" u="none" strike="noStrike" kern="1200" baseline="0" dirty="0" smtClean="0">
                          <a:solidFill>
                            <a:schemeClr val="dk1"/>
                          </a:solidFill>
                          <a:latin typeface="+mn-lt"/>
                          <a:ea typeface="+mn-ea"/>
                          <a:cs typeface="+mn-cs"/>
                        </a:rPr>
                        <a:t>　既にサービスを利用している者</a:t>
                      </a:r>
                      <a:endParaRPr kumimoji="1" lang="en-US" altLang="ja-JP" sz="1800" b="0" i="0" u="none" strike="noStrike" kern="1200" baseline="0" dirty="0" smtClean="0">
                        <a:solidFill>
                          <a:schemeClr val="dk1"/>
                        </a:solidFill>
                        <a:latin typeface="+mn-lt"/>
                        <a:ea typeface="+mn-ea"/>
                        <a:cs typeface="+mn-cs"/>
                      </a:endParaRPr>
                    </a:p>
                    <a:p>
                      <a:r>
                        <a:rPr kumimoji="1" lang="ja-JP" altLang="en-US" sz="1800" b="0" i="0" u="none" strike="noStrike" kern="1200" baseline="0" dirty="0" smtClean="0">
                          <a:solidFill>
                            <a:schemeClr val="dk1"/>
                          </a:solidFill>
                          <a:latin typeface="+mn-lt"/>
                          <a:ea typeface="+mn-ea"/>
                          <a:cs typeface="+mn-cs"/>
                        </a:rPr>
                        <a:t>　　　のうち</a:t>
                      </a:r>
                      <a:r>
                        <a:rPr kumimoji="1" lang="ja-JP" altLang="en-US" sz="1800" b="1" i="0" u="sng" strike="noStrike" kern="1200" baseline="0" dirty="0" smtClean="0">
                          <a:solidFill>
                            <a:srgbClr val="FF0000"/>
                          </a:solidFill>
                          <a:latin typeface="+mn-lt"/>
                          <a:ea typeface="+mn-ea"/>
                          <a:cs typeface="+mn-cs"/>
                        </a:rPr>
                        <a:t>希望する者</a:t>
                      </a:r>
                      <a:r>
                        <a:rPr kumimoji="1" lang="ja-JP" altLang="en-US" sz="1800" b="0" i="0" u="none" strike="noStrike" kern="1200" baseline="0" dirty="0" smtClean="0">
                          <a:solidFill>
                            <a:schemeClr val="dk1"/>
                          </a:solidFill>
                          <a:latin typeface="+mn-lt"/>
                          <a:ea typeface="+mn-ea"/>
                          <a:cs typeface="+mn-cs"/>
                        </a:rPr>
                        <a:t> </a:t>
                      </a:r>
                    </a:p>
                    <a:p>
                      <a:r>
                        <a:rPr kumimoji="1" lang="ja-JP" altLang="en-US" sz="1800" b="0" i="0" u="none" strike="noStrike" kern="1200" baseline="0" dirty="0" smtClean="0">
                          <a:solidFill>
                            <a:schemeClr val="dk1"/>
                          </a:solidFill>
                          <a:latin typeface="+mn-lt"/>
                          <a:ea typeface="+mn-ea"/>
                          <a:cs typeface="+mn-cs"/>
                        </a:rPr>
                        <a:t>　</a:t>
                      </a:r>
                      <a:r>
                        <a:rPr kumimoji="1" lang="ja-JP" altLang="en-US" sz="1800" b="1" i="0" u="sng" strike="noStrike" kern="1200" baseline="0" dirty="0" smtClean="0">
                          <a:solidFill>
                            <a:srgbClr val="FF0000"/>
                          </a:solidFill>
                          <a:latin typeface="+mn-lt"/>
                          <a:ea typeface="+mn-ea"/>
                          <a:cs typeface="+mn-cs"/>
                        </a:rPr>
                        <a:t>新たにサービス利用する者 </a:t>
                      </a:r>
                    </a:p>
                    <a:p>
                      <a:r>
                        <a:rPr kumimoji="1" lang="ja-JP" altLang="en-US" sz="1800" b="1" i="0" u="none" strike="noStrike" kern="1200" baseline="0" dirty="0" smtClean="0">
                          <a:solidFill>
                            <a:schemeClr val="dk1"/>
                          </a:solidFill>
                          <a:latin typeface="+mn-lt"/>
                          <a:ea typeface="+mn-ea"/>
                          <a:cs typeface="+mn-cs"/>
                        </a:rPr>
                        <a:t>サービス事業対象者（基本チェックリスト） </a:t>
                      </a:r>
                    </a:p>
                    <a:p>
                      <a:r>
                        <a:rPr kumimoji="1" lang="ja-JP" altLang="en-US" sz="1800" b="0" i="0" u="none" strike="noStrike" kern="1200" baseline="0" dirty="0" smtClean="0">
                          <a:solidFill>
                            <a:schemeClr val="dk1"/>
                          </a:solidFill>
                          <a:latin typeface="+mn-lt"/>
                          <a:ea typeface="+mn-ea"/>
                          <a:cs typeface="+mn-cs"/>
                        </a:rPr>
                        <a:t>　</a:t>
                      </a:r>
                      <a:r>
                        <a:rPr kumimoji="1" lang="ja-JP" altLang="en-US" sz="1800" b="1" i="0" u="none" strike="noStrike" kern="1200" baseline="0" dirty="0" smtClean="0">
                          <a:solidFill>
                            <a:srgbClr val="FF0000"/>
                          </a:solidFill>
                          <a:latin typeface="+mn-lt"/>
                          <a:ea typeface="+mn-ea"/>
                          <a:cs typeface="+mn-cs"/>
                        </a:rPr>
                        <a:t>生活援助が必要な者 </a:t>
                      </a:r>
                      <a:r>
                        <a:rPr kumimoji="1" lang="ja-JP" altLang="en-US" sz="1800" b="0" i="0" u="none" strike="noStrike" kern="1200" baseline="0" dirty="0" smtClean="0">
                          <a:solidFill>
                            <a:schemeClr val="dk1"/>
                          </a:solidFill>
                          <a:latin typeface="+mn-lt"/>
                          <a:ea typeface="+mn-ea"/>
                          <a:cs typeface="+mn-cs"/>
                        </a:rPr>
                        <a:t>	</a:t>
                      </a:r>
                    </a:p>
                    <a:p>
                      <a:endParaRPr kumimoji="1" lang="ja-JP" altLang="en-US" sz="2400" dirty="0">
                        <a:latin typeface="ＭＳ ゴシック" panose="020B0609070205080204" pitchFamily="49" charset="-128"/>
                        <a:ea typeface="ＭＳ ゴシック" panose="020B0609070205080204" pitchFamily="49" charset="-128"/>
                      </a:endParaRPr>
                    </a:p>
                  </a:txBody>
                  <a:tcPr>
                    <a:solidFill>
                      <a:srgbClr val="FFFF00"/>
                    </a:solidFill>
                  </a:tcPr>
                </a:tc>
              </a:tr>
            </a:tbl>
          </a:graphicData>
        </a:graphic>
      </p:graphicFrame>
    </p:spTree>
    <p:extLst>
      <p:ext uri="{BB962C8B-B14F-4D97-AF65-F5344CB8AC3E}">
        <p14:creationId xmlns:p14="http://schemas.microsoft.com/office/powerpoint/2010/main" val="238125626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正方形/長方形 2"/>
          <p:cNvSpPr/>
          <p:nvPr/>
        </p:nvSpPr>
        <p:spPr>
          <a:xfrm>
            <a:off x="851897" y="116632"/>
            <a:ext cx="4156907" cy="523220"/>
          </a:xfrm>
          <a:prstGeom prst="rect">
            <a:avLst/>
          </a:prstGeom>
        </p:spPr>
        <p:txBody>
          <a:bodyPr wrap="none">
            <a:spAutoFit/>
          </a:bodyPr>
          <a:lstStyle/>
          <a:p>
            <a:r>
              <a:rPr lang="ja-JP" altLang="en-US" sz="2800" dirty="0">
                <a:solidFill>
                  <a:srgbClr val="000000"/>
                </a:solidFill>
                <a:latin typeface="HGPｺﾞｼｯｸE" panose="020B0900000000000000" pitchFamily="50" charset="-128"/>
                <a:ea typeface="HGPｺﾞｼｯｸE" panose="020B0900000000000000" pitchFamily="50" charset="-128"/>
              </a:rPr>
              <a:t>訪問型サービスの</a:t>
            </a:r>
            <a:r>
              <a:rPr lang="ja-JP" altLang="en-US" sz="2800" dirty="0" smtClean="0">
                <a:solidFill>
                  <a:srgbClr val="000000"/>
                </a:solidFill>
                <a:latin typeface="HGPｺﾞｼｯｸE" panose="020B0900000000000000" pitchFamily="50" charset="-128"/>
                <a:ea typeface="HGPｺﾞｼｯｸE" panose="020B0900000000000000" pitchFamily="50" charset="-128"/>
              </a:rPr>
              <a:t>類型案 </a:t>
            </a:r>
            <a:endParaRPr lang="ja-JP" altLang="en-US" sz="2800" dirty="0">
              <a:latin typeface="HGPｺﾞｼｯｸE" panose="020B0900000000000000" pitchFamily="50" charset="-128"/>
              <a:ea typeface="HGPｺﾞｼｯｸE" panose="020B0900000000000000" pitchFamily="50" charset="-128"/>
            </a:endParaRPr>
          </a:p>
        </p:txBody>
      </p:sp>
      <p:graphicFrame>
        <p:nvGraphicFramePr>
          <p:cNvPr id="4" name="表 3"/>
          <p:cNvGraphicFramePr>
            <a:graphicFrameLocks noGrp="1"/>
          </p:cNvGraphicFramePr>
          <p:nvPr>
            <p:extLst>
              <p:ext uri="{D42A27DB-BD31-4B8C-83A1-F6EECF244321}">
                <p14:modId xmlns:p14="http://schemas.microsoft.com/office/powerpoint/2010/main" val="1281119723"/>
              </p:ext>
            </p:extLst>
          </p:nvPr>
        </p:nvGraphicFramePr>
        <p:xfrm>
          <a:off x="23725" y="664428"/>
          <a:ext cx="9012772" cy="6522720"/>
        </p:xfrm>
        <a:graphic>
          <a:graphicData uri="http://schemas.openxmlformats.org/drawingml/2006/table">
            <a:tbl>
              <a:tblPr firstRow="1" bandRow="1">
                <a:tableStyleId>{5C22544A-7EE6-4342-B048-85BDC9FD1C3A}</a:tableStyleId>
              </a:tblPr>
              <a:tblGrid>
                <a:gridCol w="675958"/>
                <a:gridCol w="4016333"/>
                <a:gridCol w="4320481"/>
              </a:tblGrid>
              <a:tr h="1132963">
                <a:tc>
                  <a:txBody>
                    <a:bodyPr/>
                    <a:lstStyle/>
                    <a:p>
                      <a:r>
                        <a:rPr kumimoji="1" lang="ja-JP" altLang="en-US" sz="2800" b="0" dirty="0" smtClean="0">
                          <a:solidFill>
                            <a:schemeClr val="tx1"/>
                          </a:solidFill>
                          <a:latin typeface="ＭＳ ゴシック" panose="020B0609070205080204" pitchFamily="49" charset="-128"/>
                          <a:ea typeface="ＭＳ ゴシック" panose="020B0609070205080204" pitchFamily="49" charset="-128"/>
                        </a:rPr>
                        <a:t>類型</a:t>
                      </a:r>
                      <a:endParaRPr kumimoji="1" lang="ja-JP" altLang="en-US" sz="2800" b="0" dirty="0">
                        <a:solidFill>
                          <a:schemeClr val="tx1"/>
                        </a:solidFill>
                        <a:latin typeface="ＭＳ ゴシック" panose="020B0609070205080204" pitchFamily="49" charset="-128"/>
                        <a:ea typeface="ＭＳ ゴシック" panose="020B0609070205080204" pitchFamily="49" charset="-128"/>
                      </a:endParaRPr>
                    </a:p>
                  </a:txBody>
                  <a:tcPr>
                    <a:solidFill>
                      <a:schemeClr val="accent6">
                        <a:lumMod val="40000"/>
                        <a:lumOff val="6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ja-JP" altLang="en-US" sz="2800" b="0" dirty="0" smtClean="0">
                          <a:solidFill>
                            <a:schemeClr val="tx1"/>
                          </a:solidFill>
                          <a:latin typeface="ＭＳ ゴシック" panose="020B0609070205080204" pitchFamily="49" charset="-128"/>
                          <a:ea typeface="ＭＳ ゴシック" panose="020B0609070205080204" pitchFamily="49" charset="-128"/>
                        </a:rPr>
                        <a:t>介護予防型訪問サービス（現行の介護予防訪問介護相当）</a:t>
                      </a:r>
                      <a:endParaRPr kumimoji="1" lang="ja-JP" altLang="en-US" sz="2800" b="0" dirty="0">
                        <a:solidFill>
                          <a:schemeClr val="tx1"/>
                        </a:solidFill>
                        <a:latin typeface="ＭＳ ゴシック" panose="020B0609070205080204" pitchFamily="49" charset="-128"/>
                        <a:ea typeface="ＭＳ ゴシック" panose="020B0609070205080204" pitchFamily="49" charset="-128"/>
                      </a:endParaRPr>
                    </a:p>
                  </a:txBody>
                  <a:tcPr>
                    <a:solidFill>
                      <a:schemeClr val="accent1">
                        <a:lumMod val="20000"/>
                        <a:lumOff val="80000"/>
                      </a:schemeClr>
                    </a:solidFill>
                  </a:tcPr>
                </a:tc>
                <a:tc>
                  <a:txBody>
                    <a:bodyPr/>
                    <a:lstStyle/>
                    <a:p>
                      <a:r>
                        <a:rPr kumimoji="1" lang="ja-JP" altLang="en-US" sz="2800" b="0" i="0" u="none" strike="noStrike" kern="1200" baseline="0" dirty="0" smtClean="0">
                          <a:solidFill>
                            <a:schemeClr val="tx1"/>
                          </a:solidFill>
                          <a:latin typeface="ＭＳ ゴシック" panose="020B0609070205080204" pitchFamily="49" charset="-128"/>
                          <a:ea typeface="ＭＳ ゴシック" panose="020B0609070205080204" pitchFamily="49" charset="-128"/>
                          <a:cs typeface="+mn-cs"/>
                        </a:rPr>
                        <a:t>生活援助型訪問サービス</a:t>
                      </a:r>
                      <a:r>
                        <a:rPr kumimoji="1" lang="zh-TW" altLang="en-US" sz="2800" b="0" i="0" u="none" strike="noStrike" kern="1200" baseline="0" dirty="0" smtClean="0">
                          <a:solidFill>
                            <a:schemeClr val="tx1"/>
                          </a:solidFill>
                          <a:latin typeface="ＭＳ ゴシック" panose="020B0609070205080204" pitchFamily="49" charset="-128"/>
                          <a:ea typeface="ＭＳ ゴシック" panose="020B0609070205080204" pitchFamily="49" charset="-128"/>
                          <a:cs typeface="+mn-cs"/>
                        </a:rPr>
                        <a:t>（基準緩和型：Ａ型）</a:t>
                      </a:r>
                      <a:endParaRPr kumimoji="1" lang="ja-JP" altLang="en-US" sz="2800" dirty="0">
                        <a:latin typeface="ＭＳ ゴシック" panose="020B0609070205080204" pitchFamily="49" charset="-128"/>
                        <a:ea typeface="ＭＳ ゴシック" panose="020B0609070205080204" pitchFamily="49" charset="-128"/>
                      </a:endParaRPr>
                    </a:p>
                  </a:txBody>
                  <a:tcPr>
                    <a:solidFill>
                      <a:srgbClr val="FFFF00"/>
                    </a:solidFill>
                  </a:tcPr>
                </a:tc>
              </a:tr>
              <a:tr h="1846658">
                <a:tc>
                  <a:txBody>
                    <a:bodyPr/>
                    <a:lstStyle/>
                    <a:p>
                      <a:r>
                        <a:rPr kumimoji="1" lang="ja-JP" altLang="en-US" sz="2800" dirty="0" smtClean="0">
                          <a:latin typeface="ＭＳ ゴシック" panose="020B0609070205080204" pitchFamily="49" charset="-128"/>
                          <a:ea typeface="ＭＳ ゴシック" panose="020B0609070205080204" pitchFamily="49" charset="-128"/>
                        </a:rPr>
                        <a:t>報酬</a:t>
                      </a:r>
                      <a:endParaRPr kumimoji="1" lang="ja-JP" altLang="en-US" sz="2800" dirty="0">
                        <a:latin typeface="ＭＳ ゴシック" panose="020B0609070205080204" pitchFamily="49" charset="-128"/>
                        <a:ea typeface="ＭＳ ゴシック" panose="020B0609070205080204" pitchFamily="49" charset="-128"/>
                      </a:endParaRPr>
                    </a:p>
                  </a:txBody>
                  <a:tcPr>
                    <a:solidFill>
                      <a:schemeClr val="accent6">
                        <a:lumMod val="40000"/>
                        <a:lumOff val="60000"/>
                      </a:schemeClr>
                    </a:solidFill>
                  </a:tcPr>
                </a:tc>
                <a:tc>
                  <a:txBody>
                    <a:bodyPr/>
                    <a:lstStyle/>
                    <a:p>
                      <a:pPr marL="0" indent="0">
                        <a:buNone/>
                      </a:pPr>
                      <a:r>
                        <a:rPr lang="en-US" altLang="zh-TW" sz="2800" dirty="0" smtClean="0">
                          <a:latin typeface="ＭＳ ゴシック" panose="020B0609070205080204" pitchFamily="49" charset="-128"/>
                          <a:ea typeface="ＭＳ ゴシック" panose="020B0609070205080204" pitchFamily="49" charset="-128"/>
                        </a:rPr>
                        <a:t>【</a:t>
                      </a:r>
                      <a:r>
                        <a:rPr lang="zh-TW" altLang="en-US" sz="2800" dirty="0" smtClean="0">
                          <a:latin typeface="ＭＳ ゴシック" panose="020B0609070205080204" pitchFamily="49" charset="-128"/>
                          <a:ea typeface="ＭＳ ゴシック" panose="020B0609070205080204" pitchFamily="49" charset="-128"/>
                        </a:rPr>
                        <a:t>月額報酬制 </a:t>
                      </a:r>
                      <a:r>
                        <a:rPr lang="en-US" altLang="zh-TW" sz="2800" dirty="0" smtClean="0">
                          <a:latin typeface="ＭＳ ゴシック" panose="020B0609070205080204" pitchFamily="49" charset="-128"/>
                          <a:ea typeface="ＭＳ ゴシック" panose="020B0609070205080204" pitchFamily="49" charset="-128"/>
                        </a:rPr>
                        <a:t>1</a:t>
                      </a:r>
                      <a:r>
                        <a:rPr lang="zh-TW" altLang="en-US" sz="2800" dirty="0" smtClean="0">
                          <a:latin typeface="ＭＳ ゴシック" panose="020B0609070205080204" pitchFamily="49" charset="-128"/>
                          <a:ea typeface="ＭＳ ゴシック" panose="020B0609070205080204" pitchFamily="49" charset="-128"/>
                        </a:rPr>
                        <a:t>単位</a:t>
                      </a:r>
                      <a:r>
                        <a:rPr lang="en-US" altLang="zh-TW" sz="2800" dirty="0" smtClean="0">
                          <a:latin typeface="ＭＳ ゴシック" panose="020B0609070205080204" pitchFamily="49" charset="-128"/>
                          <a:ea typeface="ＭＳ ゴシック" panose="020B0609070205080204" pitchFamily="49" charset="-128"/>
                        </a:rPr>
                        <a:t>11.12</a:t>
                      </a:r>
                      <a:r>
                        <a:rPr lang="zh-TW" altLang="en-US" sz="2800" dirty="0" smtClean="0">
                          <a:latin typeface="ＭＳ ゴシック" panose="020B0609070205080204" pitchFamily="49" charset="-128"/>
                          <a:ea typeface="ＭＳ ゴシック" panose="020B0609070205080204" pitchFamily="49" charset="-128"/>
                        </a:rPr>
                        <a:t>円</a:t>
                      </a:r>
                      <a:r>
                        <a:rPr lang="en-US" altLang="zh-TW" sz="2800" dirty="0" smtClean="0">
                          <a:latin typeface="ＭＳ ゴシック" panose="020B0609070205080204" pitchFamily="49" charset="-128"/>
                          <a:ea typeface="ＭＳ ゴシック" panose="020B0609070205080204" pitchFamily="49" charset="-128"/>
                        </a:rPr>
                        <a:t>】 </a:t>
                      </a:r>
                    </a:p>
                    <a:p>
                      <a:pPr marL="0" indent="0">
                        <a:buNone/>
                      </a:pPr>
                      <a:r>
                        <a:rPr lang="zh-TW" altLang="en-US" sz="2800" dirty="0" smtClean="0">
                          <a:latin typeface="ＭＳ ゴシック" panose="020B0609070205080204" pitchFamily="49" charset="-128"/>
                          <a:ea typeface="ＭＳ ゴシック" panose="020B0609070205080204" pitchFamily="49" charset="-128"/>
                        </a:rPr>
                        <a:t>週１回 </a:t>
                      </a:r>
                      <a:r>
                        <a:rPr lang="en-US" altLang="zh-TW" sz="2800" dirty="0" smtClean="0">
                          <a:latin typeface="ＭＳ ゴシック" panose="020B0609070205080204" pitchFamily="49" charset="-128"/>
                          <a:ea typeface="ＭＳ ゴシック" panose="020B0609070205080204" pitchFamily="49" charset="-128"/>
                        </a:rPr>
                        <a:t>1,168</a:t>
                      </a:r>
                      <a:r>
                        <a:rPr lang="zh-TW" altLang="en-US" sz="2800" dirty="0" smtClean="0">
                          <a:latin typeface="ＭＳ ゴシック" panose="020B0609070205080204" pitchFamily="49" charset="-128"/>
                          <a:ea typeface="ＭＳ ゴシック" panose="020B0609070205080204" pitchFamily="49" charset="-128"/>
                        </a:rPr>
                        <a:t>単位</a:t>
                      </a:r>
                      <a:endParaRPr lang="en-US" altLang="zh-TW" sz="2800" dirty="0" smtClean="0">
                        <a:latin typeface="ＭＳ ゴシック" panose="020B0609070205080204" pitchFamily="49" charset="-128"/>
                        <a:ea typeface="ＭＳ ゴシック" panose="020B0609070205080204" pitchFamily="49" charset="-128"/>
                      </a:endParaRPr>
                    </a:p>
                    <a:p>
                      <a:pPr marL="0" indent="0">
                        <a:buNone/>
                      </a:pPr>
                      <a:r>
                        <a:rPr lang="zh-TW" altLang="en-US" sz="2800" dirty="0" smtClean="0">
                          <a:latin typeface="ＭＳ ゴシック" panose="020B0609070205080204" pitchFamily="49" charset="-128"/>
                          <a:ea typeface="ＭＳ ゴシック" panose="020B0609070205080204" pitchFamily="49" charset="-128"/>
                        </a:rPr>
                        <a:t>（</a:t>
                      </a:r>
                      <a:r>
                        <a:rPr lang="en-US" altLang="zh-TW" sz="2800" dirty="0" smtClean="0">
                          <a:latin typeface="ＭＳ ゴシック" panose="020B0609070205080204" pitchFamily="49" charset="-128"/>
                          <a:ea typeface="ＭＳ ゴシック" panose="020B0609070205080204" pitchFamily="49" charset="-128"/>
                        </a:rPr>
                        <a:t>12,988</a:t>
                      </a:r>
                      <a:r>
                        <a:rPr lang="zh-TW" altLang="en-US" sz="2800" dirty="0" smtClean="0">
                          <a:latin typeface="ＭＳ ゴシック" panose="020B0609070205080204" pitchFamily="49" charset="-128"/>
                          <a:ea typeface="ＭＳ ゴシック" panose="020B0609070205080204" pitchFamily="49" charset="-128"/>
                        </a:rPr>
                        <a:t>円） </a:t>
                      </a:r>
                    </a:p>
                    <a:p>
                      <a:pPr marL="0" indent="0">
                        <a:buNone/>
                      </a:pPr>
                      <a:r>
                        <a:rPr lang="zh-TW" altLang="en-US" sz="2800" dirty="0" smtClean="0">
                          <a:latin typeface="ＭＳ ゴシック" panose="020B0609070205080204" pitchFamily="49" charset="-128"/>
                          <a:ea typeface="ＭＳ ゴシック" panose="020B0609070205080204" pitchFamily="49" charset="-128"/>
                        </a:rPr>
                        <a:t>週２回 </a:t>
                      </a:r>
                      <a:r>
                        <a:rPr lang="en-US" altLang="zh-TW" sz="2800" dirty="0" smtClean="0">
                          <a:latin typeface="ＭＳ ゴシック" panose="020B0609070205080204" pitchFamily="49" charset="-128"/>
                          <a:ea typeface="ＭＳ ゴシック" panose="020B0609070205080204" pitchFamily="49" charset="-128"/>
                        </a:rPr>
                        <a:t>2,335</a:t>
                      </a:r>
                      <a:r>
                        <a:rPr lang="zh-TW" altLang="en-US" sz="2800" dirty="0" smtClean="0">
                          <a:latin typeface="ＭＳ ゴシック" panose="020B0609070205080204" pitchFamily="49" charset="-128"/>
                          <a:ea typeface="ＭＳ ゴシック" panose="020B0609070205080204" pitchFamily="49" charset="-128"/>
                        </a:rPr>
                        <a:t>単位（</a:t>
                      </a:r>
                      <a:r>
                        <a:rPr lang="en-US" altLang="zh-TW" sz="2800" dirty="0" smtClean="0">
                          <a:latin typeface="ＭＳ ゴシック" panose="020B0609070205080204" pitchFamily="49" charset="-128"/>
                          <a:ea typeface="ＭＳ ゴシック" panose="020B0609070205080204" pitchFamily="49" charset="-128"/>
                        </a:rPr>
                        <a:t>25,965</a:t>
                      </a:r>
                      <a:r>
                        <a:rPr lang="zh-TW" altLang="en-US" sz="2800" dirty="0" smtClean="0">
                          <a:latin typeface="ＭＳ ゴシック" panose="020B0609070205080204" pitchFamily="49" charset="-128"/>
                          <a:ea typeface="ＭＳ ゴシック" panose="020B0609070205080204" pitchFamily="49" charset="-128"/>
                        </a:rPr>
                        <a:t>円） </a:t>
                      </a:r>
                    </a:p>
                    <a:p>
                      <a:pPr marL="0" indent="0">
                        <a:buNone/>
                      </a:pPr>
                      <a:r>
                        <a:rPr lang="zh-TW" altLang="en-US" sz="2800" dirty="0" smtClean="0">
                          <a:latin typeface="ＭＳ ゴシック" panose="020B0609070205080204" pitchFamily="49" charset="-128"/>
                          <a:ea typeface="ＭＳ ゴシック" panose="020B0609070205080204" pitchFamily="49" charset="-128"/>
                        </a:rPr>
                        <a:t>週２回超 </a:t>
                      </a:r>
                      <a:r>
                        <a:rPr lang="en-US" altLang="zh-TW" sz="2800" dirty="0" smtClean="0">
                          <a:latin typeface="ＭＳ ゴシック" panose="020B0609070205080204" pitchFamily="49" charset="-128"/>
                          <a:ea typeface="ＭＳ ゴシック" panose="020B0609070205080204" pitchFamily="49" charset="-128"/>
                        </a:rPr>
                        <a:t>3,704</a:t>
                      </a:r>
                      <a:r>
                        <a:rPr lang="zh-TW" altLang="en-US" sz="2800" dirty="0" smtClean="0">
                          <a:latin typeface="ＭＳ ゴシック" panose="020B0609070205080204" pitchFamily="49" charset="-128"/>
                          <a:ea typeface="ＭＳ ゴシック" panose="020B0609070205080204" pitchFamily="49" charset="-128"/>
                        </a:rPr>
                        <a:t>単位（</a:t>
                      </a:r>
                      <a:r>
                        <a:rPr lang="en-US" altLang="zh-TW" sz="2800" dirty="0" smtClean="0">
                          <a:latin typeface="ＭＳ ゴシック" panose="020B0609070205080204" pitchFamily="49" charset="-128"/>
                          <a:ea typeface="ＭＳ ゴシック" panose="020B0609070205080204" pitchFamily="49" charset="-128"/>
                        </a:rPr>
                        <a:t>41,188</a:t>
                      </a:r>
                      <a:r>
                        <a:rPr lang="zh-TW" altLang="en-US" sz="2800" dirty="0" smtClean="0">
                          <a:latin typeface="ＭＳ ゴシック" panose="020B0609070205080204" pitchFamily="49" charset="-128"/>
                          <a:ea typeface="ＭＳ ゴシック" panose="020B0609070205080204" pitchFamily="49" charset="-128"/>
                        </a:rPr>
                        <a:t>円）</a:t>
                      </a:r>
                      <a:endParaRPr lang="en-US" altLang="zh-TW" sz="2800" dirty="0" smtClean="0">
                        <a:latin typeface="ＭＳ ゴシック" panose="020B0609070205080204" pitchFamily="49" charset="-128"/>
                        <a:ea typeface="ＭＳ ゴシック" panose="020B0609070205080204" pitchFamily="49" charset="-128"/>
                      </a:endParaRPr>
                    </a:p>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sz="2000" b="0" i="0" u="none" strike="noStrike" kern="1200" baseline="0" dirty="0" smtClean="0">
                          <a:solidFill>
                            <a:schemeClr val="dk1"/>
                          </a:solidFill>
                          <a:latin typeface="+mn-lt"/>
                          <a:ea typeface="+mn-ea"/>
                          <a:cs typeface="+mn-cs"/>
                        </a:rPr>
                        <a:t>※</a:t>
                      </a:r>
                      <a:r>
                        <a:rPr kumimoji="1" lang="ja-JP" altLang="en-US" sz="2000" b="0" i="0" u="none" strike="noStrike" kern="1200" baseline="0" dirty="0" smtClean="0">
                          <a:solidFill>
                            <a:schemeClr val="dk1"/>
                          </a:solidFill>
                          <a:latin typeface="+mn-lt"/>
                          <a:ea typeface="+mn-ea"/>
                          <a:cs typeface="+mn-cs"/>
                        </a:rPr>
                        <a:t>国が定める単価どおり 	</a:t>
                      </a:r>
                    </a:p>
                    <a:p>
                      <a:pPr marL="0" indent="0">
                        <a:buNone/>
                      </a:pPr>
                      <a:endParaRPr kumimoji="1" lang="ja-JP" altLang="en-US" sz="2800" dirty="0">
                        <a:latin typeface="ＭＳ ゴシック" panose="020B0609070205080204" pitchFamily="49" charset="-128"/>
                        <a:ea typeface="ＭＳ ゴシック" panose="020B0609070205080204" pitchFamily="49" charset="-128"/>
                      </a:endParaRPr>
                    </a:p>
                  </a:txBody>
                  <a:tcPr>
                    <a:solidFill>
                      <a:schemeClr val="accent1">
                        <a:lumMod val="20000"/>
                        <a:lumOff val="80000"/>
                      </a:schemeClr>
                    </a:solidFill>
                  </a:tcPr>
                </a:tc>
                <a:tc>
                  <a:txBody>
                    <a:bodyPr/>
                    <a:lstStyle/>
                    <a:p>
                      <a:r>
                        <a:rPr kumimoji="1" lang="en-US" altLang="zh-TW" sz="2800" b="0" i="0" u="none" strike="noStrike" kern="1200" baseline="0" dirty="0" smtClean="0">
                          <a:solidFill>
                            <a:schemeClr val="dk1"/>
                          </a:solidFill>
                          <a:latin typeface="ＭＳ ゴシック" panose="020B0609070205080204" pitchFamily="49" charset="-128"/>
                          <a:ea typeface="ＭＳ ゴシック" panose="020B0609070205080204" pitchFamily="49" charset="-128"/>
                          <a:cs typeface="+mn-cs"/>
                        </a:rPr>
                        <a:t>【</a:t>
                      </a:r>
                      <a:r>
                        <a:rPr kumimoji="1" lang="zh-TW" altLang="en-US" sz="2800" b="0" i="0" u="none" strike="noStrike" kern="1200" baseline="0" dirty="0" smtClean="0">
                          <a:solidFill>
                            <a:schemeClr val="dk1"/>
                          </a:solidFill>
                          <a:latin typeface="ＭＳ ゴシック" panose="020B0609070205080204" pitchFamily="49" charset="-128"/>
                          <a:ea typeface="ＭＳ ゴシック" panose="020B0609070205080204" pitchFamily="49" charset="-128"/>
                          <a:cs typeface="+mn-cs"/>
                        </a:rPr>
                        <a:t>月額報酬制 </a:t>
                      </a:r>
                      <a:r>
                        <a:rPr kumimoji="1" lang="en-US" altLang="zh-TW" sz="2800" b="0" i="0" u="none" strike="noStrike" kern="1200" baseline="0" dirty="0" smtClean="0">
                          <a:solidFill>
                            <a:schemeClr val="dk1"/>
                          </a:solidFill>
                          <a:latin typeface="ＭＳ ゴシック" panose="020B0609070205080204" pitchFamily="49" charset="-128"/>
                          <a:ea typeface="ＭＳ ゴシック" panose="020B0609070205080204" pitchFamily="49" charset="-128"/>
                          <a:cs typeface="+mn-cs"/>
                        </a:rPr>
                        <a:t>1</a:t>
                      </a:r>
                      <a:r>
                        <a:rPr kumimoji="1" lang="zh-TW" altLang="en-US" sz="2800" b="0" i="0" u="none" strike="noStrike" kern="1200" baseline="0" dirty="0" smtClean="0">
                          <a:solidFill>
                            <a:schemeClr val="dk1"/>
                          </a:solidFill>
                          <a:latin typeface="ＭＳ ゴシック" panose="020B0609070205080204" pitchFamily="49" charset="-128"/>
                          <a:ea typeface="ＭＳ ゴシック" panose="020B0609070205080204" pitchFamily="49" charset="-128"/>
                          <a:cs typeface="+mn-cs"/>
                        </a:rPr>
                        <a:t>単位</a:t>
                      </a:r>
                      <a:endParaRPr kumimoji="1" lang="en-US" altLang="zh-TW" sz="2800" b="0" i="0" u="none" strike="noStrike" kern="1200" baseline="0" dirty="0" smtClean="0">
                        <a:solidFill>
                          <a:schemeClr val="dk1"/>
                        </a:solidFill>
                        <a:latin typeface="ＭＳ ゴシック" panose="020B0609070205080204" pitchFamily="49" charset="-128"/>
                        <a:ea typeface="ＭＳ ゴシック" panose="020B0609070205080204" pitchFamily="49" charset="-128"/>
                        <a:cs typeface="+mn-cs"/>
                      </a:endParaRPr>
                    </a:p>
                    <a:p>
                      <a:r>
                        <a:rPr kumimoji="1" lang="en-US" altLang="zh-TW" sz="2800" b="0" i="0" u="none" strike="noStrike" kern="1200" baseline="0" dirty="0" smtClean="0">
                          <a:solidFill>
                            <a:schemeClr val="dk1"/>
                          </a:solidFill>
                          <a:latin typeface="ＭＳ ゴシック" panose="020B0609070205080204" pitchFamily="49" charset="-128"/>
                          <a:ea typeface="ＭＳ ゴシック" panose="020B0609070205080204" pitchFamily="49" charset="-128"/>
                          <a:cs typeface="+mn-cs"/>
                        </a:rPr>
                        <a:t>11.12</a:t>
                      </a:r>
                      <a:r>
                        <a:rPr kumimoji="1" lang="zh-TW" altLang="en-US" sz="2800" b="0" i="0" u="none" strike="noStrike" kern="1200" baseline="0" dirty="0" smtClean="0">
                          <a:solidFill>
                            <a:schemeClr val="dk1"/>
                          </a:solidFill>
                          <a:latin typeface="ＭＳ ゴシック" panose="020B0609070205080204" pitchFamily="49" charset="-128"/>
                          <a:ea typeface="ＭＳ ゴシック" panose="020B0609070205080204" pitchFamily="49" charset="-128"/>
                          <a:cs typeface="+mn-cs"/>
                        </a:rPr>
                        <a:t>円</a:t>
                      </a:r>
                      <a:r>
                        <a:rPr kumimoji="1" lang="en-US" altLang="zh-TW" sz="2800" b="0" i="0" u="none" strike="noStrike" kern="1200" baseline="0" dirty="0" smtClean="0">
                          <a:solidFill>
                            <a:schemeClr val="dk1"/>
                          </a:solidFill>
                          <a:latin typeface="ＭＳ ゴシック" panose="020B0609070205080204" pitchFamily="49" charset="-128"/>
                          <a:ea typeface="ＭＳ ゴシック" panose="020B0609070205080204" pitchFamily="49" charset="-128"/>
                          <a:cs typeface="+mn-cs"/>
                        </a:rPr>
                        <a:t>】 </a:t>
                      </a:r>
                    </a:p>
                    <a:p>
                      <a:r>
                        <a:rPr kumimoji="1" lang="zh-TW" altLang="en-US" sz="2800" b="0" i="0" u="none" strike="noStrike" kern="1200" baseline="0" dirty="0" smtClean="0">
                          <a:solidFill>
                            <a:schemeClr val="dk1"/>
                          </a:solidFill>
                          <a:latin typeface="ＭＳ ゴシック" panose="020B0609070205080204" pitchFamily="49" charset="-128"/>
                          <a:ea typeface="ＭＳ ゴシック" panose="020B0609070205080204" pitchFamily="49" charset="-128"/>
                          <a:cs typeface="+mn-cs"/>
                        </a:rPr>
                        <a:t>週１回 </a:t>
                      </a:r>
                      <a:r>
                        <a:rPr kumimoji="1" lang="en-US" altLang="zh-TW" sz="2800" b="0" i="0" u="none" strike="noStrike" kern="1200" baseline="0" dirty="0" smtClean="0">
                          <a:solidFill>
                            <a:srgbClr val="FF0000"/>
                          </a:solidFill>
                          <a:latin typeface="ＭＳ ゴシック" panose="020B0609070205080204" pitchFamily="49" charset="-128"/>
                          <a:ea typeface="ＭＳ ゴシック" panose="020B0609070205080204" pitchFamily="49" charset="-128"/>
                          <a:cs typeface="+mn-cs"/>
                        </a:rPr>
                        <a:t>880</a:t>
                      </a:r>
                      <a:r>
                        <a:rPr kumimoji="1" lang="zh-TW" altLang="en-US" sz="2800" b="0" i="0" u="none" strike="noStrike" kern="1200" baseline="0" dirty="0" smtClean="0">
                          <a:solidFill>
                            <a:srgbClr val="FF0000"/>
                          </a:solidFill>
                          <a:latin typeface="ＭＳ ゴシック" panose="020B0609070205080204" pitchFamily="49" charset="-128"/>
                          <a:ea typeface="ＭＳ ゴシック" panose="020B0609070205080204" pitchFamily="49" charset="-128"/>
                          <a:cs typeface="+mn-cs"/>
                        </a:rPr>
                        <a:t>単位</a:t>
                      </a:r>
                      <a:endParaRPr kumimoji="1" lang="en-US" altLang="zh-TW" sz="2800" b="0" i="0" u="none" strike="noStrike" kern="1200" baseline="0" dirty="0" smtClean="0">
                        <a:solidFill>
                          <a:srgbClr val="FF0000"/>
                        </a:solidFill>
                        <a:latin typeface="ＭＳ ゴシック" panose="020B0609070205080204" pitchFamily="49" charset="-128"/>
                        <a:ea typeface="ＭＳ ゴシック" panose="020B0609070205080204" pitchFamily="49" charset="-128"/>
                        <a:cs typeface="+mn-cs"/>
                      </a:endParaRPr>
                    </a:p>
                    <a:p>
                      <a:r>
                        <a:rPr kumimoji="1" lang="zh-TW" altLang="en-US" sz="2800" b="0" i="0" u="none" strike="noStrike" kern="1200" baseline="0" dirty="0" smtClean="0">
                          <a:solidFill>
                            <a:schemeClr val="dk1"/>
                          </a:solidFill>
                          <a:latin typeface="ＭＳ ゴシック" panose="020B0609070205080204" pitchFamily="49" charset="-128"/>
                          <a:ea typeface="ＭＳ ゴシック" panose="020B0609070205080204" pitchFamily="49" charset="-128"/>
                          <a:cs typeface="+mn-cs"/>
                        </a:rPr>
                        <a:t>（ </a:t>
                      </a:r>
                      <a:r>
                        <a:rPr kumimoji="1" lang="en-US" altLang="zh-TW" sz="2800" b="0" i="0" u="none" strike="noStrike" kern="1200" baseline="0" dirty="0" smtClean="0">
                          <a:solidFill>
                            <a:schemeClr val="dk1"/>
                          </a:solidFill>
                          <a:latin typeface="ＭＳ ゴシック" panose="020B0609070205080204" pitchFamily="49" charset="-128"/>
                          <a:ea typeface="ＭＳ ゴシック" panose="020B0609070205080204" pitchFamily="49" charset="-128"/>
                          <a:cs typeface="+mn-cs"/>
                        </a:rPr>
                        <a:t>9,785</a:t>
                      </a:r>
                      <a:r>
                        <a:rPr kumimoji="1" lang="zh-TW" altLang="en-US" sz="2800" b="0" i="0" u="none" strike="noStrike" kern="1200" baseline="0" dirty="0" smtClean="0">
                          <a:solidFill>
                            <a:schemeClr val="dk1"/>
                          </a:solidFill>
                          <a:latin typeface="ＭＳ ゴシック" panose="020B0609070205080204" pitchFamily="49" charset="-128"/>
                          <a:ea typeface="ＭＳ ゴシック" panose="020B0609070205080204" pitchFamily="49" charset="-128"/>
                          <a:cs typeface="+mn-cs"/>
                        </a:rPr>
                        <a:t>円） </a:t>
                      </a:r>
                    </a:p>
                    <a:p>
                      <a:r>
                        <a:rPr kumimoji="1" lang="zh-TW" altLang="en-US" sz="2800" b="0" i="0" u="none" strike="noStrike" kern="1200" baseline="0" dirty="0" smtClean="0">
                          <a:solidFill>
                            <a:schemeClr val="dk1"/>
                          </a:solidFill>
                          <a:latin typeface="ＭＳ ゴシック" panose="020B0609070205080204" pitchFamily="49" charset="-128"/>
                          <a:ea typeface="ＭＳ ゴシック" panose="020B0609070205080204" pitchFamily="49" charset="-128"/>
                          <a:cs typeface="+mn-cs"/>
                        </a:rPr>
                        <a:t>週２回 </a:t>
                      </a:r>
                      <a:r>
                        <a:rPr kumimoji="1" lang="en-US" altLang="zh-TW" sz="2800" b="0" i="0" u="none" strike="noStrike" kern="1200" baseline="0" dirty="0" smtClean="0">
                          <a:solidFill>
                            <a:srgbClr val="FF0000"/>
                          </a:solidFill>
                          <a:latin typeface="ＭＳ ゴシック" panose="020B0609070205080204" pitchFamily="49" charset="-128"/>
                          <a:ea typeface="ＭＳ ゴシック" panose="020B0609070205080204" pitchFamily="49" charset="-128"/>
                          <a:cs typeface="+mn-cs"/>
                        </a:rPr>
                        <a:t>1,759</a:t>
                      </a:r>
                      <a:r>
                        <a:rPr kumimoji="1" lang="zh-TW" altLang="en-US" sz="2800" b="0" i="0" u="none" strike="noStrike" kern="1200" baseline="0" dirty="0" smtClean="0">
                          <a:solidFill>
                            <a:srgbClr val="FF0000"/>
                          </a:solidFill>
                          <a:latin typeface="ＭＳ ゴシック" panose="020B0609070205080204" pitchFamily="49" charset="-128"/>
                          <a:ea typeface="ＭＳ ゴシック" panose="020B0609070205080204" pitchFamily="49" charset="-128"/>
                          <a:cs typeface="+mn-cs"/>
                        </a:rPr>
                        <a:t>単位</a:t>
                      </a:r>
                      <a:endParaRPr kumimoji="1" lang="en-US" altLang="zh-TW" sz="2800" b="0" i="0" u="none" strike="noStrike" kern="1200" baseline="0" dirty="0" smtClean="0">
                        <a:solidFill>
                          <a:srgbClr val="FF0000"/>
                        </a:solidFill>
                        <a:latin typeface="ＭＳ ゴシック" panose="020B0609070205080204" pitchFamily="49" charset="-128"/>
                        <a:ea typeface="ＭＳ ゴシック" panose="020B0609070205080204" pitchFamily="49" charset="-128"/>
                        <a:cs typeface="+mn-cs"/>
                      </a:endParaRPr>
                    </a:p>
                    <a:p>
                      <a:r>
                        <a:rPr kumimoji="1" lang="zh-TW" altLang="en-US" sz="2800" b="0" i="0" u="none" strike="noStrike" kern="1200" baseline="0" dirty="0" smtClean="0">
                          <a:solidFill>
                            <a:schemeClr val="dk1"/>
                          </a:solidFill>
                          <a:latin typeface="ＭＳ ゴシック" panose="020B0609070205080204" pitchFamily="49" charset="-128"/>
                          <a:ea typeface="ＭＳ ゴシック" panose="020B0609070205080204" pitchFamily="49" charset="-128"/>
                          <a:cs typeface="+mn-cs"/>
                        </a:rPr>
                        <a:t>（</a:t>
                      </a:r>
                      <a:r>
                        <a:rPr kumimoji="1" lang="en-US" altLang="zh-TW" sz="2800" b="0" i="0" u="none" strike="noStrike" kern="1200" baseline="0" dirty="0" smtClean="0">
                          <a:solidFill>
                            <a:schemeClr val="dk1"/>
                          </a:solidFill>
                          <a:latin typeface="ＭＳ ゴシック" panose="020B0609070205080204" pitchFamily="49" charset="-128"/>
                          <a:ea typeface="ＭＳ ゴシック" panose="020B0609070205080204" pitchFamily="49" charset="-128"/>
                          <a:cs typeface="+mn-cs"/>
                        </a:rPr>
                        <a:t>19,560</a:t>
                      </a:r>
                      <a:r>
                        <a:rPr kumimoji="1" lang="zh-TW" altLang="en-US" sz="2800" b="0" i="0" u="none" strike="noStrike" kern="1200" baseline="0" dirty="0" smtClean="0">
                          <a:solidFill>
                            <a:schemeClr val="dk1"/>
                          </a:solidFill>
                          <a:latin typeface="ＭＳ ゴシック" panose="020B0609070205080204" pitchFamily="49" charset="-128"/>
                          <a:ea typeface="ＭＳ ゴシック" panose="020B0609070205080204" pitchFamily="49" charset="-128"/>
                          <a:cs typeface="+mn-cs"/>
                        </a:rPr>
                        <a:t>円） </a:t>
                      </a:r>
                    </a:p>
                    <a:p>
                      <a:r>
                        <a:rPr kumimoji="1" lang="zh-TW" altLang="en-US" sz="2800" b="0" i="0" u="none" strike="noStrike" kern="1200" baseline="0" dirty="0" smtClean="0">
                          <a:solidFill>
                            <a:schemeClr val="dk1"/>
                          </a:solidFill>
                          <a:latin typeface="ＭＳ ゴシック" panose="020B0609070205080204" pitchFamily="49" charset="-128"/>
                          <a:ea typeface="ＭＳ ゴシック" panose="020B0609070205080204" pitchFamily="49" charset="-128"/>
                          <a:cs typeface="+mn-cs"/>
                        </a:rPr>
                        <a:t>週２回超 </a:t>
                      </a:r>
                      <a:r>
                        <a:rPr kumimoji="1" lang="en-US" altLang="zh-TW" sz="2800" b="0" i="0" u="none" strike="noStrike" kern="1200" baseline="0" dirty="0" smtClean="0">
                          <a:solidFill>
                            <a:srgbClr val="FF0000"/>
                          </a:solidFill>
                          <a:latin typeface="ＭＳ ゴシック" panose="020B0609070205080204" pitchFamily="49" charset="-128"/>
                          <a:ea typeface="ＭＳ ゴシック" panose="020B0609070205080204" pitchFamily="49" charset="-128"/>
                          <a:cs typeface="+mn-cs"/>
                        </a:rPr>
                        <a:t>2,790</a:t>
                      </a:r>
                      <a:r>
                        <a:rPr kumimoji="1" lang="zh-TW" altLang="en-US" sz="2800" b="0" i="0" u="none" strike="noStrike" kern="1200" baseline="0" dirty="0" smtClean="0">
                          <a:solidFill>
                            <a:srgbClr val="FF0000"/>
                          </a:solidFill>
                          <a:latin typeface="ＭＳ ゴシック" panose="020B0609070205080204" pitchFamily="49" charset="-128"/>
                          <a:ea typeface="ＭＳ ゴシック" panose="020B0609070205080204" pitchFamily="49" charset="-128"/>
                          <a:cs typeface="+mn-cs"/>
                        </a:rPr>
                        <a:t>単位</a:t>
                      </a:r>
                      <a:endParaRPr kumimoji="1" lang="en-US" altLang="zh-TW" sz="2800" b="0" i="0" u="none" strike="noStrike" kern="1200" baseline="0" dirty="0" smtClean="0">
                        <a:solidFill>
                          <a:srgbClr val="FF0000"/>
                        </a:solidFill>
                        <a:latin typeface="ＭＳ ゴシック" panose="020B0609070205080204" pitchFamily="49" charset="-128"/>
                        <a:ea typeface="ＭＳ ゴシック" panose="020B0609070205080204" pitchFamily="49" charset="-128"/>
                        <a:cs typeface="+mn-cs"/>
                      </a:endParaRPr>
                    </a:p>
                    <a:p>
                      <a:r>
                        <a:rPr kumimoji="1" lang="zh-TW" altLang="en-US" sz="2800" b="0" i="0" u="none" strike="noStrike" kern="1200" baseline="0" dirty="0" smtClean="0">
                          <a:solidFill>
                            <a:schemeClr val="dk1"/>
                          </a:solidFill>
                          <a:latin typeface="ＭＳ ゴシック" panose="020B0609070205080204" pitchFamily="49" charset="-128"/>
                          <a:ea typeface="ＭＳ ゴシック" panose="020B0609070205080204" pitchFamily="49" charset="-128"/>
                          <a:cs typeface="+mn-cs"/>
                        </a:rPr>
                        <a:t>（</a:t>
                      </a:r>
                      <a:r>
                        <a:rPr kumimoji="1" lang="en-US" altLang="zh-TW" sz="2800" b="0" i="0" u="none" strike="noStrike" kern="1200" baseline="0" dirty="0" smtClean="0">
                          <a:solidFill>
                            <a:schemeClr val="dk1"/>
                          </a:solidFill>
                          <a:latin typeface="ＭＳ ゴシック" panose="020B0609070205080204" pitchFamily="49" charset="-128"/>
                          <a:ea typeface="ＭＳ ゴシック" panose="020B0609070205080204" pitchFamily="49" charset="-128"/>
                          <a:cs typeface="+mn-cs"/>
                        </a:rPr>
                        <a:t>31,024</a:t>
                      </a:r>
                      <a:r>
                        <a:rPr kumimoji="1" lang="zh-TW" altLang="en-US" sz="2800" b="0" i="0" u="none" strike="noStrike" kern="1200" baseline="0" dirty="0" smtClean="0">
                          <a:solidFill>
                            <a:schemeClr val="dk1"/>
                          </a:solidFill>
                          <a:latin typeface="ＭＳ ゴシック" panose="020B0609070205080204" pitchFamily="49" charset="-128"/>
                          <a:ea typeface="ＭＳ ゴシック" panose="020B0609070205080204" pitchFamily="49" charset="-128"/>
                          <a:cs typeface="+mn-cs"/>
                        </a:rPr>
                        <a:t>円） 	</a:t>
                      </a:r>
                    </a:p>
                    <a:p>
                      <a:r>
                        <a:rPr kumimoji="1" lang="en-US" altLang="ja-JP" sz="2000" b="0" i="0" u="none" strike="noStrike" kern="1200" baseline="0" dirty="0" smtClean="0">
                          <a:solidFill>
                            <a:schemeClr val="dk1"/>
                          </a:solidFill>
                          <a:latin typeface="+mn-lt"/>
                          <a:ea typeface="+mn-ea"/>
                          <a:cs typeface="+mn-cs"/>
                        </a:rPr>
                        <a:t>※</a:t>
                      </a:r>
                      <a:r>
                        <a:rPr kumimoji="1" lang="ja-JP" altLang="en-US" sz="2000" b="0" i="0" u="none" strike="noStrike" kern="1200" baseline="0" dirty="0" smtClean="0">
                          <a:solidFill>
                            <a:schemeClr val="dk1"/>
                          </a:solidFill>
                          <a:latin typeface="+mn-lt"/>
                          <a:ea typeface="+mn-ea"/>
                          <a:cs typeface="+mn-cs"/>
                        </a:rPr>
                        <a:t>左記、介護予防型訪問サービスの単価をベースに </a:t>
                      </a:r>
                      <a:r>
                        <a:rPr kumimoji="1" lang="ja-JP" altLang="en-US" sz="2000" b="1" i="0" u="none" strike="noStrike" kern="1200" baseline="0" dirty="0" smtClean="0">
                          <a:solidFill>
                            <a:srgbClr val="FF0000"/>
                          </a:solidFill>
                          <a:latin typeface="+mn-lt"/>
                          <a:ea typeface="+mn-ea"/>
                          <a:cs typeface="+mn-cs"/>
                        </a:rPr>
                        <a:t>人件費を有資格者から無資格者に緩和する分だけ減額 </a:t>
                      </a:r>
                      <a:r>
                        <a:rPr kumimoji="1" lang="ja-JP" altLang="en-US" sz="2000" b="0" i="0" u="none" strike="noStrike" kern="1200" baseline="0" dirty="0" smtClean="0">
                          <a:solidFill>
                            <a:schemeClr val="dk1"/>
                          </a:solidFill>
                          <a:latin typeface="+mn-lt"/>
                          <a:ea typeface="+mn-ea"/>
                          <a:cs typeface="+mn-cs"/>
                        </a:rPr>
                        <a:t>	</a:t>
                      </a:r>
                    </a:p>
                    <a:p>
                      <a:endParaRPr kumimoji="1" lang="ja-JP" altLang="en-US" sz="2800" dirty="0">
                        <a:latin typeface="ＭＳ ゴシック" panose="020B0609070205080204" pitchFamily="49" charset="-128"/>
                        <a:ea typeface="ＭＳ ゴシック" panose="020B0609070205080204" pitchFamily="49" charset="-128"/>
                      </a:endParaRPr>
                    </a:p>
                  </a:txBody>
                  <a:tcPr>
                    <a:solidFill>
                      <a:srgbClr val="FFFF00"/>
                    </a:solidFill>
                  </a:tcPr>
                </a:tc>
              </a:tr>
            </a:tbl>
          </a:graphicData>
        </a:graphic>
      </p:graphicFrame>
    </p:spTree>
    <p:extLst>
      <p:ext uri="{BB962C8B-B14F-4D97-AF65-F5344CB8AC3E}">
        <p14:creationId xmlns:p14="http://schemas.microsoft.com/office/powerpoint/2010/main" val="70233406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コンテンツ プレースホルダー 1"/>
          <p:cNvSpPr>
            <a:spLocks noGrp="1"/>
          </p:cNvSpPr>
          <p:nvPr>
            <p:ph idx="1"/>
          </p:nvPr>
        </p:nvSpPr>
        <p:spPr>
          <a:xfrm>
            <a:off x="0" y="989013"/>
            <a:ext cx="8964613" cy="4527550"/>
          </a:xfrm>
        </p:spPr>
        <p:txBody>
          <a:bodyPr/>
          <a:lstStyle/>
          <a:p>
            <a:pPr marL="0" indent="0">
              <a:buFont typeface="Arial" panose="020B0604020202020204" pitchFamily="34" charset="0"/>
              <a:buNone/>
            </a:pPr>
            <a:r>
              <a:rPr lang="ja-JP" altLang="en-US" sz="2800" dirty="0" smtClean="0"/>
              <a:t>　訪問介護事業者に参入アンケート（</a:t>
            </a:r>
            <a:r>
              <a:rPr lang="en-US" altLang="ja-JP" sz="2800" dirty="0" smtClean="0"/>
              <a:t>2015</a:t>
            </a:r>
            <a:r>
              <a:rPr lang="ja-JP" altLang="en-US" sz="2800" dirty="0" smtClean="0"/>
              <a:t>年</a:t>
            </a:r>
            <a:r>
              <a:rPr lang="en-US" altLang="ja-JP" sz="2800" dirty="0" smtClean="0"/>
              <a:t>11</a:t>
            </a:r>
            <a:r>
              <a:rPr lang="ja-JP" altLang="en-US" sz="2800" dirty="0" smtClean="0"/>
              <a:t>月</a:t>
            </a:r>
            <a:r>
              <a:rPr lang="en-US" altLang="ja-JP" sz="2800" dirty="0" smtClean="0"/>
              <a:t>2</a:t>
            </a:r>
            <a:r>
              <a:rPr lang="ja-JP" altLang="en-US" sz="2800" dirty="0" smtClean="0"/>
              <a:t>日締切）</a:t>
            </a:r>
            <a:endParaRPr lang="en-US" altLang="ja-JP" sz="2800" dirty="0" smtClean="0"/>
          </a:p>
          <a:p>
            <a:pPr marL="0" indent="0">
              <a:buFont typeface="Arial" panose="020B0604020202020204" pitchFamily="34" charset="0"/>
              <a:buNone/>
            </a:pPr>
            <a:r>
              <a:rPr lang="ja-JP" altLang="en-US" sz="2800" dirty="0" smtClean="0"/>
              <a:t>　人員基準型サービス</a:t>
            </a:r>
            <a:r>
              <a:rPr lang="en-US" altLang="ja-JP" sz="2800" dirty="0" smtClean="0"/>
              <a:t>A</a:t>
            </a:r>
            <a:r>
              <a:rPr lang="ja-JP" altLang="en-US" sz="2800" dirty="0" smtClean="0"/>
              <a:t>型</a:t>
            </a:r>
            <a:endParaRPr lang="en-US" altLang="ja-JP" sz="2800" dirty="0" smtClean="0"/>
          </a:p>
          <a:p>
            <a:pPr marL="0" indent="0">
              <a:buFont typeface="Arial" panose="020B0604020202020204" pitchFamily="34" charset="0"/>
              <a:buNone/>
            </a:pPr>
            <a:r>
              <a:rPr lang="ja-JP" altLang="en-US" sz="2800" dirty="0" smtClean="0"/>
              <a:t>質問１　参入意向　有無　　質問２　問題点・体制は</a:t>
            </a:r>
            <a:endParaRPr lang="en-US" altLang="ja-JP" sz="2800" dirty="0" smtClean="0"/>
          </a:p>
          <a:p>
            <a:pPr marL="0" indent="0">
              <a:buFont typeface="Arial" panose="020B0604020202020204" pitchFamily="34" charset="0"/>
              <a:buNone/>
            </a:pPr>
            <a:r>
              <a:rPr lang="ja-JP" altLang="en-US" sz="2800" dirty="0" smtClean="0"/>
              <a:t>質問３　現行の</a:t>
            </a:r>
            <a:r>
              <a:rPr lang="en-US" altLang="ja-JP" sz="2800" dirty="0" smtClean="0"/>
              <a:t>7</a:t>
            </a:r>
            <a:r>
              <a:rPr lang="ja-JP" altLang="en-US" sz="2800" dirty="0" smtClean="0"/>
              <a:t>割から</a:t>
            </a:r>
            <a:r>
              <a:rPr lang="en-US" altLang="ja-JP" sz="2800" dirty="0" smtClean="0"/>
              <a:t>8</a:t>
            </a:r>
            <a:r>
              <a:rPr lang="ja-JP" altLang="en-US" sz="2800" dirty="0" smtClean="0"/>
              <a:t>割の単価でも参入するか</a:t>
            </a:r>
            <a:endParaRPr lang="en-US" altLang="ja-JP" sz="2800" dirty="0" smtClean="0"/>
          </a:p>
          <a:p>
            <a:pPr marL="0" indent="0">
              <a:buFont typeface="Arial" panose="020B0604020202020204" pitchFamily="34" charset="0"/>
              <a:buNone/>
            </a:pPr>
            <a:r>
              <a:rPr lang="ja-JP" altLang="en-US" sz="2800" dirty="0" smtClean="0"/>
              <a:t>質問４　どのくらいの単価が必要か</a:t>
            </a:r>
            <a:r>
              <a:rPr lang="ja-JP" altLang="en-US" dirty="0" smtClean="0"/>
              <a:t>　</a:t>
            </a:r>
            <a:endParaRPr lang="en-US" altLang="ja-JP" dirty="0" smtClean="0"/>
          </a:p>
        </p:txBody>
      </p:sp>
      <p:sp>
        <p:nvSpPr>
          <p:cNvPr id="3" name="テキスト ボックス 2"/>
          <p:cNvSpPr txBox="1"/>
          <p:nvPr/>
        </p:nvSpPr>
        <p:spPr>
          <a:xfrm>
            <a:off x="457200" y="404813"/>
            <a:ext cx="8229600" cy="584200"/>
          </a:xfrm>
          <a:prstGeom prst="rect">
            <a:avLst/>
          </a:prstGeom>
          <a:solidFill>
            <a:schemeClr val="accent1">
              <a:lumMod val="20000"/>
              <a:lumOff val="80000"/>
            </a:schemeClr>
          </a:solidFill>
        </p:spPr>
        <p:txBody>
          <a:bodyPr>
            <a:spAutoFit/>
          </a:bodyPr>
          <a:lstStyle/>
          <a:p>
            <a:pPr>
              <a:defRPr/>
            </a:pPr>
            <a:r>
              <a:rPr lang="ja-JP" altLang="en-US" sz="3200" u="sng" dirty="0" smtClean="0"/>
              <a:t>大阪市訪問型（</a:t>
            </a:r>
            <a:r>
              <a:rPr lang="en-US" altLang="ja-JP" sz="3200" u="sng" dirty="0" smtClean="0"/>
              <a:t>A</a:t>
            </a:r>
            <a:r>
              <a:rPr lang="ja-JP" altLang="en-US" sz="3200" u="sng" dirty="0" smtClean="0"/>
              <a:t>型）参入アンケート</a:t>
            </a:r>
            <a:endParaRPr lang="ja-JP" altLang="en-US" sz="3200" u="sng" dirty="0"/>
          </a:p>
        </p:txBody>
      </p:sp>
      <p:sp>
        <p:nvSpPr>
          <p:cNvPr id="4" name="角丸四角形 3"/>
          <p:cNvSpPr/>
          <p:nvPr/>
        </p:nvSpPr>
        <p:spPr>
          <a:xfrm>
            <a:off x="251520" y="3501008"/>
            <a:ext cx="8713093" cy="3356993"/>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ja-JP" altLang="en-US" sz="2800" dirty="0" smtClean="0">
                <a:solidFill>
                  <a:srgbClr val="FF0000"/>
                </a:solidFill>
              </a:rPr>
              <a:t>アンケート送付数</a:t>
            </a:r>
            <a:r>
              <a:rPr lang="en-US" altLang="ja-JP" sz="2800" dirty="0" smtClean="0">
                <a:solidFill>
                  <a:srgbClr val="FF0000"/>
                </a:solidFill>
              </a:rPr>
              <a:t>1,949</a:t>
            </a:r>
            <a:r>
              <a:rPr lang="ja-JP" altLang="en-US" sz="2800" dirty="0" smtClean="0">
                <a:solidFill>
                  <a:srgbClr val="FF0000"/>
                </a:solidFill>
              </a:rPr>
              <a:t>件</a:t>
            </a:r>
            <a:endParaRPr lang="en-US" altLang="ja-JP" sz="2800" dirty="0" smtClean="0">
              <a:solidFill>
                <a:srgbClr val="FF0000"/>
              </a:solidFill>
            </a:endParaRPr>
          </a:p>
          <a:p>
            <a:pPr>
              <a:defRPr/>
            </a:pPr>
            <a:r>
              <a:rPr lang="ja-JP" altLang="en-US" sz="2800" dirty="0" smtClean="0">
                <a:solidFill>
                  <a:srgbClr val="FF0000"/>
                </a:solidFill>
              </a:rPr>
              <a:t>有効回答数　</a:t>
            </a:r>
            <a:r>
              <a:rPr lang="en-US" altLang="ja-JP" sz="2800" dirty="0" smtClean="0">
                <a:solidFill>
                  <a:srgbClr val="FF0000"/>
                </a:solidFill>
              </a:rPr>
              <a:t>996</a:t>
            </a:r>
            <a:r>
              <a:rPr lang="ja-JP" altLang="en-US" sz="2800" dirty="0" smtClean="0">
                <a:solidFill>
                  <a:srgbClr val="FF0000"/>
                </a:solidFill>
              </a:rPr>
              <a:t>件（</a:t>
            </a:r>
            <a:r>
              <a:rPr lang="en-US" altLang="ja-JP" sz="2800" dirty="0" smtClean="0">
                <a:solidFill>
                  <a:srgbClr val="FF0000"/>
                </a:solidFill>
              </a:rPr>
              <a:t>51.1</a:t>
            </a:r>
            <a:r>
              <a:rPr lang="ja-JP" altLang="en-US" sz="2800" dirty="0" smtClean="0">
                <a:solidFill>
                  <a:srgbClr val="FF0000"/>
                </a:solidFill>
              </a:rPr>
              <a:t>％）</a:t>
            </a:r>
            <a:endParaRPr lang="en-US" altLang="ja-JP" sz="2800" dirty="0" smtClean="0">
              <a:solidFill>
                <a:srgbClr val="FF0000"/>
              </a:solidFill>
            </a:endParaRPr>
          </a:p>
          <a:p>
            <a:pPr>
              <a:defRPr/>
            </a:pPr>
            <a:r>
              <a:rPr lang="ja-JP" altLang="en-US" sz="2800" dirty="0" smtClean="0">
                <a:solidFill>
                  <a:srgbClr val="FF0000"/>
                </a:solidFill>
              </a:rPr>
              <a:t>人員基準を緩和したサービス参入意向</a:t>
            </a:r>
            <a:endParaRPr lang="en-US" altLang="ja-JP" sz="2800" dirty="0" smtClean="0">
              <a:solidFill>
                <a:srgbClr val="FF0000"/>
              </a:solidFill>
            </a:endParaRPr>
          </a:p>
          <a:p>
            <a:pPr>
              <a:defRPr/>
            </a:pPr>
            <a:r>
              <a:rPr lang="ja-JP" altLang="en-US" sz="2800" dirty="0">
                <a:solidFill>
                  <a:srgbClr val="FF0000"/>
                </a:solidFill>
              </a:rPr>
              <a:t>　意向</a:t>
            </a:r>
            <a:r>
              <a:rPr lang="ja-JP" altLang="en-US" sz="2800" dirty="0" smtClean="0">
                <a:solidFill>
                  <a:srgbClr val="FF0000"/>
                </a:solidFill>
              </a:rPr>
              <a:t>あり　</a:t>
            </a:r>
            <a:r>
              <a:rPr lang="en-US" altLang="ja-JP" sz="2800" dirty="0" smtClean="0">
                <a:solidFill>
                  <a:srgbClr val="FF0000"/>
                </a:solidFill>
              </a:rPr>
              <a:t>731</a:t>
            </a:r>
            <a:r>
              <a:rPr lang="ja-JP" altLang="en-US" sz="2800" dirty="0" smtClean="0">
                <a:solidFill>
                  <a:srgbClr val="FF0000"/>
                </a:solidFill>
              </a:rPr>
              <a:t>件</a:t>
            </a:r>
            <a:r>
              <a:rPr lang="ja-JP" altLang="en-US" sz="2800" dirty="0">
                <a:solidFill>
                  <a:srgbClr val="FF0000"/>
                </a:solidFill>
              </a:rPr>
              <a:t>（</a:t>
            </a:r>
            <a:r>
              <a:rPr lang="en-US" altLang="ja-JP" sz="2800" dirty="0" smtClean="0">
                <a:solidFill>
                  <a:srgbClr val="FF0000"/>
                </a:solidFill>
              </a:rPr>
              <a:t>73.4</a:t>
            </a:r>
            <a:r>
              <a:rPr lang="ja-JP" altLang="en-US" sz="2800" dirty="0" smtClean="0">
                <a:solidFill>
                  <a:srgbClr val="FF0000"/>
                </a:solidFill>
              </a:rPr>
              <a:t>％）</a:t>
            </a:r>
            <a:endParaRPr lang="en-US" altLang="ja-JP" sz="2800" dirty="0" smtClean="0">
              <a:solidFill>
                <a:srgbClr val="FF0000"/>
              </a:solidFill>
            </a:endParaRPr>
          </a:p>
          <a:p>
            <a:pPr>
              <a:defRPr/>
            </a:pPr>
            <a:r>
              <a:rPr lang="ja-JP" altLang="en-US" sz="2800" dirty="0">
                <a:solidFill>
                  <a:srgbClr val="FF0000"/>
                </a:solidFill>
              </a:rPr>
              <a:t>　意向</a:t>
            </a:r>
            <a:r>
              <a:rPr lang="ja-JP" altLang="en-US" sz="2800" dirty="0" smtClean="0">
                <a:solidFill>
                  <a:srgbClr val="FF0000"/>
                </a:solidFill>
              </a:rPr>
              <a:t>なし　</a:t>
            </a:r>
            <a:r>
              <a:rPr lang="en-US" altLang="ja-JP" sz="2800" dirty="0" smtClean="0">
                <a:solidFill>
                  <a:srgbClr val="FF0000"/>
                </a:solidFill>
              </a:rPr>
              <a:t>265</a:t>
            </a:r>
            <a:r>
              <a:rPr lang="ja-JP" altLang="en-US" sz="2800" dirty="0" smtClean="0">
                <a:solidFill>
                  <a:srgbClr val="FF0000"/>
                </a:solidFill>
              </a:rPr>
              <a:t>件（</a:t>
            </a:r>
            <a:r>
              <a:rPr lang="en-US" altLang="ja-JP" sz="2800" dirty="0" smtClean="0">
                <a:solidFill>
                  <a:srgbClr val="FF0000"/>
                </a:solidFill>
              </a:rPr>
              <a:t>26.6</a:t>
            </a:r>
            <a:r>
              <a:rPr lang="ja-JP" altLang="en-US" sz="2800" dirty="0" smtClean="0">
                <a:solidFill>
                  <a:srgbClr val="FF0000"/>
                </a:solidFill>
              </a:rPr>
              <a:t>％）</a:t>
            </a:r>
            <a:endParaRPr lang="en-US" altLang="ja-JP" sz="2800" dirty="0" smtClean="0">
              <a:solidFill>
                <a:srgbClr val="FF0000"/>
              </a:solidFill>
            </a:endParaRPr>
          </a:p>
          <a:p>
            <a:pPr>
              <a:defRPr/>
            </a:pPr>
            <a:r>
              <a:rPr lang="ja-JP" altLang="en-US" sz="2800" dirty="0" smtClean="0">
                <a:solidFill>
                  <a:srgbClr val="FF0000"/>
                </a:solidFill>
              </a:rPr>
              <a:t>７～</a:t>
            </a:r>
            <a:r>
              <a:rPr lang="en-US" altLang="ja-JP" sz="2800" dirty="0" smtClean="0">
                <a:solidFill>
                  <a:srgbClr val="FF0000"/>
                </a:solidFill>
              </a:rPr>
              <a:t>8</a:t>
            </a:r>
            <a:r>
              <a:rPr lang="ja-JP" altLang="en-US" sz="2800" dirty="0" smtClean="0">
                <a:solidFill>
                  <a:srgbClr val="FF0000"/>
                </a:solidFill>
              </a:rPr>
              <a:t>割単価でも参入意向あるか</a:t>
            </a:r>
            <a:endParaRPr lang="en-US" altLang="ja-JP" sz="2800" dirty="0" smtClean="0">
              <a:solidFill>
                <a:srgbClr val="FF0000"/>
              </a:solidFill>
            </a:endParaRPr>
          </a:p>
          <a:p>
            <a:pPr>
              <a:defRPr/>
            </a:pPr>
            <a:r>
              <a:rPr lang="ja-JP" altLang="en-US" sz="2800" dirty="0">
                <a:solidFill>
                  <a:srgbClr val="FF0000"/>
                </a:solidFill>
              </a:rPr>
              <a:t>　</a:t>
            </a:r>
            <a:r>
              <a:rPr lang="ja-JP" altLang="en-US" sz="2800" dirty="0" smtClean="0">
                <a:solidFill>
                  <a:srgbClr val="FF0000"/>
                </a:solidFill>
              </a:rPr>
              <a:t>意向あり　</a:t>
            </a:r>
            <a:r>
              <a:rPr lang="en-US" altLang="ja-JP" sz="2800" dirty="0" smtClean="0">
                <a:solidFill>
                  <a:srgbClr val="FF0000"/>
                </a:solidFill>
              </a:rPr>
              <a:t>618</a:t>
            </a:r>
            <a:r>
              <a:rPr lang="ja-JP" altLang="en-US" sz="2800" dirty="0" smtClean="0">
                <a:solidFill>
                  <a:srgbClr val="FF0000"/>
                </a:solidFill>
              </a:rPr>
              <a:t>件　（有効回答全体の</a:t>
            </a:r>
            <a:r>
              <a:rPr lang="en-US" altLang="ja-JP" sz="2800" dirty="0" smtClean="0">
                <a:solidFill>
                  <a:srgbClr val="FF0000"/>
                </a:solidFill>
              </a:rPr>
              <a:t>62</a:t>
            </a:r>
            <a:r>
              <a:rPr lang="en-US" altLang="ja-JP" sz="2800" dirty="0">
                <a:solidFill>
                  <a:srgbClr val="FF0000"/>
                </a:solidFill>
              </a:rPr>
              <a:t>.</a:t>
            </a:r>
            <a:r>
              <a:rPr lang="en-US" altLang="ja-JP" sz="2800" dirty="0" smtClean="0">
                <a:solidFill>
                  <a:srgbClr val="FF0000"/>
                </a:solidFill>
              </a:rPr>
              <a:t>0</a:t>
            </a:r>
            <a:r>
              <a:rPr lang="ja-JP" altLang="en-US" sz="2800" dirty="0" smtClean="0">
                <a:solidFill>
                  <a:srgbClr val="FF0000"/>
                </a:solidFill>
              </a:rPr>
              <a:t>％）</a:t>
            </a:r>
            <a:endParaRPr lang="en-US" altLang="ja-JP" sz="2800" dirty="0" smtClean="0">
              <a:solidFill>
                <a:srgbClr val="FF0000"/>
              </a:solidFill>
            </a:endParaRPr>
          </a:p>
          <a:p>
            <a:pPr>
              <a:defRPr/>
            </a:pPr>
            <a:r>
              <a:rPr lang="ja-JP" altLang="en-US" sz="2800" dirty="0">
                <a:solidFill>
                  <a:srgbClr val="FF0000"/>
                </a:solidFill>
              </a:rPr>
              <a:t>　</a:t>
            </a:r>
            <a:r>
              <a:rPr lang="ja-JP" altLang="en-US" sz="2800" dirty="0" smtClean="0">
                <a:solidFill>
                  <a:srgbClr val="FF0000"/>
                </a:solidFill>
              </a:rPr>
              <a:t>意向なし　</a:t>
            </a:r>
            <a:r>
              <a:rPr lang="en-US" altLang="ja-JP" sz="2800" dirty="0" smtClean="0">
                <a:solidFill>
                  <a:srgbClr val="FF0000"/>
                </a:solidFill>
              </a:rPr>
              <a:t>113</a:t>
            </a:r>
            <a:r>
              <a:rPr lang="ja-JP" altLang="en-US" sz="2800" dirty="0" smtClean="0">
                <a:solidFill>
                  <a:srgbClr val="FF0000"/>
                </a:solidFill>
              </a:rPr>
              <a:t>件　</a:t>
            </a:r>
            <a:r>
              <a:rPr lang="ja-JP" altLang="en-US" sz="2800" dirty="0">
                <a:solidFill>
                  <a:srgbClr val="FF0000"/>
                </a:solidFill>
              </a:rPr>
              <a:t>（有効回答全体</a:t>
            </a:r>
            <a:r>
              <a:rPr lang="ja-JP" altLang="en-US" sz="2800" dirty="0" smtClean="0">
                <a:solidFill>
                  <a:srgbClr val="FF0000"/>
                </a:solidFill>
              </a:rPr>
              <a:t>の</a:t>
            </a:r>
            <a:r>
              <a:rPr lang="en-US" altLang="ja-JP" sz="2800" dirty="0">
                <a:solidFill>
                  <a:srgbClr val="FF0000"/>
                </a:solidFill>
              </a:rPr>
              <a:t>11.4</a:t>
            </a:r>
            <a:r>
              <a:rPr lang="ja-JP" altLang="en-US" sz="2800" dirty="0" smtClean="0">
                <a:solidFill>
                  <a:srgbClr val="FF0000"/>
                </a:solidFill>
              </a:rPr>
              <a:t>％）</a:t>
            </a:r>
            <a:endParaRPr lang="ja-JP" altLang="en-US" sz="3600" dirty="0">
              <a:solidFill>
                <a:srgbClr val="FF0000"/>
              </a:solidFil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タイトル 1"/>
          <p:cNvSpPr>
            <a:spLocks noGrp="1"/>
          </p:cNvSpPr>
          <p:nvPr>
            <p:ph type="title"/>
          </p:nvPr>
        </p:nvSpPr>
        <p:spPr>
          <a:xfrm>
            <a:off x="457200" y="274638"/>
            <a:ext cx="8229600" cy="5530850"/>
          </a:xfrm>
        </p:spPr>
        <p:txBody>
          <a:bodyPr/>
          <a:lstStyle/>
          <a:p>
            <a:pPr eaLnBrk="1" hangingPunct="1"/>
            <a:r>
              <a:rPr lang="en-US" altLang="ja-JP" sz="6600" smtClean="0">
                <a:solidFill>
                  <a:srgbClr val="FF0000"/>
                </a:solidFill>
              </a:rPr>
              <a:t/>
            </a:r>
            <a:br>
              <a:rPr lang="en-US" altLang="ja-JP" sz="6600" smtClean="0">
                <a:solidFill>
                  <a:srgbClr val="FF0000"/>
                </a:solidFill>
              </a:rPr>
            </a:br>
            <a:r>
              <a:rPr lang="ja-JP" altLang="en-US" sz="7200" b="1" smtClean="0">
                <a:solidFill>
                  <a:srgbClr val="FF0000"/>
                </a:solidFill>
              </a:rPr>
              <a:t>新総合事業の狙いとその基本的枠組み</a:t>
            </a:r>
            <a:endParaRPr lang="ja-JP" altLang="en-US" sz="4000" b="1" smtClean="0">
              <a:solidFill>
                <a:srgbClr val="FF0000"/>
              </a:solidFill>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コンテンツ プレースホルダー 1"/>
          <p:cNvSpPr>
            <a:spLocks noGrp="1"/>
          </p:cNvSpPr>
          <p:nvPr>
            <p:ph idx="1"/>
          </p:nvPr>
        </p:nvSpPr>
        <p:spPr>
          <a:xfrm>
            <a:off x="323528" y="692696"/>
            <a:ext cx="8363272" cy="5433467"/>
          </a:xfrm>
        </p:spPr>
        <p:txBody>
          <a:bodyPr/>
          <a:lstStyle/>
          <a:p>
            <a:pPr marL="0" indent="0">
              <a:buNone/>
            </a:pPr>
            <a:r>
              <a:rPr lang="ja-JP" altLang="en-US" dirty="0"/>
              <a:t>●</a:t>
            </a:r>
            <a:r>
              <a:rPr lang="ja-JP" altLang="ja-JP" dirty="0" smtClean="0"/>
              <a:t>訪問</a:t>
            </a:r>
            <a:r>
              <a:rPr lang="ja-JP" altLang="ja-JP" dirty="0"/>
              <a:t>介護員から研修受講者による支援に</a:t>
            </a:r>
            <a:r>
              <a:rPr lang="ja-JP" altLang="ja-JP" dirty="0" smtClean="0"/>
              <a:t>置き換える</a:t>
            </a:r>
            <a:r>
              <a:rPr lang="ja-JP" altLang="en-US" dirty="0" err="1" smtClean="0"/>
              <a:t>を</a:t>
            </a:r>
            <a:endParaRPr lang="en-US" altLang="ja-JP" dirty="0" smtClean="0"/>
          </a:p>
          <a:p>
            <a:pPr marL="0" indent="0">
              <a:buNone/>
            </a:pPr>
            <a:r>
              <a:rPr lang="ja-JP" altLang="en-US" dirty="0" smtClean="0"/>
              <a:t>●</a:t>
            </a:r>
            <a:r>
              <a:rPr lang="ja-JP" altLang="ja-JP" dirty="0" smtClean="0"/>
              <a:t>物件費</a:t>
            </a:r>
            <a:r>
              <a:rPr lang="ja-JP" altLang="ja-JP" dirty="0"/>
              <a:t>についてはこれまで</a:t>
            </a:r>
            <a:r>
              <a:rPr lang="ja-JP" altLang="ja-JP" dirty="0" smtClean="0"/>
              <a:t>通りかかる、</a:t>
            </a:r>
            <a:r>
              <a:rPr lang="ja-JP" altLang="ja-JP" dirty="0"/>
              <a:t>人件費</a:t>
            </a:r>
            <a:r>
              <a:rPr lang="ja-JP" altLang="ja-JP" dirty="0" smtClean="0"/>
              <a:t>部分</a:t>
            </a:r>
            <a:r>
              <a:rPr lang="ja-JP" altLang="en-US" dirty="0" smtClean="0"/>
              <a:t>は</a:t>
            </a:r>
            <a:r>
              <a:rPr lang="ja-JP" altLang="ja-JP" dirty="0" smtClean="0"/>
              <a:t>、</a:t>
            </a:r>
            <a:r>
              <a:rPr lang="ja-JP" altLang="ja-JP" dirty="0"/>
              <a:t>訪問介護員の</a:t>
            </a:r>
            <a:r>
              <a:rPr lang="ja-JP" altLang="ja-JP" sz="3600" u="sng" dirty="0">
                <a:solidFill>
                  <a:srgbClr val="FF0000"/>
                </a:solidFill>
              </a:rPr>
              <a:t>身体介護の時給単価が</a:t>
            </a:r>
            <a:r>
              <a:rPr lang="en-US" altLang="ja-JP" sz="3600" u="sng" dirty="0">
                <a:solidFill>
                  <a:srgbClr val="FF0000"/>
                </a:solidFill>
              </a:rPr>
              <a:t>1300</a:t>
            </a:r>
            <a:r>
              <a:rPr lang="ja-JP" altLang="ja-JP" sz="3600" u="sng" dirty="0">
                <a:solidFill>
                  <a:srgbClr val="FF0000"/>
                </a:solidFill>
              </a:rPr>
              <a:t>円程度</a:t>
            </a:r>
            <a:r>
              <a:rPr lang="ja-JP" altLang="ja-JP" dirty="0"/>
              <a:t>、</a:t>
            </a:r>
            <a:r>
              <a:rPr lang="ja-JP" altLang="ja-JP" sz="3600" u="sng" dirty="0">
                <a:solidFill>
                  <a:srgbClr val="FF0000"/>
                </a:solidFill>
              </a:rPr>
              <a:t>家事援助の方の単価が</a:t>
            </a:r>
            <a:r>
              <a:rPr lang="en-US" altLang="ja-JP" sz="3600" u="sng" dirty="0">
                <a:solidFill>
                  <a:srgbClr val="FF0000"/>
                </a:solidFill>
              </a:rPr>
              <a:t>950</a:t>
            </a:r>
            <a:r>
              <a:rPr lang="ja-JP" altLang="ja-JP" sz="3600" u="sng" dirty="0">
                <a:solidFill>
                  <a:srgbClr val="FF0000"/>
                </a:solidFill>
              </a:rPr>
              <a:t>円程度</a:t>
            </a:r>
            <a:r>
              <a:rPr lang="ja-JP" altLang="ja-JP" dirty="0"/>
              <a:t>と一定の差が見られますので、この人件費部分につきまして再計算いたしましてこのような単価設定をして</a:t>
            </a:r>
            <a:r>
              <a:rPr lang="ja-JP" altLang="ja-JP" dirty="0" smtClean="0"/>
              <a:t>いる</a:t>
            </a:r>
            <a:endParaRPr lang="en-US" altLang="ja-JP" dirty="0" smtClean="0"/>
          </a:p>
          <a:p>
            <a:pPr marL="0" indent="0">
              <a:buNone/>
            </a:pPr>
            <a:r>
              <a:rPr lang="ja-JP" altLang="en-US" sz="3600" u="sng" dirty="0">
                <a:solidFill>
                  <a:srgbClr val="FF0000"/>
                </a:solidFill>
              </a:rPr>
              <a:t>●</a:t>
            </a:r>
            <a:r>
              <a:rPr lang="ja-JP" altLang="ja-JP" sz="3600" u="sng" dirty="0" smtClean="0">
                <a:solidFill>
                  <a:srgbClr val="FF0000"/>
                </a:solidFill>
              </a:rPr>
              <a:t>現行</a:t>
            </a:r>
            <a:r>
              <a:rPr lang="ja-JP" altLang="ja-JP" sz="3600" u="sng" dirty="0">
                <a:solidFill>
                  <a:srgbClr val="FF0000"/>
                </a:solidFill>
              </a:rPr>
              <a:t>相当サービスの</a:t>
            </a:r>
            <a:r>
              <a:rPr lang="en-US" altLang="ja-JP" sz="3600" u="sng" dirty="0">
                <a:solidFill>
                  <a:srgbClr val="FF0000"/>
                </a:solidFill>
              </a:rPr>
              <a:t>75%</a:t>
            </a:r>
            <a:r>
              <a:rPr lang="ja-JP" altLang="ja-JP" sz="3600" u="sng" dirty="0">
                <a:solidFill>
                  <a:srgbClr val="FF0000"/>
                </a:solidFill>
              </a:rPr>
              <a:t>の単価</a:t>
            </a:r>
            <a:r>
              <a:rPr lang="ja-JP" altLang="ja-JP" dirty="0"/>
              <a:t>ということで案を設定</a:t>
            </a:r>
          </a:p>
          <a:p>
            <a:pPr marL="0" indent="0">
              <a:buNone/>
            </a:pPr>
            <a:endParaRPr lang="ja-JP" altLang="ja-JP" dirty="0"/>
          </a:p>
          <a:p>
            <a:endParaRPr kumimoji="1" lang="ja-JP" altLang="en-US" dirty="0"/>
          </a:p>
        </p:txBody>
      </p:sp>
      <p:sp>
        <p:nvSpPr>
          <p:cNvPr id="3" name="角丸四角形 2"/>
          <p:cNvSpPr/>
          <p:nvPr/>
        </p:nvSpPr>
        <p:spPr>
          <a:xfrm>
            <a:off x="3779912" y="6309320"/>
            <a:ext cx="4906888" cy="548680"/>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ja-JP" altLang="en-US" sz="2000" b="1" dirty="0" smtClean="0">
                <a:solidFill>
                  <a:srgbClr val="FF0000"/>
                </a:solidFill>
              </a:rPr>
              <a:t>２０１６年１月２７日　第１回大阪市社会福祉審議会高齢者福祉専門分科会での説明</a:t>
            </a:r>
            <a:endParaRPr lang="ja-JP" altLang="en-US" sz="2000" b="1" dirty="0">
              <a:solidFill>
                <a:srgbClr val="FF0000"/>
              </a:solidFill>
            </a:endParaRPr>
          </a:p>
        </p:txBody>
      </p:sp>
      <p:sp>
        <p:nvSpPr>
          <p:cNvPr id="4" name="テキスト ボックス 3"/>
          <p:cNvSpPr txBox="1"/>
          <p:nvPr/>
        </p:nvSpPr>
        <p:spPr>
          <a:xfrm>
            <a:off x="323528" y="26967"/>
            <a:ext cx="8229600" cy="584200"/>
          </a:xfrm>
          <a:prstGeom prst="rect">
            <a:avLst/>
          </a:prstGeom>
          <a:solidFill>
            <a:schemeClr val="accent1">
              <a:lumMod val="20000"/>
              <a:lumOff val="80000"/>
            </a:schemeClr>
          </a:solidFill>
        </p:spPr>
        <p:txBody>
          <a:bodyPr>
            <a:spAutoFit/>
          </a:bodyPr>
          <a:lstStyle/>
          <a:p>
            <a:pPr>
              <a:defRPr/>
            </a:pPr>
            <a:r>
              <a:rPr lang="ja-JP" altLang="en-US" sz="3200" u="sng" dirty="0" smtClean="0"/>
              <a:t>生活援助</a:t>
            </a:r>
            <a:r>
              <a:rPr lang="ja-JP" altLang="en-US" sz="3200" u="sng" dirty="0"/>
              <a:t>の</a:t>
            </a:r>
            <a:r>
              <a:rPr lang="ja-JP" altLang="en-US" sz="3200" u="sng" dirty="0" smtClean="0"/>
              <a:t>時給単価</a:t>
            </a:r>
            <a:r>
              <a:rPr lang="en-US" altLang="ja-JP" sz="3200" u="sng" dirty="0" smtClean="0"/>
              <a:t>950</a:t>
            </a:r>
            <a:r>
              <a:rPr lang="ja-JP" altLang="en-US" sz="3200" u="sng" dirty="0" smtClean="0"/>
              <a:t>円を参考に設定</a:t>
            </a:r>
            <a:endParaRPr lang="ja-JP" altLang="en-US" sz="3200" u="sng" dirty="0"/>
          </a:p>
        </p:txBody>
      </p:sp>
    </p:spTree>
    <p:extLst>
      <p:ext uri="{BB962C8B-B14F-4D97-AF65-F5344CB8AC3E}">
        <p14:creationId xmlns:p14="http://schemas.microsoft.com/office/powerpoint/2010/main" val="213599338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コンテンツ プレースホルダー 1"/>
          <p:cNvSpPr>
            <a:spLocks noGrp="1"/>
          </p:cNvSpPr>
          <p:nvPr>
            <p:ph idx="1"/>
          </p:nvPr>
        </p:nvSpPr>
        <p:spPr>
          <a:xfrm>
            <a:off x="323528" y="692696"/>
            <a:ext cx="8363272" cy="5433467"/>
          </a:xfrm>
        </p:spPr>
        <p:txBody>
          <a:bodyPr/>
          <a:lstStyle/>
          <a:p>
            <a:pPr marL="0" indent="0">
              <a:buNone/>
            </a:pPr>
            <a:r>
              <a:rPr lang="ja-JP" altLang="en-US" dirty="0" smtClean="0"/>
              <a:t>●</a:t>
            </a:r>
            <a:r>
              <a:rPr lang="en-US" altLang="ja-JP" dirty="0" smtClean="0">
                <a:solidFill>
                  <a:srgbClr val="FF0000"/>
                </a:solidFill>
              </a:rPr>
              <a:t>93</a:t>
            </a:r>
            <a:r>
              <a:rPr lang="ja-JP" altLang="ja-JP" dirty="0">
                <a:solidFill>
                  <a:srgbClr val="FF0000"/>
                </a:solidFill>
              </a:rPr>
              <a:t>％の方</a:t>
            </a:r>
            <a:r>
              <a:rPr lang="ja-JP" altLang="ja-JP" dirty="0"/>
              <a:t>は掃除洗濯買い物等の生活援助のサービスを</a:t>
            </a:r>
            <a:r>
              <a:rPr lang="ja-JP" altLang="ja-JP" dirty="0" smtClean="0"/>
              <a:t>中心</a:t>
            </a:r>
            <a:r>
              <a:rPr lang="ja-JP" altLang="en-US" dirty="0" smtClean="0"/>
              <a:t>　</a:t>
            </a:r>
            <a:r>
              <a:rPr lang="en-US" altLang="ja-JP" dirty="0" smtClean="0">
                <a:solidFill>
                  <a:srgbClr val="FF0000"/>
                </a:solidFill>
              </a:rPr>
              <a:t>7</a:t>
            </a:r>
            <a:r>
              <a:rPr lang="ja-JP" altLang="ja-JP" dirty="0">
                <a:solidFill>
                  <a:srgbClr val="FF0000"/>
                </a:solidFill>
              </a:rPr>
              <a:t>％の方は身体介護</a:t>
            </a:r>
            <a:r>
              <a:rPr lang="ja-JP" altLang="ja-JP" dirty="0"/>
              <a:t>などのサービスもあわせて利用されて</a:t>
            </a:r>
            <a:r>
              <a:rPr lang="ja-JP" altLang="ja-JP" dirty="0" smtClean="0"/>
              <a:t>いる</a:t>
            </a:r>
            <a:endParaRPr lang="en-US" altLang="ja-JP" dirty="0" smtClean="0"/>
          </a:p>
          <a:p>
            <a:pPr marL="0" indent="0">
              <a:buNone/>
            </a:pPr>
            <a:r>
              <a:rPr lang="ja-JP" altLang="en-US" sz="2800" dirty="0" smtClean="0"/>
              <a:t>●</a:t>
            </a:r>
            <a:r>
              <a:rPr lang="ja-JP" altLang="ja-JP" sz="2800" dirty="0" smtClean="0"/>
              <a:t>国</a:t>
            </a:r>
            <a:r>
              <a:rPr lang="ja-JP" altLang="ja-JP" sz="2800" dirty="0"/>
              <a:t>におきます例示においては、認知症のたとえば一定の支援が必要な方には専門的な資格をもった方が関与する必要があると例示されておりますけれども、こういった方には一定考え方を地域包括支援センターと議論したうえで</a:t>
            </a:r>
            <a:r>
              <a:rPr lang="ja-JP" altLang="ja-JP" sz="2800" u="sng" dirty="0">
                <a:solidFill>
                  <a:srgbClr val="FF0000"/>
                </a:solidFill>
              </a:rPr>
              <a:t>現行のサービス</a:t>
            </a:r>
            <a:r>
              <a:rPr lang="ja-JP" altLang="ja-JP" sz="2800" u="sng" dirty="0" smtClean="0">
                <a:solidFill>
                  <a:srgbClr val="FF0000"/>
                </a:solidFill>
              </a:rPr>
              <a:t>が必要な方の状態像などを検討してまいりた</a:t>
            </a:r>
            <a:r>
              <a:rPr lang="ja-JP" altLang="ja-JP" sz="2800" dirty="0" smtClean="0">
                <a:solidFill>
                  <a:srgbClr val="FF0000"/>
                </a:solidFill>
              </a:rPr>
              <a:t>い</a:t>
            </a:r>
            <a:r>
              <a:rPr lang="ja-JP" altLang="ja-JP" sz="2800" dirty="0" smtClean="0"/>
              <a:t>と</a:t>
            </a:r>
            <a:r>
              <a:rPr lang="ja-JP" altLang="ja-JP" sz="2800" dirty="0"/>
              <a:t>考えております</a:t>
            </a:r>
            <a:r>
              <a:rPr lang="ja-JP" altLang="ja-JP" sz="2800" dirty="0" smtClean="0"/>
              <a:t>。</a:t>
            </a:r>
            <a:r>
              <a:rPr lang="ja-JP" altLang="ja-JP" sz="2800" dirty="0">
                <a:solidFill>
                  <a:srgbClr val="FF0000"/>
                </a:solidFill>
              </a:rPr>
              <a:t>それ以外の方については</a:t>
            </a:r>
            <a:r>
              <a:rPr lang="ja-JP" altLang="ja-JP" sz="2800" dirty="0"/>
              <a:t>市町村が今後研修を実施いたしまして一定の質を確保したうえで、</a:t>
            </a:r>
            <a:r>
              <a:rPr lang="ja-JP" altLang="ja-JP" sz="2800" dirty="0">
                <a:solidFill>
                  <a:srgbClr val="FF0000"/>
                </a:solidFill>
              </a:rPr>
              <a:t>研修受講者による掃除洗濯買い物などを行っていく</a:t>
            </a:r>
            <a:r>
              <a:rPr lang="ja-JP" altLang="ja-JP" sz="2800" dirty="0"/>
              <a:t>ということになります。</a:t>
            </a:r>
          </a:p>
          <a:p>
            <a:pPr marL="0" indent="0">
              <a:buNone/>
            </a:pPr>
            <a:endParaRPr lang="ja-JP" altLang="ja-JP" dirty="0"/>
          </a:p>
          <a:p>
            <a:pPr marL="0" indent="0">
              <a:buNone/>
            </a:pPr>
            <a:endParaRPr lang="ja-JP" altLang="ja-JP" dirty="0"/>
          </a:p>
          <a:p>
            <a:endParaRPr kumimoji="1" lang="ja-JP" altLang="en-US" dirty="0"/>
          </a:p>
        </p:txBody>
      </p:sp>
      <p:sp>
        <p:nvSpPr>
          <p:cNvPr id="3" name="角丸四角形 2"/>
          <p:cNvSpPr/>
          <p:nvPr/>
        </p:nvSpPr>
        <p:spPr>
          <a:xfrm>
            <a:off x="3779912" y="6309320"/>
            <a:ext cx="4906888" cy="548680"/>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ja-JP" altLang="en-US" sz="2000" b="1" dirty="0" smtClean="0">
                <a:solidFill>
                  <a:srgbClr val="FF0000"/>
                </a:solidFill>
              </a:rPr>
              <a:t>２０１６年１月２７日　第１回大阪市社会福祉審議会高齢者福祉専門分科会での説明</a:t>
            </a:r>
            <a:endParaRPr lang="ja-JP" altLang="en-US" sz="2000" b="1" dirty="0">
              <a:solidFill>
                <a:srgbClr val="FF0000"/>
              </a:solidFill>
            </a:endParaRPr>
          </a:p>
        </p:txBody>
      </p:sp>
      <p:sp>
        <p:nvSpPr>
          <p:cNvPr id="4" name="テキスト ボックス 3"/>
          <p:cNvSpPr txBox="1"/>
          <p:nvPr/>
        </p:nvSpPr>
        <p:spPr>
          <a:xfrm>
            <a:off x="323528" y="26967"/>
            <a:ext cx="8229600" cy="584200"/>
          </a:xfrm>
          <a:prstGeom prst="rect">
            <a:avLst/>
          </a:prstGeom>
          <a:solidFill>
            <a:schemeClr val="accent1">
              <a:lumMod val="20000"/>
              <a:lumOff val="80000"/>
            </a:schemeClr>
          </a:solidFill>
        </p:spPr>
        <p:txBody>
          <a:bodyPr>
            <a:spAutoFit/>
          </a:bodyPr>
          <a:lstStyle/>
          <a:p>
            <a:pPr>
              <a:defRPr/>
            </a:pPr>
            <a:r>
              <a:rPr lang="ja-JP" altLang="en-US" sz="3200" u="sng" dirty="0" smtClean="0"/>
              <a:t>新規利用者は大半が緩和型へ？</a:t>
            </a:r>
            <a:endParaRPr lang="ja-JP" altLang="en-US" sz="3200" u="sng" dirty="0"/>
          </a:p>
        </p:txBody>
      </p:sp>
    </p:spTree>
    <p:extLst>
      <p:ext uri="{BB962C8B-B14F-4D97-AF65-F5344CB8AC3E}">
        <p14:creationId xmlns:p14="http://schemas.microsoft.com/office/powerpoint/2010/main" val="393192511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タイトル 1"/>
          <p:cNvSpPr>
            <a:spLocks noGrp="1"/>
          </p:cNvSpPr>
          <p:nvPr>
            <p:ph type="title"/>
          </p:nvPr>
        </p:nvSpPr>
        <p:spPr>
          <a:xfrm>
            <a:off x="434715" y="-23889"/>
            <a:ext cx="8229600" cy="932609"/>
          </a:xfrm>
        </p:spPr>
        <p:txBody>
          <a:bodyPr/>
          <a:lstStyle/>
          <a:p>
            <a:pPr eaLnBrk="1" hangingPunct="1"/>
            <a:r>
              <a:rPr lang="ja-JP" altLang="en-US" u="sng" dirty="0" smtClean="0"/>
              <a:t>大阪市案のここが問題！</a:t>
            </a:r>
          </a:p>
        </p:txBody>
      </p:sp>
      <p:sp>
        <p:nvSpPr>
          <p:cNvPr id="69635" name="コンテンツ プレースホルダ 2"/>
          <p:cNvSpPr>
            <a:spLocks noGrp="1"/>
          </p:cNvSpPr>
          <p:nvPr>
            <p:ph idx="1"/>
          </p:nvPr>
        </p:nvSpPr>
        <p:spPr>
          <a:xfrm>
            <a:off x="539552" y="908720"/>
            <a:ext cx="8604448" cy="5217443"/>
          </a:xfrm>
        </p:spPr>
        <p:txBody>
          <a:bodyPr/>
          <a:lstStyle/>
          <a:p>
            <a:pPr eaLnBrk="1" hangingPunct="1">
              <a:buFont typeface="Arial" panose="020B0604020202020204" pitchFamily="34" charset="0"/>
              <a:buNone/>
            </a:pPr>
            <a:r>
              <a:rPr lang="ja-JP" altLang="en-US" sz="3600" dirty="0" smtClean="0"/>
              <a:t>①訪問介護の「生活援助」の内容・目的・効果をほとんど無視「無資格でもできる論」</a:t>
            </a:r>
            <a:endParaRPr lang="en-US" altLang="ja-JP" sz="3600" dirty="0" smtClean="0"/>
          </a:p>
          <a:p>
            <a:pPr eaLnBrk="1" hangingPunct="1">
              <a:buFont typeface="Arial" panose="020B0604020202020204" pitchFamily="34" charset="0"/>
              <a:buNone/>
            </a:pPr>
            <a:r>
              <a:rPr lang="ja-JP" altLang="en-US" sz="3600" dirty="0" smtClean="0"/>
              <a:t>②無資格にすれば人材確保できる</a:t>
            </a:r>
            <a:endParaRPr lang="en-US" altLang="ja-JP" sz="3600" dirty="0" smtClean="0"/>
          </a:p>
          <a:p>
            <a:pPr eaLnBrk="1" hangingPunct="1">
              <a:buFont typeface="Arial" panose="020B0604020202020204" pitchFamily="34" charset="0"/>
              <a:buNone/>
            </a:pPr>
            <a:r>
              <a:rPr lang="ja-JP" altLang="en-US" sz="3600" dirty="0"/>
              <a:t>　</a:t>
            </a:r>
            <a:r>
              <a:rPr lang="ja-JP" altLang="en-US" sz="3600" dirty="0" smtClean="0"/>
              <a:t>根拠はまったくなし</a:t>
            </a:r>
            <a:endParaRPr lang="en-US" altLang="ja-JP" sz="3600" dirty="0" smtClean="0"/>
          </a:p>
          <a:p>
            <a:pPr eaLnBrk="1" hangingPunct="1">
              <a:buFont typeface="Arial" panose="020B0604020202020204" pitchFamily="34" charset="0"/>
              <a:buNone/>
            </a:pPr>
            <a:r>
              <a:rPr lang="ja-JP" altLang="en-US" sz="3600" dirty="0"/>
              <a:t>　</a:t>
            </a:r>
            <a:r>
              <a:rPr lang="ja-JP" altLang="en-US" sz="3600" dirty="0" smtClean="0"/>
              <a:t>　　</a:t>
            </a:r>
            <a:r>
              <a:rPr lang="ja-JP" altLang="en-US" sz="3600" u="sng" dirty="0" smtClean="0"/>
              <a:t>資格保有者数未把握</a:t>
            </a:r>
            <a:r>
              <a:rPr lang="ja-JP" altLang="en-US" sz="3600" dirty="0" smtClean="0"/>
              <a:t>　</a:t>
            </a:r>
            <a:endParaRPr lang="en-US" altLang="ja-JP" sz="3600" dirty="0" smtClean="0"/>
          </a:p>
          <a:p>
            <a:pPr eaLnBrk="1" hangingPunct="1">
              <a:buFont typeface="Arial" panose="020B0604020202020204" pitchFamily="34" charset="0"/>
              <a:buNone/>
            </a:pPr>
            <a:r>
              <a:rPr lang="ja-JP" altLang="en-US" sz="3600" dirty="0" smtClean="0"/>
              <a:t>③基準緩和型で提供すれば有資格者が訪問しても７５％の単価</a:t>
            </a:r>
            <a:endParaRPr lang="en-US" altLang="ja-JP" sz="3600" dirty="0" smtClean="0"/>
          </a:p>
        </p:txBody>
      </p:sp>
      <p:sp>
        <p:nvSpPr>
          <p:cNvPr id="4" name="角丸四角形 3"/>
          <p:cNvSpPr/>
          <p:nvPr/>
        </p:nvSpPr>
        <p:spPr>
          <a:xfrm>
            <a:off x="827584" y="5373217"/>
            <a:ext cx="7859215" cy="1484784"/>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ja-JP" altLang="en-US" sz="3200" b="1" dirty="0" smtClean="0">
                <a:solidFill>
                  <a:srgbClr val="FF0000"/>
                </a:solidFill>
              </a:rPr>
              <a:t>人材不足にあえぐ訪問介護事業所の実態を顧みない机上の空論で大阪市のヘルパー事業所は大ピンチに！</a:t>
            </a:r>
            <a:endParaRPr lang="ja-JP" altLang="en-US" sz="3200" b="1" dirty="0">
              <a:solidFill>
                <a:srgbClr val="FF0000"/>
              </a:solidFill>
            </a:endParaRP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正方形/長方形 2"/>
          <p:cNvSpPr/>
          <p:nvPr/>
        </p:nvSpPr>
        <p:spPr>
          <a:xfrm>
            <a:off x="851897" y="116632"/>
            <a:ext cx="4156907" cy="523220"/>
          </a:xfrm>
          <a:prstGeom prst="rect">
            <a:avLst/>
          </a:prstGeom>
        </p:spPr>
        <p:txBody>
          <a:bodyPr wrap="none">
            <a:spAutoFit/>
          </a:bodyPr>
          <a:lstStyle/>
          <a:p>
            <a:r>
              <a:rPr lang="ja-JP" altLang="en-US" sz="2800" dirty="0">
                <a:solidFill>
                  <a:srgbClr val="000000"/>
                </a:solidFill>
                <a:latin typeface="HGPｺﾞｼｯｸE" panose="020B0900000000000000" pitchFamily="50" charset="-128"/>
                <a:ea typeface="HGPｺﾞｼｯｸE" panose="020B0900000000000000" pitchFamily="50" charset="-128"/>
              </a:rPr>
              <a:t>通所</a:t>
            </a:r>
            <a:r>
              <a:rPr lang="ja-JP" altLang="en-US" sz="2800" dirty="0" smtClean="0">
                <a:solidFill>
                  <a:srgbClr val="000000"/>
                </a:solidFill>
                <a:latin typeface="HGPｺﾞｼｯｸE" panose="020B0900000000000000" pitchFamily="50" charset="-128"/>
                <a:ea typeface="HGPｺﾞｼｯｸE" panose="020B0900000000000000" pitchFamily="50" charset="-128"/>
              </a:rPr>
              <a:t>型</a:t>
            </a:r>
            <a:r>
              <a:rPr lang="ja-JP" altLang="en-US" sz="2800" dirty="0">
                <a:solidFill>
                  <a:srgbClr val="000000"/>
                </a:solidFill>
                <a:latin typeface="HGPｺﾞｼｯｸE" panose="020B0900000000000000" pitchFamily="50" charset="-128"/>
                <a:ea typeface="HGPｺﾞｼｯｸE" panose="020B0900000000000000" pitchFamily="50" charset="-128"/>
              </a:rPr>
              <a:t>サービスの</a:t>
            </a:r>
            <a:r>
              <a:rPr lang="ja-JP" altLang="en-US" sz="2800" dirty="0" smtClean="0">
                <a:solidFill>
                  <a:srgbClr val="000000"/>
                </a:solidFill>
                <a:latin typeface="HGPｺﾞｼｯｸE" panose="020B0900000000000000" pitchFamily="50" charset="-128"/>
                <a:ea typeface="HGPｺﾞｼｯｸE" panose="020B0900000000000000" pitchFamily="50" charset="-128"/>
              </a:rPr>
              <a:t>類型案 </a:t>
            </a:r>
            <a:endParaRPr lang="ja-JP" altLang="en-US" sz="2800" dirty="0">
              <a:latin typeface="HGPｺﾞｼｯｸE" panose="020B0900000000000000" pitchFamily="50" charset="-128"/>
              <a:ea typeface="HGPｺﾞｼｯｸE" panose="020B0900000000000000" pitchFamily="50" charset="-128"/>
            </a:endParaRPr>
          </a:p>
        </p:txBody>
      </p:sp>
      <p:graphicFrame>
        <p:nvGraphicFramePr>
          <p:cNvPr id="4" name="表 3"/>
          <p:cNvGraphicFramePr>
            <a:graphicFrameLocks noGrp="1"/>
          </p:cNvGraphicFramePr>
          <p:nvPr>
            <p:extLst>
              <p:ext uri="{D42A27DB-BD31-4B8C-83A1-F6EECF244321}">
                <p14:modId xmlns:p14="http://schemas.microsoft.com/office/powerpoint/2010/main" val="3980041043"/>
              </p:ext>
            </p:extLst>
          </p:nvPr>
        </p:nvGraphicFramePr>
        <p:xfrm>
          <a:off x="323528" y="639853"/>
          <a:ext cx="8712968" cy="5652957"/>
        </p:xfrm>
        <a:graphic>
          <a:graphicData uri="http://schemas.openxmlformats.org/drawingml/2006/table">
            <a:tbl>
              <a:tblPr firstRow="1" bandRow="1">
                <a:tableStyleId>{5C22544A-7EE6-4342-B048-85BDC9FD1C3A}</a:tableStyleId>
              </a:tblPr>
              <a:tblGrid>
                <a:gridCol w="936104"/>
                <a:gridCol w="3744416"/>
                <a:gridCol w="4032448"/>
              </a:tblGrid>
              <a:tr h="700915">
                <a:tc>
                  <a:txBody>
                    <a:bodyPr/>
                    <a:lstStyle/>
                    <a:p>
                      <a:r>
                        <a:rPr kumimoji="1" lang="ja-JP" altLang="en-US" sz="2400" b="0" dirty="0" smtClean="0">
                          <a:solidFill>
                            <a:schemeClr val="tx1"/>
                          </a:solidFill>
                          <a:latin typeface="ＭＳ ゴシック" panose="020B0609070205080204" pitchFamily="49" charset="-128"/>
                          <a:ea typeface="ＭＳ ゴシック" panose="020B0609070205080204" pitchFamily="49" charset="-128"/>
                        </a:rPr>
                        <a:t>類型</a:t>
                      </a:r>
                      <a:endParaRPr kumimoji="1" lang="ja-JP" altLang="en-US" sz="2400" b="0" dirty="0">
                        <a:solidFill>
                          <a:schemeClr val="tx1"/>
                        </a:solidFill>
                        <a:latin typeface="ＭＳ ゴシック" panose="020B0609070205080204" pitchFamily="49" charset="-128"/>
                        <a:ea typeface="ＭＳ ゴシック" panose="020B0609070205080204" pitchFamily="49" charset="-128"/>
                      </a:endParaRPr>
                    </a:p>
                  </a:txBody>
                  <a:tcPr>
                    <a:solidFill>
                      <a:schemeClr val="accent6">
                        <a:lumMod val="40000"/>
                        <a:lumOff val="6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2000" b="0" i="0" u="none" strike="noStrike" kern="1200" baseline="0" dirty="0" smtClean="0">
                          <a:solidFill>
                            <a:schemeClr val="tx1"/>
                          </a:solidFill>
                          <a:latin typeface="ＭＳ ゴシック" panose="020B0609070205080204" pitchFamily="49" charset="-128"/>
                          <a:ea typeface="ＭＳ ゴシック" panose="020B0609070205080204" pitchFamily="49" charset="-128"/>
                          <a:cs typeface="+mn-cs"/>
                        </a:rPr>
                        <a:t>介護予防型通所サービス （現行の介護予防通所介護相当）</a:t>
                      </a:r>
                      <a:endParaRPr kumimoji="1" lang="ja-JP" altLang="en-US" sz="1400" b="0" i="0" u="none" strike="noStrike" kern="1200" baseline="0" dirty="0" smtClean="0">
                        <a:solidFill>
                          <a:schemeClr val="lt1"/>
                        </a:solidFill>
                        <a:latin typeface="+mn-lt"/>
                        <a:ea typeface="+mn-ea"/>
                        <a:cs typeface="+mn-cs"/>
                      </a:endParaRPr>
                    </a:p>
                  </a:txBody>
                  <a:tcPr>
                    <a:solidFill>
                      <a:schemeClr val="accent1">
                        <a:lumMod val="20000"/>
                        <a:lumOff val="80000"/>
                      </a:schemeClr>
                    </a:solidFill>
                  </a:tcPr>
                </a:tc>
                <a:tc>
                  <a:txBody>
                    <a:bodyPr/>
                    <a:lstStyle/>
                    <a:p>
                      <a:r>
                        <a:rPr kumimoji="1" lang="ja-JP" altLang="en-US" sz="2000" b="0" i="0" u="none" strike="noStrike" kern="1200" baseline="0" dirty="0" smtClean="0">
                          <a:solidFill>
                            <a:schemeClr val="tx1"/>
                          </a:solidFill>
                          <a:latin typeface="ＭＳ ゴシック" panose="020B0609070205080204" pitchFamily="49" charset="-128"/>
                          <a:ea typeface="ＭＳ ゴシック" panose="020B0609070205080204" pitchFamily="49" charset="-128"/>
                          <a:cs typeface="+mn-cs"/>
                        </a:rPr>
                        <a:t>短時間型通所サービス </a:t>
                      </a:r>
                    </a:p>
                    <a:p>
                      <a:r>
                        <a:rPr kumimoji="1" lang="zh-TW" altLang="en-US" sz="2000" b="0" i="0" u="none" strike="noStrike" kern="1200" baseline="0" dirty="0" smtClean="0">
                          <a:solidFill>
                            <a:schemeClr val="tx1"/>
                          </a:solidFill>
                          <a:latin typeface="ＭＳ ゴシック" panose="020B0609070205080204" pitchFamily="49" charset="-128"/>
                          <a:ea typeface="ＭＳ ゴシック" panose="020B0609070205080204" pitchFamily="49" charset="-128"/>
                          <a:cs typeface="+mn-cs"/>
                        </a:rPr>
                        <a:t>（基準緩和型：Ａ型</a:t>
                      </a:r>
                      <a:r>
                        <a:rPr kumimoji="1" lang="ja-JP" altLang="en-US" sz="2000" b="0" i="0" u="none" strike="noStrike" kern="1200" baseline="0" dirty="0" smtClean="0">
                          <a:solidFill>
                            <a:schemeClr val="tx1"/>
                          </a:solidFill>
                          <a:latin typeface="ＭＳ ゴシック" panose="020B0609070205080204" pitchFamily="49" charset="-128"/>
                          <a:ea typeface="ＭＳ ゴシック" panose="020B0609070205080204" pitchFamily="49" charset="-128"/>
                          <a:cs typeface="+mn-cs"/>
                        </a:rPr>
                        <a:t>）</a:t>
                      </a:r>
                      <a:endParaRPr kumimoji="1" lang="zh-TW" altLang="en-US" sz="2000" b="0" i="0" u="none" strike="noStrike" kern="1200" baseline="0" dirty="0" smtClean="0">
                        <a:solidFill>
                          <a:schemeClr val="lt1"/>
                        </a:solidFill>
                        <a:latin typeface="ＭＳ ゴシック" panose="020B0609070205080204" pitchFamily="49" charset="-128"/>
                        <a:ea typeface="ＭＳ ゴシック" panose="020B0609070205080204" pitchFamily="49" charset="-128"/>
                        <a:cs typeface="+mn-cs"/>
                      </a:endParaRPr>
                    </a:p>
                  </a:txBody>
                  <a:tcPr>
                    <a:solidFill>
                      <a:srgbClr val="FFFF00"/>
                    </a:solidFill>
                  </a:tcPr>
                </a:tc>
              </a:tr>
              <a:tr h="1787479">
                <a:tc>
                  <a:txBody>
                    <a:bodyPr/>
                    <a:lstStyle/>
                    <a:p>
                      <a:r>
                        <a:rPr lang="ja-JP" altLang="en-US" sz="2400" dirty="0" smtClean="0">
                          <a:latin typeface="ＭＳ ゴシック" panose="020B0609070205080204" pitchFamily="49" charset="-128"/>
                          <a:ea typeface="ＭＳ ゴシック" panose="020B0609070205080204" pitchFamily="49" charset="-128"/>
                        </a:rPr>
                        <a:t>目的</a:t>
                      </a:r>
                      <a:endParaRPr kumimoji="1" lang="ja-JP" altLang="en-US" sz="2400" dirty="0">
                        <a:latin typeface="ＭＳ ゴシック" panose="020B0609070205080204" pitchFamily="49" charset="-128"/>
                        <a:ea typeface="ＭＳ ゴシック" panose="020B0609070205080204" pitchFamily="49" charset="-128"/>
                      </a:endParaRPr>
                    </a:p>
                  </a:txBody>
                  <a:tcPr>
                    <a:solidFill>
                      <a:schemeClr val="accent6">
                        <a:lumMod val="40000"/>
                        <a:lumOff val="60000"/>
                      </a:schemeClr>
                    </a:solidFill>
                  </a:tcPr>
                </a:tc>
                <a:tc>
                  <a:txBody>
                    <a:bodyPr/>
                    <a:lstStyle/>
                    <a:p>
                      <a:r>
                        <a:rPr kumimoji="1" lang="ja-JP" altLang="en-US" sz="1800" b="0" i="0" u="none" strike="noStrike" kern="1200" baseline="0" dirty="0" smtClean="0">
                          <a:solidFill>
                            <a:schemeClr val="dk1"/>
                          </a:solidFill>
                          <a:latin typeface="+mn-lt"/>
                          <a:ea typeface="+mn-ea"/>
                          <a:cs typeface="+mn-cs"/>
                        </a:rPr>
                        <a:t>入浴、排せつ、食事等の生活上の支援 </a:t>
                      </a:r>
                    </a:p>
                    <a:p>
                      <a:r>
                        <a:rPr kumimoji="1" lang="ja-JP" altLang="en-US" sz="1800" b="0" i="0" u="none" strike="noStrike" kern="1200" baseline="0" dirty="0" smtClean="0">
                          <a:solidFill>
                            <a:schemeClr val="dk1"/>
                          </a:solidFill>
                          <a:latin typeface="+mn-lt"/>
                          <a:ea typeface="+mn-ea"/>
                          <a:cs typeface="+mn-cs"/>
                        </a:rPr>
                        <a:t>身体機能の向上のための機能訓練 </a:t>
                      </a:r>
                    </a:p>
                    <a:p>
                      <a:r>
                        <a:rPr kumimoji="1" lang="ja-JP" altLang="en-US" sz="1800" b="0" i="0" u="none" strike="noStrike" kern="1200" baseline="0" dirty="0" smtClean="0">
                          <a:solidFill>
                            <a:schemeClr val="dk1"/>
                          </a:solidFill>
                          <a:latin typeface="+mn-lt"/>
                          <a:ea typeface="+mn-ea"/>
                          <a:cs typeface="+mn-cs"/>
                        </a:rPr>
                        <a:t>日常生活機能向上のための機能訓練 	</a:t>
                      </a:r>
                    </a:p>
                    <a:p>
                      <a:pPr marL="0" marR="0" indent="0" algn="l" defTabSz="914400" rtl="0" eaLnBrk="1" fontAlgn="auto" latinLnBrk="0" hangingPunct="1">
                        <a:lnSpc>
                          <a:spcPct val="100000"/>
                        </a:lnSpc>
                        <a:spcBef>
                          <a:spcPts val="0"/>
                        </a:spcBef>
                        <a:spcAft>
                          <a:spcPts val="0"/>
                        </a:spcAft>
                        <a:buClrTx/>
                        <a:buSzTx/>
                        <a:buFontTx/>
                        <a:buNone/>
                        <a:tabLst/>
                        <a:defRPr/>
                      </a:pPr>
                      <a:endParaRPr kumimoji="1" lang="ja-JP" altLang="en-US" sz="2400" dirty="0">
                        <a:latin typeface="ＭＳ ゴシック" panose="020B0609070205080204" pitchFamily="49" charset="-128"/>
                        <a:ea typeface="ＭＳ ゴシック" panose="020B0609070205080204" pitchFamily="49" charset="-128"/>
                      </a:endParaRPr>
                    </a:p>
                  </a:txBody>
                  <a:tcPr>
                    <a:solidFill>
                      <a:schemeClr val="accent1">
                        <a:lumMod val="20000"/>
                        <a:lumOff val="80000"/>
                      </a:schemeClr>
                    </a:solidFill>
                  </a:tcPr>
                </a:tc>
                <a:tc>
                  <a:txBody>
                    <a:bodyPr/>
                    <a:lstStyle/>
                    <a:p>
                      <a:r>
                        <a:rPr kumimoji="1" lang="ja-JP" altLang="en-US" sz="1800" b="0" i="0" u="none" strike="noStrike" kern="1200" baseline="0" dirty="0" smtClean="0">
                          <a:solidFill>
                            <a:schemeClr val="dk1"/>
                          </a:solidFill>
                          <a:latin typeface="+mn-lt"/>
                          <a:ea typeface="+mn-ea"/>
                          <a:cs typeface="+mn-cs"/>
                        </a:rPr>
                        <a:t>入浴、排せつ、食事等の生活上の支援 </a:t>
                      </a:r>
                    </a:p>
                    <a:p>
                      <a:r>
                        <a:rPr kumimoji="1" lang="ja-JP" altLang="en-US" sz="1800" b="0" i="0" u="none" strike="noStrike" kern="1200" baseline="0" dirty="0" smtClean="0">
                          <a:solidFill>
                            <a:schemeClr val="dk1"/>
                          </a:solidFill>
                          <a:latin typeface="+mn-lt"/>
                          <a:ea typeface="+mn-ea"/>
                          <a:cs typeface="+mn-cs"/>
                        </a:rPr>
                        <a:t>身体機能の向上のための機能訓練 </a:t>
                      </a:r>
                    </a:p>
                    <a:p>
                      <a:r>
                        <a:rPr kumimoji="1" lang="ja-JP" altLang="en-US" sz="1800" b="0" i="0" u="none" strike="noStrike" kern="1200" baseline="0" dirty="0" smtClean="0">
                          <a:solidFill>
                            <a:schemeClr val="dk1"/>
                          </a:solidFill>
                          <a:latin typeface="+mn-lt"/>
                          <a:ea typeface="+mn-ea"/>
                          <a:cs typeface="+mn-cs"/>
                        </a:rPr>
                        <a:t>日常生活機能向上のための機能訓練 	</a:t>
                      </a:r>
                    </a:p>
                    <a:p>
                      <a:endParaRPr kumimoji="1" lang="ja-JP" altLang="en-US" sz="2400" dirty="0">
                        <a:latin typeface="ＭＳ ゴシック" panose="020B0609070205080204" pitchFamily="49" charset="-128"/>
                        <a:ea typeface="ＭＳ ゴシック" panose="020B0609070205080204" pitchFamily="49" charset="-128"/>
                      </a:endParaRPr>
                    </a:p>
                  </a:txBody>
                  <a:tcPr>
                    <a:solidFill>
                      <a:srgbClr val="FFFF00"/>
                    </a:solidFill>
                  </a:tcPr>
                </a:tc>
              </a:tr>
              <a:tr h="1411435">
                <a:tc>
                  <a:txBody>
                    <a:bodyPr/>
                    <a:lstStyle/>
                    <a:p>
                      <a:r>
                        <a:rPr lang="ja-JP" altLang="en-US" sz="2400" dirty="0" smtClean="0">
                          <a:latin typeface="ＭＳ ゴシック" panose="020B0609070205080204" pitchFamily="49" charset="-128"/>
                          <a:ea typeface="ＭＳ ゴシック" panose="020B0609070205080204" pitchFamily="49" charset="-128"/>
                        </a:rPr>
                        <a:t>ｻｰﾋﾞｽ内容</a:t>
                      </a:r>
                      <a:endParaRPr kumimoji="1" lang="ja-JP" altLang="en-US" sz="2400" dirty="0">
                        <a:latin typeface="ＭＳ ゴシック" panose="020B0609070205080204" pitchFamily="49" charset="-128"/>
                        <a:ea typeface="ＭＳ ゴシック" panose="020B0609070205080204" pitchFamily="49" charset="-128"/>
                      </a:endParaRPr>
                    </a:p>
                  </a:txBody>
                  <a:tcPr>
                    <a:solidFill>
                      <a:schemeClr val="accent6">
                        <a:lumMod val="40000"/>
                        <a:lumOff val="60000"/>
                      </a:schemeClr>
                    </a:solidFill>
                  </a:tcPr>
                </a:tc>
                <a:tc>
                  <a:txBody>
                    <a:bodyPr/>
                    <a:lstStyle/>
                    <a:p>
                      <a:r>
                        <a:rPr kumimoji="1" lang="ja-JP" altLang="en-US" sz="1800" b="0" i="0" u="none" strike="noStrike" kern="1200" baseline="0" dirty="0" smtClean="0">
                          <a:solidFill>
                            <a:schemeClr val="dk1"/>
                          </a:solidFill>
                          <a:latin typeface="+mn-lt"/>
                          <a:ea typeface="+mn-ea"/>
                          <a:cs typeface="+mn-cs"/>
                        </a:rPr>
                        <a:t>入浴、排せつ、食事等の生活上の支援 </a:t>
                      </a:r>
                    </a:p>
                    <a:p>
                      <a:r>
                        <a:rPr kumimoji="1" lang="ja-JP" altLang="en-US" sz="1800" b="0" i="0" u="none" strike="noStrike" kern="1200" baseline="0" dirty="0" smtClean="0">
                          <a:solidFill>
                            <a:schemeClr val="dk1"/>
                          </a:solidFill>
                          <a:latin typeface="+mn-lt"/>
                          <a:ea typeface="+mn-ea"/>
                          <a:cs typeface="+mn-cs"/>
                        </a:rPr>
                        <a:t>身体機能の向上のための機能訓練 </a:t>
                      </a:r>
                    </a:p>
                    <a:p>
                      <a:r>
                        <a:rPr kumimoji="1" lang="ja-JP" altLang="en-US" sz="1800" b="0" i="0" u="none" strike="noStrike" kern="1200" baseline="0" dirty="0" smtClean="0">
                          <a:solidFill>
                            <a:schemeClr val="dk1"/>
                          </a:solidFill>
                          <a:latin typeface="+mn-lt"/>
                          <a:ea typeface="+mn-ea"/>
                          <a:cs typeface="+mn-cs"/>
                        </a:rPr>
                        <a:t>日常生活機能向上のための機能訓練 	</a:t>
                      </a:r>
                    </a:p>
                  </a:txBody>
                  <a:tcPr>
                    <a:solidFill>
                      <a:schemeClr val="accent1">
                        <a:lumMod val="20000"/>
                        <a:lumOff val="80000"/>
                      </a:schemeClr>
                    </a:solidFill>
                  </a:tcPr>
                </a:tc>
                <a:tc>
                  <a:txBody>
                    <a:bodyPr/>
                    <a:lstStyle/>
                    <a:p>
                      <a:r>
                        <a:rPr kumimoji="1" lang="ja-JP" altLang="en-US" sz="1800" b="0" i="0" u="none" strike="noStrike" kern="1200" baseline="0" dirty="0" smtClean="0">
                          <a:solidFill>
                            <a:schemeClr val="dk1"/>
                          </a:solidFill>
                          <a:latin typeface="+mn-lt"/>
                          <a:ea typeface="+mn-ea"/>
                          <a:cs typeface="+mn-cs"/>
                        </a:rPr>
                        <a:t>入浴、排せつ、食事等の生活上の支援 </a:t>
                      </a:r>
                    </a:p>
                    <a:p>
                      <a:r>
                        <a:rPr kumimoji="1" lang="ja-JP" altLang="en-US" sz="1800" b="0" i="0" u="none" strike="noStrike" kern="1200" baseline="0" dirty="0" smtClean="0">
                          <a:solidFill>
                            <a:schemeClr val="dk1"/>
                          </a:solidFill>
                          <a:latin typeface="+mn-lt"/>
                          <a:ea typeface="+mn-ea"/>
                          <a:cs typeface="+mn-cs"/>
                        </a:rPr>
                        <a:t>身体機能の向上のための機能訓練 </a:t>
                      </a:r>
                    </a:p>
                    <a:p>
                      <a:r>
                        <a:rPr kumimoji="1" lang="ja-JP" altLang="en-US" sz="1800" b="0" i="0" u="none" strike="noStrike" kern="1200" baseline="0" dirty="0" smtClean="0">
                          <a:solidFill>
                            <a:schemeClr val="dk1"/>
                          </a:solidFill>
                          <a:latin typeface="+mn-lt"/>
                          <a:ea typeface="+mn-ea"/>
                          <a:cs typeface="+mn-cs"/>
                        </a:rPr>
                        <a:t>日常生活機能向上のための機能訓練 </a:t>
                      </a:r>
                    </a:p>
                  </a:txBody>
                  <a:tcPr>
                    <a:solidFill>
                      <a:srgbClr val="FFFF00"/>
                    </a:solidFill>
                  </a:tcPr>
                </a:tc>
              </a:tr>
              <a:tr h="1660077">
                <a:tc>
                  <a:txBody>
                    <a:bodyPr/>
                    <a:lstStyle/>
                    <a:p>
                      <a:r>
                        <a:rPr kumimoji="1" lang="ja-JP" altLang="en-US" sz="2400" dirty="0" smtClean="0">
                          <a:latin typeface="ＭＳ ゴシック" panose="020B0609070205080204" pitchFamily="49" charset="-128"/>
                          <a:ea typeface="ＭＳ ゴシック" panose="020B0609070205080204" pitchFamily="49" charset="-128"/>
                        </a:rPr>
                        <a:t>対象者</a:t>
                      </a:r>
                      <a:endParaRPr kumimoji="1" lang="ja-JP" altLang="en-US" sz="2400" dirty="0">
                        <a:latin typeface="ＭＳ ゴシック" panose="020B0609070205080204" pitchFamily="49" charset="-128"/>
                        <a:ea typeface="ＭＳ ゴシック" panose="020B0609070205080204" pitchFamily="49" charset="-128"/>
                      </a:endParaRPr>
                    </a:p>
                  </a:txBody>
                  <a:tcPr>
                    <a:solidFill>
                      <a:schemeClr val="accent6">
                        <a:lumMod val="40000"/>
                        <a:lumOff val="60000"/>
                      </a:schemeClr>
                    </a:solidFill>
                  </a:tcPr>
                </a:tc>
                <a:tc>
                  <a:txBody>
                    <a:bodyPr/>
                    <a:lstStyle/>
                    <a:p>
                      <a:r>
                        <a:rPr kumimoji="1" lang="ja-JP" altLang="en-US" sz="1800" b="0" i="0" u="none" strike="noStrike" kern="1200" baseline="0" dirty="0" smtClean="0">
                          <a:solidFill>
                            <a:schemeClr val="dk1"/>
                          </a:solidFill>
                          <a:latin typeface="+mn-lt"/>
                          <a:ea typeface="+mn-ea"/>
                          <a:cs typeface="+mn-cs"/>
                        </a:rPr>
                        <a:t>要支援１又は２（要支援認定） </a:t>
                      </a:r>
                    </a:p>
                    <a:p>
                      <a:r>
                        <a:rPr kumimoji="1" lang="ja-JP" altLang="en-US" sz="1800" b="0" i="0" u="none" strike="noStrike" kern="1200" baseline="0" dirty="0" smtClean="0">
                          <a:solidFill>
                            <a:schemeClr val="dk1"/>
                          </a:solidFill>
                          <a:latin typeface="+mn-lt"/>
                          <a:ea typeface="+mn-ea"/>
                          <a:cs typeface="+mn-cs"/>
                        </a:rPr>
                        <a:t>サービス事業対象者（基本ﾁｪｯｸﾘｽﾄ） </a:t>
                      </a:r>
                    </a:p>
                    <a:p>
                      <a:r>
                        <a:rPr kumimoji="1" lang="ja-JP" altLang="en-US" sz="1800" b="0" i="0" u="none" strike="noStrike" kern="1200" baseline="0" dirty="0" smtClean="0">
                          <a:solidFill>
                            <a:schemeClr val="dk1"/>
                          </a:solidFill>
                          <a:latin typeface="+mn-lt"/>
                          <a:ea typeface="+mn-ea"/>
                          <a:cs typeface="+mn-cs"/>
                        </a:rPr>
                        <a:t>概ね３時間以上の通所サービスの利用が必要な者 	</a:t>
                      </a:r>
                      <a:endParaRPr kumimoji="1" lang="ja-JP" altLang="en-US" sz="2400" dirty="0">
                        <a:latin typeface="ＭＳ ゴシック" panose="020B0609070205080204" pitchFamily="49" charset="-128"/>
                        <a:ea typeface="ＭＳ ゴシック" panose="020B0609070205080204" pitchFamily="49" charset="-128"/>
                      </a:endParaRPr>
                    </a:p>
                  </a:txBody>
                  <a:tcPr>
                    <a:solidFill>
                      <a:schemeClr val="accent1">
                        <a:lumMod val="20000"/>
                        <a:lumOff val="80000"/>
                      </a:schemeClr>
                    </a:solidFill>
                  </a:tcPr>
                </a:tc>
                <a:tc>
                  <a:txBody>
                    <a:bodyPr/>
                    <a:lstStyle/>
                    <a:p>
                      <a:r>
                        <a:rPr kumimoji="1" lang="ja-JP" altLang="en-US" sz="1800" b="0" i="0" u="none" strike="noStrike" kern="1200" baseline="0" dirty="0" smtClean="0">
                          <a:solidFill>
                            <a:schemeClr val="dk1"/>
                          </a:solidFill>
                          <a:latin typeface="+mn-lt"/>
                          <a:ea typeface="+mn-ea"/>
                          <a:cs typeface="+mn-cs"/>
                        </a:rPr>
                        <a:t>要支援１又は２（要支援認定） </a:t>
                      </a:r>
                    </a:p>
                    <a:p>
                      <a:r>
                        <a:rPr kumimoji="1" lang="ja-JP" altLang="en-US" sz="1800" b="0" i="0" u="none" strike="noStrike" kern="1200" baseline="0" dirty="0" smtClean="0">
                          <a:solidFill>
                            <a:schemeClr val="dk1"/>
                          </a:solidFill>
                          <a:latin typeface="+mn-lt"/>
                          <a:ea typeface="+mn-ea"/>
                          <a:cs typeface="+mn-cs"/>
                        </a:rPr>
                        <a:t>サービス事業対象者（基本ﾁｪｯｸﾘｽﾄ） </a:t>
                      </a:r>
                    </a:p>
                    <a:p>
                      <a:r>
                        <a:rPr kumimoji="1" lang="ja-JP" altLang="en-US" sz="1800" b="0" i="0" u="none" strike="noStrike" kern="1200" baseline="0" dirty="0" smtClean="0">
                          <a:solidFill>
                            <a:schemeClr val="dk1"/>
                          </a:solidFill>
                          <a:latin typeface="+mn-lt"/>
                          <a:ea typeface="+mn-ea"/>
                          <a:cs typeface="+mn-cs"/>
                        </a:rPr>
                        <a:t>概ね３時間未満の通所サービスの利用が必要な者 	</a:t>
                      </a:r>
                    </a:p>
                    <a:p>
                      <a:endParaRPr kumimoji="1" lang="ja-JP" altLang="en-US" sz="2400" dirty="0">
                        <a:latin typeface="ＭＳ ゴシック" panose="020B0609070205080204" pitchFamily="49" charset="-128"/>
                        <a:ea typeface="ＭＳ ゴシック" panose="020B0609070205080204" pitchFamily="49" charset="-128"/>
                      </a:endParaRPr>
                    </a:p>
                  </a:txBody>
                  <a:tcPr>
                    <a:solidFill>
                      <a:srgbClr val="FFFF00"/>
                    </a:solidFill>
                  </a:tcPr>
                </a:tc>
              </a:tr>
            </a:tbl>
          </a:graphicData>
        </a:graphic>
      </p:graphicFrame>
    </p:spTree>
    <p:extLst>
      <p:ext uri="{BB962C8B-B14F-4D97-AF65-F5344CB8AC3E}">
        <p14:creationId xmlns:p14="http://schemas.microsoft.com/office/powerpoint/2010/main" val="424691325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正方形/長方形 2"/>
          <p:cNvSpPr/>
          <p:nvPr/>
        </p:nvSpPr>
        <p:spPr>
          <a:xfrm>
            <a:off x="851897" y="116632"/>
            <a:ext cx="4156907" cy="523220"/>
          </a:xfrm>
          <a:prstGeom prst="rect">
            <a:avLst/>
          </a:prstGeom>
        </p:spPr>
        <p:txBody>
          <a:bodyPr wrap="none">
            <a:spAutoFit/>
          </a:bodyPr>
          <a:lstStyle/>
          <a:p>
            <a:r>
              <a:rPr lang="ja-JP" altLang="en-US" sz="2800" dirty="0">
                <a:solidFill>
                  <a:srgbClr val="000000"/>
                </a:solidFill>
                <a:latin typeface="HGPｺﾞｼｯｸE" panose="020B0900000000000000" pitchFamily="50" charset="-128"/>
                <a:ea typeface="HGPｺﾞｼｯｸE" panose="020B0900000000000000" pitchFamily="50" charset="-128"/>
              </a:rPr>
              <a:t>通所</a:t>
            </a:r>
            <a:r>
              <a:rPr lang="ja-JP" altLang="en-US" sz="2800" dirty="0" smtClean="0">
                <a:solidFill>
                  <a:srgbClr val="000000"/>
                </a:solidFill>
                <a:latin typeface="HGPｺﾞｼｯｸE" panose="020B0900000000000000" pitchFamily="50" charset="-128"/>
                <a:ea typeface="HGPｺﾞｼｯｸE" panose="020B0900000000000000" pitchFamily="50" charset="-128"/>
              </a:rPr>
              <a:t>型</a:t>
            </a:r>
            <a:r>
              <a:rPr lang="ja-JP" altLang="en-US" sz="2800" dirty="0">
                <a:solidFill>
                  <a:srgbClr val="000000"/>
                </a:solidFill>
                <a:latin typeface="HGPｺﾞｼｯｸE" panose="020B0900000000000000" pitchFamily="50" charset="-128"/>
                <a:ea typeface="HGPｺﾞｼｯｸE" panose="020B0900000000000000" pitchFamily="50" charset="-128"/>
              </a:rPr>
              <a:t>サービスの</a:t>
            </a:r>
            <a:r>
              <a:rPr lang="ja-JP" altLang="en-US" sz="2800" dirty="0" smtClean="0">
                <a:solidFill>
                  <a:srgbClr val="000000"/>
                </a:solidFill>
                <a:latin typeface="HGPｺﾞｼｯｸE" panose="020B0900000000000000" pitchFamily="50" charset="-128"/>
                <a:ea typeface="HGPｺﾞｼｯｸE" panose="020B0900000000000000" pitchFamily="50" charset="-128"/>
              </a:rPr>
              <a:t>類型案 </a:t>
            </a:r>
            <a:endParaRPr lang="ja-JP" altLang="en-US" sz="2800" dirty="0">
              <a:latin typeface="HGPｺﾞｼｯｸE" panose="020B0900000000000000" pitchFamily="50" charset="-128"/>
              <a:ea typeface="HGPｺﾞｼｯｸE" panose="020B0900000000000000" pitchFamily="50" charset="-128"/>
            </a:endParaRPr>
          </a:p>
        </p:txBody>
      </p:sp>
      <p:graphicFrame>
        <p:nvGraphicFramePr>
          <p:cNvPr id="4" name="表 3"/>
          <p:cNvGraphicFramePr>
            <a:graphicFrameLocks noGrp="1"/>
          </p:cNvGraphicFramePr>
          <p:nvPr>
            <p:extLst>
              <p:ext uri="{D42A27DB-BD31-4B8C-83A1-F6EECF244321}">
                <p14:modId xmlns:p14="http://schemas.microsoft.com/office/powerpoint/2010/main" val="3183749497"/>
              </p:ext>
            </p:extLst>
          </p:nvPr>
        </p:nvGraphicFramePr>
        <p:xfrm>
          <a:off x="23725" y="664428"/>
          <a:ext cx="9012772" cy="6180996"/>
        </p:xfrm>
        <a:graphic>
          <a:graphicData uri="http://schemas.openxmlformats.org/drawingml/2006/table">
            <a:tbl>
              <a:tblPr firstRow="1" bandRow="1">
                <a:tableStyleId>{5C22544A-7EE6-4342-B048-85BDC9FD1C3A}</a:tableStyleId>
              </a:tblPr>
              <a:tblGrid>
                <a:gridCol w="675958"/>
                <a:gridCol w="4088341"/>
                <a:gridCol w="4248473"/>
              </a:tblGrid>
              <a:tr h="1132963">
                <a:tc>
                  <a:txBody>
                    <a:bodyPr/>
                    <a:lstStyle/>
                    <a:p>
                      <a:r>
                        <a:rPr kumimoji="1" lang="ja-JP" altLang="en-US" sz="2800" b="0" dirty="0" smtClean="0">
                          <a:solidFill>
                            <a:schemeClr val="tx1"/>
                          </a:solidFill>
                          <a:latin typeface="ＭＳ ゴシック" panose="020B0609070205080204" pitchFamily="49" charset="-128"/>
                          <a:ea typeface="ＭＳ ゴシック" panose="020B0609070205080204" pitchFamily="49" charset="-128"/>
                        </a:rPr>
                        <a:t>類型</a:t>
                      </a:r>
                      <a:endParaRPr kumimoji="1" lang="ja-JP" altLang="en-US" sz="2800" b="0" dirty="0">
                        <a:solidFill>
                          <a:schemeClr val="tx1"/>
                        </a:solidFill>
                        <a:latin typeface="ＭＳ ゴシック" panose="020B0609070205080204" pitchFamily="49" charset="-128"/>
                        <a:ea typeface="ＭＳ ゴシック" panose="020B0609070205080204" pitchFamily="49" charset="-128"/>
                      </a:endParaRPr>
                    </a:p>
                  </a:txBody>
                  <a:tcPr>
                    <a:solidFill>
                      <a:schemeClr val="accent6">
                        <a:lumMod val="40000"/>
                        <a:lumOff val="60000"/>
                      </a:schemeClr>
                    </a:solidFill>
                  </a:tcPr>
                </a:tc>
                <a:tc>
                  <a:txBody>
                    <a:bodyPr/>
                    <a:lstStyle/>
                    <a:p>
                      <a:r>
                        <a:rPr kumimoji="1" lang="ja-JP" altLang="en-US" sz="2800" b="0" i="0" u="none" strike="noStrike" kern="1200" baseline="0" dirty="0" smtClean="0">
                          <a:solidFill>
                            <a:schemeClr val="tx1"/>
                          </a:solidFill>
                          <a:latin typeface="ＭＳ ゴシック" panose="020B0609070205080204" pitchFamily="49" charset="-128"/>
                          <a:ea typeface="ＭＳ ゴシック" panose="020B0609070205080204" pitchFamily="49" charset="-128"/>
                          <a:cs typeface="+mn-cs"/>
                        </a:rPr>
                        <a:t>介護予防型通所サービス （現行の介護予防通所介護相当）</a:t>
                      </a:r>
                      <a:endParaRPr kumimoji="1" lang="ja-JP" altLang="en-US" sz="1800" b="0" i="0" u="none" strike="noStrike" kern="1200" baseline="0" dirty="0" smtClean="0">
                        <a:solidFill>
                          <a:schemeClr val="lt1"/>
                        </a:solidFill>
                        <a:latin typeface="+mn-lt"/>
                        <a:ea typeface="+mn-ea"/>
                        <a:cs typeface="+mn-cs"/>
                      </a:endParaRPr>
                    </a:p>
                  </a:txBody>
                  <a:tcPr>
                    <a:solidFill>
                      <a:schemeClr val="accent1">
                        <a:lumMod val="20000"/>
                        <a:lumOff val="80000"/>
                      </a:schemeClr>
                    </a:solidFill>
                  </a:tcPr>
                </a:tc>
                <a:tc>
                  <a:txBody>
                    <a:bodyPr/>
                    <a:lstStyle/>
                    <a:p>
                      <a:r>
                        <a:rPr kumimoji="1" lang="ja-JP" altLang="en-US" sz="3200" b="0" i="0" u="none" strike="noStrike" kern="1200" baseline="0" dirty="0" smtClean="0">
                          <a:solidFill>
                            <a:schemeClr val="tx1"/>
                          </a:solidFill>
                          <a:latin typeface="ＭＳ ゴシック" panose="020B0609070205080204" pitchFamily="49" charset="-128"/>
                          <a:ea typeface="ＭＳ ゴシック" panose="020B0609070205080204" pitchFamily="49" charset="-128"/>
                          <a:cs typeface="+mn-cs"/>
                        </a:rPr>
                        <a:t>短時間型通所サービス </a:t>
                      </a:r>
                    </a:p>
                    <a:p>
                      <a:r>
                        <a:rPr kumimoji="1" lang="zh-TW" altLang="en-US" sz="3200" b="0" i="0" u="none" strike="noStrike" kern="1200" baseline="0" dirty="0" smtClean="0">
                          <a:solidFill>
                            <a:schemeClr val="tx1"/>
                          </a:solidFill>
                          <a:latin typeface="ＭＳ ゴシック" panose="020B0609070205080204" pitchFamily="49" charset="-128"/>
                          <a:ea typeface="ＭＳ ゴシック" panose="020B0609070205080204" pitchFamily="49" charset="-128"/>
                          <a:cs typeface="+mn-cs"/>
                        </a:rPr>
                        <a:t>（基準緩和型：Ａ型） </a:t>
                      </a:r>
                    </a:p>
                  </a:txBody>
                  <a:tcPr>
                    <a:solidFill>
                      <a:srgbClr val="FFFF00"/>
                    </a:solidFill>
                  </a:tcPr>
                </a:tc>
              </a:tr>
              <a:tr h="1608996">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2400" b="1" i="0" u="none" strike="noStrike" kern="1200" baseline="0" dirty="0" smtClean="0">
                          <a:solidFill>
                            <a:schemeClr val="dk1"/>
                          </a:solidFill>
                          <a:latin typeface="ＭＳ ゴシック" panose="020B0609070205080204" pitchFamily="49" charset="-128"/>
                          <a:ea typeface="ＭＳ ゴシック" panose="020B0609070205080204" pitchFamily="49" charset="-128"/>
                          <a:cs typeface="+mn-cs"/>
                        </a:rPr>
                        <a:t>提供</a:t>
                      </a:r>
                      <a:r>
                        <a:rPr kumimoji="1" lang="zh-TW" altLang="en-US" sz="2400" b="1" i="0" u="none" strike="noStrike" kern="1200" baseline="0" dirty="0" smtClean="0">
                          <a:solidFill>
                            <a:schemeClr val="dk1"/>
                          </a:solidFill>
                          <a:latin typeface="ＭＳ ゴシック" panose="020B0609070205080204" pitchFamily="49" charset="-128"/>
                          <a:ea typeface="ＭＳ ゴシック" panose="020B0609070205080204" pitchFamily="49" charset="-128"/>
                          <a:cs typeface="+mn-cs"/>
                        </a:rPr>
                        <a:t>時間 </a:t>
                      </a:r>
                      <a:endParaRPr kumimoji="1" lang="zh-TW" altLang="en-US" sz="2000" b="1" i="0" u="none" strike="noStrike" kern="1200" baseline="0" dirty="0" smtClean="0">
                        <a:solidFill>
                          <a:schemeClr val="dk1"/>
                        </a:solidFill>
                        <a:latin typeface="ＭＳ ゴシック" panose="020B0609070205080204" pitchFamily="49" charset="-128"/>
                        <a:ea typeface="ＭＳ ゴシック" panose="020B0609070205080204" pitchFamily="49" charset="-128"/>
                        <a:cs typeface="+mn-cs"/>
                      </a:endParaRPr>
                    </a:p>
                  </a:txBody>
                  <a:tcPr>
                    <a:solidFill>
                      <a:schemeClr val="accent6">
                        <a:lumMod val="40000"/>
                        <a:lumOff val="6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3600" b="0" i="0" u="none" strike="noStrike" kern="1200" baseline="0" dirty="0" smtClean="0">
                          <a:solidFill>
                            <a:schemeClr val="dk1"/>
                          </a:solidFill>
                          <a:latin typeface="ＭＳ ゴシック" panose="020B0609070205080204" pitchFamily="49" charset="-128"/>
                          <a:ea typeface="ＭＳ ゴシック" panose="020B0609070205080204" pitchFamily="49" charset="-128"/>
                          <a:cs typeface="+mn-cs"/>
                        </a:rPr>
                        <a:t>終日（概ね３時間以上） 	</a:t>
                      </a:r>
                    </a:p>
                  </a:txBody>
                  <a:tcPr>
                    <a:solidFill>
                      <a:schemeClr val="accent1">
                        <a:lumMod val="20000"/>
                        <a:lumOff val="8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3600" b="0" i="0" u="none" strike="noStrike" kern="1200" baseline="0" dirty="0" smtClean="0">
                          <a:solidFill>
                            <a:schemeClr val="dk1"/>
                          </a:solidFill>
                          <a:latin typeface="ＭＳ ゴシック" panose="020B0609070205080204" pitchFamily="49" charset="-128"/>
                          <a:ea typeface="ＭＳ ゴシック" panose="020B0609070205080204" pitchFamily="49" charset="-128"/>
                          <a:cs typeface="+mn-cs"/>
                        </a:rPr>
                        <a:t>半日（概ね３時間未満） 	</a:t>
                      </a:r>
                    </a:p>
                  </a:txBody>
                  <a:tcPr>
                    <a:solidFill>
                      <a:srgbClr val="FFFF00"/>
                    </a:solidFill>
                  </a:tcPr>
                </a:tc>
              </a:tr>
              <a:tr h="1846658">
                <a:tc>
                  <a:txBody>
                    <a:bodyPr/>
                    <a:lstStyle/>
                    <a:p>
                      <a:r>
                        <a:rPr kumimoji="1" lang="ja-JP" altLang="en-US" sz="2800" dirty="0" smtClean="0">
                          <a:latin typeface="ＭＳ ゴシック" panose="020B0609070205080204" pitchFamily="49" charset="-128"/>
                          <a:ea typeface="ＭＳ ゴシック" panose="020B0609070205080204" pitchFamily="49" charset="-128"/>
                        </a:rPr>
                        <a:t>報酬</a:t>
                      </a:r>
                      <a:endParaRPr kumimoji="1" lang="ja-JP" altLang="en-US" sz="2800" dirty="0">
                        <a:latin typeface="ＭＳ ゴシック" panose="020B0609070205080204" pitchFamily="49" charset="-128"/>
                        <a:ea typeface="ＭＳ ゴシック" panose="020B0609070205080204" pitchFamily="49" charset="-128"/>
                      </a:endParaRPr>
                    </a:p>
                  </a:txBody>
                  <a:tcPr>
                    <a:solidFill>
                      <a:schemeClr val="accent6">
                        <a:lumMod val="40000"/>
                        <a:lumOff val="60000"/>
                      </a:schemeClr>
                    </a:solidFill>
                  </a:tcPr>
                </a:tc>
                <a:tc>
                  <a:txBody>
                    <a:bodyPr/>
                    <a:lstStyle/>
                    <a:p>
                      <a:r>
                        <a:rPr kumimoji="1" lang="en-US" altLang="zh-TW" sz="2400" b="1" i="0" u="none" strike="noStrike" kern="1200" baseline="0" dirty="0" smtClean="0">
                          <a:solidFill>
                            <a:schemeClr val="dk1"/>
                          </a:solidFill>
                          <a:latin typeface="ＭＳ ゴシック" panose="020B0609070205080204" pitchFamily="49" charset="-128"/>
                          <a:ea typeface="ＭＳ ゴシック" panose="020B0609070205080204" pitchFamily="49" charset="-128"/>
                          <a:cs typeface="+mn-cs"/>
                        </a:rPr>
                        <a:t>【</a:t>
                      </a:r>
                      <a:r>
                        <a:rPr kumimoji="1" lang="zh-TW" altLang="en-US" sz="2400" b="1" i="0" u="none" strike="noStrike" kern="1200" baseline="0" dirty="0" smtClean="0">
                          <a:solidFill>
                            <a:schemeClr val="dk1"/>
                          </a:solidFill>
                          <a:latin typeface="ＭＳ ゴシック" panose="020B0609070205080204" pitchFamily="49" charset="-128"/>
                          <a:ea typeface="ＭＳ ゴシック" panose="020B0609070205080204" pitchFamily="49" charset="-128"/>
                          <a:cs typeface="+mn-cs"/>
                        </a:rPr>
                        <a:t>月額報酬制 </a:t>
                      </a:r>
                      <a:r>
                        <a:rPr kumimoji="1" lang="en-US" altLang="zh-TW" sz="2400" b="1" i="0" u="none" strike="noStrike" kern="1200" baseline="0" dirty="0" smtClean="0">
                          <a:solidFill>
                            <a:schemeClr val="dk1"/>
                          </a:solidFill>
                          <a:latin typeface="ＭＳ ゴシック" panose="020B0609070205080204" pitchFamily="49" charset="-128"/>
                          <a:ea typeface="ＭＳ ゴシック" panose="020B0609070205080204" pitchFamily="49" charset="-128"/>
                          <a:cs typeface="+mn-cs"/>
                        </a:rPr>
                        <a:t>1</a:t>
                      </a:r>
                      <a:r>
                        <a:rPr kumimoji="1" lang="zh-TW" altLang="en-US" sz="2400" b="1" i="0" u="none" strike="noStrike" kern="1200" baseline="0" dirty="0" smtClean="0">
                          <a:solidFill>
                            <a:schemeClr val="dk1"/>
                          </a:solidFill>
                          <a:latin typeface="ＭＳ ゴシック" panose="020B0609070205080204" pitchFamily="49" charset="-128"/>
                          <a:ea typeface="ＭＳ ゴシック" panose="020B0609070205080204" pitchFamily="49" charset="-128"/>
                          <a:cs typeface="+mn-cs"/>
                        </a:rPr>
                        <a:t>単位</a:t>
                      </a:r>
                      <a:r>
                        <a:rPr kumimoji="1" lang="en-US" altLang="zh-TW" sz="2400" b="1" i="0" u="none" strike="noStrike" kern="1200" baseline="0" dirty="0" smtClean="0">
                          <a:solidFill>
                            <a:schemeClr val="dk1"/>
                          </a:solidFill>
                          <a:latin typeface="ＭＳ ゴシック" panose="020B0609070205080204" pitchFamily="49" charset="-128"/>
                          <a:ea typeface="ＭＳ ゴシック" panose="020B0609070205080204" pitchFamily="49" charset="-128"/>
                          <a:cs typeface="+mn-cs"/>
                        </a:rPr>
                        <a:t>10.72</a:t>
                      </a:r>
                      <a:r>
                        <a:rPr kumimoji="1" lang="zh-TW" altLang="en-US" sz="2400" b="1" i="0" u="none" strike="noStrike" kern="1200" baseline="0" dirty="0" smtClean="0">
                          <a:solidFill>
                            <a:schemeClr val="dk1"/>
                          </a:solidFill>
                          <a:latin typeface="ＭＳ ゴシック" panose="020B0609070205080204" pitchFamily="49" charset="-128"/>
                          <a:ea typeface="ＭＳ ゴシック" panose="020B0609070205080204" pitchFamily="49" charset="-128"/>
                          <a:cs typeface="+mn-cs"/>
                        </a:rPr>
                        <a:t>円</a:t>
                      </a:r>
                      <a:r>
                        <a:rPr kumimoji="1" lang="en-US" altLang="zh-TW" sz="2400" b="1" i="0" u="none" strike="noStrike" kern="1200" baseline="0" dirty="0" smtClean="0">
                          <a:solidFill>
                            <a:schemeClr val="dk1"/>
                          </a:solidFill>
                          <a:latin typeface="ＭＳ ゴシック" panose="020B0609070205080204" pitchFamily="49" charset="-128"/>
                          <a:ea typeface="ＭＳ ゴシック" panose="020B0609070205080204" pitchFamily="49" charset="-128"/>
                          <a:cs typeface="+mn-cs"/>
                        </a:rPr>
                        <a:t>】 </a:t>
                      </a:r>
                    </a:p>
                    <a:p>
                      <a:r>
                        <a:rPr kumimoji="1" lang="zh-TW" altLang="en-US" sz="2400" b="1" i="0" u="none" strike="noStrike" kern="1200" baseline="0" dirty="0" smtClean="0">
                          <a:solidFill>
                            <a:schemeClr val="dk1"/>
                          </a:solidFill>
                          <a:latin typeface="ＭＳ ゴシック" panose="020B0609070205080204" pitchFamily="49" charset="-128"/>
                          <a:ea typeface="ＭＳ ゴシック" panose="020B0609070205080204" pitchFamily="49" charset="-128"/>
                          <a:cs typeface="+mn-cs"/>
                        </a:rPr>
                        <a:t>週１回 </a:t>
                      </a:r>
                      <a:r>
                        <a:rPr kumimoji="1" lang="en-US" altLang="zh-TW" sz="2400" b="1" i="0" u="none" strike="noStrike" kern="1200" baseline="0" dirty="0" smtClean="0">
                          <a:solidFill>
                            <a:schemeClr val="dk1"/>
                          </a:solidFill>
                          <a:latin typeface="ＭＳ ゴシック" panose="020B0609070205080204" pitchFamily="49" charset="-128"/>
                          <a:ea typeface="ＭＳ ゴシック" panose="020B0609070205080204" pitchFamily="49" charset="-128"/>
                          <a:cs typeface="+mn-cs"/>
                        </a:rPr>
                        <a:t>1,647</a:t>
                      </a:r>
                      <a:r>
                        <a:rPr kumimoji="1" lang="zh-TW" altLang="en-US" sz="2400" b="1" i="0" u="none" strike="noStrike" kern="1200" baseline="0" dirty="0" smtClean="0">
                          <a:solidFill>
                            <a:schemeClr val="dk1"/>
                          </a:solidFill>
                          <a:latin typeface="ＭＳ ゴシック" panose="020B0609070205080204" pitchFamily="49" charset="-128"/>
                          <a:ea typeface="ＭＳ ゴシック" panose="020B0609070205080204" pitchFamily="49" charset="-128"/>
                          <a:cs typeface="+mn-cs"/>
                        </a:rPr>
                        <a:t>単位（</a:t>
                      </a:r>
                      <a:r>
                        <a:rPr kumimoji="1" lang="en-US" altLang="zh-TW" sz="2400" b="1" i="0" u="none" strike="noStrike" kern="1200" baseline="0" dirty="0" smtClean="0">
                          <a:solidFill>
                            <a:schemeClr val="dk1"/>
                          </a:solidFill>
                          <a:latin typeface="ＭＳ ゴシック" panose="020B0609070205080204" pitchFamily="49" charset="-128"/>
                          <a:ea typeface="ＭＳ ゴシック" panose="020B0609070205080204" pitchFamily="49" charset="-128"/>
                          <a:cs typeface="+mn-cs"/>
                        </a:rPr>
                        <a:t>17,655</a:t>
                      </a:r>
                      <a:r>
                        <a:rPr kumimoji="1" lang="zh-TW" altLang="en-US" sz="2400" b="1" i="0" u="none" strike="noStrike" kern="1200" baseline="0" dirty="0" smtClean="0">
                          <a:solidFill>
                            <a:schemeClr val="dk1"/>
                          </a:solidFill>
                          <a:latin typeface="ＭＳ ゴシック" panose="020B0609070205080204" pitchFamily="49" charset="-128"/>
                          <a:ea typeface="ＭＳ ゴシック" panose="020B0609070205080204" pitchFamily="49" charset="-128"/>
                          <a:cs typeface="+mn-cs"/>
                        </a:rPr>
                        <a:t>円） </a:t>
                      </a:r>
                    </a:p>
                    <a:p>
                      <a:r>
                        <a:rPr kumimoji="1" lang="zh-TW" altLang="en-US" sz="2400" b="1" i="0" u="none" strike="noStrike" kern="1200" baseline="0" dirty="0" smtClean="0">
                          <a:solidFill>
                            <a:schemeClr val="dk1"/>
                          </a:solidFill>
                          <a:latin typeface="ＭＳ ゴシック" panose="020B0609070205080204" pitchFamily="49" charset="-128"/>
                          <a:ea typeface="ＭＳ ゴシック" panose="020B0609070205080204" pitchFamily="49" charset="-128"/>
                          <a:cs typeface="+mn-cs"/>
                        </a:rPr>
                        <a:t>週２回 </a:t>
                      </a:r>
                      <a:r>
                        <a:rPr kumimoji="1" lang="en-US" altLang="zh-TW" sz="2400" b="1" i="0" u="none" strike="noStrike" kern="1200" baseline="0" dirty="0" smtClean="0">
                          <a:solidFill>
                            <a:schemeClr val="dk1"/>
                          </a:solidFill>
                          <a:latin typeface="ＭＳ ゴシック" panose="020B0609070205080204" pitchFamily="49" charset="-128"/>
                          <a:ea typeface="ＭＳ ゴシック" panose="020B0609070205080204" pitchFamily="49" charset="-128"/>
                          <a:cs typeface="+mn-cs"/>
                        </a:rPr>
                        <a:t>3,377</a:t>
                      </a:r>
                      <a:r>
                        <a:rPr kumimoji="1" lang="zh-TW" altLang="en-US" sz="2400" b="1" i="0" u="none" strike="noStrike" kern="1200" baseline="0" dirty="0" smtClean="0">
                          <a:solidFill>
                            <a:schemeClr val="dk1"/>
                          </a:solidFill>
                          <a:latin typeface="ＭＳ ゴシック" panose="020B0609070205080204" pitchFamily="49" charset="-128"/>
                          <a:ea typeface="ＭＳ ゴシック" panose="020B0609070205080204" pitchFamily="49" charset="-128"/>
                          <a:cs typeface="+mn-cs"/>
                        </a:rPr>
                        <a:t>単位（</a:t>
                      </a:r>
                      <a:r>
                        <a:rPr kumimoji="1" lang="en-US" altLang="zh-TW" sz="2400" b="1" i="0" u="none" strike="noStrike" kern="1200" baseline="0" dirty="0" smtClean="0">
                          <a:solidFill>
                            <a:schemeClr val="dk1"/>
                          </a:solidFill>
                          <a:latin typeface="ＭＳ ゴシック" panose="020B0609070205080204" pitchFamily="49" charset="-128"/>
                          <a:ea typeface="ＭＳ ゴシック" panose="020B0609070205080204" pitchFamily="49" charset="-128"/>
                          <a:cs typeface="+mn-cs"/>
                        </a:rPr>
                        <a:t>36,201</a:t>
                      </a:r>
                      <a:r>
                        <a:rPr kumimoji="1" lang="zh-TW" altLang="en-US" sz="2400" b="1" i="0" u="none" strike="noStrike" kern="1200" baseline="0" dirty="0" smtClean="0">
                          <a:solidFill>
                            <a:schemeClr val="dk1"/>
                          </a:solidFill>
                          <a:latin typeface="ＭＳ ゴシック" panose="020B0609070205080204" pitchFamily="49" charset="-128"/>
                          <a:ea typeface="ＭＳ ゴシック" panose="020B0609070205080204" pitchFamily="49" charset="-128"/>
                          <a:cs typeface="+mn-cs"/>
                        </a:rPr>
                        <a:t>円） </a:t>
                      </a:r>
                    </a:p>
                    <a:p>
                      <a:r>
                        <a:rPr kumimoji="1" lang="en-US" altLang="ja-JP" sz="2400" b="1" i="0" u="none" strike="noStrike" kern="1200" baseline="0" dirty="0" smtClean="0">
                          <a:solidFill>
                            <a:schemeClr val="dk1"/>
                          </a:solidFill>
                          <a:latin typeface="ＭＳ ゴシック" panose="020B0609070205080204" pitchFamily="49" charset="-128"/>
                          <a:ea typeface="ＭＳ ゴシック" panose="020B0609070205080204" pitchFamily="49" charset="-128"/>
                          <a:cs typeface="+mn-cs"/>
                        </a:rPr>
                        <a:t>※</a:t>
                      </a:r>
                      <a:r>
                        <a:rPr kumimoji="1" lang="ja-JP" altLang="en-US" sz="2400" b="1" i="0" u="none" strike="noStrike" kern="1200" baseline="0" dirty="0" smtClean="0">
                          <a:solidFill>
                            <a:schemeClr val="dk1"/>
                          </a:solidFill>
                          <a:latin typeface="ＭＳ ゴシック" panose="020B0609070205080204" pitchFamily="49" charset="-128"/>
                          <a:ea typeface="ＭＳ ゴシック" panose="020B0609070205080204" pitchFamily="49" charset="-128"/>
                          <a:cs typeface="+mn-cs"/>
                        </a:rPr>
                        <a:t>国が定める単価どおり 	</a:t>
                      </a:r>
                    </a:p>
                    <a:p>
                      <a:pPr marL="0" indent="0">
                        <a:buNone/>
                      </a:pPr>
                      <a:endParaRPr kumimoji="1" lang="ja-JP" altLang="en-US" sz="3600" b="1" dirty="0">
                        <a:latin typeface="ＭＳ ゴシック" panose="020B0609070205080204" pitchFamily="49" charset="-128"/>
                        <a:ea typeface="ＭＳ ゴシック" panose="020B0609070205080204" pitchFamily="49" charset="-128"/>
                      </a:endParaRPr>
                    </a:p>
                  </a:txBody>
                  <a:tcPr>
                    <a:solidFill>
                      <a:schemeClr val="accent1">
                        <a:lumMod val="20000"/>
                        <a:lumOff val="80000"/>
                      </a:schemeClr>
                    </a:solidFill>
                  </a:tcPr>
                </a:tc>
                <a:tc>
                  <a:txBody>
                    <a:bodyPr/>
                    <a:lstStyle/>
                    <a:p>
                      <a:r>
                        <a:rPr kumimoji="1" lang="en-US" altLang="zh-TW" sz="2400" b="1" i="0" u="none" strike="noStrike" kern="1200" baseline="0" dirty="0" smtClean="0">
                          <a:solidFill>
                            <a:schemeClr val="dk1"/>
                          </a:solidFill>
                          <a:latin typeface="ＭＳ ゴシック" panose="020B0609070205080204" pitchFamily="49" charset="-128"/>
                          <a:ea typeface="ＭＳ ゴシック" panose="020B0609070205080204" pitchFamily="49" charset="-128"/>
                          <a:cs typeface="+mn-cs"/>
                        </a:rPr>
                        <a:t>【</a:t>
                      </a:r>
                      <a:r>
                        <a:rPr kumimoji="1" lang="zh-TW" altLang="en-US" sz="2400" b="1" i="0" u="none" strike="noStrike" kern="1200" baseline="0" dirty="0" smtClean="0">
                          <a:solidFill>
                            <a:schemeClr val="dk1"/>
                          </a:solidFill>
                          <a:latin typeface="ＭＳ ゴシック" panose="020B0609070205080204" pitchFamily="49" charset="-128"/>
                          <a:ea typeface="ＭＳ ゴシック" panose="020B0609070205080204" pitchFamily="49" charset="-128"/>
                          <a:cs typeface="+mn-cs"/>
                        </a:rPr>
                        <a:t>月額報酬制 </a:t>
                      </a:r>
                      <a:r>
                        <a:rPr kumimoji="1" lang="en-US" altLang="zh-TW" sz="2400" b="1" i="0" u="none" strike="noStrike" kern="1200" baseline="0" dirty="0" smtClean="0">
                          <a:solidFill>
                            <a:schemeClr val="dk1"/>
                          </a:solidFill>
                          <a:latin typeface="ＭＳ ゴシック" panose="020B0609070205080204" pitchFamily="49" charset="-128"/>
                          <a:ea typeface="ＭＳ ゴシック" panose="020B0609070205080204" pitchFamily="49" charset="-128"/>
                          <a:cs typeface="+mn-cs"/>
                        </a:rPr>
                        <a:t>1</a:t>
                      </a:r>
                      <a:r>
                        <a:rPr kumimoji="1" lang="zh-TW" altLang="en-US" sz="2400" b="1" i="0" u="none" strike="noStrike" kern="1200" baseline="0" dirty="0" smtClean="0">
                          <a:solidFill>
                            <a:schemeClr val="dk1"/>
                          </a:solidFill>
                          <a:latin typeface="ＭＳ ゴシック" panose="020B0609070205080204" pitchFamily="49" charset="-128"/>
                          <a:ea typeface="ＭＳ ゴシック" panose="020B0609070205080204" pitchFamily="49" charset="-128"/>
                          <a:cs typeface="+mn-cs"/>
                        </a:rPr>
                        <a:t>単位</a:t>
                      </a:r>
                      <a:r>
                        <a:rPr kumimoji="1" lang="en-US" altLang="zh-TW" sz="2400" b="1" i="0" u="none" strike="noStrike" kern="1200" baseline="0" dirty="0" smtClean="0">
                          <a:solidFill>
                            <a:schemeClr val="dk1"/>
                          </a:solidFill>
                          <a:latin typeface="ＭＳ ゴシック" panose="020B0609070205080204" pitchFamily="49" charset="-128"/>
                          <a:ea typeface="ＭＳ ゴシック" panose="020B0609070205080204" pitchFamily="49" charset="-128"/>
                          <a:cs typeface="+mn-cs"/>
                        </a:rPr>
                        <a:t>10.72</a:t>
                      </a:r>
                      <a:r>
                        <a:rPr kumimoji="1" lang="zh-TW" altLang="en-US" sz="2400" b="1" i="0" u="none" strike="noStrike" kern="1200" baseline="0" dirty="0" smtClean="0">
                          <a:solidFill>
                            <a:schemeClr val="dk1"/>
                          </a:solidFill>
                          <a:latin typeface="ＭＳ ゴシック" panose="020B0609070205080204" pitchFamily="49" charset="-128"/>
                          <a:ea typeface="ＭＳ ゴシック" panose="020B0609070205080204" pitchFamily="49" charset="-128"/>
                          <a:cs typeface="+mn-cs"/>
                        </a:rPr>
                        <a:t>円</a:t>
                      </a:r>
                      <a:r>
                        <a:rPr kumimoji="1" lang="en-US" altLang="zh-TW" sz="2400" b="1" i="0" u="none" strike="noStrike" kern="1200" baseline="0" dirty="0" smtClean="0">
                          <a:solidFill>
                            <a:schemeClr val="dk1"/>
                          </a:solidFill>
                          <a:latin typeface="ＭＳ ゴシック" panose="020B0609070205080204" pitchFamily="49" charset="-128"/>
                          <a:ea typeface="ＭＳ ゴシック" panose="020B0609070205080204" pitchFamily="49" charset="-128"/>
                          <a:cs typeface="+mn-cs"/>
                        </a:rPr>
                        <a:t>】 </a:t>
                      </a:r>
                    </a:p>
                    <a:p>
                      <a:r>
                        <a:rPr kumimoji="1" lang="zh-TW" altLang="en-US" sz="2400" b="1" i="0" u="none" strike="noStrike" kern="1200" baseline="0" dirty="0" smtClean="0">
                          <a:solidFill>
                            <a:schemeClr val="dk1"/>
                          </a:solidFill>
                          <a:latin typeface="ＭＳ ゴシック" panose="020B0609070205080204" pitchFamily="49" charset="-128"/>
                          <a:ea typeface="ＭＳ ゴシック" panose="020B0609070205080204" pitchFamily="49" charset="-128"/>
                          <a:cs typeface="+mn-cs"/>
                        </a:rPr>
                        <a:t>週１回 </a:t>
                      </a:r>
                      <a:r>
                        <a:rPr kumimoji="1" lang="en-US" altLang="zh-TW" sz="2400" b="1" i="0" u="none" strike="noStrike" kern="1200" baseline="0" dirty="0" smtClean="0">
                          <a:solidFill>
                            <a:srgbClr val="FF0000"/>
                          </a:solidFill>
                          <a:latin typeface="ＭＳ ゴシック" panose="020B0609070205080204" pitchFamily="49" charset="-128"/>
                          <a:ea typeface="ＭＳ ゴシック" panose="020B0609070205080204" pitchFamily="49" charset="-128"/>
                          <a:cs typeface="+mn-cs"/>
                        </a:rPr>
                        <a:t>1,152</a:t>
                      </a:r>
                      <a:r>
                        <a:rPr kumimoji="1" lang="zh-TW" altLang="en-US" sz="2400" b="1" i="0" u="none" strike="noStrike" kern="1200" baseline="0" dirty="0" smtClean="0">
                          <a:solidFill>
                            <a:srgbClr val="FF0000"/>
                          </a:solidFill>
                          <a:latin typeface="ＭＳ ゴシック" panose="020B0609070205080204" pitchFamily="49" charset="-128"/>
                          <a:ea typeface="ＭＳ ゴシック" panose="020B0609070205080204" pitchFamily="49" charset="-128"/>
                          <a:cs typeface="+mn-cs"/>
                        </a:rPr>
                        <a:t>単位（</a:t>
                      </a:r>
                      <a:r>
                        <a:rPr kumimoji="1" lang="en-US" altLang="zh-TW" sz="2400" b="1" i="0" u="none" strike="noStrike" kern="1200" baseline="0" dirty="0" smtClean="0">
                          <a:solidFill>
                            <a:srgbClr val="FF0000"/>
                          </a:solidFill>
                          <a:latin typeface="ＭＳ ゴシック" panose="020B0609070205080204" pitchFamily="49" charset="-128"/>
                          <a:ea typeface="ＭＳ ゴシック" panose="020B0609070205080204" pitchFamily="49" charset="-128"/>
                          <a:cs typeface="+mn-cs"/>
                        </a:rPr>
                        <a:t>12,349</a:t>
                      </a:r>
                      <a:r>
                        <a:rPr kumimoji="1" lang="zh-TW" altLang="en-US" sz="2400" b="1" i="0" u="none" strike="noStrike" kern="1200" baseline="0" dirty="0" smtClean="0">
                          <a:solidFill>
                            <a:srgbClr val="FF0000"/>
                          </a:solidFill>
                          <a:latin typeface="ＭＳ ゴシック" panose="020B0609070205080204" pitchFamily="49" charset="-128"/>
                          <a:ea typeface="ＭＳ ゴシック" panose="020B0609070205080204" pitchFamily="49" charset="-128"/>
                          <a:cs typeface="+mn-cs"/>
                        </a:rPr>
                        <a:t>円） </a:t>
                      </a:r>
                    </a:p>
                    <a:p>
                      <a:r>
                        <a:rPr kumimoji="1" lang="zh-TW" altLang="en-US" sz="2400" b="1" i="0" u="none" strike="noStrike" kern="1200" baseline="0" dirty="0" smtClean="0">
                          <a:solidFill>
                            <a:schemeClr val="dk1"/>
                          </a:solidFill>
                          <a:latin typeface="ＭＳ ゴシック" panose="020B0609070205080204" pitchFamily="49" charset="-128"/>
                          <a:ea typeface="ＭＳ ゴシック" panose="020B0609070205080204" pitchFamily="49" charset="-128"/>
                          <a:cs typeface="+mn-cs"/>
                        </a:rPr>
                        <a:t>週２回 </a:t>
                      </a:r>
                      <a:r>
                        <a:rPr kumimoji="1" lang="en-US" altLang="zh-TW" sz="2400" b="1" i="0" u="none" strike="noStrike" kern="1200" baseline="0" dirty="0" smtClean="0">
                          <a:solidFill>
                            <a:srgbClr val="FF0000"/>
                          </a:solidFill>
                          <a:latin typeface="ＭＳ ゴシック" panose="020B0609070205080204" pitchFamily="49" charset="-128"/>
                          <a:ea typeface="ＭＳ ゴシック" panose="020B0609070205080204" pitchFamily="49" charset="-128"/>
                          <a:cs typeface="+mn-cs"/>
                        </a:rPr>
                        <a:t>2,363</a:t>
                      </a:r>
                      <a:r>
                        <a:rPr kumimoji="1" lang="zh-TW" altLang="en-US" sz="2400" b="1" i="0" u="none" strike="noStrike" kern="1200" baseline="0" dirty="0" smtClean="0">
                          <a:solidFill>
                            <a:srgbClr val="FF0000"/>
                          </a:solidFill>
                          <a:latin typeface="ＭＳ ゴシック" panose="020B0609070205080204" pitchFamily="49" charset="-128"/>
                          <a:ea typeface="ＭＳ ゴシック" panose="020B0609070205080204" pitchFamily="49" charset="-128"/>
                          <a:cs typeface="+mn-cs"/>
                        </a:rPr>
                        <a:t>単位（</a:t>
                      </a:r>
                      <a:r>
                        <a:rPr kumimoji="1" lang="en-US" altLang="zh-TW" sz="2400" b="1" i="0" u="none" strike="noStrike" kern="1200" baseline="0" dirty="0" smtClean="0">
                          <a:solidFill>
                            <a:srgbClr val="FF0000"/>
                          </a:solidFill>
                          <a:latin typeface="ＭＳ ゴシック" panose="020B0609070205080204" pitchFamily="49" charset="-128"/>
                          <a:ea typeface="ＭＳ ゴシック" panose="020B0609070205080204" pitchFamily="49" charset="-128"/>
                          <a:cs typeface="+mn-cs"/>
                        </a:rPr>
                        <a:t>25,331</a:t>
                      </a:r>
                      <a:r>
                        <a:rPr kumimoji="1" lang="zh-TW" altLang="en-US" sz="2400" b="1" i="0" u="none" strike="noStrike" kern="1200" baseline="0" dirty="0" smtClean="0">
                          <a:solidFill>
                            <a:srgbClr val="FF0000"/>
                          </a:solidFill>
                          <a:latin typeface="ＭＳ ゴシック" panose="020B0609070205080204" pitchFamily="49" charset="-128"/>
                          <a:ea typeface="ＭＳ ゴシック" panose="020B0609070205080204" pitchFamily="49" charset="-128"/>
                          <a:cs typeface="+mn-cs"/>
                        </a:rPr>
                        <a:t>円） </a:t>
                      </a:r>
                    </a:p>
                    <a:p>
                      <a:r>
                        <a:rPr kumimoji="1" lang="en-US" altLang="ja-JP" sz="2400" b="1" i="0" u="none" strike="noStrike" kern="1200" baseline="0" dirty="0" smtClean="0">
                          <a:solidFill>
                            <a:schemeClr val="dk1"/>
                          </a:solidFill>
                          <a:latin typeface="ＭＳ ゴシック" panose="020B0609070205080204" pitchFamily="49" charset="-128"/>
                          <a:ea typeface="ＭＳ ゴシック" panose="020B0609070205080204" pitchFamily="49" charset="-128"/>
                          <a:cs typeface="+mn-cs"/>
                        </a:rPr>
                        <a:t>※</a:t>
                      </a:r>
                      <a:r>
                        <a:rPr kumimoji="1" lang="ja-JP" altLang="en-US" sz="2400" b="1" i="0" u="none" strike="noStrike" kern="1200" baseline="0" dirty="0" smtClean="0">
                          <a:solidFill>
                            <a:schemeClr val="dk1"/>
                          </a:solidFill>
                          <a:latin typeface="ＭＳ ゴシック" panose="020B0609070205080204" pitchFamily="49" charset="-128"/>
                          <a:ea typeface="ＭＳ ゴシック" panose="020B0609070205080204" pitchFamily="49" charset="-128"/>
                          <a:cs typeface="+mn-cs"/>
                        </a:rPr>
                        <a:t>左記、介護予防型通所サービスの単価をベースに </a:t>
                      </a:r>
                    </a:p>
                    <a:p>
                      <a:r>
                        <a:rPr kumimoji="1" lang="ja-JP" altLang="en-US" sz="2400" b="1" i="0" u="none" strike="noStrike" kern="1200" baseline="0" dirty="0" smtClean="0">
                          <a:solidFill>
                            <a:schemeClr val="dk1"/>
                          </a:solidFill>
                          <a:latin typeface="ＭＳ ゴシック" panose="020B0609070205080204" pitchFamily="49" charset="-128"/>
                          <a:ea typeface="ＭＳ ゴシック" panose="020B0609070205080204" pitchFamily="49" charset="-128"/>
                          <a:cs typeface="+mn-cs"/>
                        </a:rPr>
                        <a:t>ｻｰﾋﾞｽ提供時間</a:t>
                      </a:r>
                      <a:r>
                        <a:rPr kumimoji="1" lang="en-US" altLang="ja-JP" sz="2400" b="1" i="0" u="none" strike="noStrike" kern="1200" baseline="0" dirty="0" smtClean="0">
                          <a:solidFill>
                            <a:schemeClr val="dk1"/>
                          </a:solidFill>
                          <a:latin typeface="ＭＳ ゴシック" panose="020B0609070205080204" pitchFamily="49" charset="-128"/>
                          <a:ea typeface="ＭＳ ゴシック" panose="020B0609070205080204" pitchFamily="49" charset="-128"/>
                          <a:cs typeface="+mn-cs"/>
                        </a:rPr>
                        <a:t>(</a:t>
                      </a:r>
                      <a:r>
                        <a:rPr kumimoji="1" lang="ja-JP" altLang="en-US" sz="2400" b="1" i="0" u="none" strike="noStrike" kern="1200" baseline="0" dirty="0" smtClean="0">
                          <a:solidFill>
                            <a:schemeClr val="dk1"/>
                          </a:solidFill>
                          <a:latin typeface="ＭＳ ゴシック" panose="020B0609070205080204" pitchFamily="49" charset="-128"/>
                          <a:ea typeface="ＭＳ ゴシック" panose="020B0609070205080204" pitchFamily="49" charset="-128"/>
                          <a:cs typeface="+mn-cs"/>
                        </a:rPr>
                        <a:t>半日程度</a:t>
                      </a:r>
                      <a:r>
                        <a:rPr kumimoji="1" lang="en-US" altLang="ja-JP" sz="2400" b="1" i="0" u="none" strike="noStrike" kern="1200" baseline="0" dirty="0" smtClean="0">
                          <a:solidFill>
                            <a:schemeClr val="dk1"/>
                          </a:solidFill>
                          <a:latin typeface="ＭＳ ゴシック" panose="020B0609070205080204" pitchFamily="49" charset="-128"/>
                          <a:ea typeface="ＭＳ ゴシック" panose="020B0609070205080204" pitchFamily="49" charset="-128"/>
                          <a:cs typeface="+mn-cs"/>
                        </a:rPr>
                        <a:t>)</a:t>
                      </a:r>
                      <a:r>
                        <a:rPr kumimoji="1" lang="ja-JP" altLang="en-US" sz="2400" b="1" i="0" u="none" strike="noStrike" kern="1200" baseline="0" dirty="0" smtClean="0">
                          <a:solidFill>
                            <a:schemeClr val="dk1"/>
                          </a:solidFill>
                          <a:latin typeface="ＭＳ ゴシック" panose="020B0609070205080204" pitchFamily="49" charset="-128"/>
                          <a:ea typeface="ＭＳ ゴシック" panose="020B0609070205080204" pitchFamily="49" charset="-128"/>
                          <a:cs typeface="+mn-cs"/>
                        </a:rPr>
                        <a:t>に見合った単価に設定 	</a:t>
                      </a:r>
                    </a:p>
                    <a:p>
                      <a:endParaRPr kumimoji="1" lang="ja-JP" altLang="en-US" sz="3600" b="1" dirty="0">
                        <a:latin typeface="ＭＳ ゴシック" panose="020B0609070205080204" pitchFamily="49" charset="-128"/>
                        <a:ea typeface="ＭＳ ゴシック" panose="020B0609070205080204" pitchFamily="49" charset="-128"/>
                      </a:endParaRPr>
                    </a:p>
                  </a:txBody>
                  <a:tcPr>
                    <a:solidFill>
                      <a:srgbClr val="FFFF00"/>
                    </a:solidFill>
                  </a:tcPr>
                </a:tc>
              </a:tr>
            </a:tbl>
          </a:graphicData>
        </a:graphic>
      </p:graphicFrame>
    </p:spTree>
    <p:extLst>
      <p:ext uri="{BB962C8B-B14F-4D97-AF65-F5344CB8AC3E}">
        <p14:creationId xmlns:p14="http://schemas.microsoft.com/office/powerpoint/2010/main" val="336540337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コンテンツ プレースホルダー 1"/>
          <p:cNvSpPr>
            <a:spLocks noGrp="1"/>
          </p:cNvSpPr>
          <p:nvPr>
            <p:ph idx="1"/>
          </p:nvPr>
        </p:nvSpPr>
        <p:spPr>
          <a:xfrm>
            <a:off x="323528" y="692696"/>
            <a:ext cx="8363272" cy="5433467"/>
          </a:xfrm>
        </p:spPr>
        <p:txBody>
          <a:bodyPr/>
          <a:lstStyle/>
          <a:p>
            <a:pPr marL="0" indent="0">
              <a:buNone/>
            </a:pPr>
            <a:r>
              <a:rPr lang="ja-JP" altLang="en-US" dirty="0" smtClean="0"/>
              <a:t>●</a:t>
            </a:r>
            <a:r>
              <a:rPr lang="ja-JP" altLang="ja-JP" dirty="0" smtClean="0"/>
              <a:t>定員</a:t>
            </a:r>
            <a:r>
              <a:rPr lang="ja-JP" altLang="ja-JP" dirty="0"/>
              <a:t>が少なくなりますと実際のミニデイ相当まで基準が緩和され</a:t>
            </a:r>
            <a:r>
              <a:rPr lang="ja-JP" altLang="ja-JP" dirty="0" smtClean="0"/>
              <a:t>てい</a:t>
            </a:r>
            <a:r>
              <a:rPr lang="ja-JP" altLang="en-US" dirty="0" smtClean="0"/>
              <a:t>る</a:t>
            </a:r>
            <a:endParaRPr lang="en-US" altLang="ja-JP" dirty="0" smtClean="0"/>
          </a:p>
          <a:p>
            <a:pPr marL="0" indent="0">
              <a:buNone/>
            </a:pPr>
            <a:r>
              <a:rPr lang="ja-JP" altLang="en-US" dirty="0" smtClean="0"/>
              <a:t>●</a:t>
            </a:r>
            <a:r>
              <a:rPr lang="ja-JP" altLang="ja-JP" dirty="0" smtClean="0"/>
              <a:t>大阪市</a:t>
            </a:r>
            <a:r>
              <a:rPr lang="ja-JP" altLang="ja-JP" dirty="0"/>
              <a:t>では</a:t>
            </a:r>
            <a:r>
              <a:rPr lang="en-US" altLang="ja-JP" dirty="0"/>
              <a:t>8</a:t>
            </a:r>
            <a:r>
              <a:rPr lang="ja-JP" altLang="ja-JP" dirty="0"/>
              <a:t>割以上の事業所が定員の少ない</a:t>
            </a:r>
            <a:r>
              <a:rPr lang="ja-JP" altLang="ja-JP" dirty="0" smtClean="0"/>
              <a:t>事業所</a:t>
            </a:r>
            <a:endParaRPr lang="en-US" altLang="ja-JP" dirty="0" smtClean="0"/>
          </a:p>
          <a:p>
            <a:pPr marL="0" indent="0">
              <a:buNone/>
            </a:pPr>
            <a:r>
              <a:rPr lang="ja-JP" altLang="en-US" dirty="0" smtClean="0"/>
              <a:t>●</a:t>
            </a:r>
            <a:r>
              <a:rPr lang="ja-JP" altLang="ja-JP" dirty="0" smtClean="0"/>
              <a:t>国</a:t>
            </a:r>
            <a:r>
              <a:rPr lang="ja-JP" altLang="ja-JP" dirty="0"/>
              <a:t>の基準緩和の考えで設定いたしますと現行と</a:t>
            </a:r>
            <a:r>
              <a:rPr lang="ja-JP" altLang="ja-JP" dirty="0" smtClean="0"/>
              <a:t>何ら</a:t>
            </a:r>
            <a:r>
              <a:rPr lang="ja-JP" altLang="en-US" u="sng" dirty="0" smtClean="0">
                <a:solidFill>
                  <a:srgbClr val="FF0000"/>
                </a:solidFill>
              </a:rPr>
              <a:t>変わらない</a:t>
            </a:r>
            <a:r>
              <a:rPr lang="ja-JP" altLang="ja-JP" u="sng" dirty="0" smtClean="0">
                <a:solidFill>
                  <a:srgbClr val="FF0000"/>
                </a:solidFill>
              </a:rPr>
              <a:t>運営</a:t>
            </a:r>
            <a:r>
              <a:rPr lang="ja-JP" altLang="ja-JP" u="sng" dirty="0">
                <a:solidFill>
                  <a:srgbClr val="FF0000"/>
                </a:solidFill>
              </a:rPr>
              <a:t>をしているのに、報酬だけがさげられるという可能性</a:t>
            </a:r>
            <a:r>
              <a:rPr lang="ja-JP" altLang="ja-JP" dirty="0"/>
              <a:t>が</a:t>
            </a:r>
            <a:r>
              <a:rPr lang="ja-JP" altLang="ja-JP" dirty="0" smtClean="0"/>
              <a:t>ある</a:t>
            </a:r>
            <a:endParaRPr lang="en-US" altLang="ja-JP" dirty="0" smtClean="0"/>
          </a:p>
          <a:p>
            <a:pPr marL="0" indent="0">
              <a:buNone/>
            </a:pPr>
            <a:r>
              <a:rPr lang="ja-JP" altLang="en-US" dirty="0" smtClean="0"/>
              <a:t>●</a:t>
            </a:r>
            <a:r>
              <a:rPr lang="ja-JP" altLang="ja-JP" dirty="0" smtClean="0"/>
              <a:t>資格</a:t>
            </a:r>
            <a:r>
              <a:rPr lang="ja-JP" altLang="ja-JP" dirty="0"/>
              <a:t>要件</a:t>
            </a:r>
            <a:r>
              <a:rPr lang="ja-JP" altLang="ja-JP" dirty="0" smtClean="0"/>
              <a:t>や</a:t>
            </a:r>
            <a:r>
              <a:rPr lang="ja-JP" altLang="en-US" dirty="0" smtClean="0"/>
              <a:t>設備</a:t>
            </a:r>
            <a:r>
              <a:rPr lang="ja-JP" altLang="ja-JP" dirty="0" smtClean="0"/>
              <a:t>要件</a:t>
            </a:r>
            <a:r>
              <a:rPr lang="ja-JP" altLang="ja-JP" dirty="0"/>
              <a:t>を緩和するのではなく</a:t>
            </a:r>
            <a:r>
              <a:rPr lang="ja-JP" altLang="ja-JP" sz="3600" u="sng" dirty="0">
                <a:solidFill>
                  <a:srgbClr val="FF0000"/>
                </a:solidFill>
              </a:rPr>
              <a:t>時間を緩和するという考え方</a:t>
            </a:r>
            <a:r>
              <a:rPr lang="ja-JP" altLang="ja-JP" dirty="0"/>
              <a:t>を本市においてはとりいれていきたい</a:t>
            </a:r>
          </a:p>
          <a:p>
            <a:endParaRPr kumimoji="1" lang="ja-JP" altLang="en-US" dirty="0"/>
          </a:p>
        </p:txBody>
      </p:sp>
      <p:sp>
        <p:nvSpPr>
          <p:cNvPr id="3" name="角丸四角形 2"/>
          <p:cNvSpPr/>
          <p:nvPr/>
        </p:nvSpPr>
        <p:spPr>
          <a:xfrm>
            <a:off x="3779912" y="6309320"/>
            <a:ext cx="4906888" cy="548680"/>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ja-JP" altLang="en-US" sz="2000" b="1" dirty="0" smtClean="0">
                <a:solidFill>
                  <a:srgbClr val="FF0000"/>
                </a:solidFill>
              </a:rPr>
              <a:t>２０１６年１月２７日　第１回大阪市社会福祉審議会高齢者福祉専門分科会での説明</a:t>
            </a:r>
            <a:endParaRPr lang="ja-JP" altLang="en-US" sz="2000" b="1" dirty="0">
              <a:solidFill>
                <a:srgbClr val="FF0000"/>
              </a:solidFill>
            </a:endParaRPr>
          </a:p>
        </p:txBody>
      </p:sp>
      <p:sp>
        <p:nvSpPr>
          <p:cNvPr id="4" name="テキスト ボックス 3"/>
          <p:cNvSpPr txBox="1"/>
          <p:nvPr/>
        </p:nvSpPr>
        <p:spPr>
          <a:xfrm>
            <a:off x="323528" y="26967"/>
            <a:ext cx="8229600" cy="584200"/>
          </a:xfrm>
          <a:prstGeom prst="rect">
            <a:avLst/>
          </a:prstGeom>
          <a:solidFill>
            <a:schemeClr val="accent1">
              <a:lumMod val="20000"/>
              <a:lumOff val="80000"/>
            </a:schemeClr>
          </a:solidFill>
        </p:spPr>
        <p:txBody>
          <a:bodyPr>
            <a:spAutoFit/>
          </a:bodyPr>
          <a:lstStyle/>
          <a:p>
            <a:pPr>
              <a:defRPr/>
            </a:pPr>
            <a:r>
              <a:rPr lang="ja-JP" altLang="en-US" sz="3200" u="sng" dirty="0"/>
              <a:t>通</a:t>
            </a:r>
            <a:r>
              <a:rPr lang="ja-JP" altLang="en-US" sz="3200" u="sng" dirty="0" smtClean="0"/>
              <a:t>所は資格・設備基準でなく「時間で緩和」</a:t>
            </a:r>
            <a:endParaRPr lang="ja-JP" altLang="en-US" sz="3200" u="sng" dirty="0"/>
          </a:p>
        </p:txBody>
      </p:sp>
    </p:spTree>
    <p:extLst>
      <p:ext uri="{BB962C8B-B14F-4D97-AF65-F5344CB8AC3E}">
        <p14:creationId xmlns:p14="http://schemas.microsoft.com/office/powerpoint/2010/main" val="211945523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コンテンツ プレースホルダー 1"/>
          <p:cNvSpPr>
            <a:spLocks noGrp="1"/>
          </p:cNvSpPr>
          <p:nvPr>
            <p:ph idx="1"/>
          </p:nvPr>
        </p:nvSpPr>
        <p:spPr>
          <a:xfrm>
            <a:off x="323528" y="692696"/>
            <a:ext cx="8363272" cy="5433467"/>
          </a:xfrm>
        </p:spPr>
        <p:txBody>
          <a:bodyPr/>
          <a:lstStyle/>
          <a:p>
            <a:pPr marL="0" indent="0">
              <a:buNone/>
            </a:pPr>
            <a:r>
              <a:rPr lang="ja-JP" altLang="en-US" dirty="0" smtClean="0"/>
              <a:t>●</a:t>
            </a:r>
            <a:r>
              <a:rPr lang="ja-JP" altLang="ja-JP" dirty="0" smtClean="0"/>
              <a:t>パワーリハ</a:t>
            </a:r>
            <a:r>
              <a:rPr lang="ja-JP" altLang="ja-JP" dirty="0"/>
              <a:t>のようなものを短い時間で</a:t>
            </a:r>
            <a:r>
              <a:rPr lang="ja-JP" altLang="ja-JP" dirty="0" smtClean="0"/>
              <a:t>実施</a:t>
            </a:r>
            <a:endParaRPr lang="en-US" altLang="ja-JP" dirty="0" smtClean="0"/>
          </a:p>
          <a:p>
            <a:pPr marL="0" indent="0">
              <a:buNone/>
            </a:pPr>
            <a:r>
              <a:rPr lang="ja-JP" altLang="en-US" dirty="0" smtClean="0"/>
              <a:t>●</a:t>
            </a:r>
            <a:r>
              <a:rPr lang="ja-JP" altLang="ja-JP" dirty="0" smtClean="0"/>
              <a:t>お風呂</a:t>
            </a:r>
            <a:r>
              <a:rPr lang="ja-JP" altLang="ja-JP" dirty="0"/>
              <a:t>だけ</a:t>
            </a:r>
            <a:r>
              <a:rPr lang="ja-JP" altLang="ja-JP" dirty="0" smtClean="0"/>
              <a:t>入りたいニーズ</a:t>
            </a:r>
            <a:endParaRPr lang="en-US" altLang="ja-JP" dirty="0" smtClean="0"/>
          </a:p>
          <a:p>
            <a:pPr marL="0" indent="0">
              <a:buNone/>
            </a:pPr>
            <a:r>
              <a:rPr lang="ja-JP" altLang="en-US" dirty="0" smtClean="0"/>
              <a:t>●</a:t>
            </a:r>
            <a:r>
              <a:rPr lang="ja-JP" altLang="ja-JP" dirty="0" smtClean="0"/>
              <a:t>利用</a:t>
            </a:r>
            <a:r>
              <a:rPr lang="ja-JP" altLang="ja-JP" dirty="0"/>
              <a:t>開始の時には短いサービスから</a:t>
            </a:r>
            <a:r>
              <a:rPr lang="ja-JP" altLang="ja-JP" dirty="0" smtClean="0"/>
              <a:t>はじめ</a:t>
            </a:r>
            <a:r>
              <a:rPr lang="ja-JP" altLang="en-US" dirty="0" smtClean="0"/>
              <a:t>る</a:t>
            </a:r>
            <a:endParaRPr lang="en-US" altLang="ja-JP" dirty="0" smtClean="0"/>
          </a:p>
          <a:p>
            <a:pPr marL="0" indent="0">
              <a:buNone/>
            </a:pPr>
            <a:r>
              <a:rPr lang="ja-JP" altLang="en-US" dirty="0" smtClean="0"/>
              <a:t>●</a:t>
            </a:r>
            <a:r>
              <a:rPr lang="ja-JP" altLang="ja-JP" dirty="0" smtClean="0"/>
              <a:t>サービス</a:t>
            </a:r>
            <a:r>
              <a:rPr lang="ja-JP" altLang="ja-JP" dirty="0"/>
              <a:t>の</a:t>
            </a:r>
            <a:r>
              <a:rPr lang="ja-JP" altLang="ja-JP" sz="3600" u="sng" dirty="0">
                <a:solidFill>
                  <a:srgbClr val="FF0000"/>
                </a:solidFill>
              </a:rPr>
              <a:t>利用時間が短い方については事業者も</a:t>
            </a:r>
            <a:r>
              <a:rPr lang="ja-JP" altLang="ja-JP" sz="3600" u="sng" dirty="0" smtClean="0">
                <a:solidFill>
                  <a:srgbClr val="FF0000"/>
                </a:solidFill>
              </a:rPr>
              <a:t>コストがかからない</a:t>
            </a:r>
            <a:endParaRPr lang="en-US" altLang="ja-JP" sz="3600" u="sng" dirty="0" smtClean="0">
              <a:solidFill>
                <a:srgbClr val="FF0000"/>
              </a:solidFill>
            </a:endParaRPr>
          </a:p>
          <a:p>
            <a:pPr marL="0" indent="0">
              <a:buNone/>
            </a:pPr>
            <a:r>
              <a:rPr lang="ja-JP" altLang="en-US" dirty="0" smtClean="0"/>
              <a:t>●</a:t>
            </a:r>
            <a:r>
              <a:rPr lang="ja-JP" altLang="ja-JP" dirty="0" smtClean="0"/>
              <a:t>要介護</a:t>
            </a:r>
            <a:r>
              <a:rPr lang="ja-JP" altLang="ja-JP" dirty="0"/>
              <a:t>のサービスにおいて</a:t>
            </a:r>
            <a:r>
              <a:rPr lang="en-US" altLang="ja-JP" dirty="0"/>
              <a:t>3</a:t>
            </a:r>
            <a:r>
              <a:rPr lang="ja-JP" altLang="ja-JP" dirty="0"/>
              <a:t>時間未満のサービスについては</a:t>
            </a:r>
            <a:r>
              <a:rPr lang="en-US" altLang="ja-JP" sz="3600" u="sng" dirty="0">
                <a:solidFill>
                  <a:srgbClr val="FF0000"/>
                </a:solidFill>
              </a:rPr>
              <a:t>70%</a:t>
            </a:r>
            <a:r>
              <a:rPr lang="ja-JP" altLang="ja-JP" sz="3600" u="sng" dirty="0">
                <a:solidFill>
                  <a:srgbClr val="FF0000"/>
                </a:solidFill>
              </a:rPr>
              <a:t>の報酬を支払うという形で運用されておりますので、それを参考</a:t>
            </a:r>
            <a:r>
              <a:rPr lang="ja-JP" altLang="ja-JP" dirty="0"/>
              <a:t>にいたしまして報酬の設定を行って</a:t>
            </a:r>
            <a:r>
              <a:rPr lang="ja-JP" altLang="ja-JP" dirty="0" smtClean="0"/>
              <a:t>いる</a:t>
            </a:r>
            <a:endParaRPr lang="ja-JP" altLang="ja-JP" dirty="0"/>
          </a:p>
          <a:p>
            <a:pPr marL="0" indent="0">
              <a:buNone/>
            </a:pPr>
            <a:endParaRPr kumimoji="1" lang="ja-JP" altLang="en-US" dirty="0"/>
          </a:p>
        </p:txBody>
      </p:sp>
      <p:sp>
        <p:nvSpPr>
          <p:cNvPr id="3" name="角丸四角形 2"/>
          <p:cNvSpPr/>
          <p:nvPr/>
        </p:nvSpPr>
        <p:spPr>
          <a:xfrm>
            <a:off x="3779912" y="6309320"/>
            <a:ext cx="4906888" cy="548680"/>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ja-JP" altLang="en-US" sz="2000" b="1" dirty="0" smtClean="0">
                <a:solidFill>
                  <a:srgbClr val="FF0000"/>
                </a:solidFill>
              </a:rPr>
              <a:t>２０１６年１月２７日　第１回大阪市社会福祉審議会高齢者福祉専門分科会での説明</a:t>
            </a:r>
            <a:endParaRPr lang="ja-JP" altLang="en-US" sz="2000" b="1" dirty="0">
              <a:solidFill>
                <a:srgbClr val="FF0000"/>
              </a:solidFill>
            </a:endParaRPr>
          </a:p>
        </p:txBody>
      </p:sp>
      <p:sp>
        <p:nvSpPr>
          <p:cNvPr id="4" name="テキスト ボックス 3"/>
          <p:cNvSpPr txBox="1"/>
          <p:nvPr/>
        </p:nvSpPr>
        <p:spPr>
          <a:xfrm>
            <a:off x="323528" y="26967"/>
            <a:ext cx="8229600" cy="584775"/>
          </a:xfrm>
          <a:prstGeom prst="rect">
            <a:avLst/>
          </a:prstGeom>
          <a:solidFill>
            <a:schemeClr val="accent1">
              <a:lumMod val="20000"/>
              <a:lumOff val="80000"/>
            </a:schemeClr>
          </a:solidFill>
        </p:spPr>
        <p:txBody>
          <a:bodyPr>
            <a:spAutoFit/>
          </a:bodyPr>
          <a:lstStyle/>
          <a:p>
            <a:pPr>
              <a:defRPr/>
            </a:pPr>
            <a:r>
              <a:rPr lang="ja-JP" altLang="en-US" sz="3200" u="sng" dirty="0"/>
              <a:t>短時間</a:t>
            </a:r>
            <a:r>
              <a:rPr lang="ja-JP" altLang="en-US" sz="3200" u="sng" dirty="0" smtClean="0"/>
              <a:t>はコストがかからず</a:t>
            </a:r>
            <a:r>
              <a:rPr lang="en-US" altLang="ja-JP" sz="3200" u="sng" dirty="0" smtClean="0"/>
              <a:t>3</a:t>
            </a:r>
            <a:r>
              <a:rPr lang="ja-JP" altLang="en-US" sz="3200" u="sng" dirty="0" smtClean="0"/>
              <a:t>割カット</a:t>
            </a:r>
            <a:endParaRPr lang="en-US" altLang="ja-JP" sz="3200" u="sng" dirty="0" smtClean="0"/>
          </a:p>
        </p:txBody>
      </p:sp>
    </p:spTree>
    <p:extLst>
      <p:ext uri="{BB962C8B-B14F-4D97-AF65-F5344CB8AC3E}">
        <p14:creationId xmlns:p14="http://schemas.microsoft.com/office/powerpoint/2010/main" val="278829703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タイトル 1"/>
          <p:cNvSpPr>
            <a:spLocks noGrp="1"/>
          </p:cNvSpPr>
          <p:nvPr>
            <p:ph type="title"/>
          </p:nvPr>
        </p:nvSpPr>
        <p:spPr>
          <a:xfrm>
            <a:off x="449705" y="0"/>
            <a:ext cx="8229600" cy="1143000"/>
          </a:xfrm>
        </p:spPr>
        <p:txBody>
          <a:bodyPr/>
          <a:lstStyle/>
          <a:p>
            <a:pPr eaLnBrk="1" hangingPunct="1"/>
            <a:r>
              <a:rPr lang="ja-JP" altLang="en-US" u="sng" dirty="0" smtClean="0"/>
              <a:t>大阪市案のここが問題！</a:t>
            </a:r>
          </a:p>
        </p:txBody>
      </p:sp>
      <p:sp>
        <p:nvSpPr>
          <p:cNvPr id="69635" name="コンテンツ プレースホルダ 2"/>
          <p:cNvSpPr>
            <a:spLocks noGrp="1"/>
          </p:cNvSpPr>
          <p:nvPr>
            <p:ph idx="1"/>
          </p:nvPr>
        </p:nvSpPr>
        <p:spPr>
          <a:xfrm>
            <a:off x="449705" y="980728"/>
            <a:ext cx="8237095" cy="5145435"/>
          </a:xfrm>
        </p:spPr>
        <p:txBody>
          <a:bodyPr/>
          <a:lstStyle/>
          <a:p>
            <a:pPr eaLnBrk="1" hangingPunct="1">
              <a:buFont typeface="Arial" panose="020B0604020202020204" pitchFamily="34" charset="0"/>
              <a:buNone/>
            </a:pPr>
            <a:r>
              <a:rPr lang="ja-JP" altLang="en-US" sz="3600" dirty="0" smtClean="0"/>
              <a:t>①資格・設備基準緩和が無理なら「時間で緩和」という安易な案</a:t>
            </a:r>
            <a:endParaRPr lang="en-US" altLang="ja-JP" sz="3600" dirty="0" smtClean="0"/>
          </a:p>
          <a:p>
            <a:pPr eaLnBrk="1" hangingPunct="1">
              <a:buFont typeface="Arial" panose="020B0604020202020204" pitchFamily="34" charset="0"/>
              <a:buNone/>
            </a:pPr>
            <a:r>
              <a:rPr lang="ja-JP" altLang="en-US" sz="3600" dirty="0" smtClean="0"/>
              <a:t>②通所介護の果たしている豊かで多様な役割</a:t>
            </a:r>
            <a:r>
              <a:rPr lang="ja-JP" altLang="en-US" sz="3600" dirty="0"/>
              <a:t>を</a:t>
            </a:r>
            <a:r>
              <a:rPr lang="ja-JP" altLang="en-US" sz="3600" dirty="0" smtClean="0"/>
              <a:t>無視し　「短時間」＝安上り論</a:t>
            </a:r>
            <a:endParaRPr lang="en-US" altLang="ja-JP" sz="3600" dirty="0" smtClean="0"/>
          </a:p>
          <a:p>
            <a:pPr eaLnBrk="1" hangingPunct="1">
              <a:buNone/>
            </a:pPr>
            <a:r>
              <a:rPr lang="ja-JP" altLang="en-US" sz="3600" dirty="0" smtClean="0"/>
              <a:t>③報酬切り下げで疲弊し経営困難になって</a:t>
            </a:r>
            <a:r>
              <a:rPr lang="ja-JP" altLang="en-US" sz="3600" dirty="0" err="1" smtClean="0"/>
              <a:t>い</a:t>
            </a:r>
            <a:r>
              <a:rPr lang="ja-JP" altLang="en-US" sz="3600" u="sng" dirty="0"/>
              <a:t>事業所経営状況調査　未実施</a:t>
            </a:r>
            <a:endParaRPr lang="en-US" altLang="ja-JP" sz="3600" u="sng" dirty="0"/>
          </a:p>
          <a:p>
            <a:pPr eaLnBrk="1" hangingPunct="1">
              <a:buFont typeface="Arial" panose="020B0604020202020204" pitchFamily="34" charset="0"/>
              <a:buNone/>
            </a:pPr>
            <a:r>
              <a:rPr lang="ja-JP" altLang="en-US" sz="3600" dirty="0" smtClean="0"/>
              <a:t>る事業所の実態が眼中にない</a:t>
            </a:r>
            <a:endParaRPr lang="en-US" altLang="ja-JP" sz="3600" dirty="0" smtClean="0"/>
          </a:p>
          <a:p>
            <a:pPr eaLnBrk="1" hangingPunct="1">
              <a:buFont typeface="Arial" panose="020B0604020202020204" pitchFamily="34" charset="0"/>
              <a:buNone/>
            </a:pPr>
            <a:r>
              <a:rPr lang="ja-JP" altLang="en-US" sz="3600" dirty="0"/>
              <a:t>　</a:t>
            </a:r>
            <a:endParaRPr lang="en-US" altLang="ja-JP" sz="3600" u="sng" dirty="0" smtClean="0"/>
          </a:p>
        </p:txBody>
      </p:sp>
      <p:sp>
        <p:nvSpPr>
          <p:cNvPr id="4" name="角丸四角形 3"/>
          <p:cNvSpPr/>
          <p:nvPr/>
        </p:nvSpPr>
        <p:spPr>
          <a:xfrm>
            <a:off x="827584" y="5373217"/>
            <a:ext cx="7859215" cy="1484784"/>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ja-JP" altLang="en-US" sz="3200" b="1" dirty="0" smtClean="0">
                <a:solidFill>
                  <a:srgbClr val="FF0000"/>
                </a:solidFill>
              </a:rPr>
              <a:t>昨年報酬改定２０％大幅ダウンに、短時間</a:t>
            </a:r>
            <a:r>
              <a:rPr lang="en-US" altLang="ja-JP" sz="3200" b="1" dirty="0" smtClean="0">
                <a:solidFill>
                  <a:srgbClr val="FF0000"/>
                </a:solidFill>
              </a:rPr>
              <a:t>3</a:t>
            </a:r>
            <a:r>
              <a:rPr lang="ja-JP" altLang="en-US" sz="3200" b="1" dirty="0" smtClean="0">
                <a:solidFill>
                  <a:srgbClr val="FF0000"/>
                </a:solidFill>
              </a:rPr>
              <a:t>割ダウンで大阪市のデイサービス事業所は大ピンチに！</a:t>
            </a:r>
            <a:endParaRPr lang="ja-JP" altLang="en-US" sz="3200" b="1" dirty="0">
              <a:solidFill>
                <a:srgbClr val="FF0000"/>
              </a:solidFill>
            </a:endParaRPr>
          </a:p>
        </p:txBody>
      </p:sp>
    </p:spTree>
    <p:extLst>
      <p:ext uri="{BB962C8B-B14F-4D97-AF65-F5344CB8AC3E}">
        <p14:creationId xmlns:p14="http://schemas.microsoft.com/office/powerpoint/2010/main" val="2084805166"/>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タイトル 1"/>
          <p:cNvSpPr>
            <a:spLocks noGrp="1"/>
          </p:cNvSpPr>
          <p:nvPr>
            <p:ph type="title"/>
          </p:nvPr>
        </p:nvSpPr>
        <p:spPr/>
        <p:txBody>
          <a:bodyPr/>
          <a:lstStyle/>
          <a:p>
            <a:pPr eaLnBrk="1" hangingPunct="1"/>
            <a:r>
              <a:rPr lang="ja-JP" altLang="en-US" u="sng" dirty="0" smtClean="0">
                <a:solidFill>
                  <a:srgbClr val="FF0000"/>
                </a:solidFill>
              </a:rPr>
              <a:t>通所介護事業所は縮小・撤退？</a:t>
            </a:r>
            <a:r>
              <a:rPr lang="en-US" altLang="ja-JP" u="sng" dirty="0" smtClean="0">
                <a:solidFill>
                  <a:srgbClr val="FF0000"/>
                </a:solidFill>
              </a:rPr>
              <a:t/>
            </a:r>
            <a:br>
              <a:rPr lang="en-US" altLang="ja-JP" u="sng" dirty="0" smtClean="0">
                <a:solidFill>
                  <a:srgbClr val="FF0000"/>
                </a:solidFill>
              </a:rPr>
            </a:br>
            <a:r>
              <a:rPr lang="ja-JP" altLang="en-US" sz="2800" dirty="0" smtClean="0">
                <a:solidFill>
                  <a:srgbClr val="FF0000"/>
                </a:solidFill>
              </a:rPr>
              <a:t>２０１６年７月～８月大阪府内調査</a:t>
            </a:r>
            <a:endParaRPr lang="ja-JP" altLang="en-US" sz="9600" dirty="0" smtClean="0">
              <a:solidFill>
                <a:srgbClr val="FF0000"/>
              </a:solidFill>
            </a:endParaRPr>
          </a:p>
        </p:txBody>
      </p:sp>
      <p:sp>
        <p:nvSpPr>
          <p:cNvPr id="3" name="コンテンツ プレースホルダ 2"/>
          <p:cNvSpPr>
            <a:spLocks noGrp="1"/>
          </p:cNvSpPr>
          <p:nvPr>
            <p:ph idx="1"/>
          </p:nvPr>
        </p:nvSpPr>
        <p:spPr>
          <a:xfrm>
            <a:off x="468313" y="1341438"/>
            <a:ext cx="8424167" cy="5327922"/>
          </a:xfrm>
        </p:spPr>
        <p:txBody>
          <a:bodyPr rtlCol="0">
            <a:normAutofit/>
          </a:bodyPr>
          <a:lstStyle/>
          <a:p>
            <a:pPr eaLnBrk="1" fontAlgn="auto" hangingPunct="1">
              <a:spcAft>
                <a:spcPts val="0"/>
              </a:spcAft>
              <a:defRPr/>
            </a:pPr>
            <a:r>
              <a:rPr lang="ja-JP" altLang="en-US" dirty="0" smtClean="0"/>
              <a:t>報酬改定の結果</a:t>
            </a:r>
            <a:endParaRPr lang="en-US" altLang="ja-JP" dirty="0" smtClean="0"/>
          </a:p>
          <a:p>
            <a:pPr eaLnBrk="1" fontAlgn="auto" hangingPunct="1">
              <a:spcAft>
                <a:spcPts val="0"/>
              </a:spcAft>
              <a:buFont typeface="Arial" panose="020B0604020202020204" pitchFamily="34" charset="0"/>
              <a:buNone/>
              <a:defRPr/>
            </a:pPr>
            <a:r>
              <a:rPr lang="ja-JP" altLang="en-US" dirty="0" smtClean="0"/>
              <a:t>　○収入増　　　２％　　　　　増収率</a:t>
            </a:r>
            <a:r>
              <a:rPr lang="en-US" altLang="ja-JP" dirty="0" smtClean="0"/>
              <a:t>10.5%</a:t>
            </a:r>
          </a:p>
          <a:p>
            <a:pPr eaLnBrk="1" fontAlgn="auto" hangingPunct="1">
              <a:spcAft>
                <a:spcPts val="0"/>
              </a:spcAft>
              <a:buFont typeface="Arial" panose="020B0604020202020204" pitchFamily="34" charset="0"/>
              <a:buNone/>
              <a:defRPr/>
            </a:pPr>
            <a:r>
              <a:rPr lang="ja-JP" altLang="en-US" dirty="0" smtClean="0"/>
              <a:t>　○ほぼ同じ　２１％</a:t>
            </a:r>
            <a:endParaRPr lang="en-US" altLang="ja-JP" dirty="0" smtClean="0"/>
          </a:p>
          <a:p>
            <a:pPr eaLnBrk="1" fontAlgn="auto" hangingPunct="1">
              <a:spcAft>
                <a:spcPts val="0"/>
              </a:spcAft>
              <a:buFont typeface="Arial" panose="020B0604020202020204" pitchFamily="34" charset="0"/>
              <a:buNone/>
              <a:defRPr/>
            </a:pPr>
            <a:r>
              <a:rPr lang="ja-JP" altLang="en-US" dirty="0" smtClean="0"/>
              <a:t>　○減収　　　　７１％　　　　減収率－</a:t>
            </a:r>
            <a:r>
              <a:rPr lang="en-US" altLang="ja-JP" dirty="0" smtClean="0"/>
              <a:t>11.7</a:t>
            </a:r>
            <a:r>
              <a:rPr lang="ja-JP" altLang="en-US" dirty="0" smtClean="0"/>
              <a:t>％</a:t>
            </a:r>
            <a:endParaRPr lang="en-US" altLang="ja-JP" dirty="0" smtClean="0"/>
          </a:p>
          <a:p>
            <a:pPr eaLnBrk="1" fontAlgn="auto" hangingPunct="1">
              <a:spcAft>
                <a:spcPts val="0"/>
              </a:spcAft>
              <a:buFont typeface="Arial" panose="020B0604020202020204" pitchFamily="34" charset="0"/>
              <a:buNone/>
              <a:defRPr/>
            </a:pPr>
            <a:r>
              <a:rPr lang="ja-JP" altLang="en-US" dirty="0" smtClean="0"/>
              <a:t>・今後の展開</a:t>
            </a:r>
            <a:endParaRPr lang="en-US" altLang="ja-JP" dirty="0" smtClean="0"/>
          </a:p>
          <a:p>
            <a:pPr eaLnBrk="1" fontAlgn="auto" hangingPunct="1">
              <a:spcAft>
                <a:spcPts val="0"/>
              </a:spcAft>
              <a:buFont typeface="Arial" panose="020B0604020202020204" pitchFamily="34" charset="0"/>
              <a:buNone/>
              <a:defRPr/>
            </a:pPr>
            <a:r>
              <a:rPr lang="ja-JP" altLang="en-US" dirty="0" smtClean="0"/>
              <a:t>　○事業規模拡大　　２７％</a:t>
            </a:r>
            <a:endParaRPr lang="en-US" altLang="ja-JP" dirty="0" smtClean="0"/>
          </a:p>
          <a:p>
            <a:pPr eaLnBrk="1" fontAlgn="auto" hangingPunct="1">
              <a:spcAft>
                <a:spcPts val="0"/>
              </a:spcAft>
              <a:buFont typeface="Arial" panose="020B0604020202020204" pitchFamily="34" charset="0"/>
              <a:buNone/>
              <a:defRPr/>
            </a:pPr>
            <a:r>
              <a:rPr lang="ja-JP" altLang="en-US" dirty="0" smtClean="0"/>
              <a:t>　○障害サービス等新たなサービス追加　１６％</a:t>
            </a:r>
            <a:endParaRPr lang="en-US" altLang="ja-JP" dirty="0" smtClean="0"/>
          </a:p>
          <a:p>
            <a:pPr eaLnBrk="1" fontAlgn="auto" hangingPunct="1">
              <a:spcAft>
                <a:spcPts val="0"/>
              </a:spcAft>
              <a:buFont typeface="Arial" panose="020B0604020202020204" pitchFamily="34" charset="0"/>
              <a:buNone/>
              <a:defRPr/>
            </a:pPr>
            <a:r>
              <a:rPr lang="ja-JP" altLang="en-US" dirty="0" smtClean="0"/>
              <a:t>　○事業の整理・縮小　　１７％</a:t>
            </a:r>
            <a:endParaRPr lang="en-US" altLang="ja-JP" dirty="0" smtClean="0"/>
          </a:p>
          <a:p>
            <a:pPr eaLnBrk="1" fontAlgn="auto" hangingPunct="1">
              <a:spcAft>
                <a:spcPts val="0"/>
              </a:spcAft>
              <a:buFont typeface="Arial" panose="020B0604020202020204" pitchFamily="34" charset="0"/>
              <a:buNone/>
              <a:defRPr/>
            </a:pPr>
            <a:r>
              <a:rPr lang="ja-JP" altLang="en-US" dirty="0" smtClean="0"/>
              <a:t>　○事業からの撤退　　　　４％</a:t>
            </a:r>
            <a:endParaRPr lang="ja-JP" altLang="en-US" dirty="0"/>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539552" y="274638"/>
            <a:ext cx="8147248" cy="390119"/>
          </a:xfrm>
        </p:spPr>
        <p:txBody>
          <a:bodyPr/>
          <a:lstStyle/>
          <a:p>
            <a:r>
              <a:rPr kumimoji="1" lang="ja-JP" altLang="en-US" dirty="0" smtClean="0"/>
              <a:t>サービス利用の選別</a:t>
            </a:r>
            <a:endParaRPr kumimoji="1" lang="ja-JP" altLang="en-US" dirty="0"/>
          </a:p>
        </p:txBody>
      </p:sp>
      <p:sp>
        <p:nvSpPr>
          <p:cNvPr id="5" name="角丸四角形 4"/>
          <p:cNvSpPr/>
          <p:nvPr/>
        </p:nvSpPr>
        <p:spPr>
          <a:xfrm>
            <a:off x="2072596" y="871596"/>
            <a:ext cx="2592288" cy="576064"/>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3200" dirty="0" smtClean="0">
                <a:solidFill>
                  <a:schemeClr val="tx1"/>
                </a:solidFill>
              </a:rPr>
              <a:t>新規申請者</a:t>
            </a:r>
            <a:endParaRPr kumimoji="1" lang="ja-JP" altLang="en-US" sz="3200" dirty="0">
              <a:solidFill>
                <a:schemeClr val="tx1"/>
              </a:solidFill>
            </a:endParaRPr>
          </a:p>
        </p:txBody>
      </p:sp>
      <p:sp>
        <p:nvSpPr>
          <p:cNvPr id="6" name="角丸四角形 5"/>
          <p:cNvSpPr/>
          <p:nvPr/>
        </p:nvSpPr>
        <p:spPr>
          <a:xfrm>
            <a:off x="5369260" y="930053"/>
            <a:ext cx="2520280" cy="576064"/>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3200" dirty="0" smtClean="0">
                <a:solidFill>
                  <a:schemeClr val="tx1"/>
                </a:solidFill>
              </a:rPr>
              <a:t>更新</a:t>
            </a:r>
            <a:r>
              <a:rPr lang="ja-JP" altLang="en-US" sz="3200" dirty="0">
                <a:solidFill>
                  <a:schemeClr val="tx1"/>
                </a:solidFill>
              </a:rPr>
              <a:t>申請者</a:t>
            </a:r>
            <a:endParaRPr kumimoji="1" lang="ja-JP" altLang="en-US" sz="3200" dirty="0">
              <a:solidFill>
                <a:schemeClr val="tx1"/>
              </a:solidFill>
            </a:endParaRPr>
          </a:p>
        </p:txBody>
      </p:sp>
      <p:sp>
        <p:nvSpPr>
          <p:cNvPr id="7" name="角丸四角形 6"/>
          <p:cNvSpPr/>
          <p:nvPr/>
        </p:nvSpPr>
        <p:spPr>
          <a:xfrm>
            <a:off x="378778" y="2011213"/>
            <a:ext cx="8468796" cy="576064"/>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3200" dirty="0">
                <a:solidFill>
                  <a:schemeClr val="tx1"/>
                </a:solidFill>
              </a:rPr>
              <a:t>区</a:t>
            </a:r>
            <a:r>
              <a:rPr lang="ja-JP" altLang="en-US" sz="3200" dirty="0" smtClean="0">
                <a:solidFill>
                  <a:schemeClr val="tx1"/>
                </a:solidFill>
              </a:rPr>
              <a:t>役所・地域包括支援センター</a:t>
            </a:r>
            <a:endParaRPr kumimoji="1" lang="ja-JP" altLang="en-US" sz="3200" dirty="0">
              <a:solidFill>
                <a:schemeClr val="tx1"/>
              </a:solidFill>
            </a:endParaRPr>
          </a:p>
        </p:txBody>
      </p:sp>
      <p:sp>
        <p:nvSpPr>
          <p:cNvPr id="8" name="角丸四角形 7"/>
          <p:cNvSpPr/>
          <p:nvPr/>
        </p:nvSpPr>
        <p:spPr>
          <a:xfrm>
            <a:off x="3423572" y="4166237"/>
            <a:ext cx="2592288" cy="576064"/>
          </a:xfrm>
          <a:prstGeom prst="roundRect">
            <a:avLst>
              <a:gd name="adj" fmla="val 50000"/>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3200" dirty="0" smtClean="0">
                <a:solidFill>
                  <a:srgbClr val="FF0000"/>
                </a:solidFill>
              </a:rPr>
              <a:t>要支援１．２</a:t>
            </a:r>
            <a:endParaRPr kumimoji="1" lang="ja-JP" altLang="en-US" sz="3200" dirty="0">
              <a:solidFill>
                <a:srgbClr val="FF0000"/>
              </a:solidFill>
            </a:endParaRPr>
          </a:p>
        </p:txBody>
      </p:sp>
      <p:sp>
        <p:nvSpPr>
          <p:cNvPr id="9" name="角丸四角形 8"/>
          <p:cNvSpPr/>
          <p:nvPr/>
        </p:nvSpPr>
        <p:spPr>
          <a:xfrm>
            <a:off x="6278600" y="4180919"/>
            <a:ext cx="2638198" cy="576064"/>
          </a:xfrm>
          <a:prstGeom prst="roundRect">
            <a:avLst>
              <a:gd name="adj" fmla="val 19269"/>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3200" dirty="0" smtClean="0">
                <a:solidFill>
                  <a:srgbClr val="FF0000"/>
                </a:solidFill>
              </a:rPr>
              <a:t>要介護１～５</a:t>
            </a:r>
            <a:endParaRPr kumimoji="1" lang="ja-JP" altLang="en-US" sz="3200" dirty="0">
              <a:solidFill>
                <a:srgbClr val="FF0000"/>
              </a:solidFill>
            </a:endParaRPr>
          </a:p>
        </p:txBody>
      </p:sp>
      <p:sp>
        <p:nvSpPr>
          <p:cNvPr id="10" name="角丸四角形 9"/>
          <p:cNvSpPr/>
          <p:nvPr/>
        </p:nvSpPr>
        <p:spPr>
          <a:xfrm>
            <a:off x="4644008" y="3086605"/>
            <a:ext cx="3970784" cy="576064"/>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3200" dirty="0" smtClean="0">
                <a:solidFill>
                  <a:srgbClr val="FF0000"/>
                </a:solidFill>
              </a:rPr>
              <a:t>要介護（要支援）認定</a:t>
            </a:r>
            <a:endParaRPr kumimoji="1" lang="ja-JP" altLang="en-US" sz="3200" dirty="0">
              <a:solidFill>
                <a:srgbClr val="FF0000"/>
              </a:solidFill>
            </a:endParaRPr>
          </a:p>
        </p:txBody>
      </p:sp>
      <p:sp>
        <p:nvSpPr>
          <p:cNvPr id="11" name="角丸四角形 10"/>
          <p:cNvSpPr/>
          <p:nvPr/>
        </p:nvSpPr>
        <p:spPr>
          <a:xfrm>
            <a:off x="448002" y="3005947"/>
            <a:ext cx="3665189" cy="576064"/>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3200" dirty="0">
                <a:solidFill>
                  <a:srgbClr val="FF0000"/>
                </a:solidFill>
              </a:rPr>
              <a:t>基本チェックリスト</a:t>
            </a:r>
            <a:endParaRPr kumimoji="1" lang="ja-JP" altLang="en-US" sz="3200" dirty="0">
              <a:solidFill>
                <a:srgbClr val="FF0000"/>
              </a:solidFill>
            </a:endParaRPr>
          </a:p>
        </p:txBody>
      </p:sp>
      <p:sp>
        <p:nvSpPr>
          <p:cNvPr id="12" name="角丸四角形 11"/>
          <p:cNvSpPr/>
          <p:nvPr/>
        </p:nvSpPr>
        <p:spPr>
          <a:xfrm>
            <a:off x="539552" y="4030604"/>
            <a:ext cx="2823574" cy="876694"/>
          </a:xfrm>
          <a:prstGeom prst="roundRect">
            <a:avLst>
              <a:gd name="adj" fmla="val 50000"/>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3200" dirty="0" smtClean="0">
                <a:solidFill>
                  <a:srgbClr val="FF0000"/>
                </a:solidFill>
              </a:rPr>
              <a:t>サービス事業対象者</a:t>
            </a:r>
            <a:endParaRPr kumimoji="1" lang="ja-JP" altLang="en-US" sz="3200" dirty="0">
              <a:solidFill>
                <a:srgbClr val="FF0000"/>
              </a:solidFill>
            </a:endParaRPr>
          </a:p>
        </p:txBody>
      </p:sp>
      <p:sp>
        <p:nvSpPr>
          <p:cNvPr id="13" name="角丸四角形 12"/>
          <p:cNvSpPr/>
          <p:nvPr/>
        </p:nvSpPr>
        <p:spPr>
          <a:xfrm>
            <a:off x="0" y="5221131"/>
            <a:ext cx="4750918" cy="478737"/>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3200" dirty="0" smtClean="0">
                <a:solidFill>
                  <a:srgbClr val="FF0000"/>
                </a:solidFill>
              </a:rPr>
              <a:t>介護予防ケア</a:t>
            </a:r>
            <a:r>
              <a:rPr lang="ja-JP" altLang="en-US" sz="3200" dirty="0">
                <a:solidFill>
                  <a:srgbClr val="FF0000"/>
                </a:solidFill>
              </a:rPr>
              <a:t>マネジメント</a:t>
            </a:r>
            <a:endParaRPr kumimoji="1" lang="ja-JP" altLang="en-US" sz="3200" dirty="0">
              <a:solidFill>
                <a:srgbClr val="FF0000"/>
              </a:solidFill>
            </a:endParaRPr>
          </a:p>
        </p:txBody>
      </p:sp>
      <p:sp>
        <p:nvSpPr>
          <p:cNvPr id="14" name="角丸四角形 13"/>
          <p:cNvSpPr/>
          <p:nvPr/>
        </p:nvSpPr>
        <p:spPr>
          <a:xfrm>
            <a:off x="5030646" y="5387423"/>
            <a:ext cx="2098764" cy="417841"/>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3200" dirty="0" smtClean="0">
                <a:solidFill>
                  <a:srgbClr val="FF0000"/>
                </a:solidFill>
              </a:rPr>
              <a:t>予防プラン</a:t>
            </a:r>
            <a:endParaRPr kumimoji="1" lang="ja-JP" altLang="en-US" sz="3200" dirty="0">
              <a:solidFill>
                <a:srgbClr val="FF0000"/>
              </a:solidFill>
            </a:endParaRPr>
          </a:p>
        </p:txBody>
      </p:sp>
      <p:sp>
        <p:nvSpPr>
          <p:cNvPr id="15" name="角丸四角形 14"/>
          <p:cNvSpPr/>
          <p:nvPr/>
        </p:nvSpPr>
        <p:spPr>
          <a:xfrm>
            <a:off x="7129410" y="5402105"/>
            <a:ext cx="2098764" cy="403159"/>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3200" dirty="0">
                <a:solidFill>
                  <a:srgbClr val="FF0000"/>
                </a:solidFill>
              </a:rPr>
              <a:t>ケア</a:t>
            </a:r>
            <a:r>
              <a:rPr lang="ja-JP" altLang="en-US" sz="3200" dirty="0" smtClean="0">
                <a:solidFill>
                  <a:srgbClr val="FF0000"/>
                </a:solidFill>
              </a:rPr>
              <a:t>プラン</a:t>
            </a:r>
            <a:endParaRPr kumimoji="1" lang="ja-JP" altLang="en-US" sz="3200" dirty="0">
              <a:solidFill>
                <a:srgbClr val="FF0000"/>
              </a:solidFill>
            </a:endParaRPr>
          </a:p>
        </p:txBody>
      </p:sp>
      <p:sp>
        <p:nvSpPr>
          <p:cNvPr id="16" name="角丸四角形 15"/>
          <p:cNvSpPr/>
          <p:nvPr/>
        </p:nvSpPr>
        <p:spPr>
          <a:xfrm>
            <a:off x="49315" y="5965355"/>
            <a:ext cx="1819378" cy="870390"/>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ja-JP" sz="3200" dirty="0" smtClean="0">
              <a:solidFill>
                <a:srgbClr val="FF0000"/>
              </a:solidFill>
            </a:endParaRPr>
          </a:p>
          <a:p>
            <a:pPr algn="ctr"/>
            <a:r>
              <a:rPr lang="ja-JP" altLang="en-US" sz="2800" dirty="0" smtClean="0">
                <a:solidFill>
                  <a:srgbClr val="FF0000"/>
                </a:solidFill>
              </a:rPr>
              <a:t>現行相当サービス</a:t>
            </a:r>
            <a:endParaRPr lang="en-US" altLang="ja-JP" sz="2800" dirty="0" smtClean="0">
              <a:solidFill>
                <a:srgbClr val="FF0000"/>
              </a:solidFill>
            </a:endParaRPr>
          </a:p>
          <a:p>
            <a:pPr algn="ctr"/>
            <a:endParaRPr kumimoji="1" lang="ja-JP" altLang="en-US" sz="3200" dirty="0">
              <a:solidFill>
                <a:srgbClr val="FF0000"/>
              </a:solidFill>
            </a:endParaRPr>
          </a:p>
        </p:txBody>
      </p:sp>
      <p:sp>
        <p:nvSpPr>
          <p:cNvPr id="17" name="角丸四角形 16"/>
          <p:cNvSpPr/>
          <p:nvPr/>
        </p:nvSpPr>
        <p:spPr>
          <a:xfrm>
            <a:off x="5030646" y="6308107"/>
            <a:ext cx="2098764" cy="417841"/>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3200" dirty="0" smtClean="0">
                <a:solidFill>
                  <a:srgbClr val="FF0000"/>
                </a:solidFill>
              </a:rPr>
              <a:t>予防給付</a:t>
            </a:r>
            <a:endParaRPr kumimoji="1" lang="ja-JP" altLang="en-US" sz="3200" dirty="0">
              <a:solidFill>
                <a:srgbClr val="FF0000"/>
              </a:solidFill>
            </a:endParaRPr>
          </a:p>
        </p:txBody>
      </p:sp>
      <p:sp>
        <p:nvSpPr>
          <p:cNvPr id="18" name="角丸四角形 17"/>
          <p:cNvSpPr/>
          <p:nvPr/>
        </p:nvSpPr>
        <p:spPr>
          <a:xfrm>
            <a:off x="7136400" y="6308108"/>
            <a:ext cx="2098764" cy="448526"/>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3200" dirty="0" smtClean="0">
                <a:solidFill>
                  <a:srgbClr val="FF0000"/>
                </a:solidFill>
              </a:rPr>
              <a:t>介護給付</a:t>
            </a:r>
            <a:endParaRPr kumimoji="1" lang="ja-JP" altLang="en-US" sz="3200" dirty="0">
              <a:solidFill>
                <a:srgbClr val="FF0000"/>
              </a:solidFill>
            </a:endParaRPr>
          </a:p>
        </p:txBody>
      </p:sp>
      <p:sp>
        <p:nvSpPr>
          <p:cNvPr id="19" name="下矢印 18"/>
          <p:cNvSpPr/>
          <p:nvPr/>
        </p:nvSpPr>
        <p:spPr>
          <a:xfrm>
            <a:off x="3368740" y="1547320"/>
            <a:ext cx="555188" cy="45366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 name="下矢印 19"/>
          <p:cNvSpPr/>
          <p:nvPr/>
        </p:nvSpPr>
        <p:spPr>
          <a:xfrm>
            <a:off x="6117296" y="1534050"/>
            <a:ext cx="555188" cy="45366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1" name="下矢印 20"/>
          <p:cNvSpPr/>
          <p:nvPr/>
        </p:nvSpPr>
        <p:spPr>
          <a:xfrm rot="3041250">
            <a:off x="3763023" y="2467110"/>
            <a:ext cx="555188" cy="765717"/>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2" name="下矢印 21"/>
          <p:cNvSpPr/>
          <p:nvPr/>
        </p:nvSpPr>
        <p:spPr>
          <a:xfrm rot="18886421">
            <a:off x="4994482" y="2495432"/>
            <a:ext cx="555188" cy="771519"/>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3" name="下矢印 22"/>
          <p:cNvSpPr/>
          <p:nvPr/>
        </p:nvSpPr>
        <p:spPr>
          <a:xfrm>
            <a:off x="5030646" y="3693314"/>
            <a:ext cx="555188" cy="45366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4" name="下矢印 23"/>
          <p:cNvSpPr/>
          <p:nvPr/>
        </p:nvSpPr>
        <p:spPr>
          <a:xfrm>
            <a:off x="7207046" y="3708329"/>
            <a:ext cx="555188" cy="45366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5" name="下矢印 24"/>
          <p:cNvSpPr/>
          <p:nvPr/>
        </p:nvSpPr>
        <p:spPr>
          <a:xfrm>
            <a:off x="1725408" y="3595935"/>
            <a:ext cx="555188" cy="45366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6" name="下矢印 25"/>
          <p:cNvSpPr/>
          <p:nvPr/>
        </p:nvSpPr>
        <p:spPr>
          <a:xfrm rot="3170067">
            <a:off x="3463382" y="4623607"/>
            <a:ext cx="407442" cy="79416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7" name="下矢印 26"/>
          <p:cNvSpPr/>
          <p:nvPr/>
        </p:nvSpPr>
        <p:spPr>
          <a:xfrm>
            <a:off x="1766884" y="4907298"/>
            <a:ext cx="555188" cy="45366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8" name="下矢印 27"/>
          <p:cNvSpPr/>
          <p:nvPr/>
        </p:nvSpPr>
        <p:spPr>
          <a:xfrm>
            <a:off x="5272076" y="4787961"/>
            <a:ext cx="555188" cy="53856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9" name="下矢印 28"/>
          <p:cNvSpPr/>
          <p:nvPr/>
        </p:nvSpPr>
        <p:spPr>
          <a:xfrm>
            <a:off x="7494784" y="4888440"/>
            <a:ext cx="555188" cy="45366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0" name="下矢印 29"/>
          <p:cNvSpPr/>
          <p:nvPr/>
        </p:nvSpPr>
        <p:spPr>
          <a:xfrm rot="2869184">
            <a:off x="1770419" y="5600381"/>
            <a:ext cx="555188" cy="64254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1" name="下矢印 30"/>
          <p:cNvSpPr/>
          <p:nvPr/>
        </p:nvSpPr>
        <p:spPr>
          <a:xfrm>
            <a:off x="5827264" y="5842199"/>
            <a:ext cx="555188" cy="45366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2" name="下矢印 31"/>
          <p:cNvSpPr/>
          <p:nvPr/>
        </p:nvSpPr>
        <p:spPr>
          <a:xfrm>
            <a:off x="7772378" y="5852793"/>
            <a:ext cx="555188" cy="45366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3" name="円/楕円 32"/>
          <p:cNvSpPr/>
          <p:nvPr/>
        </p:nvSpPr>
        <p:spPr>
          <a:xfrm>
            <a:off x="2072596" y="2011213"/>
            <a:ext cx="5412044" cy="1651456"/>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4" name="円/楕円 33"/>
          <p:cNvSpPr/>
          <p:nvPr/>
        </p:nvSpPr>
        <p:spPr>
          <a:xfrm>
            <a:off x="448002" y="4907298"/>
            <a:ext cx="4302916" cy="1258006"/>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5" name="角丸四角形 34"/>
          <p:cNvSpPr/>
          <p:nvPr/>
        </p:nvSpPr>
        <p:spPr>
          <a:xfrm>
            <a:off x="2776713" y="5967601"/>
            <a:ext cx="1819378" cy="870390"/>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800" dirty="0" smtClean="0">
                <a:solidFill>
                  <a:srgbClr val="FF0000"/>
                </a:solidFill>
              </a:rPr>
              <a:t>緩和型</a:t>
            </a:r>
            <a:endParaRPr lang="en-US" altLang="ja-JP" sz="2800" dirty="0" smtClean="0">
              <a:solidFill>
                <a:srgbClr val="FF0000"/>
              </a:solidFill>
            </a:endParaRPr>
          </a:p>
          <a:p>
            <a:pPr algn="ctr"/>
            <a:r>
              <a:rPr lang="ja-JP" altLang="en-US" sz="2800" dirty="0" smtClean="0">
                <a:solidFill>
                  <a:srgbClr val="FF0000"/>
                </a:solidFill>
              </a:rPr>
              <a:t>サービス</a:t>
            </a:r>
            <a:endParaRPr kumimoji="1" lang="ja-JP" altLang="en-US" sz="3200" dirty="0">
              <a:solidFill>
                <a:srgbClr val="FF0000"/>
              </a:solidFill>
            </a:endParaRPr>
          </a:p>
        </p:txBody>
      </p:sp>
      <p:sp>
        <p:nvSpPr>
          <p:cNvPr id="36" name="下矢印 35"/>
          <p:cNvSpPr/>
          <p:nvPr/>
        </p:nvSpPr>
        <p:spPr>
          <a:xfrm rot="18886421">
            <a:off x="2945422" y="5729271"/>
            <a:ext cx="555188" cy="402157"/>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17565855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 name="角丸四角形 53"/>
          <p:cNvSpPr/>
          <p:nvPr/>
        </p:nvSpPr>
        <p:spPr>
          <a:xfrm>
            <a:off x="323850" y="2763838"/>
            <a:ext cx="8605838" cy="3789362"/>
          </a:xfrm>
          <a:prstGeom prst="roundRect">
            <a:avLst/>
          </a:prstGeom>
          <a:blipFill>
            <a:blip r:embed="rId2" cstate="print"/>
            <a:tile tx="0" ty="0" sx="100000" sy="100000" flip="none" algn="tl"/>
          </a:blipFill>
          <a:ln>
            <a:noFill/>
          </a:ln>
        </p:spPr>
        <p:style>
          <a:lnRef idx="1">
            <a:schemeClr val="accent5"/>
          </a:lnRef>
          <a:fillRef idx="2">
            <a:schemeClr val="accent5"/>
          </a:fillRef>
          <a:effectRef idx="1">
            <a:schemeClr val="accent5"/>
          </a:effectRef>
          <a:fontRef idx="minor">
            <a:schemeClr val="dk1"/>
          </a:fontRef>
        </p:style>
        <p:txBody>
          <a:bodyPr lIns="84388" tIns="42197" rIns="84388" bIns="42197" anchor="ctr"/>
          <a:lstStyle/>
          <a:p>
            <a:pPr algn="ctr">
              <a:defRPr/>
            </a:pPr>
            <a:endParaRPr lang="ja-JP" altLang="en-US" spc="-92" dirty="0">
              <a:solidFill>
                <a:prstClr val="black"/>
              </a:solidFill>
            </a:endParaRPr>
          </a:p>
        </p:txBody>
      </p:sp>
      <p:sp>
        <p:nvSpPr>
          <p:cNvPr id="70" name="円/楕円 69"/>
          <p:cNvSpPr/>
          <p:nvPr/>
        </p:nvSpPr>
        <p:spPr>
          <a:xfrm>
            <a:off x="915988" y="3495675"/>
            <a:ext cx="1341437" cy="465138"/>
          </a:xfrm>
          <a:prstGeom prst="ellipse">
            <a:avLst/>
          </a:prstGeom>
        </p:spPr>
        <p:style>
          <a:lnRef idx="1">
            <a:schemeClr val="accent1"/>
          </a:lnRef>
          <a:fillRef idx="2">
            <a:schemeClr val="accent1"/>
          </a:fillRef>
          <a:effectRef idx="1">
            <a:schemeClr val="accent1"/>
          </a:effectRef>
          <a:fontRef idx="minor">
            <a:schemeClr val="dk1"/>
          </a:fontRef>
        </p:style>
        <p:txBody>
          <a:bodyPr lIns="84388" tIns="42197" rIns="84388" bIns="42197" anchor="ctr"/>
          <a:lstStyle/>
          <a:p>
            <a:pPr algn="ctr">
              <a:defRPr/>
            </a:pPr>
            <a:endParaRPr lang="ja-JP" altLang="en-US" spc="-92">
              <a:solidFill>
                <a:prstClr val="black"/>
              </a:solidFill>
            </a:endParaRPr>
          </a:p>
        </p:txBody>
      </p:sp>
      <p:sp>
        <p:nvSpPr>
          <p:cNvPr id="57" name="円/楕円 56"/>
          <p:cNvSpPr/>
          <p:nvPr/>
        </p:nvSpPr>
        <p:spPr>
          <a:xfrm>
            <a:off x="1198563" y="3495675"/>
            <a:ext cx="6697662" cy="2857500"/>
          </a:xfrm>
          <a:prstGeom prst="ellipse">
            <a:avLst/>
          </a:prstGeom>
        </p:spPr>
        <p:style>
          <a:lnRef idx="2">
            <a:schemeClr val="accent3"/>
          </a:lnRef>
          <a:fillRef idx="1">
            <a:schemeClr val="lt1"/>
          </a:fillRef>
          <a:effectRef idx="0">
            <a:schemeClr val="accent3"/>
          </a:effectRef>
          <a:fontRef idx="minor">
            <a:schemeClr val="dk1"/>
          </a:fontRef>
        </p:style>
        <p:txBody>
          <a:bodyPr lIns="84388" tIns="42197" rIns="84388" bIns="42197" anchor="ctr"/>
          <a:lstStyle/>
          <a:p>
            <a:pPr algn="ctr">
              <a:defRPr/>
            </a:pPr>
            <a:endParaRPr lang="ja-JP" altLang="en-US" spc="-92">
              <a:solidFill>
                <a:prstClr val="black"/>
              </a:solidFill>
            </a:endParaRPr>
          </a:p>
        </p:txBody>
      </p:sp>
      <p:sp>
        <p:nvSpPr>
          <p:cNvPr id="69" name="円/楕円 68"/>
          <p:cNvSpPr/>
          <p:nvPr/>
        </p:nvSpPr>
        <p:spPr>
          <a:xfrm>
            <a:off x="7104063" y="3760788"/>
            <a:ext cx="1593850" cy="465137"/>
          </a:xfrm>
          <a:prstGeom prst="ellipse">
            <a:avLst/>
          </a:prstGeom>
        </p:spPr>
        <p:style>
          <a:lnRef idx="1">
            <a:schemeClr val="accent6"/>
          </a:lnRef>
          <a:fillRef idx="2">
            <a:schemeClr val="accent6"/>
          </a:fillRef>
          <a:effectRef idx="1">
            <a:schemeClr val="accent6"/>
          </a:effectRef>
          <a:fontRef idx="minor">
            <a:schemeClr val="dk1"/>
          </a:fontRef>
        </p:style>
        <p:txBody>
          <a:bodyPr lIns="84388" tIns="42197" rIns="84388" bIns="42197" anchor="ctr"/>
          <a:lstStyle/>
          <a:p>
            <a:pPr algn="ctr">
              <a:defRPr/>
            </a:pPr>
            <a:endParaRPr lang="ja-JP" altLang="en-US" spc="-92">
              <a:solidFill>
                <a:prstClr val="black"/>
              </a:solidFill>
            </a:endParaRPr>
          </a:p>
        </p:txBody>
      </p:sp>
      <p:sp>
        <p:nvSpPr>
          <p:cNvPr id="73" name="右カーブ矢印 72"/>
          <p:cNvSpPr/>
          <p:nvPr/>
        </p:nvSpPr>
        <p:spPr>
          <a:xfrm rot="19031753">
            <a:off x="2500313" y="3954463"/>
            <a:ext cx="500062" cy="1322387"/>
          </a:xfrm>
          <a:prstGeom prst="curvedRightArrow">
            <a:avLst/>
          </a:prstGeom>
        </p:spPr>
        <p:style>
          <a:lnRef idx="1">
            <a:schemeClr val="accent6"/>
          </a:lnRef>
          <a:fillRef idx="3">
            <a:schemeClr val="accent6"/>
          </a:fillRef>
          <a:effectRef idx="2">
            <a:schemeClr val="accent6"/>
          </a:effectRef>
          <a:fontRef idx="minor">
            <a:schemeClr val="lt1"/>
          </a:fontRef>
        </p:style>
        <p:txBody>
          <a:bodyPr lIns="84388" tIns="42197" rIns="84388" bIns="42197" anchor="ctr"/>
          <a:lstStyle/>
          <a:p>
            <a:pPr algn="ctr">
              <a:defRPr/>
            </a:pPr>
            <a:endParaRPr lang="ja-JP" altLang="en-US" spc="-92">
              <a:solidFill>
                <a:prstClr val="black"/>
              </a:solidFill>
            </a:endParaRPr>
          </a:p>
        </p:txBody>
      </p:sp>
      <p:sp>
        <p:nvSpPr>
          <p:cNvPr id="74" name="左カーブ矢印 73"/>
          <p:cNvSpPr/>
          <p:nvPr/>
        </p:nvSpPr>
        <p:spPr>
          <a:xfrm rot="9981534" flipH="1">
            <a:off x="3683000" y="3860800"/>
            <a:ext cx="422275" cy="892175"/>
          </a:xfrm>
          <a:prstGeom prst="curvedLeftArrow">
            <a:avLst/>
          </a:prstGeom>
        </p:spPr>
        <p:style>
          <a:lnRef idx="1">
            <a:schemeClr val="accent3"/>
          </a:lnRef>
          <a:fillRef idx="3">
            <a:schemeClr val="accent3"/>
          </a:fillRef>
          <a:effectRef idx="2">
            <a:schemeClr val="accent3"/>
          </a:effectRef>
          <a:fontRef idx="minor">
            <a:schemeClr val="lt1"/>
          </a:fontRef>
        </p:style>
        <p:txBody>
          <a:bodyPr lIns="84388" tIns="42197" rIns="84388" bIns="42197" anchor="ctr"/>
          <a:lstStyle/>
          <a:p>
            <a:pPr algn="ctr">
              <a:defRPr/>
            </a:pPr>
            <a:endParaRPr lang="ja-JP" altLang="en-US" spc="-92" dirty="0">
              <a:solidFill>
                <a:prstClr val="black"/>
              </a:solidFill>
            </a:endParaRPr>
          </a:p>
        </p:txBody>
      </p:sp>
      <p:sp>
        <p:nvSpPr>
          <p:cNvPr id="75" name="右カーブ矢印 74"/>
          <p:cNvSpPr/>
          <p:nvPr/>
        </p:nvSpPr>
        <p:spPr>
          <a:xfrm rot="11588426" flipH="1">
            <a:off x="4830763" y="3856038"/>
            <a:ext cx="379412" cy="877887"/>
          </a:xfrm>
          <a:prstGeom prst="curvedRightArrow">
            <a:avLst/>
          </a:prstGeom>
        </p:spPr>
        <p:style>
          <a:lnRef idx="1">
            <a:schemeClr val="accent3"/>
          </a:lnRef>
          <a:fillRef idx="3">
            <a:schemeClr val="accent3"/>
          </a:fillRef>
          <a:effectRef idx="2">
            <a:schemeClr val="accent3"/>
          </a:effectRef>
          <a:fontRef idx="minor">
            <a:schemeClr val="lt1"/>
          </a:fontRef>
        </p:style>
        <p:txBody>
          <a:bodyPr lIns="84388" tIns="42197" rIns="84388" bIns="42197" anchor="ctr"/>
          <a:lstStyle/>
          <a:p>
            <a:pPr algn="ctr">
              <a:defRPr/>
            </a:pPr>
            <a:endParaRPr lang="ja-JP" altLang="en-US" spc="-92">
              <a:solidFill>
                <a:prstClr val="black"/>
              </a:solidFill>
            </a:endParaRPr>
          </a:p>
        </p:txBody>
      </p:sp>
      <p:sp>
        <p:nvSpPr>
          <p:cNvPr id="71" name="左カーブ矢印 70"/>
          <p:cNvSpPr/>
          <p:nvPr/>
        </p:nvSpPr>
        <p:spPr>
          <a:xfrm rot="2216199">
            <a:off x="6018213" y="3951288"/>
            <a:ext cx="406400" cy="1217612"/>
          </a:xfrm>
          <a:prstGeom prst="curvedLeftArrow">
            <a:avLst/>
          </a:prstGeom>
        </p:spPr>
        <p:style>
          <a:lnRef idx="1">
            <a:schemeClr val="accent6"/>
          </a:lnRef>
          <a:fillRef idx="3">
            <a:schemeClr val="accent6"/>
          </a:fillRef>
          <a:effectRef idx="2">
            <a:schemeClr val="accent6"/>
          </a:effectRef>
          <a:fontRef idx="minor">
            <a:schemeClr val="lt1"/>
          </a:fontRef>
        </p:style>
        <p:txBody>
          <a:bodyPr lIns="84388" tIns="42197" rIns="84388" bIns="42197" anchor="ctr"/>
          <a:lstStyle/>
          <a:p>
            <a:pPr algn="ctr">
              <a:defRPr/>
            </a:pPr>
            <a:endParaRPr lang="ja-JP" altLang="en-US" spc="-92">
              <a:solidFill>
                <a:prstClr val="black"/>
              </a:solidFill>
            </a:endParaRPr>
          </a:p>
        </p:txBody>
      </p:sp>
      <p:sp>
        <p:nvSpPr>
          <p:cNvPr id="77" name="左カーブ矢印 76"/>
          <p:cNvSpPr/>
          <p:nvPr/>
        </p:nvSpPr>
        <p:spPr>
          <a:xfrm rot="1592324" flipH="1">
            <a:off x="3360738" y="4668838"/>
            <a:ext cx="457200" cy="1125537"/>
          </a:xfrm>
          <a:prstGeom prst="curvedLeftArrow">
            <a:avLst/>
          </a:prstGeom>
        </p:spPr>
        <p:style>
          <a:lnRef idx="1">
            <a:schemeClr val="accent3"/>
          </a:lnRef>
          <a:fillRef idx="3">
            <a:schemeClr val="accent3"/>
          </a:fillRef>
          <a:effectRef idx="2">
            <a:schemeClr val="accent3"/>
          </a:effectRef>
          <a:fontRef idx="minor">
            <a:schemeClr val="lt1"/>
          </a:fontRef>
        </p:style>
        <p:txBody>
          <a:bodyPr lIns="84388" tIns="42197" rIns="84388" bIns="42197" anchor="ctr"/>
          <a:lstStyle/>
          <a:p>
            <a:pPr algn="ctr">
              <a:defRPr/>
            </a:pPr>
            <a:endParaRPr lang="ja-JP" altLang="en-US" spc="-92">
              <a:solidFill>
                <a:prstClr val="black"/>
              </a:solidFill>
            </a:endParaRPr>
          </a:p>
        </p:txBody>
      </p:sp>
      <p:sp>
        <p:nvSpPr>
          <p:cNvPr id="76" name="右カーブ矢印 75"/>
          <p:cNvSpPr/>
          <p:nvPr/>
        </p:nvSpPr>
        <p:spPr>
          <a:xfrm rot="12586660">
            <a:off x="5213350" y="5032375"/>
            <a:ext cx="503238" cy="1333500"/>
          </a:xfrm>
          <a:prstGeom prst="curvedRightArrow">
            <a:avLst>
              <a:gd name="adj1" fmla="val 23452"/>
              <a:gd name="adj2" fmla="val 50000"/>
              <a:gd name="adj3" fmla="val 26143"/>
            </a:avLst>
          </a:prstGeom>
        </p:spPr>
        <p:style>
          <a:lnRef idx="1">
            <a:schemeClr val="accent6"/>
          </a:lnRef>
          <a:fillRef idx="3">
            <a:schemeClr val="accent6"/>
          </a:fillRef>
          <a:effectRef idx="2">
            <a:schemeClr val="accent6"/>
          </a:effectRef>
          <a:fontRef idx="minor">
            <a:schemeClr val="lt1"/>
          </a:fontRef>
        </p:style>
        <p:txBody>
          <a:bodyPr lIns="84388" tIns="42197" rIns="84388" bIns="42197" anchor="ctr"/>
          <a:lstStyle/>
          <a:p>
            <a:pPr algn="ctr">
              <a:defRPr/>
            </a:pPr>
            <a:endParaRPr lang="ja-JP" altLang="en-US" spc="-92">
              <a:solidFill>
                <a:prstClr val="black"/>
              </a:solidFill>
            </a:endParaRPr>
          </a:p>
        </p:txBody>
      </p:sp>
      <p:sp>
        <p:nvSpPr>
          <p:cNvPr id="38" name="円/楕円 37"/>
          <p:cNvSpPr/>
          <p:nvPr/>
        </p:nvSpPr>
        <p:spPr>
          <a:xfrm>
            <a:off x="3359150" y="4506913"/>
            <a:ext cx="2376488" cy="650875"/>
          </a:xfrm>
          <a:prstGeom prst="ellipse">
            <a:avLst/>
          </a:prstGeom>
        </p:spPr>
        <p:style>
          <a:lnRef idx="1">
            <a:schemeClr val="accent2"/>
          </a:lnRef>
          <a:fillRef idx="2">
            <a:schemeClr val="accent2"/>
          </a:fillRef>
          <a:effectRef idx="1">
            <a:schemeClr val="accent2"/>
          </a:effectRef>
          <a:fontRef idx="minor">
            <a:schemeClr val="dk1"/>
          </a:fontRef>
        </p:style>
        <p:txBody>
          <a:bodyPr lIns="84388" tIns="42197" rIns="84388" bIns="42197" anchor="ctr"/>
          <a:lstStyle/>
          <a:p>
            <a:pPr algn="ctr">
              <a:defRPr/>
            </a:pPr>
            <a:endParaRPr lang="ja-JP" altLang="en-US" spc="-92">
              <a:solidFill>
                <a:prstClr val="black"/>
              </a:solidFill>
            </a:endParaRPr>
          </a:p>
        </p:txBody>
      </p:sp>
      <p:sp>
        <p:nvSpPr>
          <p:cNvPr id="36" name="円/楕円 35"/>
          <p:cNvSpPr/>
          <p:nvPr/>
        </p:nvSpPr>
        <p:spPr>
          <a:xfrm>
            <a:off x="3049588" y="5821363"/>
            <a:ext cx="1262062" cy="531812"/>
          </a:xfrm>
          <a:prstGeom prst="ellipse">
            <a:avLst/>
          </a:prstGeom>
        </p:spPr>
        <p:style>
          <a:lnRef idx="1">
            <a:schemeClr val="accent4"/>
          </a:lnRef>
          <a:fillRef idx="2">
            <a:schemeClr val="accent4"/>
          </a:fillRef>
          <a:effectRef idx="1">
            <a:schemeClr val="accent4"/>
          </a:effectRef>
          <a:fontRef idx="minor">
            <a:schemeClr val="dk1"/>
          </a:fontRef>
        </p:style>
        <p:txBody>
          <a:bodyPr lIns="84388" tIns="42197" rIns="84388" bIns="42197" anchor="ctr"/>
          <a:lstStyle/>
          <a:p>
            <a:pPr algn="ctr">
              <a:defRPr/>
            </a:pPr>
            <a:endParaRPr lang="ja-JP" altLang="en-US" spc="-92">
              <a:solidFill>
                <a:prstClr val="black"/>
              </a:solidFill>
            </a:endParaRPr>
          </a:p>
        </p:txBody>
      </p:sp>
      <p:sp>
        <p:nvSpPr>
          <p:cNvPr id="41" name="テキスト ボックス 40"/>
          <p:cNvSpPr txBox="1"/>
          <p:nvPr/>
        </p:nvSpPr>
        <p:spPr>
          <a:xfrm>
            <a:off x="1487488" y="3163888"/>
            <a:ext cx="1079500" cy="311150"/>
          </a:xfrm>
          <a:prstGeom prst="rect">
            <a:avLst/>
          </a:prstGeom>
          <a:noFill/>
        </p:spPr>
        <p:txBody>
          <a:bodyPr lIns="84388" tIns="42197" rIns="84388" bIns="42197">
            <a:spAutoFit/>
          </a:bodyPr>
          <a:lstStyle/>
          <a:p>
            <a:pPr>
              <a:defRPr/>
            </a:pPr>
            <a:endParaRPr lang="en-US" altLang="ja-JP" sz="1477" b="1" spc="-92" dirty="0">
              <a:solidFill>
                <a:prstClr val="black"/>
              </a:solidFill>
              <a:latin typeface="HG丸ｺﾞｼｯｸM-PRO" pitchFamily="50" charset="-128"/>
              <a:ea typeface="HG丸ｺﾞｼｯｸM-PRO" pitchFamily="50" charset="-128"/>
            </a:endParaRPr>
          </a:p>
        </p:txBody>
      </p:sp>
      <p:sp>
        <p:nvSpPr>
          <p:cNvPr id="43" name="テキスト ボックス 42"/>
          <p:cNvSpPr txBox="1"/>
          <p:nvPr/>
        </p:nvSpPr>
        <p:spPr>
          <a:xfrm>
            <a:off x="3575050" y="5356225"/>
            <a:ext cx="2160588" cy="461963"/>
          </a:xfrm>
          <a:prstGeom prst="rect">
            <a:avLst/>
          </a:prstGeom>
          <a:noFill/>
        </p:spPr>
        <p:txBody>
          <a:bodyPr lIns="84388" tIns="42197" rIns="84388" bIns="42197">
            <a:spAutoFit/>
          </a:bodyPr>
          <a:lstStyle/>
          <a:p>
            <a:pPr>
              <a:defRPr/>
            </a:pPr>
            <a:r>
              <a:rPr lang="ja-JP" altLang="en-US" sz="969" spc="-92" dirty="0">
                <a:solidFill>
                  <a:prstClr val="black"/>
                </a:solidFill>
                <a:latin typeface="ＭＳ Ｐゴシック"/>
              </a:rPr>
              <a:t>いつまでも元気に暮らすために･･･  </a:t>
            </a:r>
            <a:endParaRPr lang="en-US" altLang="ja-JP" sz="969" spc="-92" dirty="0">
              <a:solidFill>
                <a:prstClr val="black"/>
              </a:solidFill>
              <a:latin typeface="ＭＳ Ｐゴシック"/>
            </a:endParaRPr>
          </a:p>
          <a:p>
            <a:pPr>
              <a:defRPr/>
            </a:pPr>
            <a:r>
              <a:rPr lang="ja-JP" altLang="en-US" sz="1477" b="1" spc="-92" dirty="0">
                <a:solidFill>
                  <a:prstClr val="black"/>
                </a:solidFill>
                <a:latin typeface="HG丸ｺﾞｼｯｸM-PRO" pitchFamily="50" charset="-128"/>
                <a:ea typeface="HG丸ｺﾞｼｯｸM-PRO" pitchFamily="50" charset="-128"/>
              </a:rPr>
              <a:t>生活支援・介護予防</a:t>
            </a:r>
            <a:endParaRPr lang="en-US" altLang="ja-JP" sz="1477" b="1" spc="-92" dirty="0">
              <a:solidFill>
                <a:prstClr val="black"/>
              </a:solidFill>
              <a:latin typeface="HG丸ｺﾞｼｯｸM-PRO" pitchFamily="50" charset="-128"/>
              <a:ea typeface="HG丸ｺﾞｼｯｸM-PRO" pitchFamily="50" charset="-128"/>
            </a:endParaRPr>
          </a:p>
        </p:txBody>
      </p:sp>
      <p:sp>
        <p:nvSpPr>
          <p:cNvPr id="44" name="テキスト ボックス 43"/>
          <p:cNvSpPr txBox="1"/>
          <p:nvPr/>
        </p:nvSpPr>
        <p:spPr>
          <a:xfrm>
            <a:off x="4111625" y="4313238"/>
            <a:ext cx="952500" cy="312737"/>
          </a:xfrm>
          <a:prstGeom prst="rect">
            <a:avLst/>
          </a:prstGeom>
          <a:noFill/>
        </p:spPr>
        <p:txBody>
          <a:bodyPr lIns="84388" tIns="42197" rIns="84388" bIns="42197">
            <a:spAutoFit/>
          </a:bodyPr>
          <a:lstStyle/>
          <a:p>
            <a:pPr>
              <a:defRPr/>
            </a:pPr>
            <a:r>
              <a:rPr lang="ja-JP" altLang="en-US" sz="1477" b="1" spc="-92" dirty="0">
                <a:solidFill>
                  <a:prstClr val="black"/>
                </a:solidFill>
                <a:latin typeface="HG丸ｺﾞｼｯｸM-PRO" pitchFamily="50" charset="-128"/>
                <a:ea typeface="HG丸ｺﾞｼｯｸM-PRO" pitchFamily="50" charset="-128"/>
              </a:rPr>
              <a:t>住まい</a:t>
            </a:r>
            <a:endParaRPr lang="en-US" altLang="ja-JP" sz="1477" b="1" spc="-92" dirty="0">
              <a:solidFill>
                <a:prstClr val="black"/>
              </a:solidFill>
              <a:latin typeface="HG丸ｺﾞｼｯｸM-PRO" pitchFamily="50" charset="-128"/>
              <a:ea typeface="HG丸ｺﾞｼｯｸM-PRO" pitchFamily="50" charset="-128"/>
            </a:endParaRPr>
          </a:p>
        </p:txBody>
      </p:sp>
      <p:pic>
        <p:nvPicPr>
          <p:cNvPr id="13329" name="図 19" descr="building02_house1_cl.wmf"/>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646488" y="4492625"/>
            <a:ext cx="865187" cy="485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5" name="角丸四角形 54"/>
          <p:cNvSpPr/>
          <p:nvPr/>
        </p:nvSpPr>
        <p:spPr>
          <a:xfrm>
            <a:off x="2732088" y="2963863"/>
            <a:ext cx="4032250" cy="331787"/>
          </a:xfrm>
          <a:prstGeom prst="roundRect">
            <a:avLst/>
          </a:prstGeom>
          <a:noFill/>
          <a:ln>
            <a:noFill/>
          </a:ln>
        </p:spPr>
        <p:style>
          <a:lnRef idx="2">
            <a:schemeClr val="accent6"/>
          </a:lnRef>
          <a:fillRef idx="1">
            <a:schemeClr val="lt1"/>
          </a:fillRef>
          <a:effectRef idx="0">
            <a:schemeClr val="accent6"/>
          </a:effectRef>
          <a:fontRef idx="minor">
            <a:schemeClr val="dk1"/>
          </a:fontRef>
        </p:style>
        <p:txBody>
          <a:bodyPr lIns="84388" tIns="42197" rIns="84388" bIns="42197" anchor="ctr"/>
          <a:lstStyle/>
          <a:p>
            <a:pPr algn="ctr">
              <a:defRPr/>
            </a:pPr>
            <a:r>
              <a:rPr lang="ja-JP" altLang="en-US" spc="-92" dirty="0">
                <a:solidFill>
                  <a:prstClr val="black"/>
                </a:solidFill>
              </a:rPr>
              <a:t>地域包括ケアシステムの姿</a:t>
            </a:r>
          </a:p>
        </p:txBody>
      </p:sp>
      <p:sp>
        <p:nvSpPr>
          <p:cNvPr id="59" name="角丸四角形 58"/>
          <p:cNvSpPr/>
          <p:nvPr/>
        </p:nvSpPr>
        <p:spPr>
          <a:xfrm>
            <a:off x="6040438" y="5157788"/>
            <a:ext cx="2662237" cy="796925"/>
          </a:xfrm>
          <a:prstGeom prst="roundRect">
            <a:avLst/>
          </a:prstGeom>
          <a:ln>
            <a:prstDash val="dash"/>
          </a:ln>
        </p:spPr>
        <p:style>
          <a:lnRef idx="2">
            <a:schemeClr val="accent3"/>
          </a:lnRef>
          <a:fillRef idx="1">
            <a:schemeClr val="lt1"/>
          </a:fillRef>
          <a:effectRef idx="0">
            <a:schemeClr val="accent3"/>
          </a:effectRef>
          <a:fontRef idx="minor">
            <a:schemeClr val="dk1"/>
          </a:fontRef>
        </p:style>
        <p:txBody>
          <a:bodyPr lIns="84388" tIns="42197" rIns="84388" bIns="42197" anchor="ctr"/>
          <a:lstStyle/>
          <a:p>
            <a:pPr marL="161196" indent="-161196">
              <a:defRPr/>
            </a:pPr>
            <a:r>
              <a:rPr lang="en-US" altLang="ja-JP" sz="1108" spc="-92" dirty="0">
                <a:solidFill>
                  <a:prstClr val="black"/>
                </a:solidFill>
              </a:rPr>
              <a:t>※</a:t>
            </a:r>
            <a:r>
              <a:rPr lang="ja-JP" altLang="en-US" sz="1108" spc="-92" dirty="0">
                <a:solidFill>
                  <a:prstClr val="black"/>
                </a:solidFill>
              </a:rPr>
              <a:t>　</a:t>
            </a:r>
            <a:r>
              <a:rPr lang="ja-JP" altLang="ja-JP" sz="1108" spc="-92" dirty="0">
                <a:solidFill>
                  <a:prstClr val="black"/>
                </a:solidFill>
              </a:rPr>
              <a:t>地域包括ケアシステムは、おおむね３０分以内に必要なサービスが提供される日常生活圏域（具体的には中学校区）を単位として想定</a:t>
            </a:r>
            <a:endParaRPr lang="ja-JP" altLang="en-US" sz="1108" spc="-92" dirty="0">
              <a:solidFill>
                <a:prstClr val="black"/>
              </a:solidFill>
            </a:endParaRPr>
          </a:p>
        </p:txBody>
      </p:sp>
      <p:pic>
        <p:nvPicPr>
          <p:cNvPr id="13332" name="図 2" descr="health_0150.wmf"/>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108575" y="4160838"/>
            <a:ext cx="268288" cy="849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33" name="図 7" descr="health_0180.wmf"/>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445000" y="4425950"/>
            <a:ext cx="863600" cy="642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8" name="円/楕円 47"/>
          <p:cNvSpPr/>
          <p:nvPr/>
        </p:nvSpPr>
        <p:spPr>
          <a:xfrm>
            <a:off x="5508625" y="3629025"/>
            <a:ext cx="2127250" cy="663575"/>
          </a:xfrm>
          <a:prstGeom prst="ellipse">
            <a:avLst/>
          </a:prstGeom>
        </p:spPr>
        <p:style>
          <a:lnRef idx="1">
            <a:schemeClr val="accent6"/>
          </a:lnRef>
          <a:fillRef idx="2">
            <a:schemeClr val="accent6"/>
          </a:fillRef>
          <a:effectRef idx="1">
            <a:schemeClr val="accent6"/>
          </a:effectRef>
          <a:fontRef idx="minor">
            <a:schemeClr val="dk1"/>
          </a:fontRef>
        </p:style>
        <p:txBody>
          <a:bodyPr lIns="84388" tIns="42197" rIns="84388" bIns="42197" anchor="ctr"/>
          <a:lstStyle/>
          <a:p>
            <a:pPr algn="ctr">
              <a:defRPr/>
            </a:pPr>
            <a:endParaRPr lang="ja-JP" altLang="en-US" spc="-92">
              <a:solidFill>
                <a:prstClr val="black"/>
              </a:solidFill>
            </a:endParaRPr>
          </a:p>
        </p:txBody>
      </p:sp>
      <p:pic>
        <p:nvPicPr>
          <p:cNvPr id="13335" name="図 17" descr="build32.wmf"/>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427913" y="3295650"/>
            <a:ext cx="863600" cy="55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36" name="図 5" descr="health_0166.wmf"/>
          <p:cNvPicPr>
            <a:picLocks noChangeAspect="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7427913" y="3562350"/>
            <a:ext cx="792162" cy="515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37" name="図 31" descr="build34.wmf"/>
          <p:cNvPicPr>
            <a:picLocks noChangeAspect="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6372225" y="3295650"/>
            <a:ext cx="676275" cy="481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38" name="図 8" descr="health_0047.wmf"/>
          <p:cNvPicPr>
            <a:picLocks noChangeAspect="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6767513" y="3522663"/>
            <a:ext cx="668337" cy="638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9" name="テキスト ボックス 38"/>
          <p:cNvSpPr txBox="1"/>
          <p:nvPr/>
        </p:nvSpPr>
        <p:spPr>
          <a:xfrm>
            <a:off x="5703888" y="3844925"/>
            <a:ext cx="2979737" cy="1008063"/>
          </a:xfrm>
          <a:prstGeom prst="rect">
            <a:avLst/>
          </a:prstGeom>
          <a:noFill/>
        </p:spPr>
        <p:txBody>
          <a:bodyPr lIns="84388" tIns="42197" rIns="84388" bIns="42197">
            <a:spAutoFit/>
          </a:bodyPr>
          <a:lstStyle/>
          <a:p>
            <a:pPr>
              <a:defRPr/>
            </a:pPr>
            <a:r>
              <a:rPr lang="ja-JP" altLang="en-US" sz="831" spc="-92" dirty="0">
                <a:solidFill>
                  <a:prstClr val="black"/>
                </a:solidFill>
                <a:latin typeface="ＭＳ Ｐゴシック"/>
              </a:rPr>
              <a:t>■在宅系サービス：</a:t>
            </a:r>
            <a:endParaRPr lang="en-US" altLang="ja-JP" sz="831" spc="-92" dirty="0">
              <a:solidFill>
                <a:prstClr val="black"/>
              </a:solidFill>
              <a:latin typeface="ＭＳ Ｐゴシック"/>
            </a:endParaRPr>
          </a:p>
          <a:p>
            <a:pPr>
              <a:defRPr/>
            </a:pPr>
            <a:r>
              <a:rPr lang="ja-JP" altLang="en-US" sz="738" spc="-92" dirty="0">
                <a:solidFill>
                  <a:prstClr val="black"/>
                </a:solidFill>
                <a:latin typeface="ＭＳ Ｐゴシック"/>
              </a:rPr>
              <a:t>・訪問介護　・訪問看護　・通所介護　</a:t>
            </a:r>
            <a:endParaRPr lang="en-US" altLang="ja-JP" sz="738" spc="-92" dirty="0">
              <a:solidFill>
                <a:prstClr val="black"/>
              </a:solidFill>
              <a:latin typeface="ＭＳ Ｐゴシック"/>
            </a:endParaRPr>
          </a:p>
          <a:p>
            <a:pPr>
              <a:defRPr/>
            </a:pPr>
            <a:r>
              <a:rPr lang="ja-JP" altLang="en-US" sz="738" spc="-92" dirty="0">
                <a:solidFill>
                  <a:prstClr val="black"/>
                </a:solidFill>
                <a:latin typeface="ＭＳ Ｐゴシック"/>
              </a:rPr>
              <a:t>・小規模多機能型居宅介護</a:t>
            </a:r>
            <a:endParaRPr lang="en-US" altLang="ja-JP" sz="738" spc="-92" dirty="0">
              <a:solidFill>
                <a:prstClr val="black"/>
              </a:solidFill>
              <a:latin typeface="ＭＳ Ｐゴシック"/>
            </a:endParaRPr>
          </a:p>
          <a:p>
            <a:pPr>
              <a:defRPr/>
            </a:pPr>
            <a:r>
              <a:rPr lang="ja-JP" altLang="en-US" sz="738" spc="-92" dirty="0">
                <a:solidFill>
                  <a:prstClr val="black"/>
                </a:solidFill>
                <a:latin typeface="ＭＳ Ｐゴシック"/>
              </a:rPr>
              <a:t>・</a:t>
            </a:r>
            <a:r>
              <a:rPr lang="ja-JP" altLang="en-US" sz="738" spc="-92" dirty="0">
                <a:solidFill>
                  <a:prstClr val="black"/>
                </a:solidFill>
              </a:rPr>
              <a:t>短期入所生活介護</a:t>
            </a:r>
            <a:endParaRPr lang="en-US" altLang="ja-JP" sz="738" spc="-92" dirty="0">
              <a:solidFill>
                <a:prstClr val="black"/>
              </a:solidFill>
            </a:endParaRPr>
          </a:p>
          <a:p>
            <a:pPr>
              <a:defRPr/>
            </a:pPr>
            <a:r>
              <a:rPr lang="ja-JP" altLang="en-US" sz="738" spc="-92" dirty="0">
                <a:solidFill>
                  <a:prstClr val="black"/>
                </a:solidFill>
              </a:rPr>
              <a:t>・福祉用具</a:t>
            </a:r>
            <a:endParaRPr lang="en-US" altLang="ja-JP" sz="738" spc="-92" dirty="0">
              <a:solidFill>
                <a:prstClr val="black"/>
              </a:solidFill>
            </a:endParaRPr>
          </a:p>
          <a:p>
            <a:pPr>
              <a:defRPr/>
            </a:pPr>
            <a:r>
              <a:rPr lang="ja-JP" altLang="en-US" sz="738" spc="-92" dirty="0">
                <a:solidFill>
                  <a:prstClr val="black"/>
                </a:solidFill>
              </a:rPr>
              <a:t>・</a:t>
            </a:r>
            <a:r>
              <a:rPr lang="en-US" altLang="ja-JP" sz="738" spc="-92" dirty="0">
                <a:solidFill>
                  <a:prstClr val="black"/>
                </a:solidFill>
              </a:rPr>
              <a:t>24</a:t>
            </a:r>
            <a:r>
              <a:rPr lang="ja-JP" altLang="en-US" sz="738" spc="-92" dirty="0">
                <a:solidFill>
                  <a:prstClr val="black"/>
                </a:solidFill>
              </a:rPr>
              <a:t>時間対応の訪問サービス</a:t>
            </a:r>
            <a:endParaRPr lang="en-US" altLang="ja-JP" sz="738" spc="-92" dirty="0">
              <a:solidFill>
                <a:prstClr val="black"/>
              </a:solidFill>
            </a:endParaRPr>
          </a:p>
          <a:p>
            <a:pPr>
              <a:defRPr/>
            </a:pPr>
            <a:r>
              <a:rPr lang="ja-JP" altLang="en-US" sz="738" spc="-92" dirty="0">
                <a:solidFill>
                  <a:prstClr val="black"/>
                </a:solidFill>
              </a:rPr>
              <a:t>・複合型サービス</a:t>
            </a:r>
            <a:endParaRPr lang="en-US" altLang="ja-JP" sz="738" spc="-92" dirty="0">
              <a:solidFill>
                <a:prstClr val="black"/>
              </a:solidFill>
            </a:endParaRPr>
          </a:p>
          <a:p>
            <a:pPr>
              <a:defRPr/>
            </a:pPr>
            <a:r>
              <a:rPr lang="en-US" altLang="ja-JP" sz="738" spc="-92" dirty="0">
                <a:solidFill>
                  <a:prstClr val="black"/>
                </a:solidFill>
              </a:rPr>
              <a:t>  </a:t>
            </a:r>
            <a:r>
              <a:rPr lang="ja-JP" altLang="en-US" sz="738" spc="-92" dirty="0">
                <a:solidFill>
                  <a:prstClr val="black"/>
                </a:solidFill>
              </a:rPr>
              <a:t>　（小規模多機能型居宅介護＋訪問看護） </a:t>
            </a:r>
            <a:r>
              <a:rPr lang="ja-JP" altLang="en-US" sz="738" spc="-92" dirty="0">
                <a:solidFill>
                  <a:prstClr val="black"/>
                </a:solidFill>
                <a:latin typeface="ＭＳ Ｐゴシック"/>
              </a:rPr>
              <a:t>等</a:t>
            </a:r>
            <a:endParaRPr lang="en-US" altLang="ja-JP" sz="738" spc="-92" dirty="0">
              <a:solidFill>
                <a:prstClr val="black"/>
              </a:solidFill>
              <a:latin typeface="ＭＳ Ｐゴシック"/>
            </a:endParaRPr>
          </a:p>
        </p:txBody>
      </p:sp>
      <p:sp>
        <p:nvSpPr>
          <p:cNvPr id="51" name="角丸四角形吹き出し 50"/>
          <p:cNvSpPr/>
          <p:nvPr/>
        </p:nvSpPr>
        <p:spPr>
          <a:xfrm>
            <a:off x="3575050" y="5024438"/>
            <a:ext cx="1598613" cy="265112"/>
          </a:xfrm>
          <a:prstGeom prst="wedgeRoundRectCallout">
            <a:avLst>
              <a:gd name="adj1" fmla="val 3593"/>
              <a:gd name="adj2" fmla="val -98948"/>
              <a:gd name="adj3" fmla="val 16667"/>
            </a:avLst>
          </a:prstGeom>
          <a:ln w="12700">
            <a:prstDash val="dash"/>
          </a:ln>
        </p:spPr>
        <p:style>
          <a:lnRef idx="2">
            <a:schemeClr val="accent2"/>
          </a:lnRef>
          <a:fillRef idx="1">
            <a:schemeClr val="lt1"/>
          </a:fillRef>
          <a:effectRef idx="0">
            <a:schemeClr val="accent2"/>
          </a:effectRef>
          <a:fontRef idx="minor">
            <a:schemeClr val="dk1"/>
          </a:fontRef>
        </p:style>
        <p:txBody>
          <a:bodyPr lIns="0" tIns="0" rIns="0" bIns="0" anchor="ctr"/>
          <a:lstStyle/>
          <a:p>
            <a:pPr>
              <a:defRPr/>
            </a:pPr>
            <a:r>
              <a:rPr lang="ja-JP" altLang="en-US" sz="831" spc="-92" dirty="0">
                <a:solidFill>
                  <a:prstClr val="black"/>
                </a:solidFill>
              </a:rPr>
              <a:t>　・自宅</a:t>
            </a:r>
            <a:endParaRPr lang="en-US" altLang="ja-JP" sz="831" spc="-92" dirty="0">
              <a:solidFill>
                <a:prstClr val="black"/>
              </a:solidFill>
            </a:endParaRPr>
          </a:p>
          <a:p>
            <a:pPr>
              <a:defRPr/>
            </a:pPr>
            <a:r>
              <a:rPr lang="ja-JP" altLang="en-US" sz="831" spc="-92" dirty="0">
                <a:solidFill>
                  <a:prstClr val="black"/>
                </a:solidFill>
              </a:rPr>
              <a:t>　・サービス付き高齢者向け住宅 等</a:t>
            </a:r>
          </a:p>
        </p:txBody>
      </p:sp>
      <p:pic>
        <p:nvPicPr>
          <p:cNvPr id="13341" name="図 65" descr="building03_cl2.wmf"/>
          <p:cNvPicPr>
            <a:picLocks noChangeAspect="1"/>
          </p:cNvPicPr>
          <p:nvPr/>
        </p:nvPicPr>
        <p:blipFill>
          <a:blip r:embed="rId10" cstate="print">
            <a:extLst>
              <a:ext uri="{28A0092B-C50C-407E-A947-70E740481C1C}">
                <a14:useLocalDpi xmlns:a14="http://schemas.microsoft.com/office/drawing/2010/main" val="0"/>
              </a:ext>
            </a:extLst>
          </a:blip>
          <a:srcRect/>
          <a:stretch>
            <a:fillRect/>
          </a:stretch>
        </p:blipFill>
        <p:spPr bwMode="auto">
          <a:xfrm flipH="1">
            <a:off x="1273175" y="5178425"/>
            <a:ext cx="598488" cy="50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8" name="角丸四角形吹き出し 77"/>
          <p:cNvSpPr/>
          <p:nvPr/>
        </p:nvSpPr>
        <p:spPr>
          <a:xfrm>
            <a:off x="2005013" y="5222875"/>
            <a:ext cx="1312862" cy="333375"/>
          </a:xfrm>
          <a:prstGeom prst="wedgeRoundRectCallout">
            <a:avLst>
              <a:gd name="adj1" fmla="val -69366"/>
              <a:gd name="adj2" fmla="val 26389"/>
              <a:gd name="adj3" fmla="val 16667"/>
            </a:avLst>
          </a:prstGeom>
          <a:ln w="19050">
            <a:solidFill>
              <a:srgbClr val="FFC000"/>
            </a:solidFill>
            <a:prstDash val="dash"/>
          </a:ln>
        </p:spPr>
        <p:style>
          <a:lnRef idx="2">
            <a:schemeClr val="accent2"/>
          </a:lnRef>
          <a:fillRef idx="1">
            <a:schemeClr val="lt1"/>
          </a:fillRef>
          <a:effectRef idx="0">
            <a:schemeClr val="accent2"/>
          </a:effectRef>
          <a:fontRef idx="minor">
            <a:schemeClr val="dk1"/>
          </a:fontRef>
        </p:style>
        <p:txBody>
          <a:bodyPr lIns="0" tIns="0" rIns="0" bIns="0" anchor="ctr"/>
          <a:lstStyle/>
          <a:p>
            <a:pPr algn="ctr">
              <a:defRPr/>
            </a:pPr>
            <a:r>
              <a:rPr lang="ja-JP" altLang="en-US" sz="831" spc="-92" dirty="0">
                <a:solidFill>
                  <a:prstClr val="black"/>
                </a:solidFill>
              </a:rPr>
              <a:t>相談業務やサービスの</a:t>
            </a:r>
            <a:endParaRPr lang="en-US" altLang="ja-JP" sz="831" spc="-92" dirty="0">
              <a:solidFill>
                <a:prstClr val="black"/>
              </a:solidFill>
            </a:endParaRPr>
          </a:p>
          <a:p>
            <a:pPr algn="ctr">
              <a:defRPr/>
            </a:pPr>
            <a:r>
              <a:rPr lang="ja-JP" altLang="en-US" sz="831" spc="-92" dirty="0">
                <a:solidFill>
                  <a:prstClr val="black"/>
                </a:solidFill>
              </a:rPr>
              <a:t>コーディネートを行います。</a:t>
            </a:r>
          </a:p>
        </p:txBody>
      </p:sp>
      <p:pic>
        <p:nvPicPr>
          <p:cNvPr id="13343" name="図 39" descr="health_0179.wmf"/>
          <p:cNvPicPr>
            <a:picLocks noChangeAspect="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5551488" y="3500438"/>
            <a:ext cx="820737"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5" name="テキスト ボックス 64"/>
          <p:cNvSpPr txBox="1"/>
          <p:nvPr/>
        </p:nvSpPr>
        <p:spPr>
          <a:xfrm>
            <a:off x="7827963" y="3963988"/>
            <a:ext cx="1522412" cy="879475"/>
          </a:xfrm>
          <a:prstGeom prst="rect">
            <a:avLst/>
          </a:prstGeom>
          <a:noFill/>
        </p:spPr>
        <p:txBody>
          <a:bodyPr lIns="84388" tIns="42197" rIns="84388" bIns="42197">
            <a:spAutoFit/>
          </a:bodyPr>
          <a:lstStyle/>
          <a:p>
            <a:pPr>
              <a:defRPr/>
            </a:pPr>
            <a:r>
              <a:rPr lang="ja-JP" altLang="en-US" sz="738" spc="-92" dirty="0">
                <a:solidFill>
                  <a:prstClr val="black"/>
                </a:solidFill>
              </a:rPr>
              <a:t>■施設・居住系サービス</a:t>
            </a:r>
          </a:p>
          <a:p>
            <a:pPr>
              <a:defRPr/>
            </a:pPr>
            <a:r>
              <a:rPr lang="ja-JP" altLang="en-US" sz="738" spc="-92" dirty="0">
                <a:solidFill>
                  <a:prstClr val="black"/>
                </a:solidFill>
              </a:rPr>
              <a:t>・介護老人福祉施設</a:t>
            </a:r>
            <a:endParaRPr lang="en-US" altLang="ja-JP" sz="738" spc="-92" dirty="0">
              <a:solidFill>
                <a:prstClr val="black"/>
              </a:solidFill>
            </a:endParaRPr>
          </a:p>
          <a:p>
            <a:pPr>
              <a:defRPr/>
            </a:pPr>
            <a:r>
              <a:rPr lang="ja-JP" altLang="en-US" sz="738" spc="-92" dirty="0">
                <a:solidFill>
                  <a:prstClr val="black"/>
                </a:solidFill>
              </a:rPr>
              <a:t>・介護老人保健施設</a:t>
            </a:r>
            <a:endParaRPr lang="en-US" altLang="ja-JP" sz="738" spc="-92" dirty="0">
              <a:solidFill>
                <a:prstClr val="black"/>
              </a:solidFill>
            </a:endParaRPr>
          </a:p>
          <a:p>
            <a:pPr>
              <a:defRPr/>
            </a:pPr>
            <a:r>
              <a:rPr lang="ja-JP" altLang="en-US" sz="738" spc="-92" dirty="0">
                <a:solidFill>
                  <a:prstClr val="black"/>
                </a:solidFill>
                <a:latin typeface="ＭＳ Ｐゴシック"/>
              </a:rPr>
              <a:t>・</a:t>
            </a:r>
            <a:r>
              <a:rPr lang="ja-JP" altLang="en-US" sz="738" spc="-92" dirty="0">
                <a:solidFill>
                  <a:prstClr val="black"/>
                </a:solidFill>
                <a:latin typeface="Arial" charset="0"/>
              </a:rPr>
              <a:t>認知症共同生活介護</a:t>
            </a:r>
            <a:endParaRPr lang="en-US" altLang="ja-JP" sz="738" spc="-92" dirty="0">
              <a:solidFill>
                <a:prstClr val="black"/>
              </a:solidFill>
              <a:latin typeface="Arial" charset="0"/>
            </a:endParaRPr>
          </a:p>
          <a:p>
            <a:pPr>
              <a:defRPr/>
            </a:pPr>
            <a:r>
              <a:rPr lang="ja-JP" altLang="en-US" sz="738" spc="-92" dirty="0">
                <a:solidFill>
                  <a:prstClr val="black"/>
                </a:solidFill>
                <a:latin typeface="Arial" charset="0"/>
              </a:rPr>
              <a:t>・特定施設入所者生活介護</a:t>
            </a:r>
            <a:endParaRPr lang="en-US" altLang="ja-JP" sz="738" spc="-92" dirty="0">
              <a:solidFill>
                <a:prstClr val="black"/>
              </a:solidFill>
              <a:latin typeface="Arial" charset="0"/>
            </a:endParaRPr>
          </a:p>
          <a:p>
            <a:pPr>
              <a:defRPr/>
            </a:pPr>
            <a:r>
              <a:rPr lang="ja-JP" altLang="en-US" sz="738" spc="-92" dirty="0">
                <a:solidFill>
                  <a:prstClr val="black"/>
                </a:solidFill>
                <a:latin typeface="Arial" charset="0"/>
              </a:rPr>
              <a:t>　　　　　　　　　　　　　　　　</a:t>
            </a:r>
            <a:r>
              <a:rPr lang="ja-JP" altLang="en-US" sz="738" spc="-92" dirty="0">
                <a:solidFill>
                  <a:prstClr val="black"/>
                </a:solidFill>
              </a:rPr>
              <a:t>等</a:t>
            </a:r>
            <a:endParaRPr lang="en-US" altLang="ja-JP" sz="738" spc="-92" dirty="0">
              <a:solidFill>
                <a:prstClr val="black"/>
              </a:solidFill>
            </a:endParaRPr>
          </a:p>
          <a:p>
            <a:pPr>
              <a:defRPr/>
            </a:pPr>
            <a:endParaRPr lang="en-US" altLang="ja-JP" sz="738" spc="-92" dirty="0">
              <a:solidFill>
                <a:prstClr val="black"/>
              </a:solidFill>
              <a:latin typeface="ＭＳ Ｐゴシック"/>
            </a:endParaRPr>
          </a:p>
        </p:txBody>
      </p:sp>
      <p:sp>
        <p:nvSpPr>
          <p:cNvPr id="35" name="円/楕円 34"/>
          <p:cNvSpPr/>
          <p:nvPr/>
        </p:nvSpPr>
        <p:spPr>
          <a:xfrm>
            <a:off x="1925638" y="3629025"/>
            <a:ext cx="1720850" cy="596900"/>
          </a:xfrm>
          <a:prstGeom prst="ellipse">
            <a:avLst/>
          </a:prstGeom>
        </p:spPr>
        <p:style>
          <a:lnRef idx="1">
            <a:schemeClr val="accent1"/>
          </a:lnRef>
          <a:fillRef idx="2">
            <a:schemeClr val="accent1"/>
          </a:fillRef>
          <a:effectRef idx="1">
            <a:schemeClr val="accent1"/>
          </a:effectRef>
          <a:fontRef idx="minor">
            <a:schemeClr val="dk1"/>
          </a:fontRef>
        </p:style>
        <p:txBody>
          <a:bodyPr lIns="84388" tIns="42197" rIns="84388" bIns="42197" anchor="ctr"/>
          <a:lstStyle/>
          <a:p>
            <a:pPr algn="ctr">
              <a:defRPr/>
            </a:pPr>
            <a:endParaRPr lang="ja-JP" altLang="en-US" spc="-92">
              <a:solidFill>
                <a:prstClr val="black"/>
              </a:solidFill>
            </a:endParaRPr>
          </a:p>
        </p:txBody>
      </p:sp>
      <p:pic>
        <p:nvPicPr>
          <p:cNvPr id="13346" name="図 12" descr="doctor4_3.gif"/>
          <p:cNvPicPr>
            <a:picLocks noChangeAspect="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2317750" y="3362325"/>
            <a:ext cx="593725" cy="627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47" name="図 13" descr="doctor_illust07_02.gif"/>
          <p:cNvPicPr>
            <a:picLocks noChangeAspect="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2649538" y="3370263"/>
            <a:ext cx="593725" cy="658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9" name="円/楕円 78"/>
          <p:cNvSpPr/>
          <p:nvPr/>
        </p:nvSpPr>
        <p:spPr>
          <a:xfrm>
            <a:off x="3979863" y="6062663"/>
            <a:ext cx="1063625" cy="357187"/>
          </a:xfrm>
          <a:prstGeom prst="ellipse">
            <a:avLst/>
          </a:prstGeom>
        </p:spPr>
        <p:style>
          <a:lnRef idx="1">
            <a:schemeClr val="accent4"/>
          </a:lnRef>
          <a:fillRef idx="2">
            <a:schemeClr val="accent4"/>
          </a:fillRef>
          <a:effectRef idx="1">
            <a:schemeClr val="accent4"/>
          </a:effectRef>
          <a:fontRef idx="minor">
            <a:schemeClr val="dk1"/>
          </a:fontRef>
        </p:style>
        <p:txBody>
          <a:bodyPr lIns="84388" tIns="42197" rIns="84388" bIns="42197" anchor="ctr"/>
          <a:lstStyle/>
          <a:p>
            <a:pPr algn="ctr">
              <a:defRPr/>
            </a:pPr>
            <a:endParaRPr lang="ja-JP" altLang="en-US" spc="-92">
              <a:solidFill>
                <a:prstClr val="black"/>
              </a:solidFill>
            </a:endParaRPr>
          </a:p>
        </p:txBody>
      </p:sp>
      <p:sp>
        <p:nvSpPr>
          <p:cNvPr id="72" name="円/楕円 71"/>
          <p:cNvSpPr/>
          <p:nvPr/>
        </p:nvSpPr>
        <p:spPr>
          <a:xfrm>
            <a:off x="4773613" y="5927725"/>
            <a:ext cx="1200150" cy="531813"/>
          </a:xfrm>
          <a:prstGeom prst="ellipse">
            <a:avLst/>
          </a:prstGeom>
        </p:spPr>
        <p:style>
          <a:lnRef idx="1">
            <a:schemeClr val="accent4"/>
          </a:lnRef>
          <a:fillRef idx="2">
            <a:schemeClr val="accent4"/>
          </a:fillRef>
          <a:effectRef idx="1">
            <a:schemeClr val="accent4"/>
          </a:effectRef>
          <a:fontRef idx="minor">
            <a:schemeClr val="dk1"/>
          </a:fontRef>
        </p:style>
        <p:txBody>
          <a:bodyPr lIns="84388" tIns="42197" rIns="84388" bIns="42197" anchor="ctr"/>
          <a:lstStyle/>
          <a:p>
            <a:pPr algn="ctr">
              <a:defRPr/>
            </a:pPr>
            <a:endParaRPr lang="ja-JP" altLang="en-US" spc="-92">
              <a:solidFill>
                <a:prstClr val="black"/>
              </a:solidFill>
            </a:endParaRPr>
          </a:p>
        </p:txBody>
      </p:sp>
      <p:sp>
        <p:nvSpPr>
          <p:cNvPr id="62" name="正方形/長方形 61"/>
          <p:cNvSpPr/>
          <p:nvPr/>
        </p:nvSpPr>
        <p:spPr>
          <a:xfrm>
            <a:off x="2451100" y="3894138"/>
            <a:ext cx="1793875" cy="53181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ja-JP" altLang="en-US" sz="738" spc="-92" dirty="0">
                <a:solidFill>
                  <a:prstClr val="black"/>
                </a:solidFill>
              </a:rPr>
              <a:t>日常の医療：</a:t>
            </a:r>
            <a:endParaRPr lang="en-US" altLang="ja-JP" sz="738" spc="-92" dirty="0">
              <a:solidFill>
                <a:prstClr val="black"/>
              </a:solidFill>
            </a:endParaRPr>
          </a:p>
          <a:p>
            <a:pPr>
              <a:defRPr/>
            </a:pPr>
            <a:r>
              <a:rPr lang="ja-JP" altLang="en-US" sz="738" spc="-92" dirty="0">
                <a:solidFill>
                  <a:prstClr val="black"/>
                </a:solidFill>
              </a:rPr>
              <a:t>　・かかりつけ医、有床診療所</a:t>
            </a:r>
            <a:endParaRPr lang="en-US" altLang="ja-JP" sz="738" spc="-92" dirty="0">
              <a:solidFill>
                <a:prstClr val="black"/>
              </a:solidFill>
            </a:endParaRPr>
          </a:p>
          <a:p>
            <a:pPr>
              <a:defRPr/>
            </a:pPr>
            <a:r>
              <a:rPr lang="ja-JP" altLang="en-US" sz="738" spc="-92" dirty="0">
                <a:solidFill>
                  <a:prstClr val="black"/>
                </a:solidFill>
              </a:rPr>
              <a:t>　・地域の連携病院</a:t>
            </a:r>
            <a:endParaRPr lang="en-US" altLang="ja-JP" sz="738" spc="-92" dirty="0">
              <a:solidFill>
                <a:prstClr val="black"/>
              </a:solidFill>
            </a:endParaRPr>
          </a:p>
          <a:p>
            <a:pPr>
              <a:defRPr/>
            </a:pPr>
            <a:r>
              <a:rPr lang="ja-JP" altLang="en-US" sz="738" spc="-92" dirty="0">
                <a:solidFill>
                  <a:prstClr val="black"/>
                </a:solidFill>
              </a:rPr>
              <a:t>　・歯科医療、薬局</a:t>
            </a:r>
          </a:p>
        </p:txBody>
      </p:sp>
      <p:pic>
        <p:nvPicPr>
          <p:cNvPr id="13351" name="図 3" descr="health_0183.wmf"/>
          <p:cNvPicPr>
            <a:picLocks noChangeAspect="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5043488" y="5756275"/>
            <a:ext cx="728662" cy="611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52" name="図 4" descr="health_0153.wmf"/>
          <p:cNvPicPr>
            <a:picLocks noChangeAspect="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4311650" y="5821363"/>
            <a:ext cx="460375" cy="481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7" name="テキスト ボックス 46"/>
          <p:cNvSpPr txBox="1"/>
          <p:nvPr/>
        </p:nvSpPr>
        <p:spPr>
          <a:xfrm>
            <a:off x="2965450" y="6286500"/>
            <a:ext cx="4537075" cy="255588"/>
          </a:xfrm>
          <a:prstGeom prst="rect">
            <a:avLst/>
          </a:prstGeom>
          <a:noFill/>
        </p:spPr>
        <p:txBody>
          <a:bodyPr lIns="84388" tIns="42197" rIns="84388" bIns="42197">
            <a:spAutoFit/>
          </a:bodyPr>
          <a:lstStyle/>
          <a:p>
            <a:pPr>
              <a:defRPr/>
            </a:pPr>
            <a:r>
              <a:rPr lang="ja-JP" altLang="en-US" sz="1108" spc="-92" dirty="0">
                <a:solidFill>
                  <a:prstClr val="black"/>
                </a:solidFill>
                <a:latin typeface="HG丸ｺﾞｼｯｸM-PRO" pitchFamily="50" charset="-128"/>
                <a:ea typeface="HG丸ｺﾞｼｯｸM-PRO" pitchFamily="50" charset="-128"/>
              </a:rPr>
              <a:t>老人クラブ・自治会・ボランティア・</a:t>
            </a:r>
            <a:r>
              <a:rPr lang="en-US" altLang="ja-JP" sz="1108" spc="-92" dirty="0">
                <a:solidFill>
                  <a:prstClr val="black"/>
                </a:solidFill>
                <a:latin typeface="HG丸ｺﾞｼｯｸM-PRO" pitchFamily="50" charset="-128"/>
                <a:ea typeface="HG丸ｺﾞｼｯｸM-PRO" pitchFamily="50" charset="-128"/>
              </a:rPr>
              <a:t>NPO</a:t>
            </a:r>
            <a:r>
              <a:rPr lang="ja-JP" altLang="en-US" sz="1108" spc="-92" dirty="0">
                <a:solidFill>
                  <a:prstClr val="black"/>
                </a:solidFill>
                <a:latin typeface="HG丸ｺﾞｼｯｸM-PRO" pitchFamily="50" charset="-128"/>
                <a:ea typeface="HG丸ｺﾞｼｯｸM-PRO" pitchFamily="50" charset="-128"/>
              </a:rPr>
              <a:t>　等</a:t>
            </a:r>
            <a:endParaRPr lang="en-US" altLang="ja-JP" sz="1108" spc="-92" dirty="0">
              <a:solidFill>
                <a:prstClr val="black"/>
              </a:solidFill>
              <a:latin typeface="HG丸ｺﾞｼｯｸM-PRO" pitchFamily="50" charset="-128"/>
              <a:ea typeface="HG丸ｺﾞｼｯｸM-PRO" pitchFamily="50" charset="-128"/>
            </a:endParaRPr>
          </a:p>
        </p:txBody>
      </p:sp>
      <p:pic>
        <p:nvPicPr>
          <p:cNvPr id="13354" name="図 27" descr="person_0290.wmf"/>
          <p:cNvPicPr>
            <a:picLocks noChangeAspect="1"/>
          </p:cNvPicPr>
          <p:nvPr/>
        </p:nvPicPr>
        <p:blipFill>
          <a:blip r:embed="rId16" cstate="print">
            <a:extLst>
              <a:ext uri="{28A0092B-C50C-407E-A947-70E740481C1C}">
                <a14:useLocalDpi xmlns:a14="http://schemas.microsoft.com/office/drawing/2010/main" val="0"/>
              </a:ext>
            </a:extLst>
          </a:blip>
          <a:srcRect/>
          <a:stretch>
            <a:fillRect/>
          </a:stretch>
        </p:blipFill>
        <p:spPr bwMode="auto">
          <a:xfrm flipH="1">
            <a:off x="1141413" y="4978400"/>
            <a:ext cx="371475" cy="692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9" name="テキスト ボックス 48"/>
          <p:cNvSpPr txBox="1"/>
          <p:nvPr/>
        </p:nvSpPr>
        <p:spPr>
          <a:xfrm>
            <a:off x="690563" y="4625975"/>
            <a:ext cx="1712912" cy="396875"/>
          </a:xfrm>
          <a:prstGeom prst="rect">
            <a:avLst/>
          </a:prstGeom>
          <a:noFill/>
        </p:spPr>
        <p:txBody>
          <a:bodyPr lIns="84388" tIns="42197" rIns="84388" bIns="42197">
            <a:spAutoFit/>
          </a:bodyPr>
          <a:lstStyle/>
          <a:p>
            <a:pPr>
              <a:defRPr/>
            </a:pPr>
            <a:r>
              <a:rPr lang="ja-JP" altLang="en-US" sz="1015" spc="-92" dirty="0">
                <a:solidFill>
                  <a:prstClr val="black"/>
                </a:solidFill>
                <a:latin typeface="ＭＳ Ｐゴシック"/>
              </a:rPr>
              <a:t>・地域包括支援センター</a:t>
            </a:r>
            <a:endParaRPr lang="en-US" altLang="ja-JP" sz="1015" spc="-92" dirty="0">
              <a:solidFill>
                <a:prstClr val="black"/>
              </a:solidFill>
              <a:latin typeface="ＭＳ Ｐゴシック"/>
            </a:endParaRPr>
          </a:p>
          <a:p>
            <a:pPr>
              <a:defRPr/>
            </a:pPr>
            <a:r>
              <a:rPr lang="ja-JP" altLang="en-US" sz="1015" spc="-92" dirty="0">
                <a:solidFill>
                  <a:prstClr val="black"/>
                </a:solidFill>
                <a:latin typeface="ＭＳ Ｐゴシック"/>
              </a:rPr>
              <a:t>・ケアマネジャー</a:t>
            </a:r>
            <a:endParaRPr lang="en-US" altLang="ja-JP" sz="1015" spc="-92" dirty="0">
              <a:solidFill>
                <a:prstClr val="black"/>
              </a:solidFill>
              <a:latin typeface="ＭＳ Ｐゴシック"/>
            </a:endParaRPr>
          </a:p>
        </p:txBody>
      </p:sp>
      <p:sp>
        <p:nvSpPr>
          <p:cNvPr id="50" name="テキスト ボックス 49"/>
          <p:cNvSpPr txBox="1"/>
          <p:nvPr/>
        </p:nvSpPr>
        <p:spPr>
          <a:xfrm>
            <a:off x="3508375" y="3771900"/>
            <a:ext cx="930275" cy="255588"/>
          </a:xfrm>
          <a:prstGeom prst="rect">
            <a:avLst/>
          </a:prstGeom>
          <a:noFill/>
        </p:spPr>
        <p:txBody>
          <a:bodyPr lIns="84388" tIns="42197" rIns="84388" bIns="42197">
            <a:spAutoFit/>
          </a:bodyPr>
          <a:lstStyle/>
          <a:p>
            <a:pPr>
              <a:defRPr/>
            </a:pPr>
            <a:r>
              <a:rPr lang="ja-JP" altLang="en-US" sz="1108" spc="-92" dirty="0">
                <a:solidFill>
                  <a:prstClr val="black"/>
                </a:solidFill>
                <a:latin typeface="HG丸ｺﾞｼｯｸM-PRO" pitchFamily="50" charset="-128"/>
                <a:ea typeface="HG丸ｺﾞｼｯｸM-PRO" pitchFamily="50" charset="-128"/>
              </a:rPr>
              <a:t>通院・入院</a:t>
            </a:r>
            <a:endParaRPr lang="en-US" altLang="ja-JP" sz="1108" spc="-92" dirty="0">
              <a:solidFill>
                <a:prstClr val="black"/>
              </a:solidFill>
              <a:latin typeface="HG丸ｺﾞｼｯｸM-PRO" pitchFamily="50" charset="-128"/>
              <a:ea typeface="HG丸ｺﾞｼｯｸM-PRO" pitchFamily="50" charset="-128"/>
            </a:endParaRPr>
          </a:p>
        </p:txBody>
      </p:sp>
      <p:sp>
        <p:nvSpPr>
          <p:cNvPr id="46" name="テキスト ボックス 45"/>
          <p:cNvSpPr txBox="1"/>
          <p:nvPr/>
        </p:nvSpPr>
        <p:spPr>
          <a:xfrm>
            <a:off x="4833938" y="3894138"/>
            <a:ext cx="873125" cy="255587"/>
          </a:xfrm>
          <a:prstGeom prst="rect">
            <a:avLst/>
          </a:prstGeom>
          <a:noFill/>
        </p:spPr>
        <p:txBody>
          <a:bodyPr lIns="84388" tIns="42197" rIns="84388" bIns="42197">
            <a:spAutoFit/>
          </a:bodyPr>
          <a:lstStyle/>
          <a:p>
            <a:pPr>
              <a:defRPr/>
            </a:pPr>
            <a:r>
              <a:rPr lang="ja-JP" altLang="en-US" sz="1108" spc="-92" dirty="0">
                <a:solidFill>
                  <a:prstClr val="black"/>
                </a:solidFill>
                <a:latin typeface="HG丸ｺﾞｼｯｸM-PRO" pitchFamily="50" charset="-128"/>
                <a:ea typeface="HG丸ｺﾞｼｯｸM-PRO" pitchFamily="50" charset="-128"/>
              </a:rPr>
              <a:t>通所・入所</a:t>
            </a:r>
            <a:endParaRPr lang="en-US" altLang="ja-JP" sz="1108" spc="-92" dirty="0">
              <a:solidFill>
                <a:prstClr val="black"/>
              </a:solidFill>
              <a:latin typeface="HG丸ｺﾞｼｯｸM-PRO" pitchFamily="50" charset="-128"/>
              <a:ea typeface="HG丸ｺﾞｼｯｸM-PRO" pitchFamily="50" charset="-128"/>
            </a:endParaRPr>
          </a:p>
        </p:txBody>
      </p:sp>
      <p:pic>
        <p:nvPicPr>
          <p:cNvPr id="13358" name="図 63" descr="小規模building03_cl2.png"/>
          <p:cNvPicPr>
            <a:picLocks noChangeAspect="1"/>
          </p:cNvPicPr>
          <p:nvPr/>
        </p:nvPicPr>
        <p:blipFill>
          <a:blip r:embed="rId17" cstate="print">
            <a:extLst>
              <a:ext uri="{28A0092B-C50C-407E-A947-70E740481C1C}">
                <a14:useLocalDpi xmlns:a14="http://schemas.microsoft.com/office/drawing/2010/main" val="0"/>
              </a:ext>
            </a:extLst>
          </a:blip>
          <a:srcRect/>
          <a:stretch>
            <a:fillRect/>
          </a:stretch>
        </p:blipFill>
        <p:spPr bwMode="auto">
          <a:xfrm>
            <a:off x="1214438" y="3071813"/>
            <a:ext cx="500062" cy="557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3" name="正方形/長方形 62"/>
          <p:cNvSpPr/>
          <p:nvPr/>
        </p:nvSpPr>
        <p:spPr>
          <a:xfrm>
            <a:off x="915988" y="3495675"/>
            <a:ext cx="1414462" cy="53181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ja-JP" altLang="en-US" sz="738" spc="-92" dirty="0">
                <a:solidFill>
                  <a:prstClr val="black"/>
                </a:solidFill>
              </a:rPr>
              <a:t>病院：</a:t>
            </a:r>
            <a:endParaRPr lang="en-US" altLang="ja-JP" sz="738" spc="-92" dirty="0">
              <a:solidFill>
                <a:prstClr val="black"/>
              </a:solidFill>
            </a:endParaRPr>
          </a:p>
          <a:p>
            <a:pPr>
              <a:defRPr/>
            </a:pPr>
            <a:r>
              <a:rPr lang="ja-JP" altLang="en-US" sz="738" spc="-92" dirty="0">
                <a:solidFill>
                  <a:prstClr val="black"/>
                </a:solidFill>
              </a:rPr>
              <a:t>　急性期、回復期、慢性期</a:t>
            </a:r>
            <a:endParaRPr lang="en-US" altLang="ja-JP" sz="738" spc="-92" dirty="0">
              <a:solidFill>
                <a:prstClr val="black"/>
              </a:solidFill>
            </a:endParaRPr>
          </a:p>
        </p:txBody>
      </p:sp>
      <p:pic>
        <p:nvPicPr>
          <p:cNvPr id="13360" name="Picture 2" descr="C:\Users\KNXVS\AppData\Local\Microsoft\Windows\Temporary Internet Files\Content.IE5\ADV5CF2Q\MC900426352[1].wmf"/>
          <p:cNvPicPr>
            <a:picLocks noChangeAspect="1" noChangeArrowheads="1"/>
          </p:cNvPicPr>
          <p:nvPr/>
        </p:nvPicPr>
        <p:blipFill>
          <a:blip r:embed="rId18" cstate="print">
            <a:extLst>
              <a:ext uri="{28A0092B-C50C-407E-A947-70E740481C1C}">
                <a14:useLocalDpi xmlns:a14="http://schemas.microsoft.com/office/drawing/2010/main" val="0"/>
              </a:ext>
            </a:extLst>
          </a:blip>
          <a:srcRect/>
          <a:stretch>
            <a:fillRect/>
          </a:stretch>
        </p:blipFill>
        <p:spPr bwMode="auto">
          <a:xfrm>
            <a:off x="1709738" y="3389313"/>
            <a:ext cx="40322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8" name="正方形/長方形 57"/>
          <p:cNvSpPr/>
          <p:nvPr/>
        </p:nvSpPr>
        <p:spPr>
          <a:xfrm>
            <a:off x="1762125" y="2963863"/>
            <a:ext cx="1222375" cy="631825"/>
          </a:xfrm>
          <a:prstGeom prst="rect">
            <a:avLst/>
          </a:prstGeom>
        </p:spPr>
        <p:txBody>
          <a:bodyPr wrap="none">
            <a:spAutoFit/>
          </a:bodyPr>
          <a:lstStyle/>
          <a:p>
            <a:pPr algn="ctr" defTabSz="843829">
              <a:defRPr/>
            </a:pPr>
            <a:r>
              <a:rPr lang="ja-JP" altLang="en-US" sz="1108" spc="-92" dirty="0">
                <a:solidFill>
                  <a:prstClr val="black"/>
                </a:solidFill>
                <a:latin typeface="ＭＳ Ｐゴシック"/>
              </a:rPr>
              <a:t>病気になったら･･･  </a:t>
            </a:r>
            <a:endParaRPr lang="en-US" altLang="ja-JP" sz="1108" spc="-92" dirty="0">
              <a:solidFill>
                <a:prstClr val="black"/>
              </a:solidFill>
              <a:latin typeface="ＭＳ Ｐゴシック"/>
            </a:endParaRPr>
          </a:p>
          <a:p>
            <a:pPr algn="ctr" defTabSz="843829">
              <a:defRPr/>
            </a:pPr>
            <a:r>
              <a:rPr lang="ja-JP" altLang="en-US" sz="1292" b="1" spc="-92" dirty="0">
                <a:solidFill>
                  <a:prstClr val="black"/>
                </a:solidFill>
                <a:latin typeface="HG丸ｺﾞｼｯｸM-PRO" pitchFamily="50" charset="-128"/>
                <a:ea typeface="HG丸ｺﾞｼｯｸM-PRO" pitchFamily="50" charset="-128"/>
              </a:rPr>
              <a:t>医　療</a:t>
            </a:r>
            <a:endParaRPr lang="en-US" altLang="ja-JP" sz="1292" b="1" spc="-92" dirty="0">
              <a:solidFill>
                <a:prstClr val="black"/>
              </a:solidFill>
              <a:latin typeface="HG丸ｺﾞｼｯｸM-PRO" pitchFamily="50" charset="-128"/>
              <a:ea typeface="HG丸ｺﾞｼｯｸM-PRO" pitchFamily="50" charset="-128"/>
            </a:endParaRPr>
          </a:p>
          <a:p>
            <a:pPr algn="ctr" defTabSz="843829">
              <a:defRPr/>
            </a:pPr>
            <a:endParaRPr lang="ja-JP" altLang="en-US" sz="1108" spc="-92" dirty="0">
              <a:solidFill>
                <a:prstClr val="black"/>
              </a:solidFill>
              <a:latin typeface="ＭＳ Ｐゴシック"/>
            </a:endParaRPr>
          </a:p>
        </p:txBody>
      </p:sp>
      <p:pic>
        <p:nvPicPr>
          <p:cNvPr id="13362" name="Picture 5" descr="C:\Documents and Settings\nao\Local Settings\Temporary Internet Files\Content.IE5\TEYYXPF4\MC900343525[1].wmf"/>
          <p:cNvPicPr>
            <a:picLocks noChangeAspect="1" noChangeArrowheads="1"/>
          </p:cNvPicPr>
          <p:nvPr/>
        </p:nvPicPr>
        <p:blipFill>
          <a:blip r:embed="rId19" cstate="print">
            <a:extLst>
              <a:ext uri="{28A0092B-C50C-407E-A947-70E740481C1C}">
                <a14:useLocalDpi xmlns:a14="http://schemas.microsoft.com/office/drawing/2010/main" val="0"/>
              </a:ext>
            </a:extLst>
          </a:blip>
          <a:srcRect/>
          <a:stretch>
            <a:fillRect/>
          </a:stretch>
        </p:blipFill>
        <p:spPr bwMode="auto">
          <a:xfrm>
            <a:off x="3159125" y="5745163"/>
            <a:ext cx="1087438" cy="541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2" name="テキスト ボックス 41"/>
          <p:cNvSpPr txBox="1"/>
          <p:nvPr/>
        </p:nvSpPr>
        <p:spPr>
          <a:xfrm>
            <a:off x="6434138" y="3097213"/>
            <a:ext cx="1979612" cy="482600"/>
          </a:xfrm>
          <a:prstGeom prst="rect">
            <a:avLst/>
          </a:prstGeom>
          <a:noFill/>
        </p:spPr>
        <p:txBody>
          <a:bodyPr lIns="84388" tIns="42197" rIns="84388" bIns="42197">
            <a:spAutoFit/>
          </a:bodyPr>
          <a:lstStyle/>
          <a:p>
            <a:pPr>
              <a:defRPr/>
            </a:pPr>
            <a:r>
              <a:rPr lang="ja-JP" altLang="en-US" sz="1108" spc="-92" dirty="0">
                <a:solidFill>
                  <a:prstClr val="black"/>
                </a:solidFill>
                <a:latin typeface="ＭＳ Ｐゴシック"/>
              </a:rPr>
              <a:t>介護が必要になったら･･･  </a:t>
            </a:r>
            <a:endParaRPr lang="en-US" altLang="ja-JP" sz="1108" spc="-92" dirty="0">
              <a:solidFill>
                <a:prstClr val="black"/>
              </a:solidFill>
              <a:latin typeface="ＭＳ Ｐゴシック"/>
            </a:endParaRPr>
          </a:p>
          <a:p>
            <a:pPr>
              <a:defRPr/>
            </a:pPr>
            <a:r>
              <a:rPr lang="ja-JP" altLang="en-US" sz="1477" b="1" spc="-92" dirty="0">
                <a:solidFill>
                  <a:prstClr val="black"/>
                </a:solidFill>
                <a:latin typeface="HG丸ｺﾞｼｯｸM-PRO" pitchFamily="50" charset="-128"/>
                <a:ea typeface="HG丸ｺﾞｼｯｸM-PRO" pitchFamily="50" charset="-128"/>
              </a:rPr>
              <a:t>　　　介　護</a:t>
            </a:r>
            <a:endParaRPr lang="en-US" altLang="ja-JP" sz="1477" b="1" spc="-92" dirty="0">
              <a:solidFill>
                <a:prstClr val="black"/>
              </a:solidFill>
              <a:latin typeface="HG丸ｺﾞｼｯｸM-PRO" pitchFamily="50" charset="-128"/>
              <a:ea typeface="HG丸ｺﾞｼｯｸM-PRO" pitchFamily="50" charset="-128"/>
            </a:endParaRPr>
          </a:p>
        </p:txBody>
      </p:sp>
      <p:sp>
        <p:nvSpPr>
          <p:cNvPr id="67" name="テキスト ボックス 66"/>
          <p:cNvSpPr txBox="1"/>
          <p:nvPr/>
        </p:nvSpPr>
        <p:spPr>
          <a:xfrm>
            <a:off x="5732463" y="4757738"/>
            <a:ext cx="1143000" cy="200025"/>
          </a:xfrm>
          <a:prstGeom prst="rect">
            <a:avLst/>
          </a:prstGeom>
          <a:noFill/>
        </p:spPr>
        <p:txBody>
          <a:bodyPr lIns="84388" tIns="42197" rIns="84388" bIns="42197">
            <a:spAutoFit/>
          </a:bodyPr>
          <a:lstStyle/>
          <a:p>
            <a:pPr>
              <a:defRPr/>
            </a:pPr>
            <a:r>
              <a:rPr lang="ja-JP" altLang="en-US" sz="738" spc="-92" dirty="0">
                <a:solidFill>
                  <a:prstClr val="black"/>
                </a:solidFill>
                <a:latin typeface="ＭＳ Ｐゴシック"/>
              </a:rPr>
              <a:t>■介護予防サービス</a:t>
            </a:r>
            <a:endParaRPr lang="en-US" altLang="ja-JP" sz="738" spc="-92" dirty="0">
              <a:solidFill>
                <a:prstClr val="black"/>
              </a:solidFill>
              <a:latin typeface="ＭＳ Ｐゴシック"/>
            </a:endParaRPr>
          </a:p>
        </p:txBody>
      </p:sp>
      <p:sp>
        <p:nvSpPr>
          <p:cNvPr id="68" name="正方形/長方形 67"/>
          <p:cNvSpPr/>
          <p:nvPr/>
        </p:nvSpPr>
        <p:spPr>
          <a:xfrm>
            <a:off x="74613" y="303213"/>
            <a:ext cx="9028112" cy="347662"/>
          </a:xfrm>
          <a:prstGeom prst="rect">
            <a:avLst/>
          </a:prstGeom>
          <a:solidFill>
            <a:srgbClr val="FFFF00">
              <a:alpha val="31000"/>
            </a:srgbClr>
          </a:solidFill>
          <a:ln>
            <a:solidFill>
              <a:srgbClr val="4F81BD">
                <a:shade val="50000"/>
              </a:srgbClr>
            </a:solidFill>
          </a:ln>
        </p:spPr>
        <p:style>
          <a:lnRef idx="2">
            <a:schemeClr val="accent6">
              <a:shade val="50000"/>
            </a:schemeClr>
          </a:lnRef>
          <a:fillRef idx="1">
            <a:schemeClr val="accent6"/>
          </a:fillRef>
          <a:effectRef idx="0">
            <a:schemeClr val="accent6"/>
          </a:effectRef>
          <a:fontRef idx="minor">
            <a:schemeClr val="lt1"/>
          </a:fontRef>
        </p:style>
        <p:txBody>
          <a:bodyPr anchor="ctr"/>
          <a:lstStyle/>
          <a:p>
            <a:pPr algn="ctr">
              <a:defRPr/>
            </a:pPr>
            <a:r>
              <a:rPr lang="ja-JP" altLang="en-US" sz="1846" dirty="0">
                <a:solidFill>
                  <a:prstClr val="black"/>
                </a:solidFill>
                <a:latin typeface="HGP創英角ｺﾞｼｯｸUB" pitchFamily="50" charset="-128"/>
                <a:ea typeface="HGP創英角ｺﾞｼｯｸUB" pitchFamily="50" charset="-128"/>
              </a:rPr>
              <a:t>地域包括ケアシステムの構築について</a:t>
            </a:r>
          </a:p>
        </p:txBody>
      </p:sp>
      <p:pic>
        <p:nvPicPr>
          <p:cNvPr id="13366" name="Picture 2" descr="http://2.bp.blogspot.com/-ZutWWMGHrFI/T0NQ4UxCeUI/AAAAAAAAEXQ/2yMbzeE4if8/s1600/ojiisan_stand.png"/>
          <p:cNvPicPr>
            <a:picLocks noChangeAspect="1" noChangeArrowheads="1"/>
          </p:cNvPicPr>
          <p:nvPr/>
        </p:nvPicPr>
        <p:blipFill>
          <a:blip r:embed="rId20" cstate="print">
            <a:extLst>
              <a:ext uri="{28A0092B-C50C-407E-A947-70E740481C1C}">
                <a14:useLocalDpi xmlns:a14="http://schemas.microsoft.com/office/drawing/2010/main" val="0"/>
              </a:ext>
            </a:extLst>
          </a:blip>
          <a:srcRect/>
          <a:stretch>
            <a:fillRect/>
          </a:stretch>
        </p:blipFill>
        <p:spPr bwMode="auto">
          <a:xfrm>
            <a:off x="5368925" y="4292600"/>
            <a:ext cx="327025" cy="657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0" name="角丸四角形 79"/>
          <p:cNvSpPr/>
          <p:nvPr/>
        </p:nvSpPr>
        <p:spPr bwMode="auto">
          <a:xfrm>
            <a:off x="179561" y="703774"/>
            <a:ext cx="8847256" cy="2226462"/>
          </a:xfrm>
          <a:prstGeom prst="roundRect">
            <a:avLst>
              <a:gd name="adj" fmla="val 6785"/>
            </a:avLst>
          </a:prstGeom>
          <a:solidFill>
            <a:srgbClr val="FFFF99"/>
          </a:solidFill>
          <a:ln w="9525" cap="flat" cmpd="sng" algn="ctr">
            <a:solidFill>
              <a:schemeClr val="tx1"/>
            </a:solidFill>
            <a:prstDash val="solid"/>
            <a:round/>
            <a:headEnd type="none" w="med" len="med"/>
            <a:tailEnd type="none" w="med" len="med"/>
          </a:ln>
          <a:effectLst/>
          <a:scene3d>
            <a:camera prst="orthographicFront"/>
            <a:lightRig rig="threePt" dir="t"/>
          </a:scene3d>
          <a:sp3d>
            <a:bevelT/>
            <a:bevelB/>
          </a:sp3d>
        </p:spPr>
        <p:txBody>
          <a:bodyPr tIns="33231" bIns="33231" anchor="ctr"/>
          <a:lstStyle/>
          <a:p>
            <a:pPr marL="164127" indent="-164127">
              <a:lnSpc>
                <a:spcPts val="1662"/>
              </a:lnSpc>
              <a:spcBef>
                <a:spcPts val="554"/>
              </a:spcBef>
              <a:defRPr/>
            </a:pPr>
            <a:r>
              <a:rPr lang="ja-JP" altLang="en-US" sz="1477" dirty="0">
                <a:solidFill>
                  <a:srgbClr val="000000"/>
                </a:solidFill>
                <a:latin typeface="HGPｺﾞｼｯｸM" pitchFamily="50" charset="-128"/>
                <a:ea typeface="HGPｺﾞｼｯｸM" pitchFamily="50" charset="-128"/>
              </a:rPr>
              <a:t>○　団塊の世代が７５歳以上となる２０２５年を目途に、重度な要介護状態となっても住み慣れた地域で自分らしい暮らしを人生の最後まで続けることができるよう、</a:t>
            </a:r>
            <a:r>
              <a:rPr lang="ja-JP" altLang="en-US" sz="1477" b="1" dirty="0">
                <a:solidFill>
                  <a:srgbClr val="FF0000"/>
                </a:solidFill>
                <a:latin typeface="HGPｺﾞｼｯｸM" pitchFamily="50" charset="-128"/>
                <a:ea typeface="HGPｺﾞｼｯｸM" pitchFamily="50" charset="-128"/>
              </a:rPr>
              <a:t>医療・介護・予防・住まい・生活支援が包括的に確保される体制（地域包括ケアシステム）の構築を実現</a:t>
            </a:r>
            <a:r>
              <a:rPr lang="ja-JP" altLang="en-US" sz="1477" dirty="0">
                <a:solidFill>
                  <a:srgbClr val="000000"/>
                </a:solidFill>
                <a:latin typeface="HGPｺﾞｼｯｸM" pitchFamily="50" charset="-128"/>
                <a:ea typeface="HGPｺﾞｼｯｸM" pitchFamily="50" charset="-128"/>
              </a:rPr>
              <a:t>。</a:t>
            </a:r>
            <a:endParaRPr lang="en-US" altLang="ja-JP" sz="1477" dirty="0">
              <a:solidFill>
                <a:srgbClr val="000000"/>
              </a:solidFill>
              <a:latin typeface="HGPｺﾞｼｯｸM" pitchFamily="50" charset="-128"/>
              <a:ea typeface="HGPｺﾞｼｯｸM" pitchFamily="50" charset="-128"/>
            </a:endParaRPr>
          </a:p>
          <a:p>
            <a:pPr marL="164127" indent="-164127">
              <a:lnSpc>
                <a:spcPts val="1662"/>
              </a:lnSpc>
              <a:spcBef>
                <a:spcPts val="554"/>
              </a:spcBef>
              <a:defRPr/>
            </a:pPr>
            <a:r>
              <a:rPr lang="ja-JP" altLang="en-US" sz="1477" dirty="0">
                <a:solidFill>
                  <a:srgbClr val="000000"/>
                </a:solidFill>
                <a:latin typeface="HGPｺﾞｼｯｸM" pitchFamily="50" charset="-128"/>
                <a:ea typeface="HGPｺﾞｼｯｸM" pitchFamily="50" charset="-128"/>
              </a:rPr>
              <a:t>○　今後、認知症高齢者の増加が見込まれることから、認知症高齢者の地域での生活を支えるためにも、地域包括ケアシステムの構築が重要。</a:t>
            </a:r>
            <a:endParaRPr lang="en-US" altLang="ja-JP" sz="1477" dirty="0">
              <a:solidFill>
                <a:srgbClr val="000000"/>
              </a:solidFill>
              <a:latin typeface="HGPｺﾞｼｯｸM" pitchFamily="50" charset="-128"/>
              <a:ea typeface="HGPｺﾞｼｯｸM" pitchFamily="50" charset="-128"/>
            </a:endParaRPr>
          </a:p>
          <a:p>
            <a:pPr marL="164127" indent="-164127">
              <a:lnSpc>
                <a:spcPts val="1662"/>
              </a:lnSpc>
              <a:spcBef>
                <a:spcPts val="554"/>
              </a:spcBef>
              <a:defRPr/>
            </a:pPr>
            <a:r>
              <a:rPr lang="ja-JP" altLang="en-US" sz="1477" dirty="0">
                <a:solidFill>
                  <a:srgbClr val="000000"/>
                </a:solidFill>
                <a:latin typeface="HGPｺﾞｼｯｸM" pitchFamily="50" charset="-128"/>
                <a:ea typeface="HGPｺﾞｼｯｸM" pitchFamily="50" charset="-128"/>
              </a:rPr>
              <a:t>○　人口が横ばいで７５歳以上人口が急増する大都市部、７５歳以上人口の増加は緩やかだが人口は減少する町村部等、</a:t>
            </a:r>
            <a:r>
              <a:rPr lang="ja-JP" altLang="en-US" sz="1477" b="1" dirty="0">
                <a:solidFill>
                  <a:srgbClr val="FF0000"/>
                </a:solidFill>
                <a:latin typeface="HGPｺﾞｼｯｸM" pitchFamily="50" charset="-128"/>
                <a:ea typeface="HGPｺﾞｼｯｸM" pitchFamily="50" charset="-128"/>
              </a:rPr>
              <a:t>高齢化の進展状況には大きな地域差</a:t>
            </a:r>
            <a:r>
              <a:rPr lang="ja-JP" altLang="en-US" sz="1477" dirty="0">
                <a:solidFill>
                  <a:srgbClr val="000000"/>
                </a:solidFill>
                <a:latin typeface="HGPｺﾞｼｯｸM" pitchFamily="50" charset="-128"/>
                <a:ea typeface="HGPｺﾞｼｯｸM" pitchFamily="50" charset="-128"/>
              </a:rPr>
              <a:t>。</a:t>
            </a:r>
            <a:endParaRPr lang="en-US" altLang="ja-JP" sz="1477" dirty="0">
              <a:solidFill>
                <a:srgbClr val="000000"/>
              </a:solidFill>
              <a:latin typeface="HGPｺﾞｼｯｸM" pitchFamily="50" charset="-128"/>
              <a:ea typeface="HGPｺﾞｼｯｸM" pitchFamily="50" charset="-128"/>
            </a:endParaRPr>
          </a:p>
          <a:p>
            <a:pPr marL="164127" indent="-164127">
              <a:lnSpc>
                <a:spcPts val="1662"/>
              </a:lnSpc>
              <a:spcBef>
                <a:spcPts val="554"/>
              </a:spcBef>
              <a:defRPr/>
            </a:pPr>
            <a:r>
              <a:rPr lang="ja-JP" altLang="en-US" sz="1477" dirty="0">
                <a:solidFill>
                  <a:srgbClr val="000000"/>
                </a:solidFill>
                <a:latin typeface="HGPｺﾞｼｯｸM" pitchFamily="50" charset="-128"/>
                <a:ea typeface="HGPｺﾞｼｯｸM" pitchFamily="50" charset="-128"/>
              </a:rPr>
              <a:t>○　地域包括ケアシステムは、</a:t>
            </a:r>
            <a:r>
              <a:rPr lang="ja-JP" altLang="en-US" sz="1477" b="1" dirty="0">
                <a:solidFill>
                  <a:srgbClr val="FF0000"/>
                </a:solidFill>
                <a:latin typeface="HGPｺﾞｼｯｸM" pitchFamily="50" charset="-128"/>
                <a:ea typeface="HGPｺﾞｼｯｸM" pitchFamily="50" charset="-128"/>
              </a:rPr>
              <a:t>保険者である市町村や都道府県が、地域の自主性や主体性に基づき、地域の特性に応じて作り上げていく</a:t>
            </a:r>
            <a:r>
              <a:rPr lang="ja-JP" altLang="en-US" sz="1477" dirty="0">
                <a:solidFill>
                  <a:prstClr val="black"/>
                </a:solidFill>
                <a:latin typeface="HGPｺﾞｼｯｸM" pitchFamily="50" charset="-128"/>
                <a:ea typeface="HGPｺﾞｼｯｸM" pitchFamily="50" charset="-128"/>
              </a:rPr>
              <a:t>ことが必要。</a:t>
            </a:r>
            <a:endParaRPr lang="ja-JP" altLang="en-US" sz="1108" dirty="0">
              <a:solidFill>
                <a:prstClr val="black"/>
              </a:solidFill>
            </a:endParaRPr>
          </a:p>
        </p:txBody>
      </p:sp>
      <p:sp>
        <p:nvSpPr>
          <p:cNvPr id="60" name="角丸四角形 59"/>
          <p:cNvSpPr/>
          <p:nvPr/>
        </p:nvSpPr>
        <p:spPr>
          <a:xfrm>
            <a:off x="2946400" y="5321300"/>
            <a:ext cx="3094038" cy="1231900"/>
          </a:xfrm>
          <a:prstGeom prst="round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13371" name="スライド番号プレースホルダ 2"/>
          <p:cNvSpPr txBox="1">
            <a:spLocks/>
          </p:cNvSpPr>
          <p:nvPr/>
        </p:nvSpPr>
        <p:spPr bwMode="auto">
          <a:xfrm>
            <a:off x="8569325" y="6286500"/>
            <a:ext cx="528638"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4406" tIns="42203" rIns="84406" bIns="42203" anchor="ct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r">
              <a:spcBef>
                <a:spcPct val="0"/>
              </a:spcBef>
              <a:buFontTx/>
              <a:buNone/>
            </a:pPr>
            <a:fld id="{418E115A-D713-451B-B477-78E38926A324}" type="slidenum">
              <a:rPr lang="ja-JP" altLang="en-US" sz="1800">
                <a:solidFill>
                  <a:srgbClr val="000000"/>
                </a:solidFill>
              </a:rPr>
              <a:pPr algn="r">
                <a:spcBef>
                  <a:spcPct val="0"/>
                </a:spcBef>
                <a:buFontTx/>
                <a:buNone/>
              </a:pPr>
              <a:t>4</a:t>
            </a:fld>
            <a:endParaRPr lang="ja-JP" altLang="en-US" sz="1800">
              <a:solidFill>
                <a:srgbClr val="000000"/>
              </a:solidFill>
            </a:endParaRPr>
          </a:p>
        </p:txBody>
      </p:sp>
      <p:sp>
        <p:nvSpPr>
          <p:cNvPr id="61" name="正方形/長方形 60"/>
          <p:cNvSpPr/>
          <p:nvPr/>
        </p:nvSpPr>
        <p:spPr>
          <a:xfrm>
            <a:off x="6875463" y="6669088"/>
            <a:ext cx="2268537" cy="188912"/>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ja-JP" altLang="en-US" dirty="0">
                <a:solidFill>
                  <a:schemeClr val="tx1"/>
                </a:solidFill>
              </a:rPr>
              <a:t>厚生労働省資料</a:t>
            </a: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rtlCol="0">
            <a:normAutofit fontScale="90000"/>
          </a:bodyPr>
          <a:lstStyle/>
          <a:p>
            <a:pPr eaLnBrk="1" fontAlgn="auto" hangingPunct="1">
              <a:spcAft>
                <a:spcPts val="0"/>
              </a:spcAft>
              <a:defRPr/>
            </a:pPr>
            <a:r>
              <a:rPr lang="ja-JP" altLang="en-US" u="sng" dirty="0" smtClean="0"/>
              <a:t>大阪市の高齢者と介護保険の特徴</a:t>
            </a:r>
            <a:endParaRPr lang="ja-JP" altLang="en-US" u="sng" dirty="0"/>
          </a:p>
        </p:txBody>
      </p:sp>
      <p:sp>
        <p:nvSpPr>
          <p:cNvPr id="73731" name="コンテンツ プレースホルダ 2"/>
          <p:cNvSpPr>
            <a:spLocks noGrp="1"/>
          </p:cNvSpPr>
          <p:nvPr>
            <p:ph idx="1"/>
          </p:nvPr>
        </p:nvSpPr>
        <p:spPr>
          <a:xfrm>
            <a:off x="107504" y="1417638"/>
            <a:ext cx="8856984" cy="4708525"/>
          </a:xfrm>
        </p:spPr>
        <p:txBody>
          <a:bodyPr/>
          <a:lstStyle/>
          <a:p>
            <a:pPr eaLnBrk="1" hangingPunct="1">
              <a:buFont typeface="Arial" panose="020B0604020202020204" pitchFamily="34" charset="0"/>
              <a:buNone/>
            </a:pPr>
            <a:r>
              <a:rPr lang="ja-JP" altLang="en-US" sz="3600" dirty="0" smtClean="0"/>
              <a:t>●低所得者が多い</a:t>
            </a:r>
            <a:endParaRPr lang="en-US" altLang="ja-JP" sz="3600" dirty="0" smtClean="0"/>
          </a:p>
          <a:p>
            <a:pPr eaLnBrk="1" hangingPunct="1">
              <a:buFont typeface="Arial" panose="020B0604020202020204" pitchFamily="34" charset="0"/>
              <a:buNone/>
            </a:pPr>
            <a:r>
              <a:rPr lang="ja-JP" altLang="en-US" sz="3600" dirty="0" smtClean="0"/>
              <a:t>●一人暮らしが多い</a:t>
            </a:r>
            <a:endParaRPr lang="en-US" altLang="ja-JP" sz="3600" dirty="0" smtClean="0"/>
          </a:p>
          <a:p>
            <a:pPr eaLnBrk="1" hangingPunct="1">
              <a:buFont typeface="Arial" panose="020B0604020202020204" pitchFamily="34" charset="0"/>
              <a:buNone/>
            </a:pPr>
            <a:r>
              <a:rPr lang="ja-JP" altLang="en-US" sz="3600" dirty="0" smtClean="0"/>
              <a:t>●要支援者の構成割合が高い</a:t>
            </a:r>
            <a:endParaRPr lang="en-US" altLang="ja-JP" sz="3600" dirty="0" smtClean="0"/>
          </a:p>
          <a:p>
            <a:pPr eaLnBrk="1" hangingPunct="1">
              <a:buFont typeface="Arial" panose="020B0604020202020204" pitchFamily="34" charset="0"/>
              <a:buNone/>
            </a:pPr>
            <a:r>
              <a:rPr lang="ja-JP" altLang="en-US" sz="3600" dirty="0" smtClean="0"/>
              <a:t>●居宅サービスにおける利用者割合が高い</a:t>
            </a:r>
            <a:endParaRPr lang="en-US" altLang="ja-JP" sz="3600" dirty="0" smtClean="0"/>
          </a:p>
          <a:p>
            <a:pPr eaLnBrk="1" hangingPunct="1">
              <a:buFont typeface="Arial" panose="020B0604020202020204" pitchFamily="34" charset="0"/>
              <a:buNone/>
            </a:pPr>
            <a:r>
              <a:rPr lang="ja-JP" altLang="en-US" sz="3600" dirty="0" smtClean="0"/>
              <a:t>●給付総額に占める訪問介護の割合が高い</a:t>
            </a:r>
            <a:endParaRPr lang="en-US" altLang="ja-JP" sz="3600" dirty="0" smtClean="0"/>
          </a:p>
          <a:p>
            <a:pPr eaLnBrk="1" hangingPunct="1">
              <a:buFont typeface="Arial" panose="020B0604020202020204" pitchFamily="34" charset="0"/>
              <a:buNone/>
            </a:pPr>
            <a:r>
              <a:rPr lang="ja-JP" altLang="en-US" sz="3600" dirty="0"/>
              <a:t>　　</a:t>
            </a:r>
            <a:r>
              <a:rPr lang="ja-JP" altLang="en-US" sz="3600" dirty="0" smtClean="0"/>
              <a:t>　　　</a:t>
            </a:r>
            <a:endParaRPr lang="en-US" altLang="ja-JP" sz="3600" dirty="0" smtClean="0"/>
          </a:p>
        </p:txBody>
      </p:sp>
      <p:sp>
        <p:nvSpPr>
          <p:cNvPr id="4" name="角丸四角形 3"/>
          <p:cNvSpPr/>
          <p:nvPr/>
        </p:nvSpPr>
        <p:spPr>
          <a:xfrm>
            <a:off x="0" y="5085184"/>
            <a:ext cx="9144000" cy="1772817"/>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hangingPunct="1">
              <a:buFont typeface="Arial" panose="020B0604020202020204" pitchFamily="34" charset="0"/>
              <a:buNone/>
            </a:pPr>
            <a:r>
              <a:rPr lang="ja-JP" altLang="en-US" sz="4000" dirty="0">
                <a:solidFill>
                  <a:srgbClr val="FF0000"/>
                </a:solidFill>
              </a:rPr>
              <a:t>低所得・一人暮らしの生活を</a:t>
            </a:r>
            <a:r>
              <a:rPr lang="ja-JP" altLang="en-US" sz="4000" dirty="0" smtClean="0">
                <a:solidFill>
                  <a:srgbClr val="FF0000"/>
                </a:solidFill>
              </a:rPr>
              <a:t>支える</a:t>
            </a:r>
            <a:endParaRPr lang="en-US" altLang="ja-JP" sz="4000" dirty="0" smtClean="0">
              <a:solidFill>
                <a:srgbClr val="FF0000"/>
              </a:solidFill>
            </a:endParaRPr>
          </a:p>
          <a:p>
            <a:pPr eaLnBrk="1" hangingPunct="1">
              <a:buFont typeface="Arial" panose="020B0604020202020204" pitchFamily="34" charset="0"/>
              <a:buNone/>
            </a:pPr>
            <a:r>
              <a:rPr lang="ja-JP" altLang="en-US" sz="4000" dirty="0" smtClean="0">
                <a:solidFill>
                  <a:srgbClr val="FF0000"/>
                </a:solidFill>
              </a:rPr>
              <a:t>訪問</a:t>
            </a:r>
            <a:r>
              <a:rPr lang="ja-JP" altLang="en-US" sz="4000" dirty="0">
                <a:solidFill>
                  <a:srgbClr val="FF0000"/>
                </a:solidFill>
              </a:rPr>
              <a:t>介護の役割の</a:t>
            </a:r>
            <a:r>
              <a:rPr lang="ja-JP" altLang="en-US" sz="4000" dirty="0" smtClean="0">
                <a:solidFill>
                  <a:srgbClr val="FF0000"/>
                </a:solidFill>
              </a:rPr>
              <a:t>大きさ</a:t>
            </a:r>
            <a:endParaRPr lang="en-US" altLang="ja-JP" sz="4000" dirty="0" smtClean="0">
              <a:solidFill>
                <a:srgbClr val="FF0000"/>
              </a:solidFill>
            </a:endParaRPr>
          </a:p>
          <a:p>
            <a:pPr eaLnBrk="1" hangingPunct="1">
              <a:buFont typeface="Arial" panose="020B0604020202020204" pitchFamily="34" charset="0"/>
              <a:buNone/>
            </a:pPr>
            <a:r>
              <a:rPr lang="ja-JP" altLang="en-US" sz="4000" dirty="0" smtClean="0">
                <a:solidFill>
                  <a:srgbClr val="FF0000"/>
                </a:solidFill>
              </a:rPr>
              <a:t>大阪市はここを切り捨てのターゲットに！</a:t>
            </a:r>
            <a:endParaRPr lang="en-US" altLang="ja-JP" sz="4000" dirty="0">
              <a:solidFill>
                <a:srgbClr val="FF0000"/>
              </a:solidFill>
            </a:endParaRP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u="sng" dirty="0" smtClean="0"/>
              <a:t>事業所事前アンケートから</a:t>
            </a:r>
            <a:endParaRPr kumimoji="1" lang="ja-JP" altLang="en-US" u="sng" dirty="0"/>
          </a:p>
        </p:txBody>
      </p:sp>
      <p:sp>
        <p:nvSpPr>
          <p:cNvPr id="3" name="コンテンツ プレースホルダー 2"/>
          <p:cNvSpPr>
            <a:spLocks noGrp="1"/>
          </p:cNvSpPr>
          <p:nvPr>
            <p:ph idx="1"/>
          </p:nvPr>
        </p:nvSpPr>
        <p:spPr/>
        <p:txBody>
          <a:bodyPr/>
          <a:lstStyle/>
          <a:p>
            <a:pPr marL="0" indent="0">
              <a:buNone/>
            </a:pPr>
            <a:r>
              <a:rPr kumimoji="1" lang="ja-JP" altLang="en-US" sz="5400" dirty="0" smtClean="0"/>
              <a:t>報酬改定後の経営状況</a:t>
            </a:r>
            <a:endParaRPr kumimoji="1" lang="en-US" altLang="ja-JP" sz="5400" dirty="0" smtClean="0"/>
          </a:p>
          <a:p>
            <a:pPr marL="0" indent="0">
              <a:buNone/>
            </a:pPr>
            <a:r>
              <a:rPr kumimoji="1" lang="ja-JP" altLang="en-US" sz="5400" dirty="0" smtClean="0"/>
              <a:t>参入意向</a:t>
            </a:r>
            <a:endParaRPr kumimoji="1" lang="en-US" altLang="ja-JP" sz="5400" dirty="0" smtClean="0"/>
          </a:p>
          <a:p>
            <a:pPr marL="0" indent="0">
              <a:buNone/>
            </a:pPr>
            <a:r>
              <a:rPr kumimoji="1" lang="ja-JP" altLang="en-US" sz="5400" dirty="0" smtClean="0"/>
              <a:t>無資格者</a:t>
            </a:r>
            <a:endParaRPr kumimoji="1" lang="en-US" altLang="ja-JP" sz="5400" dirty="0" smtClean="0"/>
          </a:p>
          <a:p>
            <a:pPr marL="0" indent="0">
              <a:buNone/>
            </a:pPr>
            <a:r>
              <a:rPr lang="ja-JP" altLang="en-US" sz="5400" dirty="0"/>
              <a:t>大阪市</a:t>
            </a:r>
            <a:r>
              <a:rPr lang="ja-JP" altLang="en-US" sz="5400" dirty="0" smtClean="0"/>
              <a:t>への意見</a:t>
            </a:r>
            <a:endParaRPr kumimoji="1" lang="en-US" altLang="ja-JP" sz="5400" dirty="0" smtClean="0"/>
          </a:p>
          <a:p>
            <a:pPr marL="0" indent="0">
              <a:buNone/>
            </a:pPr>
            <a:endParaRPr kumimoji="1" lang="ja-JP" altLang="en-US" dirty="0"/>
          </a:p>
        </p:txBody>
      </p:sp>
    </p:spTree>
    <p:extLst>
      <p:ext uri="{BB962C8B-B14F-4D97-AF65-F5344CB8AC3E}">
        <p14:creationId xmlns:p14="http://schemas.microsoft.com/office/powerpoint/2010/main" val="50835283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タイトル 1"/>
          <p:cNvSpPr>
            <a:spLocks noGrp="1"/>
          </p:cNvSpPr>
          <p:nvPr>
            <p:ph type="title"/>
          </p:nvPr>
        </p:nvSpPr>
        <p:spPr>
          <a:xfrm>
            <a:off x="457200" y="274638"/>
            <a:ext cx="8229600" cy="5602287"/>
          </a:xfrm>
        </p:spPr>
        <p:txBody>
          <a:bodyPr/>
          <a:lstStyle/>
          <a:p>
            <a:pPr eaLnBrk="1" hangingPunct="1"/>
            <a:r>
              <a:rPr lang="ja-JP" altLang="en-US" sz="6000" b="1" smtClean="0">
                <a:solidFill>
                  <a:srgbClr val="FF0000"/>
                </a:solidFill>
              </a:rPr>
              <a:t>要支援切り捨てでない</a:t>
            </a:r>
            <a:r>
              <a:rPr lang="en-US" altLang="ja-JP" sz="6000" b="1" smtClean="0">
                <a:solidFill>
                  <a:srgbClr val="FF0000"/>
                </a:solidFill>
              </a:rPr>
              <a:t/>
            </a:r>
            <a:br>
              <a:rPr lang="en-US" altLang="ja-JP" sz="6000" b="1" smtClean="0">
                <a:solidFill>
                  <a:srgbClr val="FF0000"/>
                </a:solidFill>
              </a:rPr>
            </a:br>
            <a:r>
              <a:rPr lang="ja-JP" altLang="en-US" sz="6000" b="1" smtClean="0">
                <a:solidFill>
                  <a:srgbClr val="FF0000"/>
                </a:solidFill>
              </a:rPr>
              <a:t>総合事業へのチャレンジ</a:t>
            </a:r>
            <a:r>
              <a:rPr lang="en-US" altLang="ja-JP" sz="8800" b="1" smtClean="0">
                <a:solidFill>
                  <a:srgbClr val="FF0000"/>
                </a:solidFill>
              </a:rPr>
              <a:t/>
            </a:r>
            <a:br>
              <a:rPr lang="en-US" altLang="ja-JP" sz="8800" b="1" smtClean="0">
                <a:solidFill>
                  <a:srgbClr val="FF0000"/>
                </a:solidFill>
              </a:rPr>
            </a:br>
            <a:r>
              <a:rPr lang="ja-JP" altLang="en-US" sz="6000" b="1" i="1" smtClean="0">
                <a:solidFill>
                  <a:srgbClr val="FF0000"/>
                </a:solidFill>
              </a:rPr>
              <a:t>～方向性と課題</a:t>
            </a:r>
            <a:r>
              <a:rPr lang="en-US" altLang="ja-JP" sz="6000" b="1" i="1" smtClean="0">
                <a:solidFill>
                  <a:srgbClr val="FF0000"/>
                </a:solidFill>
              </a:rPr>
              <a:t/>
            </a:r>
            <a:br>
              <a:rPr lang="en-US" altLang="ja-JP" sz="6000" b="1" i="1" smtClean="0">
                <a:solidFill>
                  <a:srgbClr val="FF0000"/>
                </a:solidFill>
              </a:rPr>
            </a:br>
            <a:r>
              <a:rPr lang="ja-JP" altLang="en-US" sz="6000" b="1" i="1" smtClean="0">
                <a:solidFill>
                  <a:srgbClr val="FF0000"/>
                </a:solidFill>
              </a:rPr>
              <a:t>現行サービスを基本とした制度構築を</a:t>
            </a:r>
            <a:r>
              <a:rPr lang="ja-JP" altLang="en-US" b="1" smtClean="0">
                <a:solidFill>
                  <a:srgbClr val="FF0000"/>
                </a:solidFill>
              </a:rPr>
              <a:t>　</a:t>
            </a: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タイトル 1"/>
          <p:cNvSpPr>
            <a:spLocks noGrp="1"/>
          </p:cNvSpPr>
          <p:nvPr>
            <p:ph type="title"/>
          </p:nvPr>
        </p:nvSpPr>
        <p:spPr/>
        <p:txBody>
          <a:bodyPr/>
          <a:lstStyle/>
          <a:p>
            <a:pPr algn="l" eaLnBrk="1" hangingPunct="1"/>
            <a:r>
              <a:rPr lang="ja-JP" altLang="en-US" sz="3600" u="sng" dirty="0" smtClean="0"/>
              <a:t>現行相当サービスのみで移行</a:t>
            </a:r>
            <a:r>
              <a:rPr lang="ja-JP" altLang="en-US" dirty="0" smtClean="0"/>
              <a:t>　</a:t>
            </a:r>
          </a:p>
        </p:txBody>
      </p:sp>
      <p:sp>
        <p:nvSpPr>
          <p:cNvPr id="3" name="コンテンツ プレースホルダ 2"/>
          <p:cNvSpPr>
            <a:spLocks noGrp="1"/>
          </p:cNvSpPr>
          <p:nvPr>
            <p:ph idx="1"/>
          </p:nvPr>
        </p:nvSpPr>
        <p:spPr>
          <a:xfrm>
            <a:off x="250825" y="1773238"/>
            <a:ext cx="8785225" cy="4968875"/>
          </a:xfrm>
        </p:spPr>
        <p:txBody>
          <a:bodyPr rtlCol="0">
            <a:normAutofit/>
          </a:bodyPr>
          <a:lstStyle/>
          <a:p>
            <a:pPr eaLnBrk="1" fontAlgn="auto" hangingPunct="1">
              <a:spcAft>
                <a:spcPts val="0"/>
              </a:spcAft>
              <a:buFont typeface="Arial" panose="020B0604020202020204" pitchFamily="34" charset="0"/>
              <a:buNone/>
              <a:defRPr/>
            </a:pPr>
            <a:r>
              <a:rPr lang="ja-JP" altLang="en-US" dirty="0" smtClean="0"/>
              <a:t>○横浜市</a:t>
            </a:r>
            <a:endParaRPr lang="en-US" altLang="ja-JP" dirty="0" smtClean="0"/>
          </a:p>
          <a:p>
            <a:pPr eaLnBrk="1" fontAlgn="auto" hangingPunct="1">
              <a:spcAft>
                <a:spcPts val="0"/>
              </a:spcAft>
              <a:buFont typeface="Arial" panose="020B0604020202020204" pitchFamily="34" charset="0"/>
              <a:buNone/>
              <a:defRPr/>
            </a:pPr>
            <a:r>
              <a:rPr lang="ja-JP" altLang="en-US" dirty="0"/>
              <a:t>　</a:t>
            </a:r>
            <a:r>
              <a:rPr lang="en-US" altLang="ja-JP" dirty="0" smtClean="0"/>
              <a:t>2016</a:t>
            </a:r>
            <a:r>
              <a:rPr lang="ja-JP" altLang="en-US" dirty="0" smtClean="0"/>
              <a:t>年</a:t>
            </a:r>
            <a:r>
              <a:rPr lang="en-US" altLang="ja-JP" dirty="0" smtClean="0"/>
              <a:t>1</a:t>
            </a:r>
            <a:r>
              <a:rPr lang="ja-JP" altLang="en-US" dirty="0" smtClean="0"/>
              <a:t>月実施</a:t>
            </a:r>
            <a:endParaRPr lang="en-US" altLang="ja-JP" dirty="0" smtClean="0"/>
          </a:p>
          <a:p>
            <a:pPr eaLnBrk="1" fontAlgn="auto" hangingPunct="1">
              <a:spcAft>
                <a:spcPts val="0"/>
              </a:spcAft>
              <a:buFont typeface="Arial" panose="020B0604020202020204" pitchFamily="34" charset="0"/>
              <a:buNone/>
              <a:defRPr/>
            </a:pPr>
            <a:r>
              <a:rPr lang="ja-JP" altLang="en-US" dirty="0" smtClean="0"/>
              <a:t>移行当初は</a:t>
            </a:r>
            <a:r>
              <a:rPr lang="ja-JP" altLang="en-US" dirty="0" smtClean="0">
                <a:solidFill>
                  <a:srgbClr val="FF0000"/>
                </a:solidFill>
              </a:rPr>
              <a:t>「現行相当サービス」だけ</a:t>
            </a:r>
            <a:endParaRPr lang="en-US" altLang="ja-JP" dirty="0" smtClean="0">
              <a:solidFill>
                <a:srgbClr val="FF0000"/>
              </a:solidFill>
            </a:endParaRPr>
          </a:p>
          <a:p>
            <a:pPr eaLnBrk="1" fontAlgn="auto" hangingPunct="1">
              <a:spcAft>
                <a:spcPts val="0"/>
              </a:spcAft>
              <a:buFont typeface="Arial" panose="020B0604020202020204" pitchFamily="34" charset="0"/>
              <a:buNone/>
              <a:defRPr/>
            </a:pPr>
            <a:r>
              <a:rPr lang="ja-JP" altLang="en-US" dirty="0"/>
              <a:t>　</a:t>
            </a:r>
            <a:r>
              <a:rPr lang="ja-JP" altLang="en-US" dirty="0" smtClean="0">
                <a:solidFill>
                  <a:srgbClr val="FF0000"/>
                </a:solidFill>
              </a:rPr>
              <a:t>通所は基準緩和型は設定しない</a:t>
            </a:r>
            <a:r>
              <a:rPr lang="ja-JP" altLang="en-US" dirty="0"/>
              <a:t>　</a:t>
            </a:r>
            <a:r>
              <a:rPr lang="ja-JP" altLang="en-US" dirty="0" smtClean="0"/>
              <a:t>　</a:t>
            </a:r>
            <a:endParaRPr lang="en-US" altLang="ja-JP" dirty="0" smtClean="0"/>
          </a:p>
          <a:p>
            <a:pPr eaLnBrk="1" fontAlgn="auto" hangingPunct="1">
              <a:spcAft>
                <a:spcPts val="0"/>
              </a:spcAft>
              <a:buFont typeface="Arial" panose="020B0604020202020204" pitchFamily="34" charset="0"/>
              <a:buNone/>
              <a:defRPr/>
            </a:pPr>
            <a:r>
              <a:rPr lang="ja-JP" altLang="en-US" dirty="0" smtClean="0"/>
              <a:t>○岡山県倉敷市</a:t>
            </a:r>
            <a:endParaRPr lang="en-US" altLang="ja-JP" dirty="0"/>
          </a:p>
          <a:p>
            <a:pPr eaLnBrk="1" fontAlgn="auto" hangingPunct="1">
              <a:spcAft>
                <a:spcPts val="0"/>
              </a:spcAft>
              <a:buFont typeface="Arial" panose="020B0604020202020204" pitchFamily="34" charset="0"/>
              <a:buNone/>
              <a:defRPr/>
            </a:pPr>
            <a:r>
              <a:rPr lang="ja-JP" altLang="en-US" dirty="0"/>
              <a:t>　急きょ　</a:t>
            </a:r>
            <a:r>
              <a:rPr lang="ja-JP" altLang="en-US" dirty="0" smtClean="0"/>
              <a:t>２０１</a:t>
            </a:r>
            <a:r>
              <a:rPr lang="en-US" altLang="ja-JP" dirty="0" smtClean="0"/>
              <a:t>5</a:t>
            </a:r>
            <a:r>
              <a:rPr lang="ja-JP" altLang="en-US" dirty="0" smtClean="0"/>
              <a:t>年度中（</a:t>
            </a:r>
            <a:r>
              <a:rPr lang="en-US" altLang="ja-JP" dirty="0" smtClean="0"/>
              <a:t>2016</a:t>
            </a:r>
            <a:r>
              <a:rPr lang="ja-JP" altLang="en-US" dirty="0" smtClean="0"/>
              <a:t>年</a:t>
            </a:r>
            <a:r>
              <a:rPr lang="en-US" altLang="ja-JP" dirty="0" smtClean="0"/>
              <a:t>3</a:t>
            </a:r>
            <a:r>
              <a:rPr lang="ja-JP" altLang="en-US" dirty="0" smtClean="0"/>
              <a:t>月）実施</a:t>
            </a:r>
            <a:r>
              <a:rPr lang="ja-JP" altLang="en-US" dirty="0"/>
              <a:t>を決める　</a:t>
            </a:r>
            <a:endParaRPr lang="en-US" altLang="ja-JP" dirty="0"/>
          </a:p>
          <a:p>
            <a:pPr eaLnBrk="1" fontAlgn="auto" hangingPunct="1">
              <a:spcAft>
                <a:spcPts val="0"/>
              </a:spcAft>
              <a:buFont typeface="Arial" panose="020B0604020202020204" pitchFamily="34" charset="0"/>
              <a:buNone/>
              <a:defRPr/>
            </a:pPr>
            <a:r>
              <a:rPr lang="ja-JP" altLang="en-US" dirty="0"/>
              <a:t>　</a:t>
            </a:r>
            <a:r>
              <a:rPr lang="ja-JP" altLang="en-US" dirty="0" smtClean="0">
                <a:solidFill>
                  <a:srgbClr val="FF0000"/>
                </a:solidFill>
              </a:rPr>
              <a:t>「</a:t>
            </a:r>
            <a:r>
              <a:rPr lang="ja-JP" altLang="en-US" dirty="0">
                <a:solidFill>
                  <a:srgbClr val="FF0000"/>
                </a:solidFill>
              </a:rPr>
              <a:t>現行サービス」だけ</a:t>
            </a:r>
            <a:r>
              <a:rPr lang="ja-JP" altLang="en-US" dirty="0"/>
              <a:t>でスタート</a:t>
            </a:r>
            <a:endParaRPr lang="en-US" altLang="ja-JP" dirty="0"/>
          </a:p>
          <a:p>
            <a:pPr eaLnBrk="1" fontAlgn="auto" hangingPunct="1">
              <a:spcAft>
                <a:spcPts val="0"/>
              </a:spcAft>
              <a:buFont typeface="Arial" panose="020B0604020202020204" pitchFamily="34" charset="0"/>
              <a:buNone/>
              <a:defRPr/>
            </a:pPr>
            <a:endParaRPr lang="ja-JP" altLang="en-US" dirty="0">
              <a:solidFill>
                <a:srgbClr val="FF0000"/>
              </a:solidFill>
            </a:endParaRP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タイトル 1"/>
          <p:cNvSpPr>
            <a:spLocks noGrp="1"/>
          </p:cNvSpPr>
          <p:nvPr>
            <p:ph type="title"/>
          </p:nvPr>
        </p:nvSpPr>
        <p:spPr/>
        <p:txBody>
          <a:bodyPr/>
          <a:lstStyle/>
          <a:p>
            <a:pPr algn="l" eaLnBrk="1" hangingPunct="1"/>
            <a:r>
              <a:rPr lang="ja-JP" altLang="ja-JP" dirty="0" smtClean="0"/>
              <a:t>倉敷市の動向</a:t>
            </a:r>
            <a:r>
              <a:rPr lang="ja-JP" altLang="en-US" dirty="0" smtClean="0"/>
              <a:t>　</a:t>
            </a:r>
            <a:endParaRPr lang="ja-JP" altLang="en-US" sz="3600" dirty="0" smtClean="0"/>
          </a:p>
        </p:txBody>
      </p:sp>
      <p:sp>
        <p:nvSpPr>
          <p:cNvPr id="3" name="コンテンツ プレースホルダ 2"/>
          <p:cNvSpPr>
            <a:spLocks noGrp="1"/>
          </p:cNvSpPr>
          <p:nvPr>
            <p:ph idx="1"/>
          </p:nvPr>
        </p:nvSpPr>
        <p:spPr>
          <a:xfrm>
            <a:off x="250825" y="1773238"/>
            <a:ext cx="8785225" cy="4968875"/>
          </a:xfrm>
        </p:spPr>
        <p:txBody>
          <a:bodyPr rtlCol="0">
            <a:normAutofit/>
          </a:bodyPr>
          <a:lstStyle/>
          <a:p>
            <a:pPr marL="0" indent="0">
              <a:buFont typeface="Arial" panose="020B0604020202020204" pitchFamily="34" charset="0"/>
              <a:buNone/>
              <a:defRPr/>
            </a:pPr>
            <a:r>
              <a:rPr lang="ja-JP" altLang="ja-JP" dirty="0" smtClean="0"/>
              <a:t>※</a:t>
            </a:r>
            <a:r>
              <a:rPr lang="ja-JP" altLang="ja-JP" dirty="0"/>
              <a:t>　２０１６年３月総合事業移行</a:t>
            </a:r>
          </a:p>
          <a:p>
            <a:pPr marL="0" indent="0">
              <a:buFont typeface="Arial" panose="020B0604020202020204" pitchFamily="34" charset="0"/>
              <a:buNone/>
              <a:defRPr/>
            </a:pPr>
            <a:r>
              <a:rPr lang="ja-JP" altLang="en-US" dirty="0"/>
              <a:t>〇</a:t>
            </a:r>
            <a:r>
              <a:rPr lang="ja-JP" altLang="ja-JP" dirty="0" smtClean="0"/>
              <a:t>現行</a:t>
            </a:r>
            <a:r>
              <a:rPr lang="ja-JP" altLang="ja-JP" dirty="0"/>
              <a:t>相当サービスのみで実施</a:t>
            </a:r>
          </a:p>
          <a:p>
            <a:pPr marL="0" indent="0">
              <a:buFont typeface="Arial" panose="020B0604020202020204" pitchFamily="34" charset="0"/>
              <a:buNone/>
              <a:defRPr/>
            </a:pPr>
            <a:r>
              <a:rPr lang="ja-JP" altLang="en-US" dirty="0"/>
              <a:t>〇</a:t>
            </a:r>
            <a:r>
              <a:rPr lang="ja-JP" altLang="ja-JP" dirty="0" smtClean="0"/>
              <a:t>基本</a:t>
            </a:r>
            <a:r>
              <a:rPr lang="ja-JP" altLang="ja-JP" dirty="0"/>
              <a:t>チェックリスト</a:t>
            </a:r>
            <a:r>
              <a:rPr lang="ja-JP" altLang="ja-JP" dirty="0" smtClean="0"/>
              <a:t>は</a:t>
            </a:r>
            <a:r>
              <a:rPr lang="ja-JP" altLang="en-US" dirty="0" smtClean="0"/>
              <a:t>認定を</a:t>
            </a:r>
            <a:r>
              <a:rPr lang="ja-JP" altLang="ja-JP" dirty="0" smtClean="0"/>
              <a:t>希望</a:t>
            </a:r>
            <a:r>
              <a:rPr lang="ja-JP" altLang="en-US" dirty="0" smtClean="0"/>
              <a:t>しない場合</a:t>
            </a:r>
            <a:r>
              <a:rPr lang="ja-JP" altLang="ja-JP" dirty="0" smtClean="0"/>
              <a:t>のみ</a:t>
            </a:r>
            <a:r>
              <a:rPr lang="ja-JP" altLang="ja-JP" dirty="0"/>
              <a:t>実施</a:t>
            </a:r>
          </a:p>
          <a:p>
            <a:pPr marL="0" indent="0">
              <a:buFont typeface="Arial" panose="020B0604020202020204" pitchFamily="34" charset="0"/>
              <a:buNone/>
              <a:defRPr/>
            </a:pPr>
            <a:r>
              <a:rPr lang="ja-JP" altLang="en-US" dirty="0"/>
              <a:t>〇</a:t>
            </a:r>
            <a:r>
              <a:rPr lang="ja-JP" altLang="ja-JP" dirty="0" smtClean="0"/>
              <a:t>厚労省</a:t>
            </a:r>
            <a:r>
              <a:rPr lang="ja-JP" altLang="ja-JP" dirty="0"/>
              <a:t>老健局振興課の課長補佐が派遣で「参与」になり陣頭指揮</a:t>
            </a:r>
          </a:p>
          <a:p>
            <a:pPr marL="0" indent="0">
              <a:buFont typeface="Arial" panose="020B0604020202020204" pitchFamily="34" charset="0"/>
              <a:buNone/>
              <a:defRPr/>
            </a:pPr>
            <a:r>
              <a:rPr lang="ja-JP" altLang="ja-JP" dirty="0"/>
              <a:t>　⇒国も「多様なサービス」の制度スタート時からの整備は想定していない</a:t>
            </a:r>
          </a:p>
          <a:p>
            <a:pPr eaLnBrk="1" fontAlgn="auto" hangingPunct="1">
              <a:spcAft>
                <a:spcPts val="0"/>
              </a:spcAft>
              <a:buFont typeface="Arial" panose="020B0604020202020204" pitchFamily="34" charset="0"/>
              <a:buNone/>
              <a:defRPr/>
            </a:pPr>
            <a:endParaRPr lang="ja-JP" altLang="en-US" dirty="0">
              <a:solidFill>
                <a:srgbClr val="FF0000"/>
              </a:solidFill>
            </a:endParaRP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タイトル 1"/>
          <p:cNvSpPr>
            <a:spLocks noGrp="1"/>
          </p:cNvSpPr>
          <p:nvPr>
            <p:ph type="title"/>
          </p:nvPr>
        </p:nvSpPr>
        <p:spPr>
          <a:xfrm>
            <a:off x="457200" y="274638"/>
            <a:ext cx="8291513" cy="346075"/>
          </a:xfrm>
        </p:spPr>
        <p:txBody>
          <a:bodyPr/>
          <a:lstStyle/>
          <a:p>
            <a:r>
              <a:rPr lang="ja-JP" altLang="en-US" u="sng" smtClean="0"/>
              <a:t>厚労省の「移行セミナー」では</a:t>
            </a:r>
          </a:p>
        </p:txBody>
      </p:sp>
      <p:pic>
        <p:nvPicPr>
          <p:cNvPr id="81923" name="コンテンツ プレースホルダー 3"/>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90488" y="765175"/>
            <a:ext cx="8802687" cy="6084888"/>
          </a:xfrm>
        </p:spPr>
      </p:pic>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タイトル 1"/>
          <p:cNvSpPr>
            <a:spLocks noGrp="1"/>
          </p:cNvSpPr>
          <p:nvPr>
            <p:ph type="title"/>
          </p:nvPr>
        </p:nvSpPr>
        <p:spPr>
          <a:xfrm>
            <a:off x="457200" y="274638"/>
            <a:ext cx="8291513" cy="346075"/>
          </a:xfrm>
        </p:spPr>
        <p:txBody>
          <a:bodyPr/>
          <a:lstStyle/>
          <a:p>
            <a:r>
              <a:rPr lang="ja-JP" altLang="en-US" u="sng" smtClean="0"/>
              <a:t>厚労省の「移行セミナー」では</a:t>
            </a:r>
          </a:p>
        </p:txBody>
      </p:sp>
      <p:pic>
        <p:nvPicPr>
          <p:cNvPr id="82947" name="コンテンツ プレースホルダー 4"/>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168275" y="836613"/>
            <a:ext cx="8867775" cy="6094412"/>
          </a:xfrm>
        </p:spPr>
      </p:pic>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タイトル 1"/>
          <p:cNvSpPr>
            <a:spLocks noGrp="1"/>
          </p:cNvSpPr>
          <p:nvPr>
            <p:ph type="title"/>
          </p:nvPr>
        </p:nvSpPr>
        <p:spPr>
          <a:xfrm>
            <a:off x="457200" y="274638"/>
            <a:ext cx="8291513" cy="346075"/>
          </a:xfrm>
        </p:spPr>
        <p:txBody>
          <a:bodyPr/>
          <a:lstStyle/>
          <a:p>
            <a:r>
              <a:rPr lang="ja-JP" altLang="en-US" u="sng" smtClean="0"/>
              <a:t>厚労省の「移行セミナー」では</a:t>
            </a:r>
          </a:p>
        </p:txBody>
      </p:sp>
      <p:pic>
        <p:nvPicPr>
          <p:cNvPr id="83971" name="コンテンツ プレースホルダー 3"/>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192088" y="836613"/>
            <a:ext cx="8843962" cy="6111875"/>
          </a:xfrm>
        </p:spPr>
      </p:pic>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solidFill>
            <a:schemeClr val="tx2">
              <a:lumMod val="20000"/>
              <a:lumOff val="80000"/>
            </a:schemeClr>
          </a:solidFill>
        </p:spPr>
        <p:txBody>
          <a:bodyPr/>
          <a:lstStyle/>
          <a:p>
            <a:pPr>
              <a:defRPr/>
            </a:pPr>
            <a:r>
              <a:rPr lang="ja-JP" altLang="ja-JP" u="sng" kern="100" dirty="0" smtClean="0">
                <a:latin typeface="Century" panose="02040604050505020304" pitchFamily="18" charset="0"/>
                <a:ea typeface="ＭＳ ゴシック" panose="020B0609070205080204" pitchFamily="49" charset="-128"/>
                <a:cs typeface="Times New Roman" panose="02020603050405020304" pitchFamily="18" charset="0"/>
              </a:rPr>
              <a:t>当面する目標と取り組み</a:t>
            </a:r>
            <a:endParaRPr lang="ja-JP" altLang="en-US" u="sng" dirty="0"/>
          </a:p>
        </p:txBody>
      </p:sp>
      <p:sp>
        <p:nvSpPr>
          <p:cNvPr id="4" name="正方形/長方形 3"/>
          <p:cNvSpPr/>
          <p:nvPr/>
        </p:nvSpPr>
        <p:spPr>
          <a:xfrm>
            <a:off x="250825" y="1600200"/>
            <a:ext cx="8893175" cy="5016500"/>
          </a:xfrm>
          <a:prstGeom prst="rect">
            <a:avLst/>
          </a:prstGeom>
        </p:spPr>
        <p:txBody>
          <a:bodyPr>
            <a:spAutoFit/>
          </a:bodyPr>
          <a:lstStyle/>
          <a:p>
            <a:pPr marL="152400" indent="-152400">
              <a:spcAft>
                <a:spcPts val="0"/>
              </a:spcAft>
              <a:defRPr/>
            </a:pPr>
            <a:r>
              <a:rPr lang="ja-JP" altLang="ja-JP" sz="3200" kern="100" dirty="0">
                <a:latin typeface="Century" panose="02040604050505020304" pitchFamily="18" charset="0"/>
                <a:ea typeface="ＭＳ ゴシック" panose="020B0609070205080204" pitchFamily="49" charset="-128"/>
                <a:cs typeface="Times New Roman" panose="02020603050405020304" pitchFamily="18" charset="0"/>
              </a:rPr>
              <a:t>総合事業移行が法律によって強制されている現状から当面する目標は</a:t>
            </a:r>
            <a:endParaRPr lang="ja-JP" altLang="ja-JP" sz="2400" kern="100" dirty="0">
              <a:latin typeface="Century" panose="02040604050505020304" pitchFamily="18" charset="0"/>
              <a:ea typeface="ＭＳ 明朝" panose="02020609040205080304" pitchFamily="17" charset="-128"/>
              <a:cs typeface="Times New Roman" panose="02020603050405020304" pitchFamily="18" charset="0"/>
            </a:endParaRPr>
          </a:p>
          <a:p>
            <a:pPr marL="152400" indent="-152400">
              <a:spcAft>
                <a:spcPts val="0"/>
              </a:spcAft>
              <a:defRPr/>
            </a:pPr>
            <a:r>
              <a:rPr lang="ja-JP" altLang="ja-JP" sz="3200" kern="100" dirty="0">
                <a:latin typeface="Century" panose="02040604050505020304" pitchFamily="18" charset="0"/>
                <a:ea typeface="ＭＳ ゴシック" panose="020B0609070205080204" pitchFamily="49" charset="-128"/>
                <a:cs typeface="Times New Roman" panose="02020603050405020304" pitchFamily="18" charset="0"/>
              </a:rPr>
              <a:t>①利用者の生活と介護事業所の運営を守るために、訪問型・通所型とも「現行相当サービス」がすべての移行先となる総合事業をめざす</a:t>
            </a:r>
            <a:endParaRPr lang="ja-JP" altLang="ja-JP" sz="2400" kern="100" dirty="0">
              <a:latin typeface="Century" panose="02040604050505020304" pitchFamily="18" charset="0"/>
              <a:ea typeface="ＭＳ 明朝" panose="02020609040205080304" pitchFamily="17" charset="-128"/>
              <a:cs typeface="Times New Roman" panose="02020603050405020304" pitchFamily="18" charset="0"/>
            </a:endParaRPr>
          </a:p>
          <a:p>
            <a:pPr marL="152400" indent="-152400">
              <a:spcAft>
                <a:spcPts val="0"/>
              </a:spcAft>
              <a:defRPr/>
            </a:pPr>
            <a:r>
              <a:rPr lang="ja-JP" altLang="ja-JP" sz="3200" kern="100" dirty="0">
                <a:latin typeface="Century" panose="02040604050505020304" pitchFamily="18" charset="0"/>
                <a:ea typeface="ＭＳ ゴシック" panose="020B0609070205080204" pitchFamily="49" charset="-128"/>
                <a:cs typeface="Times New Roman" panose="02020603050405020304" pitchFamily="18" charset="0"/>
              </a:rPr>
              <a:t>②「安上り・無資格」サービスでしかない基準緩和Ａ型については、導入に反対しつつ、できる限りその影響を小さいものとさせていく</a:t>
            </a:r>
            <a:endParaRPr lang="ja-JP" altLang="ja-JP" sz="2400" kern="100" dirty="0">
              <a:latin typeface="Century" panose="02040604050505020304" pitchFamily="18" charset="0"/>
              <a:ea typeface="ＭＳ 明朝" panose="02020609040205080304" pitchFamily="17" charset="-128"/>
              <a:cs typeface="Times New Roman" panose="02020603050405020304" pitchFamily="18" charset="0"/>
            </a:endParaRPr>
          </a:p>
          <a:p>
            <a:pPr marL="152400" indent="-152400">
              <a:spcAft>
                <a:spcPts val="0"/>
              </a:spcAft>
              <a:defRPr/>
            </a:pPr>
            <a:r>
              <a:rPr lang="ja-JP" altLang="ja-JP" sz="3200" kern="100" dirty="0">
                <a:latin typeface="Century" panose="02040604050505020304" pitchFamily="18" charset="0"/>
                <a:ea typeface="ＭＳ ゴシック" panose="020B0609070205080204" pitchFamily="49" charset="-128"/>
                <a:cs typeface="Times New Roman" panose="02020603050405020304" pitchFamily="18" charset="0"/>
              </a:rPr>
              <a:t>③要支援者の認定申請権侵害をさせず、利用サービス選択権を保障する具体的措置を取らせる</a:t>
            </a:r>
            <a:endParaRPr lang="ja-JP" altLang="ja-JP" sz="2400" kern="100" dirty="0">
              <a:latin typeface="Century" panose="02040604050505020304" pitchFamily="18" charset="0"/>
              <a:ea typeface="ＭＳ 明朝" panose="02020609040205080304" pitchFamily="17" charset="-128"/>
              <a:cs typeface="Times New Roman" panose="02020603050405020304" pitchFamily="18" charset="0"/>
            </a:endParaRP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pPr>
              <a:defRPr/>
            </a:pPr>
            <a:r>
              <a:rPr lang="ja-JP" altLang="ja-JP" u="sng" kern="100" dirty="0" smtClean="0">
                <a:latin typeface="Century" panose="02040604050505020304" pitchFamily="18" charset="0"/>
                <a:ea typeface="ＭＳ ゴシック" panose="020B0609070205080204" pitchFamily="49" charset="-128"/>
                <a:cs typeface="Times New Roman" panose="02020603050405020304" pitchFamily="18" charset="0"/>
              </a:rPr>
              <a:t>要求項目</a:t>
            </a:r>
            <a:endParaRPr lang="ja-JP" altLang="en-US" u="sng" dirty="0"/>
          </a:p>
        </p:txBody>
      </p:sp>
      <p:sp>
        <p:nvSpPr>
          <p:cNvPr id="4" name="正方形/長方形 3"/>
          <p:cNvSpPr/>
          <p:nvPr/>
        </p:nvSpPr>
        <p:spPr>
          <a:xfrm>
            <a:off x="107950" y="1449388"/>
            <a:ext cx="8712200" cy="5047536"/>
          </a:xfrm>
          <a:prstGeom prst="rect">
            <a:avLst/>
          </a:prstGeom>
        </p:spPr>
        <p:txBody>
          <a:bodyPr>
            <a:spAutoFit/>
          </a:bodyPr>
          <a:lstStyle/>
          <a:p>
            <a:pPr marL="152400" indent="-152400">
              <a:spcAft>
                <a:spcPts val="0"/>
              </a:spcAft>
              <a:defRPr/>
            </a:pPr>
            <a:endParaRPr lang="ja-JP" altLang="ja-JP" sz="1400" kern="100" dirty="0">
              <a:latin typeface="Century" panose="02040604050505020304" pitchFamily="18" charset="0"/>
              <a:ea typeface="ＭＳ 明朝" panose="02020609040205080304" pitchFamily="17" charset="-128"/>
              <a:cs typeface="Times New Roman" panose="02020603050405020304" pitchFamily="18" charset="0"/>
            </a:endParaRPr>
          </a:p>
          <a:p>
            <a:pPr marL="152400" indent="-152400">
              <a:spcAft>
                <a:spcPts val="0"/>
              </a:spcAft>
              <a:defRPr/>
            </a:pPr>
            <a:r>
              <a:rPr lang="ja-JP" altLang="ja-JP" sz="2800" kern="100" dirty="0" smtClean="0">
                <a:latin typeface="Century" panose="02040604050505020304" pitchFamily="18" charset="0"/>
                <a:ea typeface="ＭＳ ゴシック" panose="020B0609070205080204" pitchFamily="49" charset="-128"/>
                <a:cs typeface="Times New Roman" panose="02020603050405020304" pitchFamily="18" charset="0"/>
              </a:rPr>
              <a:t>①総合</a:t>
            </a:r>
            <a:r>
              <a:rPr lang="ja-JP" altLang="ja-JP" sz="2800" kern="100" dirty="0">
                <a:latin typeface="Century" panose="02040604050505020304" pitchFamily="18" charset="0"/>
                <a:ea typeface="ＭＳ ゴシック" panose="020B0609070205080204" pitchFamily="49" charset="-128"/>
                <a:cs typeface="Times New Roman" panose="02020603050405020304" pitchFamily="18" charset="0"/>
              </a:rPr>
              <a:t>事業のサービス類型については、訪問・通所ともすべて現行相当サービスのみとすること</a:t>
            </a:r>
            <a:endParaRPr lang="ja-JP" altLang="ja-JP" sz="2000" kern="100" dirty="0">
              <a:latin typeface="Century" panose="02040604050505020304" pitchFamily="18" charset="0"/>
              <a:ea typeface="ＭＳ 明朝" panose="02020609040205080304" pitchFamily="17" charset="-128"/>
              <a:cs typeface="Times New Roman" panose="02020603050405020304" pitchFamily="18" charset="0"/>
            </a:endParaRPr>
          </a:p>
          <a:p>
            <a:pPr marL="152400" indent="-152400">
              <a:spcAft>
                <a:spcPts val="0"/>
              </a:spcAft>
              <a:defRPr/>
            </a:pPr>
            <a:r>
              <a:rPr lang="ja-JP" altLang="en-US" sz="2800" kern="100" dirty="0">
                <a:latin typeface="Century" panose="02040604050505020304" pitchFamily="18" charset="0"/>
                <a:ea typeface="ＭＳ ゴシック" panose="020B0609070205080204" pitchFamily="49" charset="-128"/>
                <a:cs typeface="Times New Roman" panose="02020603050405020304" pitchFamily="18" charset="0"/>
              </a:rPr>
              <a:t>②</a:t>
            </a:r>
            <a:r>
              <a:rPr lang="ja-JP" altLang="ja-JP" sz="2800" kern="100" dirty="0" smtClean="0">
                <a:latin typeface="Century" panose="02040604050505020304" pitchFamily="18" charset="0"/>
                <a:ea typeface="ＭＳ ゴシック" panose="020B0609070205080204" pitchFamily="49" charset="-128"/>
                <a:cs typeface="Times New Roman" panose="02020603050405020304" pitchFamily="18" charset="0"/>
              </a:rPr>
              <a:t>訪問型</a:t>
            </a:r>
            <a:r>
              <a:rPr lang="ja-JP" altLang="ja-JP" sz="2800" kern="100" dirty="0">
                <a:latin typeface="Century" panose="02040604050505020304" pitchFamily="18" charset="0"/>
                <a:ea typeface="ＭＳ ゴシック" panose="020B0609070205080204" pitchFamily="49" charset="-128"/>
                <a:cs typeface="Times New Roman" panose="02020603050405020304" pitchFamily="18" charset="0"/>
              </a:rPr>
              <a:t>サービスの生活援助は、ホームヘルパーがチームの一員として利用者の在宅生活を支える様々な支援や見守り、相談援助、情報収集を行っており、現行の介護予防訪問介護の基準を維持し、基準緩和の対象としないこと</a:t>
            </a:r>
            <a:endParaRPr lang="ja-JP" altLang="ja-JP" sz="2000" kern="100" dirty="0">
              <a:latin typeface="Century" panose="02040604050505020304" pitchFamily="18" charset="0"/>
              <a:ea typeface="ＭＳ 明朝" panose="02020609040205080304" pitchFamily="17" charset="-128"/>
              <a:cs typeface="Times New Roman" panose="02020603050405020304" pitchFamily="18" charset="0"/>
            </a:endParaRPr>
          </a:p>
          <a:p>
            <a:pPr marL="152400" indent="-152400">
              <a:spcAft>
                <a:spcPts val="0"/>
              </a:spcAft>
              <a:defRPr/>
            </a:pPr>
            <a:r>
              <a:rPr lang="ja-JP" altLang="ja-JP" sz="2800" kern="100" dirty="0">
                <a:latin typeface="Century" panose="02040604050505020304" pitchFamily="18" charset="0"/>
                <a:ea typeface="ＭＳ ゴシック" panose="020B0609070205080204" pitchFamily="49" charset="-128"/>
                <a:cs typeface="Times New Roman" panose="02020603050405020304" pitchFamily="18" charset="0"/>
              </a:rPr>
              <a:t>③通所型サービスについては、利用者の機能訓練、入浴等清潔保持、社会参加・交流など多彩な機能をもっており、現行の介護予防通所介護の基準を維持し、報酬単価を下げる基準緩和を行わないこと</a:t>
            </a:r>
            <a:endParaRPr lang="ja-JP" altLang="ja-JP" sz="2000" kern="100" dirty="0">
              <a:latin typeface="Century" panose="02040604050505020304" pitchFamily="18" charset="0"/>
              <a:ea typeface="ＭＳ 明朝" panose="02020609040205080304" pitchFamily="17" charset="-128"/>
              <a:cs typeface="Times New Roman" panose="02020603050405020304" pitchFamily="18" charset="0"/>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表 7"/>
          <p:cNvGraphicFramePr>
            <a:graphicFrameLocks noGrp="1"/>
          </p:cNvGraphicFramePr>
          <p:nvPr/>
        </p:nvGraphicFramePr>
        <p:xfrm>
          <a:off x="77788" y="620713"/>
          <a:ext cx="8983662" cy="6011862"/>
        </p:xfrm>
        <a:graphic>
          <a:graphicData uri="http://schemas.openxmlformats.org/drawingml/2006/table">
            <a:tbl>
              <a:tblPr firstRow="1" bandRow="1">
                <a:tableStyleId>{5940675A-B579-460E-94D1-54222C63F5DA}</a:tableStyleId>
              </a:tblPr>
              <a:tblGrid>
                <a:gridCol w="706235"/>
                <a:gridCol w="8277427"/>
              </a:tblGrid>
              <a:tr h="2952100">
                <a:tc>
                  <a:txBody>
                    <a:bodyPr/>
                    <a:lstStyle/>
                    <a:p>
                      <a:endParaRPr kumimoji="1" lang="ja-JP" altLang="en-US" sz="1200" dirty="0"/>
                    </a:p>
                  </a:txBody>
                  <a:tcPr marL="0" marR="0" marT="45716" marB="45716">
                    <a:lnL w="12700" cap="flat" cmpd="sng" algn="ctr">
                      <a:solidFill>
                        <a:schemeClr val="tx1"/>
                      </a:solidFill>
                      <a:prstDash val="dash"/>
                      <a:round/>
                      <a:headEnd type="none" w="med" len="med"/>
                      <a:tailEnd type="none" w="med" len="med"/>
                    </a:lnL>
                    <a:lnR w="9525" cap="flat" cmpd="sng" algn="ctr">
                      <a:solidFill>
                        <a:schemeClr val="tx1"/>
                      </a:solidFill>
                      <a:prstDash val="dash"/>
                      <a:round/>
                      <a:headEnd type="none" w="med" len="med"/>
                      <a:tailEnd type="none" w="med" len="med"/>
                    </a:lnR>
                    <a:lnT w="12700" cap="flat" cmpd="sng" algn="ctr">
                      <a:solidFill>
                        <a:schemeClr val="tx1"/>
                      </a:solidFill>
                      <a:prstDash val="dash"/>
                      <a:round/>
                      <a:headEnd type="none" w="med" len="med"/>
                      <a:tailEnd type="none" w="med" len="med"/>
                    </a:lnT>
                    <a:lnB w="12700" cap="flat" cmpd="sng" algn="ctr">
                      <a:solidFill>
                        <a:schemeClr val="tx1"/>
                      </a:solidFill>
                      <a:prstDash val="dash"/>
                      <a:round/>
                      <a:headEnd type="none" w="med" len="med"/>
                      <a:tailEnd type="none" w="med" len="med"/>
                    </a:lnB>
                  </a:tcPr>
                </a:tc>
                <a:tc>
                  <a:txBody>
                    <a:bodyPr/>
                    <a:lstStyle/>
                    <a:p>
                      <a:endParaRPr kumimoji="1" lang="ja-JP" altLang="en-US" sz="1800" dirty="0"/>
                    </a:p>
                  </a:txBody>
                  <a:tcPr marL="82938" marR="82938" marT="45716" marB="45716">
                    <a:lnL w="9525" cap="flat" cmpd="sng" algn="ctr">
                      <a:solidFill>
                        <a:schemeClr val="tx1"/>
                      </a:solidFill>
                      <a:prstDash val="dash"/>
                      <a:round/>
                      <a:headEnd type="none" w="med" len="med"/>
                      <a:tailEnd type="none" w="med" len="med"/>
                    </a:lnL>
                    <a:lnR w="9525" cap="flat" cmpd="sng" algn="ctr">
                      <a:solidFill>
                        <a:schemeClr val="tx1"/>
                      </a:solidFill>
                      <a:prstDash val="dash"/>
                      <a:round/>
                      <a:headEnd type="none" w="med" len="med"/>
                      <a:tailEnd type="none" w="med" len="med"/>
                    </a:lnR>
                    <a:lnT w="9525" cap="flat" cmpd="sng" algn="ctr">
                      <a:solidFill>
                        <a:schemeClr val="tx1"/>
                      </a:solidFill>
                      <a:prstDash val="dash"/>
                      <a:round/>
                      <a:headEnd type="none" w="med" len="med"/>
                      <a:tailEnd type="none" w="med" len="med"/>
                    </a:lnT>
                    <a:lnB w="9525" cap="flat" cmpd="sng" algn="ctr">
                      <a:solidFill>
                        <a:schemeClr val="tx1"/>
                      </a:solidFill>
                      <a:prstDash val="dash"/>
                      <a:round/>
                      <a:headEnd type="none" w="med" len="med"/>
                      <a:tailEnd type="none" w="med" len="med"/>
                    </a:lnB>
                  </a:tcPr>
                </a:tc>
              </a:tr>
              <a:tr h="3059762">
                <a:tc>
                  <a:txBody>
                    <a:bodyPr/>
                    <a:lstStyle/>
                    <a:p>
                      <a:endParaRPr kumimoji="1" lang="ja-JP" altLang="en-US" sz="1200" dirty="0"/>
                    </a:p>
                  </a:txBody>
                  <a:tcPr marL="0" marR="0" marT="45716" marB="45716">
                    <a:lnL w="12700" cap="flat" cmpd="sng" algn="ctr">
                      <a:solidFill>
                        <a:schemeClr val="tx1"/>
                      </a:solidFill>
                      <a:prstDash val="dash"/>
                      <a:round/>
                      <a:headEnd type="none" w="med" len="med"/>
                      <a:tailEnd type="none" w="med" len="med"/>
                    </a:lnL>
                    <a:lnR w="12700" cap="flat" cmpd="sng" algn="ctr">
                      <a:solidFill>
                        <a:schemeClr val="tx1"/>
                      </a:solidFill>
                      <a:prstDash val="dash"/>
                      <a:round/>
                      <a:headEnd type="none" w="med" len="med"/>
                      <a:tailEnd type="none" w="med" len="med"/>
                    </a:lnR>
                    <a:lnT w="12700" cap="flat" cmpd="sng" algn="ctr">
                      <a:solidFill>
                        <a:schemeClr val="tx1"/>
                      </a:solidFill>
                      <a:prstDash val="dash"/>
                      <a:round/>
                      <a:headEnd type="none" w="med" len="med"/>
                      <a:tailEnd type="none" w="med" len="med"/>
                    </a:lnT>
                    <a:lnB w="12700" cap="flat" cmpd="sng" algn="ctr">
                      <a:solidFill>
                        <a:schemeClr val="tx1"/>
                      </a:solidFill>
                      <a:prstDash val="dash"/>
                      <a:round/>
                      <a:headEnd type="none" w="med" len="med"/>
                      <a:tailEnd type="none" w="med" len="med"/>
                    </a:lnB>
                  </a:tcPr>
                </a:tc>
                <a:tc>
                  <a:txBody>
                    <a:bodyPr/>
                    <a:lstStyle/>
                    <a:p>
                      <a:endParaRPr kumimoji="1" lang="ja-JP" altLang="en-US" sz="1800" dirty="0"/>
                    </a:p>
                  </a:txBody>
                  <a:tcPr marL="82938" marR="82938" marT="45716" marB="45716">
                    <a:lnL w="12700" cap="flat" cmpd="sng" algn="ctr">
                      <a:solidFill>
                        <a:schemeClr val="tx1"/>
                      </a:solidFill>
                      <a:prstDash val="dash"/>
                      <a:round/>
                      <a:headEnd type="none" w="med" len="med"/>
                      <a:tailEnd type="none" w="med" len="med"/>
                    </a:lnL>
                    <a:lnR w="12700" cap="flat" cmpd="sng" algn="ctr">
                      <a:solidFill>
                        <a:schemeClr val="tx1"/>
                      </a:solidFill>
                      <a:prstDash val="dash"/>
                      <a:round/>
                      <a:headEnd type="none" w="med" len="med"/>
                      <a:tailEnd type="none" w="med" len="med"/>
                    </a:lnR>
                    <a:lnT w="9525" cap="flat" cmpd="sng" algn="ctr">
                      <a:solidFill>
                        <a:schemeClr val="tx1"/>
                      </a:solidFill>
                      <a:prstDash val="dash"/>
                      <a:round/>
                      <a:headEnd type="none" w="med" len="med"/>
                      <a:tailEnd type="none" w="med" len="med"/>
                    </a:lnT>
                    <a:lnB w="12700" cap="flat" cmpd="sng" algn="ctr">
                      <a:solidFill>
                        <a:schemeClr val="tx1"/>
                      </a:solidFill>
                      <a:prstDash val="dash"/>
                      <a:round/>
                      <a:headEnd type="none" w="med" len="med"/>
                      <a:tailEnd type="none" w="med" len="med"/>
                    </a:lnB>
                  </a:tcPr>
                </a:tc>
              </a:tr>
            </a:tbl>
          </a:graphicData>
        </a:graphic>
      </p:graphicFrame>
      <p:sp>
        <p:nvSpPr>
          <p:cNvPr id="37" name="右矢印 36"/>
          <p:cNvSpPr/>
          <p:nvPr/>
        </p:nvSpPr>
        <p:spPr>
          <a:xfrm>
            <a:off x="4170363" y="6178550"/>
            <a:ext cx="620712" cy="287338"/>
          </a:xfrm>
          <a:prstGeom prst="rightArrow">
            <a:avLst/>
          </a:prstGeom>
          <a:solidFill>
            <a:schemeClr val="accent1"/>
          </a:solidFill>
          <a:ln w="63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ja-JP" altLang="en-US" dirty="0">
              <a:solidFill>
                <a:prstClr val="black"/>
              </a:solidFill>
            </a:endParaRPr>
          </a:p>
        </p:txBody>
      </p:sp>
      <p:sp>
        <p:nvSpPr>
          <p:cNvPr id="36" name="右矢印 35"/>
          <p:cNvSpPr/>
          <p:nvPr/>
        </p:nvSpPr>
        <p:spPr>
          <a:xfrm>
            <a:off x="4140200" y="5589588"/>
            <a:ext cx="620713" cy="287337"/>
          </a:xfrm>
          <a:prstGeom prst="rightArrow">
            <a:avLst/>
          </a:prstGeom>
          <a:solidFill>
            <a:schemeClr val="accent1"/>
          </a:solidFill>
          <a:ln w="63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ja-JP" altLang="en-US" dirty="0">
              <a:solidFill>
                <a:prstClr val="black"/>
              </a:solidFill>
            </a:endParaRPr>
          </a:p>
        </p:txBody>
      </p:sp>
      <p:sp>
        <p:nvSpPr>
          <p:cNvPr id="33" name="右矢印 32"/>
          <p:cNvSpPr/>
          <p:nvPr/>
        </p:nvSpPr>
        <p:spPr>
          <a:xfrm>
            <a:off x="4211638" y="4724400"/>
            <a:ext cx="549275" cy="217488"/>
          </a:xfrm>
          <a:prstGeom prst="rightArrow">
            <a:avLst/>
          </a:prstGeom>
          <a:solidFill>
            <a:schemeClr val="accent1"/>
          </a:solidFill>
          <a:ln w="63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ja-JP" altLang="en-US" dirty="0">
              <a:solidFill>
                <a:prstClr val="black"/>
              </a:solidFill>
            </a:endParaRPr>
          </a:p>
        </p:txBody>
      </p:sp>
      <p:sp>
        <p:nvSpPr>
          <p:cNvPr id="26" name="右矢印 25"/>
          <p:cNvSpPr/>
          <p:nvPr/>
        </p:nvSpPr>
        <p:spPr>
          <a:xfrm flipV="1">
            <a:off x="4140200" y="2781300"/>
            <a:ext cx="620713" cy="215900"/>
          </a:xfrm>
          <a:prstGeom prst="rightArrow">
            <a:avLst/>
          </a:prstGeom>
          <a:solidFill>
            <a:schemeClr val="accent1"/>
          </a:solidFill>
          <a:ln w="63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ja-JP" altLang="en-US" dirty="0">
              <a:solidFill>
                <a:prstClr val="black"/>
              </a:solidFill>
            </a:endParaRPr>
          </a:p>
        </p:txBody>
      </p:sp>
      <p:sp>
        <p:nvSpPr>
          <p:cNvPr id="21" name="右矢印 20"/>
          <p:cNvSpPr/>
          <p:nvPr/>
        </p:nvSpPr>
        <p:spPr>
          <a:xfrm>
            <a:off x="4067175" y="3716338"/>
            <a:ext cx="620713" cy="288925"/>
          </a:xfrm>
          <a:prstGeom prst="rightArrow">
            <a:avLst/>
          </a:prstGeom>
          <a:solidFill>
            <a:srgbClr val="FF0000"/>
          </a:solidFill>
          <a:ln w="63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ja-JP" altLang="en-US" dirty="0">
              <a:solidFill>
                <a:prstClr val="black"/>
              </a:solidFill>
            </a:endParaRPr>
          </a:p>
        </p:txBody>
      </p:sp>
      <p:sp>
        <p:nvSpPr>
          <p:cNvPr id="5" name="正方形/長方形 4"/>
          <p:cNvSpPr/>
          <p:nvPr/>
        </p:nvSpPr>
        <p:spPr>
          <a:xfrm>
            <a:off x="179512" y="2636912"/>
            <a:ext cx="3796940" cy="1584176"/>
          </a:xfrm>
          <a:prstGeom prst="rect">
            <a:avLst/>
          </a:prstGeom>
          <a:solidFill>
            <a:schemeClr val="bg1">
              <a:lumMod val="85000"/>
            </a:schemeClr>
          </a:solidFill>
          <a:ln w="9525" cmpd="sng">
            <a:solidFill>
              <a:schemeClr val="tx1"/>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prstMaterial="matte">
            <a:bevelT w="127000" h="25400"/>
          </a:sp3d>
        </p:spPr>
        <p:style>
          <a:lnRef idx="2">
            <a:schemeClr val="accent1">
              <a:shade val="50000"/>
            </a:schemeClr>
          </a:lnRef>
          <a:fillRef idx="1">
            <a:schemeClr val="accent1"/>
          </a:fillRef>
          <a:effectRef idx="0">
            <a:schemeClr val="accent1"/>
          </a:effectRef>
          <a:fontRef idx="minor">
            <a:schemeClr val="lt1"/>
          </a:fontRef>
        </p:style>
        <p:txBody>
          <a:bodyPr lIns="36000" rIns="36000" anchor="ctr"/>
          <a:lstStyle/>
          <a:p>
            <a:pPr marL="88900" eaLnBrk="1" fontAlgn="auto" hangingPunct="1">
              <a:spcBef>
                <a:spcPts val="0"/>
              </a:spcBef>
              <a:spcAft>
                <a:spcPts val="0"/>
              </a:spcAft>
              <a:defRPr/>
            </a:pPr>
            <a:r>
              <a:rPr lang="ja-JP" altLang="en-US" dirty="0">
                <a:solidFill>
                  <a:prstClr val="black"/>
                </a:solidFill>
                <a:latin typeface="ＤＦ特太ゴシック体" panose="020B0509000000000000" pitchFamily="49" charset="-128"/>
                <a:ea typeface="ＤＦ特太ゴシック体" panose="020B0509000000000000" pitchFamily="49" charset="-128"/>
              </a:rPr>
              <a:t>介護予防給付</a:t>
            </a:r>
            <a:endParaRPr lang="en-US" altLang="ja-JP" dirty="0">
              <a:solidFill>
                <a:prstClr val="black"/>
              </a:solidFill>
              <a:latin typeface="ＤＦ特太ゴシック体" panose="020B0509000000000000" pitchFamily="49" charset="-128"/>
              <a:ea typeface="ＤＦ特太ゴシック体" panose="020B0509000000000000" pitchFamily="49" charset="-128"/>
            </a:endParaRPr>
          </a:p>
          <a:p>
            <a:pPr marL="88900" eaLnBrk="1" fontAlgn="auto" hangingPunct="1">
              <a:spcBef>
                <a:spcPts val="0"/>
              </a:spcBef>
              <a:spcAft>
                <a:spcPts val="0"/>
              </a:spcAft>
              <a:defRPr/>
            </a:pPr>
            <a:r>
              <a:rPr lang="ja-JP" altLang="en-US" sz="1200" dirty="0">
                <a:solidFill>
                  <a:prstClr val="black"/>
                </a:solidFill>
                <a:latin typeface="ＤＦ特太ゴシック体" panose="020B0509000000000000" pitchFamily="49" charset="-128"/>
                <a:ea typeface="ＤＦ特太ゴシック体" panose="020B0509000000000000" pitchFamily="49" charset="-128"/>
              </a:rPr>
              <a:t>　（要支援</a:t>
            </a:r>
            <a:r>
              <a:rPr lang="en-US" altLang="ja-JP" sz="1200" dirty="0">
                <a:solidFill>
                  <a:prstClr val="black"/>
                </a:solidFill>
                <a:latin typeface="ＤＦ特太ゴシック体" panose="020B0509000000000000" pitchFamily="49" charset="-128"/>
                <a:ea typeface="ＤＦ特太ゴシック体" panose="020B0509000000000000" pitchFamily="49" charset="-128"/>
              </a:rPr>
              <a:t>1</a:t>
            </a:r>
            <a:r>
              <a:rPr lang="ja-JP" altLang="en-US" sz="1200" dirty="0">
                <a:solidFill>
                  <a:prstClr val="black"/>
                </a:solidFill>
                <a:latin typeface="ＤＦ特太ゴシック体" panose="020B0509000000000000" pitchFamily="49" charset="-128"/>
                <a:ea typeface="ＤＦ特太ゴシック体" panose="020B0509000000000000" pitchFamily="49" charset="-128"/>
              </a:rPr>
              <a:t>～２）</a:t>
            </a:r>
            <a:endParaRPr lang="ja-JP" altLang="en-US" dirty="0">
              <a:solidFill>
                <a:prstClr val="black"/>
              </a:solidFill>
              <a:latin typeface="ＤＦ特太ゴシック体" panose="020B0509000000000000" pitchFamily="49" charset="-128"/>
              <a:ea typeface="ＤＦ特太ゴシック体" panose="020B0509000000000000" pitchFamily="49" charset="-128"/>
            </a:endParaRPr>
          </a:p>
        </p:txBody>
      </p:sp>
      <p:sp>
        <p:nvSpPr>
          <p:cNvPr id="10" name="正方形/長方形 9"/>
          <p:cNvSpPr/>
          <p:nvPr/>
        </p:nvSpPr>
        <p:spPr>
          <a:xfrm>
            <a:off x="683568" y="4437112"/>
            <a:ext cx="3456384" cy="1006371"/>
          </a:xfrm>
          <a:prstGeom prst="rect">
            <a:avLst/>
          </a:prstGeom>
          <a:solidFill>
            <a:srgbClr val="99FF99"/>
          </a:solidFill>
          <a:ln w="9525" cmpd="sng">
            <a:solidFill>
              <a:schemeClr val="tx1"/>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prstMaterial="matte">
            <a:bevelT w="127000" h="25400"/>
          </a:sp3d>
        </p:spPr>
        <p:style>
          <a:lnRef idx="2">
            <a:schemeClr val="accent1">
              <a:shade val="50000"/>
            </a:schemeClr>
          </a:lnRef>
          <a:fillRef idx="1">
            <a:schemeClr val="accent1"/>
          </a:fillRef>
          <a:effectRef idx="0">
            <a:schemeClr val="accent1"/>
          </a:effectRef>
          <a:fontRef idx="minor">
            <a:schemeClr val="lt1"/>
          </a:fontRef>
        </p:style>
        <p:txBody>
          <a:bodyPr wrap="none" anchor="ctr"/>
          <a:lstStyle/>
          <a:p>
            <a:pPr marL="87313" eaLnBrk="1" fontAlgn="auto" hangingPunct="1">
              <a:spcBef>
                <a:spcPts val="0"/>
              </a:spcBef>
              <a:spcAft>
                <a:spcPts val="0"/>
              </a:spcAft>
              <a:defRPr/>
            </a:pPr>
            <a:r>
              <a:rPr lang="ja-JP" altLang="en-US" dirty="0">
                <a:solidFill>
                  <a:prstClr val="black"/>
                </a:solidFill>
                <a:latin typeface="HG創英角ｺﾞｼｯｸUB" panose="020B0909000000000000" pitchFamily="49" charset="-128"/>
                <a:ea typeface="HG創英角ｺﾞｼｯｸUB" panose="020B0909000000000000" pitchFamily="49" charset="-128"/>
              </a:rPr>
              <a:t>介護予防事業</a:t>
            </a:r>
            <a:endParaRPr lang="en-US" altLang="ja-JP" dirty="0">
              <a:solidFill>
                <a:prstClr val="black"/>
              </a:solidFill>
              <a:latin typeface="HG創英角ｺﾞｼｯｸUB" panose="020B0909000000000000" pitchFamily="49" charset="-128"/>
              <a:ea typeface="HG創英角ｺﾞｼｯｸUB" panose="020B0909000000000000" pitchFamily="49" charset="-128"/>
            </a:endParaRPr>
          </a:p>
          <a:p>
            <a:pPr algn="ctr" eaLnBrk="1" fontAlgn="auto" hangingPunct="1">
              <a:spcBef>
                <a:spcPts val="0"/>
              </a:spcBef>
              <a:spcAft>
                <a:spcPts val="0"/>
              </a:spcAft>
              <a:defRPr/>
            </a:pPr>
            <a:r>
              <a:rPr lang="ja-JP" altLang="en-US" sz="1050" dirty="0">
                <a:solidFill>
                  <a:prstClr val="black"/>
                </a:solidFill>
                <a:latin typeface="HGP創英角ｺﾞｼｯｸUB" panose="020B0900000000000000" pitchFamily="50" charset="-128"/>
                <a:ea typeface="HGP創英角ｺﾞｼｯｸUB" panose="020B0900000000000000" pitchFamily="50" charset="-128"/>
              </a:rPr>
              <a:t>又は</a:t>
            </a:r>
            <a:r>
              <a:rPr lang="ja-JP" altLang="en-US" sz="1400" dirty="0">
                <a:solidFill>
                  <a:prstClr val="black"/>
                </a:solidFill>
                <a:latin typeface="HGP創英角ｺﾞｼｯｸUB" panose="020B0900000000000000" pitchFamily="50" charset="-128"/>
                <a:ea typeface="HGP創英角ｺﾞｼｯｸUB" panose="020B0900000000000000" pitchFamily="50" charset="-128"/>
              </a:rPr>
              <a:t>介護予防・日常生活支援総合事業</a:t>
            </a:r>
            <a:endParaRPr lang="en-US" altLang="ja-JP" sz="1400" dirty="0">
              <a:solidFill>
                <a:prstClr val="black"/>
              </a:solidFill>
              <a:latin typeface="HGP創英角ｺﾞｼｯｸUB" panose="020B0900000000000000" pitchFamily="50" charset="-128"/>
              <a:ea typeface="HGP創英角ｺﾞｼｯｸUB" panose="020B0900000000000000" pitchFamily="50" charset="-128"/>
            </a:endParaRPr>
          </a:p>
          <a:p>
            <a:pPr eaLnBrk="1" fontAlgn="auto" hangingPunct="1">
              <a:spcBef>
                <a:spcPts val="0"/>
              </a:spcBef>
              <a:spcAft>
                <a:spcPts val="0"/>
              </a:spcAft>
              <a:defRPr/>
            </a:pPr>
            <a:r>
              <a:rPr lang="ja-JP" altLang="en-US" sz="1400" dirty="0">
                <a:solidFill>
                  <a:prstClr val="black"/>
                </a:solidFill>
              </a:rPr>
              <a:t>○ 二次予防事業</a:t>
            </a:r>
            <a:endParaRPr lang="en-US" altLang="ja-JP" sz="1400" dirty="0">
              <a:solidFill>
                <a:prstClr val="black"/>
              </a:solidFill>
            </a:endParaRPr>
          </a:p>
          <a:p>
            <a:pPr eaLnBrk="1" fontAlgn="auto" hangingPunct="1">
              <a:spcBef>
                <a:spcPts val="0"/>
              </a:spcBef>
              <a:spcAft>
                <a:spcPts val="0"/>
              </a:spcAft>
              <a:defRPr/>
            </a:pPr>
            <a:r>
              <a:rPr lang="ja-JP" altLang="en-US" sz="1400" dirty="0">
                <a:solidFill>
                  <a:prstClr val="black"/>
                </a:solidFill>
              </a:rPr>
              <a:t>○ 一次予防事業</a:t>
            </a:r>
            <a:endParaRPr lang="en-US" altLang="ja-JP" sz="1400" dirty="0">
              <a:solidFill>
                <a:prstClr val="black"/>
              </a:solidFill>
            </a:endParaRPr>
          </a:p>
          <a:p>
            <a:pPr marL="174625" algn="just" eaLnBrk="1" fontAlgn="auto" hangingPunct="1">
              <a:spcBef>
                <a:spcPts val="0"/>
              </a:spcBef>
              <a:spcAft>
                <a:spcPts val="0"/>
              </a:spcAft>
              <a:defRPr/>
            </a:pPr>
            <a:endParaRPr lang="en-US" altLang="ja-JP" sz="1200" dirty="0">
              <a:solidFill>
                <a:prstClr val="black"/>
              </a:solidFill>
            </a:endParaRPr>
          </a:p>
        </p:txBody>
      </p:sp>
      <p:sp>
        <p:nvSpPr>
          <p:cNvPr id="13" name="正方形/長方形 12"/>
          <p:cNvSpPr/>
          <p:nvPr/>
        </p:nvSpPr>
        <p:spPr>
          <a:xfrm>
            <a:off x="755576" y="5445224"/>
            <a:ext cx="3377807" cy="659105"/>
          </a:xfrm>
          <a:prstGeom prst="rect">
            <a:avLst/>
          </a:prstGeom>
          <a:solidFill>
            <a:srgbClr val="FFCCCC"/>
          </a:solidFill>
          <a:ln w="6350" cmpd="sng">
            <a:solidFill>
              <a:schemeClr val="tx1"/>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prstMaterial="matte">
            <a:bevelT w="127000" h="25400"/>
          </a:sp3d>
        </p:spPr>
        <p:style>
          <a:lnRef idx="2">
            <a:schemeClr val="accent1">
              <a:shade val="50000"/>
            </a:schemeClr>
          </a:lnRef>
          <a:fillRef idx="1">
            <a:schemeClr val="accent1"/>
          </a:fillRef>
          <a:effectRef idx="0">
            <a:schemeClr val="accent1"/>
          </a:effectRef>
          <a:fontRef idx="minor">
            <a:schemeClr val="lt1"/>
          </a:fontRef>
        </p:style>
        <p:txBody>
          <a:bodyPr wrap="none" anchor="ctr"/>
          <a:lstStyle/>
          <a:p>
            <a:pPr marL="87313" eaLnBrk="1" fontAlgn="auto" hangingPunct="1">
              <a:spcBef>
                <a:spcPts val="0"/>
              </a:spcBef>
              <a:spcAft>
                <a:spcPts val="0"/>
              </a:spcAft>
              <a:defRPr/>
            </a:pPr>
            <a:r>
              <a:rPr lang="ja-JP" altLang="en-US" dirty="0">
                <a:solidFill>
                  <a:prstClr val="black"/>
                </a:solidFill>
                <a:latin typeface="HG創英角ｺﾞｼｯｸUB" panose="020B0909000000000000" pitchFamily="49" charset="-128"/>
                <a:ea typeface="HG創英角ｺﾞｼｯｸUB" panose="020B0909000000000000" pitchFamily="49" charset="-128"/>
              </a:rPr>
              <a:t>包括的支援事業</a:t>
            </a:r>
            <a:endParaRPr lang="en-US" altLang="ja-JP" dirty="0">
              <a:solidFill>
                <a:prstClr val="black"/>
              </a:solidFill>
              <a:latin typeface="HG創英角ｺﾞｼｯｸUB" panose="020B0909000000000000" pitchFamily="49" charset="-128"/>
              <a:ea typeface="HG創英角ｺﾞｼｯｸUB" panose="020B0909000000000000" pitchFamily="49" charset="-128"/>
            </a:endParaRPr>
          </a:p>
          <a:p>
            <a:pPr eaLnBrk="1" fontAlgn="auto" hangingPunct="1">
              <a:spcBef>
                <a:spcPts val="600"/>
              </a:spcBef>
              <a:spcAft>
                <a:spcPts val="0"/>
              </a:spcAft>
              <a:defRPr/>
            </a:pPr>
            <a:r>
              <a:rPr lang="ja-JP" altLang="en-US" sz="1400" dirty="0">
                <a:solidFill>
                  <a:prstClr val="black"/>
                </a:solidFill>
              </a:rPr>
              <a:t>○地域包括支援センターの運営</a:t>
            </a:r>
            <a:endParaRPr lang="en-US" altLang="ja-JP" sz="1400" dirty="0">
              <a:solidFill>
                <a:prstClr val="black"/>
              </a:solidFill>
            </a:endParaRPr>
          </a:p>
          <a:p>
            <a:pPr eaLnBrk="1" fontAlgn="auto" hangingPunct="1">
              <a:lnSpc>
                <a:spcPts val="1500"/>
              </a:lnSpc>
              <a:spcBef>
                <a:spcPts val="0"/>
              </a:spcBef>
              <a:spcAft>
                <a:spcPts val="0"/>
              </a:spcAft>
              <a:defRPr/>
            </a:pPr>
            <a:endParaRPr lang="ja-JP" altLang="en-US" sz="1200" dirty="0">
              <a:solidFill>
                <a:prstClr val="black"/>
              </a:solidFill>
            </a:endParaRPr>
          </a:p>
        </p:txBody>
      </p:sp>
      <p:sp>
        <p:nvSpPr>
          <p:cNvPr id="14" name="正方形/長方形 13"/>
          <p:cNvSpPr/>
          <p:nvPr/>
        </p:nvSpPr>
        <p:spPr>
          <a:xfrm>
            <a:off x="755576" y="6237311"/>
            <a:ext cx="3352295" cy="470471"/>
          </a:xfrm>
          <a:prstGeom prst="rect">
            <a:avLst/>
          </a:prstGeom>
          <a:solidFill>
            <a:srgbClr val="CCFFFF"/>
          </a:solidFill>
          <a:ln w="9525" cmpd="sng">
            <a:solidFill>
              <a:schemeClr val="tx1"/>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prstMaterial="matte">
            <a:bevelT w="127000" h="254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marL="87313" eaLnBrk="1" fontAlgn="auto" hangingPunct="1">
              <a:spcBef>
                <a:spcPts val="0"/>
              </a:spcBef>
              <a:spcAft>
                <a:spcPts val="0"/>
              </a:spcAft>
              <a:defRPr/>
            </a:pPr>
            <a:r>
              <a:rPr lang="ja-JP" altLang="en-US" dirty="0">
                <a:solidFill>
                  <a:prstClr val="black"/>
                </a:solidFill>
                <a:latin typeface="HG創英角ｺﾞｼｯｸUB" panose="020B0909000000000000" pitchFamily="49" charset="-128"/>
                <a:ea typeface="HG創英角ｺﾞｼｯｸUB" panose="020B0909000000000000" pitchFamily="49" charset="-128"/>
              </a:rPr>
              <a:t>任意事業</a:t>
            </a:r>
            <a:endParaRPr lang="en-US" altLang="ja-JP" dirty="0">
              <a:solidFill>
                <a:prstClr val="black"/>
              </a:solidFill>
              <a:latin typeface="HG創英角ｺﾞｼｯｸUB" panose="020B0909000000000000" pitchFamily="49" charset="-128"/>
              <a:ea typeface="HG創英角ｺﾞｼｯｸUB" panose="020B0909000000000000" pitchFamily="49" charset="-128"/>
            </a:endParaRPr>
          </a:p>
        </p:txBody>
      </p:sp>
      <p:sp>
        <p:nvSpPr>
          <p:cNvPr id="15" name="正方形/長方形 14"/>
          <p:cNvSpPr/>
          <p:nvPr/>
        </p:nvSpPr>
        <p:spPr>
          <a:xfrm>
            <a:off x="4860032" y="3140968"/>
            <a:ext cx="3722683" cy="2016008"/>
          </a:xfrm>
          <a:prstGeom prst="rect">
            <a:avLst/>
          </a:prstGeom>
          <a:solidFill>
            <a:srgbClr val="99FF99"/>
          </a:solidFill>
          <a:ln w="9525" cmpd="sng">
            <a:solidFill>
              <a:schemeClr val="tx1"/>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prstMaterial="matte">
            <a:bevelT w="127000" h="25400"/>
          </a:sp3d>
        </p:spPr>
        <p:style>
          <a:lnRef idx="2">
            <a:schemeClr val="accent1">
              <a:shade val="50000"/>
            </a:schemeClr>
          </a:lnRef>
          <a:fillRef idx="1">
            <a:schemeClr val="accent1"/>
          </a:fillRef>
          <a:effectRef idx="0">
            <a:schemeClr val="accent1"/>
          </a:effectRef>
          <a:fontRef idx="minor">
            <a:schemeClr val="lt1"/>
          </a:fontRef>
        </p:style>
        <p:txBody>
          <a:bodyPr wrap="none" rIns="0"/>
          <a:lstStyle/>
          <a:p>
            <a:pPr marL="88900" eaLnBrk="1" fontAlgn="auto" hangingPunct="1">
              <a:spcBef>
                <a:spcPts val="0"/>
              </a:spcBef>
              <a:spcAft>
                <a:spcPts val="0"/>
              </a:spcAft>
              <a:defRPr/>
            </a:pPr>
            <a:r>
              <a:rPr lang="ja-JP" altLang="en-US" sz="1600" dirty="0">
                <a:solidFill>
                  <a:srgbClr val="FF0000"/>
                </a:solidFill>
                <a:latin typeface="HG創英角ｺﾞｼｯｸUB" panose="020B0909000000000000" pitchFamily="49" charset="-128"/>
                <a:ea typeface="HG創英角ｺﾞｼｯｸUB" panose="020B0909000000000000" pitchFamily="49" charset="-128"/>
              </a:rPr>
              <a:t>新しい介護予防・日常生活支援総合事業</a:t>
            </a:r>
            <a:endParaRPr lang="en-US" altLang="ja-JP" sz="1600" dirty="0">
              <a:solidFill>
                <a:srgbClr val="FF0000"/>
              </a:solidFill>
              <a:latin typeface="HG創英角ｺﾞｼｯｸUB" panose="020B0909000000000000" pitchFamily="49" charset="-128"/>
              <a:ea typeface="HG創英角ｺﾞｼｯｸUB" panose="020B0909000000000000" pitchFamily="49" charset="-128"/>
            </a:endParaRPr>
          </a:p>
          <a:p>
            <a:pPr marL="88900" eaLnBrk="1" fontAlgn="auto" hangingPunct="1">
              <a:spcBef>
                <a:spcPts val="0"/>
              </a:spcBef>
              <a:spcAft>
                <a:spcPts val="0"/>
              </a:spcAft>
              <a:defRPr/>
            </a:pPr>
            <a:r>
              <a:rPr lang="ja-JP" altLang="en-US" sz="1200" dirty="0">
                <a:solidFill>
                  <a:prstClr val="black"/>
                </a:solidFill>
                <a:latin typeface="ＤＦ特太ゴシック体" panose="020B0509000000000000" pitchFamily="49" charset="-128"/>
                <a:ea typeface="ＤＦ特太ゴシック体" panose="020B0509000000000000" pitchFamily="49" charset="-128"/>
              </a:rPr>
              <a:t>（要支援</a:t>
            </a:r>
            <a:r>
              <a:rPr lang="en-US" altLang="ja-JP" sz="1200" dirty="0">
                <a:solidFill>
                  <a:prstClr val="black"/>
                </a:solidFill>
                <a:latin typeface="ＤＦ特太ゴシック体" panose="020B0509000000000000" pitchFamily="49" charset="-128"/>
                <a:ea typeface="ＤＦ特太ゴシック体" panose="020B0509000000000000" pitchFamily="49" charset="-128"/>
              </a:rPr>
              <a:t>1</a:t>
            </a:r>
            <a:r>
              <a:rPr lang="ja-JP" altLang="en-US" sz="1200" dirty="0">
                <a:solidFill>
                  <a:prstClr val="black"/>
                </a:solidFill>
                <a:latin typeface="ＤＦ特太ゴシック体" panose="020B0509000000000000" pitchFamily="49" charset="-128"/>
                <a:ea typeface="ＤＦ特太ゴシック体" panose="020B0509000000000000" pitchFamily="49" charset="-128"/>
              </a:rPr>
              <a:t>～２、事業対象者）</a:t>
            </a:r>
            <a:endParaRPr lang="en-US" altLang="ja-JP" dirty="0">
              <a:solidFill>
                <a:prstClr val="black"/>
              </a:solidFill>
              <a:latin typeface="ＤＦ特太ゴシック体" panose="020B0509000000000000" pitchFamily="49" charset="-128"/>
              <a:ea typeface="ＤＦ特太ゴシック体" panose="020B0509000000000000" pitchFamily="49" charset="-128"/>
            </a:endParaRPr>
          </a:p>
          <a:p>
            <a:pPr eaLnBrk="1" fontAlgn="auto" hangingPunct="1">
              <a:spcBef>
                <a:spcPts val="600"/>
              </a:spcBef>
              <a:spcAft>
                <a:spcPts val="0"/>
              </a:spcAft>
              <a:defRPr/>
            </a:pPr>
            <a:r>
              <a:rPr lang="ja-JP" altLang="en-US" sz="1400" dirty="0">
                <a:solidFill>
                  <a:prstClr val="black"/>
                </a:solidFill>
              </a:rPr>
              <a:t>○ </a:t>
            </a:r>
            <a:r>
              <a:rPr lang="ja-JP" altLang="en-US" sz="1400" b="1" dirty="0">
                <a:solidFill>
                  <a:srgbClr val="FF0000"/>
                </a:solidFill>
              </a:rPr>
              <a:t>介護予防・生活支援サービス事業</a:t>
            </a:r>
            <a:endParaRPr lang="en-US" altLang="ja-JP" sz="1400" b="1" dirty="0">
              <a:solidFill>
                <a:srgbClr val="FF0000"/>
              </a:solidFill>
            </a:endParaRPr>
          </a:p>
          <a:p>
            <a:pPr eaLnBrk="1" fontAlgn="auto" hangingPunct="1">
              <a:spcBef>
                <a:spcPts val="0"/>
              </a:spcBef>
              <a:spcAft>
                <a:spcPts val="0"/>
              </a:spcAft>
              <a:defRPr/>
            </a:pPr>
            <a:r>
              <a:rPr lang="ja-JP" altLang="en-US" sz="1400" b="1" dirty="0">
                <a:solidFill>
                  <a:srgbClr val="FF0000"/>
                </a:solidFill>
              </a:rPr>
              <a:t>　　・訪問型サービス</a:t>
            </a:r>
            <a:endParaRPr lang="en-US" altLang="ja-JP" sz="1400" b="1" dirty="0">
              <a:solidFill>
                <a:srgbClr val="FF0000"/>
              </a:solidFill>
            </a:endParaRPr>
          </a:p>
          <a:p>
            <a:pPr eaLnBrk="1" fontAlgn="auto" hangingPunct="1">
              <a:spcBef>
                <a:spcPts val="0"/>
              </a:spcBef>
              <a:spcAft>
                <a:spcPts val="0"/>
              </a:spcAft>
              <a:defRPr/>
            </a:pPr>
            <a:r>
              <a:rPr lang="ja-JP" altLang="en-US" sz="1400" b="1" dirty="0">
                <a:solidFill>
                  <a:srgbClr val="FF0000"/>
                </a:solidFill>
              </a:rPr>
              <a:t>　　・通所型サービス</a:t>
            </a:r>
            <a:endParaRPr lang="en-US" altLang="ja-JP" sz="1400" b="1" dirty="0">
              <a:solidFill>
                <a:srgbClr val="FF0000"/>
              </a:solidFill>
            </a:endParaRPr>
          </a:p>
          <a:p>
            <a:pPr eaLnBrk="1" fontAlgn="auto" hangingPunct="1">
              <a:spcBef>
                <a:spcPts val="0"/>
              </a:spcBef>
              <a:spcAft>
                <a:spcPts val="0"/>
              </a:spcAft>
              <a:defRPr/>
            </a:pPr>
            <a:r>
              <a:rPr lang="ja-JP" altLang="en-US" sz="1400" dirty="0">
                <a:solidFill>
                  <a:prstClr val="black"/>
                </a:solidFill>
              </a:rPr>
              <a:t>　　・生活支援サービス</a:t>
            </a:r>
            <a:endParaRPr lang="en-US" altLang="ja-JP" sz="1400" dirty="0">
              <a:solidFill>
                <a:prstClr val="black"/>
              </a:solidFill>
            </a:endParaRPr>
          </a:p>
          <a:p>
            <a:pPr eaLnBrk="1" fontAlgn="auto" hangingPunct="1">
              <a:spcBef>
                <a:spcPts val="0"/>
              </a:spcBef>
              <a:spcAft>
                <a:spcPts val="0"/>
              </a:spcAft>
              <a:defRPr/>
            </a:pPr>
            <a:r>
              <a:rPr lang="ja-JP" altLang="en-US" sz="1400" dirty="0">
                <a:solidFill>
                  <a:prstClr val="black"/>
                </a:solidFill>
              </a:rPr>
              <a:t>　　・</a:t>
            </a:r>
            <a:r>
              <a:rPr lang="ja-JP" altLang="en-US" sz="1400" b="1" dirty="0">
                <a:solidFill>
                  <a:srgbClr val="FF0000"/>
                </a:solidFill>
              </a:rPr>
              <a:t>介護予防支援事業（ケアマネジメント）</a:t>
            </a:r>
            <a:endParaRPr lang="en-US" altLang="ja-JP" sz="1400" b="1" dirty="0">
              <a:solidFill>
                <a:srgbClr val="FF0000"/>
              </a:solidFill>
            </a:endParaRPr>
          </a:p>
          <a:p>
            <a:pPr eaLnBrk="1" fontAlgn="auto" hangingPunct="1">
              <a:spcBef>
                <a:spcPts val="600"/>
              </a:spcBef>
              <a:spcAft>
                <a:spcPts val="0"/>
              </a:spcAft>
              <a:defRPr/>
            </a:pPr>
            <a:r>
              <a:rPr lang="ja-JP" altLang="en-US" sz="1400" dirty="0">
                <a:solidFill>
                  <a:prstClr val="black"/>
                </a:solidFill>
              </a:rPr>
              <a:t>○ 一般介護予防事業</a:t>
            </a:r>
            <a:endParaRPr lang="en-US" altLang="ja-JP" sz="1400" dirty="0">
              <a:solidFill>
                <a:prstClr val="black"/>
              </a:solidFill>
            </a:endParaRPr>
          </a:p>
        </p:txBody>
      </p:sp>
      <p:sp>
        <p:nvSpPr>
          <p:cNvPr id="16" name="正方形/長方形 15"/>
          <p:cNvSpPr/>
          <p:nvPr/>
        </p:nvSpPr>
        <p:spPr>
          <a:xfrm>
            <a:off x="4860032" y="5229200"/>
            <a:ext cx="3722683" cy="864096"/>
          </a:xfrm>
          <a:prstGeom prst="rect">
            <a:avLst/>
          </a:prstGeom>
          <a:solidFill>
            <a:srgbClr val="FFCCCC"/>
          </a:solidFill>
          <a:ln w="9525" cmpd="sng">
            <a:solidFill>
              <a:schemeClr val="tx1"/>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prstMaterial="matte">
            <a:bevelT w="127000" h="25400"/>
          </a:sp3d>
        </p:spPr>
        <p:style>
          <a:lnRef idx="2">
            <a:schemeClr val="accent1">
              <a:shade val="50000"/>
            </a:schemeClr>
          </a:lnRef>
          <a:fillRef idx="1">
            <a:schemeClr val="accent1"/>
          </a:fillRef>
          <a:effectRef idx="0">
            <a:schemeClr val="accent1"/>
          </a:effectRef>
          <a:fontRef idx="minor">
            <a:schemeClr val="lt1"/>
          </a:fontRef>
        </p:style>
        <p:txBody>
          <a:bodyPr wrap="none"/>
          <a:lstStyle/>
          <a:p>
            <a:pPr marL="88900" eaLnBrk="1" fontAlgn="auto" hangingPunct="1">
              <a:spcBef>
                <a:spcPts val="0"/>
              </a:spcBef>
              <a:spcAft>
                <a:spcPts val="0"/>
              </a:spcAft>
              <a:defRPr/>
            </a:pPr>
            <a:r>
              <a:rPr lang="ja-JP" altLang="en-US" dirty="0">
                <a:solidFill>
                  <a:prstClr val="black"/>
                </a:solidFill>
                <a:latin typeface="HG創英角ｺﾞｼｯｸUB" panose="020B0909000000000000" pitchFamily="49" charset="-128"/>
                <a:ea typeface="HG創英角ｺﾞｼｯｸUB" panose="020B0909000000000000" pitchFamily="49" charset="-128"/>
              </a:rPr>
              <a:t>包括的支援事業</a:t>
            </a:r>
            <a:r>
              <a:rPr lang="ja-JP" altLang="en-US" dirty="0">
                <a:solidFill>
                  <a:prstClr val="black"/>
                </a:solidFill>
              </a:rPr>
              <a:t>　</a:t>
            </a:r>
            <a:endParaRPr lang="en-US" altLang="ja-JP" dirty="0">
              <a:solidFill>
                <a:prstClr val="black"/>
              </a:solidFill>
            </a:endParaRPr>
          </a:p>
          <a:p>
            <a:pPr eaLnBrk="1" fontAlgn="auto" hangingPunct="1">
              <a:spcBef>
                <a:spcPts val="600"/>
              </a:spcBef>
              <a:spcAft>
                <a:spcPts val="0"/>
              </a:spcAft>
              <a:defRPr/>
            </a:pPr>
            <a:r>
              <a:rPr lang="ja-JP" altLang="en-US" sz="1100" dirty="0">
                <a:solidFill>
                  <a:prstClr val="black"/>
                </a:solidFill>
              </a:rPr>
              <a:t>○ 地域包括支援センターの運営○ </a:t>
            </a:r>
            <a:r>
              <a:rPr lang="ja-JP" altLang="en-US" sz="1100" b="1" dirty="0">
                <a:solidFill>
                  <a:srgbClr val="FF0000"/>
                </a:solidFill>
              </a:rPr>
              <a:t>在宅医療・介護連携の</a:t>
            </a:r>
            <a:endParaRPr lang="en-US" altLang="ja-JP" sz="1100" b="1" dirty="0">
              <a:solidFill>
                <a:srgbClr val="FF0000"/>
              </a:solidFill>
            </a:endParaRPr>
          </a:p>
          <a:p>
            <a:pPr eaLnBrk="1" fontAlgn="auto" hangingPunct="1">
              <a:spcBef>
                <a:spcPts val="600"/>
              </a:spcBef>
              <a:spcAft>
                <a:spcPts val="0"/>
              </a:spcAft>
              <a:defRPr/>
            </a:pPr>
            <a:r>
              <a:rPr lang="ja-JP" altLang="en-US" sz="1100" b="1" dirty="0">
                <a:solidFill>
                  <a:srgbClr val="FF0000"/>
                </a:solidFill>
              </a:rPr>
              <a:t>推進</a:t>
            </a:r>
            <a:r>
              <a:rPr lang="ja-JP" altLang="en-US" sz="1100" dirty="0">
                <a:solidFill>
                  <a:prstClr val="black"/>
                </a:solidFill>
              </a:rPr>
              <a:t>○ </a:t>
            </a:r>
            <a:r>
              <a:rPr lang="ja-JP" altLang="en-US" sz="1100" b="1" dirty="0">
                <a:solidFill>
                  <a:srgbClr val="FF0000"/>
                </a:solidFill>
              </a:rPr>
              <a:t>認知症施策の推進</a:t>
            </a:r>
            <a:r>
              <a:rPr lang="ja-JP" altLang="en-US" sz="1100" dirty="0">
                <a:solidFill>
                  <a:prstClr val="black"/>
                </a:solidFill>
              </a:rPr>
              <a:t>○ </a:t>
            </a:r>
            <a:r>
              <a:rPr lang="ja-JP" altLang="en-US" sz="1100" b="1" dirty="0">
                <a:solidFill>
                  <a:srgbClr val="FF0000"/>
                </a:solidFill>
              </a:rPr>
              <a:t>生活支援サービスの体制整備</a:t>
            </a:r>
            <a:endParaRPr lang="en-US" altLang="ja-JP" sz="1100" b="1" dirty="0">
              <a:solidFill>
                <a:srgbClr val="FF0000"/>
              </a:solidFill>
            </a:endParaRPr>
          </a:p>
        </p:txBody>
      </p:sp>
      <p:sp>
        <p:nvSpPr>
          <p:cNvPr id="19" name="正方形/長方形 18"/>
          <p:cNvSpPr/>
          <p:nvPr/>
        </p:nvSpPr>
        <p:spPr>
          <a:xfrm>
            <a:off x="4860032" y="2636912"/>
            <a:ext cx="4283968" cy="396000"/>
          </a:xfrm>
          <a:prstGeom prst="rect">
            <a:avLst/>
          </a:prstGeom>
          <a:solidFill>
            <a:schemeClr val="bg1">
              <a:lumMod val="85000"/>
            </a:schemeClr>
          </a:solidFill>
          <a:ln w="9525" cmpd="sng">
            <a:solidFill>
              <a:schemeClr val="tx1"/>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prstMaterial="matte">
            <a:bevelT w="127000" h="254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marL="176213" algn="ctr" eaLnBrk="1" fontAlgn="auto" hangingPunct="1">
              <a:spcBef>
                <a:spcPts val="0"/>
              </a:spcBef>
              <a:spcAft>
                <a:spcPts val="0"/>
              </a:spcAft>
              <a:defRPr/>
            </a:pPr>
            <a:r>
              <a:rPr lang="ja-JP" altLang="en-US" dirty="0">
                <a:solidFill>
                  <a:prstClr val="black"/>
                </a:solidFill>
                <a:latin typeface="ＤＦ特太ゴシック体" panose="020B0509000000000000" pitchFamily="49" charset="-128"/>
                <a:ea typeface="ＤＦ特太ゴシック体" panose="020B0509000000000000" pitchFamily="49" charset="-128"/>
              </a:rPr>
              <a:t>介護予防給付</a:t>
            </a:r>
            <a:r>
              <a:rPr lang="ja-JP" altLang="en-US" sz="1200" dirty="0">
                <a:solidFill>
                  <a:prstClr val="black"/>
                </a:solidFill>
                <a:latin typeface="ＤＦ特太ゴシック体" panose="020B0509000000000000" pitchFamily="49" charset="-128"/>
                <a:ea typeface="ＤＦ特太ゴシック体" panose="020B0509000000000000" pitchFamily="49" charset="-128"/>
              </a:rPr>
              <a:t>（要支援</a:t>
            </a:r>
            <a:r>
              <a:rPr lang="en-US" altLang="ja-JP" sz="1200" dirty="0">
                <a:solidFill>
                  <a:prstClr val="black"/>
                </a:solidFill>
                <a:latin typeface="ＤＦ特太ゴシック体" panose="020B0509000000000000" pitchFamily="49" charset="-128"/>
                <a:ea typeface="ＤＦ特太ゴシック体" panose="020B0509000000000000" pitchFamily="49" charset="-128"/>
              </a:rPr>
              <a:t>1</a:t>
            </a:r>
            <a:r>
              <a:rPr lang="ja-JP" altLang="en-US" sz="1200" dirty="0">
                <a:solidFill>
                  <a:prstClr val="black"/>
                </a:solidFill>
                <a:latin typeface="ＤＦ特太ゴシック体" panose="020B0509000000000000" pitchFamily="49" charset="-128"/>
                <a:ea typeface="ＤＦ特太ゴシック体" panose="020B0509000000000000" pitchFamily="49" charset="-128"/>
              </a:rPr>
              <a:t>～２）</a:t>
            </a:r>
            <a:endParaRPr lang="en-US" altLang="ja-JP" sz="1200" dirty="0">
              <a:solidFill>
                <a:prstClr val="black"/>
              </a:solidFill>
              <a:latin typeface="ＤＦ特太ゴシック体" panose="020B0509000000000000" pitchFamily="49" charset="-128"/>
              <a:ea typeface="ＤＦ特太ゴシック体" panose="020B0509000000000000" pitchFamily="49" charset="-128"/>
            </a:endParaRPr>
          </a:p>
        </p:txBody>
      </p:sp>
      <p:sp>
        <p:nvSpPr>
          <p:cNvPr id="16427" name="テキスト ボックス 23"/>
          <p:cNvSpPr txBox="1">
            <a:spLocks noChangeArrowheads="1"/>
          </p:cNvSpPr>
          <p:nvPr/>
        </p:nvSpPr>
        <p:spPr bwMode="auto">
          <a:xfrm>
            <a:off x="3995738" y="2276475"/>
            <a:ext cx="922337"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r>
              <a:rPr lang="ja-JP" altLang="en-US" sz="1200">
                <a:solidFill>
                  <a:srgbClr val="4F81BD"/>
                </a:solidFill>
                <a:latin typeface="HG丸ｺﾞｼｯｸM-PRO" panose="020F0600000000000000" pitchFamily="50" charset="-128"/>
                <a:ea typeface="HG丸ｺﾞｼｯｸM-PRO" panose="020F0600000000000000" pitchFamily="50" charset="-128"/>
              </a:rPr>
              <a:t>現行と同様</a:t>
            </a:r>
          </a:p>
        </p:txBody>
      </p:sp>
      <p:sp>
        <p:nvSpPr>
          <p:cNvPr id="16428" name="テキスト ボックス 24"/>
          <p:cNvSpPr txBox="1">
            <a:spLocks noChangeArrowheads="1"/>
          </p:cNvSpPr>
          <p:nvPr/>
        </p:nvSpPr>
        <p:spPr bwMode="auto">
          <a:xfrm>
            <a:off x="3995738" y="3284538"/>
            <a:ext cx="922337"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r>
              <a:rPr lang="ja-JP" altLang="en-US" sz="1200">
                <a:solidFill>
                  <a:srgbClr val="4F81BD"/>
                </a:solidFill>
                <a:latin typeface="HG丸ｺﾞｼｯｸM-PRO" panose="020F0600000000000000" pitchFamily="50" charset="-128"/>
                <a:ea typeface="HG丸ｺﾞｼｯｸM-PRO" panose="020F0600000000000000" pitchFamily="50" charset="-128"/>
              </a:rPr>
              <a:t>事業に移行</a:t>
            </a:r>
          </a:p>
        </p:txBody>
      </p:sp>
      <p:sp>
        <p:nvSpPr>
          <p:cNvPr id="27" name="角丸四角形 26"/>
          <p:cNvSpPr/>
          <p:nvPr/>
        </p:nvSpPr>
        <p:spPr>
          <a:xfrm>
            <a:off x="2267744" y="2708920"/>
            <a:ext cx="1730721" cy="288000"/>
          </a:xfrm>
          <a:prstGeom prst="roundRect">
            <a:avLst/>
          </a:prstGeom>
          <a:solidFill>
            <a:schemeClr val="bg1">
              <a:lumMod val="95000"/>
            </a:schemeClr>
          </a:solidFill>
          <a:ln w="6350">
            <a:solidFill>
              <a:schemeClr val="tx1"/>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prstMaterial="matte">
            <a:bevelT w="127000" h="25400"/>
          </a:sp3d>
        </p:spPr>
        <p:style>
          <a:lnRef idx="2">
            <a:schemeClr val="accent1">
              <a:shade val="50000"/>
            </a:schemeClr>
          </a:lnRef>
          <a:fillRef idx="1">
            <a:schemeClr val="accent1"/>
          </a:fillRef>
          <a:effectRef idx="0">
            <a:schemeClr val="accent1"/>
          </a:effectRef>
          <a:fontRef idx="minor">
            <a:schemeClr val="lt1"/>
          </a:fontRef>
        </p:style>
        <p:txBody>
          <a:bodyPr wrap="none" anchor="ctr"/>
          <a:lstStyle/>
          <a:p>
            <a:pPr algn="ctr" eaLnBrk="1" fontAlgn="auto" hangingPunct="1">
              <a:spcBef>
                <a:spcPts val="0"/>
              </a:spcBef>
              <a:spcAft>
                <a:spcPts val="0"/>
              </a:spcAft>
              <a:defRPr/>
            </a:pPr>
            <a:r>
              <a:rPr lang="ja-JP" altLang="en-US" sz="1400" dirty="0">
                <a:solidFill>
                  <a:prstClr val="black"/>
                </a:solidFill>
              </a:rPr>
              <a:t>訪問看護、福祉用具等</a:t>
            </a:r>
          </a:p>
        </p:txBody>
      </p:sp>
      <p:sp>
        <p:nvSpPr>
          <p:cNvPr id="28" name="角丸四角形 27"/>
          <p:cNvSpPr/>
          <p:nvPr/>
        </p:nvSpPr>
        <p:spPr>
          <a:xfrm>
            <a:off x="2123728" y="3212976"/>
            <a:ext cx="1872208" cy="936104"/>
          </a:xfrm>
          <a:prstGeom prst="roundRect">
            <a:avLst/>
          </a:prstGeom>
          <a:solidFill>
            <a:srgbClr val="99FF99"/>
          </a:solidFill>
          <a:ln w="6350">
            <a:solidFill>
              <a:schemeClr val="tx1"/>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prstMaterial="matte">
            <a:bevelT w="127000" h="254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ja-JP" altLang="en-US" sz="2400" b="1" dirty="0">
                <a:solidFill>
                  <a:srgbClr val="FF0000"/>
                </a:solidFill>
              </a:rPr>
              <a:t>訪問介護、通所介護</a:t>
            </a:r>
          </a:p>
        </p:txBody>
      </p:sp>
      <p:sp>
        <p:nvSpPr>
          <p:cNvPr id="39" name="正方形/長方形 38"/>
          <p:cNvSpPr/>
          <p:nvPr/>
        </p:nvSpPr>
        <p:spPr>
          <a:xfrm>
            <a:off x="4891439" y="6165303"/>
            <a:ext cx="3722683" cy="549919"/>
          </a:xfrm>
          <a:prstGeom prst="rect">
            <a:avLst/>
          </a:prstGeom>
          <a:solidFill>
            <a:srgbClr val="CCFFFF"/>
          </a:solidFill>
          <a:ln w="9525" cmpd="sng">
            <a:solidFill>
              <a:schemeClr val="tx1"/>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prstMaterial="matte">
            <a:bevelT w="127000" h="254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marL="88900" eaLnBrk="1" fontAlgn="auto" hangingPunct="1">
              <a:spcBef>
                <a:spcPts val="0"/>
              </a:spcBef>
              <a:spcAft>
                <a:spcPts val="0"/>
              </a:spcAft>
              <a:defRPr/>
            </a:pPr>
            <a:r>
              <a:rPr lang="ja-JP" altLang="en-US" dirty="0">
                <a:solidFill>
                  <a:prstClr val="black"/>
                </a:solidFill>
                <a:latin typeface="HG創英角ｺﾞｼｯｸUB" panose="020B0909000000000000" pitchFamily="49" charset="-128"/>
                <a:ea typeface="HG創英角ｺﾞｼｯｸUB" panose="020B0909000000000000" pitchFamily="49" charset="-128"/>
              </a:rPr>
              <a:t>任意事業</a:t>
            </a:r>
            <a:endParaRPr lang="en-US" altLang="ja-JP" dirty="0">
              <a:solidFill>
                <a:prstClr val="black"/>
              </a:solidFill>
              <a:latin typeface="HG創英角ｺﾞｼｯｸUB" panose="020B0909000000000000" pitchFamily="49" charset="-128"/>
              <a:ea typeface="HG創英角ｺﾞｼｯｸUB" panose="020B0909000000000000" pitchFamily="49" charset="-128"/>
            </a:endParaRPr>
          </a:p>
        </p:txBody>
      </p:sp>
      <p:sp>
        <p:nvSpPr>
          <p:cNvPr id="52" name="正方形/長方形 51"/>
          <p:cNvSpPr/>
          <p:nvPr/>
        </p:nvSpPr>
        <p:spPr>
          <a:xfrm>
            <a:off x="251520" y="4437112"/>
            <a:ext cx="359206" cy="2203484"/>
          </a:xfrm>
          <a:prstGeom prst="rect">
            <a:avLst/>
          </a:prstGeom>
          <a:solidFill>
            <a:srgbClr val="66CCFF"/>
          </a:solidFill>
          <a:ln w="9525" cmpd="sng">
            <a:solidFill>
              <a:schemeClr val="tx1"/>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prstMaterial="matte">
            <a:bevelT w="127000" h="25400"/>
          </a:sp3d>
        </p:spPr>
        <p:style>
          <a:lnRef idx="2">
            <a:schemeClr val="accent1">
              <a:shade val="50000"/>
            </a:schemeClr>
          </a:lnRef>
          <a:fillRef idx="1">
            <a:schemeClr val="accent1"/>
          </a:fillRef>
          <a:effectRef idx="0">
            <a:schemeClr val="accent1"/>
          </a:effectRef>
          <a:fontRef idx="minor">
            <a:schemeClr val="lt1"/>
          </a:fontRef>
        </p:style>
        <p:txBody>
          <a:bodyPr vert="eaVert" anchor="ctr"/>
          <a:lstStyle/>
          <a:p>
            <a:pPr algn="ctr" eaLnBrk="1" fontAlgn="auto" hangingPunct="1">
              <a:spcBef>
                <a:spcPts val="0"/>
              </a:spcBef>
              <a:spcAft>
                <a:spcPts val="0"/>
              </a:spcAft>
              <a:defRPr/>
            </a:pPr>
            <a:r>
              <a:rPr lang="ja-JP" altLang="en-US" dirty="0">
                <a:solidFill>
                  <a:prstClr val="black"/>
                </a:solidFill>
                <a:latin typeface="ＤＦ特太ゴシック体" panose="020B0509000000000000" pitchFamily="49" charset="-128"/>
                <a:ea typeface="ＤＦ特太ゴシック体" panose="020B0509000000000000" pitchFamily="49" charset="-128"/>
              </a:rPr>
              <a:t>地域支援事業</a:t>
            </a:r>
            <a:endParaRPr lang="en-US" altLang="ja-JP" sz="1200" dirty="0">
              <a:solidFill>
                <a:prstClr val="black"/>
              </a:solidFill>
            </a:endParaRPr>
          </a:p>
        </p:txBody>
      </p:sp>
      <p:sp>
        <p:nvSpPr>
          <p:cNvPr id="54" name="正方形/長方形 53"/>
          <p:cNvSpPr/>
          <p:nvPr/>
        </p:nvSpPr>
        <p:spPr>
          <a:xfrm>
            <a:off x="8666625" y="3140968"/>
            <a:ext cx="477375" cy="3566814"/>
          </a:xfrm>
          <a:prstGeom prst="rect">
            <a:avLst/>
          </a:prstGeom>
          <a:solidFill>
            <a:srgbClr val="66CCFF"/>
          </a:solidFill>
          <a:ln w="9525" cmpd="sng">
            <a:solidFill>
              <a:schemeClr val="tx1"/>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prstMaterial="matte">
            <a:bevelT w="127000" h="25400"/>
          </a:sp3d>
        </p:spPr>
        <p:style>
          <a:lnRef idx="2">
            <a:schemeClr val="accent1">
              <a:shade val="50000"/>
            </a:schemeClr>
          </a:lnRef>
          <a:fillRef idx="1">
            <a:schemeClr val="accent1"/>
          </a:fillRef>
          <a:effectRef idx="0">
            <a:schemeClr val="accent1"/>
          </a:effectRef>
          <a:fontRef idx="minor">
            <a:schemeClr val="lt1"/>
          </a:fontRef>
        </p:style>
        <p:txBody>
          <a:bodyPr vert="eaVert" anchor="ctr"/>
          <a:lstStyle/>
          <a:p>
            <a:pPr algn="ctr" eaLnBrk="1" fontAlgn="auto" hangingPunct="1">
              <a:spcBef>
                <a:spcPts val="0"/>
              </a:spcBef>
              <a:spcAft>
                <a:spcPts val="0"/>
              </a:spcAft>
              <a:defRPr/>
            </a:pPr>
            <a:r>
              <a:rPr lang="ja-JP" altLang="en-US" dirty="0">
                <a:solidFill>
                  <a:prstClr val="black"/>
                </a:solidFill>
                <a:latin typeface="ＤＦ特太ゴシック体" panose="020B0509000000000000" pitchFamily="49" charset="-128"/>
                <a:ea typeface="ＤＦ特太ゴシック体" panose="020B0509000000000000" pitchFamily="49" charset="-128"/>
              </a:rPr>
              <a:t>地域支援事業</a:t>
            </a:r>
            <a:endParaRPr lang="en-US" altLang="ja-JP" sz="1200" dirty="0">
              <a:solidFill>
                <a:prstClr val="black"/>
              </a:solidFill>
            </a:endParaRPr>
          </a:p>
        </p:txBody>
      </p:sp>
      <p:sp>
        <p:nvSpPr>
          <p:cNvPr id="55" name="正方形/長方形 54"/>
          <p:cNvSpPr/>
          <p:nvPr/>
        </p:nvSpPr>
        <p:spPr>
          <a:xfrm>
            <a:off x="179513" y="713798"/>
            <a:ext cx="3816424" cy="1851106"/>
          </a:xfrm>
          <a:prstGeom prst="rect">
            <a:avLst/>
          </a:prstGeom>
          <a:solidFill>
            <a:schemeClr val="bg1">
              <a:lumMod val="85000"/>
            </a:schemeClr>
          </a:solidFill>
          <a:ln w="9525" cmpd="sng">
            <a:solidFill>
              <a:schemeClr val="tx1"/>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prstMaterial="matte">
            <a:bevelT w="127000" h="254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marL="87313" eaLnBrk="1" fontAlgn="auto" hangingPunct="1">
              <a:spcBef>
                <a:spcPts val="0"/>
              </a:spcBef>
              <a:spcAft>
                <a:spcPts val="0"/>
              </a:spcAft>
              <a:defRPr/>
            </a:pPr>
            <a:r>
              <a:rPr lang="ja-JP" altLang="en-US" dirty="0">
                <a:solidFill>
                  <a:prstClr val="black"/>
                </a:solidFill>
                <a:latin typeface="ＤＦ特太ゴシック体" panose="020B0509000000000000" pitchFamily="49" charset="-128"/>
                <a:ea typeface="ＤＦ特太ゴシック体" panose="020B0509000000000000" pitchFamily="49" charset="-128"/>
              </a:rPr>
              <a:t>介護給付 </a:t>
            </a:r>
            <a:r>
              <a:rPr lang="ja-JP" altLang="en-US" sz="1200" dirty="0">
                <a:solidFill>
                  <a:prstClr val="black"/>
                </a:solidFill>
                <a:latin typeface="ＤＦ特太ゴシック体" panose="020B0509000000000000" pitchFamily="49" charset="-128"/>
                <a:ea typeface="ＤＦ特太ゴシック体" panose="020B0509000000000000" pitchFamily="49" charset="-128"/>
              </a:rPr>
              <a:t>（要介護</a:t>
            </a:r>
            <a:r>
              <a:rPr lang="en-US" altLang="ja-JP" sz="1200" dirty="0">
                <a:solidFill>
                  <a:prstClr val="black"/>
                </a:solidFill>
                <a:latin typeface="ＤＦ特太ゴシック体" panose="020B0509000000000000" pitchFamily="49" charset="-128"/>
                <a:ea typeface="ＤＦ特太ゴシック体" panose="020B0509000000000000" pitchFamily="49" charset="-128"/>
              </a:rPr>
              <a:t>1</a:t>
            </a:r>
            <a:r>
              <a:rPr lang="ja-JP" altLang="en-US" sz="1200" dirty="0">
                <a:solidFill>
                  <a:prstClr val="black"/>
                </a:solidFill>
                <a:latin typeface="ＤＦ特太ゴシック体" panose="020B0509000000000000" pitchFamily="49" charset="-128"/>
                <a:ea typeface="ＤＦ特太ゴシック体" panose="020B0509000000000000" pitchFamily="49" charset="-128"/>
              </a:rPr>
              <a:t>～５）</a:t>
            </a:r>
            <a:endParaRPr lang="en-US" altLang="ja-JP" sz="1200" dirty="0">
              <a:solidFill>
                <a:prstClr val="black"/>
              </a:solidFill>
              <a:latin typeface="ＤＦ特太ゴシック体" panose="020B0509000000000000" pitchFamily="49" charset="-128"/>
              <a:ea typeface="ＤＦ特太ゴシック体" panose="020B0509000000000000" pitchFamily="49" charset="-128"/>
            </a:endParaRPr>
          </a:p>
        </p:txBody>
      </p:sp>
      <p:sp>
        <p:nvSpPr>
          <p:cNvPr id="56" name="正方形/長方形 55"/>
          <p:cNvSpPr/>
          <p:nvPr/>
        </p:nvSpPr>
        <p:spPr>
          <a:xfrm>
            <a:off x="4860032" y="692696"/>
            <a:ext cx="4283968" cy="1872208"/>
          </a:xfrm>
          <a:prstGeom prst="rect">
            <a:avLst/>
          </a:prstGeom>
          <a:solidFill>
            <a:schemeClr val="bg1">
              <a:lumMod val="85000"/>
            </a:schemeClr>
          </a:solidFill>
          <a:ln w="9525" cmpd="sng">
            <a:solidFill>
              <a:schemeClr val="tx1"/>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prstMaterial="matte">
            <a:bevelT w="127000" h="254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marL="1588" algn="ctr" eaLnBrk="1" fontAlgn="auto" hangingPunct="1">
              <a:spcBef>
                <a:spcPts val="0"/>
              </a:spcBef>
              <a:spcAft>
                <a:spcPts val="0"/>
              </a:spcAft>
              <a:defRPr/>
            </a:pPr>
            <a:r>
              <a:rPr lang="ja-JP" altLang="en-US" dirty="0">
                <a:solidFill>
                  <a:prstClr val="black"/>
                </a:solidFill>
                <a:latin typeface="ＤＦ特太ゴシック体" panose="020B0509000000000000" pitchFamily="49" charset="-128"/>
                <a:ea typeface="ＤＦ特太ゴシック体" panose="020B0509000000000000" pitchFamily="49" charset="-128"/>
              </a:rPr>
              <a:t>介護給付</a:t>
            </a:r>
            <a:r>
              <a:rPr lang="ja-JP" altLang="en-US" sz="1200" dirty="0">
                <a:solidFill>
                  <a:prstClr val="black"/>
                </a:solidFill>
                <a:latin typeface="ＤＦ特太ゴシック体" panose="020B0509000000000000" pitchFamily="49" charset="-128"/>
                <a:ea typeface="ＤＦ特太ゴシック体" panose="020B0509000000000000" pitchFamily="49" charset="-128"/>
              </a:rPr>
              <a:t>（要介護</a:t>
            </a:r>
            <a:r>
              <a:rPr lang="en-US" altLang="ja-JP" sz="1200" dirty="0">
                <a:solidFill>
                  <a:prstClr val="black"/>
                </a:solidFill>
                <a:latin typeface="ＤＦ特太ゴシック体" panose="020B0509000000000000" pitchFamily="49" charset="-128"/>
                <a:ea typeface="ＤＦ特太ゴシック体" panose="020B0509000000000000" pitchFamily="49" charset="-128"/>
              </a:rPr>
              <a:t>1</a:t>
            </a:r>
            <a:r>
              <a:rPr lang="ja-JP" altLang="en-US" sz="1200" dirty="0">
                <a:solidFill>
                  <a:prstClr val="black"/>
                </a:solidFill>
                <a:latin typeface="ＤＦ特太ゴシック体" panose="020B0509000000000000" pitchFamily="49" charset="-128"/>
                <a:ea typeface="ＤＦ特太ゴシック体" panose="020B0509000000000000" pitchFamily="49" charset="-128"/>
              </a:rPr>
              <a:t>～５）</a:t>
            </a:r>
            <a:endParaRPr lang="en-US" altLang="ja-JP" sz="1200" dirty="0">
              <a:solidFill>
                <a:prstClr val="black"/>
              </a:solidFill>
              <a:latin typeface="ＤＦ特太ゴシック体" panose="020B0509000000000000" pitchFamily="49" charset="-128"/>
              <a:ea typeface="ＤＦ特太ゴシック体" panose="020B0509000000000000" pitchFamily="49" charset="-128"/>
            </a:endParaRPr>
          </a:p>
        </p:txBody>
      </p:sp>
      <p:sp>
        <p:nvSpPr>
          <p:cNvPr id="6" name="角丸四角形 5"/>
          <p:cNvSpPr/>
          <p:nvPr/>
        </p:nvSpPr>
        <p:spPr>
          <a:xfrm>
            <a:off x="179388" y="528638"/>
            <a:ext cx="8934450" cy="6299200"/>
          </a:xfrm>
          <a:prstGeom prst="roundRect">
            <a:avLst>
              <a:gd name="adj" fmla="val 1162"/>
            </a:avLst>
          </a:prstGeom>
          <a:noFill/>
          <a:ln w="381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ja-JP" altLang="en-US" dirty="0">
              <a:solidFill>
                <a:prstClr val="white"/>
              </a:solidFill>
            </a:endParaRPr>
          </a:p>
        </p:txBody>
      </p:sp>
      <p:sp>
        <p:nvSpPr>
          <p:cNvPr id="16451" name="テキスト ボックス 33"/>
          <p:cNvSpPr txBox="1">
            <a:spLocks noChangeArrowheads="1"/>
          </p:cNvSpPr>
          <p:nvPr/>
        </p:nvSpPr>
        <p:spPr bwMode="auto">
          <a:xfrm>
            <a:off x="1914525" y="454025"/>
            <a:ext cx="717550" cy="2159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r>
              <a:rPr lang="ja-JP" altLang="en-US" sz="1400">
                <a:solidFill>
                  <a:srgbClr val="000000"/>
                </a:solidFill>
                <a:latin typeface="HG丸ｺﾞｼｯｸM-PRO" panose="020F0600000000000000" pitchFamily="50" charset="-128"/>
                <a:ea typeface="HG丸ｺﾞｼｯｸM-PRO" panose="020F0600000000000000" pitchFamily="50" charset="-128"/>
              </a:rPr>
              <a:t>＜現行＞</a:t>
            </a:r>
          </a:p>
        </p:txBody>
      </p:sp>
      <p:sp>
        <p:nvSpPr>
          <p:cNvPr id="16452" name="テキスト ボックス 34"/>
          <p:cNvSpPr txBox="1">
            <a:spLocks noChangeArrowheads="1"/>
          </p:cNvSpPr>
          <p:nvPr/>
        </p:nvSpPr>
        <p:spPr bwMode="auto">
          <a:xfrm>
            <a:off x="6399213" y="454025"/>
            <a:ext cx="1077912" cy="2159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r>
              <a:rPr lang="ja-JP" altLang="en-US" sz="1400">
                <a:solidFill>
                  <a:srgbClr val="000000"/>
                </a:solidFill>
                <a:latin typeface="HG丸ｺﾞｼｯｸM-PRO" panose="020F0600000000000000" pitchFamily="50" charset="-128"/>
                <a:ea typeface="HG丸ｺﾞｼｯｸM-PRO" panose="020F0600000000000000" pitchFamily="50" charset="-128"/>
              </a:rPr>
              <a:t>＜見直し後＞</a:t>
            </a:r>
          </a:p>
        </p:txBody>
      </p:sp>
      <p:sp>
        <p:nvSpPr>
          <p:cNvPr id="7" name="角丸四角形 6"/>
          <p:cNvSpPr/>
          <p:nvPr/>
        </p:nvSpPr>
        <p:spPr>
          <a:xfrm>
            <a:off x="3975100" y="466725"/>
            <a:ext cx="1079500" cy="204788"/>
          </a:xfrm>
          <a:prstGeom prst="roundRect">
            <a:avLst/>
          </a:prstGeom>
          <a:solidFill>
            <a:schemeClr val="bg1"/>
          </a:solidFill>
          <a:ln w="127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wrap="none" lIns="72000" tIns="0" rIns="72000" bIns="0" anchor="ctr">
            <a:spAutoFit/>
          </a:bodyPr>
          <a:lstStyle/>
          <a:p>
            <a:pPr algn="ctr" eaLnBrk="1" fontAlgn="auto" hangingPunct="1">
              <a:spcBef>
                <a:spcPts val="0"/>
              </a:spcBef>
              <a:spcAft>
                <a:spcPts val="0"/>
              </a:spcAft>
              <a:defRPr/>
            </a:pPr>
            <a:r>
              <a:rPr lang="ja-JP" altLang="en-US" sz="1200" dirty="0">
                <a:solidFill>
                  <a:prstClr val="black"/>
                </a:solidFill>
              </a:rPr>
              <a:t>介護保険制度</a:t>
            </a:r>
          </a:p>
        </p:txBody>
      </p:sp>
      <p:sp>
        <p:nvSpPr>
          <p:cNvPr id="16454" name="テキスト ボックス 37"/>
          <p:cNvSpPr txBox="1">
            <a:spLocks noChangeArrowheads="1"/>
          </p:cNvSpPr>
          <p:nvPr/>
        </p:nvSpPr>
        <p:spPr bwMode="auto">
          <a:xfrm>
            <a:off x="4140200" y="4149725"/>
            <a:ext cx="849313" cy="43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r>
              <a:rPr lang="ja-JP" altLang="en-US" sz="1100">
                <a:solidFill>
                  <a:srgbClr val="4F81BD"/>
                </a:solidFill>
                <a:latin typeface="HG丸ｺﾞｼｯｸM-PRO" panose="020F0600000000000000" pitchFamily="50" charset="-128"/>
                <a:ea typeface="HG丸ｺﾞｼｯｸM-PRO" panose="020F0600000000000000" pitchFamily="50" charset="-128"/>
              </a:rPr>
              <a:t>全市町村で実施</a:t>
            </a:r>
          </a:p>
        </p:txBody>
      </p:sp>
      <p:sp>
        <p:nvSpPr>
          <p:cNvPr id="41" name="正方形/長方形 40"/>
          <p:cNvSpPr/>
          <p:nvPr/>
        </p:nvSpPr>
        <p:spPr>
          <a:xfrm>
            <a:off x="0" y="0"/>
            <a:ext cx="9144000" cy="412750"/>
          </a:xfrm>
          <a:prstGeom prst="rect">
            <a:avLst/>
          </a:prstGeom>
          <a:ln/>
        </p:spPr>
        <p:style>
          <a:lnRef idx="1">
            <a:schemeClr val="accent1"/>
          </a:lnRef>
          <a:fillRef idx="2">
            <a:schemeClr val="accent1"/>
          </a:fillRef>
          <a:effectRef idx="1">
            <a:schemeClr val="accent1"/>
          </a:effectRef>
          <a:fontRef idx="minor">
            <a:schemeClr val="dk1"/>
          </a:fontRef>
        </p:style>
        <p:txBody>
          <a:bodyPr lIns="91357" tIns="45680" rIns="91357" bIns="45680" anchor="ctr"/>
          <a:lstStyle/>
          <a:p>
            <a:pPr algn="ctr" eaLnBrk="1" fontAlgn="auto" hangingPunct="1">
              <a:spcBef>
                <a:spcPts val="0"/>
              </a:spcBef>
              <a:spcAft>
                <a:spcPts val="0"/>
              </a:spcAft>
              <a:defRPr/>
            </a:pPr>
            <a:r>
              <a:rPr kumimoji="0" lang="en-US" altLang="ja-JP" sz="2000" b="1" kern="0" dirty="0">
                <a:solidFill>
                  <a:prstClr val="black"/>
                </a:solidFill>
                <a:latin typeface="+mn-ea"/>
              </a:rPr>
              <a:t>【</a:t>
            </a:r>
            <a:r>
              <a:rPr kumimoji="0" lang="ja-JP" altLang="en-US" sz="2000" b="1" kern="0" dirty="0">
                <a:solidFill>
                  <a:prstClr val="black"/>
                </a:solidFill>
                <a:latin typeface="+mn-ea"/>
              </a:rPr>
              <a:t>参考</a:t>
            </a:r>
            <a:r>
              <a:rPr kumimoji="0" lang="en-US" altLang="ja-JP" sz="2000" b="1" kern="0" dirty="0">
                <a:solidFill>
                  <a:prstClr val="black"/>
                </a:solidFill>
                <a:latin typeface="+mn-ea"/>
              </a:rPr>
              <a:t>】</a:t>
            </a:r>
            <a:r>
              <a:rPr kumimoji="0" lang="ja-JP" altLang="en-US" sz="2000" b="1" kern="0" dirty="0">
                <a:solidFill>
                  <a:prstClr val="black"/>
                </a:solidFill>
                <a:latin typeface="+mn-ea"/>
              </a:rPr>
              <a:t>介護予防・日常生活支援総合事業（新しい総合事業）の構成</a:t>
            </a:r>
            <a:endParaRPr lang="ja-JP" altLang="en-US" sz="2000" b="1" dirty="0">
              <a:solidFill>
                <a:prstClr val="black"/>
              </a:solidFill>
              <a:latin typeface="+mn-ea"/>
            </a:endParaRPr>
          </a:p>
        </p:txBody>
      </p:sp>
      <p:sp>
        <p:nvSpPr>
          <p:cNvPr id="40" name="正方形/長方形 39"/>
          <p:cNvSpPr/>
          <p:nvPr/>
        </p:nvSpPr>
        <p:spPr>
          <a:xfrm rot="5400000">
            <a:off x="-59255" y="55124"/>
            <a:ext cx="459432" cy="340922"/>
          </a:xfrm>
          <a:prstGeom prst="rect">
            <a:avLst/>
          </a:prstGeom>
          <a:noFill/>
          <a:ln w="6350">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ja-JP" altLang="en-US" sz="1400" dirty="0">
              <a:solidFill>
                <a:schemeClr val="tx1"/>
              </a:solidFill>
              <a:latin typeface="ＭＳ ゴシック" panose="020B0609070205080204" pitchFamily="49" charset="-128"/>
              <a:ea typeface="ＭＳ ゴシック" panose="020B0609070205080204" pitchFamily="49" charset="-128"/>
            </a:endParaRPr>
          </a:p>
        </p:txBody>
      </p:sp>
      <p:sp>
        <p:nvSpPr>
          <p:cNvPr id="45" name="円/楕円 44"/>
          <p:cNvSpPr/>
          <p:nvPr/>
        </p:nvSpPr>
        <p:spPr>
          <a:xfrm>
            <a:off x="1835150" y="2420938"/>
            <a:ext cx="6985000" cy="2663825"/>
          </a:xfrm>
          <a:prstGeom prst="ellipse">
            <a:avLst/>
          </a:prstGeom>
          <a:noFill/>
          <a:ln w="3175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ja-JP" altLang="en-US" dirty="0"/>
          </a:p>
        </p:txBody>
      </p:sp>
      <p:cxnSp>
        <p:nvCxnSpPr>
          <p:cNvPr id="43" name="直線コネクタ 42"/>
          <p:cNvCxnSpPr/>
          <p:nvPr/>
        </p:nvCxnSpPr>
        <p:spPr>
          <a:xfrm>
            <a:off x="0" y="3068638"/>
            <a:ext cx="8893175" cy="0"/>
          </a:xfrm>
          <a:prstGeom prst="line">
            <a:avLst/>
          </a:prstGeom>
          <a:ln w="28575">
            <a:solidFill>
              <a:srgbClr val="FF0000"/>
            </a:solidFill>
            <a:prstDash val="sysDash"/>
          </a:ln>
        </p:spPr>
        <p:style>
          <a:lnRef idx="1">
            <a:schemeClr val="accent1"/>
          </a:lnRef>
          <a:fillRef idx="0">
            <a:schemeClr val="accent1"/>
          </a:fillRef>
          <a:effectRef idx="0">
            <a:schemeClr val="accent1"/>
          </a:effectRef>
          <a:fontRef idx="minor">
            <a:schemeClr val="tx1"/>
          </a:fontRef>
        </p:style>
      </p:cxnSp>
      <p:sp>
        <p:nvSpPr>
          <p:cNvPr id="42" name="正方形/長方形 41"/>
          <p:cNvSpPr/>
          <p:nvPr/>
        </p:nvSpPr>
        <p:spPr>
          <a:xfrm>
            <a:off x="6875463" y="6669088"/>
            <a:ext cx="2268537" cy="188912"/>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ja-JP" altLang="en-US" dirty="0">
                <a:solidFill>
                  <a:schemeClr val="tx1"/>
                </a:solidFill>
              </a:rPr>
              <a:t>厚生労働省資料</a:t>
            </a:r>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pPr>
              <a:defRPr/>
            </a:pPr>
            <a:r>
              <a:rPr lang="ja-JP" altLang="ja-JP" u="sng" kern="100" dirty="0" smtClean="0">
                <a:latin typeface="Century" panose="02040604050505020304" pitchFamily="18" charset="0"/>
                <a:ea typeface="ＭＳ ゴシック" panose="020B0609070205080204" pitchFamily="49" charset="-128"/>
                <a:cs typeface="Times New Roman" panose="02020603050405020304" pitchFamily="18" charset="0"/>
              </a:rPr>
              <a:t>要求</a:t>
            </a:r>
            <a:r>
              <a:rPr lang="ja-JP" altLang="ja-JP" u="sng" kern="100" dirty="0" smtClean="0">
                <a:latin typeface="Century" panose="02040604050505020304" pitchFamily="18" charset="0"/>
                <a:ea typeface="ＭＳ ゴシック" panose="020B0609070205080204" pitchFamily="49" charset="-128"/>
                <a:cs typeface="Times New Roman" panose="02020603050405020304" pitchFamily="18" charset="0"/>
              </a:rPr>
              <a:t>項目</a:t>
            </a:r>
            <a:endParaRPr lang="ja-JP" altLang="en-US" u="sng" dirty="0"/>
          </a:p>
        </p:txBody>
      </p:sp>
      <p:sp>
        <p:nvSpPr>
          <p:cNvPr id="4" name="正方形/長方形 3"/>
          <p:cNvSpPr/>
          <p:nvPr/>
        </p:nvSpPr>
        <p:spPr>
          <a:xfrm>
            <a:off x="107950" y="1449388"/>
            <a:ext cx="8712200" cy="5262562"/>
          </a:xfrm>
          <a:prstGeom prst="rect">
            <a:avLst/>
          </a:prstGeom>
        </p:spPr>
        <p:txBody>
          <a:bodyPr>
            <a:spAutoFit/>
          </a:bodyPr>
          <a:lstStyle/>
          <a:p>
            <a:pPr marL="152400" indent="-152400">
              <a:spcAft>
                <a:spcPts val="0"/>
              </a:spcAft>
              <a:defRPr/>
            </a:pPr>
            <a:r>
              <a:rPr lang="ja-JP" altLang="ja-JP" sz="2800" kern="100" dirty="0">
                <a:latin typeface="Century" panose="02040604050505020304" pitchFamily="18" charset="0"/>
                <a:ea typeface="ＭＳ ゴシック" panose="020B0609070205080204" pitchFamily="49" charset="-128"/>
                <a:cs typeface="Times New Roman" panose="02020603050405020304" pitchFamily="18" charset="0"/>
              </a:rPr>
              <a:t>④介護事業所の抱える問題点（人材確保困難、報酬削減等による経営悪化）を踏まえ、地域の介護基盤は維持・向上できる総合事業とすること</a:t>
            </a:r>
            <a:endParaRPr lang="ja-JP" altLang="ja-JP" sz="2000" kern="100" dirty="0">
              <a:latin typeface="Century" panose="02040604050505020304" pitchFamily="18" charset="0"/>
              <a:ea typeface="ＭＳ 明朝" panose="02020609040205080304" pitchFamily="17" charset="-128"/>
              <a:cs typeface="Times New Roman" panose="02020603050405020304" pitchFamily="18" charset="0"/>
            </a:endParaRPr>
          </a:p>
          <a:p>
            <a:pPr marL="152400" indent="-152400">
              <a:spcAft>
                <a:spcPts val="0"/>
              </a:spcAft>
              <a:defRPr/>
            </a:pPr>
            <a:r>
              <a:rPr lang="ja-JP" altLang="ja-JP" sz="2800" kern="100" dirty="0">
                <a:latin typeface="Century" panose="02040604050505020304" pitchFamily="18" charset="0"/>
                <a:ea typeface="ＭＳ ゴシック" panose="020B0609070205080204" pitchFamily="49" charset="-128"/>
                <a:cs typeface="Times New Roman" panose="02020603050405020304" pitchFamily="18" charset="0"/>
              </a:rPr>
              <a:t>⑤窓口では相談者に対しまず要介護認定の申請受け付けることを徹底し、基本チェックリストは希望者のみに地域包括支援センターが実施すること</a:t>
            </a:r>
            <a:endParaRPr lang="ja-JP" altLang="ja-JP" sz="2000" kern="100" dirty="0">
              <a:latin typeface="Century" panose="02040604050505020304" pitchFamily="18" charset="0"/>
              <a:ea typeface="ＭＳ 明朝" panose="02020609040205080304" pitchFamily="17" charset="-128"/>
              <a:cs typeface="Times New Roman" panose="02020603050405020304" pitchFamily="18" charset="0"/>
            </a:endParaRPr>
          </a:p>
          <a:p>
            <a:pPr marL="152400" indent="-152400">
              <a:spcAft>
                <a:spcPts val="0"/>
              </a:spcAft>
              <a:defRPr/>
            </a:pPr>
            <a:r>
              <a:rPr lang="ja-JP" altLang="ja-JP" sz="2800" kern="100" dirty="0">
                <a:latin typeface="Century" panose="02040604050505020304" pitchFamily="18" charset="0"/>
                <a:ea typeface="ＭＳ ゴシック" panose="020B0609070205080204" pitchFamily="49" charset="-128"/>
                <a:cs typeface="Times New Roman" panose="02020603050405020304" pitchFamily="18" charset="0"/>
              </a:rPr>
              <a:t>⑥介護予防マネジメントでは、利用者のサービス選択権を尊重し、多様なサービスへの強制や誘導を行わないこと</a:t>
            </a:r>
            <a:endParaRPr lang="ja-JP" altLang="ja-JP" sz="2000" kern="100" dirty="0">
              <a:latin typeface="Century" panose="02040604050505020304" pitchFamily="18" charset="0"/>
              <a:ea typeface="ＭＳ 明朝" panose="02020609040205080304" pitchFamily="17" charset="-128"/>
              <a:cs typeface="Times New Roman" panose="02020603050405020304" pitchFamily="18" charset="0"/>
            </a:endParaRPr>
          </a:p>
          <a:p>
            <a:pPr marL="152400" indent="-152400">
              <a:spcAft>
                <a:spcPts val="0"/>
              </a:spcAft>
              <a:defRPr/>
            </a:pPr>
            <a:r>
              <a:rPr lang="ja-JP" altLang="ja-JP" sz="2800" kern="100" dirty="0">
                <a:latin typeface="Century" panose="02040604050505020304" pitchFamily="18" charset="0"/>
                <a:ea typeface="ＭＳ ゴシック" panose="020B0609070205080204" pitchFamily="49" charset="-128"/>
                <a:cs typeface="Times New Roman" panose="02020603050405020304" pitchFamily="18" charset="0"/>
              </a:rPr>
              <a:t>⑦総合事業の実施に当たっては、社保協をはじめ関係者と協議を尽くし合意を得たうえで行うこととし、一方的に進めないこと</a:t>
            </a:r>
            <a:endParaRPr lang="ja-JP" altLang="ja-JP" sz="2000" kern="100" dirty="0">
              <a:latin typeface="Century" panose="02040604050505020304" pitchFamily="18" charset="0"/>
              <a:ea typeface="ＭＳ 明朝" panose="02020609040205080304" pitchFamily="17" charset="-128"/>
              <a:cs typeface="Times New Roman" panose="02020603050405020304" pitchFamily="18" charset="0"/>
            </a:endParaRP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rtlCol="0">
            <a:normAutofit fontScale="90000"/>
          </a:bodyPr>
          <a:lstStyle/>
          <a:p>
            <a:pPr eaLnBrk="1" fontAlgn="auto" hangingPunct="1">
              <a:spcAft>
                <a:spcPts val="0"/>
              </a:spcAft>
              <a:defRPr/>
            </a:pPr>
            <a:r>
              <a:rPr lang="ja-JP" altLang="en-US" u="sng" dirty="0" smtClean="0"/>
              <a:t>安上がりサービスの置き換えが目的</a:t>
            </a:r>
            <a:endParaRPr lang="ja-JP" altLang="en-US" u="sng" dirty="0"/>
          </a:p>
        </p:txBody>
      </p:sp>
      <p:sp>
        <p:nvSpPr>
          <p:cNvPr id="88067" name="コンテンツ プレースホルダ 2"/>
          <p:cNvSpPr>
            <a:spLocks noGrp="1"/>
          </p:cNvSpPr>
          <p:nvPr>
            <p:ph idx="1"/>
          </p:nvPr>
        </p:nvSpPr>
        <p:spPr>
          <a:xfrm>
            <a:off x="323850" y="1268413"/>
            <a:ext cx="8362950" cy="4857750"/>
          </a:xfrm>
        </p:spPr>
        <p:txBody>
          <a:bodyPr/>
          <a:lstStyle/>
          <a:p>
            <a:pPr eaLnBrk="1" hangingPunct="1">
              <a:buFont typeface="Arial" panose="020B0604020202020204" pitchFamily="34" charset="0"/>
              <a:buNone/>
            </a:pPr>
            <a:endParaRPr lang="en-US" altLang="ja-JP" smtClean="0"/>
          </a:p>
          <a:p>
            <a:pPr eaLnBrk="1" hangingPunct="1"/>
            <a:endParaRPr lang="ja-JP" altLang="en-US" smtClean="0"/>
          </a:p>
        </p:txBody>
      </p:sp>
      <p:sp>
        <p:nvSpPr>
          <p:cNvPr id="4" name="正方形/長方形 3"/>
          <p:cNvSpPr/>
          <p:nvPr/>
        </p:nvSpPr>
        <p:spPr>
          <a:xfrm>
            <a:off x="900113" y="1484313"/>
            <a:ext cx="7704137" cy="1728787"/>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ja-JP" altLang="en-US" sz="4000" dirty="0">
                <a:solidFill>
                  <a:srgbClr val="FF0000"/>
                </a:solidFill>
              </a:rPr>
              <a:t>指定事業者による専門的サービス</a:t>
            </a:r>
            <a:endParaRPr lang="en-US" altLang="ja-JP" sz="4000" dirty="0">
              <a:solidFill>
                <a:srgbClr val="FF0000"/>
              </a:solidFill>
            </a:endParaRPr>
          </a:p>
          <a:p>
            <a:pPr algn="ctr" eaLnBrk="1" fontAlgn="auto" hangingPunct="1">
              <a:spcBef>
                <a:spcPts val="0"/>
              </a:spcBef>
              <a:spcAft>
                <a:spcPts val="0"/>
              </a:spcAft>
              <a:defRPr/>
            </a:pPr>
            <a:r>
              <a:rPr lang="ja-JP" altLang="en-US" sz="4000" dirty="0">
                <a:solidFill>
                  <a:srgbClr val="FF0000"/>
                </a:solidFill>
              </a:rPr>
              <a:t>（ホームヘルプ・デイサービス）</a:t>
            </a:r>
          </a:p>
        </p:txBody>
      </p:sp>
      <p:sp>
        <p:nvSpPr>
          <p:cNvPr id="5" name="正方形/長方形 4"/>
          <p:cNvSpPr/>
          <p:nvPr/>
        </p:nvSpPr>
        <p:spPr>
          <a:xfrm>
            <a:off x="971550" y="4724400"/>
            <a:ext cx="2520950" cy="1728788"/>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ja-JP" altLang="en-US" sz="2400" dirty="0">
                <a:solidFill>
                  <a:srgbClr val="FF0000"/>
                </a:solidFill>
              </a:rPr>
              <a:t>指定事業者による専門的サービス</a:t>
            </a:r>
            <a:endParaRPr lang="en-US" altLang="ja-JP" sz="2400" dirty="0">
              <a:solidFill>
                <a:srgbClr val="FF0000"/>
              </a:solidFill>
            </a:endParaRPr>
          </a:p>
          <a:p>
            <a:pPr algn="ctr" eaLnBrk="1" fontAlgn="auto" hangingPunct="1">
              <a:spcBef>
                <a:spcPts val="0"/>
              </a:spcBef>
              <a:spcAft>
                <a:spcPts val="0"/>
              </a:spcAft>
              <a:defRPr/>
            </a:pPr>
            <a:r>
              <a:rPr lang="ja-JP" altLang="en-US" sz="2400" dirty="0">
                <a:solidFill>
                  <a:srgbClr val="FF0000"/>
                </a:solidFill>
              </a:rPr>
              <a:t>（ホームヘルプ・デイサービス）</a:t>
            </a:r>
          </a:p>
        </p:txBody>
      </p:sp>
      <p:sp>
        <p:nvSpPr>
          <p:cNvPr id="6" name="正方形/長方形 5"/>
          <p:cNvSpPr/>
          <p:nvPr/>
        </p:nvSpPr>
        <p:spPr>
          <a:xfrm>
            <a:off x="3635375" y="4724400"/>
            <a:ext cx="4905375" cy="1728788"/>
          </a:xfrm>
          <a:prstGeom prst="rect">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ja-JP" altLang="en-US" sz="3600" dirty="0">
                <a:solidFill>
                  <a:srgbClr val="FF0000"/>
                </a:solidFill>
              </a:rPr>
              <a:t>「多様なサービス）</a:t>
            </a:r>
            <a:endParaRPr lang="en-US" altLang="ja-JP" sz="3600" dirty="0">
              <a:solidFill>
                <a:srgbClr val="FF0000"/>
              </a:solidFill>
            </a:endParaRPr>
          </a:p>
          <a:p>
            <a:pPr algn="ctr" eaLnBrk="1" fontAlgn="auto" hangingPunct="1">
              <a:spcBef>
                <a:spcPts val="0"/>
              </a:spcBef>
              <a:spcAft>
                <a:spcPts val="0"/>
              </a:spcAft>
              <a:defRPr/>
            </a:pPr>
            <a:r>
              <a:rPr lang="ja-JP" altLang="en-US" sz="3200" dirty="0">
                <a:solidFill>
                  <a:srgbClr val="FF0000"/>
                </a:solidFill>
              </a:rPr>
              <a:t>（無資格者・ボランティアの訪問、「通いの場」など）</a:t>
            </a:r>
          </a:p>
        </p:txBody>
      </p:sp>
      <p:sp>
        <p:nvSpPr>
          <p:cNvPr id="7" name="下矢印 6"/>
          <p:cNvSpPr/>
          <p:nvPr/>
        </p:nvSpPr>
        <p:spPr>
          <a:xfrm>
            <a:off x="1547813" y="3357563"/>
            <a:ext cx="1368425" cy="863600"/>
          </a:xfrm>
          <a:prstGeom prst="downArrow">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ja-JP" altLang="en-US" dirty="0">
              <a:solidFill>
                <a:srgbClr val="FF0000"/>
              </a:solidFill>
            </a:endParaRPr>
          </a:p>
        </p:txBody>
      </p:sp>
      <p:sp>
        <p:nvSpPr>
          <p:cNvPr id="8" name="正方形/長方形 7"/>
          <p:cNvSpPr/>
          <p:nvPr/>
        </p:nvSpPr>
        <p:spPr>
          <a:xfrm>
            <a:off x="179388" y="1412875"/>
            <a:ext cx="504825" cy="1871663"/>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ja-JP" altLang="en-US" sz="2400" b="1" dirty="0">
                <a:solidFill>
                  <a:srgbClr val="002060"/>
                </a:solidFill>
              </a:rPr>
              <a:t>予防給付</a:t>
            </a:r>
          </a:p>
        </p:txBody>
      </p:sp>
      <p:sp>
        <p:nvSpPr>
          <p:cNvPr id="9" name="正方形/長方形 8"/>
          <p:cNvSpPr/>
          <p:nvPr/>
        </p:nvSpPr>
        <p:spPr>
          <a:xfrm>
            <a:off x="250825" y="4652963"/>
            <a:ext cx="504825" cy="1871662"/>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ja-JP" altLang="en-US" sz="2400" b="1" dirty="0">
                <a:solidFill>
                  <a:srgbClr val="002060"/>
                </a:solidFill>
              </a:rPr>
              <a:t>総合事業</a:t>
            </a:r>
          </a:p>
        </p:txBody>
      </p:sp>
      <p:sp>
        <p:nvSpPr>
          <p:cNvPr id="10" name="下矢印 9"/>
          <p:cNvSpPr/>
          <p:nvPr/>
        </p:nvSpPr>
        <p:spPr>
          <a:xfrm rot="19202042">
            <a:off x="3722688" y="3289300"/>
            <a:ext cx="1368425" cy="1266825"/>
          </a:xfrm>
          <a:prstGeom prst="downArrow">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ja-JP" altLang="en-US" dirty="0">
              <a:solidFill>
                <a:srgbClr val="FF0000"/>
              </a:solidFill>
            </a:endParaRPr>
          </a:p>
        </p:txBody>
      </p:sp>
      <p:sp>
        <p:nvSpPr>
          <p:cNvPr id="11" name="正方形/長方形 10"/>
          <p:cNvSpPr/>
          <p:nvPr/>
        </p:nvSpPr>
        <p:spPr>
          <a:xfrm>
            <a:off x="971550" y="4149725"/>
            <a:ext cx="2520950" cy="6477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ja-JP" altLang="en-US" b="1" dirty="0">
                <a:solidFill>
                  <a:schemeClr val="tx1"/>
                </a:solidFill>
              </a:rPr>
              <a:t>専門的サービスが必要と認められた人のみ</a:t>
            </a:r>
            <a:endParaRPr lang="ja-JP" altLang="en-US" dirty="0"/>
          </a:p>
        </p:txBody>
      </p:sp>
      <p:sp>
        <p:nvSpPr>
          <p:cNvPr id="12" name="正方形/長方形 11"/>
          <p:cNvSpPr/>
          <p:nvPr/>
        </p:nvSpPr>
        <p:spPr>
          <a:xfrm>
            <a:off x="5219700" y="4076700"/>
            <a:ext cx="3240088" cy="6477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ja-JP" altLang="en-US" b="1" dirty="0">
                <a:solidFill>
                  <a:schemeClr val="tx1"/>
                </a:solidFill>
              </a:rPr>
              <a:t>多様なサービスへの移行促進・専門的サービスからの卒業</a:t>
            </a:r>
            <a:endParaRPr lang="ja-JP" altLang="en-US" dirty="0"/>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0" y="274638"/>
            <a:ext cx="9144000" cy="1143000"/>
          </a:xfrm>
        </p:spPr>
        <p:txBody>
          <a:bodyPr rtlCol="0">
            <a:normAutofit fontScale="90000"/>
          </a:bodyPr>
          <a:lstStyle/>
          <a:p>
            <a:pPr eaLnBrk="1" fontAlgn="auto" hangingPunct="1">
              <a:spcAft>
                <a:spcPts val="0"/>
              </a:spcAft>
              <a:defRPr/>
            </a:pPr>
            <a:r>
              <a:rPr lang="ja-JP" altLang="en-US" u="sng" dirty="0" smtClean="0"/>
              <a:t>専門的サービスを土台にプラスアルファを</a:t>
            </a:r>
            <a:endParaRPr lang="ja-JP" altLang="en-US" u="sng" dirty="0"/>
          </a:p>
        </p:txBody>
      </p:sp>
      <p:sp>
        <p:nvSpPr>
          <p:cNvPr id="90115" name="コンテンツ プレースホルダ 2"/>
          <p:cNvSpPr>
            <a:spLocks noGrp="1"/>
          </p:cNvSpPr>
          <p:nvPr>
            <p:ph idx="1"/>
          </p:nvPr>
        </p:nvSpPr>
        <p:spPr>
          <a:xfrm>
            <a:off x="323850" y="1268413"/>
            <a:ext cx="8362950" cy="4857750"/>
          </a:xfrm>
        </p:spPr>
        <p:txBody>
          <a:bodyPr/>
          <a:lstStyle/>
          <a:p>
            <a:pPr eaLnBrk="1" hangingPunct="1">
              <a:buFont typeface="Arial" panose="020B0604020202020204" pitchFamily="34" charset="0"/>
              <a:buNone/>
            </a:pPr>
            <a:endParaRPr lang="en-US" altLang="ja-JP" smtClean="0"/>
          </a:p>
          <a:p>
            <a:pPr eaLnBrk="1" hangingPunct="1"/>
            <a:endParaRPr lang="ja-JP" altLang="en-US" smtClean="0"/>
          </a:p>
        </p:txBody>
      </p:sp>
      <p:sp>
        <p:nvSpPr>
          <p:cNvPr id="4" name="正方形/長方形 3"/>
          <p:cNvSpPr/>
          <p:nvPr/>
        </p:nvSpPr>
        <p:spPr>
          <a:xfrm>
            <a:off x="900113" y="1484313"/>
            <a:ext cx="7704137" cy="1368425"/>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ja-JP" altLang="en-US" sz="4000" dirty="0">
                <a:solidFill>
                  <a:srgbClr val="FF0000"/>
                </a:solidFill>
              </a:rPr>
              <a:t>指定事業者による専門的サービス</a:t>
            </a:r>
            <a:endParaRPr lang="en-US" altLang="ja-JP" sz="4000" dirty="0">
              <a:solidFill>
                <a:srgbClr val="FF0000"/>
              </a:solidFill>
            </a:endParaRPr>
          </a:p>
          <a:p>
            <a:pPr algn="ctr" eaLnBrk="1" fontAlgn="auto" hangingPunct="1">
              <a:spcBef>
                <a:spcPts val="0"/>
              </a:spcBef>
              <a:spcAft>
                <a:spcPts val="0"/>
              </a:spcAft>
              <a:defRPr/>
            </a:pPr>
            <a:r>
              <a:rPr lang="ja-JP" altLang="en-US" sz="4000" dirty="0">
                <a:solidFill>
                  <a:srgbClr val="FF0000"/>
                </a:solidFill>
              </a:rPr>
              <a:t>（ホームヘルプ・デイサービス）</a:t>
            </a:r>
          </a:p>
        </p:txBody>
      </p:sp>
      <p:sp>
        <p:nvSpPr>
          <p:cNvPr id="6" name="正方形/長方形 5"/>
          <p:cNvSpPr/>
          <p:nvPr/>
        </p:nvSpPr>
        <p:spPr>
          <a:xfrm>
            <a:off x="3924300" y="4005263"/>
            <a:ext cx="3968750" cy="936625"/>
          </a:xfrm>
          <a:prstGeom prst="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ja-JP" altLang="en-US" sz="2400" dirty="0">
                <a:solidFill>
                  <a:srgbClr val="FF0000"/>
                </a:solidFill>
              </a:rPr>
              <a:t>「多様なサービス）</a:t>
            </a:r>
            <a:endParaRPr lang="en-US" altLang="ja-JP" sz="2400" dirty="0">
              <a:solidFill>
                <a:srgbClr val="FF0000"/>
              </a:solidFill>
            </a:endParaRPr>
          </a:p>
          <a:p>
            <a:pPr algn="ctr" eaLnBrk="1" fontAlgn="auto" hangingPunct="1">
              <a:spcBef>
                <a:spcPts val="0"/>
              </a:spcBef>
              <a:spcAft>
                <a:spcPts val="0"/>
              </a:spcAft>
              <a:defRPr/>
            </a:pPr>
            <a:r>
              <a:rPr lang="ja-JP" altLang="en-US" sz="2000" dirty="0">
                <a:solidFill>
                  <a:srgbClr val="FF0000"/>
                </a:solidFill>
              </a:rPr>
              <a:t>ボランティアの訪問、「通いの場」</a:t>
            </a:r>
          </a:p>
        </p:txBody>
      </p:sp>
      <p:sp>
        <p:nvSpPr>
          <p:cNvPr id="7" name="下矢印 6"/>
          <p:cNvSpPr/>
          <p:nvPr/>
        </p:nvSpPr>
        <p:spPr>
          <a:xfrm>
            <a:off x="2771775" y="2997200"/>
            <a:ext cx="1368425" cy="1295400"/>
          </a:xfrm>
          <a:prstGeom prst="downArrow">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ja-JP" altLang="en-US" dirty="0">
              <a:solidFill>
                <a:srgbClr val="FF0000"/>
              </a:solidFill>
            </a:endParaRPr>
          </a:p>
        </p:txBody>
      </p:sp>
      <p:sp>
        <p:nvSpPr>
          <p:cNvPr id="8" name="正方形/長方形 7"/>
          <p:cNvSpPr/>
          <p:nvPr/>
        </p:nvSpPr>
        <p:spPr>
          <a:xfrm>
            <a:off x="179388" y="1412875"/>
            <a:ext cx="504825" cy="1871663"/>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ja-JP" altLang="en-US" sz="2400" b="1" dirty="0">
                <a:solidFill>
                  <a:srgbClr val="002060"/>
                </a:solidFill>
              </a:rPr>
              <a:t>予防給付</a:t>
            </a:r>
          </a:p>
        </p:txBody>
      </p:sp>
      <p:sp>
        <p:nvSpPr>
          <p:cNvPr id="9" name="正方形/長方形 8"/>
          <p:cNvSpPr/>
          <p:nvPr/>
        </p:nvSpPr>
        <p:spPr>
          <a:xfrm>
            <a:off x="250825" y="4652963"/>
            <a:ext cx="504825" cy="2205037"/>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ja-JP" altLang="en-US" sz="2400" b="1" dirty="0">
                <a:solidFill>
                  <a:srgbClr val="002060"/>
                </a:solidFill>
              </a:rPr>
              <a:t>総合事業</a:t>
            </a:r>
          </a:p>
        </p:txBody>
      </p:sp>
      <p:sp>
        <p:nvSpPr>
          <p:cNvPr id="12" name="正方形/長方形 11"/>
          <p:cNvSpPr/>
          <p:nvPr/>
        </p:nvSpPr>
        <p:spPr>
          <a:xfrm>
            <a:off x="4572000" y="2924175"/>
            <a:ext cx="2663825" cy="10096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ja-JP" altLang="en-US" b="1" dirty="0">
                <a:solidFill>
                  <a:schemeClr val="tx1"/>
                </a:solidFill>
              </a:rPr>
              <a:t>すべての要支援者に専門的サービスを提供し、さらに「多様なサービス」も利用できるようにする</a:t>
            </a:r>
            <a:endParaRPr lang="ja-JP" altLang="en-US" dirty="0"/>
          </a:p>
        </p:txBody>
      </p:sp>
      <p:sp>
        <p:nvSpPr>
          <p:cNvPr id="13" name="正方形/長方形 12"/>
          <p:cNvSpPr/>
          <p:nvPr/>
        </p:nvSpPr>
        <p:spPr>
          <a:xfrm>
            <a:off x="971550" y="5445125"/>
            <a:ext cx="6840538" cy="1412875"/>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ja-JP" altLang="en-US" sz="3600" dirty="0">
                <a:solidFill>
                  <a:srgbClr val="FF0000"/>
                </a:solidFill>
              </a:rPr>
              <a:t>指定事業者による専門的サービス</a:t>
            </a:r>
            <a:endParaRPr lang="en-US" altLang="ja-JP" sz="3600" dirty="0">
              <a:solidFill>
                <a:srgbClr val="FF0000"/>
              </a:solidFill>
            </a:endParaRPr>
          </a:p>
          <a:p>
            <a:pPr algn="ctr" eaLnBrk="1" fontAlgn="auto" hangingPunct="1">
              <a:spcBef>
                <a:spcPts val="0"/>
              </a:spcBef>
              <a:spcAft>
                <a:spcPts val="0"/>
              </a:spcAft>
              <a:defRPr/>
            </a:pPr>
            <a:r>
              <a:rPr lang="ja-JP" altLang="en-US" sz="3600" dirty="0">
                <a:solidFill>
                  <a:srgbClr val="FF0000"/>
                </a:solidFill>
              </a:rPr>
              <a:t>（ホームヘルプ・デイサービス）</a:t>
            </a:r>
          </a:p>
        </p:txBody>
      </p:sp>
      <p:sp>
        <p:nvSpPr>
          <p:cNvPr id="14" name="正方形/長方形 13"/>
          <p:cNvSpPr/>
          <p:nvPr/>
        </p:nvSpPr>
        <p:spPr>
          <a:xfrm>
            <a:off x="8027988" y="4005263"/>
            <a:ext cx="865187" cy="2592387"/>
          </a:xfrm>
          <a:prstGeom prst="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ja-JP" altLang="en-US" sz="1200" dirty="0">
                <a:solidFill>
                  <a:srgbClr val="FF0000"/>
                </a:solidFill>
              </a:rPr>
              <a:t>「多様なサービス）</a:t>
            </a:r>
            <a:endParaRPr lang="en-US" altLang="ja-JP" sz="1200" dirty="0">
              <a:solidFill>
                <a:srgbClr val="FF0000"/>
              </a:solidFill>
            </a:endParaRPr>
          </a:p>
          <a:p>
            <a:pPr algn="ctr" eaLnBrk="1" fontAlgn="auto" hangingPunct="1">
              <a:spcBef>
                <a:spcPts val="0"/>
              </a:spcBef>
              <a:spcAft>
                <a:spcPts val="0"/>
              </a:spcAft>
              <a:defRPr/>
            </a:pPr>
            <a:r>
              <a:rPr lang="ja-JP" altLang="en-US" sz="1100" dirty="0">
                <a:solidFill>
                  <a:srgbClr val="FF0000"/>
                </a:solidFill>
              </a:rPr>
              <a:t>ボランティアの訪問、「通いの場」）</a:t>
            </a:r>
          </a:p>
        </p:txBody>
      </p:sp>
      <p:sp>
        <p:nvSpPr>
          <p:cNvPr id="15" name="下矢印 14"/>
          <p:cNvSpPr/>
          <p:nvPr/>
        </p:nvSpPr>
        <p:spPr>
          <a:xfrm>
            <a:off x="7885113" y="2997200"/>
            <a:ext cx="503237" cy="792163"/>
          </a:xfrm>
          <a:prstGeom prst="downArrow">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ja-JP" altLang="en-US" dirty="0">
              <a:solidFill>
                <a:srgbClr val="FF0000"/>
              </a:solidFill>
            </a:endParaRPr>
          </a:p>
        </p:txBody>
      </p:sp>
      <p:sp>
        <p:nvSpPr>
          <p:cNvPr id="16" name="加算記号 15"/>
          <p:cNvSpPr/>
          <p:nvPr/>
        </p:nvSpPr>
        <p:spPr>
          <a:xfrm>
            <a:off x="5651500" y="4941888"/>
            <a:ext cx="504825" cy="503237"/>
          </a:xfrm>
          <a:prstGeom prst="mathPlus">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ja-JP" altLang="en-US"/>
          </a:p>
        </p:txBody>
      </p:sp>
      <p:sp>
        <p:nvSpPr>
          <p:cNvPr id="17" name="正方形/長方形 16"/>
          <p:cNvSpPr/>
          <p:nvPr/>
        </p:nvSpPr>
        <p:spPr>
          <a:xfrm>
            <a:off x="8351838" y="2924175"/>
            <a:ext cx="792162" cy="10096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ja-JP" altLang="en-US" sz="1200" b="1" dirty="0">
                <a:solidFill>
                  <a:schemeClr val="tx1"/>
                </a:solidFill>
              </a:rPr>
              <a:t>「多様なサービス」だけ利用することも可能</a:t>
            </a:r>
            <a:endParaRPr lang="ja-JP" altLang="en-US" sz="1200" dirty="0"/>
          </a:p>
        </p:txBody>
      </p:sp>
      <p:sp>
        <p:nvSpPr>
          <p:cNvPr id="18" name="下矢印 17"/>
          <p:cNvSpPr/>
          <p:nvPr/>
        </p:nvSpPr>
        <p:spPr>
          <a:xfrm>
            <a:off x="1476375" y="2997200"/>
            <a:ext cx="503238" cy="2376488"/>
          </a:xfrm>
          <a:prstGeom prst="downArrow">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ja-JP" altLang="en-US" dirty="0">
              <a:solidFill>
                <a:srgbClr val="FF0000"/>
              </a:solidFill>
            </a:endParaRPr>
          </a:p>
        </p:txBody>
      </p:sp>
      <p:sp>
        <p:nvSpPr>
          <p:cNvPr id="19" name="正方形/長方形 18"/>
          <p:cNvSpPr/>
          <p:nvPr/>
        </p:nvSpPr>
        <p:spPr>
          <a:xfrm>
            <a:off x="1979613" y="3500438"/>
            <a:ext cx="792162" cy="14414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ja-JP" altLang="en-US" sz="1200" b="1" dirty="0">
                <a:solidFill>
                  <a:schemeClr val="tx1"/>
                </a:solidFill>
              </a:rPr>
              <a:t>専門的サービスだけを利用することも選択できる</a:t>
            </a:r>
            <a:endParaRPr lang="ja-JP" altLang="en-US" sz="1200" dirty="0"/>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タイトル 1"/>
          <p:cNvSpPr>
            <a:spLocks noGrp="1"/>
          </p:cNvSpPr>
          <p:nvPr>
            <p:ph type="title"/>
          </p:nvPr>
        </p:nvSpPr>
        <p:spPr/>
        <p:txBody>
          <a:bodyPr/>
          <a:lstStyle/>
          <a:p>
            <a:pPr eaLnBrk="1" hangingPunct="1"/>
            <a:r>
              <a:rPr lang="ja-JP" altLang="en-US" sz="4800" u="sng" smtClean="0"/>
              <a:t>自治体での課題</a:t>
            </a:r>
          </a:p>
        </p:txBody>
      </p:sp>
      <p:sp>
        <p:nvSpPr>
          <p:cNvPr id="3" name="コンテンツ プレースホルダ 2"/>
          <p:cNvSpPr>
            <a:spLocks noGrp="1"/>
          </p:cNvSpPr>
          <p:nvPr>
            <p:ph idx="1"/>
          </p:nvPr>
        </p:nvSpPr>
        <p:spPr>
          <a:xfrm>
            <a:off x="395288" y="1341438"/>
            <a:ext cx="8353425" cy="5256212"/>
          </a:xfrm>
        </p:spPr>
        <p:txBody>
          <a:bodyPr rtlCol="0">
            <a:normAutofit fontScale="77500" lnSpcReduction="20000"/>
          </a:bodyPr>
          <a:lstStyle/>
          <a:p>
            <a:pPr eaLnBrk="1" fontAlgn="auto" hangingPunct="1">
              <a:spcAft>
                <a:spcPts val="0"/>
              </a:spcAft>
              <a:buFont typeface="Arial" panose="020B0604020202020204" pitchFamily="34" charset="0"/>
              <a:buNone/>
              <a:defRPr/>
            </a:pPr>
            <a:r>
              <a:rPr lang="ja-JP" altLang="en-US" sz="5400" dirty="0" smtClean="0"/>
              <a:t>○すべての要支援者には現行サービス（専門的サービス）の利用を保障させる</a:t>
            </a:r>
            <a:endParaRPr lang="en-US" altLang="ja-JP" sz="5400" dirty="0" smtClean="0"/>
          </a:p>
          <a:p>
            <a:pPr eaLnBrk="1" fontAlgn="auto" hangingPunct="1">
              <a:spcAft>
                <a:spcPts val="0"/>
              </a:spcAft>
              <a:buFont typeface="Arial" panose="020B0604020202020204" pitchFamily="34" charset="0"/>
              <a:buNone/>
              <a:defRPr/>
            </a:pPr>
            <a:r>
              <a:rPr lang="ja-JP" altLang="en-US" sz="5400" dirty="0" smtClean="0"/>
              <a:t>○「多様なサービス」は必要に応じ</a:t>
            </a:r>
            <a:r>
              <a:rPr lang="ja-JP" altLang="en-US" sz="5400" u="sng" dirty="0" smtClean="0">
                <a:solidFill>
                  <a:srgbClr val="FF0000"/>
                </a:solidFill>
              </a:rPr>
              <a:t>併用</a:t>
            </a:r>
            <a:r>
              <a:rPr lang="ja-JP" altLang="en-US" sz="5400" dirty="0" smtClean="0">
                <a:solidFill>
                  <a:srgbClr val="FF0000"/>
                </a:solidFill>
              </a:rPr>
              <a:t>を保障させる</a:t>
            </a:r>
            <a:endParaRPr lang="en-US" altLang="ja-JP" sz="5400" dirty="0" smtClean="0">
              <a:solidFill>
                <a:srgbClr val="FF0000"/>
              </a:solidFill>
            </a:endParaRPr>
          </a:p>
          <a:p>
            <a:pPr eaLnBrk="1" fontAlgn="auto" hangingPunct="1">
              <a:spcAft>
                <a:spcPts val="0"/>
              </a:spcAft>
              <a:buFont typeface="Arial" panose="020B0604020202020204" pitchFamily="34" charset="0"/>
              <a:buNone/>
              <a:defRPr/>
            </a:pPr>
            <a:r>
              <a:rPr lang="ja-JP" altLang="en-US" sz="5400" dirty="0" smtClean="0">
                <a:solidFill>
                  <a:schemeClr val="bg2">
                    <a:lumMod val="10000"/>
                  </a:schemeClr>
                </a:solidFill>
              </a:rPr>
              <a:t>○支え合い・助け合いは</a:t>
            </a:r>
            <a:r>
              <a:rPr lang="ja-JP" altLang="en-US" sz="5400" dirty="0" smtClean="0">
                <a:solidFill>
                  <a:srgbClr val="FF0000"/>
                </a:solidFill>
              </a:rPr>
              <a:t>役割を明確</a:t>
            </a:r>
            <a:r>
              <a:rPr lang="ja-JP" altLang="en-US" sz="5400" dirty="0" smtClean="0">
                <a:solidFill>
                  <a:schemeClr val="bg2">
                    <a:lumMod val="10000"/>
                  </a:schemeClr>
                </a:solidFill>
              </a:rPr>
              <a:t>に、</a:t>
            </a:r>
            <a:r>
              <a:rPr lang="ja-JP" altLang="en-US" sz="5400" dirty="0" smtClean="0">
                <a:solidFill>
                  <a:srgbClr val="FF0000"/>
                </a:solidFill>
              </a:rPr>
              <a:t>住民の自主性・創意工夫を尊重</a:t>
            </a:r>
            <a:r>
              <a:rPr lang="ja-JP" altLang="en-US" sz="5400" dirty="0" smtClean="0">
                <a:solidFill>
                  <a:schemeClr val="bg2">
                    <a:lumMod val="10000"/>
                  </a:schemeClr>
                </a:solidFill>
              </a:rPr>
              <a:t>しながら、</a:t>
            </a:r>
            <a:r>
              <a:rPr lang="ja-JP" altLang="en-US" sz="5400" dirty="0" smtClean="0">
                <a:solidFill>
                  <a:srgbClr val="FF0000"/>
                </a:solidFill>
              </a:rPr>
              <a:t>公的援助を抜本的に充実</a:t>
            </a:r>
            <a:endParaRPr lang="en-US" altLang="ja-JP" sz="5400" dirty="0" smtClean="0">
              <a:solidFill>
                <a:srgbClr val="FF0000"/>
              </a:solidFill>
            </a:endParaRPr>
          </a:p>
          <a:p>
            <a:pPr eaLnBrk="1" fontAlgn="auto" hangingPunct="1">
              <a:spcAft>
                <a:spcPts val="0"/>
              </a:spcAft>
              <a:buFont typeface="Arial" panose="020B0604020202020204" pitchFamily="34" charset="0"/>
              <a:buNone/>
              <a:defRPr/>
            </a:pPr>
            <a:endParaRPr lang="ja-JP" altLang="en-US" sz="4400" dirty="0"/>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タイトル 1"/>
          <p:cNvSpPr>
            <a:spLocks noGrp="1"/>
          </p:cNvSpPr>
          <p:nvPr>
            <p:ph type="title"/>
          </p:nvPr>
        </p:nvSpPr>
        <p:spPr>
          <a:xfrm>
            <a:off x="457200" y="274638"/>
            <a:ext cx="8147050" cy="850900"/>
          </a:xfrm>
        </p:spPr>
        <p:txBody>
          <a:bodyPr/>
          <a:lstStyle/>
          <a:p>
            <a:pPr eaLnBrk="1" hangingPunct="1"/>
            <a:r>
              <a:rPr lang="ja-JP" altLang="en-US" u="sng" smtClean="0"/>
              <a:t>総合事業対応のポイント</a:t>
            </a:r>
          </a:p>
        </p:txBody>
      </p:sp>
      <p:sp>
        <p:nvSpPr>
          <p:cNvPr id="94211" name="コンテンツ プレースホルダ 2"/>
          <p:cNvSpPr>
            <a:spLocks noGrp="1"/>
          </p:cNvSpPr>
          <p:nvPr>
            <p:ph idx="1"/>
          </p:nvPr>
        </p:nvSpPr>
        <p:spPr>
          <a:xfrm>
            <a:off x="395288" y="1196975"/>
            <a:ext cx="8353425" cy="5661025"/>
          </a:xfrm>
        </p:spPr>
        <p:txBody>
          <a:bodyPr/>
          <a:lstStyle/>
          <a:p>
            <a:pPr eaLnBrk="1" hangingPunct="1">
              <a:buFont typeface="Arial" panose="020B0604020202020204" pitchFamily="34" charset="0"/>
              <a:buNone/>
            </a:pPr>
            <a:r>
              <a:rPr lang="ja-JP" altLang="en-US" smtClean="0"/>
              <a:t>１</a:t>
            </a:r>
            <a:r>
              <a:rPr lang="ja-JP" altLang="en-US" sz="4000" smtClean="0"/>
              <a:t>　受け皿づくりから出発させない</a:t>
            </a:r>
            <a:endParaRPr lang="en-US" altLang="ja-JP" sz="4000" smtClean="0"/>
          </a:p>
          <a:p>
            <a:pPr eaLnBrk="1" hangingPunct="1">
              <a:buFont typeface="Arial" panose="020B0604020202020204" pitchFamily="34" charset="0"/>
              <a:buNone/>
            </a:pPr>
            <a:r>
              <a:rPr lang="ja-JP" altLang="en-US" sz="4000" smtClean="0"/>
              <a:t>　　　　Ａ型誘導の危険性</a:t>
            </a:r>
            <a:endParaRPr lang="en-US" altLang="ja-JP" sz="4000" smtClean="0"/>
          </a:p>
          <a:p>
            <a:pPr eaLnBrk="1" hangingPunct="1">
              <a:buFont typeface="Arial" panose="020B0604020202020204" pitchFamily="34" charset="0"/>
              <a:buNone/>
            </a:pPr>
            <a:r>
              <a:rPr lang="ja-JP" altLang="en-US" sz="4000" smtClean="0"/>
              <a:t>２　現行相当サービスが主体</a:t>
            </a:r>
            <a:endParaRPr lang="en-US" altLang="ja-JP" sz="4000" smtClean="0"/>
          </a:p>
          <a:p>
            <a:pPr eaLnBrk="1" hangingPunct="1">
              <a:buFont typeface="Arial" panose="020B0604020202020204" pitchFamily="34" charset="0"/>
              <a:buNone/>
            </a:pPr>
            <a:r>
              <a:rPr lang="ja-JP" altLang="en-US" sz="4000" smtClean="0"/>
              <a:t>３　地域助け合い・介護予防は長期的に住民の自発性・合意を尊重しながら公的支援で</a:t>
            </a:r>
            <a:endParaRPr lang="en-US" altLang="ja-JP" sz="4000" smtClean="0"/>
          </a:p>
          <a:p>
            <a:pPr eaLnBrk="1" hangingPunct="1">
              <a:buFont typeface="Arial" panose="020B0604020202020204" pitchFamily="34" charset="0"/>
              <a:buNone/>
            </a:pPr>
            <a:r>
              <a:rPr lang="ja-JP" altLang="en-US" sz="4000" smtClean="0"/>
              <a:t>４　「規範的統合」はさせない</a:t>
            </a:r>
            <a:endParaRPr lang="en-US" altLang="ja-JP" sz="4000" smtClean="0"/>
          </a:p>
          <a:p>
            <a:pPr eaLnBrk="1" hangingPunct="1">
              <a:buFont typeface="Arial" panose="020B0604020202020204" pitchFamily="34" charset="0"/>
              <a:buNone/>
            </a:pPr>
            <a:r>
              <a:rPr lang="en-US" altLang="ja-JP" sz="4000" smtClean="0"/>
              <a:t>※</a:t>
            </a:r>
            <a:r>
              <a:rPr lang="ja-JP" altLang="en-US" sz="4000" smtClean="0"/>
              <a:t>自助・互助は未来永劫続かない</a:t>
            </a:r>
            <a:endParaRPr lang="en-US" altLang="ja-JP" sz="4000" smtClean="0"/>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 name="正方形/長方形 65"/>
          <p:cNvSpPr/>
          <p:nvPr/>
        </p:nvSpPr>
        <p:spPr>
          <a:xfrm>
            <a:off x="4837113" y="4005263"/>
            <a:ext cx="4306887" cy="1728787"/>
          </a:xfrm>
          <a:prstGeom prst="rect">
            <a:avLst/>
          </a:prstGeom>
          <a:gradFill flip="none" rotWithShape="1">
            <a:gsLst>
              <a:gs pos="55000">
                <a:schemeClr val="accent3">
                  <a:lumMod val="40000"/>
                  <a:lumOff val="60000"/>
                </a:schemeClr>
              </a:gs>
              <a:gs pos="52000">
                <a:schemeClr val="tx2">
                  <a:lumMod val="40000"/>
                  <a:lumOff val="60000"/>
                </a:schemeClr>
              </a:gs>
            </a:gsLst>
            <a:lin ang="16200000" scaled="1"/>
            <a:tileRect/>
          </a:gradFill>
          <a:ln w="6350">
            <a:noFill/>
          </a:ln>
        </p:spPr>
        <p:style>
          <a:lnRef idx="2">
            <a:schemeClr val="accent1">
              <a:shade val="50000"/>
            </a:schemeClr>
          </a:lnRef>
          <a:fillRef idx="1">
            <a:schemeClr val="accent1"/>
          </a:fillRef>
          <a:effectRef idx="0">
            <a:schemeClr val="accent1"/>
          </a:effectRef>
          <a:fontRef idx="minor">
            <a:schemeClr val="lt1"/>
          </a:fontRef>
        </p:style>
        <p:txBody>
          <a:bodyPr lIns="91357" tIns="45680" rIns="91357" bIns="45680" anchor="ctr"/>
          <a:lstStyle/>
          <a:p>
            <a:pPr algn="ctr" defTabSz="913575" eaLnBrk="1" fontAlgn="auto" hangingPunct="1">
              <a:spcBef>
                <a:spcPts val="0"/>
              </a:spcBef>
              <a:spcAft>
                <a:spcPts val="0"/>
              </a:spcAft>
              <a:defRPr/>
            </a:pPr>
            <a:endParaRPr lang="ja-JP" altLang="en-US" dirty="0">
              <a:solidFill>
                <a:prstClr val="black"/>
              </a:solidFill>
            </a:endParaRPr>
          </a:p>
        </p:txBody>
      </p:sp>
      <p:sp>
        <p:nvSpPr>
          <p:cNvPr id="50" name="正方形/長方形 49"/>
          <p:cNvSpPr/>
          <p:nvPr/>
        </p:nvSpPr>
        <p:spPr>
          <a:xfrm rot="16200000">
            <a:off x="6232525" y="1801813"/>
            <a:ext cx="1630363" cy="4503737"/>
          </a:xfrm>
          <a:prstGeom prst="rect">
            <a:avLst/>
          </a:prstGeom>
          <a:solidFill>
            <a:schemeClr val="accent3">
              <a:lumMod val="40000"/>
              <a:lumOff val="60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lIns="91357" tIns="45680" rIns="91357" bIns="45680" anchor="ctr"/>
          <a:lstStyle/>
          <a:p>
            <a:pPr algn="ctr" defTabSz="913575" eaLnBrk="1" fontAlgn="auto" hangingPunct="1">
              <a:spcBef>
                <a:spcPts val="0"/>
              </a:spcBef>
              <a:spcAft>
                <a:spcPts val="0"/>
              </a:spcAft>
              <a:defRPr/>
            </a:pPr>
            <a:endParaRPr lang="ja-JP" altLang="en-US" dirty="0">
              <a:solidFill>
                <a:prstClr val="black"/>
              </a:solidFill>
            </a:endParaRPr>
          </a:p>
        </p:txBody>
      </p:sp>
      <p:sp>
        <p:nvSpPr>
          <p:cNvPr id="63" name="正方形/長方形 62"/>
          <p:cNvSpPr/>
          <p:nvPr/>
        </p:nvSpPr>
        <p:spPr>
          <a:xfrm>
            <a:off x="384464" y="4869162"/>
            <a:ext cx="4502178" cy="1008113"/>
          </a:xfrm>
          <a:prstGeom prst="rect">
            <a:avLst/>
          </a:prstGeom>
          <a:solidFill>
            <a:schemeClr val="tx2">
              <a:lumMod val="40000"/>
              <a:lumOff val="60000"/>
            </a:schemeClr>
          </a:solidFill>
          <a:ln w="6350">
            <a:noFill/>
          </a:ln>
          <a:effectLst>
            <a:reflection endPos="650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lIns="91357" tIns="45680" rIns="91357" bIns="45680" anchor="ctr"/>
          <a:lstStyle/>
          <a:p>
            <a:pPr algn="ctr" defTabSz="913575" eaLnBrk="1" fontAlgn="auto" hangingPunct="1">
              <a:spcBef>
                <a:spcPts val="0"/>
              </a:spcBef>
              <a:spcAft>
                <a:spcPts val="0"/>
              </a:spcAft>
              <a:defRPr/>
            </a:pPr>
            <a:endParaRPr lang="ja-JP" altLang="en-US" dirty="0">
              <a:solidFill>
                <a:prstClr val="black"/>
              </a:solidFill>
            </a:endParaRPr>
          </a:p>
        </p:txBody>
      </p:sp>
      <p:sp>
        <p:nvSpPr>
          <p:cNvPr id="4" name="正方形/長方形 3"/>
          <p:cNvSpPr/>
          <p:nvPr/>
        </p:nvSpPr>
        <p:spPr>
          <a:xfrm>
            <a:off x="-549275" y="3860800"/>
            <a:ext cx="3127375" cy="1308100"/>
          </a:xfrm>
          <a:prstGeom prst="rect">
            <a:avLst/>
          </a:prstGeom>
          <a:gradFill>
            <a:gsLst>
              <a:gs pos="55000">
                <a:schemeClr val="accent3">
                  <a:lumMod val="40000"/>
                  <a:lumOff val="60000"/>
                </a:schemeClr>
              </a:gs>
              <a:gs pos="52000">
                <a:schemeClr val="tx2">
                  <a:lumMod val="40000"/>
                  <a:lumOff val="60000"/>
                </a:schemeClr>
              </a:gs>
            </a:gsLst>
            <a:lin ang="13500000" scaled="1"/>
          </a:gradFill>
          <a:ln w="6350">
            <a:noFill/>
          </a:ln>
        </p:spPr>
        <p:style>
          <a:lnRef idx="2">
            <a:schemeClr val="accent1">
              <a:shade val="50000"/>
            </a:schemeClr>
          </a:lnRef>
          <a:fillRef idx="1">
            <a:schemeClr val="accent1"/>
          </a:fillRef>
          <a:effectRef idx="0">
            <a:schemeClr val="accent1"/>
          </a:effectRef>
          <a:fontRef idx="minor">
            <a:schemeClr val="lt1"/>
          </a:fontRef>
        </p:style>
        <p:txBody>
          <a:bodyPr lIns="91357" tIns="45680" rIns="91357" bIns="45680" anchor="ctr"/>
          <a:lstStyle/>
          <a:p>
            <a:pPr algn="ctr" defTabSz="913575" eaLnBrk="1" fontAlgn="auto" hangingPunct="1">
              <a:spcBef>
                <a:spcPts val="0"/>
              </a:spcBef>
              <a:spcAft>
                <a:spcPts val="0"/>
              </a:spcAft>
              <a:defRPr/>
            </a:pPr>
            <a:endParaRPr lang="ja-JP" altLang="en-US" dirty="0">
              <a:solidFill>
                <a:prstClr val="black"/>
              </a:solidFill>
            </a:endParaRPr>
          </a:p>
        </p:txBody>
      </p:sp>
      <p:sp>
        <p:nvSpPr>
          <p:cNvPr id="52" name="正方形/長方形 51"/>
          <p:cNvSpPr/>
          <p:nvPr/>
        </p:nvSpPr>
        <p:spPr>
          <a:xfrm flipH="1">
            <a:off x="2311400" y="3849688"/>
            <a:ext cx="2530475" cy="1049337"/>
          </a:xfrm>
          <a:prstGeom prst="rect">
            <a:avLst/>
          </a:prstGeom>
          <a:gradFill>
            <a:gsLst>
              <a:gs pos="57000">
                <a:schemeClr val="accent3">
                  <a:lumMod val="40000"/>
                  <a:lumOff val="60000"/>
                </a:schemeClr>
              </a:gs>
              <a:gs pos="44000">
                <a:schemeClr val="tx2">
                  <a:lumMod val="40000"/>
                  <a:lumOff val="60000"/>
                </a:schemeClr>
              </a:gs>
            </a:gsLst>
            <a:lin ang="13500000" scaled="1"/>
          </a:gradFill>
          <a:ln w="6350">
            <a:noFill/>
          </a:ln>
        </p:spPr>
        <p:style>
          <a:lnRef idx="2">
            <a:schemeClr val="accent1">
              <a:shade val="50000"/>
            </a:schemeClr>
          </a:lnRef>
          <a:fillRef idx="1">
            <a:schemeClr val="accent1"/>
          </a:fillRef>
          <a:effectRef idx="0">
            <a:schemeClr val="accent1"/>
          </a:effectRef>
          <a:fontRef idx="minor">
            <a:schemeClr val="lt1"/>
          </a:fontRef>
        </p:style>
        <p:txBody>
          <a:bodyPr lIns="91357" tIns="45680" rIns="91357" bIns="45680" anchor="ctr"/>
          <a:lstStyle/>
          <a:p>
            <a:pPr algn="ctr" defTabSz="913575" eaLnBrk="1" fontAlgn="auto" hangingPunct="1">
              <a:spcBef>
                <a:spcPts val="0"/>
              </a:spcBef>
              <a:spcAft>
                <a:spcPts val="0"/>
              </a:spcAft>
              <a:defRPr/>
            </a:pPr>
            <a:endParaRPr lang="ja-JP" altLang="en-US" dirty="0">
              <a:solidFill>
                <a:prstClr val="black"/>
              </a:solidFill>
            </a:endParaRPr>
          </a:p>
        </p:txBody>
      </p:sp>
      <p:sp>
        <p:nvSpPr>
          <p:cNvPr id="65" name="正方形/長方形 64"/>
          <p:cNvSpPr/>
          <p:nvPr/>
        </p:nvSpPr>
        <p:spPr>
          <a:xfrm rot="16200000">
            <a:off x="3760788" y="-1677988"/>
            <a:ext cx="1630362" cy="9447213"/>
          </a:xfrm>
          <a:prstGeom prst="rect">
            <a:avLst/>
          </a:prstGeom>
          <a:solidFill>
            <a:schemeClr val="accent3">
              <a:lumMod val="40000"/>
              <a:lumOff val="60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lIns="91357" tIns="45680" rIns="91357" bIns="45680" anchor="ctr"/>
          <a:lstStyle/>
          <a:p>
            <a:pPr algn="ctr" defTabSz="913575" eaLnBrk="1" fontAlgn="auto" hangingPunct="1">
              <a:spcBef>
                <a:spcPts val="0"/>
              </a:spcBef>
              <a:spcAft>
                <a:spcPts val="0"/>
              </a:spcAft>
              <a:defRPr/>
            </a:pPr>
            <a:endParaRPr lang="ja-JP" altLang="en-US" dirty="0">
              <a:solidFill>
                <a:prstClr val="black"/>
              </a:solidFill>
            </a:endParaRPr>
          </a:p>
        </p:txBody>
      </p:sp>
      <p:sp>
        <p:nvSpPr>
          <p:cNvPr id="96264" name="テキスト ボックス 31"/>
          <p:cNvSpPr txBox="1">
            <a:spLocks noChangeArrowheads="1"/>
          </p:cNvSpPr>
          <p:nvPr/>
        </p:nvSpPr>
        <p:spPr bwMode="auto">
          <a:xfrm>
            <a:off x="4625975" y="2370138"/>
            <a:ext cx="742950"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357" tIns="45680" rIns="91357" bIns="45680">
            <a:spAutoFit/>
          </a:bodyPr>
          <a:lstStyle>
            <a:lvl1pPr defTabSz="912813">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defTabSz="912813">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defTabSz="912813">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defTabSz="912813">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defTabSz="912813">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defTabSz="912813"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defTabSz="912813"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defTabSz="912813"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defTabSz="912813"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r>
              <a:rPr lang="ja-JP" altLang="en-US" sz="1600" b="1">
                <a:solidFill>
                  <a:srgbClr val="FF0000"/>
                </a:solidFill>
                <a:latin typeface="ＤＨＰ特太ゴシック体"/>
                <a:ea typeface="ＤＨＰ特太ゴシック体"/>
                <a:cs typeface="ＤＨＰ特太ゴシック体"/>
              </a:rPr>
              <a:t>３０’</a:t>
            </a:r>
          </a:p>
        </p:txBody>
      </p:sp>
      <p:cxnSp>
        <p:nvCxnSpPr>
          <p:cNvPr id="45" name="直線コネクタ 44"/>
          <p:cNvCxnSpPr/>
          <p:nvPr/>
        </p:nvCxnSpPr>
        <p:spPr>
          <a:xfrm flipV="1">
            <a:off x="2311400" y="2395538"/>
            <a:ext cx="6988175" cy="1033462"/>
          </a:xfrm>
          <a:prstGeom prst="line">
            <a:avLst/>
          </a:prstGeom>
          <a:ln w="4445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96266" name="テキスト ボックス 45"/>
          <p:cNvSpPr txBox="1">
            <a:spLocks noChangeArrowheads="1"/>
          </p:cNvSpPr>
          <p:nvPr/>
        </p:nvSpPr>
        <p:spPr bwMode="auto">
          <a:xfrm rot="-778236">
            <a:off x="5641975" y="2262188"/>
            <a:ext cx="244792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357" tIns="45680" rIns="91357" bIns="45680">
            <a:spAutoFit/>
          </a:bodyPr>
          <a:lstStyle>
            <a:lvl1pPr defTabSz="912813">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defTabSz="912813">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defTabSz="912813">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defTabSz="912813">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defTabSz="912813">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defTabSz="912813"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defTabSz="912813"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defTabSz="912813"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defTabSz="912813"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r>
              <a:rPr lang="ja-JP" altLang="en-US" sz="1800">
                <a:solidFill>
                  <a:srgbClr val="000000"/>
                </a:solidFill>
                <a:latin typeface="Arial" panose="020B0604020202020204" pitchFamily="34" charset="0"/>
              </a:rPr>
              <a:t>保険料・公費の抑制</a:t>
            </a:r>
          </a:p>
        </p:txBody>
      </p:sp>
      <p:sp useBgFill="1">
        <p:nvSpPr>
          <p:cNvPr id="36" name="正方形/長方形 35"/>
          <p:cNvSpPr/>
          <p:nvPr/>
        </p:nvSpPr>
        <p:spPr>
          <a:xfrm>
            <a:off x="-320675" y="3505200"/>
            <a:ext cx="704850" cy="4322763"/>
          </a:xfrm>
          <a:prstGeom prst="rect">
            <a:avLst/>
          </a:prstGeom>
          <a:ln w="6350">
            <a:noFill/>
          </a:ln>
        </p:spPr>
        <p:style>
          <a:lnRef idx="2">
            <a:schemeClr val="accent1">
              <a:shade val="50000"/>
            </a:schemeClr>
          </a:lnRef>
          <a:fillRef idx="1">
            <a:schemeClr val="accent1"/>
          </a:fillRef>
          <a:effectRef idx="0">
            <a:schemeClr val="accent1"/>
          </a:effectRef>
          <a:fontRef idx="minor">
            <a:schemeClr val="lt1"/>
          </a:fontRef>
        </p:style>
        <p:txBody>
          <a:bodyPr lIns="91357" tIns="45680" rIns="91357" bIns="45680" anchor="ctr"/>
          <a:lstStyle/>
          <a:p>
            <a:pPr algn="ctr" defTabSz="913575" eaLnBrk="1" fontAlgn="auto" hangingPunct="1">
              <a:spcBef>
                <a:spcPts val="0"/>
              </a:spcBef>
              <a:spcAft>
                <a:spcPts val="0"/>
              </a:spcAft>
              <a:defRPr/>
            </a:pPr>
            <a:endParaRPr lang="ja-JP" altLang="en-US" dirty="0">
              <a:solidFill>
                <a:prstClr val="black"/>
              </a:solidFill>
            </a:endParaRPr>
          </a:p>
        </p:txBody>
      </p:sp>
      <p:sp useBgFill="1">
        <p:nvSpPr>
          <p:cNvPr id="49" name="平行四辺形 48"/>
          <p:cNvSpPr/>
          <p:nvPr/>
        </p:nvSpPr>
        <p:spPr>
          <a:xfrm rot="20732911">
            <a:off x="-314325" y="2163763"/>
            <a:ext cx="6983413" cy="979487"/>
          </a:xfrm>
          <a:prstGeom prst="parallelogram">
            <a:avLst/>
          </a:prstGeom>
          <a:ln w="6350">
            <a:noFill/>
          </a:ln>
        </p:spPr>
        <p:style>
          <a:lnRef idx="2">
            <a:schemeClr val="accent1">
              <a:shade val="50000"/>
            </a:schemeClr>
          </a:lnRef>
          <a:fillRef idx="1">
            <a:schemeClr val="accent1"/>
          </a:fillRef>
          <a:effectRef idx="0">
            <a:schemeClr val="accent1"/>
          </a:effectRef>
          <a:fontRef idx="minor">
            <a:schemeClr val="lt1"/>
          </a:fontRef>
        </p:style>
        <p:txBody>
          <a:bodyPr lIns="91357" tIns="45680" rIns="91357" bIns="45680" anchor="ctr"/>
          <a:lstStyle/>
          <a:p>
            <a:pPr algn="ctr" defTabSz="913575" eaLnBrk="1" fontAlgn="auto" hangingPunct="1">
              <a:spcBef>
                <a:spcPts val="0"/>
              </a:spcBef>
              <a:spcAft>
                <a:spcPts val="0"/>
              </a:spcAft>
              <a:defRPr/>
            </a:pPr>
            <a:endParaRPr lang="ja-JP" altLang="en-US" dirty="0">
              <a:solidFill>
                <a:prstClr val="black"/>
              </a:solidFill>
            </a:endParaRPr>
          </a:p>
        </p:txBody>
      </p:sp>
      <p:sp useBgFill="1">
        <p:nvSpPr>
          <p:cNvPr id="56" name="平行四辺形 55"/>
          <p:cNvSpPr/>
          <p:nvPr/>
        </p:nvSpPr>
        <p:spPr>
          <a:xfrm rot="20740919">
            <a:off x="4460875" y="909638"/>
            <a:ext cx="6770688" cy="979487"/>
          </a:xfrm>
          <a:prstGeom prst="parallelogram">
            <a:avLst/>
          </a:prstGeom>
          <a:ln w="6350">
            <a:noFill/>
          </a:ln>
        </p:spPr>
        <p:style>
          <a:lnRef idx="2">
            <a:schemeClr val="accent1">
              <a:shade val="50000"/>
            </a:schemeClr>
          </a:lnRef>
          <a:fillRef idx="1">
            <a:schemeClr val="accent1"/>
          </a:fillRef>
          <a:effectRef idx="0">
            <a:schemeClr val="accent1"/>
          </a:effectRef>
          <a:fontRef idx="minor">
            <a:schemeClr val="lt1"/>
          </a:fontRef>
        </p:style>
        <p:txBody>
          <a:bodyPr lIns="91357" tIns="45680" rIns="91357" bIns="45680" anchor="ctr"/>
          <a:lstStyle/>
          <a:p>
            <a:pPr algn="ctr" defTabSz="913575" eaLnBrk="1" fontAlgn="auto" hangingPunct="1">
              <a:spcBef>
                <a:spcPts val="0"/>
              </a:spcBef>
              <a:spcAft>
                <a:spcPts val="0"/>
              </a:spcAft>
              <a:defRPr/>
            </a:pPr>
            <a:endParaRPr lang="ja-JP" altLang="en-US" dirty="0">
              <a:solidFill>
                <a:prstClr val="black"/>
              </a:solidFill>
            </a:endParaRPr>
          </a:p>
        </p:txBody>
      </p:sp>
      <p:sp>
        <p:nvSpPr>
          <p:cNvPr id="96270" name="テキスト ボックス 37"/>
          <p:cNvSpPr txBox="1">
            <a:spLocks noChangeArrowheads="1"/>
          </p:cNvSpPr>
          <p:nvPr/>
        </p:nvSpPr>
        <p:spPr bwMode="auto">
          <a:xfrm rot="-840000">
            <a:off x="6248400" y="1684338"/>
            <a:ext cx="3195638"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357" tIns="45680" rIns="91357" bIns="45680">
            <a:spAutoFit/>
          </a:bodyPr>
          <a:lstStyle>
            <a:lvl1pPr defTabSz="912813">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defTabSz="912813">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defTabSz="912813">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defTabSz="912813">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defTabSz="912813">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defTabSz="912813"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defTabSz="912813"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defTabSz="912813"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defTabSz="912813"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r>
              <a:rPr lang="ja-JP" altLang="en-US" sz="1000">
                <a:solidFill>
                  <a:srgbClr val="000000"/>
                </a:solidFill>
                <a:latin typeface="Arial" panose="020B0604020202020204" pitchFamily="34" charset="0"/>
              </a:rPr>
              <a:t>予防給付の自然増予測（伸び率約</a:t>
            </a:r>
            <a:r>
              <a:rPr lang="en-US" altLang="ja-JP" sz="1000">
                <a:solidFill>
                  <a:srgbClr val="000000"/>
                </a:solidFill>
                <a:latin typeface="Arial" panose="020B0604020202020204" pitchFamily="34" charset="0"/>
              </a:rPr>
              <a:t>5</a:t>
            </a:r>
            <a:r>
              <a:rPr lang="ja-JP" altLang="en-US" sz="1000">
                <a:solidFill>
                  <a:srgbClr val="000000"/>
                </a:solidFill>
                <a:latin typeface="Arial" panose="020B0604020202020204" pitchFamily="34" charset="0"/>
              </a:rPr>
              <a:t>～</a:t>
            </a:r>
            <a:r>
              <a:rPr lang="en-US" altLang="ja-JP" sz="1000">
                <a:solidFill>
                  <a:srgbClr val="000000"/>
                </a:solidFill>
                <a:latin typeface="Arial" panose="020B0604020202020204" pitchFamily="34" charset="0"/>
              </a:rPr>
              <a:t>6%</a:t>
            </a:r>
            <a:r>
              <a:rPr lang="ja-JP" altLang="en-US" sz="1000">
                <a:solidFill>
                  <a:srgbClr val="000000"/>
                </a:solidFill>
                <a:latin typeface="Arial" panose="020B0604020202020204" pitchFamily="34" charset="0"/>
              </a:rPr>
              <a:t> </a:t>
            </a:r>
            <a:r>
              <a:rPr lang="en-US" altLang="ja-JP" sz="1000">
                <a:solidFill>
                  <a:srgbClr val="000000"/>
                </a:solidFill>
                <a:latin typeface="Arial" panose="020B0604020202020204" pitchFamily="34" charset="0"/>
              </a:rPr>
              <a:t>/ </a:t>
            </a:r>
            <a:r>
              <a:rPr lang="ja-JP" altLang="en-US" sz="1000">
                <a:solidFill>
                  <a:srgbClr val="000000"/>
                </a:solidFill>
                <a:latin typeface="Arial" panose="020B0604020202020204" pitchFamily="34" charset="0"/>
              </a:rPr>
              <a:t>年）→→</a:t>
            </a:r>
          </a:p>
        </p:txBody>
      </p:sp>
      <p:cxnSp>
        <p:nvCxnSpPr>
          <p:cNvPr id="8" name="直線コネクタ 7"/>
          <p:cNvCxnSpPr/>
          <p:nvPr/>
        </p:nvCxnSpPr>
        <p:spPr>
          <a:xfrm flipH="1">
            <a:off x="392113" y="1558925"/>
            <a:ext cx="8751887" cy="2376488"/>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sp useBgFill="1">
        <p:nvSpPr>
          <p:cNvPr id="5" name="正方形/長方形 4"/>
          <p:cNvSpPr/>
          <p:nvPr/>
        </p:nvSpPr>
        <p:spPr>
          <a:xfrm>
            <a:off x="-111125" y="-171450"/>
            <a:ext cx="9836150" cy="1395413"/>
          </a:xfrm>
          <a:prstGeom prst="rect">
            <a:avLst/>
          </a:prstGeom>
          <a:ln w="6350">
            <a:noFill/>
          </a:ln>
        </p:spPr>
        <p:style>
          <a:lnRef idx="2">
            <a:schemeClr val="accent1">
              <a:shade val="50000"/>
            </a:schemeClr>
          </a:lnRef>
          <a:fillRef idx="1">
            <a:schemeClr val="accent1"/>
          </a:fillRef>
          <a:effectRef idx="0">
            <a:schemeClr val="accent1"/>
          </a:effectRef>
          <a:fontRef idx="minor">
            <a:schemeClr val="lt1"/>
          </a:fontRef>
        </p:style>
        <p:txBody>
          <a:bodyPr lIns="91357" tIns="45680" rIns="91357" bIns="45680" anchor="ctr"/>
          <a:lstStyle/>
          <a:p>
            <a:pPr algn="ctr" defTabSz="913575" eaLnBrk="1" fontAlgn="auto" hangingPunct="1">
              <a:spcBef>
                <a:spcPts val="0"/>
              </a:spcBef>
              <a:spcAft>
                <a:spcPts val="0"/>
              </a:spcAft>
              <a:defRPr/>
            </a:pPr>
            <a:endParaRPr lang="ja-JP" altLang="en-US" dirty="0">
              <a:solidFill>
                <a:prstClr val="black"/>
              </a:solidFill>
            </a:endParaRPr>
          </a:p>
        </p:txBody>
      </p:sp>
      <p:sp useBgFill="1">
        <p:nvSpPr>
          <p:cNvPr id="57" name="正方形/長方形 56"/>
          <p:cNvSpPr/>
          <p:nvPr/>
        </p:nvSpPr>
        <p:spPr>
          <a:xfrm rot="20697661">
            <a:off x="-296863" y="676275"/>
            <a:ext cx="10366376" cy="1395413"/>
          </a:xfrm>
          <a:prstGeom prst="rect">
            <a:avLst/>
          </a:prstGeom>
          <a:ln w="6350">
            <a:noFill/>
          </a:ln>
        </p:spPr>
        <p:style>
          <a:lnRef idx="2">
            <a:schemeClr val="accent1">
              <a:shade val="50000"/>
            </a:schemeClr>
          </a:lnRef>
          <a:fillRef idx="1">
            <a:schemeClr val="accent1"/>
          </a:fillRef>
          <a:effectRef idx="0">
            <a:schemeClr val="accent1"/>
          </a:effectRef>
          <a:fontRef idx="minor">
            <a:schemeClr val="lt1"/>
          </a:fontRef>
        </p:style>
        <p:txBody>
          <a:bodyPr lIns="91357" tIns="45680" rIns="91357" bIns="45680" anchor="ctr"/>
          <a:lstStyle/>
          <a:p>
            <a:pPr algn="ctr" defTabSz="913575" eaLnBrk="1" fontAlgn="auto" hangingPunct="1">
              <a:spcBef>
                <a:spcPts val="0"/>
              </a:spcBef>
              <a:spcAft>
                <a:spcPts val="0"/>
              </a:spcAft>
              <a:defRPr/>
            </a:pPr>
            <a:endParaRPr lang="ja-JP" altLang="en-US" dirty="0">
              <a:solidFill>
                <a:prstClr val="black"/>
              </a:solidFill>
            </a:endParaRPr>
          </a:p>
        </p:txBody>
      </p:sp>
      <p:sp>
        <p:nvSpPr>
          <p:cNvPr id="33" name="タイトル 1"/>
          <p:cNvSpPr txBox="1">
            <a:spLocks/>
          </p:cNvSpPr>
          <p:nvPr/>
        </p:nvSpPr>
        <p:spPr>
          <a:xfrm>
            <a:off x="25400" y="44450"/>
            <a:ext cx="8999538" cy="431800"/>
          </a:xfrm>
          <a:prstGeom prst="rect">
            <a:avLst/>
          </a:prstGeom>
          <a:solidFill>
            <a:srgbClr val="FFFF00">
              <a:alpha val="29000"/>
            </a:srgbClr>
          </a:solidFill>
          <a:ln w="25400">
            <a:solidFill>
              <a:schemeClr val="tx1"/>
            </a:solidFill>
          </a:ln>
          <a:effectLst/>
        </p:spPr>
        <p:style>
          <a:lnRef idx="1">
            <a:schemeClr val="accent1"/>
          </a:lnRef>
          <a:fillRef idx="2">
            <a:schemeClr val="accent1"/>
          </a:fillRef>
          <a:effectRef idx="1">
            <a:schemeClr val="accent1"/>
          </a:effectRef>
          <a:fontRef idx="minor">
            <a:schemeClr val="dk1"/>
          </a:fontRef>
        </p:style>
        <p:txBody>
          <a:bodyPr lIns="91357" tIns="45680" rIns="91357" bIns="45680" anchor="ctr">
            <a:normAutofit/>
          </a:bodyPr>
          <a:lstStyle>
            <a:lvl1pPr algn="ctr" defTabSz="914400" rtl="0" eaLnBrk="1" latinLnBrk="0" hangingPunct="1">
              <a:spcBef>
                <a:spcPct val="0"/>
              </a:spcBef>
              <a:buNone/>
              <a:defRPr kumimoji="1"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defRPr/>
            </a:pPr>
            <a:r>
              <a:rPr lang="ja-JP" altLang="en-US" sz="2000" b="1" dirty="0">
                <a:solidFill>
                  <a:prstClr val="black"/>
                </a:solidFill>
                <a:latin typeface="HGSｺﾞｼｯｸE" panose="020B0900000000000000" pitchFamily="50" charset="-128"/>
                <a:ea typeface="HGSｺﾞｼｯｸE" panose="020B0900000000000000" pitchFamily="50" charset="-128"/>
              </a:rPr>
              <a:t>総合事業へのサービス移行の推進等による費用の効率化（イメージ）</a:t>
            </a:r>
          </a:p>
        </p:txBody>
      </p:sp>
      <p:sp>
        <p:nvSpPr>
          <p:cNvPr id="67" name="線吹き出し 1 (枠付き) 66"/>
          <p:cNvSpPr/>
          <p:nvPr/>
        </p:nvSpPr>
        <p:spPr>
          <a:xfrm>
            <a:off x="955675" y="2436813"/>
            <a:ext cx="1017588" cy="334962"/>
          </a:xfrm>
          <a:prstGeom prst="borderCallout1">
            <a:avLst>
              <a:gd name="adj1" fmla="val 104548"/>
              <a:gd name="adj2" fmla="val 49881"/>
              <a:gd name="adj3" fmla="val 302010"/>
              <a:gd name="adj4" fmla="val 123098"/>
            </a:avLst>
          </a:prstGeom>
          <a:solidFill>
            <a:schemeClr val="bg1">
              <a:lumMod val="85000"/>
            </a:schemeClr>
          </a:solidFill>
          <a:ln w="6350"/>
        </p:spPr>
        <p:style>
          <a:lnRef idx="2">
            <a:schemeClr val="dk1">
              <a:shade val="50000"/>
            </a:schemeClr>
          </a:lnRef>
          <a:fillRef idx="1">
            <a:schemeClr val="dk1"/>
          </a:fillRef>
          <a:effectRef idx="0">
            <a:schemeClr val="dk1"/>
          </a:effectRef>
          <a:fontRef idx="minor">
            <a:schemeClr val="lt1"/>
          </a:fontRef>
        </p:style>
        <p:txBody>
          <a:bodyPr lIns="91357" tIns="45680" rIns="91357" bIns="45680" anchor="ctr"/>
          <a:lstStyle/>
          <a:p>
            <a:pPr algn="ctr" defTabSz="913575" eaLnBrk="1" hangingPunct="1">
              <a:defRPr/>
            </a:pPr>
            <a:r>
              <a:rPr lang="ja-JP" altLang="en-US" sz="1400" dirty="0">
                <a:solidFill>
                  <a:prstClr val="black"/>
                </a:solidFill>
              </a:rPr>
              <a:t>制度改正</a:t>
            </a:r>
          </a:p>
        </p:txBody>
      </p:sp>
      <p:sp>
        <p:nvSpPr>
          <p:cNvPr id="96276" name="テキスト ボックス 24"/>
          <p:cNvSpPr txBox="1">
            <a:spLocks noChangeArrowheads="1"/>
          </p:cNvSpPr>
          <p:nvPr/>
        </p:nvSpPr>
        <p:spPr bwMode="auto">
          <a:xfrm>
            <a:off x="368300" y="3382963"/>
            <a:ext cx="752475"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357" tIns="45680" rIns="91357" bIns="45680">
            <a:spAutoFit/>
          </a:bodyPr>
          <a:lstStyle>
            <a:lvl1pPr defTabSz="912813">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defTabSz="912813">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defTabSz="912813">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defTabSz="912813">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defTabSz="912813">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defTabSz="912813"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defTabSz="912813"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defTabSz="912813"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defTabSz="912813"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r>
              <a:rPr lang="ja-JP" altLang="en-US" sz="1600" b="1">
                <a:solidFill>
                  <a:srgbClr val="FF0000"/>
                </a:solidFill>
                <a:latin typeface="ＤＨＰ特太ゴシック体"/>
                <a:ea typeface="ＤＨＰ特太ゴシック体"/>
                <a:cs typeface="ＤＨＰ特太ゴシック体"/>
              </a:rPr>
              <a:t>２５’</a:t>
            </a:r>
          </a:p>
        </p:txBody>
      </p:sp>
      <p:sp>
        <p:nvSpPr>
          <p:cNvPr id="96277" name="テキスト ボックス 21"/>
          <p:cNvSpPr txBox="1">
            <a:spLocks noChangeArrowheads="1"/>
          </p:cNvSpPr>
          <p:nvPr/>
        </p:nvSpPr>
        <p:spPr bwMode="auto">
          <a:xfrm>
            <a:off x="2311400" y="2998788"/>
            <a:ext cx="931863"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357" tIns="45680" rIns="91357" bIns="45680">
            <a:spAutoFit/>
          </a:bodyPr>
          <a:lstStyle>
            <a:lvl1pPr defTabSz="912813">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defTabSz="912813">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defTabSz="912813">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defTabSz="912813">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defTabSz="912813">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defTabSz="912813"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defTabSz="912813"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defTabSz="912813"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defTabSz="912813"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r>
              <a:rPr lang="ja-JP" altLang="en-US" sz="1600" b="1">
                <a:solidFill>
                  <a:srgbClr val="FF0000"/>
                </a:solidFill>
                <a:latin typeface="ＤＨＰ特太ゴシック体"/>
                <a:ea typeface="ＤＨＰ特太ゴシック体"/>
                <a:cs typeface="ＤＨＰ特太ゴシック体"/>
              </a:rPr>
              <a:t>２７’</a:t>
            </a:r>
          </a:p>
        </p:txBody>
      </p:sp>
      <p:sp>
        <p:nvSpPr>
          <p:cNvPr id="96278" name="テキスト ボックス 59"/>
          <p:cNvSpPr txBox="1">
            <a:spLocks noChangeArrowheads="1"/>
          </p:cNvSpPr>
          <p:nvPr/>
        </p:nvSpPr>
        <p:spPr bwMode="auto">
          <a:xfrm>
            <a:off x="4759325" y="2349500"/>
            <a:ext cx="74295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357" tIns="45680" rIns="91357" bIns="45680">
            <a:spAutoFit/>
          </a:bodyPr>
          <a:lstStyle>
            <a:lvl1pPr defTabSz="912813">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defTabSz="912813">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defTabSz="912813">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defTabSz="912813">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defTabSz="912813">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defTabSz="912813"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defTabSz="912813"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defTabSz="912813"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defTabSz="912813"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r>
              <a:rPr lang="ja-JP" altLang="en-US" sz="1600" b="1">
                <a:solidFill>
                  <a:srgbClr val="FF0000"/>
                </a:solidFill>
                <a:latin typeface="ＤＨＰ特太ゴシック体"/>
                <a:ea typeface="ＤＨＰ特太ゴシック体"/>
                <a:cs typeface="ＤＨＰ特太ゴシック体"/>
              </a:rPr>
              <a:t>３０’</a:t>
            </a:r>
          </a:p>
        </p:txBody>
      </p:sp>
      <p:sp>
        <p:nvSpPr>
          <p:cNvPr id="7" name="角丸四角形 6"/>
          <p:cNvSpPr/>
          <p:nvPr/>
        </p:nvSpPr>
        <p:spPr>
          <a:xfrm>
            <a:off x="864852" y="5018068"/>
            <a:ext cx="1395847" cy="458857"/>
          </a:xfrm>
          <a:prstGeom prst="roundRect">
            <a:avLst/>
          </a:prstGeom>
          <a:solidFill>
            <a:schemeClr val="accent1">
              <a:lumMod val="40000"/>
              <a:lumOff val="60000"/>
            </a:schemeClr>
          </a:solidFill>
          <a:ln w="31750">
            <a:solidFill>
              <a:schemeClr val="tx2">
                <a:lumMod val="75000"/>
              </a:schemeClr>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91357" tIns="45680" rIns="91357" bIns="45680" anchor="ctr"/>
          <a:lstStyle/>
          <a:p>
            <a:pPr algn="ctr" defTabSz="913575" eaLnBrk="1" fontAlgn="auto" hangingPunct="1">
              <a:spcBef>
                <a:spcPts val="0"/>
              </a:spcBef>
              <a:spcAft>
                <a:spcPts val="0"/>
              </a:spcAft>
              <a:defRPr/>
            </a:pPr>
            <a:r>
              <a:rPr lang="ja-JP" altLang="en-US" dirty="0">
                <a:solidFill>
                  <a:prstClr val="black"/>
                </a:solidFill>
                <a:latin typeface="HG丸ｺﾞｼｯｸM-PRO" pitchFamily="50" charset="-128"/>
                <a:ea typeface="HG丸ｺﾞｼｯｸM-PRO" pitchFamily="50" charset="-128"/>
              </a:rPr>
              <a:t>予防給付</a:t>
            </a:r>
          </a:p>
        </p:txBody>
      </p:sp>
      <p:sp>
        <p:nvSpPr>
          <p:cNvPr id="39" name="右矢印 38"/>
          <p:cNvSpPr/>
          <p:nvPr/>
        </p:nvSpPr>
        <p:spPr>
          <a:xfrm>
            <a:off x="384175" y="1620838"/>
            <a:ext cx="1828800" cy="82708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lIns="91357" tIns="45680" rIns="91357" bIns="45680" anchor="ctr"/>
          <a:lstStyle/>
          <a:p>
            <a:pPr algn="ctr" defTabSz="913575" eaLnBrk="1" hangingPunct="1">
              <a:defRPr/>
            </a:pPr>
            <a:r>
              <a:rPr lang="ja-JP" altLang="en-US" sz="1400" dirty="0">
                <a:solidFill>
                  <a:prstClr val="white"/>
                </a:solidFill>
              </a:rPr>
              <a:t>予防給付</a:t>
            </a:r>
            <a:endParaRPr lang="en-US" altLang="ja-JP" sz="1400" dirty="0">
              <a:solidFill>
                <a:prstClr val="white"/>
              </a:solidFill>
            </a:endParaRPr>
          </a:p>
          <a:p>
            <a:pPr algn="ctr" defTabSz="913575" eaLnBrk="1" hangingPunct="1">
              <a:defRPr/>
            </a:pPr>
            <a:r>
              <a:rPr lang="ja-JP" altLang="en-US" sz="1400" dirty="0">
                <a:solidFill>
                  <a:prstClr val="white"/>
                </a:solidFill>
              </a:rPr>
              <a:t>介護予防事業</a:t>
            </a:r>
          </a:p>
        </p:txBody>
      </p:sp>
      <p:sp useBgFill="1">
        <p:nvSpPr>
          <p:cNvPr id="53" name="正方形/長方形 52"/>
          <p:cNvSpPr/>
          <p:nvPr/>
        </p:nvSpPr>
        <p:spPr>
          <a:xfrm rot="16200000">
            <a:off x="4502150" y="1601788"/>
            <a:ext cx="790575" cy="9055100"/>
          </a:xfrm>
          <a:prstGeom prst="rect">
            <a:avLst/>
          </a:prstGeom>
          <a:ln w="6350">
            <a:noFill/>
          </a:ln>
        </p:spPr>
        <p:style>
          <a:lnRef idx="2">
            <a:schemeClr val="accent1">
              <a:shade val="50000"/>
            </a:schemeClr>
          </a:lnRef>
          <a:fillRef idx="1">
            <a:schemeClr val="accent1"/>
          </a:fillRef>
          <a:effectRef idx="0">
            <a:schemeClr val="accent1"/>
          </a:effectRef>
          <a:fontRef idx="minor">
            <a:schemeClr val="lt1"/>
          </a:fontRef>
        </p:style>
        <p:txBody>
          <a:bodyPr lIns="91357" tIns="45680" rIns="91357" bIns="45680" anchor="ctr"/>
          <a:lstStyle/>
          <a:p>
            <a:pPr algn="ctr" defTabSz="913575" eaLnBrk="1" fontAlgn="auto" hangingPunct="1">
              <a:spcBef>
                <a:spcPts val="0"/>
              </a:spcBef>
              <a:spcAft>
                <a:spcPts val="0"/>
              </a:spcAft>
              <a:defRPr/>
            </a:pPr>
            <a:endParaRPr lang="ja-JP" altLang="en-US" dirty="0">
              <a:solidFill>
                <a:prstClr val="black"/>
              </a:solidFill>
            </a:endParaRPr>
          </a:p>
        </p:txBody>
      </p:sp>
      <p:cxnSp>
        <p:nvCxnSpPr>
          <p:cNvPr id="10" name="直線コネクタ 9"/>
          <p:cNvCxnSpPr/>
          <p:nvPr/>
        </p:nvCxnSpPr>
        <p:spPr>
          <a:xfrm flipH="1">
            <a:off x="384175" y="3908425"/>
            <a:ext cx="7938" cy="1827213"/>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直線コネクタ 11"/>
          <p:cNvCxnSpPr/>
          <p:nvPr/>
        </p:nvCxnSpPr>
        <p:spPr>
          <a:xfrm>
            <a:off x="400050" y="5722938"/>
            <a:ext cx="9223375"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sp>
        <p:nvSpPr>
          <p:cNvPr id="96286" name="テキスト ボックス 94"/>
          <p:cNvSpPr txBox="1">
            <a:spLocks noChangeArrowheads="1"/>
          </p:cNvSpPr>
          <p:nvPr/>
        </p:nvSpPr>
        <p:spPr bwMode="auto">
          <a:xfrm>
            <a:off x="-11113" y="4005263"/>
            <a:ext cx="461963" cy="1787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lIns="91357" tIns="45680" rIns="91357" bIns="45680">
            <a:spAutoFit/>
          </a:bodyPr>
          <a:lstStyle>
            <a:lvl1pPr defTabSz="912813">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defTabSz="912813">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defTabSz="912813">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defTabSz="912813">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defTabSz="912813">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defTabSz="912813"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defTabSz="912813"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defTabSz="912813"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defTabSz="912813"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r>
              <a:rPr lang="ja-JP" altLang="en-US" sz="1800">
                <a:solidFill>
                  <a:srgbClr val="000000"/>
                </a:solidFill>
                <a:latin typeface="HG創英角ｺﾞｼｯｸUB" panose="020B0909000000000000" pitchFamily="49" charset="-128"/>
                <a:ea typeface="HG創英角ｺﾞｼｯｸUB" panose="020B0909000000000000" pitchFamily="49" charset="-128"/>
              </a:rPr>
              <a:t>←　費用額　→</a:t>
            </a:r>
          </a:p>
        </p:txBody>
      </p:sp>
      <p:sp>
        <p:nvSpPr>
          <p:cNvPr id="37" name="二等辺三角形 36"/>
          <p:cNvSpPr/>
          <p:nvPr/>
        </p:nvSpPr>
        <p:spPr>
          <a:xfrm rot="21129421">
            <a:off x="2219325" y="2065338"/>
            <a:ext cx="7481888" cy="804862"/>
          </a:xfrm>
          <a:prstGeom prst="triangle">
            <a:avLst>
              <a:gd name="adj" fmla="val 94900"/>
            </a:avLst>
          </a:prstGeom>
          <a:pattFill prst="wdUpDiag">
            <a:fgClr>
              <a:schemeClr val="accent3">
                <a:lumMod val="60000"/>
                <a:lumOff val="40000"/>
              </a:schemeClr>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lIns="91357" tIns="45680" rIns="91357" bIns="45680" anchor="ctr"/>
          <a:lstStyle/>
          <a:p>
            <a:pPr algn="ctr" defTabSz="913575" eaLnBrk="1" hangingPunct="1">
              <a:defRPr/>
            </a:pPr>
            <a:endParaRPr lang="ja-JP" altLang="en-US">
              <a:solidFill>
                <a:prstClr val="white"/>
              </a:solidFill>
            </a:endParaRPr>
          </a:p>
        </p:txBody>
      </p:sp>
      <p:cxnSp>
        <p:nvCxnSpPr>
          <p:cNvPr id="18" name="直線矢印コネクタ 17"/>
          <p:cNvCxnSpPr/>
          <p:nvPr/>
        </p:nvCxnSpPr>
        <p:spPr>
          <a:xfrm>
            <a:off x="8759825" y="1628775"/>
            <a:ext cx="0" cy="4027488"/>
          </a:xfrm>
          <a:prstGeom prst="straightConnector1">
            <a:avLst/>
          </a:prstGeom>
          <a:ln w="57150">
            <a:solidFill>
              <a:schemeClr val="accent2"/>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54" name="直線矢印コネクタ 53"/>
          <p:cNvCxnSpPr/>
          <p:nvPr/>
        </p:nvCxnSpPr>
        <p:spPr>
          <a:xfrm>
            <a:off x="8228013" y="2563813"/>
            <a:ext cx="0" cy="3092450"/>
          </a:xfrm>
          <a:prstGeom prst="straightConnector1">
            <a:avLst/>
          </a:prstGeom>
          <a:ln w="57150">
            <a:solidFill>
              <a:schemeClr val="accent2"/>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59" name="直線コネクタ 58"/>
          <p:cNvCxnSpPr/>
          <p:nvPr/>
        </p:nvCxnSpPr>
        <p:spPr>
          <a:xfrm>
            <a:off x="2297113" y="1474788"/>
            <a:ext cx="14287" cy="4978400"/>
          </a:xfrm>
          <a:prstGeom prst="line">
            <a:avLst/>
          </a:prstGeom>
          <a:ln w="38100">
            <a:solidFill>
              <a:schemeClr val="tx1">
                <a:lumMod val="95000"/>
                <a:lumOff val="5000"/>
              </a:schemeClr>
            </a:solidFill>
            <a:prstDash val="sysDot"/>
          </a:ln>
        </p:spPr>
        <p:style>
          <a:lnRef idx="1">
            <a:schemeClr val="accent1"/>
          </a:lnRef>
          <a:fillRef idx="0">
            <a:schemeClr val="accent1"/>
          </a:fillRef>
          <a:effectRef idx="0">
            <a:schemeClr val="accent1"/>
          </a:effectRef>
          <a:fontRef idx="minor">
            <a:schemeClr val="tx1"/>
          </a:fontRef>
        </p:style>
      </p:cxnSp>
      <p:sp>
        <p:nvSpPr>
          <p:cNvPr id="28" name="角丸四角形 27"/>
          <p:cNvSpPr/>
          <p:nvPr/>
        </p:nvSpPr>
        <p:spPr>
          <a:xfrm>
            <a:off x="2509838" y="6100763"/>
            <a:ext cx="2219325" cy="663575"/>
          </a:xfrm>
          <a:prstGeom prst="roundRect">
            <a:avLst/>
          </a:prstGeom>
          <a:ln/>
        </p:spPr>
        <p:style>
          <a:lnRef idx="2">
            <a:schemeClr val="dk1"/>
          </a:lnRef>
          <a:fillRef idx="1">
            <a:schemeClr val="lt1"/>
          </a:fillRef>
          <a:effectRef idx="0">
            <a:schemeClr val="dk1"/>
          </a:effectRef>
          <a:fontRef idx="minor">
            <a:schemeClr val="dk1"/>
          </a:fontRef>
        </p:style>
        <p:txBody>
          <a:bodyPr lIns="91357" tIns="45680" rIns="91357" bIns="45680" anchor="ctr"/>
          <a:lstStyle/>
          <a:p>
            <a:pPr algn="just" defTabSz="913575" eaLnBrk="1" hangingPunct="1">
              <a:defRPr/>
            </a:pPr>
            <a:r>
              <a:rPr lang="ja-JP" altLang="en-US" sz="1200" dirty="0">
                <a:solidFill>
                  <a:prstClr val="black"/>
                </a:solidFill>
              </a:rPr>
              <a:t>第６期計画期間中（平成２９年４月まで）に、すべての市町村で、　　総合事業を開始</a:t>
            </a:r>
          </a:p>
        </p:txBody>
      </p:sp>
      <p:cxnSp>
        <p:nvCxnSpPr>
          <p:cNvPr id="58" name="直線コネクタ 57"/>
          <p:cNvCxnSpPr/>
          <p:nvPr/>
        </p:nvCxnSpPr>
        <p:spPr>
          <a:xfrm>
            <a:off x="4781550" y="1455738"/>
            <a:ext cx="14288" cy="4976812"/>
          </a:xfrm>
          <a:prstGeom prst="line">
            <a:avLst/>
          </a:prstGeom>
          <a:ln w="38100">
            <a:solidFill>
              <a:schemeClr val="tx1">
                <a:lumMod val="95000"/>
                <a:lumOff val="5000"/>
              </a:schemeClr>
            </a:solidFill>
            <a:prstDash val="sysDot"/>
          </a:ln>
        </p:spPr>
        <p:style>
          <a:lnRef idx="1">
            <a:schemeClr val="accent1"/>
          </a:lnRef>
          <a:fillRef idx="0">
            <a:schemeClr val="accent1"/>
          </a:fillRef>
          <a:effectRef idx="0">
            <a:schemeClr val="accent1"/>
          </a:effectRef>
          <a:fontRef idx="minor">
            <a:schemeClr val="tx1"/>
          </a:fontRef>
        </p:style>
      </p:cxnSp>
      <p:sp>
        <p:nvSpPr>
          <p:cNvPr id="40" name="右矢印 39"/>
          <p:cNvSpPr/>
          <p:nvPr/>
        </p:nvSpPr>
        <p:spPr>
          <a:xfrm>
            <a:off x="2344738" y="1558925"/>
            <a:ext cx="2436812" cy="93345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lIns="91357" tIns="45680" rIns="91357" bIns="45680" anchor="ctr"/>
          <a:lstStyle/>
          <a:p>
            <a:pPr defTabSz="913575" eaLnBrk="1" hangingPunct="1">
              <a:defRPr/>
            </a:pPr>
            <a:r>
              <a:rPr lang="ja-JP" altLang="en-US" sz="1600" dirty="0">
                <a:solidFill>
                  <a:prstClr val="white"/>
                </a:solidFill>
              </a:rPr>
              <a:t>　　　　　予防給付</a:t>
            </a:r>
            <a:endParaRPr lang="en-US" altLang="ja-JP" sz="1600" dirty="0">
              <a:solidFill>
                <a:prstClr val="white"/>
              </a:solidFill>
            </a:endParaRPr>
          </a:p>
          <a:p>
            <a:pPr algn="ctr" defTabSz="913575" eaLnBrk="1" hangingPunct="1">
              <a:defRPr/>
            </a:pPr>
            <a:r>
              <a:rPr lang="ja-JP" altLang="en-US" sz="1600" dirty="0">
                <a:solidFill>
                  <a:prstClr val="white"/>
                </a:solidFill>
              </a:rPr>
              <a:t>＋新しい総合事業</a:t>
            </a:r>
          </a:p>
        </p:txBody>
      </p:sp>
      <p:cxnSp>
        <p:nvCxnSpPr>
          <p:cNvPr id="27" name="直線矢印コネクタ 26"/>
          <p:cNvCxnSpPr/>
          <p:nvPr/>
        </p:nvCxnSpPr>
        <p:spPr>
          <a:xfrm>
            <a:off x="2454275" y="5949950"/>
            <a:ext cx="2251075" cy="0"/>
          </a:xfrm>
          <a:prstGeom prst="straightConnector1">
            <a:avLst/>
          </a:prstGeom>
          <a:ln w="57150">
            <a:solidFill>
              <a:srgbClr val="00B050"/>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62" name="角丸四角形 61"/>
          <p:cNvSpPr/>
          <p:nvPr/>
        </p:nvSpPr>
        <p:spPr>
          <a:xfrm>
            <a:off x="399566" y="3861048"/>
            <a:ext cx="1314271" cy="381554"/>
          </a:xfrm>
          <a:prstGeom prst="roundRect">
            <a:avLst/>
          </a:prstGeom>
          <a:solidFill>
            <a:schemeClr val="accent3">
              <a:lumMod val="40000"/>
              <a:lumOff val="60000"/>
            </a:schemeClr>
          </a:solidFill>
          <a:ln w="31750">
            <a:solidFill>
              <a:schemeClr val="accent3">
                <a:lumMod val="50000"/>
              </a:schemeClr>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91357" tIns="45680" rIns="91357" bIns="45680" anchor="ctr"/>
          <a:lstStyle/>
          <a:p>
            <a:pPr algn="ctr" defTabSz="913575" eaLnBrk="1" fontAlgn="auto" hangingPunct="1">
              <a:spcBef>
                <a:spcPts val="0"/>
              </a:spcBef>
              <a:spcAft>
                <a:spcPts val="0"/>
              </a:spcAft>
              <a:defRPr/>
            </a:pPr>
            <a:r>
              <a:rPr lang="ja-JP" altLang="en-US" sz="1000" dirty="0">
                <a:solidFill>
                  <a:prstClr val="black"/>
                </a:solidFill>
                <a:latin typeface="HG丸ｺﾞｼｯｸM-PRO" pitchFamily="50" charset="-128"/>
                <a:ea typeface="HG丸ｺﾞｼｯｸM-PRO" pitchFamily="50" charset="-128"/>
              </a:rPr>
              <a:t>介護予防事業</a:t>
            </a:r>
            <a:endParaRPr lang="en-US" altLang="ja-JP" sz="1000" dirty="0">
              <a:solidFill>
                <a:prstClr val="black"/>
              </a:solidFill>
              <a:latin typeface="HG丸ｺﾞｼｯｸM-PRO" pitchFamily="50" charset="-128"/>
              <a:ea typeface="HG丸ｺﾞｼｯｸM-PRO" pitchFamily="50" charset="-128"/>
            </a:endParaRPr>
          </a:p>
          <a:p>
            <a:pPr algn="ctr" defTabSz="913575" eaLnBrk="1" fontAlgn="auto" hangingPunct="1">
              <a:spcBef>
                <a:spcPts val="0"/>
              </a:spcBef>
              <a:spcAft>
                <a:spcPts val="0"/>
              </a:spcAft>
              <a:defRPr/>
            </a:pPr>
            <a:r>
              <a:rPr lang="ja-JP" altLang="en-US" sz="1000" dirty="0">
                <a:solidFill>
                  <a:prstClr val="black"/>
                </a:solidFill>
                <a:latin typeface="HG丸ｺﾞｼｯｸM-PRO" pitchFamily="50" charset="-128"/>
                <a:ea typeface="HG丸ｺﾞｼｯｸM-PRO" pitchFamily="50" charset="-128"/>
              </a:rPr>
              <a:t>（総合事業含む。）</a:t>
            </a:r>
          </a:p>
        </p:txBody>
      </p:sp>
      <p:sp>
        <p:nvSpPr>
          <p:cNvPr id="61" name="角丸四角形 60"/>
          <p:cNvSpPr/>
          <p:nvPr/>
        </p:nvSpPr>
        <p:spPr>
          <a:xfrm>
            <a:off x="4904352" y="2999275"/>
            <a:ext cx="2941819" cy="841482"/>
          </a:xfrm>
          <a:prstGeom prst="roundRect">
            <a:avLst/>
          </a:prstGeom>
          <a:solidFill>
            <a:schemeClr val="accent3">
              <a:lumMod val="40000"/>
              <a:lumOff val="60000"/>
            </a:schemeClr>
          </a:solidFill>
          <a:ln w="31750">
            <a:solidFill>
              <a:schemeClr val="accent3">
                <a:lumMod val="50000"/>
              </a:schemeClr>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91357" tIns="45680" rIns="91357" bIns="45680" anchor="ctr"/>
          <a:lstStyle/>
          <a:p>
            <a:pPr defTabSz="913575" eaLnBrk="1" fontAlgn="auto" hangingPunct="1">
              <a:spcBef>
                <a:spcPts val="0"/>
              </a:spcBef>
              <a:spcAft>
                <a:spcPts val="0"/>
              </a:spcAft>
              <a:defRPr/>
            </a:pPr>
            <a:r>
              <a:rPr lang="ja-JP" altLang="en-US" sz="1600" dirty="0">
                <a:solidFill>
                  <a:prstClr val="black"/>
                </a:solidFill>
                <a:latin typeface="HG丸ｺﾞｼｯｸM-PRO" pitchFamily="50" charset="-128"/>
                <a:ea typeface="HG丸ｺﾞｼｯｸM-PRO" pitchFamily="50" charset="-128"/>
              </a:rPr>
              <a:t>総合事業へのサービス移行の推進、介護予防の強化等</a:t>
            </a:r>
            <a:endParaRPr lang="en-US" altLang="ja-JP" sz="1600" dirty="0">
              <a:solidFill>
                <a:prstClr val="black"/>
              </a:solidFill>
              <a:latin typeface="HG丸ｺﾞｼｯｸM-PRO" pitchFamily="50" charset="-128"/>
              <a:ea typeface="HG丸ｺﾞｼｯｸM-PRO" pitchFamily="50" charset="-128"/>
            </a:endParaRPr>
          </a:p>
        </p:txBody>
      </p:sp>
      <p:sp>
        <p:nvSpPr>
          <p:cNvPr id="64" name="正方形/長方形 63"/>
          <p:cNvSpPr/>
          <p:nvPr/>
        </p:nvSpPr>
        <p:spPr>
          <a:xfrm>
            <a:off x="185738" y="528638"/>
            <a:ext cx="8707437" cy="987425"/>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91357" tIns="45680" rIns="91357" bIns="45680"/>
          <a:lstStyle/>
          <a:p>
            <a:pPr marL="174467" indent="-174467" defTabSz="913575" eaLnBrk="1" hangingPunct="1">
              <a:tabLst>
                <a:tab pos="174467" algn="l"/>
              </a:tabLst>
              <a:defRPr/>
            </a:pPr>
            <a:r>
              <a:rPr lang="ja-JP" altLang="en-US" sz="1200" dirty="0">
                <a:solidFill>
                  <a:prstClr val="black"/>
                </a:solidFill>
                <a:latin typeface="ＭＳ ゴシック" pitchFamily="49" charset="-128"/>
                <a:ea typeface="ＭＳ ゴシック" pitchFamily="49" charset="-128"/>
              </a:rPr>
              <a:t>○　総合事業への移行により住民主体の地域づくりを推進。住民主体のサービス利用を拡充し、効率的に事業実施。　</a:t>
            </a:r>
            <a:endParaRPr lang="en-US" altLang="ja-JP" sz="1200" dirty="0">
              <a:solidFill>
                <a:prstClr val="black"/>
              </a:solidFill>
              <a:latin typeface="ＭＳ ゴシック" pitchFamily="49" charset="-128"/>
              <a:ea typeface="ＭＳ ゴシック" pitchFamily="49" charset="-128"/>
            </a:endParaRPr>
          </a:p>
          <a:p>
            <a:pPr defTabSz="913575" eaLnBrk="1" fontAlgn="auto" hangingPunct="1">
              <a:spcBef>
                <a:spcPts val="0"/>
              </a:spcBef>
              <a:spcAft>
                <a:spcPts val="0"/>
              </a:spcAft>
              <a:defRPr/>
            </a:pPr>
            <a:r>
              <a:rPr lang="ja-JP" altLang="en-US" sz="1200" dirty="0">
                <a:solidFill>
                  <a:prstClr val="black"/>
                </a:solidFill>
                <a:latin typeface="ＭＳ ゴシック" pitchFamily="49" charset="-128"/>
                <a:ea typeface="ＭＳ ゴシック" pitchFamily="49" charset="-128"/>
              </a:rPr>
              <a:t>○　</a:t>
            </a:r>
            <a:r>
              <a:rPr lang="ja-JP" altLang="en-US" sz="1200" dirty="0">
                <a:solidFill>
                  <a:prstClr val="black"/>
                </a:solidFill>
              </a:rPr>
              <a:t>機能が強化された新しい総合事業を利用することで、支援を必要とする高齢者が要支援認定を受けなくても地域で暮らせる社会を実現。</a:t>
            </a:r>
            <a:endParaRPr lang="en-US" altLang="ja-JP" sz="1200" dirty="0">
              <a:solidFill>
                <a:prstClr val="black"/>
              </a:solidFill>
            </a:endParaRPr>
          </a:p>
          <a:p>
            <a:pPr defTabSz="913575" eaLnBrk="1" fontAlgn="auto" hangingPunct="1">
              <a:spcBef>
                <a:spcPts val="0"/>
              </a:spcBef>
              <a:spcAft>
                <a:spcPts val="0"/>
              </a:spcAft>
              <a:defRPr/>
            </a:pPr>
            <a:r>
              <a:rPr lang="ja-JP" altLang="en-US" sz="1200" dirty="0">
                <a:solidFill>
                  <a:prstClr val="black"/>
                </a:solidFill>
                <a:latin typeface="ＭＳ ゴシック" pitchFamily="49" charset="-128"/>
                <a:ea typeface="ＭＳ ゴシック" pitchFamily="49" charset="-128"/>
              </a:rPr>
              <a:t>○　</a:t>
            </a:r>
            <a:r>
              <a:rPr lang="ja-JP" altLang="en-US" sz="1200" dirty="0">
                <a:solidFill>
                  <a:prstClr val="black"/>
                </a:solidFill>
              </a:rPr>
              <a:t>リハ職等が積極的に関与しケアマネジメントを機能強化。重度化予防をこれまで以上に推進。</a:t>
            </a:r>
            <a:endParaRPr lang="en-US" altLang="ja-JP" sz="1200" dirty="0">
              <a:solidFill>
                <a:prstClr val="black"/>
              </a:solidFill>
              <a:latin typeface="ＭＳ ゴシック" pitchFamily="49" charset="-128"/>
              <a:ea typeface="ＭＳ ゴシック" pitchFamily="49" charset="-128"/>
            </a:endParaRPr>
          </a:p>
        </p:txBody>
      </p:sp>
      <p:sp>
        <p:nvSpPr>
          <p:cNvPr id="2" name="下矢印 1"/>
          <p:cNvSpPr/>
          <p:nvPr/>
        </p:nvSpPr>
        <p:spPr>
          <a:xfrm>
            <a:off x="5435600" y="2492375"/>
            <a:ext cx="1177925" cy="431800"/>
          </a:xfrm>
          <a:prstGeom prst="downArrow">
            <a:avLst>
              <a:gd name="adj1" fmla="val 70486"/>
              <a:gd name="adj2" fmla="val 50000"/>
            </a:avLst>
          </a:prstGeom>
          <a:ln/>
        </p:spPr>
        <p:style>
          <a:lnRef idx="1">
            <a:schemeClr val="accent3"/>
          </a:lnRef>
          <a:fillRef idx="3">
            <a:schemeClr val="accent3"/>
          </a:fillRef>
          <a:effectRef idx="2">
            <a:schemeClr val="accent3"/>
          </a:effectRef>
          <a:fontRef idx="minor">
            <a:schemeClr val="lt1"/>
          </a:fontRef>
        </p:style>
        <p:txBody>
          <a:bodyPr lIns="91357" tIns="45680" rIns="91357" bIns="45680" anchor="ctr"/>
          <a:lstStyle/>
          <a:p>
            <a:pPr algn="ctr" defTabSz="913575" eaLnBrk="1" fontAlgn="auto" hangingPunct="1">
              <a:spcBef>
                <a:spcPts val="0"/>
              </a:spcBef>
              <a:spcAft>
                <a:spcPts val="0"/>
              </a:spcAft>
              <a:defRPr/>
            </a:pPr>
            <a:endParaRPr lang="ja-JP" altLang="en-US" dirty="0">
              <a:solidFill>
                <a:prstClr val="black"/>
              </a:solidFill>
            </a:endParaRPr>
          </a:p>
        </p:txBody>
      </p:sp>
      <p:sp>
        <p:nvSpPr>
          <p:cNvPr id="71" name="角丸四角形 70"/>
          <p:cNvSpPr/>
          <p:nvPr/>
        </p:nvSpPr>
        <p:spPr>
          <a:xfrm>
            <a:off x="4904347" y="5813647"/>
            <a:ext cx="3888430" cy="999739"/>
          </a:xfrm>
          <a:prstGeom prst="roundRect">
            <a:avLst/>
          </a:prstGeom>
          <a:solidFill>
            <a:schemeClr val="accent3">
              <a:lumMod val="40000"/>
              <a:lumOff val="60000"/>
            </a:schemeClr>
          </a:solidFill>
          <a:ln w="31750">
            <a:solidFill>
              <a:schemeClr val="accent3">
                <a:lumMod val="50000"/>
              </a:schemeClr>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0" tIns="45680" rIns="0" bIns="45680" anchor="ctr"/>
          <a:lstStyle/>
          <a:p>
            <a:pPr marL="179837" indent="-456787" defTabSz="913575" eaLnBrk="1" fontAlgn="auto" hangingPunct="1">
              <a:spcBef>
                <a:spcPts val="0"/>
              </a:spcBef>
              <a:spcAft>
                <a:spcPts val="0"/>
              </a:spcAft>
              <a:defRPr/>
            </a:pPr>
            <a:r>
              <a:rPr lang="ja-JP" altLang="en-US" sz="1200" dirty="0">
                <a:solidFill>
                  <a:prstClr val="black"/>
                </a:solidFill>
                <a:latin typeface="HG丸ｺﾞｼｯｸM-PRO" pitchFamily="50" charset="-128"/>
                <a:ea typeface="HG丸ｺﾞｼｯｸM-PRO" pitchFamily="50" charset="-128"/>
              </a:rPr>
              <a:t>・　中長期的には費用の伸びが、効率的なサービス提供を通じて、後期高齢者の伸び</a:t>
            </a:r>
            <a:r>
              <a:rPr lang="en-US" altLang="ja-JP" sz="1200" dirty="0">
                <a:solidFill>
                  <a:prstClr val="black"/>
                </a:solidFill>
                <a:latin typeface="HG丸ｺﾞｼｯｸM-PRO" pitchFamily="50" charset="-128"/>
                <a:ea typeface="HG丸ｺﾞｼｯｸM-PRO" pitchFamily="50" charset="-128"/>
              </a:rPr>
              <a:t>(3</a:t>
            </a:r>
            <a:r>
              <a:rPr lang="ja-JP" altLang="en-US" sz="1200" dirty="0">
                <a:solidFill>
                  <a:prstClr val="black"/>
                </a:solidFill>
                <a:latin typeface="HG丸ｺﾞｼｯｸM-PRO" pitchFamily="50" charset="-128"/>
                <a:ea typeface="HG丸ｺﾞｼｯｸM-PRO" pitchFamily="50" charset="-128"/>
              </a:rPr>
              <a:t>～</a:t>
            </a:r>
            <a:r>
              <a:rPr lang="en-US" altLang="ja-JP" sz="1200" dirty="0">
                <a:solidFill>
                  <a:prstClr val="black"/>
                </a:solidFill>
                <a:latin typeface="HG丸ｺﾞｼｯｸM-PRO" pitchFamily="50" charset="-128"/>
                <a:ea typeface="HG丸ｺﾞｼｯｸM-PRO" pitchFamily="50" charset="-128"/>
              </a:rPr>
              <a:t>4%)</a:t>
            </a:r>
            <a:r>
              <a:rPr lang="ja-JP" altLang="en-US" sz="1200" dirty="0">
                <a:solidFill>
                  <a:prstClr val="black"/>
                </a:solidFill>
                <a:latin typeface="HG丸ｺﾞｼｯｸM-PRO" pitchFamily="50" charset="-128"/>
                <a:ea typeface="HG丸ｺﾞｼｯｸM-PRO" pitchFamily="50" charset="-128"/>
              </a:rPr>
              <a:t>程度となることを目安として努力</a:t>
            </a:r>
            <a:endParaRPr lang="en-US" altLang="ja-JP" sz="1200" dirty="0">
              <a:solidFill>
                <a:prstClr val="black"/>
              </a:solidFill>
              <a:latin typeface="HG丸ｺﾞｼｯｸM-PRO" pitchFamily="50" charset="-128"/>
              <a:ea typeface="HG丸ｺﾞｼｯｸM-PRO" pitchFamily="50" charset="-128"/>
            </a:endParaRPr>
          </a:p>
          <a:p>
            <a:pPr marL="179837" indent="-456787" defTabSz="913575" eaLnBrk="1" fontAlgn="auto" hangingPunct="1">
              <a:spcBef>
                <a:spcPts val="0"/>
              </a:spcBef>
              <a:spcAft>
                <a:spcPts val="0"/>
              </a:spcAft>
              <a:defRPr/>
            </a:pPr>
            <a:r>
              <a:rPr lang="ja-JP" altLang="en-US" sz="1200" dirty="0">
                <a:solidFill>
                  <a:prstClr val="black"/>
                </a:solidFill>
                <a:latin typeface="HG丸ｺﾞｼｯｸM-PRO" pitchFamily="50" charset="-128"/>
                <a:ea typeface="HG丸ｺﾞｼｯｸM-PRO" pitchFamily="50" charset="-128"/>
              </a:rPr>
              <a:t>・　短期的には、生活支援・介護予防の基盤整備の支援充実にあわせ、より大きな費用の効率化</a:t>
            </a:r>
          </a:p>
        </p:txBody>
      </p:sp>
      <p:sp>
        <p:nvSpPr>
          <p:cNvPr id="3" name="ストライプ矢印 2"/>
          <p:cNvSpPr/>
          <p:nvPr/>
        </p:nvSpPr>
        <p:spPr>
          <a:xfrm rot="5400000">
            <a:off x="6084094" y="3790157"/>
            <a:ext cx="381000" cy="481012"/>
          </a:xfrm>
          <a:prstGeom prst="stripedRightArrow">
            <a:avLst>
              <a:gd name="adj1" fmla="val 65053"/>
              <a:gd name="adj2" fmla="val 34947"/>
            </a:avLst>
          </a:prstGeom>
          <a:solidFill>
            <a:schemeClr val="accent2">
              <a:lumMod val="40000"/>
              <a:lumOff val="60000"/>
            </a:schemeClr>
          </a:solidFill>
          <a:ln w="63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lIns="91357" tIns="45680" rIns="91357" bIns="45680" anchor="ctr"/>
          <a:lstStyle/>
          <a:p>
            <a:pPr algn="ctr" defTabSz="913575" eaLnBrk="1" fontAlgn="auto" hangingPunct="1">
              <a:spcBef>
                <a:spcPts val="0"/>
              </a:spcBef>
              <a:spcAft>
                <a:spcPts val="0"/>
              </a:spcAft>
              <a:defRPr/>
            </a:pPr>
            <a:endParaRPr lang="ja-JP" altLang="en-US" dirty="0">
              <a:solidFill>
                <a:prstClr val="black"/>
              </a:solidFill>
            </a:endParaRPr>
          </a:p>
        </p:txBody>
      </p:sp>
      <p:sp>
        <p:nvSpPr>
          <p:cNvPr id="72" name="ストライプ矢印 71"/>
          <p:cNvSpPr/>
          <p:nvPr/>
        </p:nvSpPr>
        <p:spPr>
          <a:xfrm rot="5400000">
            <a:off x="6012656" y="5250657"/>
            <a:ext cx="523875" cy="481012"/>
          </a:xfrm>
          <a:prstGeom prst="stripedRightArrow">
            <a:avLst>
              <a:gd name="adj1" fmla="val 65053"/>
              <a:gd name="adj2" fmla="val 34947"/>
            </a:avLst>
          </a:prstGeom>
          <a:solidFill>
            <a:schemeClr val="accent2">
              <a:lumMod val="40000"/>
              <a:lumOff val="60000"/>
            </a:schemeClr>
          </a:solidFill>
          <a:ln w="63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lIns="91357" tIns="45680" rIns="91357" bIns="45680" anchor="ctr"/>
          <a:lstStyle/>
          <a:p>
            <a:pPr algn="ctr" defTabSz="913575" eaLnBrk="1" fontAlgn="auto" hangingPunct="1">
              <a:spcBef>
                <a:spcPts val="0"/>
              </a:spcBef>
              <a:spcAft>
                <a:spcPts val="0"/>
              </a:spcAft>
              <a:defRPr/>
            </a:pPr>
            <a:endParaRPr lang="ja-JP" altLang="en-US" dirty="0">
              <a:solidFill>
                <a:prstClr val="black"/>
              </a:solidFill>
            </a:endParaRPr>
          </a:p>
        </p:txBody>
      </p:sp>
      <p:cxnSp>
        <p:nvCxnSpPr>
          <p:cNvPr id="11" name="曲線コネクタ 10"/>
          <p:cNvCxnSpPr/>
          <p:nvPr/>
        </p:nvCxnSpPr>
        <p:spPr>
          <a:xfrm flipV="1">
            <a:off x="4937125" y="2725738"/>
            <a:ext cx="431800" cy="3168650"/>
          </a:xfrm>
          <a:prstGeom prst="curvedConnector3">
            <a:avLst>
              <a:gd name="adj1" fmla="val -232463"/>
            </a:avLst>
          </a:prstGeom>
          <a:ln w="57150">
            <a:solidFill>
              <a:schemeClr val="accent3">
                <a:lumMod val="50000"/>
              </a:schemeClr>
            </a:solidFill>
            <a:tailEnd type="triangle" w="lg" len="lg"/>
          </a:ln>
        </p:spPr>
        <p:style>
          <a:lnRef idx="3">
            <a:schemeClr val="accent3"/>
          </a:lnRef>
          <a:fillRef idx="0">
            <a:schemeClr val="accent3"/>
          </a:fillRef>
          <a:effectRef idx="2">
            <a:schemeClr val="accent3"/>
          </a:effectRef>
          <a:fontRef idx="minor">
            <a:schemeClr val="tx1"/>
          </a:fontRef>
        </p:style>
      </p:cxnSp>
      <p:cxnSp>
        <p:nvCxnSpPr>
          <p:cNvPr id="47" name="直線コネクタ 46"/>
          <p:cNvCxnSpPr/>
          <p:nvPr/>
        </p:nvCxnSpPr>
        <p:spPr>
          <a:xfrm flipV="1">
            <a:off x="2311400" y="2419350"/>
            <a:ext cx="6986588" cy="1009650"/>
          </a:xfrm>
          <a:prstGeom prst="line">
            <a:avLst/>
          </a:prstGeom>
          <a:ln w="3175">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73" name="正方形/長方形 72"/>
          <p:cNvSpPr/>
          <p:nvPr/>
        </p:nvSpPr>
        <p:spPr>
          <a:xfrm flipH="1">
            <a:off x="4732550" y="4515041"/>
            <a:ext cx="4425804" cy="354125"/>
          </a:xfrm>
          <a:prstGeom prst="rect">
            <a:avLst/>
          </a:prstGeom>
          <a:gradFill>
            <a:gsLst>
              <a:gs pos="15000">
                <a:schemeClr val="tx2">
                  <a:lumMod val="20000"/>
                  <a:lumOff val="80000"/>
                </a:schemeClr>
              </a:gs>
              <a:gs pos="57000">
                <a:schemeClr val="accent3">
                  <a:lumMod val="40000"/>
                  <a:lumOff val="60000"/>
                  <a:alpha val="40000"/>
                </a:schemeClr>
              </a:gs>
              <a:gs pos="44000">
                <a:schemeClr val="tx2">
                  <a:lumMod val="40000"/>
                  <a:lumOff val="60000"/>
                </a:schemeClr>
              </a:gs>
            </a:gsLst>
            <a:lin ang="13500000" scaled="1"/>
          </a:gradFill>
          <a:ln w="6350">
            <a:noFill/>
          </a:ln>
          <a:scene3d>
            <a:camera prst="orthographicFront">
              <a:rot lat="0" lon="1080000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lIns="91357" tIns="45680" rIns="91357" bIns="45680" anchor="ctr"/>
          <a:lstStyle/>
          <a:p>
            <a:pPr algn="ctr" defTabSz="913575" eaLnBrk="1" fontAlgn="auto" hangingPunct="1">
              <a:spcBef>
                <a:spcPts val="0"/>
              </a:spcBef>
              <a:spcAft>
                <a:spcPts val="0"/>
              </a:spcAft>
              <a:defRPr/>
            </a:pPr>
            <a:endParaRPr lang="ja-JP" altLang="en-US" dirty="0">
              <a:solidFill>
                <a:prstClr val="black"/>
              </a:solidFill>
            </a:endParaRPr>
          </a:p>
        </p:txBody>
      </p:sp>
      <p:sp>
        <p:nvSpPr>
          <p:cNvPr id="74" name="角丸四角形 73"/>
          <p:cNvSpPr/>
          <p:nvPr/>
        </p:nvSpPr>
        <p:spPr>
          <a:xfrm>
            <a:off x="4887158" y="4253048"/>
            <a:ext cx="2941821" cy="904147"/>
          </a:xfrm>
          <a:prstGeom prst="roundRect">
            <a:avLst/>
          </a:prstGeom>
          <a:solidFill>
            <a:schemeClr val="accent3">
              <a:lumMod val="40000"/>
              <a:lumOff val="60000"/>
            </a:schemeClr>
          </a:solidFill>
          <a:ln w="31750">
            <a:solidFill>
              <a:schemeClr val="accent3">
                <a:lumMod val="50000"/>
              </a:schemeClr>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0" tIns="45680" rIns="0" bIns="45680" anchor="ctr"/>
          <a:lstStyle/>
          <a:p>
            <a:pPr defTabSz="913575" eaLnBrk="1" fontAlgn="auto" hangingPunct="1">
              <a:spcBef>
                <a:spcPts val="0"/>
              </a:spcBef>
              <a:spcAft>
                <a:spcPts val="0"/>
              </a:spcAft>
              <a:defRPr/>
            </a:pPr>
            <a:r>
              <a:rPr lang="ja-JP" altLang="en-US" sz="1400" dirty="0">
                <a:solidFill>
                  <a:prstClr val="black"/>
                </a:solidFill>
                <a:latin typeface="HG丸ｺﾞｼｯｸM-PRO" pitchFamily="50" charset="-128"/>
                <a:ea typeface="HG丸ｺﾞｼｯｸM-PRO" pitchFamily="50" charset="-128"/>
              </a:rPr>
              <a:t>・住民主体のサービス利用の拡充</a:t>
            </a:r>
          </a:p>
          <a:p>
            <a:pPr defTabSz="913575" eaLnBrk="1" fontAlgn="auto" hangingPunct="1">
              <a:spcBef>
                <a:spcPts val="0"/>
              </a:spcBef>
              <a:spcAft>
                <a:spcPts val="0"/>
              </a:spcAft>
              <a:defRPr/>
            </a:pPr>
            <a:r>
              <a:rPr lang="ja-JP" altLang="en-US" sz="1400" dirty="0">
                <a:solidFill>
                  <a:prstClr val="black"/>
                </a:solidFill>
                <a:latin typeface="HG丸ｺﾞｼｯｸM-PRO" pitchFamily="50" charset="-128"/>
                <a:ea typeface="HG丸ｺﾞｼｯｸM-PRO" pitchFamily="50" charset="-128"/>
              </a:rPr>
              <a:t>・認定に至らない高齢者の増加</a:t>
            </a:r>
            <a:endParaRPr lang="en-US" altLang="ja-JP" sz="1400" dirty="0">
              <a:solidFill>
                <a:prstClr val="black"/>
              </a:solidFill>
              <a:latin typeface="HG丸ｺﾞｼｯｸM-PRO" pitchFamily="50" charset="-128"/>
              <a:ea typeface="HG丸ｺﾞｼｯｸM-PRO" pitchFamily="50" charset="-128"/>
            </a:endParaRPr>
          </a:p>
          <a:p>
            <a:pPr defTabSz="913575" eaLnBrk="1" fontAlgn="auto" hangingPunct="1">
              <a:spcBef>
                <a:spcPts val="0"/>
              </a:spcBef>
              <a:spcAft>
                <a:spcPts val="0"/>
              </a:spcAft>
              <a:defRPr/>
            </a:pPr>
            <a:r>
              <a:rPr lang="ja-JP" altLang="en-US" sz="1400" dirty="0">
                <a:solidFill>
                  <a:prstClr val="black"/>
                </a:solidFill>
                <a:latin typeface="HG丸ｺﾞｼｯｸM-PRO" pitchFamily="50" charset="-128"/>
                <a:ea typeface="HG丸ｺﾞｼｯｸM-PRO" pitchFamily="50" charset="-128"/>
              </a:rPr>
              <a:t>・重度化予防の推進</a:t>
            </a:r>
            <a:endParaRPr lang="en-US" altLang="ja-JP" sz="1400" dirty="0">
              <a:solidFill>
                <a:prstClr val="black"/>
              </a:solidFill>
              <a:latin typeface="HG丸ｺﾞｼｯｸM-PRO" pitchFamily="50" charset="-128"/>
              <a:ea typeface="HG丸ｺﾞｼｯｸM-PRO" pitchFamily="50" charset="-128"/>
            </a:endParaRPr>
          </a:p>
        </p:txBody>
      </p:sp>
      <p:sp>
        <p:nvSpPr>
          <p:cNvPr id="75" name="角丸四角形 74"/>
          <p:cNvSpPr/>
          <p:nvPr/>
        </p:nvSpPr>
        <p:spPr>
          <a:xfrm>
            <a:off x="8560137" y="2420895"/>
            <a:ext cx="465282" cy="2555219"/>
          </a:xfrm>
          <a:prstGeom prst="roundRect">
            <a:avLst/>
          </a:prstGeom>
          <a:solidFill>
            <a:schemeClr val="accent2"/>
          </a:solidFill>
          <a:ln w="6350">
            <a:solidFill>
              <a:schemeClr val="accent2"/>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vert="eaVert" lIns="91357" tIns="45680" rIns="91357" bIns="45680" anchor="ctr"/>
          <a:lstStyle/>
          <a:p>
            <a:pPr algn="ctr" defTabSz="913575" eaLnBrk="1" hangingPunct="1">
              <a:defRPr/>
            </a:pPr>
            <a:r>
              <a:rPr lang="ja-JP" altLang="en-US" sz="1600" dirty="0">
                <a:solidFill>
                  <a:prstClr val="white"/>
                </a:solidFill>
                <a:latin typeface="ＭＳ ゴシック" panose="020B0609070205080204" pitchFamily="49" charset="-128"/>
                <a:ea typeface="ＭＳ ゴシック" panose="020B0609070205080204" pitchFamily="49" charset="-128"/>
              </a:rPr>
              <a:t>現行制度を維持した場合</a:t>
            </a:r>
          </a:p>
        </p:txBody>
      </p:sp>
      <p:sp>
        <p:nvSpPr>
          <p:cNvPr id="76" name="角丸四角形 75"/>
          <p:cNvSpPr/>
          <p:nvPr/>
        </p:nvSpPr>
        <p:spPr>
          <a:xfrm>
            <a:off x="7961915" y="3089073"/>
            <a:ext cx="465282" cy="2029292"/>
          </a:xfrm>
          <a:prstGeom prst="roundRect">
            <a:avLst/>
          </a:prstGeom>
          <a:solidFill>
            <a:schemeClr val="accent2"/>
          </a:solidFill>
          <a:ln w="6350">
            <a:solidFill>
              <a:schemeClr val="accent2"/>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vert="eaVert" lIns="91357" tIns="45680" rIns="91357" bIns="45680" anchor="ctr"/>
          <a:lstStyle/>
          <a:p>
            <a:pPr algn="ctr" defTabSz="913575" eaLnBrk="1" hangingPunct="1">
              <a:defRPr/>
            </a:pPr>
            <a:r>
              <a:rPr lang="ja-JP" altLang="en-US" sz="1600" dirty="0">
                <a:solidFill>
                  <a:prstClr val="white"/>
                </a:solidFill>
                <a:latin typeface="ＭＳ ゴシック" panose="020B0609070205080204" pitchFamily="49" charset="-128"/>
                <a:ea typeface="ＭＳ ゴシック" panose="020B0609070205080204" pitchFamily="49" charset="-128"/>
              </a:rPr>
              <a:t>制度見直し後の費用</a:t>
            </a:r>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タイトル 1"/>
          <p:cNvSpPr>
            <a:spLocks noGrp="1"/>
          </p:cNvSpPr>
          <p:nvPr>
            <p:ph type="title"/>
          </p:nvPr>
        </p:nvSpPr>
        <p:spPr/>
        <p:txBody>
          <a:bodyPr/>
          <a:lstStyle/>
          <a:p>
            <a:pPr eaLnBrk="1" hangingPunct="1"/>
            <a:r>
              <a:rPr lang="ja-JP" altLang="ja-JP" u="sng" smtClean="0">
                <a:solidFill>
                  <a:srgbClr val="FF0000"/>
                </a:solidFill>
              </a:rPr>
              <a:t>地域支援事業の上限設定　</a:t>
            </a:r>
            <a:endParaRPr lang="ja-JP" altLang="en-US" u="sng" smtClean="0">
              <a:solidFill>
                <a:srgbClr val="FF0000"/>
              </a:solidFill>
            </a:endParaRPr>
          </a:p>
        </p:txBody>
      </p:sp>
      <p:sp>
        <p:nvSpPr>
          <p:cNvPr id="98307" name="コンテンツ プレースホルダ 2"/>
          <p:cNvSpPr>
            <a:spLocks noGrp="1"/>
          </p:cNvSpPr>
          <p:nvPr>
            <p:ph idx="1"/>
          </p:nvPr>
        </p:nvSpPr>
        <p:spPr>
          <a:xfrm>
            <a:off x="468313" y="1412875"/>
            <a:ext cx="8218487" cy="4713288"/>
          </a:xfrm>
        </p:spPr>
        <p:txBody>
          <a:bodyPr/>
          <a:lstStyle/>
          <a:p>
            <a:pPr eaLnBrk="1" hangingPunct="1"/>
            <a:r>
              <a:rPr lang="ja-JP" altLang="ja-JP" smtClean="0"/>
              <a:t>総合事業の上限については、その市町村の「７５歳以上高齢者数の伸び以下」の増加率しか認めない</a:t>
            </a:r>
          </a:p>
          <a:p>
            <a:pPr eaLnBrk="1" hangingPunct="1"/>
            <a:r>
              <a:rPr lang="ja-JP" altLang="ja-JP" smtClean="0"/>
              <a:t>総合事業の上限＝【①当該市町村の事業開始の前年度の（予防給付（介護予防訪問介護、介護予防通所介護、介護予防支援）＋介護予防事業）の総額】　　×　【②当該市町村の</a:t>
            </a:r>
            <a:r>
              <a:rPr lang="en-US" altLang="ja-JP" smtClean="0"/>
              <a:t>75</a:t>
            </a:r>
            <a:r>
              <a:rPr lang="ja-JP" altLang="ja-JP" smtClean="0"/>
              <a:t>歳以上高齢者の伸び】</a:t>
            </a:r>
          </a:p>
          <a:p>
            <a:pPr eaLnBrk="1" hangingPunct="1"/>
            <a:endParaRPr lang="ja-JP" altLang="en-US" smtClean="0"/>
          </a:p>
        </p:txBody>
      </p:sp>
      <p:sp>
        <p:nvSpPr>
          <p:cNvPr id="4" name="正方形/長方形 3"/>
          <p:cNvSpPr/>
          <p:nvPr/>
        </p:nvSpPr>
        <p:spPr>
          <a:xfrm>
            <a:off x="900113" y="5661025"/>
            <a:ext cx="7848600" cy="1196975"/>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ja-JP" altLang="en-US" sz="3600" dirty="0">
                <a:solidFill>
                  <a:srgbClr val="FF0000"/>
                </a:solidFill>
              </a:rPr>
              <a:t>国に対し、上限撤廃・財源保障要求を！自治体としても財源補てんを！</a:t>
            </a:r>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タイトル 1"/>
          <p:cNvSpPr>
            <a:spLocks noGrp="1"/>
          </p:cNvSpPr>
          <p:nvPr>
            <p:ph type="title"/>
          </p:nvPr>
        </p:nvSpPr>
        <p:spPr/>
        <p:txBody>
          <a:bodyPr/>
          <a:lstStyle/>
          <a:p>
            <a:pPr eaLnBrk="1" hangingPunct="1"/>
            <a:r>
              <a:rPr lang="ja-JP" altLang="en-US" u="sng" smtClean="0"/>
              <a:t>参議院での付帯決議</a:t>
            </a:r>
          </a:p>
        </p:txBody>
      </p:sp>
      <p:sp>
        <p:nvSpPr>
          <p:cNvPr id="100355" name="コンテンツ プレースホルダ 2"/>
          <p:cNvSpPr>
            <a:spLocks noGrp="1"/>
          </p:cNvSpPr>
          <p:nvPr>
            <p:ph idx="1"/>
          </p:nvPr>
        </p:nvSpPr>
        <p:spPr>
          <a:xfrm>
            <a:off x="250825" y="1773238"/>
            <a:ext cx="8642350" cy="4895850"/>
          </a:xfrm>
        </p:spPr>
        <p:txBody>
          <a:bodyPr/>
          <a:lstStyle/>
          <a:p>
            <a:pPr eaLnBrk="1" hangingPunct="1">
              <a:buFont typeface="Arial" panose="020B0604020202020204" pitchFamily="34" charset="0"/>
              <a:buNone/>
            </a:pPr>
            <a:r>
              <a:rPr lang="ja-JP" altLang="en-US" smtClean="0"/>
              <a:t>１ 介護予防訪問介護及び介護予防通所介護の地域支援事業への移行に当たっては、専門職によるサービス提供が相応しい利用者に対して、</a:t>
            </a:r>
            <a:r>
              <a:rPr lang="ja-JP" altLang="en-US" smtClean="0">
                <a:solidFill>
                  <a:srgbClr val="FF0000"/>
                </a:solidFill>
              </a:rPr>
              <a:t>必要なサービスが担保されるガイドラインの策定を行った上</a:t>
            </a:r>
            <a:r>
              <a:rPr lang="ja-JP" altLang="en-US" smtClean="0"/>
              <a:t>で、利用者のサービス</a:t>
            </a:r>
            <a:r>
              <a:rPr lang="ja-JP" altLang="en-US" smtClean="0">
                <a:solidFill>
                  <a:srgbClr val="FF0000"/>
                </a:solidFill>
              </a:rPr>
              <a:t>選択の意思を十分に尊重</a:t>
            </a:r>
            <a:r>
              <a:rPr lang="ja-JP" altLang="en-US" smtClean="0"/>
              <a:t>するとともに、地域間においてサービスの質や内容等に</a:t>
            </a:r>
            <a:r>
              <a:rPr lang="ja-JP" altLang="en-US" smtClean="0">
                <a:solidFill>
                  <a:srgbClr val="FF0000"/>
                </a:solidFill>
              </a:rPr>
              <a:t>格差が生じない</a:t>
            </a:r>
            <a:r>
              <a:rPr lang="ja-JP" altLang="en-US" smtClean="0"/>
              <a:t>よう、市町村及び特別区に対し</a:t>
            </a:r>
            <a:r>
              <a:rPr lang="ja-JP" altLang="en-US" smtClean="0">
                <a:solidFill>
                  <a:srgbClr val="FF0000"/>
                </a:solidFill>
              </a:rPr>
              <a:t>財源の確保を含めた必要な支援</a:t>
            </a:r>
            <a:r>
              <a:rPr lang="ja-JP" altLang="en-US" smtClean="0"/>
              <a:t>を行うこと。</a:t>
            </a:r>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18488" cy="6323012"/>
          </a:xfrm>
        </p:spPr>
        <p:txBody>
          <a:bodyPr rtlCol="0">
            <a:normAutofit fontScale="90000"/>
          </a:bodyPr>
          <a:lstStyle/>
          <a:p>
            <a:pPr eaLnBrk="1" fontAlgn="auto" hangingPunct="1">
              <a:spcAft>
                <a:spcPts val="0"/>
              </a:spcAft>
              <a:defRPr/>
            </a:pPr>
            <a:r>
              <a:rPr lang="ja-JP" altLang="en-US" sz="9600" b="1" i="1" dirty="0"/>
              <a:t>次期制度改定</a:t>
            </a:r>
            <a:br>
              <a:rPr lang="ja-JP" altLang="en-US" sz="9600" b="1" i="1" dirty="0"/>
            </a:br>
            <a:r>
              <a:rPr lang="ja-JP" altLang="en-US" sz="9600" b="1" dirty="0" smtClean="0">
                <a:solidFill>
                  <a:srgbClr val="FF0000"/>
                </a:solidFill>
              </a:rPr>
              <a:t>要支援外しから軽度者外しへ</a:t>
            </a:r>
            <a:r>
              <a:rPr lang="en-US" altLang="ja-JP" sz="9600" b="1" dirty="0" smtClean="0">
                <a:solidFill>
                  <a:srgbClr val="FF0000"/>
                </a:solidFill>
              </a:rPr>
              <a:t/>
            </a:r>
            <a:br>
              <a:rPr lang="en-US" altLang="ja-JP" sz="9600" b="1" dirty="0" smtClean="0">
                <a:solidFill>
                  <a:srgbClr val="FF0000"/>
                </a:solidFill>
              </a:rPr>
            </a:br>
            <a:r>
              <a:rPr lang="en-US" altLang="ja-JP" sz="9600" b="1" dirty="0">
                <a:solidFill>
                  <a:srgbClr val="FF0000"/>
                </a:solidFill>
              </a:rPr>
              <a:t>2</a:t>
            </a:r>
            <a:r>
              <a:rPr lang="ja-JP" altLang="en-US" sz="9600" b="1" dirty="0" smtClean="0">
                <a:solidFill>
                  <a:srgbClr val="FF0000"/>
                </a:solidFill>
              </a:rPr>
              <a:t>割負担化</a:t>
            </a:r>
            <a:r>
              <a:rPr lang="en-US" altLang="ja-JP" sz="9600" b="1" dirty="0" smtClean="0">
                <a:solidFill>
                  <a:srgbClr val="FF0000"/>
                </a:solidFill>
              </a:rPr>
              <a:t/>
            </a:r>
            <a:br>
              <a:rPr lang="en-US" altLang="ja-JP" sz="9600" b="1" dirty="0" smtClean="0">
                <a:solidFill>
                  <a:srgbClr val="FF0000"/>
                </a:solidFill>
              </a:rPr>
            </a:br>
            <a:r>
              <a:rPr lang="ja-JP" altLang="en-US" sz="9600" b="1" dirty="0" smtClean="0">
                <a:solidFill>
                  <a:srgbClr val="FF0000"/>
                </a:solidFill>
              </a:rPr>
              <a:t>資産要件拡大</a:t>
            </a:r>
            <a:endParaRPr lang="ja-JP" altLang="en-US" sz="8800" b="1" i="1" dirty="0"/>
          </a:p>
        </p:txBody>
      </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表 3"/>
          <p:cNvGraphicFramePr>
            <a:graphicFrameLocks noGrp="1"/>
          </p:cNvGraphicFramePr>
          <p:nvPr>
            <p:extLst/>
          </p:nvPr>
        </p:nvGraphicFramePr>
        <p:xfrm>
          <a:off x="86163" y="524455"/>
          <a:ext cx="9057837" cy="6258186"/>
        </p:xfrm>
        <a:graphic>
          <a:graphicData uri="http://schemas.openxmlformats.org/drawingml/2006/table">
            <a:tbl>
              <a:tblPr firstRow="1" firstCol="1" bandRow="1">
                <a:tableStyleId>{5940675A-B579-460E-94D1-54222C63F5DA}</a:tableStyleId>
              </a:tblPr>
              <a:tblGrid>
                <a:gridCol w="1317485"/>
                <a:gridCol w="7740352"/>
              </a:tblGrid>
              <a:tr h="532327">
                <a:tc>
                  <a:txBody>
                    <a:bodyPr/>
                    <a:lstStyle/>
                    <a:p>
                      <a:pPr algn="ctr">
                        <a:lnSpc>
                          <a:spcPts val="1600"/>
                        </a:lnSpc>
                        <a:spcAft>
                          <a:spcPts val="0"/>
                        </a:spcAft>
                      </a:pPr>
                      <a:endParaRPr lang="en-US" altLang="ja-JP" sz="2000" kern="100" dirty="0" smtClean="0">
                        <a:effectLst/>
                      </a:endParaRPr>
                    </a:p>
                    <a:p>
                      <a:pPr algn="ctr">
                        <a:lnSpc>
                          <a:spcPts val="1600"/>
                        </a:lnSpc>
                        <a:spcAft>
                          <a:spcPts val="0"/>
                        </a:spcAft>
                      </a:pPr>
                      <a:r>
                        <a:rPr lang="ja-JP" sz="2000" kern="100" dirty="0" smtClean="0">
                          <a:effectLst/>
                        </a:rPr>
                        <a:t>施行</a:t>
                      </a:r>
                      <a:r>
                        <a:rPr lang="ja-JP" sz="2000" kern="100" dirty="0">
                          <a:effectLst/>
                        </a:rPr>
                        <a:t>期日</a:t>
                      </a:r>
                      <a:endParaRPr lang="ja-JP" sz="2000" kern="100" dirty="0">
                        <a:effectLst/>
                        <a:latin typeface="Century"/>
                        <a:ea typeface="ＭＳ 明朝"/>
                        <a:cs typeface="Century"/>
                      </a:endParaRPr>
                    </a:p>
                  </a:txBody>
                  <a:tcPr marL="66462" marR="66462" marT="36000" marB="0">
                    <a:solidFill>
                      <a:schemeClr val="accent3">
                        <a:lumMod val="40000"/>
                        <a:lumOff val="60000"/>
                      </a:schemeClr>
                    </a:solidFill>
                  </a:tcPr>
                </a:tc>
                <a:tc>
                  <a:txBody>
                    <a:bodyPr/>
                    <a:lstStyle/>
                    <a:p>
                      <a:pPr algn="ctr">
                        <a:lnSpc>
                          <a:spcPts val="1600"/>
                        </a:lnSpc>
                        <a:spcAft>
                          <a:spcPts val="0"/>
                        </a:spcAft>
                      </a:pPr>
                      <a:endParaRPr lang="en-US" altLang="ja-JP" sz="2800" kern="100" dirty="0" smtClean="0">
                        <a:effectLst/>
                      </a:endParaRPr>
                    </a:p>
                    <a:p>
                      <a:pPr algn="ctr">
                        <a:lnSpc>
                          <a:spcPts val="1600"/>
                        </a:lnSpc>
                        <a:spcAft>
                          <a:spcPts val="0"/>
                        </a:spcAft>
                      </a:pPr>
                      <a:r>
                        <a:rPr lang="ja-JP" altLang="en-US" sz="2800" kern="100" dirty="0" smtClean="0">
                          <a:effectLst/>
                        </a:rPr>
                        <a:t>改定</a:t>
                      </a:r>
                      <a:r>
                        <a:rPr lang="ja-JP" sz="2800" kern="100" dirty="0" smtClean="0">
                          <a:effectLst/>
                        </a:rPr>
                        <a:t>事項</a:t>
                      </a:r>
                      <a:endParaRPr lang="ja-JP" sz="2800" kern="100" dirty="0">
                        <a:effectLst/>
                        <a:latin typeface="Century"/>
                        <a:ea typeface="ＭＳ 明朝"/>
                        <a:cs typeface="Century"/>
                      </a:endParaRPr>
                    </a:p>
                  </a:txBody>
                  <a:tcPr marL="66462" marR="66462" marT="36000" marB="0">
                    <a:solidFill>
                      <a:schemeClr val="accent3">
                        <a:lumMod val="40000"/>
                        <a:lumOff val="60000"/>
                      </a:schemeClr>
                    </a:solidFill>
                  </a:tcPr>
                </a:tc>
              </a:tr>
              <a:tr h="2910666">
                <a:tc>
                  <a:txBody>
                    <a:bodyPr/>
                    <a:lstStyle/>
                    <a:p>
                      <a:pPr algn="just">
                        <a:lnSpc>
                          <a:spcPts val="1600"/>
                        </a:lnSpc>
                        <a:spcAft>
                          <a:spcPts val="0"/>
                        </a:spcAft>
                      </a:pPr>
                      <a:endParaRPr lang="en-US" altLang="ja-JP" sz="2000" kern="100" dirty="0" smtClean="0">
                        <a:solidFill>
                          <a:schemeClr val="tx1"/>
                        </a:solidFill>
                        <a:effectLst/>
                      </a:endParaRPr>
                    </a:p>
                    <a:p>
                      <a:pPr algn="just">
                        <a:lnSpc>
                          <a:spcPts val="1600"/>
                        </a:lnSpc>
                        <a:spcAft>
                          <a:spcPts val="0"/>
                        </a:spcAft>
                      </a:pPr>
                      <a:r>
                        <a:rPr lang="ja-JP" altLang="en-US" sz="2400" kern="100" dirty="0" smtClean="0">
                          <a:solidFill>
                            <a:schemeClr val="tx1"/>
                          </a:solidFill>
                          <a:effectLst/>
                        </a:rPr>
                        <a:t>２０１５</a:t>
                      </a:r>
                      <a:r>
                        <a:rPr lang="ja-JP" sz="2400" kern="100" dirty="0" smtClean="0">
                          <a:solidFill>
                            <a:schemeClr val="tx1"/>
                          </a:solidFill>
                          <a:effectLst/>
                        </a:rPr>
                        <a:t>年</a:t>
                      </a:r>
                      <a:endParaRPr lang="en-US" altLang="ja-JP" sz="2400" kern="100" dirty="0" smtClean="0">
                        <a:solidFill>
                          <a:schemeClr val="tx1"/>
                        </a:solidFill>
                        <a:effectLst/>
                      </a:endParaRPr>
                    </a:p>
                    <a:p>
                      <a:pPr algn="just">
                        <a:lnSpc>
                          <a:spcPts val="1600"/>
                        </a:lnSpc>
                        <a:spcAft>
                          <a:spcPts val="0"/>
                        </a:spcAft>
                      </a:pPr>
                      <a:endParaRPr lang="en-US" altLang="ja-JP" sz="2400" kern="100" dirty="0" smtClean="0">
                        <a:solidFill>
                          <a:schemeClr val="tx1"/>
                        </a:solidFill>
                        <a:effectLst/>
                      </a:endParaRPr>
                    </a:p>
                    <a:p>
                      <a:pPr algn="just">
                        <a:lnSpc>
                          <a:spcPts val="1600"/>
                        </a:lnSpc>
                        <a:spcAft>
                          <a:spcPts val="0"/>
                        </a:spcAft>
                      </a:pPr>
                      <a:r>
                        <a:rPr lang="ja-JP" sz="2400" kern="100" dirty="0" smtClean="0">
                          <a:solidFill>
                            <a:schemeClr val="tx1"/>
                          </a:solidFill>
                          <a:effectLst/>
                        </a:rPr>
                        <a:t>４月</a:t>
                      </a:r>
                      <a:r>
                        <a:rPr lang="ja-JP" sz="2400" kern="100" dirty="0">
                          <a:solidFill>
                            <a:schemeClr val="tx1"/>
                          </a:solidFill>
                          <a:effectLst/>
                        </a:rPr>
                        <a:t>１日</a:t>
                      </a:r>
                      <a:endParaRPr lang="ja-JP" sz="2400" kern="100" dirty="0">
                        <a:solidFill>
                          <a:schemeClr val="tx1"/>
                        </a:solidFill>
                        <a:effectLst/>
                        <a:latin typeface="Century"/>
                        <a:ea typeface="ＭＳ 明朝"/>
                        <a:cs typeface="Century"/>
                      </a:endParaRPr>
                    </a:p>
                  </a:txBody>
                  <a:tcPr marL="66462" marR="66462" marT="36000" marB="36000">
                    <a:solidFill>
                      <a:srgbClr val="FFFF00"/>
                    </a:solidFill>
                  </a:tcPr>
                </a:tc>
                <a:tc>
                  <a:txBody>
                    <a:bodyPr/>
                    <a:lstStyle/>
                    <a:p>
                      <a:pPr marL="177800" indent="-177800" algn="l" fontAlgn="base" hangingPunct="0">
                        <a:lnSpc>
                          <a:spcPct val="100000"/>
                        </a:lnSpc>
                        <a:spcAft>
                          <a:spcPts val="300"/>
                        </a:spcAft>
                      </a:pPr>
                      <a:r>
                        <a:rPr lang="ja-JP" sz="2800" kern="0" dirty="0" smtClean="0">
                          <a:solidFill>
                            <a:srgbClr val="FF0000"/>
                          </a:solidFill>
                          <a:effectLst/>
                        </a:rPr>
                        <a:t>○</a:t>
                      </a:r>
                      <a:r>
                        <a:rPr lang="ja-JP" sz="2800" kern="0" dirty="0" smtClean="0">
                          <a:solidFill>
                            <a:srgbClr val="FF0000"/>
                          </a:solidFill>
                          <a:effectLst/>
                          <a:latin typeface="+mn-ea"/>
                          <a:ea typeface="+mn-ea"/>
                        </a:rPr>
                        <a:t>地域</a:t>
                      </a:r>
                      <a:r>
                        <a:rPr lang="ja-JP" sz="2800" kern="0" dirty="0">
                          <a:solidFill>
                            <a:srgbClr val="FF0000"/>
                          </a:solidFill>
                          <a:effectLst/>
                          <a:latin typeface="+mn-ea"/>
                          <a:ea typeface="+mn-ea"/>
                        </a:rPr>
                        <a:t>支援事業の</a:t>
                      </a:r>
                      <a:r>
                        <a:rPr lang="ja-JP" sz="2800" kern="0" dirty="0" smtClean="0">
                          <a:solidFill>
                            <a:srgbClr val="FF0000"/>
                          </a:solidFill>
                          <a:effectLst/>
                          <a:latin typeface="+mn-ea"/>
                          <a:ea typeface="+mn-ea"/>
                        </a:rPr>
                        <a:t>充実</a:t>
                      </a:r>
                      <a:r>
                        <a:rPr lang="ja-JP" altLang="en-US" sz="2800" kern="0" dirty="0" smtClean="0">
                          <a:solidFill>
                            <a:srgbClr val="FF0000"/>
                          </a:solidFill>
                          <a:effectLst/>
                          <a:latin typeface="+mn-ea"/>
                          <a:ea typeface="+mn-ea"/>
                        </a:rPr>
                        <a:t>（</a:t>
                      </a:r>
                      <a:r>
                        <a:rPr lang="ja-JP" altLang="en-US" sz="2800" u="sng" kern="0" dirty="0" smtClean="0">
                          <a:solidFill>
                            <a:srgbClr val="FF0000"/>
                          </a:solidFill>
                          <a:effectLst/>
                          <a:latin typeface="+mn-ea"/>
                          <a:ea typeface="+mn-ea"/>
                        </a:rPr>
                        <a:t>２０１８年４月まで</a:t>
                      </a:r>
                      <a:r>
                        <a:rPr lang="ja-JP" altLang="en-US" sz="2800" kern="0" dirty="0" smtClean="0">
                          <a:solidFill>
                            <a:srgbClr val="FF0000"/>
                          </a:solidFill>
                          <a:effectLst/>
                          <a:latin typeface="+mn-ea"/>
                          <a:ea typeface="+mn-ea"/>
                        </a:rPr>
                        <a:t>）</a:t>
                      </a:r>
                      <a:endParaRPr lang="en-US" altLang="ja-JP" sz="2800" kern="0" dirty="0" smtClean="0">
                        <a:solidFill>
                          <a:srgbClr val="FF0000"/>
                        </a:solidFill>
                        <a:effectLst/>
                        <a:latin typeface="+mn-ea"/>
                        <a:ea typeface="+mn-ea"/>
                      </a:endParaRPr>
                    </a:p>
                    <a:p>
                      <a:pPr marL="177800" indent="-177800" algn="l" fontAlgn="base" hangingPunct="0">
                        <a:lnSpc>
                          <a:spcPct val="100000"/>
                        </a:lnSpc>
                        <a:spcAft>
                          <a:spcPts val="300"/>
                        </a:spcAft>
                      </a:pPr>
                      <a:r>
                        <a:rPr lang="ja-JP" altLang="en-US" sz="2800" kern="0" dirty="0" smtClean="0">
                          <a:solidFill>
                            <a:srgbClr val="FF0000"/>
                          </a:solidFill>
                          <a:effectLst/>
                          <a:latin typeface="+mn-ea"/>
                          <a:ea typeface="+mn-ea"/>
                        </a:rPr>
                        <a:t>○</a:t>
                      </a:r>
                      <a:r>
                        <a:rPr lang="ja-JP" sz="2800" kern="0" dirty="0" smtClean="0">
                          <a:solidFill>
                            <a:srgbClr val="FF0000"/>
                          </a:solidFill>
                          <a:effectLst/>
                          <a:latin typeface="+mn-ea"/>
                          <a:ea typeface="+mn-ea"/>
                        </a:rPr>
                        <a:t>予防</a:t>
                      </a:r>
                      <a:r>
                        <a:rPr lang="ja-JP" sz="2800" kern="0" dirty="0">
                          <a:solidFill>
                            <a:srgbClr val="FF0000"/>
                          </a:solidFill>
                          <a:effectLst/>
                          <a:latin typeface="+mn-ea"/>
                          <a:ea typeface="+mn-ea"/>
                        </a:rPr>
                        <a:t>給付の</a:t>
                      </a:r>
                      <a:r>
                        <a:rPr lang="ja-JP" sz="2800" kern="0" dirty="0" smtClean="0">
                          <a:solidFill>
                            <a:srgbClr val="FF0000"/>
                          </a:solidFill>
                          <a:effectLst/>
                          <a:latin typeface="+mn-ea"/>
                          <a:ea typeface="+mn-ea"/>
                        </a:rPr>
                        <a:t>見直し</a:t>
                      </a:r>
                      <a:r>
                        <a:rPr lang="ja-JP" altLang="en-US" sz="2800" kern="0" dirty="0" smtClean="0">
                          <a:solidFill>
                            <a:schemeClr val="tx1"/>
                          </a:solidFill>
                          <a:effectLst/>
                          <a:latin typeface="+mn-ea"/>
                          <a:ea typeface="+mn-ea"/>
                        </a:rPr>
                        <a:t>　</a:t>
                      </a:r>
                      <a:r>
                        <a:rPr lang="ja-JP" altLang="en-US" sz="2800" kern="0" dirty="0" smtClean="0">
                          <a:solidFill>
                            <a:srgbClr val="FF0000"/>
                          </a:solidFill>
                          <a:effectLst/>
                          <a:latin typeface="+mn-ea"/>
                          <a:ea typeface="+mn-ea"/>
                        </a:rPr>
                        <a:t>（</a:t>
                      </a:r>
                      <a:r>
                        <a:rPr lang="ja-JP" altLang="en-US" sz="2800" u="sng" kern="0" dirty="0" smtClean="0">
                          <a:solidFill>
                            <a:srgbClr val="FF0000"/>
                          </a:solidFill>
                          <a:effectLst/>
                          <a:latin typeface="+mn-ea"/>
                          <a:ea typeface="+mn-ea"/>
                        </a:rPr>
                        <a:t>２０１７年４月まで</a:t>
                      </a:r>
                      <a:r>
                        <a:rPr lang="ja-JP" altLang="en-US" sz="2800" kern="0" dirty="0" smtClean="0">
                          <a:solidFill>
                            <a:srgbClr val="FF0000"/>
                          </a:solidFill>
                          <a:effectLst/>
                          <a:latin typeface="+mn-ea"/>
                          <a:ea typeface="+mn-ea"/>
                        </a:rPr>
                        <a:t>）</a:t>
                      </a:r>
                      <a:endParaRPr lang="en-US" altLang="ja-JP" sz="2800" kern="0" dirty="0" smtClean="0">
                        <a:solidFill>
                          <a:srgbClr val="FF0000"/>
                        </a:solidFill>
                        <a:effectLst/>
                        <a:latin typeface="+mn-ea"/>
                        <a:ea typeface="+mn-ea"/>
                      </a:endParaRPr>
                    </a:p>
                    <a:p>
                      <a:pPr marL="177800" indent="-177800" algn="l" fontAlgn="base" hangingPunct="0">
                        <a:lnSpc>
                          <a:spcPct val="100000"/>
                        </a:lnSpc>
                        <a:spcAft>
                          <a:spcPts val="300"/>
                        </a:spcAft>
                      </a:pPr>
                      <a:r>
                        <a:rPr lang="ja-JP" altLang="en-US" sz="2800" kern="0" dirty="0" smtClean="0">
                          <a:solidFill>
                            <a:schemeClr val="tx1"/>
                          </a:solidFill>
                          <a:effectLst/>
                          <a:latin typeface="+mn-ea"/>
                          <a:ea typeface="+mn-ea"/>
                        </a:rPr>
                        <a:t>○</a:t>
                      </a:r>
                      <a:r>
                        <a:rPr lang="ja-JP" sz="2800" kern="0" dirty="0" smtClean="0">
                          <a:solidFill>
                            <a:schemeClr val="tx1"/>
                          </a:solidFill>
                          <a:effectLst/>
                          <a:latin typeface="+mn-ea"/>
                          <a:ea typeface="+mn-ea"/>
                        </a:rPr>
                        <a:t>特養</a:t>
                      </a:r>
                      <a:r>
                        <a:rPr lang="ja-JP" altLang="en-US" sz="2800" kern="0" dirty="0" smtClean="0">
                          <a:solidFill>
                            <a:schemeClr val="tx1"/>
                          </a:solidFill>
                          <a:effectLst/>
                          <a:latin typeface="+mn-ea"/>
                          <a:ea typeface="+mn-ea"/>
                        </a:rPr>
                        <a:t>入所者の原則「要介護３」限定</a:t>
                      </a:r>
                      <a:endParaRPr lang="en-US" altLang="ja-JP" sz="2800" kern="0" dirty="0" smtClean="0">
                        <a:solidFill>
                          <a:schemeClr val="tx1"/>
                        </a:solidFill>
                        <a:effectLst/>
                        <a:latin typeface="+mn-ea"/>
                        <a:ea typeface="+mn-ea"/>
                      </a:endParaRPr>
                    </a:p>
                    <a:p>
                      <a:pPr marL="177800" indent="-177800" algn="l" fontAlgn="base" hangingPunct="0">
                        <a:lnSpc>
                          <a:spcPct val="100000"/>
                        </a:lnSpc>
                        <a:spcAft>
                          <a:spcPts val="300"/>
                        </a:spcAft>
                      </a:pPr>
                      <a:r>
                        <a:rPr lang="ja-JP" altLang="en-US" sz="2800" kern="0" dirty="0" smtClean="0">
                          <a:solidFill>
                            <a:srgbClr val="FF0000"/>
                          </a:solidFill>
                          <a:effectLst/>
                          <a:latin typeface="+mn-ea"/>
                          <a:ea typeface="+mn-ea"/>
                        </a:rPr>
                        <a:t>○</a:t>
                      </a:r>
                      <a:r>
                        <a:rPr lang="ja-JP" sz="2800" kern="0" dirty="0" smtClean="0">
                          <a:solidFill>
                            <a:srgbClr val="FF0000"/>
                          </a:solidFill>
                          <a:effectLst/>
                          <a:latin typeface="+mn-ea"/>
                          <a:ea typeface="+mn-ea"/>
                        </a:rPr>
                        <a:t>低所得者</a:t>
                      </a:r>
                      <a:r>
                        <a:rPr lang="ja-JP" sz="2800" kern="0" dirty="0">
                          <a:solidFill>
                            <a:srgbClr val="FF0000"/>
                          </a:solidFill>
                          <a:effectLst/>
                          <a:latin typeface="+mn-ea"/>
                          <a:ea typeface="+mn-ea"/>
                        </a:rPr>
                        <a:t>の保険料軽減の</a:t>
                      </a:r>
                      <a:r>
                        <a:rPr lang="ja-JP" sz="2800" kern="0" dirty="0" smtClean="0">
                          <a:solidFill>
                            <a:srgbClr val="FF0000"/>
                          </a:solidFill>
                          <a:effectLst/>
                          <a:latin typeface="+mn-ea"/>
                          <a:ea typeface="+mn-ea"/>
                        </a:rPr>
                        <a:t>強化</a:t>
                      </a:r>
                      <a:r>
                        <a:rPr lang="ja-JP" altLang="en-US" sz="2800" u="sng" kern="0" dirty="0" smtClean="0">
                          <a:solidFill>
                            <a:srgbClr val="FF0000"/>
                          </a:solidFill>
                          <a:effectLst/>
                          <a:latin typeface="+mn-ea"/>
                          <a:ea typeface="+mn-ea"/>
                        </a:rPr>
                        <a:t>（一部のみ実施）</a:t>
                      </a:r>
                      <a:endParaRPr lang="en-US" altLang="ja-JP" sz="2800" u="sng" kern="0" dirty="0" smtClean="0">
                        <a:solidFill>
                          <a:srgbClr val="FF0000"/>
                        </a:solidFill>
                        <a:effectLst/>
                        <a:latin typeface="+mn-ea"/>
                        <a:ea typeface="+mn-ea"/>
                      </a:endParaRPr>
                    </a:p>
                    <a:p>
                      <a:pPr marL="177800" indent="-177800" algn="l" fontAlgn="base" hangingPunct="0">
                        <a:lnSpc>
                          <a:spcPct val="100000"/>
                        </a:lnSpc>
                        <a:spcAft>
                          <a:spcPts val="300"/>
                        </a:spcAft>
                      </a:pPr>
                      <a:r>
                        <a:rPr lang="ja-JP" altLang="en-US" sz="2800" kern="0" dirty="0" smtClean="0">
                          <a:solidFill>
                            <a:schemeClr val="tx1"/>
                          </a:solidFill>
                          <a:effectLst/>
                          <a:latin typeface="+mn-ea"/>
                          <a:ea typeface="+mn-ea"/>
                        </a:rPr>
                        <a:t>○</a:t>
                      </a:r>
                      <a:r>
                        <a:rPr lang="ja-JP" sz="2800" kern="0" dirty="0" smtClean="0">
                          <a:solidFill>
                            <a:schemeClr val="tx1"/>
                          </a:solidFill>
                          <a:effectLst/>
                          <a:latin typeface="+mn-ea"/>
                          <a:ea typeface="+mn-ea"/>
                        </a:rPr>
                        <a:t>サービス付き</a:t>
                      </a:r>
                      <a:r>
                        <a:rPr lang="ja-JP" sz="2800" kern="0" dirty="0">
                          <a:solidFill>
                            <a:schemeClr val="tx1"/>
                          </a:solidFill>
                          <a:effectLst/>
                          <a:latin typeface="+mn-ea"/>
                          <a:ea typeface="+mn-ea"/>
                        </a:rPr>
                        <a:t>高齢者向け住宅への住所地特例の</a:t>
                      </a:r>
                      <a:r>
                        <a:rPr lang="ja-JP" sz="2800" kern="0" dirty="0" smtClean="0">
                          <a:solidFill>
                            <a:schemeClr val="tx1"/>
                          </a:solidFill>
                          <a:effectLst/>
                          <a:latin typeface="+mn-ea"/>
                          <a:ea typeface="+mn-ea"/>
                        </a:rPr>
                        <a:t>適用</a:t>
                      </a:r>
                      <a:endParaRPr lang="en-US" altLang="ja-JP" sz="2000" kern="0" dirty="0" smtClean="0">
                        <a:solidFill>
                          <a:schemeClr val="tx1"/>
                        </a:solidFill>
                        <a:effectLst/>
                        <a:latin typeface="+mn-ea"/>
                        <a:ea typeface="+mn-ea"/>
                      </a:endParaRPr>
                    </a:p>
                  </a:txBody>
                  <a:tcPr marL="66462" marR="66462" marT="36000" marB="36000">
                    <a:solidFill>
                      <a:srgbClr val="FFFF00"/>
                    </a:solidFill>
                  </a:tcPr>
                </a:tc>
              </a:tr>
              <a:tr h="901712">
                <a:tc>
                  <a:txBody>
                    <a:bodyPr/>
                    <a:lstStyle/>
                    <a:p>
                      <a:pPr algn="just">
                        <a:lnSpc>
                          <a:spcPts val="1600"/>
                        </a:lnSpc>
                        <a:spcAft>
                          <a:spcPts val="0"/>
                        </a:spcAft>
                      </a:pPr>
                      <a:endParaRPr lang="en-US" altLang="ja-JP" sz="2000" kern="100" dirty="0" smtClean="0">
                        <a:solidFill>
                          <a:schemeClr val="tx1"/>
                        </a:solidFill>
                        <a:effectLst/>
                      </a:endParaRPr>
                    </a:p>
                    <a:p>
                      <a:pPr algn="just">
                        <a:lnSpc>
                          <a:spcPts val="1600"/>
                        </a:lnSpc>
                        <a:spcAft>
                          <a:spcPts val="0"/>
                        </a:spcAft>
                      </a:pPr>
                      <a:r>
                        <a:rPr lang="ja-JP" altLang="en-US" sz="2400" kern="100" dirty="0" smtClean="0">
                          <a:solidFill>
                            <a:schemeClr val="tx1"/>
                          </a:solidFill>
                          <a:effectLst/>
                        </a:rPr>
                        <a:t>２０１５</a:t>
                      </a:r>
                      <a:r>
                        <a:rPr lang="ja-JP" sz="2400" kern="100" dirty="0" smtClean="0">
                          <a:solidFill>
                            <a:schemeClr val="tx1"/>
                          </a:solidFill>
                          <a:effectLst/>
                        </a:rPr>
                        <a:t>年</a:t>
                      </a:r>
                      <a:endParaRPr lang="en-US" altLang="ja-JP" sz="2400" kern="100" dirty="0" smtClean="0">
                        <a:solidFill>
                          <a:schemeClr val="tx1"/>
                        </a:solidFill>
                        <a:effectLst/>
                      </a:endParaRPr>
                    </a:p>
                    <a:p>
                      <a:pPr algn="just">
                        <a:lnSpc>
                          <a:spcPts val="1600"/>
                        </a:lnSpc>
                        <a:spcAft>
                          <a:spcPts val="0"/>
                        </a:spcAft>
                      </a:pPr>
                      <a:endParaRPr lang="en-US" altLang="ja-JP" sz="2400" kern="100" dirty="0" smtClean="0">
                        <a:solidFill>
                          <a:schemeClr val="tx1"/>
                        </a:solidFill>
                        <a:effectLst/>
                      </a:endParaRPr>
                    </a:p>
                    <a:p>
                      <a:pPr algn="just">
                        <a:lnSpc>
                          <a:spcPts val="1600"/>
                        </a:lnSpc>
                        <a:spcAft>
                          <a:spcPts val="0"/>
                        </a:spcAft>
                      </a:pPr>
                      <a:r>
                        <a:rPr lang="ja-JP" sz="2400" kern="100" dirty="0" smtClean="0">
                          <a:solidFill>
                            <a:schemeClr val="tx1"/>
                          </a:solidFill>
                          <a:effectLst/>
                        </a:rPr>
                        <a:t>８月１日</a:t>
                      </a:r>
                      <a:endParaRPr lang="ja-JP" sz="2000" kern="100" dirty="0">
                        <a:solidFill>
                          <a:schemeClr val="tx1"/>
                        </a:solidFill>
                        <a:effectLst/>
                        <a:latin typeface="Century"/>
                        <a:ea typeface="ＭＳ 明朝"/>
                        <a:cs typeface="Century"/>
                      </a:endParaRPr>
                    </a:p>
                  </a:txBody>
                  <a:tcPr marL="66462" marR="66462" marT="36000" marB="36000">
                    <a:solidFill>
                      <a:schemeClr val="accent6">
                        <a:lumMod val="20000"/>
                        <a:lumOff val="80000"/>
                      </a:schemeClr>
                    </a:solidFill>
                  </a:tcPr>
                </a:tc>
                <a:tc>
                  <a:txBody>
                    <a:bodyPr/>
                    <a:lstStyle/>
                    <a:p>
                      <a:pPr marL="177800" indent="-177800" algn="l">
                        <a:lnSpc>
                          <a:spcPct val="100000"/>
                        </a:lnSpc>
                        <a:spcAft>
                          <a:spcPts val="300"/>
                        </a:spcAft>
                      </a:pPr>
                      <a:r>
                        <a:rPr lang="ja-JP" sz="2800" kern="100" dirty="0" smtClean="0">
                          <a:solidFill>
                            <a:schemeClr val="tx1"/>
                          </a:solidFill>
                          <a:effectLst/>
                        </a:rPr>
                        <a:t>○一定以上所得の利用者</a:t>
                      </a:r>
                      <a:r>
                        <a:rPr lang="ja-JP" sz="2800" kern="100" dirty="0">
                          <a:solidFill>
                            <a:schemeClr val="tx1"/>
                          </a:solidFill>
                          <a:effectLst/>
                        </a:rPr>
                        <a:t>の</a:t>
                      </a:r>
                      <a:r>
                        <a:rPr lang="ja-JP" sz="2800" kern="100" dirty="0" smtClean="0">
                          <a:solidFill>
                            <a:schemeClr val="tx1"/>
                          </a:solidFill>
                          <a:effectLst/>
                        </a:rPr>
                        <a:t>自己負担</a:t>
                      </a:r>
                      <a:r>
                        <a:rPr lang="ja-JP" altLang="en-US" sz="2800" kern="100" dirty="0" smtClean="0">
                          <a:solidFill>
                            <a:schemeClr val="tx1"/>
                          </a:solidFill>
                          <a:effectLst/>
                        </a:rPr>
                        <a:t>「</a:t>
                      </a:r>
                      <a:r>
                        <a:rPr lang="en-US" altLang="ja-JP" sz="2800" kern="100" dirty="0" smtClean="0">
                          <a:solidFill>
                            <a:schemeClr val="tx1"/>
                          </a:solidFill>
                          <a:effectLst/>
                        </a:rPr>
                        <a:t>2</a:t>
                      </a:r>
                      <a:r>
                        <a:rPr lang="ja-JP" altLang="en-US" sz="2800" kern="100" dirty="0" smtClean="0">
                          <a:solidFill>
                            <a:schemeClr val="tx1"/>
                          </a:solidFill>
                          <a:effectLst/>
                        </a:rPr>
                        <a:t>割化」</a:t>
                      </a:r>
                      <a:endParaRPr lang="en-US" altLang="ja-JP" sz="2800" kern="100" dirty="0" smtClean="0">
                        <a:solidFill>
                          <a:schemeClr val="tx1"/>
                        </a:solidFill>
                        <a:effectLst/>
                      </a:endParaRPr>
                    </a:p>
                    <a:p>
                      <a:pPr marL="177800" indent="-177800" algn="l">
                        <a:lnSpc>
                          <a:spcPct val="100000"/>
                        </a:lnSpc>
                        <a:spcAft>
                          <a:spcPts val="300"/>
                        </a:spcAft>
                      </a:pPr>
                      <a:r>
                        <a:rPr lang="ja-JP" altLang="en-US" sz="2800" kern="100" dirty="0" smtClean="0">
                          <a:solidFill>
                            <a:schemeClr val="tx1"/>
                          </a:solidFill>
                          <a:effectLst/>
                        </a:rPr>
                        <a:t>○</a:t>
                      </a:r>
                      <a:r>
                        <a:rPr lang="ja-JP" sz="2800" kern="100" dirty="0" smtClean="0">
                          <a:solidFill>
                            <a:schemeClr val="tx1"/>
                          </a:solidFill>
                          <a:effectLst/>
                        </a:rPr>
                        <a:t>補足</a:t>
                      </a:r>
                      <a:r>
                        <a:rPr lang="ja-JP" sz="2800" kern="100" dirty="0">
                          <a:solidFill>
                            <a:schemeClr val="tx1"/>
                          </a:solidFill>
                          <a:effectLst/>
                        </a:rPr>
                        <a:t>給付の支給に</a:t>
                      </a:r>
                      <a:r>
                        <a:rPr lang="ja-JP" sz="2800" kern="100" dirty="0" smtClean="0">
                          <a:solidFill>
                            <a:schemeClr val="tx1"/>
                          </a:solidFill>
                          <a:effectLst/>
                        </a:rPr>
                        <a:t>資産</a:t>
                      </a:r>
                      <a:r>
                        <a:rPr lang="ja-JP" altLang="en-US" sz="2800" kern="100" dirty="0" smtClean="0">
                          <a:solidFill>
                            <a:schemeClr val="tx1"/>
                          </a:solidFill>
                          <a:effectLst/>
                        </a:rPr>
                        <a:t>・配偶者</a:t>
                      </a:r>
                      <a:r>
                        <a:rPr lang="ja-JP" sz="2800" kern="100" dirty="0" smtClean="0">
                          <a:solidFill>
                            <a:schemeClr val="tx1"/>
                          </a:solidFill>
                          <a:effectLst/>
                        </a:rPr>
                        <a:t>等</a:t>
                      </a:r>
                      <a:r>
                        <a:rPr lang="ja-JP" sz="2800" kern="100" dirty="0">
                          <a:solidFill>
                            <a:schemeClr val="tx1"/>
                          </a:solidFill>
                          <a:effectLst/>
                        </a:rPr>
                        <a:t>を</a:t>
                      </a:r>
                      <a:r>
                        <a:rPr lang="ja-JP" sz="2800" kern="100" dirty="0" smtClean="0">
                          <a:solidFill>
                            <a:schemeClr val="tx1"/>
                          </a:solidFill>
                          <a:effectLst/>
                        </a:rPr>
                        <a:t>勘案</a:t>
                      </a:r>
                      <a:endParaRPr lang="ja-JP" sz="2800" kern="100" dirty="0">
                        <a:solidFill>
                          <a:schemeClr val="tx1"/>
                        </a:solidFill>
                        <a:effectLst/>
                        <a:latin typeface="Century"/>
                        <a:ea typeface="ＭＳ 明朝"/>
                        <a:cs typeface="Century"/>
                      </a:endParaRPr>
                    </a:p>
                  </a:txBody>
                  <a:tcPr marL="66462" marR="66462" marT="36000" marB="36000">
                    <a:solidFill>
                      <a:schemeClr val="accent6">
                        <a:lumMod val="20000"/>
                        <a:lumOff val="80000"/>
                      </a:schemeClr>
                    </a:solidFill>
                  </a:tcPr>
                </a:tc>
              </a:tr>
              <a:tr h="533439">
                <a:tc>
                  <a:txBody>
                    <a:bodyPr/>
                    <a:lstStyle/>
                    <a:p>
                      <a:pPr marL="152400" indent="-152400" algn="just">
                        <a:lnSpc>
                          <a:spcPts val="1600"/>
                        </a:lnSpc>
                        <a:spcAft>
                          <a:spcPts val="0"/>
                        </a:spcAft>
                      </a:pPr>
                      <a:endParaRPr lang="en-US" altLang="ja-JP" sz="2400" b="0" kern="100" dirty="0" smtClean="0">
                        <a:solidFill>
                          <a:schemeClr val="tx1"/>
                        </a:solidFill>
                        <a:effectLst/>
                        <a:latin typeface="ＭＳ ゴシック" pitchFamily="49" charset="-128"/>
                        <a:ea typeface="ＭＳ ゴシック" pitchFamily="49" charset="-128"/>
                      </a:endParaRPr>
                    </a:p>
                    <a:p>
                      <a:pPr marL="152400" indent="-152400" algn="just">
                        <a:lnSpc>
                          <a:spcPts val="1600"/>
                        </a:lnSpc>
                        <a:spcAft>
                          <a:spcPts val="0"/>
                        </a:spcAft>
                      </a:pPr>
                      <a:r>
                        <a:rPr lang="en-US" altLang="ja-JP" sz="2400" b="0" kern="100" dirty="0" smtClean="0">
                          <a:solidFill>
                            <a:schemeClr val="tx1"/>
                          </a:solidFill>
                          <a:effectLst/>
                          <a:latin typeface="ＭＳ ゴシック" pitchFamily="49" charset="-128"/>
                          <a:ea typeface="ＭＳ ゴシック" pitchFamily="49" charset="-128"/>
                        </a:rPr>
                        <a:t>2016</a:t>
                      </a:r>
                      <a:r>
                        <a:rPr lang="ja-JP" sz="2400" b="0" kern="100" dirty="0" smtClean="0">
                          <a:solidFill>
                            <a:schemeClr val="tx1"/>
                          </a:solidFill>
                          <a:effectLst/>
                          <a:latin typeface="ＭＳ ゴシック" pitchFamily="49" charset="-128"/>
                          <a:ea typeface="ＭＳ ゴシック" pitchFamily="49" charset="-128"/>
                        </a:rPr>
                        <a:t>年</a:t>
                      </a:r>
                      <a:endParaRPr lang="en-US" altLang="ja-JP" sz="2400" b="0" kern="100" dirty="0" smtClean="0">
                        <a:solidFill>
                          <a:schemeClr val="tx1"/>
                        </a:solidFill>
                        <a:effectLst/>
                        <a:latin typeface="ＭＳ ゴシック" pitchFamily="49" charset="-128"/>
                        <a:ea typeface="ＭＳ ゴシック" pitchFamily="49" charset="-128"/>
                      </a:endParaRPr>
                    </a:p>
                    <a:p>
                      <a:pPr marL="152400" indent="-152400" algn="just">
                        <a:lnSpc>
                          <a:spcPts val="1600"/>
                        </a:lnSpc>
                        <a:spcAft>
                          <a:spcPts val="0"/>
                        </a:spcAft>
                      </a:pPr>
                      <a:endParaRPr lang="en-US" altLang="ja-JP" sz="2400" b="0" kern="100" dirty="0" smtClean="0">
                        <a:solidFill>
                          <a:schemeClr val="tx1"/>
                        </a:solidFill>
                        <a:effectLst/>
                        <a:latin typeface="ＭＳ ゴシック" pitchFamily="49" charset="-128"/>
                        <a:ea typeface="ＭＳ ゴシック" pitchFamily="49" charset="-128"/>
                      </a:endParaRPr>
                    </a:p>
                    <a:p>
                      <a:pPr marL="152400" indent="-152400" algn="just">
                        <a:lnSpc>
                          <a:spcPts val="1600"/>
                        </a:lnSpc>
                        <a:spcAft>
                          <a:spcPts val="0"/>
                        </a:spcAft>
                      </a:pPr>
                      <a:r>
                        <a:rPr lang="en-US" altLang="ja-JP" sz="2400" b="0" kern="100" dirty="0" smtClean="0">
                          <a:solidFill>
                            <a:schemeClr val="tx1"/>
                          </a:solidFill>
                          <a:effectLst/>
                          <a:latin typeface="ＭＳ ゴシック" pitchFamily="49" charset="-128"/>
                          <a:ea typeface="ＭＳ ゴシック" pitchFamily="49" charset="-128"/>
                        </a:rPr>
                        <a:t>4</a:t>
                      </a:r>
                      <a:r>
                        <a:rPr lang="ja-JP" sz="2400" b="0" kern="100" dirty="0" smtClean="0">
                          <a:solidFill>
                            <a:schemeClr val="tx1"/>
                          </a:solidFill>
                          <a:effectLst/>
                          <a:latin typeface="ＭＳ ゴシック" pitchFamily="49" charset="-128"/>
                          <a:ea typeface="ＭＳ ゴシック" pitchFamily="49" charset="-128"/>
                        </a:rPr>
                        <a:t>月</a:t>
                      </a:r>
                      <a:r>
                        <a:rPr lang="en-US" altLang="ja-JP" sz="2400" b="0" kern="100" dirty="0" smtClean="0">
                          <a:solidFill>
                            <a:schemeClr val="tx1"/>
                          </a:solidFill>
                          <a:effectLst/>
                          <a:latin typeface="ＭＳ ゴシック" pitchFamily="49" charset="-128"/>
                          <a:ea typeface="ＭＳ ゴシック" pitchFamily="49" charset="-128"/>
                        </a:rPr>
                        <a:t>1</a:t>
                      </a:r>
                      <a:r>
                        <a:rPr lang="ja-JP" sz="2400" b="0" kern="100" dirty="0" smtClean="0">
                          <a:solidFill>
                            <a:schemeClr val="tx1"/>
                          </a:solidFill>
                          <a:effectLst/>
                          <a:latin typeface="ＭＳ ゴシック" pitchFamily="49" charset="-128"/>
                          <a:ea typeface="ＭＳ ゴシック" pitchFamily="49" charset="-128"/>
                        </a:rPr>
                        <a:t>日</a:t>
                      </a:r>
                      <a:endParaRPr lang="ja-JP" sz="2400" b="0" kern="100" dirty="0">
                        <a:solidFill>
                          <a:schemeClr val="tx1"/>
                        </a:solidFill>
                        <a:effectLst/>
                        <a:latin typeface="ＭＳ ゴシック" pitchFamily="49" charset="-128"/>
                        <a:ea typeface="ＭＳ ゴシック" pitchFamily="49" charset="-128"/>
                        <a:cs typeface="Century"/>
                      </a:endParaRPr>
                    </a:p>
                  </a:txBody>
                  <a:tcPr marL="66462" marR="66462" marT="36000" marB="36000">
                    <a:solidFill>
                      <a:schemeClr val="accent2">
                        <a:lumMod val="40000"/>
                        <a:lumOff val="60000"/>
                      </a:schemeClr>
                    </a:solidFill>
                  </a:tcPr>
                </a:tc>
                <a:tc>
                  <a:txBody>
                    <a:bodyPr/>
                    <a:lstStyle/>
                    <a:p>
                      <a:pPr algn="l">
                        <a:lnSpc>
                          <a:spcPts val="1600"/>
                        </a:lnSpc>
                        <a:spcAft>
                          <a:spcPts val="300"/>
                        </a:spcAft>
                      </a:pPr>
                      <a:endParaRPr lang="en-US" altLang="ja-JP" sz="2800" kern="100" dirty="0" smtClean="0">
                        <a:solidFill>
                          <a:schemeClr val="tx1"/>
                        </a:solidFill>
                        <a:effectLst/>
                      </a:endParaRPr>
                    </a:p>
                    <a:p>
                      <a:pPr algn="l">
                        <a:lnSpc>
                          <a:spcPts val="1600"/>
                        </a:lnSpc>
                        <a:spcAft>
                          <a:spcPts val="300"/>
                        </a:spcAft>
                      </a:pPr>
                      <a:r>
                        <a:rPr lang="ja-JP" sz="2800" kern="100" dirty="0" smtClean="0">
                          <a:solidFill>
                            <a:schemeClr val="tx1"/>
                          </a:solidFill>
                          <a:effectLst/>
                        </a:rPr>
                        <a:t>○地域</a:t>
                      </a:r>
                      <a:r>
                        <a:rPr lang="ja-JP" sz="2800" kern="100" dirty="0">
                          <a:solidFill>
                            <a:schemeClr val="tx1"/>
                          </a:solidFill>
                          <a:effectLst/>
                        </a:rPr>
                        <a:t>密着型通所介護の</a:t>
                      </a:r>
                      <a:r>
                        <a:rPr lang="ja-JP" sz="2800" kern="100" dirty="0" smtClean="0">
                          <a:solidFill>
                            <a:schemeClr val="tx1"/>
                          </a:solidFill>
                          <a:effectLst/>
                        </a:rPr>
                        <a:t>創設</a:t>
                      </a:r>
                      <a:endParaRPr lang="ja-JP" sz="2800" kern="100" dirty="0">
                        <a:solidFill>
                          <a:schemeClr val="tx1"/>
                        </a:solidFill>
                        <a:effectLst/>
                        <a:latin typeface="Century"/>
                        <a:ea typeface="ＭＳ 明朝"/>
                        <a:cs typeface="Century"/>
                      </a:endParaRPr>
                    </a:p>
                  </a:txBody>
                  <a:tcPr marL="66462" marR="66462" marT="36000" marB="36000">
                    <a:solidFill>
                      <a:schemeClr val="accent2">
                        <a:lumMod val="40000"/>
                        <a:lumOff val="60000"/>
                      </a:schemeClr>
                    </a:solidFill>
                  </a:tcPr>
                </a:tc>
              </a:tr>
              <a:tr h="966853">
                <a:tc>
                  <a:txBody>
                    <a:bodyPr/>
                    <a:lstStyle/>
                    <a:p>
                      <a:pPr algn="just">
                        <a:lnSpc>
                          <a:spcPts val="1600"/>
                        </a:lnSpc>
                        <a:spcAft>
                          <a:spcPts val="0"/>
                        </a:spcAft>
                      </a:pPr>
                      <a:endParaRPr lang="en-US" altLang="ja-JP" sz="2000" kern="100" dirty="0" smtClean="0">
                        <a:solidFill>
                          <a:schemeClr val="tx1"/>
                        </a:solidFill>
                        <a:effectLst/>
                      </a:endParaRPr>
                    </a:p>
                    <a:p>
                      <a:pPr algn="just">
                        <a:lnSpc>
                          <a:spcPts val="1600"/>
                        </a:lnSpc>
                        <a:spcAft>
                          <a:spcPts val="0"/>
                        </a:spcAft>
                      </a:pPr>
                      <a:r>
                        <a:rPr lang="en-US" altLang="ja-JP" sz="2800" kern="100" dirty="0" smtClean="0">
                          <a:solidFill>
                            <a:schemeClr val="tx1"/>
                          </a:solidFill>
                          <a:effectLst/>
                        </a:rPr>
                        <a:t>2018</a:t>
                      </a:r>
                      <a:r>
                        <a:rPr lang="ja-JP" sz="2800" kern="100" dirty="0" smtClean="0">
                          <a:solidFill>
                            <a:schemeClr val="tx1"/>
                          </a:solidFill>
                          <a:effectLst/>
                        </a:rPr>
                        <a:t>年</a:t>
                      </a:r>
                      <a:endParaRPr lang="en-US" altLang="ja-JP" sz="2800" kern="100" dirty="0" smtClean="0">
                        <a:solidFill>
                          <a:schemeClr val="tx1"/>
                        </a:solidFill>
                        <a:effectLst/>
                      </a:endParaRPr>
                    </a:p>
                    <a:p>
                      <a:pPr algn="just">
                        <a:lnSpc>
                          <a:spcPts val="1600"/>
                        </a:lnSpc>
                        <a:spcAft>
                          <a:spcPts val="0"/>
                        </a:spcAft>
                      </a:pPr>
                      <a:endParaRPr lang="en-US" altLang="ja-JP" sz="2800" kern="100" dirty="0" smtClean="0">
                        <a:solidFill>
                          <a:schemeClr val="tx1"/>
                        </a:solidFill>
                        <a:effectLst/>
                      </a:endParaRPr>
                    </a:p>
                    <a:p>
                      <a:pPr algn="just">
                        <a:lnSpc>
                          <a:spcPts val="1600"/>
                        </a:lnSpc>
                        <a:spcAft>
                          <a:spcPts val="0"/>
                        </a:spcAft>
                      </a:pPr>
                      <a:r>
                        <a:rPr lang="en-US" altLang="ja-JP" sz="2800" kern="100" dirty="0" smtClean="0">
                          <a:solidFill>
                            <a:schemeClr val="tx1"/>
                          </a:solidFill>
                          <a:effectLst/>
                        </a:rPr>
                        <a:t>4</a:t>
                      </a:r>
                      <a:r>
                        <a:rPr lang="ja-JP" sz="2800" kern="100" dirty="0" smtClean="0">
                          <a:solidFill>
                            <a:schemeClr val="tx1"/>
                          </a:solidFill>
                          <a:effectLst/>
                        </a:rPr>
                        <a:t>月</a:t>
                      </a:r>
                      <a:r>
                        <a:rPr lang="ja-JP" sz="2800" kern="100" dirty="0">
                          <a:solidFill>
                            <a:schemeClr val="tx1"/>
                          </a:solidFill>
                          <a:effectLst/>
                        </a:rPr>
                        <a:t>１日</a:t>
                      </a:r>
                      <a:endParaRPr lang="ja-JP" sz="2800" kern="100" dirty="0">
                        <a:solidFill>
                          <a:schemeClr val="tx1"/>
                        </a:solidFill>
                        <a:effectLst/>
                        <a:latin typeface="Century"/>
                        <a:ea typeface="ＭＳ 明朝"/>
                        <a:cs typeface="Century"/>
                      </a:endParaRPr>
                    </a:p>
                  </a:txBody>
                  <a:tcPr marL="66462" marR="66462" marT="36000" marB="36000">
                    <a:solidFill>
                      <a:srgbClr val="FFC000"/>
                    </a:solidFill>
                  </a:tcPr>
                </a:tc>
                <a:tc>
                  <a:txBody>
                    <a:bodyPr/>
                    <a:lstStyle/>
                    <a:p>
                      <a:pPr algn="l">
                        <a:lnSpc>
                          <a:spcPct val="100000"/>
                        </a:lnSpc>
                        <a:spcAft>
                          <a:spcPts val="300"/>
                        </a:spcAft>
                      </a:pPr>
                      <a:r>
                        <a:rPr lang="ja-JP" sz="2800" kern="100" dirty="0" smtClean="0">
                          <a:solidFill>
                            <a:schemeClr val="tx1"/>
                          </a:solidFill>
                          <a:effectLst/>
                        </a:rPr>
                        <a:t>○居宅</a:t>
                      </a:r>
                      <a:r>
                        <a:rPr lang="ja-JP" sz="2800" kern="100" dirty="0">
                          <a:solidFill>
                            <a:schemeClr val="tx1"/>
                          </a:solidFill>
                          <a:effectLst/>
                        </a:rPr>
                        <a:t>介護支援事業所の指定権限の市町村への</a:t>
                      </a:r>
                      <a:r>
                        <a:rPr lang="ja-JP" sz="2800" kern="100" dirty="0" smtClean="0">
                          <a:solidFill>
                            <a:schemeClr val="tx1"/>
                          </a:solidFill>
                          <a:effectLst/>
                        </a:rPr>
                        <a:t>移譲</a:t>
                      </a:r>
                      <a:endParaRPr lang="ja-JP" sz="2800" kern="100" dirty="0">
                        <a:solidFill>
                          <a:schemeClr val="tx1"/>
                        </a:solidFill>
                        <a:effectLst/>
                        <a:latin typeface="Century"/>
                        <a:ea typeface="ＭＳ 明朝"/>
                        <a:cs typeface="Century"/>
                      </a:endParaRPr>
                    </a:p>
                  </a:txBody>
                  <a:tcPr marL="66462" marR="66462" marT="36000" marB="36000">
                    <a:solidFill>
                      <a:srgbClr val="FFC000"/>
                    </a:solidFill>
                  </a:tcPr>
                </a:tc>
              </a:tr>
            </a:tbl>
          </a:graphicData>
        </a:graphic>
      </p:graphicFrame>
      <p:sp>
        <p:nvSpPr>
          <p:cNvPr id="3" name="テキスト ボックス 2"/>
          <p:cNvSpPr txBox="1"/>
          <p:nvPr/>
        </p:nvSpPr>
        <p:spPr>
          <a:xfrm>
            <a:off x="179512" y="0"/>
            <a:ext cx="8964488" cy="523220"/>
          </a:xfrm>
          <a:prstGeom prst="rect">
            <a:avLst/>
          </a:prstGeom>
          <a:solidFill>
            <a:schemeClr val="accent5">
              <a:lumMod val="20000"/>
              <a:lumOff val="80000"/>
            </a:schemeClr>
          </a:solidFill>
        </p:spPr>
        <p:txBody>
          <a:bodyPr wrap="square" rtlCol="0">
            <a:spAutoFit/>
          </a:bodyPr>
          <a:lstStyle/>
          <a:p>
            <a:pPr algn="ctr"/>
            <a:r>
              <a:rPr lang="en-US" altLang="ja-JP" sz="2800" b="1" dirty="0" smtClean="0"/>
              <a:t>2015</a:t>
            </a:r>
            <a:r>
              <a:rPr kumimoji="1" lang="ja-JP" altLang="en-US" sz="2800" b="1" dirty="0" smtClean="0"/>
              <a:t>年</a:t>
            </a:r>
            <a:r>
              <a:rPr lang="ja-JP" altLang="en-US" sz="2800" b="1" dirty="0" smtClean="0"/>
              <a:t>４月から　大きく変わり始めた介護保険制度</a:t>
            </a:r>
            <a:endParaRPr kumimoji="1" lang="ja-JP" altLang="en-US" sz="2800" b="1" dirty="0"/>
          </a:p>
        </p:txBody>
      </p:sp>
    </p:spTree>
    <p:extLst>
      <p:ext uri="{BB962C8B-B14F-4D97-AF65-F5344CB8AC3E}">
        <p14:creationId xmlns:p14="http://schemas.microsoft.com/office/powerpoint/2010/main" val="362352500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タイトル 1"/>
          <p:cNvSpPr>
            <a:spLocks noGrp="1"/>
          </p:cNvSpPr>
          <p:nvPr>
            <p:ph type="title"/>
          </p:nvPr>
        </p:nvSpPr>
        <p:spPr>
          <a:xfrm>
            <a:off x="0" y="188913"/>
            <a:ext cx="8820150" cy="296862"/>
          </a:xfrm>
        </p:spPr>
        <p:txBody>
          <a:bodyPr/>
          <a:lstStyle/>
          <a:p>
            <a:pPr eaLnBrk="1" hangingPunct="1"/>
            <a:r>
              <a:rPr lang="ja-JP" altLang="en-US" sz="2800" b="1" u="sng" smtClean="0"/>
              <a:t>要支援のヘルパー、デイサービスは市町村事業へ</a:t>
            </a:r>
          </a:p>
        </p:txBody>
      </p:sp>
      <p:graphicFrame>
        <p:nvGraphicFramePr>
          <p:cNvPr id="4" name="コンテンツ プレースホルダ 3"/>
          <p:cNvGraphicFramePr>
            <a:graphicFrameLocks noGrp="1"/>
          </p:cNvGraphicFramePr>
          <p:nvPr>
            <p:ph idx="1"/>
          </p:nvPr>
        </p:nvGraphicFramePr>
        <p:xfrm>
          <a:off x="179388" y="1028700"/>
          <a:ext cx="3384550" cy="5532438"/>
        </p:xfrm>
        <a:graphic>
          <a:graphicData uri="http://schemas.openxmlformats.org/drawingml/2006/table">
            <a:tbl>
              <a:tblPr firstRow="1" bandRow="1">
                <a:tableStyleId>{5C22544A-7EE6-4342-B048-85BDC9FD1C3A}</a:tableStyleId>
              </a:tblPr>
              <a:tblGrid>
                <a:gridCol w="3384550"/>
              </a:tblGrid>
              <a:tr h="1416000">
                <a:tc>
                  <a:txBody>
                    <a:bodyPr/>
                    <a:lstStyle/>
                    <a:p>
                      <a:pPr algn="l">
                        <a:spcAft>
                          <a:spcPts val="0"/>
                        </a:spcAft>
                      </a:pPr>
                      <a:r>
                        <a:rPr lang="ja-JP" altLang="en-US" sz="1600" kern="0" dirty="0" smtClean="0">
                          <a:solidFill>
                            <a:schemeClr val="tx1"/>
                          </a:solidFill>
                          <a:latin typeface="Arial"/>
                          <a:ea typeface="ＭＳ Ｐゴシック"/>
                          <a:cs typeface="Arial"/>
                        </a:rPr>
                        <a:t>　　</a:t>
                      </a:r>
                      <a:r>
                        <a:rPr lang="ja-JP" altLang="en-US" sz="2000" kern="0" dirty="0" smtClean="0">
                          <a:solidFill>
                            <a:srgbClr val="FF0000"/>
                          </a:solidFill>
                          <a:latin typeface="Arial"/>
                          <a:ea typeface="ＭＳ Ｐゴシック"/>
                          <a:cs typeface="Arial"/>
                        </a:rPr>
                        <a:t>・</a:t>
                      </a:r>
                      <a:r>
                        <a:rPr lang="ja-JP" sz="2000" kern="0" dirty="0" smtClean="0">
                          <a:solidFill>
                            <a:srgbClr val="FF0000"/>
                          </a:solidFill>
                          <a:latin typeface="Arial"/>
                          <a:ea typeface="ＭＳ Ｐゴシック"/>
                          <a:cs typeface="Arial"/>
                        </a:rPr>
                        <a:t>訪問介護</a:t>
                      </a:r>
                      <a:endParaRPr lang="en-US" altLang="ja-JP" sz="2000" kern="0" dirty="0" smtClean="0">
                        <a:solidFill>
                          <a:srgbClr val="FF0000"/>
                        </a:solidFill>
                        <a:latin typeface="Arial"/>
                        <a:ea typeface="ＭＳ Ｐゴシック"/>
                        <a:cs typeface="Arial"/>
                      </a:endParaRPr>
                    </a:p>
                    <a:p>
                      <a:pPr algn="l">
                        <a:spcAft>
                          <a:spcPts val="0"/>
                        </a:spcAft>
                      </a:pPr>
                      <a:r>
                        <a:rPr lang="ja-JP" altLang="en-US" sz="2000" kern="0" dirty="0" smtClean="0">
                          <a:solidFill>
                            <a:srgbClr val="FF0000"/>
                          </a:solidFill>
                          <a:latin typeface="Arial"/>
                          <a:ea typeface="ＭＳ Ｐゴシック"/>
                          <a:cs typeface="Arial"/>
                        </a:rPr>
                        <a:t>　　（ホームヘルパー）</a:t>
                      </a:r>
                      <a:endParaRPr lang="ja-JP" sz="2800" kern="100" dirty="0">
                        <a:solidFill>
                          <a:srgbClr val="FF0000"/>
                        </a:solidFill>
                        <a:latin typeface="Century"/>
                        <a:ea typeface="ＭＳ 明朝"/>
                        <a:cs typeface="Times New Roman"/>
                      </a:endParaRPr>
                    </a:p>
                    <a:p>
                      <a:pPr marL="0" marR="0" indent="0" algn="l" defTabSz="914400" rtl="0" eaLnBrk="1" fontAlgn="auto" latinLnBrk="0" hangingPunct="1">
                        <a:lnSpc>
                          <a:spcPct val="100000"/>
                        </a:lnSpc>
                        <a:spcBef>
                          <a:spcPts val="0"/>
                        </a:spcBef>
                        <a:spcAft>
                          <a:spcPts val="0"/>
                        </a:spcAft>
                        <a:buClrTx/>
                        <a:buSzTx/>
                        <a:buFontTx/>
                        <a:buNone/>
                        <a:tabLst/>
                        <a:defRPr/>
                      </a:pPr>
                      <a:r>
                        <a:rPr lang="ja-JP" altLang="en-US" sz="2000" b="1" kern="0" dirty="0" smtClean="0">
                          <a:solidFill>
                            <a:srgbClr val="FF0000"/>
                          </a:solidFill>
                          <a:latin typeface="Arial"/>
                          <a:ea typeface="+mn-ea"/>
                          <a:cs typeface="Arial"/>
                        </a:rPr>
                        <a:t>　　・</a:t>
                      </a:r>
                      <a:r>
                        <a:rPr lang="ja-JP" altLang="ja-JP" sz="2000" b="1" kern="0" dirty="0" smtClean="0">
                          <a:solidFill>
                            <a:srgbClr val="FF0000"/>
                          </a:solidFill>
                          <a:latin typeface="Arial"/>
                          <a:ea typeface="+mn-ea"/>
                          <a:cs typeface="Arial"/>
                        </a:rPr>
                        <a:t>通所介護</a:t>
                      </a:r>
                      <a:endParaRPr lang="en-US" altLang="ja-JP" sz="2000" b="1" kern="0" dirty="0" smtClean="0">
                        <a:solidFill>
                          <a:srgbClr val="FF0000"/>
                        </a:solidFill>
                        <a:latin typeface="Arial"/>
                        <a:ea typeface="+mn-ea"/>
                        <a:cs typeface="Arial"/>
                      </a:endParaRPr>
                    </a:p>
                    <a:p>
                      <a:pPr marL="0" marR="0" indent="0" algn="l" defTabSz="914400" rtl="0" eaLnBrk="1" fontAlgn="auto" latinLnBrk="0" hangingPunct="1">
                        <a:lnSpc>
                          <a:spcPct val="100000"/>
                        </a:lnSpc>
                        <a:spcBef>
                          <a:spcPts val="0"/>
                        </a:spcBef>
                        <a:spcAft>
                          <a:spcPts val="0"/>
                        </a:spcAft>
                        <a:buClrTx/>
                        <a:buSzTx/>
                        <a:buFontTx/>
                        <a:buNone/>
                        <a:tabLst/>
                        <a:defRPr/>
                      </a:pPr>
                      <a:r>
                        <a:rPr lang="ja-JP" altLang="en-US" sz="2000" b="1" kern="0" dirty="0" smtClean="0">
                          <a:solidFill>
                            <a:srgbClr val="FF0000"/>
                          </a:solidFill>
                          <a:latin typeface="Arial"/>
                          <a:ea typeface="+mn-ea"/>
                          <a:cs typeface="Arial"/>
                        </a:rPr>
                        <a:t>　　（デイサービス）</a:t>
                      </a:r>
                      <a:endParaRPr lang="ja-JP" altLang="ja-JP" sz="2800" b="1" kern="100" dirty="0" smtClean="0">
                        <a:solidFill>
                          <a:srgbClr val="FF0000"/>
                        </a:solidFill>
                        <a:latin typeface="Century"/>
                        <a:ea typeface="ＭＳ 明朝"/>
                        <a:cs typeface="Times New Roman"/>
                      </a:endParaRPr>
                    </a:p>
                  </a:txBody>
                  <a:tcPr marL="62868" marR="62868" marT="0" marB="0" anchor="ctr">
                    <a:solidFill>
                      <a:srgbClr val="FFFF00"/>
                    </a:solidFill>
                  </a:tcPr>
                </a:tc>
              </a:tr>
              <a:tr h="336265">
                <a:tc>
                  <a:txBody>
                    <a:bodyPr/>
                    <a:lstStyle/>
                    <a:p>
                      <a:pPr algn="l">
                        <a:spcAft>
                          <a:spcPts val="0"/>
                        </a:spcAft>
                      </a:pPr>
                      <a:endParaRPr lang="ja-JP" sz="2000" b="1" kern="100" dirty="0">
                        <a:solidFill>
                          <a:schemeClr val="tx1"/>
                        </a:solidFill>
                        <a:latin typeface="Century"/>
                        <a:ea typeface="ＭＳ 明朝"/>
                        <a:cs typeface="Times New Roman"/>
                      </a:endParaRPr>
                    </a:p>
                  </a:txBody>
                  <a:tcPr marL="62868" marR="62868" marT="0" marB="0" anchor="ctr">
                    <a:noFill/>
                  </a:tcPr>
                </a:tc>
              </a:tr>
              <a:tr h="2926586">
                <a:tc>
                  <a:txBody>
                    <a:bodyPr/>
                    <a:lstStyle/>
                    <a:p>
                      <a:pPr algn="l">
                        <a:spcAft>
                          <a:spcPts val="0"/>
                        </a:spcAft>
                      </a:pPr>
                      <a:r>
                        <a:rPr lang="ja-JP" altLang="en-US" sz="1600" b="1" kern="0" dirty="0" smtClean="0">
                          <a:solidFill>
                            <a:schemeClr val="tx1"/>
                          </a:solidFill>
                          <a:latin typeface="Arial"/>
                          <a:ea typeface="ＭＳ Ｐゴシック"/>
                          <a:cs typeface="Arial"/>
                        </a:rPr>
                        <a:t>・</a:t>
                      </a:r>
                      <a:r>
                        <a:rPr lang="ja-JP" sz="1600" b="1" kern="0" dirty="0" smtClean="0">
                          <a:solidFill>
                            <a:schemeClr val="tx1"/>
                          </a:solidFill>
                          <a:latin typeface="Arial"/>
                          <a:ea typeface="ＭＳ Ｐゴシック"/>
                          <a:cs typeface="Arial"/>
                        </a:rPr>
                        <a:t>訪問</a:t>
                      </a:r>
                      <a:r>
                        <a:rPr lang="ja-JP" sz="1600" b="1" kern="0" dirty="0">
                          <a:solidFill>
                            <a:schemeClr val="tx1"/>
                          </a:solidFill>
                          <a:latin typeface="Arial"/>
                          <a:ea typeface="ＭＳ Ｐゴシック"/>
                          <a:cs typeface="Arial"/>
                        </a:rPr>
                        <a:t>看護</a:t>
                      </a:r>
                      <a:endParaRPr lang="ja-JP" sz="2000" b="1" kern="100" dirty="0">
                        <a:solidFill>
                          <a:schemeClr val="tx1"/>
                        </a:solidFill>
                        <a:latin typeface="Century"/>
                        <a:ea typeface="ＭＳ 明朝"/>
                        <a:cs typeface="Times New Roman"/>
                      </a:endParaRPr>
                    </a:p>
                    <a:p>
                      <a:pPr algn="l">
                        <a:spcAft>
                          <a:spcPts val="0"/>
                        </a:spcAft>
                      </a:pPr>
                      <a:r>
                        <a:rPr lang="ja-JP" altLang="en-US" sz="1600" b="1" kern="0" dirty="0" smtClean="0">
                          <a:solidFill>
                            <a:schemeClr val="tx1"/>
                          </a:solidFill>
                          <a:latin typeface="Arial"/>
                          <a:ea typeface="ＭＳ Ｐゴシック"/>
                          <a:cs typeface="Arial"/>
                        </a:rPr>
                        <a:t>・</a:t>
                      </a:r>
                      <a:r>
                        <a:rPr lang="ja-JP" sz="1600" b="1" kern="0" dirty="0" smtClean="0">
                          <a:solidFill>
                            <a:schemeClr val="tx1"/>
                          </a:solidFill>
                          <a:latin typeface="Arial"/>
                          <a:ea typeface="ＭＳ Ｐゴシック"/>
                          <a:cs typeface="Arial"/>
                        </a:rPr>
                        <a:t>訪問</a:t>
                      </a:r>
                      <a:r>
                        <a:rPr lang="ja-JP" sz="1600" b="1" kern="0" dirty="0">
                          <a:solidFill>
                            <a:schemeClr val="tx1"/>
                          </a:solidFill>
                          <a:latin typeface="Arial"/>
                          <a:ea typeface="ＭＳ Ｐゴシック"/>
                          <a:cs typeface="Arial"/>
                        </a:rPr>
                        <a:t>リハビリテーション</a:t>
                      </a:r>
                      <a:endParaRPr lang="ja-JP" sz="2000" b="1" kern="100" dirty="0">
                        <a:solidFill>
                          <a:schemeClr val="tx1"/>
                        </a:solidFill>
                        <a:latin typeface="Century"/>
                        <a:ea typeface="ＭＳ 明朝"/>
                        <a:cs typeface="Times New Roman"/>
                      </a:endParaRPr>
                    </a:p>
                    <a:p>
                      <a:pPr algn="l">
                        <a:spcAft>
                          <a:spcPts val="0"/>
                        </a:spcAft>
                      </a:pPr>
                      <a:r>
                        <a:rPr lang="ja-JP" altLang="en-US" sz="1600" b="1" kern="0" dirty="0" smtClean="0">
                          <a:solidFill>
                            <a:schemeClr val="tx1"/>
                          </a:solidFill>
                          <a:latin typeface="Arial"/>
                          <a:ea typeface="+mn-ea"/>
                          <a:cs typeface="Arial"/>
                        </a:rPr>
                        <a:t>・</a:t>
                      </a:r>
                      <a:r>
                        <a:rPr lang="ja-JP" altLang="ja-JP" sz="1600" b="1" kern="0" dirty="0" smtClean="0">
                          <a:solidFill>
                            <a:schemeClr val="tx1"/>
                          </a:solidFill>
                          <a:latin typeface="Arial"/>
                          <a:ea typeface="+mn-ea"/>
                          <a:cs typeface="Arial"/>
                        </a:rPr>
                        <a:t>通所リハビリテーション</a:t>
                      </a:r>
                      <a:r>
                        <a:rPr lang="ja-JP" altLang="en-US" sz="1600" b="1" kern="0" dirty="0" smtClean="0">
                          <a:solidFill>
                            <a:schemeClr val="tx1"/>
                          </a:solidFill>
                          <a:latin typeface="Arial"/>
                          <a:ea typeface="+mn-ea"/>
                          <a:cs typeface="Arial"/>
                        </a:rPr>
                        <a:t>（デイケア）</a:t>
                      </a:r>
                      <a:endParaRPr lang="ja-JP" sz="1600" b="1" kern="100" dirty="0">
                        <a:solidFill>
                          <a:schemeClr val="tx1"/>
                        </a:solidFill>
                        <a:latin typeface="Century"/>
                        <a:ea typeface="ＭＳ 明朝"/>
                        <a:cs typeface="Times New Roman"/>
                      </a:endParaRPr>
                    </a:p>
                    <a:p>
                      <a:pPr marL="0" marR="0" indent="0" algn="l" defTabSz="914400" rtl="0" eaLnBrk="1" fontAlgn="auto" latinLnBrk="0" hangingPunct="1">
                        <a:lnSpc>
                          <a:spcPct val="100000"/>
                        </a:lnSpc>
                        <a:spcBef>
                          <a:spcPts val="0"/>
                        </a:spcBef>
                        <a:spcAft>
                          <a:spcPts val="0"/>
                        </a:spcAft>
                        <a:buClrTx/>
                        <a:buSzTx/>
                        <a:buFontTx/>
                        <a:buNone/>
                        <a:tabLst/>
                        <a:defRPr/>
                      </a:pPr>
                      <a:r>
                        <a:rPr lang="ja-JP" altLang="en-US" sz="1600" b="1" kern="0" dirty="0" smtClean="0">
                          <a:solidFill>
                            <a:schemeClr val="tx1"/>
                          </a:solidFill>
                          <a:latin typeface="Arial"/>
                          <a:ea typeface="+mn-ea"/>
                          <a:cs typeface="Arial"/>
                        </a:rPr>
                        <a:t>・</a:t>
                      </a:r>
                      <a:r>
                        <a:rPr lang="ja-JP" altLang="ja-JP" sz="1600" b="1" kern="0" dirty="0" smtClean="0">
                          <a:solidFill>
                            <a:schemeClr val="tx1"/>
                          </a:solidFill>
                          <a:latin typeface="Arial"/>
                          <a:ea typeface="+mn-ea"/>
                          <a:cs typeface="Arial"/>
                        </a:rPr>
                        <a:t>短期入所療養介護</a:t>
                      </a:r>
                      <a:endParaRPr lang="ja-JP" altLang="ja-JP" sz="2000" b="1" kern="100" dirty="0" smtClean="0">
                        <a:solidFill>
                          <a:schemeClr val="tx1"/>
                        </a:solidFill>
                        <a:latin typeface="Century"/>
                        <a:ea typeface="ＭＳ 明朝"/>
                        <a:cs typeface="Times New Roman"/>
                      </a:endParaRPr>
                    </a:p>
                    <a:p>
                      <a:pPr marL="0" marR="0" indent="0" algn="l" defTabSz="914400" rtl="0" eaLnBrk="1" fontAlgn="auto" latinLnBrk="0" hangingPunct="1">
                        <a:lnSpc>
                          <a:spcPct val="100000"/>
                        </a:lnSpc>
                        <a:spcBef>
                          <a:spcPts val="0"/>
                        </a:spcBef>
                        <a:spcAft>
                          <a:spcPts val="0"/>
                        </a:spcAft>
                        <a:buClrTx/>
                        <a:buSzTx/>
                        <a:buFontTx/>
                        <a:buNone/>
                        <a:tabLst/>
                        <a:defRPr/>
                      </a:pPr>
                      <a:r>
                        <a:rPr lang="ja-JP" altLang="en-US" sz="1600" b="1" kern="0" dirty="0" smtClean="0">
                          <a:solidFill>
                            <a:schemeClr val="tx1"/>
                          </a:solidFill>
                          <a:latin typeface="Arial"/>
                          <a:ea typeface="+mn-ea"/>
                          <a:cs typeface="Arial"/>
                        </a:rPr>
                        <a:t>・</a:t>
                      </a:r>
                      <a:r>
                        <a:rPr lang="ja-JP" altLang="ja-JP" sz="1600" b="1" kern="0" dirty="0" smtClean="0">
                          <a:solidFill>
                            <a:schemeClr val="tx1"/>
                          </a:solidFill>
                          <a:latin typeface="Arial"/>
                          <a:ea typeface="+mn-ea"/>
                          <a:cs typeface="Arial"/>
                        </a:rPr>
                        <a:t>居宅療養管理指導</a:t>
                      </a:r>
                      <a:endParaRPr lang="ja-JP" altLang="ja-JP" sz="2000" b="1" kern="100" dirty="0" smtClean="0">
                        <a:solidFill>
                          <a:schemeClr val="tx1"/>
                        </a:solidFill>
                        <a:latin typeface="Century"/>
                        <a:ea typeface="ＭＳ 明朝"/>
                        <a:cs typeface="Times New Roman"/>
                      </a:endParaRPr>
                    </a:p>
                    <a:p>
                      <a:pPr marL="0" marR="0" indent="0" algn="l" defTabSz="914400" rtl="0" eaLnBrk="1" fontAlgn="auto" latinLnBrk="0" hangingPunct="1">
                        <a:lnSpc>
                          <a:spcPct val="100000"/>
                        </a:lnSpc>
                        <a:spcBef>
                          <a:spcPts val="0"/>
                        </a:spcBef>
                        <a:spcAft>
                          <a:spcPts val="0"/>
                        </a:spcAft>
                        <a:buClrTx/>
                        <a:buSzTx/>
                        <a:buFontTx/>
                        <a:buNone/>
                        <a:tabLst/>
                        <a:defRPr/>
                      </a:pPr>
                      <a:r>
                        <a:rPr lang="ja-JP" altLang="en-US" sz="1600" b="1" kern="0" dirty="0" smtClean="0">
                          <a:solidFill>
                            <a:schemeClr val="tx1"/>
                          </a:solidFill>
                          <a:latin typeface="Arial"/>
                          <a:ea typeface="+mn-ea"/>
                          <a:cs typeface="Arial"/>
                        </a:rPr>
                        <a:t>・</a:t>
                      </a:r>
                      <a:r>
                        <a:rPr lang="ja-JP" altLang="ja-JP" sz="1600" b="1" kern="0" dirty="0" smtClean="0">
                          <a:solidFill>
                            <a:schemeClr val="tx1"/>
                          </a:solidFill>
                          <a:latin typeface="Arial"/>
                          <a:ea typeface="+mn-ea"/>
                          <a:cs typeface="Arial"/>
                        </a:rPr>
                        <a:t>特定施設入居者生活介護</a:t>
                      </a:r>
                      <a:endParaRPr lang="ja-JP" altLang="ja-JP" sz="2000" b="1" kern="100" dirty="0" smtClean="0">
                        <a:solidFill>
                          <a:schemeClr val="tx1"/>
                        </a:solidFill>
                        <a:latin typeface="Century"/>
                        <a:ea typeface="ＭＳ 明朝"/>
                        <a:cs typeface="Times New Roman"/>
                      </a:endParaRPr>
                    </a:p>
                    <a:p>
                      <a:pPr marL="0" marR="0" indent="0" algn="l" defTabSz="914400" rtl="0" eaLnBrk="1" fontAlgn="auto" latinLnBrk="0" hangingPunct="1">
                        <a:lnSpc>
                          <a:spcPct val="100000"/>
                        </a:lnSpc>
                        <a:spcBef>
                          <a:spcPts val="0"/>
                        </a:spcBef>
                        <a:spcAft>
                          <a:spcPts val="0"/>
                        </a:spcAft>
                        <a:buClrTx/>
                        <a:buSzTx/>
                        <a:buFontTx/>
                        <a:buNone/>
                        <a:tabLst/>
                        <a:defRPr/>
                      </a:pPr>
                      <a:r>
                        <a:rPr lang="ja-JP" altLang="en-US" sz="1600" b="1" kern="0" dirty="0" smtClean="0">
                          <a:solidFill>
                            <a:schemeClr val="tx1"/>
                          </a:solidFill>
                          <a:latin typeface="Arial"/>
                          <a:ea typeface="+mn-ea"/>
                          <a:cs typeface="Arial"/>
                        </a:rPr>
                        <a:t>・</a:t>
                      </a:r>
                      <a:r>
                        <a:rPr lang="ja-JP" altLang="ja-JP" sz="1600" b="1" kern="0" dirty="0" smtClean="0">
                          <a:solidFill>
                            <a:schemeClr val="tx1"/>
                          </a:solidFill>
                          <a:latin typeface="Arial"/>
                          <a:ea typeface="+mn-ea"/>
                          <a:cs typeface="Arial"/>
                        </a:rPr>
                        <a:t>短期入所生活介護</a:t>
                      </a:r>
                      <a:r>
                        <a:rPr lang="ja-JP" altLang="en-US" sz="1600" b="1" kern="0" dirty="0" smtClean="0">
                          <a:solidFill>
                            <a:schemeClr val="tx1"/>
                          </a:solidFill>
                          <a:latin typeface="Arial"/>
                          <a:ea typeface="+mn-ea"/>
                          <a:cs typeface="Arial"/>
                        </a:rPr>
                        <a:t>（ショートステイ）</a:t>
                      </a:r>
                      <a:endParaRPr lang="ja-JP" altLang="ja-JP" sz="1600" b="1" kern="100" dirty="0" smtClean="0">
                        <a:solidFill>
                          <a:schemeClr val="tx1"/>
                        </a:solidFill>
                        <a:latin typeface="Century"/>
                        <a:ea typeface="ＭＳ 明朝"/>
                        <a:cs typeface="Times New Roman"/>
                      </a:endParaRPr>
                    </a:p>
                    <a:p>
                      <a:pPr marL="0" marR="0" indent="0" algn="l" defTabSz="914400" rtl="0" eaLnBrk="1" fontAlgn="auto" latinLnBrk="0" hangingPunct="1">
                        <a:lnSpc>
                          <a:spcPct val="100000"/>
                        </a:lnSpc>
                        <a:spcBef>
                          <a:spcPts val="0"/>
                        </a:spcBef>
                        <a:spcAft>
                          <a:spcPts val="0"/>
                        </a:spcAft>
                        <a:buClrTx/>
                        <a:buSzTx/>
                        <a:buFontTx/>
                        <a:buNone/>
                        <a:tabLst/>
                        <a:defRPr/>
                      </a:pPr>
                      <a:r>
                        <a:rPr lang="ja-JP" altLang="en-US" sz="1600" b="1" kern="0" dirty="0" smtClean="0">
                          <a:solidFill>
                            <a:schemeClr val="tx1"/>
                          </a:solidFill>
                          <a:latin typeface="Arial"/>
                          <a:ea typeface="+mn-ea"/>
                          <a:cs typeface="Arial"/>
                        </a:rPr>
                        <a:t>・</a:t>
                      </a:r>
                      <a:r>
                        <a:rPr lang="ja-JP" altLang="ja-JP" sz="1600" b="1" kern="0" dirty="0" smtClean="0">
                          <a:solidFill>
                            <a:schemeClr val="tx1"/>
                          </a:solidFill>
                          <a:latin typeface="Arial"/>
                          <a:ea typeface="+mn-ea"/>
                          <a:cs typeface="Arial"/>
                        </a:rPr>
                        <a:t>訪問入浴介護</a:t>
                      </a:r>
                      <a:endParaRPr lang="ja-JP" altLang="ja-JP" sz="1600" b="1" kern="100" dirty="0" smtClean="0">
                        <a:solidFill>
                          <a:schemeClr val="tx1"/>
                        </a:solidFill>
                        <a:latin typeface="Century"/>
                        <a:ea typeface="ＭＳ 明朝"/>
                        <a:cs typeface="Times New Roman"/>
                      </a:endParaRPr>
                    </a:p>
                    <a:p>
                      <a:pPr marL="0" marR="0" indent="0" algn="l" defTabSz="914400" rtl="0" eaLnBrk="1" fontAlgn="auto" latinLnBrk="0" hangingPunct="1">
                        <a:lnSpc>
                          <a:spcPct val="100000"/>
                        </a:lnSpc>
                        <a:spcBef>
                          <a:spcPts val="0"/>
                        </a:spcBef>
                        <a:spcAft>
                          <a:spcPts val="0"/>
                        </a:spcAft>
                        <a:buClrTx/>
                        <a:buSzTx/>
                        <a:buFontTx/>
                        <a:buNone/>
                        <a:tabLst/>
                        <a:defRPr/>
                      </a:pPr>
                      <a:r>
                        <a:rPr lang="ja-JP" altLang="en-US" sz="1600" b="1" kern="0" dirty="0" smtClean="0">
                          <a:solidFill>
                            <a:schemeClr val="tx1"/>
                          </a:solidFill>
                          <a:latin typeface="Arial"/>
                          <a:ea typeface="+mn-ea"/>
                          <a:cs typeface="Arial"/>
                        </a:rPr>
                        <a:t>・</a:t>
                      </a:r>
                      <a:r>
                        <a:rPr lang="ja-JP" altLang="ja-JP" sz="1600" b="1" kern="0" dirty="0" smtClean="0">
                          <a:solidFill>
                            <a:schemeClr val="tx1"/>
                          </a:solidFill>
                          <a:latin typeface="Arial"/>
                          <a:ea typeface="+mn-ea"/>
                          <a:cs typeface="Arial"/>
                        </a:rPr>
                        <a:t>認知症対応型共同生活介護</a:t>
                      </a:r>
                      <a:endParaRPr lang="ja-JP" altLang="ja-JP" sz="1600" b="1" kern="100" dirty="0" smtClean="0">
                        <a:solidFill>
                          <a:schemeClr val="tx1"/>
                        </a:solidFill>
                        <a:latin typeface="Century"/>
                        <a:ea typeface="ＭＳ 明朝"/>
                        <a:cs typeface="Times New Roman"/>
                      </a:endParaRPr>
                    </a:p>
                    <a:p>
                      <a:pPr marL="0" marR="0" indent="0" algn="l" defTabSz="914400" rtl="0" eaLnBrk="1" fontAlgn="auto" latinLnBrk="0" hangingPunct="1">
                        <a:lnSpc>
                          <a:spcPct val="100000"/>
                        </a:lnSpc>
                        <a:spcBef>
                          <a:spcPts val="0"/>
                        </a:spcBef>
                        <a:spcAft>
                          <a:spcPts val="0"/>
                        </a:spcAft>
                        <a:buClrTx/>
                        <a:buSzTx/>
                        <a:buFontTx/>
                        <a:buNone/>
                        <a:tabLst/>
                        <a:defRPr/>
                      </a:pPr>
                      <a:r>
                        <a:rPr lang="ja-JP" altLang="en-US" sz="1600" b="1" kern="0" dirty="0" smtClean="0">
                          <a:solidFill>
                            <a:schemeClr val="tx1"/>
                          </a:solidFill>
                          <a:latin typeface="Arial"/>
                          <a:ea typeface="+mn-ea"/>
                          <a:cs typeface="Arial"/>
                        </a:rPr>
                        <a:t>・</a:t>
                      </a:r>
                      <a:r>
                        <a:rPr lang="ja-JP" altLang="ja-JP" sz="1600" b="1" kern="0" dirty="0" smtClean="0">
                          <a:solidFill>
                            <a:schemeClr val="tx1"/>
                          </a:solidFill>
                          <a:latin typeface="Arial"/>
                          <a:ea typeface="+mn-ea"/>
                          <a:cs typeface="Arial"/>
                        </a:rPr>
                        <a:t>小規模多機能型居宅介護</a:t>
                      </a:r>
                      <a:endParaRPr lang="ja-JP" altLang="ja-JP" sz="1600" b="1" kern="100" dirty="0" smtClean="0">
                        <a:solidFill>
                          <a:schemeClr val="tx1"/>
                        </a:solidFill>
                        <a:latin typeface="Century"/>
                        <a:ea typeface="ＭＳ 明朝"/>
                        <a:cs typeface="Times New Roman"/>
                      </a:endParaRPr>
                    </a:p>
                    <a:p>
                      <a:pPr algn="l">
                        <a:spcAft>
                          <a:spcPts val="0"/>
                        </a:spcAft>
                      </a:pPr>
                      <a:r>
                        <a:rPr lang="ja-JP" altLang="en-US" sz="1600" b="1" kern="0" dirty="0" smtClean="0">
                          <a:solidFill>
                            <a:schemeClr val="tx1"/>
                          </a:solidFill>
                          <a:latin typeface="Arial"/>
                          <a:ea typeface="ＭＳ Ｐゴシック"/>
                          <a:cs typeface="Arial"/>
                        </a:rPr>
                        <a:t>・</a:t>
                      </a:r>
                      <a:r>
                        <a:rPr lang="ja-JP" sz="1600" b="1" kern="0" dirty="0" smtClean="0">
                          <a:solidFill>
                            <a:schemeClr val="tx1"/>
                          </a:solidFill>
                          <a:latin typeface="Arial"/>
                          <a:ea typeface="ＭＳ Ｐゴシック"/>
                          <a:cs typeface="Arial"/>
                        </a:rPr>
                        <a:t>認知症</a:t>
                      </a:r>
                      <a:r>
                        <a:rPr lang="ja-JP" sz="1600" b="1" kern="0" dirty="0">
                          <a:solidFill>
                            <a:schemeClr val="tx1"/>
                          </a:solidFill>
                          <a:latin typeface="Arial"/>
                          <a:ea typeface="ＭＳ Ｐゴシック"/>
                          <a:cs typeface="Arial"/>
                        </a:rPr>
                        <a:t>対応型通所介護</a:t>
                      </a:r>
                      <a:endParaRPr lang="ja-JP" sz="1600" b="1" kern="100" dirty="0">
                        <a:solidFill>
                          <a:schemeClr val="tx1"/>
                        </a:solidFill>
                        <a:latin typeface="Century"/>
                        <a:ea typeface="ＭＳ 明朝"/>
                        <a:cs typeface="Times New Roman"/>
                      </a:endParaRPr>
                    </a:p>
                    <a:p>
                      <a:pPr marL="0" marR="0" indent="0" algn="l" defTabSz="914400" rtl="0" eaLnBrk="1" fontAlgn="auto" latinLnBrk="0" hangingPunct="1">
                        <a:lnSpc>
                          <a:spcPct val="100000"/>
                        </a:lnSpc>
                        <a:spcBef>
                          <a:spcPts val="0"/>
                        </a:spcBef>
                        <a:spcAft>
                          <a:spcPts val="0"/>
                        </a:spcAft>
                        <a:buClrTx/>
                        <a:buSzTx/>
                        <a:buFontTx/>
                        <a:buNone/>
                        <a:tabLst/>
                        <a:defRPr/>
                      </a:pPr>
                      <a:r>
                        <a:rPr lang="ja-JP" altLang="en-US" sz="1600" b="1" kern="0" dirty="0" smtClean="0">
                          <a:solidFill>
                            <a:schemeClr val="tx1"/>
                          </a:solidFill>
                          <a:latin typeface="Arial"/>
                          <a:ea typeface="+mn-ea"/>
                          <a:cs typeface="Arial"/>
                        </a:rPr>
                        <a:t>・</a:t>
                      </a:r>
                      <a:r>
                        <a:rPr lang="ja-JP" altLang="ja-JP" sz="1600" b="1" kern="0" dirty="0" smtClean="0">
                          <a:solidFill>
                            <a:schemeClr val="tx1"/>
                          </a:solidFill>
                          <a:latin typeface="Arial"/>
                          <a:ea typeface="+mn-ea"/>
                          <a:cs typeface="Arial"/>
                        </a:rPr>
                        <a:t>福祉用具貸与</a:t>
                      </a:r>
                      <a:endParaRPr lang="ja-JP" altLang="ja-JP" sz="1600" b="1" kern="100" dirty="0" smtClean="0">
                        <a:solidFill>
                          <a:schemeClr val="tx1"/>
                        </a:solidFill>
                        <a:latin typeface="Century"/>
                        <a:ea typeface="ＭＳ 明朝"/>
                        <a:cs typeface="Times New Roman"/>
                      </a:endParaRPr>
                    </a:p>
                  </a:txBody>
                  <a:tcPr marL="62868" marR="62868" marT="0" marB="0" anchor="ctr">
                    <a:noFill/>
                  </a:tcPr>
                </a:tc>
              </a:tr>
              <a:tr h="853587">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ja-JP" altLang="en-US" sz="1600" b="1" kern="0" dirty="0" smtClean="0">
                          <a:solidFill>
                            <a:schemeClr val="tx1"/>
                          </a:solidFill>
                          <a:latin typeface="Arial"/>
                          <a:ea typeface="+mn-ea"/>
                          <a:cs typeface="Arial"/>
                        </a:rPr>
                        <a:t>・</a:t>
                      </a:r>
                      <a:r>
                        <a:rPr lang="ja-JP" altLang="ja-JP" sz="1600" b="1" kern="0" dirty="0" smtClean="0">
                          <a:solidFill>
                            <a:schemeClr val="tx1"/>
                          </a:solidFill>
                          <a:latin typeface="Arial"/>
                          <a:ea typeface="+mn-ea"/>
                          <a:cs typeface="Arial"/>
                        </a:rPr>
                        <a:t>福祉用具</a:t>
                      </a:r>
                      <a:r>
                        <a:rPr lang="ja-JP" altLang="en-US" sz="1600" b="1" kern="0" dirty="0" smtClean="0">
                          <a:solidFill>
                            <a:schemeClr val="tx1"/>
                          </a:solidFill>
                          <a:latin typeface="Arial"/>
                          <a:ea typeface="+mn-ea"/>
                          <a:cs typeface="Arial"/>
                        </a:rPr>
                        <a:t>販売・</a:t>
                      </a:r>
                      <a:endParaRPr lang="en-US" altLang="ja-JP" sz="1600" b="1" kern="0" dirty="0" smtClean="0">
                        <a:solidFill>
                          <a:schemeClr val="tx1"/>
                        </a:solidFill>
                        <a:latin typeface="Arial"/>
                        <a:ea typeface="+mn-ea"/>
                        <a:cs typeface="Arial"/>
                      </a:endParaRPr>
                    </a:p>
                    <a:p>
                      <a:pPr marL="0" marR="0" indent="0" algn="l" defTabSz="914400" rtl="0" eaLnBrk="1" fontAlgn="auto" latinLnBrk="0" hangingPunct="1">
                        <a:lnSpc>
                          <a:spcPct val="100000"/>
                        </a:lnSpc>
                        <a:spcBef>
                          <a:spcPts val="0"/>
                        </a:spcBef>
                        <a:spcAft>
                          <a:spcPts val="0"/>
                        </a:spcAft>
                        <a:buClrTx/>
                        <a:buSzTx/>
                        <a:buFontTx/>
                        <a:buNone/>
                        <a:tabLst/>
                        <a:defRPr/>
                      </a:pPr>
                      <a:r>
                        <a:rPr lang="ja-JP" altLang="en-US" sz="1600" b="1" kern="0" dirty="0" smtClean="0">
                          <a:solidFill>
                            <a:schemeClr val="tx1"/>
                          </a:solidFill>
                          <a:latin typeface="Arial"/>
                          <a:ea typeface="+mn-ea"/>
                          <a:cs typeface="Arial"/>
                        </a:rPr>
                        <a:t>・住宅改修　　　　　　　　</a:t>
                      </a:r>
                      <a:r>
                        <a:rPr lang="ja-JP" altLang="en-US" sz="2000" b="1" kern="100" dirty="0" smtClean="0">
                          <a:solidFill>
                            <a:schemeClr val="tx1"/>
                          </a:solidFill>
                          <a:latin typeface="ＭＳ Ｐゴシック" pitchFamily="50" charset="-128"/>
                          <a:ea typeface="ＭＳ Ｐゴシック" pitchFamily="50" charset="-128"/>
                          <a:cs typeface="Times New Roman"/>
                        </a:rPr>
                        <a:t>など</a:t>
                      </a:r>
                      <a:endParaRPr lang="ja-JP" altLang="ja-JP" sz="2000" b="1" kern="100" dirty="0" smtClean="0">
                        <a:solidFill>
                          <a:schemeClr val="tx1"/>
                        </a:solidFill>
                        <a:latin typeface="ＭＳ Ｐゴシック" pitchFamily="50" charset="-128"/>
                        <a:ea typeface="ＭＳ Ｐゴシック" pitchFamily="50" charset="-128"/>
                        <a:cs typeface="Times New Roman"/>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ja-JP" sz="2000" b="1" kern="100" dirty="0">
                        <a:solidFill>
                          <a:schemeClr val="tx1"/>
                        </a:solidFill>
                        <a:latin typeface="Century"/>
                        <a:ea typeface="ＭＳ 明朝"/>
                        <a:cs typeface="Times New Roman"/>
                      </a:endParaRPr>
                    </a:p>
                  </a:txBody>
                  <a:tcPr marL="62868" marR="62868" marT="0" marB="0">
                    <a:noFill/>
                  </a:tcPr>
                </a:tc>
              </a:tr>
            </a:tbl>
          </a:graphicData>
        </a:graphic>
      </p:graphicFrame>
      <p:graphicFrame>
        <p:nvGraphicFramePr>
          <p:cNvPr id="6" name="コンテンツ プレースホルダ 3"/>
          <p:cNvGraphicFramePr>
            <a:graphicFrameLocks/>
          </p:cNvGraphicFramePr>
          <p:nvPr/>
        </p:nvGraphicFramePr>
        <p:xfrm>
          <a:off x="5076825" y="1268413"/>
          <a:ext cx="3816350" cy="1768475"/>
        </p:xfrm>
        <a:graphic>
          <a:graphicData uri="http://schemas.openxmlformats.org/drawingml/2006/table">
            <a:tbl>
              <a:tblPr firstRow="1" bandRow="1">
                <a:tableStyleId>{5C22544A-7EE6-4342-B048-85BDC9FD1C3A}</a:tableStyleId>
              </a:tblPr>
              <a:tblGrid>
                <a:gridCol w="3816350"/>
              </a:tblGrid>
              <a:tr h="1768475">
                <a:tc>
                  <a:txBody>
                    <a:bodyPr/>
                    <a:lstStyle/>
                    <a:p>
                      <a:pPr algn="l">
                        <a:spcAft>
                          <a:spcPts val="0"/>
                        </a:spcAft>
                      </a:pPr>
                      <a:r>
                        <a:rPr lang="ja-JP" altLang="en-US" sz="1600" kern="0" dirty="0" smtClean="0">
                          <a:solidFill>
                            <a:schemeClr val="tx1"/>
                          </a:solidFill>
                          <a:latin typeface="Arial"/>
                          <a:ea typeface="ＭＳ Ｐゴシック"/>
                          <a:cs typeface="Arial"/>
                        </a:rPr>
                        <a:t>・</a:t>
                      </a:r>
                      <a:r>
                        <a:rPr lang="ja-JP" sz="1600" kern="0" dirty="0" smtClean="0">
                          <a:solidFill>
                            <a:schemeClr val="tx1"/>
                          </a:solidFill>
                          <a:latin typeface="Arial"/>
                          <a:ea typeface="ＭＳ Ｐゴシック"/>
                          <a:cs typeface="Arial"/>
                        </a:rPr>
                        <a:t>訪問</a:t>
                      </a:r>
                      <a:r>
                        <a:rPr lang="ja-JP" altLang="en-US" sz="1600" kern="0" dirty="0" smtClean="0">
                          <a:solidFill>
                            <a:schemeClr val="tx1"/>
                          </a:solidFill>
                          <a:latin typeface="Arial"/>
                          <a:ea typeface="ＭＳ Ｐゴシック"/>
                          <a:cs typeface="Arial"/>
                        </a:rPr>
                        <a:t>型サービス</a:t>
                      </a:r>
                      <a:endParaRPr lang="ja-JP" sz="2000" kern="100" dirty="0">
                        <a:solidFill>
                          <a:schemeClr val="tx1"/>
                        </a:solidFill>
                        <a:latin typeface="Century"/>
                        <a:ea typeface="ＭＳ 明朝"/>
                        <a:cs typeface="Times New Roman"/>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altLang="ja-JP" sz="1600" b="1" kern="0" dirty="0" smtClean="0">
                        <a:solidFill>
                          <a:schemeClr val="tx1"/>
                        </a:solidFill>
                        <a:latin typeface="Arial"/>
                        <a:ea typeface="+mn-ea"/>
                        <a:cs typeface="Arial"/>
                      </a:endParaRPr>
                    </a:p>
                    <a:p>
                      <a:pPr marL="0" marR="0" indent="0" algn="l" defTabSz="914400" rtl="0" eaLnBrk="1" fontAlgn="auto" latinLnBrk="0" hangingPunct="1">
                        <a:lnSpc>
                          <a:spcPct val="100000"/>
                        </a:lnSpc>
                        <a:spcBef>
                          <a:spcPts val="0"/>
                        </a:spcBef>
                        <a:spcAft>
                          <a:spcPts val="0"/>
                        </a:spcAft>
                        <a:buClrTx/>
                        <a:buSzTx/>
                        <a:buFontTx/>
                        <a:buNone/>
                        <a:tabLst/>
                        <a:defRPr/>
                      </a:pPr>
                      <a:r>
                        <a:rPr lang="ja-JP" altLang="en-US" sz="1600" b="1" kern="0" dirty="0" smtClean="0">
                          <a:solidFill>
                            <a:schemeClr val="tx1"/>
                          </a:solidFill>
                          <a:latin typeface="Arial"/>
                          <a:ea typeface="+mn-ea"/>
                          <a:cs typeface="Arial"/>
                        </a:rPr>
                        <a:t>・</a:t>
                      </a:r>
                      <a:r>
                        <a:rPr lang="ja-JP" altLang="ja-JP" sz="1600" b="1" kern="0" dirty="0" smtClean="0">
                          <a:solidFill>
                            <a:schemeClr val="tx1"/>
                          </a:solidFill>
                          <a:latin typeface="Arial"/>
                          <a:ea typeface="+mn-ea"/>
                          <a:cs typeface="Arial"/>
                        </a:rPr>
                        <a:t>通所</a:t>
                      </a:r>
                      <a:r>
                        <a:rPr lang="ja-JP" altLang="en-US" sz="1600" b="1" kern="0" dirty="0" smtClean="0">
                          <a:solidFill>
                            <a:schemeClr val="tx1"/>
                          </a:solidFill>
                          <a:latin typeface="Arial"/>
                          <a:ea typeface="+mn-ea"/>
                          <a:cs typeface="Arial"/>
                        </a:rPr>
                        <a:t>型サービス</a:t>
                      </a:r>
                      <a:endParaRPr lang="en-US" altLang="ja-JP" sz="1600" b="1" kern="0" dirty="0" smtClean="0">
                        <a:solidFill>
                          <a:schemeClr val="tx1"/>
                        </a:solidFill>
                        <a:latin typeface="Arial"/>
                        <a:ea typeface="+mn-ea"/>
                        <a:cs typeface="Arial"/>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altLang="ja-JP" sz="1600" b="1" kern="0" dirty="0" smtClean="0">
                        <a:solidFill>
                          <a:schemeClr val="tx1"/>
                        </a:solidFill>
                        <a:latin typeface="Arial"/>
                        <a:ea typeface="+mn-ea"/>
                        <a:cs typeface="Arial"/>
                      </a:endParaRPr>
                    </a:p>
                    <a:p>
                      <a:pPr marL="0" marR="0" indent="0" algn="l" defTabSz="914400" rtl="0" eaLnBrk="1" fontAlgn="auto" latinLnBrk="0" hangingPunct="1">
                        <a:lnSpc>
                          <a:spcPct val="100000"/>
                        </a:lnSpc>
                        <a:spcBef>
                          <a:spcPts val="0"/>
                        </a:spcBef>
                        <a:spcAft>
                          <a:spcPts val="0"/>
                        </a:spcAft>
                        <a:buClrTx/>
                        <a:buSzTx/>
                        <a:buFontTx/>
                        <a:buNone/>
                        <a:tabLst/>
                        <a:defRPr/>
                      </a:pPr>
                      <a:r>
                        <a:rPr lang="ja-JP" altLang="en-US" sz="1600" b="1" kern="0" dirty="0" smtClean="0">
                          <a:solidFill>
                            <a:schemeClr val="tx1"/>
                          </a:solidFill>
                          <a:latin typeface="Arial"/>
                          <a:ea typeface="+mn-ea"/>
                          <a:cs typeface="Arial"/>
                        </a:rPr>
                        <a:t>・生活支援サービス</a:t>
                      </a:r>
                      <a:endParaRPr lang="en-US" altLang="ja-JP" sz="1600" b="1" kern="0" dirty="0" smtClean="0">
                        <a:solidFill>
                          <a:schemeClr val="tx1"/>
                        </a:solidFill>
                        <a:latin typeface="Arial"/>
                        <a:ea typeface="+mn-ea"/>
                        <a:cs typeface="Arial"/>
                      </a:endParaRPr>
                    </a:p>
                    <a:p>
                      <a:pPr marL="0" marR="0" indent="0" algn="l" defTabSz="914400" rtl="0" eaLnBrk="1" fontAlgn="auto" latinLnBrk="0" hangingPunct="1">
                        <a:lnSpc>
                          <a:spcPct val="100000"/>
                        </a:lnSpc>
                        <a:spcBef>
                          <a:spcPts val="0"/>
                        </a:spcBef>
                        <a:spcAft>
                          <a:spcPts val="0"/>
                        </a:spcAft>
                        <a:buClrTx/>
                        <a:buSzTx/>
                        <a:buFontTx/>
                        <a:buNone/>
                        <a:tabLst/>
                        <a:defRPr/>
                      </a:pPr>
                      <a:r>
                        <a:rPr lang="ja-JP" altLang="en-US" sz="1600" b="1" kern="0" dirty="0" smtClean="0">
                          <a:solidFill>
                            <a:schemeClr val="tx1"/>
                          </a:solidFill>
                          <a:latin typeface="Arial"/>
                          <a:ea typeface="+mn-ea"/>
                          <a:cs typeface="Arial"/>
                        </a:rPr>
                        <a:t>（配食・見守り等）</a:t>
                      </a:r>
                      <a:endParaRPr lang="en-US" altLang="ja-JP" sz="1600" b="1" kern="0" dirty="0" smtClean="0">
                        <a:solidFill>
                          <a:schemeClr val="tx1"/>
                        </a:solidFill>
                        <a:latin typeface="Arial"/>
                        <a:ea typeface="+mn-ea"/>
                        <a:cs typeface="Arial"/>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ja-JP" altLang="ja-JP" sz="2000" b="1" kern="100" dirty="0" smtClean="0">
                        <a:solidFill>
                          <a:schemeClr val="tx1"/>
                        </a:solidFill>
                        <a:latin typeface="Century"/>
                        <a:ea typeface="ＭＳ 明朝"/>
                        <a:cs typeface="Times New Roman"/>
                      </a:endParaRPr>
                    </a:p>
                  </a:txBody>
                  <a:tcPr marL="62864" marR="62864" marT="0" marB="0" anchor="ctr">
                    <a:solidFill>
                      <a:srgbClr val="FFFF00"/>
                    </a:solidFill>
                  </a:tcPr>
                </a:tc>
              </a:tr>
            </a:tbl>
          </a:graphicData>
        </a:graphic>
      </p:graphicFrame>
      <p:sp>
        <p:nvSpPr>
          <p:cNvPr id="7" name="角丸四角形 6"/>
          <p:cNvSpPr/>
          <p:nvPr/>
        </p:nvSpPr>
        <p:spPr>
          <a:xfrm>
            <a:off x="395288" y="620713"/>
            <a:ext cx="2881312" cy="287337"/>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ja-JP" altLang="en-US" sz="1600" b="1" dirty="0">
                <a:solidFill>
                  <a:schemeClr val="tx1"/>
                </a:solidFill>
              </a:rPr>
              <a:t>予防給付によるサービス</a:t>
            </a:r>
          </a:p>
        </p:txBody>
      </p:sp>
      <p:sp>
        <p:nvSpPr>
          <p:cNvPr id="8" name="角丸四角形 7"/>
          <p:cNvSpPr/>
          <p:nvPr/>
        </p:nvSpPr>
        <p:spPr>
          <a:xfrm>
            <a:off x="5292725" y="620713"/>
            <a:ext cx="3671888" cy="576262"/>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ja-JP" altLang="en-US" sz="1600" b="1" dirty="0">
                <a:solidFill>
                  <a:schemeClr val="tx1"/>
                </a:solidFill>
              </a:rPr>
              <a:t>新しい総合事業によるサービス</a:t>
            </a:r>
            <a:endParaRPr lang="en-US" altLang="ja-JP" sz="1600" b="1" dirty="0">
              <a:solidFill>
                <a:schemeClr val="tx1"/>
              </a:solidFill>
            </a:endParaRPr>
          </a:p>
          <a:p>
            <a:pPr algn="ctr" eaLnBrk="1" fontAlgn="auto" hangingPunct="1">
              <a:spcBef>
                <a:spcPts val="0"/>
              </a:spcBef>
              <a:spcAft>
                <a:spcPts val="0"/>
              </a:spcAft>
              <a:defRPr/>
            </a:pPr>
            <a:r>
              <a:rPr lang="ja-JP" altLang="en-US" sz="1600" b="1" dirty="0">
                <a:solidFill>
                  <a:schemeClr val="tx1"/>
                </a:solidFill>
              </a:rPr>
              <a:t>（介護予防・生活支援サービス事業）</a:t>
            </a:r>
          </a:p>
        </p:txBody>
      </p:sp>
      <p:sp>
        <p:nvSpPr>
          <p:cNvPr id="9" name="右矢印 8"/>
          <p:cNvSpPr/>
          <p:nvPr/>
        </p:nvSpPr>
        <p:spPr>
          <a:xfrm>
            <a:off x="3132138" y="1196975"/>
            <a:ext cx="1511300" cy="719138"/>
          </a:xfrm>
          <a:prstGeom prst="rightArrow">
            <a:avLst>
              <a:gd name="adj1" fmla="val 73992"/>
              <a:gd name="adj2" fmla="val 61277"/>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endParaRPr lang="ja-JP" altLang="en-US" sz="1400" b="1" dirty="0">
              <a:solidFill>
                <a:schemeClr val="tx1"/>
              </a:solidFill>
            </a:endParaRPr>
          </a:p>
        </p:txBody>
      </p:sp>
      <p:sp>
        <p:nvSpPr>
          <p:cNvPr id="14" name="四角形吹き出し 13"/>
          <p:cNvSpPr/>
          <p:nvPr/>
        </p:nvSpPr>
        <p:spPr>
          <a:xfrm>
            <a:off x="7164388" y="1341438"/>
            <a:ext cx="1655762" cy="358775"/>
          </a:xfrm>
          <a:prstGeom prst="wedgeRectCallout">
            <a:avLst>
              <a:gd name="adj1" fmla="val -77623"/>
              <a:gd name="adj2" fmla="val -2078"/>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ja-JP" altLang="en-US" sz="1200" b="1" dirty="0">
                <a:solidFill>
                  <a:schemeClr val="tx1"/>
                </a:solidFill>
              </a:rPr>
              <a:t>・多様な担い手による生活支援</a:t>
            </a:r>
          </a:p>
        </p:txBody>
      </p:sp>
      <p:sp>
        <p:nvSpPr>
          <p:cNvPr id="15" name="四角形吹き出し 14"/>
          <p:cNvSpPr/>
          <p:nvPr/>
        </p:nvSpPr>
        <p:spPr>
          <a:xfrm>
            <a:off x="7092950" y="1773238"/>
            <a:ext cx="1871663" cy="503237"/>
          </a:xfrm>
          <a:prstGeom prst="wedgeRectCallout">
            <a:avLst>
              <a:gd name="adj1" fmla="val -65174"/>
              <a:gd name="adj2" fmla="val -25819"/>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ja-JP" altLang="en-US" sz="1200" b="1" dirty="0">
                <a:solidFill>
                  <a:schemeClr val="tx1"/>
                </a:solidFill>
              </a:rPr>
              <a:t>・ミニデイなどの集いの場</a:t>
            </a:r>
            <a:endParaRPr lang="en-US" altLang="ja-JP" sz="1200" b="1" dirty="0">
              <a:solidFill>
                <a:schemeClr val="tx1"/>
              </a:solidFill>
            </a:endParaRPr>
          </a:p>
          <a:p>
            <a:pPr eaLnBrk="1" fontAlgn="auto" hangingPunct="1">
              <a:spcBef>
                <a:spcPts val="0"/>
              </a:spcBef>
              <a:spcAft>
                <a:spcPts val="0"/>
              </a:spcAft>
              <a:defRPr/>
            </a:pPr>
            <a:r>
              <a:rPr lang="ja-JP" altLang="en-US" sz="1200" b="1" dirty="0">
                <a:solidFill>
                  <a:schemeClr val="tx1"/>
                </a:solidFill>
              </a:rPr>
              <a:t>・運動、栄養、口腔ケア等の教室</a:t>
            </a:r>
          </a:p>
        </p:txBody>
      </p:sp>
      <p:sp>
        <p:nvSpPr>
          <p:cNvPr id="16" name="四角形吹き出し 15"/>
          <p:cNvSpPr/>
          <p:nvPr/>
        </p:nvSpPr>
        <p:spPr>
          <a:xfrm>
            <a:off x="6875463" y="2565400"/>
            <a:ext cx="2089150" cy="431800"/>
          </a:xfrm>
          <a:prstGeom prst="wedgeRectCallout">
            <a:avLst>
              <a:gd name="adj1" fmla="val -52246"/>
              <a:gd name="adj2" fmla="val -188844"/>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ja-JP" altLang="en-US" sz="1200" b="1" dirty="0">
                <a:solidFill>
                  <a:schemeClr val="tx1"/>
                </a:solidFill>
              </a:rPr>
              <a:t>介護事業所による訪問型・通所型サービス</a:t>
            </a:r>
          </a:p>
        </p:txBody>
      </p:sp>
      <p:sp>
        <p:nvSpPr>
          <p:cNvPr id="18" name="角丸四角形 17"/>
          <p:cNvSpPr/>
          <p:nvPr/>
        </p:nvSpPr>
        <p:spPr>
          <a:xfrm>
            <a:off x="323850" y="1052513"/>
            <a:ext cx="2592388" cy="1296987"/>
          </a:xfrm>
          <a:prstGeom prst="roundRect">
            <a:avLst/>
          </a:prstGeom>
          <a:noFill/>
          <a:ln w="31750">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ja-JP" altLang="en-US" dirty="0"/>
          </a:p>
        </p:txBody>
      </p:sp>
      <p:sp>
        <p:nvSpPr>
          <p:cNvPr id="19" name="正方形/長方形 18"/>
          <p:cNvSpPr/>
          <p:nvPr/>
        </p:nvSpPr>
        <p:spPr>
          <a:xfrm>
            <a:off x="5148263" y="3068638"/>
            <a:ext cx="3995737" cy="7921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en-US" altLang="ja-JP" sz="1400" b="1" dirty="0">
                <a:solidFill>
                  <a:schemeClr val="tx1"/>
                </a:solidFill>
              </a:rPr>
              <a:t>※</a:t>
            </a:r>
            <a:r>
              <a:rPr lang="ja-JP" altLang="en-US" sz="1400" b="1" dirty="0">
                <a:solidFill>
                  <a:schemeClr val="tx1"/>
                </a:solidFill>
              </a:rPr>
              <a:t>多様な主体による多様なサービスの提供を推進</a:t>
            </a:r>
            <a:endParaRPr lang="en-US" altLang="ja-JP" sz="1400" b="1" dirty="0">
              <a:solidFill>
                <a:schemeClr val="tx1"/>
              </a:solidFill>
            </a:endParaRPr>
          </a:p>
          <a:p>
            <a:pPr eaLnBrk="1" fontAlgn="auto" hangingPunct="1">
              <a:spcBef>
                <a:spcPts val="0"/>
              </a:spcBef>
              <a:spcAft>
                <a:spcPts val="0"/>
              </a:spcAft>
              <a:defRPr/>
            </a:pPr>
            <a:r>
              <a:rPr lang="en-US" altLang="ja-JP" sz="1400" b="1" dirty="0">
                <a:solidFill>
                  <a:schemeClr val="tx1"/>
                </a:solidFill>
              </a:rPr>
              <a:t>※</a:t>
            </a:r>
            <a:r>
              <a:rPr lang="ja-JP" altLang="en-US" sz="1400" b="1" dirty="0">
                <a:solidFill>
                  <a:schemeClr val="tx1"/>
                </a:solidFill>
              </a:rPr>
              <a:t>総合事業のみ利用の場合は、基本チェックリスト該当で利用可</a:t>
            </a:r>
          </a:p>
        </p:txBody>
      </p:sp>
      <p:cxnSp>
        <p:nvCxnSpPr>
          <p:cNvPr id="22" name="直線コネクタ 21"/>
          <p:cNvCxnSpPr/>
          <p:nvPr/>
        </p:nvCxnSpPr>
        <p:spPr>
          <a:xfrm>
            <a:off x="3419475" y="2852738"/>
            <a:ext cx="0" cy="3455987"/>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直線コネクタ 22"/>
          <p:cNvCxnSpPr/>
          <p:nvPr/>
        </p:nvCxnSpPr>
        <p:spPr>
          <a:xfrm flipV="1">
            <a:off x="3203575" y="2852738"/>
            <a:ext cx="207963" cy="7937"/>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 name="直線コネクタ 24"/>
          <p:cNvCxnSpPr/>
          <p:nvPr/>
        </p:nvCxnSpPr>
        <p:spPr>
          <a:xfrm flipV="1">
            <a:off x="3203575" y="6308725"/>
            <a:ext cx="207963" cy="9525"/>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 name="直線コネクタ 25"/>
          <p:cNvCxnSpPr/>
          <p:nvPr/>
        </p:nvCxnSpPr>
        <p:spPr>
          <a:xfrm flipV="1">
            <a:off x="3419475" y="4581525"/>
            <a:ext cx="207963" cy="793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27" name="正方形/長方形 26"/>
          <p:cNvSpPr/>
          <p:nvPr/>
        </p:nvSpPr>
        <p:spPr>
          <a:xfrm>
            <a:off x="3635375" y="4149725"/>
            <a:ext cx="2232025" cy="79216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ja-JP" altLang="en-US" sz="2000" b="1" dirty="0">
                <a:solidFill>
                  <a:schemeClr val="tx1"/>
                </a:solidFill>
              </a:rPr>
              <a:t>従来通り</a:t>
            </a:r>
            <a:endParaRPr lang="en-US" altLang="ja-JP" sz="2000" b="1" dirty="0">
              <a:solidFill>
                <a:schemeClr val="tx1"/>
              </a:solidFill>
            </a:endParaRPr>
          </a:p>
          <a:p>
            <a:pPr eaLnBrk="1" fontAlgn="auto" hangingPunct="1">
              <a:spcBef>
                <a:spcPts val="0"/>
              </a:spcBef>
              <a:spcAft>
                <a:spcPts val="0"/>
              </a:spcAft>
              <a:defRPr/>
            </a:pPr>
            <a:r>
              <a:rPr lang="ja-JP" altLang="en-US" sz="2000" b="1" dirty="0">
                <a:solidFill>
                  <a:schemeClr val="tx1"/>
                </a:solidFill>
              </a:rPr>
              <a:t>予防給付で行う</a:t>
            </a:r>
          </a:p>
        </p:txBody>
      </p:sp>
      <p:sp>
        <p:nvSpPr>
          <p:cNvPr id="28" name="正方形/長方形 27"/>
          <p:cNvSpPr/>
          <p:nvPr/>
        </p:nvSpPr>
        <p:spPr>
          <a:xfrm>
            <a:off x="2987675" y="1925638"/>
            <a:ext cx="2232025" cy="7921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ja-JP" altLang="en-US" sz="2800" b="1" dirty="0">
                <a:solidFill>
                  <a:srgbClr val="FF0000"/>
                </a:solidFill>
              </a:rPr>
              <a:t>市町村事業へ移行</a:t>
            </a:r>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579296" cy="1426170"/>
          </a:xfrm>
          <a:solidFill>
            <a:schemeClr val="accent1">
              <a:lumMod val="40000"/>
              <a:lumOff val="60000"/>
            </a:schemeClr>
          </a:solidFill>
        </p:spPr>
        <p:txBody>
          <a:bodyPr>
            <a:normAutofit fontScale="90000"/>
          </a:bodyPr>
          <a:lstStyle/>
          <a:p>
            <a:r>
              <a:rPr lang="ja-JP" altLang="en-US" u="sng" dirty="0" smtClean="0"/>
              <a:t>従来の</a:t>
            </a:r>
            <a:r>
              <a:rPr kumimoji="1" lang="ja-JP" altLang="en-US" u="sng" dirty="0" smtClean="0"/>
              <a:t>介護保険サービスの</a:t>
            </a:r>
            <a:r>
              <a:rPr kumimoji="1" lang="en-US" altLang="ja-JP" u="sng" dirty="0" smtClean="0"/>
              <a:t/>
            </a:r>
            <a:br>
              <a:rPr kumimoji="1" lang="en-US" altLang="ja-JP" u="sng" dirty="0" smtClean="0"/>
            </a:br>
            <a:r>
              <a:rPr kumimoji="1" lang="en-US" altLang="ja-JP" sz="6700" u="sng" dirty="0" smtClean="0">
                <a:solidFill>
                  <a:srgbClr val="FF0000"/>
                </a:solidFill>
              </a:rPr>
              <a:t>4</a:t>
            </a:r>
            <a:r>
              <a:rPr kumimoji="1" lang="ja-JP" altLang="en-US" sz="6700" u="sng" dirty="0" err="1" smtClean="0">
                <a:solidFill>
                  <a:srgbClr val="FF0000"/>
                </a:solidFill>
              </a:rPr>
              <a:t>つの</a:t>
            </a:r>
            <a:r>
              <a:rPr kumimoji="1" lang="ja-JP" altLang="en-US" sz="6700" u="sng" dirty="0" smtClean="0">
                <a:solidFill>
                  <a:srgbClr val="FF0000"/>
                </a:solidFill>
              </a:rPr>
              <a:t>特徴</a:t>
            </a:r>
            <a:endParaRPr kumimoji="1" lang="ja-JP" altLang="en-US" sz="6700" u="sng" dirty="0">
              <a:solidFill>
                <a:srgbClr val="FF0000"/>
              </a:solidFill>
            </a:endParaRPr>
          </a:p>
        </p:txBody>
      </p:sp>
      <p:sp>
        <p:nvSpPr>
          <p:cNvPr id="3" name="テキスト プレースホルダ 2"/>
          <p:cNvSpPr>
            <a:spLocks noGrp="1"/>
          </p:cNvSpPr>
          <p:nvPr>
            <p:ph type="body" sz="half" idx="1"/>
          </p:nvPr>
        </p:nvSpPr>
        <p:spPr>
          <a:xfrm>
            <a:off x="457200" y="1916832"/>
            <a:ext cx="8363272" cy="5184576"/>
          </a:xfrm>
        </p:spPr>
        <p:txBody>
          <a:bodyPr>
            <a:noAutofit/>
          </a:bodyPr>
          <a:lstStyle/>
          <a:p>
            <a:pPr>
              <a:buNone/>
            </a:pPr>
            <a:r>
              <a:rPr lang="ja-JP" altLang="en-US" sz="3600" dirty="0" smtClean="0"/>
              <a:t>１　</a:t>
            </a:r>
            <a:r>
              <a:rPr lang="ja-JP" altLang="en-US" sz="3600" dirty="0" smtClean="0">
                <a:solidFill>
                  <a:srgbClr val="FF0000"/>
                </a:solidFill>
              </a:rPr>
              <a:t>要介護認定</a:t>
            </a:r>
            <a:r>
              <a:rPr lang="ja-JP" altLang="en-US" sz="3600" dirty="0" smtClean="0"/>
              <a:t>（要支援１、２　要介護１、２、３、４、５）を受ければ、</a:t>
            </a:r>
            <a:r>
              <a:rPr lang="ja-JP" altLang="en-US" sz="3600" dirty="0" smtClean="0">
                <a:solidFill>
                  <a:srgbClr val="FF0000"/>
                </a:solidFill>
              </a:rPr>
              <a:t>サービスが利用できる</a:t>
            </a:r>
            <a:endParaRPr lang="en-US" altLang="ja-JP" sz="3600" dirty="0" smtClean="0">
              <a:solidFill>
                <a:srgbClr val="FF0000"/>
              </a:solidFill>
            </a:endParaRPr>
          </a:p>
          <a:p>
            <a:pPr>
              <a:buNone/>
            </a:pPr>
            <a:r>
              <a:rPr kumimoji="1" lang="ja-JP" altLang="en-US" sz="3600" dirty="0" smtClean="0"/>
              <a:t>２　要介護１～５の人は、特養ホームなど</a:t>
            </a:r>
            <a:r>
              <a:rPr kumimoji="1" lang="ja-JP" altLang="en-US" sz="3600" dirty="0" smtClean="0">
                <a:solidFill>
                  <a:srgbClr val="FF0000"/>
                </a:solidFill>
              </a:rPr>
              <a:t>施設に入所申込が</a:t>
            </a:r>
            <a:r>
              <a:rPr kumimoji="1" lang="ja-JP" altLang="en-US" sz="3600" dirty="0" smtClean="0"/>
              <a:t>できる</a:t>
            </a:r>
            <a:endParaRPr kumimoji="1" lang="en-US" altLang="ja-JP" sz="3600" dirty="0" smtClean="0"/>
          </a:p>
          <a:p>
            <a:pPr>
              <a:buNone/>
            </a:pPr>
            <a:r>
              <a:rPr lang="ja-JP" altLang="en-US" sz="3600" dirty="0" smtClean="0"/>
              <a:t>３　利用料は所得に関係なく</a:t>
            </a:r>
            <a:r>
              <a:rPr lang="ja-JP" altLang="en-US" sz="3600" dirty="0" smtClean="0">
                <a:solidFill>
                  <a:srgbClr val="FF0000"/>
                </a:solidFill>
              </a:rPr>
              <a:t>１割負担</a:t>
            </a:r>
            <a:endParaRPr lang="en-US" altLang="ja-JP" sz="3600" dirty="0" smtClean="0">
              <a:solidFill>
                <a:srgbClr val="FF0000"/>
              </a:solidFill>
            </a:endParaRPr>
          </a:p>
          <a:p>
            <a:pPr>
              <a:buNone/>
            </a:pPr>
            <a:r>
              <a:rPr kumimoji="1" lang="ja-JP" altLang="en-US" sz="3600" dirty="0" smtClean="0"/>
              <a:t>４　低所得者（非課税世帯）は、施設の</a:t>
            </a:r>
            <a:r>
              <a:rPr kumimoji="1" lang="ja-JP" altLang="en-US" sz="3600" dirty="0" smtClean="0">
                <a:solidFill>
                  <a:srgbClr val="FF0000"/>
                </a:solidFill>
              </a:rPr>
              <a:t>食費・部屋代の補助</a:t>
            </a:r>
            <a:r>
              <a:rPr kumimoji="1" lang="ja-JP" altLang="en-US" sz="3600" dirty="0" smtClean="0"/>
              <a:t>がある</a:t>
            </a:r>
            <a:endParaRPr kumimoji="1" lang="ja-JP" altLang="en-US" sz="3600" dirty="0"/>
          </a:p>
        </p:txBody>
      </p:sp>
    </p:spTree>
    <p:extLst>
      <p:ext uri="{BB962C8B-B14F-4D97-AF65-F5344CB8AC3E}">
        <p14:creationId xmlns:p14="http://schemas.microsoft.com/office/powerpoint/2010/main" val="3252711544"/>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850106"/>
          </a:xfrm>
          <a:solidFill>
            <a:schemeClr val="accent5">
              <a:lumMod val="20000"/>
              <a:lumOff val="80000"/>
            </a:schemeClr>
          </a:solidFill>
        </p:spPr>
        <p:txBody>
          <a:bodyPr>
            <a:normAutofit fontScale="90000"/>
          </a:bodyPr>
          <a:lstStyle/>
          <a:p>
            <a:r>
              <a:rPr lang="ja-JP" altLang="en-US" sz="5400" dirty="0" smtClean="0"/>
              <a:t>介護の４大改悪</a:t>
            </a:r>
            <a:r>
              <a:rPr lang="ja-JP" altLang="en-US" dirty="0" smtClean="0"/>
              <a:t>　</a:t>
            </a:r>
            <a:r>
              <a:rPr lang="ja-JP" altLang="ja-JP" dirty="0" smtClean="0"/>
              <a:t>　</a:t>
            </a:r>
            <a:endParaRPr kumimoji="1" lang="ja-JP" altLang="en-US" dirty="0"/>
          </a:p>
        </p:txBody>
      </p:sp>
      <p:sp>
        <p:nvSpPr>
          <p:cNvPr id="3" name="コンテンツ プレースホルダ 2"/>
          <p:cNvSpPr>
            <a:spLocks noGrp="1"/>
          </p:cNvSpPr>
          <p:nvPr>
            <p:ph idx="1"/>
          </p:nvPr>
        </p:nvSpPr>
        <p:spPr>
          <a:xfrm>
            <a:off x="179512" y="1124744"/>
            <a:ext cx="8856984" cy="5616624"/>
          </a:xfrm>
        </p:spPr>
        <p:txBody>
          <a:bodyPr>
            <a:normAutofit lnSpcReduction="10000"/>
          </a:bodyPr>
          <a:lstStyle/>
          <a:p>
            <a:pPr>
              <a:buNone/>
            </a:pPr>
            <a:r>
              <a:rPr lang="ja-JP" altLang="en-US" sz="4800" dirty="0" smtClean="0"/>
              <a:t>１　</a:t>
            </a:r>
            <a:r>
              <a:rPr lang="ja-JP" altLang="en-US" sz="4800" u="sng" dirty="0" smtClean="0">
                <a:solidFill>
                  <a:srgbClr val="FF0000"/>
                </a:solidFill>
              </a:rPr>
              <a:t>要支援１，２の</a:t>
            </a:r>
            <a:r>
              <a:rPr lang="ja-JP" altLang="en-US" sz="4800" dirty="0" smtClean="0"/>
              <a:t>ヘルパー・デイサービスの</a:t>
            </a:r>
            <a:r>
              <a:rPr lang="ja-JP" altLang="en-US" sz="4800" u="sng" dirty="0" smtClean="0">
                <a:solidFill>
                  <a:srgbClr val="FF0000"/>
                </a:solidFill>
              </a:rPr>
              <a:t>保険外し</a:t>
            </a:r>
            <a:r>
              <a:rPr kumimoji="1" lang="ja-JP" altLang="en-US" sz="7200" dirty="0" smtClean="0"/>
              <a:t>　</a:t>
            </a:r>
            <a:endParaRPr kumimoji="1" lang="en-US" altLang="ja-JP" sz="7200" dirty="0" smtClean="0"/>
          </a:p>
          <a:p>
            <a:pPr>
              <a:buNone/>
            </a:pPr>
            <a:r>
              <a:rPr lang="ja-JP" altLang="en-US" sz="4800" dirty="0" smtClean="0"/>
              <a:t>２　特養入所か</a:t>
            </a:r>
            <a:r>
              <a:rPr lang="ja-JP" altLang="en-US" sz="4800" dirty="0"/>
              <a:t>ら</a:t>
            </a:r>
            <a:r>
              <a:rPr lang="ja-JP" altLang="en-US" sz="4800" u="sng" dirty="0" smtClean="0">
                <a:solidFill>
                  <a:srgbClr val="FF0000"/>
                </a:solidFill>
              </a:rPr>
              <a:t>要介護１，２の締め出し</a:t>
            </a:r>
            <a:endParaRPr lang="en-US" altLang="ja-JP" sz="5400" u="sng" dirty="0" smtClean="0">
              <a:solidFill>
                <a:srgbClr val="FF0000"/>
              </a:solidFill>
            </a:endParaRPr>
          </a:p>
          <a:p>
            <a:pPr>
              <a:buNone/>
            </a:pPr>
            <a:r>
              <a:rPr lang="ja-JP" altLang="en-US" sz="4800" dirty="0" smtClean="0"/>
              <a:t>３　一定以上の所得者は</a:t>
            </a:r>
            <a:r>
              <a:rPr lang="ja-JP" altLang="en-US" sz="4800" u="sng" dirty="0" smtClean="0">
                <a:solidFill>
                  <a:srgbClr val="FF0000"/>
                </a:solidFill>
              </a:rPr>
              <a:t>２割負担</a:t>
            </a:r>
            <a:endParaRPr lang="en-US" altLang="ja-JP" sz="4800" u="sng" dirty="0" smtClean="0"/>
          </a:p>
          <a:p>
            <a:pPr>
              <a:buNone/>
            </a:pPr>
            <a:r>
              <a:rPr lang="ja-JP" altLang="en-US" sz="4800" dirty="0" smtClean="0"/>
              <a:t>４　非課税者の施設食事・部屋代軽減に</a:t>
            </a:r>
            <a:r>
              <a:rPr lang="ja-JP" altLang="en-US" sz="4800" u="sng" dirty="0" smtClean="0">
                <a:solidFill>
                  <a:srgbClr val="FF0000"/>
                </a:solidFill>
              </a:rPr>
              <a:t>預貯金・配偶者要件</a:t>
            </a:r>
            <a:endParaRPr lang="en-US" altLang="ja-JP" sz="4400" u="sng" dirty="0" smtClean="0">
              <a:solidFill>
                <a:srgbClr val="FF0000"/>
              </a:solidFill>
            </a:endParaRPr>
          </a:p>
          <a:p>
            <a:pPr>
              <a:buNone/>
            </a:pPr>
            <a:endParaRPr kumimoji="1" lang="ja-JP" altLang="en-US" dirty="0"/>
          </a:p>
        </p:txBody>
      </p:sp>
    </p:spTree>
    <p:extLst>
      <p:ext uri="{BB962C8B-B14F-4D97-AF65-F5344CB8AC3E}">
        <p14:creationId xmlns:p14="http://schemas.microsoft.com/office/powerpoint/2010/main" val="1454477113"/>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850106"/>
          </a:xfrm>
        </p:spPr>
        <p:txBody>
          <a:bodyPr/>
          <a:lstStyle/>
          <a:p>
            <a:r>
              <a:rPr kumimoji="1" lang="ja-JP" altLang="en-US" u="sng" dirty="0" smtClean="0"/>
              <a:t>介護保険</a:t>
            </a:r>
            <a:r>
              <a:rPr lang="en-US" altLang="ja-JP" u="sng" dirty="0"/>
              <a:t>4</a:t>
            </a:r>
            <a:r>
              <a:rPr lang="ja-JP" altLang="en-US" u="sng" dirty="0" smtClean="0"/>
              <a:t>大改悪</a:t>
            </a:r>
            <a:endParaRPr kumimoji="1" lang="ja-JP" altLang="en-US" u="sng" dirty="0"/>
          </a:p>
        </p:txBody>
      </p:sp>
      <p:sp>
        <p:nvSpPr>
          <p:cNvPr id="4" name="正方形/長方形 3"/>
          <p:cNvSpPr/>
          <p:nvPr/>
        </p:nvSpPr>
        <p:spPr>
          <a:xfrm>
            <a:off x="1331640" y="1268760"/>
            <a:ext cx="1728192" cy="1440160"/>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800" dirty="0" smtClean="0">
                <a:solidFill>
                  <a:schemeClr val="tx1"/>
                </a:solidFill>
              </a:rPr>
              <a:t>要支援１</a:t>
            </a:r>
            <a:endParaRPr kumimoji="1" lang="en-US" altLang="ja-JP" sz="2800" dirty="0" smtClean="0">
              <a:solidFill>
                <a:schemeClr val="tx1"/>
              </a:solidFill>
            </a:endParaRPr>
          </a:p>
          <a:p>
            <a:pPr algn="ctr"/>
            <a:r>
              <a:rPr lang="ja-JP" altLang="en-US" sz="2800" dirty="0" smtClean="0">
                <a:solidFill>
                  <a:schemeClr val="tx1"/>
                </a:solidFill>
              </a:rPr>
              <a:t>要支援２</a:t>
            </a:r>
            <a:endParaRPr lang="en-US" altLang="ja-JP" sz="2800" dirty="0" smtClean="0">
              <a:solidFill>
                <a:schemeClr val="tx1"/>
              </a:solidFill>
            </a:endParaRPr>
          </a:p>
          <a:p>
            <a:pPr algn="ctr"/>
            <a:r>
              <a:rPr kumimoji="1" lang="en-US" altLang="ja-JP" sz="3200" b="1" dirty="0" smtClean="0">
                <a:solidFill>
                  <a:schemeClr val="tx2"/>
                </a:solidFill>
              </a:rPr>
              <a:t>160</a:t>
            </a:r>
            <a:r>
              <a:rPr kumimoji="1" lang="ja-JP" altLang="en-US" sz="3200" b="1" dirty="0" smtClean="0">
                <a:solidFill>
                  <a:schemeClr val="tx2"/>
                </a:solidFill>
              </a:rPr>
              <a:t>万人</a:t>
            </a:r>
            <a:endParaRPr kumimoji="1" lang="ja-JP" altLang="en-US" sz="3200" b="1" dirty="0">
              <a:solidFill>
                <a:schemeClr val="tx2"/>
              </a:solidFill>
            </a:endParaRPr>
          </a:p>
        </p:txBody>
      </p:sp>
      <p:sp>
        <p:nvSpPr>
          <p:cNvPr id="5" name="V 字形矢印 4"/>
          <p:cNvSpPr/>
          <p:nvPr/>
        </p:nvSpPr>
        <p:spPr>
          <a:xfrm>
            <a:off x="3131840" y="1916832"/>
            <a:ext cx="576064" cy="576064"/>
          </a:xfrm>
          <a:prstGeom prst="notched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6" name="正方形/長方形 5"/>
          <p:cNvSpPr/>
          <p:nvPr/>
        </p:nvSpPr>
        <p:spPr>
          <a:xfrm>
            <a:off x="3779912" y="1340768"/>
            <a:ext cx="2664296" cy="1584176"/>
          </a:xfrm>
          <a:prstGeom prst="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2400" u="sng" dirty="0" smtClean="0">
                <a:solidFill>
                  <a:srgbClr val="FF0000"/>
                </a:solidFill>
              </a:rPr>
              <a:t>①保険外し</a:t>
            </a:r>
            <a:endParaRPr kumimoji="1" lang="en-US" altLang="ja-JP" sz="2400" u="sng" dirty="0" smtClean="0">
              <a:solidFill>
                <a:srgbClr val="FF0000"/>
              </a:solidFill>
            </a:endParaRPr>
          </a:p>
          <a:p>
            <a:pPr algn="ctr"/>
            <a:r>
              <a:rPr kumimoji="1" lang="ja-JP" altLang="en-US" sz="2000" dirty="0" smtClean="0">
                <a:solidFill>
                  <a:schemeClr val="tx1"/>
                </a:solidFill>
              </a:rPr>
              <a:t>給付費の６０％占める</a:t>
            </a:r>
            <a:endParaRPr kumimoji="1" lang="en-US" altLang="ja-JP" sz="2000" dirty="0" smtClean="0">
              <a:solidFill>
                <a:schemeClr val="tx1"/>
              </a:solidFill>
            </a:endParaRPr>
          </a:p>
          <a:p>
            <a:pPr algn="ctr"/>
            <a:r>
              <a:rPr lang="ja-JP" altLang="en-US" sz="2000" dirty="0" smtClean="0">
                <a:solidFill>
                  <a:srgbClr val="FF0000"/>
                </a:solidFill>
              </a:rPr>
              <a:t>ヘルパー</a:t>
            </a:r>
            <a:r>
              <a:rPr lang="ja-JP" altLang="en-US" sz="2000" dirty="0" smtClean="0">
                <a:solidFill>
                  <a:schemeClr val="tx1"/>
                </a:solidFill>
              </a:rPr>
              <a:t>と</a:t>
            </a:r>
            <a:r>
              <a:rPr lang="ja-JP" altLang="en-US" sz="2000" dirty="0" smtClean="0">
                <a:solidFill>
                  <a:srgbClr val="FF0000"/>
                </a:solidFill>
              </a:rPr>
              <a:t>デイサービス</a:t>
            </a:r>
            <a:r>
              <a:rPr lang="ja-JP" altLang="en-US" sz="2000" dirty="0" smtClean="0">
                <a:solidFill>
                  <a:schemeClr val="tx1"/>
                </a:solidFill>
              </a:rPr>
              <a:t>を保険給付から外す</a:t>
            </a:r>
            <a:endParaRPr kumimoji="1" lang="ja-JP" altLang="en-US" sz="2000" dirty="0">
              <a:solidFill>
                <a:schemeClr val="tx1"/>
              </a:solidFill>
            </a:endParaRPr>
          </a:p>
        </p:txBody>
      </p:sp>
      <p:sp>
        <p:nvSpPr>
          <p:cNvPr id="7" name="正方形/長方形 6"/>
          <p:cNvSpPr/>
          <p:nvPr/>
        </p:nvSpPr>
        <p:spPr>
          <a:xfrm>
            <a:off x="6660232" y="1268760"/>
            <a:ext cx="2304256" cy="2232248"/>
          </a:xfrm>
          <a:prstGeom prst="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2000" b="1" dirty="0" smtClean="0">
                <a:solidFill>
                  <a:schemeClr val="tx1"/>
                </a:solidFill>
              </a:rPr>
              <a:t>市町村事業</a:t>
            </a:r>
            <a:endParaRPr lang="en-US" altLang="ja-JP" sz="2000" b="1" dirty="0" smtClean="0">
              <a:solidFill>
                <a:schemeClr val="tx1"/>
              </a:solidFill>
            </a:endParaRPr>
          </a:p>
          <a:p>
            <a:r>
              <a:rPr lang="ja-JP" altLang="en-US" b="1" dirty="0" smtClean="0">
                <a:solidFill>
                  <a:srgbClr val="FF0000"/>
                </a:solidFill>
              </a:rPr>
              <a:t>・介護事業者</a:t>
            </a:r>
            <a:endParaRPr lang="en-US" altLang="ja-JP" b="1" dirty="0" smtClean="0">
              <a:solidFill>
                <a:srgbClr val="FF0000"/>
              </a:solidFill>
            </a:endParaRPr>
          </a:p>
          <a:p>
            <a:r>
              <a:rPr kumimoji="1" lang="ja-JP" altLang="en-US" b="1" dirty="0" smtClean="0">
                <a:solidFill>
                  <a:srgbClr val="FF0000"/>
                </a:solidFill>
              </a:rPr>
              <a:t>・ＮＰＯ</a:t>
            </a:r>
            <a:endParaRPr kumimoji="1" lang="en-US" altLang="ja-JP" b="1" dirty="0" smtClean="0">
              <a:solidFill>
                <a:srgbClr val="FF0000"/>
              </a:solidFill>
            </a:endParaRPr>
          </a:p>
          <a:p>
            <a:r>
              <a:rPr lang="ja-JP" altLang="en-US" b="1" dirty="0" smtClean="0">
                <a:solidFill>
                  <a:srgbClr val="FF0000"/>
                </a:solidFill>
              </a:rPr>
              <a:t>・住民ボランティア</a:t>
            </a:r>
            <a:endParaRPr lang="en-US" altLang="ja-JP" b="1" dirty="0" smtClean="0">
              <a:solidFill>
                <a:srgbClr val="FF0000"/>
              </a:solidFill>
            </a:endParaRPr>
          </a:p>
          <a:p>
            <a:r>
              <a:rPr kumimoji="1" lang="ja-JP" altLang="en-US" b="1" dirty="0" smtClean="0">
                <a:solidFill>
                  <a:srgbClr val="FF0000"/>
                </a:solidFill>
              </a:rPr>
              <a:t>単価は今より安く</a:t>
            </a:r>
            <a:endParaRPr kumimoji="1" lang="en-US" altLang="ja-JP" b="1" dirty="0" smtClean="0">
              <a:solidFill>
                <a:srgbClr val="FF0000"/>
              </a:solidFill>
            </a:endParaRPr>
          </a:p>
          <a:p>
            <a:r>
              <a:rPr lang="ja-JP" altLang="en-US" b="1" dirty="0" smtClean="0">
                <a:solidFill>
                  <a:srgbClr val="FF0000"/>
                </a:solidFill>
              </a:rPr>
              <a:t>利用料は下がらず</a:t>
            </a:r>
            <a:endParaRPr lang="en-US" altLang="ja-JP" b="1" dirty="0" smtClean="0">
              <a:solidFill>
                <a:srgbClr val="FF0000"/>
              </a:solidFill>
            </a:endParaRPr>
          </a:p>
          <a:p>
            <a:r>
              <a:rPr kumimoji="1" lang="ja-JP" altLang="en-US" b="1" dirty="0" smtClean="0">
                <a:solidFill>
                  <a:srgbClr val="FF0000"/>
                </a:solidFill>
              </a:rPr>
              <a:t>限度額あり</a:t>
            </a:r>
            <a:endParaRPr kumimoji="1" lang="en-US" altLang="ja-JP" b="1" dirty="0" smtClean="0">
              <a:solidFill>
                <a:srgbClr val="FF0000"/>
              </a:solidFill>
            </a:endParaRPr>
          </a:p>
          <a:p>
            <a:r>
              <a:rPr kumimoji="1" lang="ja-JP" altLang="en-US" b="1" dirty="0" smtClean="0">
                <a:solidFill>
                  <a:srgbClr val="FF0000"/>
                </a:solidFill>
              </a:rPr>
              <a:t>事業費に上限、低減</a:t>
            </a:r>
            <a:endParaRPr kumimoji="1" lang="en-US" altLang="ja-JP" b="1" dirty="0" smtClean="0">
              <a:solidFill>
                <a:srgbClr val="FF0000"/>
              </a:solidFill>
            </a:endParaRPr>
          </a:p>
        </p:txBody>
      </p:sp>
      <p:sp>
        <p:nvSpPr>
          <p:cNvPr id="8" name="正方形/長方形 7"/>
          <p:cNvSpPr/>
          <p:nvPr/>
        </p:nvSpPr>
        <p:spPr>
          <a:xfrm>
            <a:off x="1331640" y="3068960"/>
            <a:ext cx="1800200" cy="1296144"/>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en-US" altLang="ja-JP" sz="2800" dirty="0" smtClean="0">
              <a:solidFill>
                <a:schemeClr val="tx1"/>
              </a:solidFill>
            </a:endParaRPr>
          </a:p>
          <a:p>
            <a:pPr algn="ctr"/>
            <a:r>
              <a:rPr kumimoji="1" lang="ja-JP" altLang="en-US" sz="2800" dirty="0" smtClean="0">
                <a:solidFill>
                  <a:schemeClr val="tx1"/>
                </a:solidFill>
              </a:rPr>
              <a:t>要介護１</a:t>
            </a:r>
            <a:endParaRPr kumimoji="1" lang="en-US" altLang="ja-JP" sz="2800" dirty="0" smtClean="0">
              <a:solidFill>
                <a:schemeClr val="tx1"/>
              </a:solidFill>
            </a:endParaRPr>
          </a:p>
          <a:p>
            <a:pPr algn="ctr"/>
            <a:r>
              <a:rPr lang="ja-JP" altLang="en-US" sz="2800" dirty="0" smtClean="0">
                <a:solidFill>
                  <a:schemeClr val="tx1"/>
                </a:solidFill>
              </a:rPr>
              <a:t>要介護２</a:t>
            </a:r>
            <a:endParaRPr lang="en-US" altLang="ja-JP" sz="2800" dirty="0" smtClean="0">
              <a:solidFill>
                <a:schemeClr val="tx1"/>
              </a:solidFill>
            </a:endParaRPr>
          </a:p>
          <a:p>
            <a:pPr algn="ctr"/>
            <a:r>
              <a:rPr lang="en-US" altLang="ja-JP" sz="3200" b="1" dirty="0" smtClean="0">
                <a:solidFill>
                  <a:schemeClr val="tx2"/>
                </a:solidFill>
              </a:rPr>
              <a:t>205</a:t>
            </a:r>
            <a:r>
              <a:rPr lang="ja-JP" altLang="en-US" sz="3200" b="1" dirty="0" smtClean="0">
                <a:solidFill>
                  <a:schemeClr val="tx2"/>
                </a:solidFill>
              </a:rPr>
              <a:t>万人</a:t>
            </a:r>
            <a:endParaRPr lang="en-US" altLang="ja-JP" sz="3200" b="1" dirty="0" smtClean="0">
              <a:solidFill>
                <a:schemeClr val="tx2"/>
              </a:solidFill>
            </a:endParaRPr>
          </a:p>
          <a:p>
            <a:pPr algn="ctr"/>
            <a:endParaRPr kumimoji="1" lang="ja-JP" altLang="en-US" sz="2800" dirty="0">
              <a:solidFill>
                <a:schemeClr val="tx1"/>
              </a:solidFill>
            </a:endParaRPr>
          </a:p>
        </p:txBody>
      </p:sp>
      <p:sp>
        <p:nvSpPr>
          <p:cNvPr id="9" name="V 字形矢印 8"/>
          <p:cNvSpPr/>
          <p:nvPr/>
        </p:nvSpPr>
        <p:spPr>
          <a:xfrm>
            <a:off x="3203848" y="3356992"/>
            <a:ext cx="432048" cy="576064"/>
          </a:xfrm>
          <a:prstGeom prst="notched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0" name="正方形/長方形 9"/>
          <p:cNvSpPr/>
          <p:nvPr/>
        </p:nvSpPr>
        <p:spPr>
          <a:xfrm>
            <a:off x="3779912" y="3140968"/>
            <a:ext cx="2736304" cy="1368152"/>
          </a:xfrm>
          <a:prstGeom prst="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2400" u="sng" dirty="0" smtClean="0">
                <a:solidFill>
                  <a:srgbClr val="FF0000"/>
                </a:solidFill>
              </a:rPr>
              <a:t>②特養</a:t>
            </a:r>
            <a:r>
              <a:rPr kumimoji="1" lang="ja-JP" altLang="en-US" sz="2400" u="sng" dirty="0" smtClean="0">
                <a:solidFill>
                  <a:srgbClr val="FF0000"/>
                </a:solidFill>
              </a:rPr>
              <a:t>外し</a:t>
            </a:r>
            <a:endParaRPr lang="en-US" altLang="ja-JP" sz="2400" u="sng" dirty="0" smtClean="0">
              <a:solidFill>
                <a:srgbClr val="FF0000"/>
              </a:solidFill>
            </a:endParaRPr>
          </a:p>
          <a:p>
            <a:r>
              <a:rPr lang="ja-JP" altLang="en-US" sz="2000" dirty="0" smtClean="0">
                <a:solidFill>
                  <a:schemeClr val="tx1"/>
                </a:solidFill>
              </a:rPr>
              <a:t>待機者</a:t>
            </a:r>
            <a:r>
              <a:rPr kumimoji="1" lang="ja-JP" altLang="en-US" sz="2000" dirty="0" smtClean="0">
                <a:solidFill>
                  <a:schemeClr val="tx1"/>
                </a:solidFill>
              </a:rPr>
              <a:t>の</a:t>
            </a:r>
            <a:r>
              <a:rPr lang="ja-JP" altLang="en-US" sz="2000" dirty="0" smtClean="0">
                <a:solidFill>
                  <a:schemeClr val="tx1"/>
                </a:solidFill>
              </a:rPr>
              <a:t>３</a:t>
            </a:r>
            <a:r>
              <a:rPr kumimoji="1" lang="ja-JP" altLang="en-US" sz="2000" dirty="0" smtClean="0">
                <a:solidFill>
                  <a:schemeClr val="tx1"/>
                </a:solidFill>
              </a:rPr>
              <a:t>割（</a:t>
            </a:r>
            <a:r>
              <a:rPr lang="ja-JP" altLang="en-US" sz="2000" dirty="0" smtClean="0">
                <a:solidFill>
                  <a:schemeClr val="tx1"/>
                </a:solidFill>
              </a:rPr>
              <a:t>１３万</a:t>
            </a:r>
            <a:r>
              <a:rPr kumimoji="1" lang="ja-JP" altLang="en-US" sz="2000" dirty="0" smtClean="0">
                <a:solidFill>
                  <a:schemeClr val="tx1"/>
                </a:solidFill>
              </a:rPr>
              <a:t>人）は要介護１・２。</a:t>
            </a:r>
            <a:endParaRPr kumimoji="1" lang="en-US" altLang="ja-JP" sz="2000" dirty="0" smtClean="0">
              <a:solidFill>
                <a:schemeClr val="tx1"/>
              </a:solidFill>
            </a:endParaRPr>
          </a:p>
          <a:p>
            <a:r>
              <a:rPr kumimoji="1" lang="ja-JP" altLang="en-US" sz="2000" dirty="0" smtClean="0">
                <a:solidFill>
                  <a:srgbClr val="FF0000"/>
                </a:solidFill>
              </a:rPr>
              <a:t>要介護</a:t>
            </a:r>
            <a:r>
              <a:rPr kumimoji="1" lang="en-US" altLang="ja-JP" sz="2000" dirty="0" smtClean="0">
                <a:solidFill>
                  <a:srgbClr val="FF0000"/>
                </a:solidFill>
              </a:rPr>
              <a:t>3</a:t>
            </a:r>
            <a:r>
              <a:rPr kumimoji="1" lang="ja-JP" altLang="en-US" sz="2000" dirty="0" smtClean="0">
                <a:solidFill>
                  <a:srgbClr val="FF0000"/>
                </a:solidFill>
              </a:rPr>
              <a:t>以上に限る</a:t>
            </a:r>
            <a:endParaRPr kumimoji="1" lang="ja-JP" altLang="en-US" sz="2000" dirty="0">
              <a:solidFill>
                <a:srgbClr val="FF0000"/>
              </a:solidFill>
            </a:endParaRPr>
          </a:p>
        </p:txBody>
      </p:sp>
      <p:sp>
        <p:nvSpPr>
          <p:cNvPr id="11" name="山形 10"/>
          <p:cNvSpPr/>
          <p:nvPr/>
        </p:nvSpPr>
        <p:spPr>
          <a:xfrm>
            <a:off x="6372200" y="2060848"/>
            <a:ext cx="360040" cy="504056"/>
          </a:xfrm>
          <a:prstGeom prst="chevron">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solidFill>
                <a:schemeClr val="tx1"/>
              </a:solidFill>
            </a:endParaRPr>
          </a:p>
        </p:txBody>
      </p:sp>
      <p:sp>
        <p:nvSpPr>
          <p:cNvPr id="12" name="正方形/長方形 11"/>
          <p:cNvSpPr/>
          <p:nvPr/>
        </p:nvSpPr>
        <p:spPr>
          <a:xfrm>
            <a:off x="1403648" y="4725144"/>
            <a:ext cx="1728192" cy="1728192"/>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en-US" altLang="ja-JP" sz="2800" dirty="0" smtClean="0">
              <a:solidFill>
                <a:schemeClr val="tx1"/>
              </a:solidFill>
            </a:endParaRPr>
          </a:p>
          <a:p>
            <a:pPr algn="ctr"/>
            <a:endParaRPr kumimoji="1" lang="en-US" altLang="ja-JP" sz="2800" dirty="0" smtClean="0">
              <a:solidFill>
                <a:schemeClr val="tx1"/>
              </a:solidFill>
            </a:endParaRPr>
          </a:p>
          <a:p>
            <a:pPr algn="ctr"/>
            <a:r>
              <a:rPr kumimoji="1" lang="ja-JP" altLang="en-US" sz="2800" dirty="0" smtClean="0">
                <a:solidFill>
                  <a:schemeClr val="tx1"/>
                </a:solidFill>
              </a:rPr>
              <a:t>要介護３</a:t>
            </a:r>
            <a:endParaRPr kumimoji="1" lang="en-US" altLang="ja-JP" sz="2800" dirty="0" smtClean="0">
              <a:solidFill>
                <a:schemeClr val="tx1"/>
              </a:solidFill>
            </a:endParaRPr>
          </a:p>
          <a:p>
            <a:pPr algn="ctr"/>
            <a:r>
              <a:rPr lang="ja-JP" altLang="en-US" sz="2800" dirty="0" smtClean="0">
                <a:solidFill>
                  <a:schemeClr val="tx1"/>
                </a:solidFill>
              </a:rPr>
              <a:t>要介護４</a:t>
            </a:r>
            <a:endParaRPr lang="en-US" altLang="ja-JP" sz="2800" dirty="0" smtClean="0">
              <a:solidFill>
                <a:schemeClr val="tx1"/>
              </a:solidFill>
            </a:endParaRPr>
          </a:p>
          <a:p>
            <a:pPr algn="ctr"/>
            <a:r>
              <a:rPr lang="ja-JP" altLang="en-US" sz="2800" dirty="0" smtClean="0">
                <a:solidFill>
                  <a:schemeClr val="tx1"/>
                </a:solidFill>
              </a:rPr>
              <a:t>要介護５</a:t>
            </a:r>
            <a:endParaRPr lang="en-US" altLang="ja-JP" sz="2800" dirty="0" smtClean="0">
              <a:solidFill>
                <a:schemeClr val="tx1"/>
              </a:solidFill>
            </a:endParaRPr>
          </a:p>
          <a:p>
            <a:pPr algn="ctr"/>
            <a:r>
              <a:rPr lang="en-US" altLang="ja-JP" sz="3200" b="1" dirty="0" smtClean="0">
                <a:solidFill>
                  <a:schemeClr val="tx2"/>
                </a:solidFill>
              </a:rPr>
              <a:t>205</a:t>
            </a:r>
            <a:r>
              <a:rPr lang="ja-JP" altLang="en-US" sz="3200" b="1" dirty="0" smtClean="0">
                <a:solidFill>
                  <a:schemeClr val="tx2"/>
                </a:solidFill>
              </a:rPr>
              <a:t>万人</a:t>
            </a:r>
            <a:endParaRPr lang="en-US" altLang="ja-JP" sz="3200" b="1" dirty="0" smtClean="0">
              <a:solidFill>
                <a:schemeClr val="tx2"/>
              </a:solidFill>
            </a:endParaRPr>
          </a:p>
          <a:p>
            <a:pPr algn="ctr"/>
            <a:endParaRPr lang="en-US" altLang="ja-JP" sz="2800" dirty="0" smtClean="0">
              <a:solidFill>
                <a:schemeClr val="tx1"/>
              </a:solidFill>
            </a:endParaRPr>
          </a:p>
          <a:p>
            <a:pPr algn="ctr"/>
            <a:endParaRPr kumimoji="1" lang="ja-JP" altLang="en-US" sz="2800" dirty="0">
              <a:solidFill>
                <a:schemeClr val="tx1"/>
              </a:solidFill>
            </a:endParaRPr>
          </a:p>
        </p:txBody>
      </p:sp>
      <p:sp>
        <p:nvSpPr>
          <p:cNvPr id="15" name="右大かっこ 14"/>
          <p:cNvSpPr/>
          <p:nvPr/>
        </p:nvSpPr>
        <p:spPr>
          <a:xfrm>
            <a:off x="3131840" y="4005064"/>
            <a:ext cx="504056" cy="1872208"/>
          </a:xfrm>
          <a:prstGeom prst="rightBracket">
            <a:avLst/>
          </a:prstGeom>
          <a:ln w="317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dirty="0"/>
          </a:p>
        </p:txBody>
      </p:sp>
      <p:cxnSp>
        <p:nvCxnSpPr>
          <p:cNvPr id="17" name="直線矢印コネクタ 16"/>
          <p:cNvCxnSpPr>
            <a:stCxn id="15" idx="2"/>
          </p:cNvCxnSpPr>
          <p:nvPr/>
        </p:nvCxnSpPr>
        <p:spPr>
          <a:xfrm>
            <a:off x="3635896" y="4941168"/>
            <a:ext cx="576064" cy="0"/>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8" name="正方形/長方形 17"/>
          <p:cNvSpPr/>
          <p:nvPr/>
        </p:nvSpPr>
        <p:spPr>
          <a:xfrm>
            <a:off x="4211960" y="4797152"/>
            <a:ext cx="4932040" cy="1368152"/>
          </a:xfrm>
          <a:prstGeom prst="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2400" u="sng" dirty="0" smtClean="0">
                <a:solidFill>
                  <a:srgbClr val="FF0000"/>
                </a:solidFill>
              </a:rPr>
              <a:t>④</a:t>
            </a:r>
            <a:r>
              <a:rPr kumimoji="1" lang="ja-JP" altLang="en-US" sz="2400" u="sng" dirty="0" smtClean="0">
                <a:solidFill>
                  <a:srgbClr val="FF0000"/>
                </a:solidFill>
              </a:rPr>
              <a:t>施設の食費・部屋代補助外し</a:t>
            </a:r>
            <a:endParaRPr kumimoji="1" lang="en-US" altLang="ja-JP" sz="2400" u="sng" dirty="0" smtClean="0">
              <a:solidFill>
                <a:srgbClr val="FF0000"/>
              </a:solidFill>
            </a:endParaRPr>
          </a:p>
          <a:p>
            <a:pPr algn="ctr"/>
            <a:r>
              <a:rPr lang="ja-JP" altLang="en-US" sz="2000" dirty="0" smtClean="0">
                <a:solidFill>
                  <a:schemeClr val="tx1"/>
                </a:solidFill>
              </a:rPr>
              <a:t>低所得者でも、</a:t>
            </a:r>
            <a:r>
              <a:rPr lang="ja-JP" altLang="en-US" sz="2000" dirty="0" smtClean="0">
                <a:solidFill>
                  <a:srgbClr val="FF0000"/>
                </a:solidFill>
              </a:rPr>
              <a:t>配偶者課税、預金等</a:t>
            </a:r>
            <a:r>
              <a:rPr lang="ja-JP" altLang="en-US" sz="2000" dirty="0" smtClean="0">
                <a:solidFill>
                  <a:schemeClr val="tx1"/>
                </a:solidFill>
              </a:rPr>
              <a:t>があれば、施設の食費・部屋代補助を</a:t>
            </a:r>
            <a:r>
              <a:rPr lang="ja-JP" altLang="en-US" sz="2000" dirty="0" smtClean="0">
                <a:solidFill>
                  <a:srgbClr val="FF0000"/>
                </a:solidFill>
              </a:rPr>
              <a:t>しない</a:t>
            </a:r>
            <a:endParaRPr kumimoji="1" lang="ja-JP" altLang="en-US" sz="2000" dirty="0">
              <a:solidFill>
                <a:srgbClr val="FF0000"/>
              </a:solidFill>
            </a:endParaRPr>
          </a:p>
        </p:txBody>
      </p:sp>
      <p:sp>
        <p:nvSpPr>
          <p:cNvPr id="19" name="左中かっこ 18"/>
          <p:cNvSpPr/>
          <p:nvPr/>
        </p:nvSpPr>
        <p:spPr>
          <a:xfrm>
            <a:off x="827584" y="1916832"/>
            <a:ext cx="504056" cy="4032448"/>
          </a:xfrm>
          <a:prstGeom prst="leftBrace">
            <a:avLst/>
          </a:prstGeom>
          <a:ln w="444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dirty="0"/>
          </a:p>
        </p:txBody>
      </p:sp>
      <p:sp>
        <p:nvSpPr>
          <p:cNvPr id="20" name="正方形/長方形 19"/>
          <p:cNvSpPr/>
          <p:nvPr/>
        </p:nvSpPr>
        <p:spPr>
          <a:xfrm>
            <a:off x="251520" y="1484784"/>
            <a:ext cx="576064" cy="4536504"/>
          </a:xfrm>
          <a:prstGeom prst="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vert="wordArtVert" rtlCol="0" anchor="ctr"/>
          <a:lstStyle/>
          <a:p>
            <a:pPr algn="ctr"/>
            <a:r>
              <a:rPr lang="ja-JP" altLang="en-US" sz="2400" dirty="0" smtClean="0">
                <a:solidFill>
                  <a:srgbClr val="FF0000"/>
                </a:solidFill>
              </a:rPr>
              <a:t>③</a:t>
            </a:r>
            <a:r>
              <a:rPr kumimoji="1" lang="ja-JP" altLang="en-US" sz="2400" dirty="0" smtClean="0">
                <a:solidFill>
                  <a:srgbClr val="FF0000"/>
                </a:solidFill>
              </a:rPr>
              <a:t>所得によって２割負担へ</a:t>
            </a:r>
            <a:endParaRPr kumimoji="1" lang="ja-JP" altLang="en-US" sz="2400" dirty="0">
              <a:solidFill>
                <a:srgbClr val="FF0000"/>
              </a:solidFill>
            </a:endParaRPr>
          </a:p>
        </p:txBody>
      </p:sp>
      <p:sp>
        <p:nvSpPr>
          <p:cNvPr id="21" name="正方形/長方形 20"/>
          <p:cNvSpPr/>
          <p:nvPr/>
        </p:nvSpPr>
        <p:spPr>
          <a:xfrm>
            <a:off x="3419872" y="6309320"/>
            <a:ext cx="5400600" cy="548680"/>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2400" b="1" i="1" u="sng" dirty="0" smtClean="0">
                <a:solidFill>
                  <a:srgbClr val="FF0000"/>
                </a:solidFill>
              </a:rPr>
              <a:t>2025</a:t>
            </a:r>
            <a:r>
              <a:rPr lang="ja-JP" altLang="en-US" sz="2400" b="1" i="1" u="sng" dirty="0" smtClean="0">
                <a:solidFill>
                  <a:srgbClr val="FF0000"/>
                </a:solidFill>
              </a:rPr>
              <a:t>年に向けてさらに中長期改革へ</a:t>
            </a:r>
            <a:endParaRPr kumimoji="1" lang="ja-JP" altLang="en-US" sz="2400" b="1" i="1" u="sng" dirty="0">
              <a:solidFill>
                <a:srgbClr val="FF0000"/>
              </a:solidFill>
            </a:endParaRPr>
          </a:p>
        </p:txBody>
      </p:sp>
    </p:spTree>
    <p:extLst>
      <p:ext uri="{BB962C8B-B14F-4D97-AF65-F5344CB8AC3E}">
        <p14:creationId xmlns:p14="http://schemas.microsoft.com/office/powerpoint/2010/main" val="2578998670"/>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Autofit/>
          </a:bodyPr>
          <a:lstStyle/>
          <a:p>
            <a:r>
              <a:rPr lang="ja-JP" altLang="en-US" dirty="0" smtClean="0">
                <a:solidFill>
                  <a:srgbClr val="FF0000"/>
                </a:solidFill>
              </a:rPr>
              <a:t>経済財政運営の基本方針を示す「骨太の方針」</a:t>
            </a:r>
            <a:r>
              <a:rPr lang="en-US" altLang="ja-JP" dirty="0" smtClean="0">
                <a:solidFill>
                  <a:srgbClr val="FF0000"/>
                </a:solidFill>
              </a:rPr>
              <a:t> </a:t>
            </a:r>
            <a:r>
              <a:rPr lang="ja-JP" altLang="en-US" dirty="0" smtClean="0">
                <a:solidFill>
                  <a:srgbClr val="FF0000"/>
                </a:solidFill>
              </a:rPr>
              <a:t>６月３０日閣議決定</a:t>
            </a:r>
            <a:endParaRPr kumimoji="1" lang="ja-JP" altLang="en-US" dirty="0">
              <a:solidFill>
                <a:srgbClr val="FF0000"/>
              </a:solidFill>
            </a:endParaRPr>
          </a:p>
        </p:txBody>
      </p:sp>
      <p:sp>
        <p:nvSpPr>
          <p:cNvPr id="3" name="コンテンツ プレースホルダ 2"/>
          <p:cNvSpPr>
            <a:spLocks noGrp="1"/>
          </p:cNvSpPr>
          <p:nvPr>
            <p:ph idx="1"/>
          </p:nvPr>
        </p:nvSpPr>
        <p:spPr>
          <a:xfrm>
            <a:off x="251520" y="1700808"/>
            <a:ext cx="8373616" cy="4886003"/>
          </a:xfrm>
          <a:solidFill>
            <a:srgbClr val="FFFF00"/>
          </a:solidFill>
        </p:spPr>
        <p:txBody>
          <a:bodyPr>
            <a:normAutofit/>
          </a:bodyPr>
          <a:lstStyle/>
          <a:p>
            <a:pPr>
              <a:buNone/>
            </a:pPr>
            <a:r>
              <a:rPr lang="ja-JP" altLang="en-US" dirty="0" smtClean="0"/>
              <a:t>　　　２０２０年度に「財政健全化」目標を達成するための「経済・財政再生計画」</a:t>
            </a:r>
            <a:endParaRPr lang="en-US" altLang="ja-JP" dirty="0" smtClean="0"/>
          </a:p>
          <a:p>
            <a:pPr>
              <a:buNone/>
            </a:pPr>
            <a:r>
              <a:rPr lang="ja-JP" altLang="en-US" dirty="0" smtClean="0"/>
              <a:t>　　２０１６～２０１８年度を「集中改革期間」</a:t>
            </a:r>
            <a:endParaRPr lang="en-US" altLang="ja-JP" dirty="0" smtClean="0"/>
          </a:p>
          <a:p>
            <a:pPr>
              <a:buNone/>
            </a:pPr>
            <a:r>
              <a:rPr lang="ja-JP" altLang="en-US" dirty="0" smtClean="0"/>
              <a:t>　　３年間で社会保障費の自然増を１兆５千億円に抑える</a:t>
            </a:r>
            <a:endParaRPr lang="en-US" altLang="ja-JP" dirty="0" smtClean="0"/>
          </a:p>
          <a:p>
            <a:pPr>
              <a:buNone/>
            </a:pPr>
            <a:r>
              <a:rPr lang="ja-JP" altLang="en-US" dirty="0" smtClean="0"/>
              <a:t>　　３年間で９千億～１兆５千億円、１年当たり３千億～５千億円も削る　「目安」</a:t>
            </a:r>
          </a:p>
          <a:p>
            <a:endParaRPr kumimoji="1" lang="ja-JP" altLang="en-US" dirty="0"/>
          </a:p>
        </p:txBody>
      </p:sp>
    </p:spTree>
    <p:extLst>
      <p:ext uri="{BB962C8B-B14F-4D97-AF65-F5344CB8AC3E}">
        <p14:creationId xmlns:p14="http://schemas.microsoft.com/office/powerpoint/2010/main" val="1750264271"/>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u="sng" dirty="0" smtClean="0"/>
              <a:t>骨太の方針２０１５では</a:t>
            </a:r>
            <a:endParaRPr kumimoji="1" lang="ja-JP" altLang="en-US" u="sng" dirty="0"/>
          </a:p>
        </p:txBody>
      </p:sp>
      <p:sp>
        <p:nvSpPr>
          <p:cNvPr id="3" name="コンテンツ プレースホルダ 2"/>
          <p:cNvSpPr>
            <a:spLocks noGrp="1"/>
          </p:cNvSpPr>
          <p:nvPr>
            <p:ph idx="1"/>
          </p:nvPr>
        </p:nvSpPr>
        <p:spPr/>
        <p:txBody>
          <a:bodyPr>
            <a:normAutofit lnSpcReduction="10000"/>
          </a:bodyPr>
          <a:lstStyle/>
          <a:p>
            <a:pPr>
              <a:buNone/>
            </a:pPr>
            <a:r>
              <a:rPr lang="ja-JP" altLang="en-US" dirty="0" smtClean="0"/>
              <a:t>　　次期介護保険制度改革に向けて、高齢者の有する能力に応じ自立した生活を目指すという制度の趣旨や制度改正の施行状況を踏まえつつ、</a:t>
            </a:r>
            <a:r>
              <a:rPr lang="ja-JP" altLang="en-US" sz="4000" u="sng" dirty="0" smtClean="0">
                <a:solidFill>
                  <a:srgbClr val="FF0000"/>
                </a:solidFill>
              </a:rPr>
              <a:t>軽度者</a:t>
            </a:r>
            <a:r>
              <a:rPr lang="ja-JP" altLang="en-US" sz="4000" dirty="0" smtClean="0">
                <a:solidFill>
                  <a:srgbClr val="FF0000"/>
                </a:solidFill>
              </a:rPr>
              <a:t>に対する生活援助サービス・福祉用具貸与等やその他の給付について、</a:t>
            </a:r>
            <a:r>
              <a:rPr lang="ja-JP" altLang="en-US" sz="4000" u="sng" dirty="0" smtClean="0">
                <a:solidFill>
                  <a:srgbClr val="FF0000"/>
                </a:solidFill>
              </a:rPr>
              <a:t>給付の見直し</a:t>
            </a:r>
            <a:r>
              <a:rPr lang="ja-JP" altLang="en-US" sz="4000" dirty="0" smtClean="0">
                <a:solidFill>
                  <a:srgbClr val="FF0000"/>
                </a:solidFill>
              </a:rPr>
              <a:t>や</a:t>
            </a:r>
            <a:r>
              <a:rPr lang="ja-JP" altLang="en-US" sz="4000" u="sng" dirty="0" smtClean="0">
                <a:solidFill>
                  <a:srgbClr val="FF0000"/>
                </a:solidFill>
              </a:rPr>
              <a:t>地域支援事業への移行</a:t>
            </a:r>
            <a:r>
              <a:rPr lang="ja-JP" altLang="en-US" sz="4000" dirty="0" smtClean="0">
                <a:solidFill>
                  <a:srgbClr val="FF0000"/>
                </a:solidFill>
              </a:rPr>
              <a:t>を含め検討を行う</a:t>
            </a:r>
            <a:endParaRPr kumimoji="1" lang="ja-JP" altLang="en-US" dirty="0">
              <a:solidFill>
                <a:srgbClr val="FF0000"/>
              </a:solidFill>
            </a:endParaRPr>
          </a:p>
        </p:txBody>
      </p:sp>
    </p:spTree>
    <p:extLst>
      <p:ext uri="{BB962C8B-B14F-4D97-AF65-F5344CB8AC3E}">
        <p14:creationId xmlns:p14="http://schemas.microsoft.com/office/powerpoint/2010/main" val="1593820852"/>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Grp="1" noChangeAspect="1" noChangeArrowheads="1"/>
          </p:cNvPicPr>
          <p:nvPr>
            <p:ph idx="1"/>
          </p:nvPr>
        </p:nvPicPr>
        <p:blipFill>
          <a:blip r:embed="rId3" cstate="print"/>
          <a:srcRect/>
          <a:stretch>
            <a:fillRect/>
          </a:stretch>
        </p:blipFill>
        <p:spPr bwMode="auto">
          <a:xfrm>
            <a:off x="1259632" y="1412776"/>
            <a:ext cx="7128792" cy="5445224"/>
          </a:xfrm>
          <a:prstGeom prst="rect">
            <a:avLst/>
          </a:prstGeom>
          <a:noFill/>
          <a:ln w="9525">
            <a:noFill/>
            <a:miter lim="800000"/>
            <a:headEnd/>
            <a:tailEnd/>
          </a:ln>
        </p:spPr>
      </p:pic>
      <p:sp>
        <p:nvSpPr>
          <p:cNvPr id="5" name="円/楕円 4"/>
          <p:cNvSpPr/>
          <p:nvPr/>
        </p:nvSpPr>
        <p:spPr>
          <a:xfrm>
            <a:off x="4355976" y="2204864"/>
            <a:ext cx="3816424" cy="324036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 name="タイトル 1"/>
          <p:cNvSpPr>
            <a:spLocks noGrp="1"/>
          </p:cNvSpPr>
          <p:nvPr>
            <p:ph type="title"/>
          </p:nvPr>
        </p:nvSpPr>
        <p:spPr>
          <a:xfrm>
            <a:off x="457200" y="274638"/>
            <a:ext cx="8229600" cy="634082"/>
          </a:xfrm>
          <a:solidFill>
            <a:srgbClr val="FFFF00"/>
          </a:solidFill>
        </p:spPr>
        <p:txBody>
          <a:bodyPr>
            <a:noAutofit/>
          </a:bodyPr>
          <a:lstStyle/>
          <a:p>
            <a:r>
              <a:rPr lang="ja-JP" altLang="en-US" sz="3600" b="1" dirty="0">
                <a:solidFill>
                  <a:srgbClr val="FF0000"/>
                </a:solidFill>
                <a:latin typeface="HGPｺﾞｼｯｸM" panose="020B0600000000000000" pitchFamily="50" charset="-128"/>
                <a:ea typeface="HGPｺﾞｼｯｸM" panose="020B0600000000000000" pitchFamily="50" charset="-128"/>
              </a:rPr>
              <a:t>次</a:t>
            </a:r>
            <a:r>
              <a:rPr lang="ja-JP" altLang="en-US" sz="3600" b="1" dirty="0" smtClean="0">
                <a:solidFill>
                  <a:srgbClr val="FF0000"/>
                </a:solidFill>
                <a:latin typeface="HGPｺﾞｼｯｸM" panose="020B0600000000000000" pitchFamily="50" charset="-128"/>
                <a:ea typeface="HGPｺﾞｼｯｸM" panose="020B0600000000000000" pitchFamily="50" charset="-128"/>
              </a:rPr>
              <a:t>のターゲットは軽度者（要介護１，２）</a:t>
            </a:r>
            <a:endParaRPr kumimoji="1" lang="ja-JP" altLang="en-US" sz="3600" dirty="0">
              <a:solidFill>
                <a:srgbClr val="FF0000"/>
              </a:solidFill>
              <a:latin typeface="HGPｺﾞｼｯｸM" panose="020B0600000000000000" pitchFamily="50" charset="-128"/>
              <a:ea typeface="HGPｺﾞｼｯｸM" panose="020B0600000000000000" pitchFamily="50" charset="-128"/>
            </a:endParaRPr>
          </a:p>
        </p:txBody>
      </p:sp>
    </p:spTree>
    <p:extLst>
      <p:ext uri="{BB962C8B-B14F-4D97-AF65-F5344CB8AC3E}">
        <p14:creationId xmlns:p14="http://schemas.microsoft.com/office/powerpoint/2010/main" val="1686950680"/>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435280" cy="1143000"/>
          </a:xfrm>
          <a:solidFill>
            <a:srgbClr val="FFFF00"/>
          </a:solidFill>
        </p:spPr>
        <p:txBody>
          <a:bodyPr>
            <a:normAutofit fontScale="90000"/>
          </a:bodyPr>
          <a:lstStyle/>
          <a:p>
            <a:r>
              <a:rPr lang="ja-JP" altLang="en-US" b="1" dirty="0" smtClean="0">
                <a:solidFill>
                  <a:srgbClr val="FF0000"/>
                </a:solidFill>
                <a:latin typeface="HGPｺﾞｼｯｸM" panose="020B0600000000000000" pitchFamily="50" charset="-128"/>
                <a:ea typeface="HGPｺﾞｼｯｸM" panose="020B0600000000000000" pitchFamily="50" charset="-128"/>
              </a:rPr>
              <a:t>生活援助と福祉用具は自己負担</a:t>
            </a:r>
            <a:r>
              <a:rPr lang="en-US" altLang="ja-JP" b="1" dirty="0" smtClean="0">
                <a:solidFill>
                  <a:srgbClr val="FF0000"/>
                </a:solidFill>
                <a:latin typeface="HGPｺﾞｼｯｸM" panose="020B0600000000000000" pitchFamily="50" charset="-128"/>
                <a:ea typeface="HGPｺﾞｼｯｸM" panose="020B0600000000000000" pitchFamily="50" charset="-128"/>
              </a:rPr>
              <a:t/>
            </a:r>
            <a:br>
              <a:rPr lang="en-US" altLang="ja-JP" b="1" dirty="0" smtClean="0">
                <a:solidFill>
                  <a:srgbClr val="FF0000"/>
                </a:solidFill>
                <a:latin typeface="HGPｺﾞｼｯｸM" panose="020B0600000000000000" pitchFamily="50" charset="-128"/>
                <a:ea typeface="HGPｺﾞｼｯｸM" panose="020B0600000000000000" pitchFamily="50" charset="-128"/>
              </a:rPr>
            </a:br>
            <a:r>
              <a:rPr lang="ja-JP" altLang="en-US" sz="3200" b="1" dirty="0">
                <a:solidFill>
                  <a:srgbClr val="FF0000"/>
                </a:solidFill>
                <a:latin typeface="HGPｺﾞｼｯｸM" panose="020B0600000000000000" pitchFamily="50" charset="-128"/>
                <a:ea typeface="HGPｺﾞｼｯｸM" panose="020B0600000000000000" pitchFamily="50" charset="-128"/>
              </a:rPr>
              <a:t>保険</a:t>
            </a:r>
            <a:r>
              <a:rPr lang="ja-JP" altLang="en-US" sz="3200" b="1" dirty="0" smtClean="0">
                <a:solidFill>
                  <a:srgbClr val="FF0000"/>
                </a:solidFill>
                <a:latin typeface="HGPｺﾞｼｯｸM" panose="020B0600000000000000" pitchFamily="50" charset="-128"/>
                <a:ea typeface="HGPｺﾞｼｯｸM" panose="020B0600000000000000" pitchFamily="50" charset="-128"/>
              </a:rPr>
              <a:t>からも事業からも外す</a:t>
            </a:r>
            <a:endParaRPr kumimoji="1" lang="ja-JP" altLang="en-US" sz="3200" dirty="0">
              <a:solidFill>
                <a:srgbClr val="FF0000"/>
              </a:solidFill>
              <a:latin typeface="HGPｺﾞｼｯｸM" panose="020B0600000000000000" pitchFamily="50" charset="-128"/>
              <a:ea typeface="HGPｺﾞｼｯｸM" panose="020B0600000000000000" pitchFamily="50" charset="-128"/>
            </a:endParaRPr>
          </a:p>
        </p:txBody>
      </p:sp>
      <p:sp>
        <p:nvSpPr>
          <p:cNvPr id="3" name="コンテンツ プレースホルダー 2"/>
          <p:cNvSpPr>
            <a:spLocks noGrp="1"/>
          </p:cNvSpPr>
          <p:nvPr>
            <p:ph idx="1"/>
          </p:nvPr>
        </p:nvSpPr>
        <p:spPr/>
        <p:txBody>
          <a:bodyPr>
            <a:normAutofit lnSpcReduction="10000"/>
          </a:bodyPr>
          <a:lstStyle/>
          <a:p>
            <a:pPr marL="0" indent="0">
              <a:buNone/>
            </a:pPr>
            <a:r>
              <a:rPr lang="ja-JP" altLang="en-US" sz="3600" dirty="0" smtClean="0"/>
              <a:t>・</a:t>
            </a:r>
            <a:r>
              <a:rPr lang="ja-JP" altLang="en-US" sz="3600" dirty="0">
                <a:solidFill>
                  <a:srgbClr val="FF0000"/>
                </a:solidFill>
              </a:rPr>
              <a:t>軽度者に対する生活援助</a:t>
            </a:r>
            <a:r>
              <a:rPr lang="ja-JP" altLang="en-US" sz="3600" dirty="0"/>
              <a:t>の</a:t>
            </a:r>
            <a:r>
              <a:rPr lang="ja-JP" altLang="en-US" sz="3600" u="sng" dirty="0"/>
              <a:t>原則自己負担（一部補助）化</a:t>
            </a:r>
            <a:r>
              <a:rPr lang="ja-JP" altLang="en-US" sz="3600" dirty="0"/>
              <a:t> </a:t>
            </a:r>
          </a:p>
          <a:p>
            <a:pPr marL="0" indent="0">
              <a:buNone/>
            </a:pPr>
            <a:r>
              <a:rPr lang="ja-JP" altLang="en-US" sz="3600" dirty="0"/>
              <a:t>・</a:t>
            </a:r>
            <a:r>
              <a:rPr lang="ja-JP" altLang="en-US" sz="3600" dirty="0">
                <a:solidFill>
                  <a:srgbClr val="FF0000"/>
                </a:solidFill>
              </a:rPr>
              <a:t>福祉用具貸与・住宅改修</a:t>
            </a:r>
            <a:r>
              <a:rPr lang="ja-JP" altLang="en-US" sz="3600" dirty="0"/>
              <a:t>に係る価格及びスペックの見直し、</a:t>
            </a:r>
            <a:r>
              <a:rPr lang="ja-JP" altLang="en-US" sz="3600" u="sng" dirty="0"/>
              <a:t>原則自己負担（一部補助）化 </a:t>
            </a:r>
          </a:p>
          <a:p>
            <a:pPr marL="0" indent="0">
              <a:buNone/>
            </a:pPr>
            <a:r>
              <a:rPr lang="ja-JP" altLang="en-US" sz="3600" dirty="0"/>
              <a:t>・</a:t>
            </a:r>
            <a:r>
              <a:rPr lang="ja-JP" altLang="en-US" sz="3600" dirty="0">
                <a:solidFill>
                  <a:srgbClr val="FF0000"/>
                </a:solidFill>
              </a:rPr>
              <a:t>要介護１・２への通所介護サービス等</a:t>
            </a:r>
            <a:r>
              <a:rPr lang="ja-JP" altLang="en-US" sz="3600" dirty="0"/>
              <a:t>について、自治体の予算の範囲内で実施する仕組み</a:t>
            </a:r>
            <a:r>
              <a:rPr lang="ja-JP" altLang="en-US" sz="3600" u="sng" dirty="0">
                <a:solidFill>
                  <a:srgbClr val="FF0000"/>
                </a:solidFill>
              </a:rPr>
              <a:t>（地域支援事業）へ移行 </a:t>
            </a:r>
            <a:r>
              <a:rPr lang="ja-JP" altLang="en-US" dirty="0"/>
              <a:t>	</a:t>
            </a:r>
          </a:p>
        </p:txBody>
      </p:sp>
      <p:sp>
        <p:nvSpPr>
          <p:cNvPr id="4" name="タイトル 1"/>
          <p:cNvSpPr txBox="1">
            <a:spLocks/>
          </p:cNvSpPr>
          <p:nvPr/>
        </p:nvSpPr>
        <p:spPr>
          <a:xfrm>
            <a:off x="4139952" y="6525344"/>
            <a:ext cx="5004048" cy="332656"/>
          </a:xfrm>
          <a:prstGeom prst="rect">
            <a:avLst/>
          </a:prstGeom>
          <a:solidFill>
            <a:srgbClr val="FFFF00"/>
          </a:solidFill>
        </p:spPr>
        <p:txBody>
          <a:bodyPr vert="horz" lIns="91440" tIns="45720" rIns="91440" bIns="45720" rtlCol="0" anchor="ctr">
            <a:norm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r>
              <a:rPr lang="ja-JP" altLang="en-US" sz="1400" b="1" dirty="0" smtClean="0">
                <a:latin typeface="HGPｺﾞｼｯｸM" panose="020B0600000000000000" pitchFamily="50" charset="-128"/>
                <a:ea typeface="HGPｺﾞｼｯｸM" panose="020B0600000000000000" pitchFamily="50" charset="-128"/>
              </a:rPr>
              <a:t>財政制度等審議会・</a:t>
            </a:r>
            <a:r>
              <a:rPr lang="zh-TW" altLang="en-US" sz="1400" b="1" dirty="0" smtClean="0">
                <a:latin typeface="HGPｺﾞｼｯｸM" panose="020B0600000000000000" pitchFamily="50" charset="-128"/>
                <a:ea typeface="HGPｺﾞｼｯｸM" panose="020B0600000000000000" pitchFamily="50" charset="-128"/>
              </a:rPr>
              <a:t>財政制度分科会（</a:t>
            </a:r>
            <a:r>
              <a:rPr lang="en-US" altLang="ja-JP" sz="1400" b="1" dirty="0" smtClean="0">
                <a:latin typeface="HGPｺﾞｼｯｸM" panose="020B0600000000000000" pitchFamily="50" charset="-128"/>
                <a:ea typeface="HGPｺﾞｼｯｸM" panose="020B0600000000000000" pitchFamily="50" charset="-128"/>
              </a:rPr>
              <a:t>2015</a:t>
            </a:r>
            <a:r>
              <a:rPr lang="zh-TW" altLang="en-US" sz="1400" b="1" dirty="0" smtClean="0">
                <a:latin typeface="HGPｺﾞｼｯｸM" panose="020B0600000000000000" pitchFamily="50" charset="-128"/>
                <a:ea typeface="HGPｺﾞｼｯｸM" panose="020B0600000000000000" pitchFamily="50" charset="-128"/>
              </a:rPr>
              <a:t>年</a:t>
            </a:r>
            <a:r>
              <a:rPr lang="en-US" altLang="zh-TW" sz="1400" b="1" dirty="0" smtClean="0">
                <a:latin typeface="HGPｺﾞｼｯｸM" panose="020B0600000000000000" pitchFamily="50" charset="-128"/>
                <a:ea typeface="HGPｺﾞｼｯｸM" panose="020B0600000000000000" pitchFamily="50" charset="-128"/>
              </a:rPr>
              <a:t>10</a:t>
            </a:r>
            <a:r>
              <a:rPr lang="zh-TW" altLang="en-US" sz="1400" b="1" dirty="0" smtClean="0">
                <a:latin typeface="HGPｺﾞｼｯｸM" panose="020B0600000000000000" pitchFamily="50" charset="-128"/>
                <a:ea typeface="HGPｺﾞｼｯｸM" panose="020B0600000000000000" pitchFamily="50" charset="-128"/>
              </a:rPr>
              <a:t>月</a:t>
            </a:r>
            <a:r>
              <a:rPr lang="en-US" altLang="zh-TW" sz="1400" b="1" dirty="0" smtClean="0">
                <a:latin typeface="HGPｺﾞｼｯｸM" panose="020B0600000000000000" pitchFamily="50" charset="-128"/>
                <a:ea typeface="HGPｺﾞｼｯｸM" panose="020B0600000000000000" pitchFamily="50" charset="-128"/>
              </a:rPr>
              <a:t>9</a:t>
            </a:r>
            <a:r>
              <a:rPr lang="zh-TW" altLang="en-US" sz="1400" b="1" dirty="0" smtClean="0">
                <a:latin typeface="HGPｺﾞｼｯｸM" panose="020B0600000000000000" pitchFamily="50" charset="-128"/>
                <a:ea typeface="HGPｺﾞｼｯｸM" panose="020B0600000000000000" pitchFamily="50" charset="-128"/>
              </a:rPr>
              <a:t>日）</a:t>
            </a:r>
            <a:r>
              <a:rPr lang="ja-JP" altLang="en-US" sz="1400" b="1" dirty="0" smtClean="0">
                <a:latin typeface="HGPｺﾞｼｯｸM" panose="020B0600000000000000" pitchFamily="50" charset="-128"/>
                <a:ea typeface="HGPｺﾞｼｯｸM" panose="020B0600000000000000" pitchFamily="50" charset="-128"/>
              </a:rPr>
              <a:t>資料</a:t>
            </a:r>
            <a:endParaRPr lang="ja-JP" altLang="en-US" sz="2400" dirty="0">
              <a:latin typeface="HGPｺﾞｼｯｸM" panose="020B0600000000000000" pitchFamily="50" charset="-128"/>
              <a:ea typeface="HGPｺﾞｼｯｸM" panose="020B0600000000000000" pitchFamily="50" charset="-128"/>
            </a:endParaRPr>
          </a:p>
        </p:txBody>
      </p:sp>
    </p:spTree>
    <p:extLst>
      <p:ext uri="{BB962C8B-B14F-4D97-AF65-F5344CB8AC3E}">
        <p14:creationId xmlns:p14="http://schemas.microsoft.com/office/powerpoint/2010/main" val="1136102418"/>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a:xfrm>
            <a:off x="373304" y="1902149"/>
            <a:ext cx="8397391" cy="4955851"/>
          </a:xfrm>
        </p:spPr>
        <p:txBody>
          <a:bodyPr>
            <a:normAutofit fontScale="92500" lnSpcReduction="10000"/>
          </a:bodyPr>
          <a:lstStyle/>
          <a:p>
            <a:pPr marL="0" indent="0">
              <a:buNone/>
            </a:pPr>
            <a:r>
              <a:rPr lang="ja-JP" altLang="en-US" sz="4400" dirty="0" smtClean="0"/>
              <a:t>生活</a:t>
            </a:r>
            <a:r>
              <a:rPr lang="ja-JP" altLang="en-US" sz="4400" dirty="0"/>
              <a:t>援助及び福祉用具貸与、住宅改修に係る原則自己負担（一部補助）については、速やかに関係審議会等において制度の実現・具体化に向けた検討を開始し、</a:t>
            </a:r>
            <a:r>
              <a:rPr lang="en-US" altLang="ja-JP" sz="4800" u="sng" dirty="0">
                <a:solidFill>
                  <a:srgbClr val="FF0000"/>
                </a:solidFill>
              </a:rPr>
              <a:t>28</a:t>
            </a:r>
            <a:r>
              <a:rPr lang="ja-JP" altLang="en-US" sz="4400" u="sng" dirty="0">
                <a:solidFill>
                  <a:srgbClr val="FF0000"/>
                </a:solidFill>
              </a:rPr>
              <a:t>年末</a:t>
            </a:r>
            <a:r>
              <a:rPr lang="ja-JP" altLang="en-US" sz="4400" dirty="0">
                <a:solidFill>
                  <a:srgbClr val="FF0000"/>
                </a:solidFill>
              </a:rPr>
              <a:t>までのできる限り早い時期に結論を得て、その結果を踏まえ、</a:t>
            </a:r>
            <a:r>
              <a:rPr lang="ja-JP" altLang="en-US" sz="4400" u="sng" dirty="0">
                <a:solidFill>
                  <a:srgbClr val="FF0000"/>
                </a:solidFill>
              </a:rPr>
              <a:t>遅くとも</a:t>
            </a:r>
            <a:r>
              <a:rPr lang="en-US" altLang="ja-JP" sz="4400" u="sng" dirty="0">
                <a:solidFill>
                  <a:srgbClr val="FF0000"/>
                </a:solidFill>
              </a:rPr>
              <a:t>29</a:t>
            </a:r>
            <a:r>
              <a:rPr lang="ja-JP" altLang="en-US" sz="4400" u="sng" dirty="0">
                <a:solidFill>
                  <a:srgbClr val="FF0000"/>
                </a:solidFill>
              </a:rPr>
              <a:t>年通常国会</a:t>
            </a:r>
            <a:r>
              <a:rPr lang="ja-JP" altLang="en-US" sz="4400" dirty="0">
                <a:solidFill>
                  <a:srgbClr val="FF0000"/>
                </a:solidFill>
              </a:rPr>
              <a:t>に所要の法案を提出</a:t>
            </a:r>
            <a:r>
              <a:rPr lang="ja-JP" altLang="en-US" sz="4400" dirty="0"/>
              <a:t> </a:t>
            </a:r>
            <a:r>
              <a:rPr lang="ja-JP" altLang="en-US" dirty="0"/>
              <a:t>	</a:t>
            </a:r>
          </a:p>
          <a:p>
            <a:endParaRPr kumimoji="1" lang="ja-JP" altLang="en-US" dirty="0"/>
          </a:p>
        </p:txBody>
      </p:sp>
      <p:sp>
        <p:nvSpPr>
          <p:cNvPr id="4" name="タイトル 1"/>
          <p:cNvSpPr>
            <a:spLocks noGrp="1"/>
          </p:cNvSpPr>
          <p:nvPr>
            <p:ph type="title"/>
          </p:nvPr>
        </p:nvSpPr>
        <p:spPr>
          <a:xfrm>
            <a:off x="457199" y="274637"/>
            <a:ext cx="8313495" cy="1627511"/>
          </a:xfrm>
          <a:solidFill>
            <a:srgbClr val="FFFF00"/>
          </a:solidFill>
        </p:spPr>
        <p:txBody>
          <a:bodyPr>
            <a:noAutofit/>
          </a:bodyPr>
          <a:lstStyle/>
          <a:p>
            <a:r>
              <a:rPr lang="ja-JP" altLang="en-US" sz="5400" dirty="0">
                <a:solidFill>
                  <a:srgbClr val="FF0000"/>
                </a:solidFill>
                <a:latin typeface="HGPｺﾞｼｯｸM" panose="020B0600000000000000" pitchFamily="50" charset="-128"/>
                <a:ea typeface="HGPｺﾞｼｯｸM" panose="020B0600000000000000" pitchFamily="50" charset="-128"/>
              </a:rPr>
              <a:t>今</a:t>
            </a:r>
            <a:r>
              <a:rPr kumimoji="1" lang="ja-JP" altLang="en-US" sz="5400" dirty="0" smtClean="0">
                <a:solidFill>
                  <a:srgbClr val="FF0000"/>
                </a:solidFill>
                <a:latin typeface="HGPｺﾞｼｯｸM" panose="020B0600000000000000" pitchFamily="50" charset="-128"/>
                <a:ea typeface="HGPｺﾞｼｯｸM" panose="020B0600000000000000" pitchFamily="50" charset="-128"/>
              </a:rPr>
              <a:t>年末までに結論、</a:t>
            </a:r>
            <a:r>
              <a:rPr kumimoji="1" lang="en-US" altLang="ja-JP" sz="5400" dirty="0" smtClean="0">
                <a:solidFill>
                  <a:srgbClr val="FF0000"/>
                </a:solidFill>
                <a:latin typeface="HGPｺﾞｼｯｸM" panose="020B0600000000000000" pitchFamily="50" charset="-128"/>
                <a:ea typeface="HGPｺﾞｼｯｸM" panose="020B0600000000000000" pitchFamily="50" charset="-128"/>
              </a:rPr>
              <a:t/>
            </a:r>
            <a:br>
              <a:rPr kumimoji="1" lang="en-US" altLang="ja-JP" sz="5400" dirty="0" smtClean="0">
                <a:solidFill>
                  <a:srgbClr val="FF0000"/>
                </a:solidFill>
                <a:latin typeface="HGPｺﾞｼｯｸM" panose="020B0600000000000000" pitchFamily="50" charset="-128"/>
                <a:ea typeface="HGPｺﾞｼｯｸM" panose="020B0600000000000000" pitchFamily="50" charset="-128"/>
              </a:rPr>
            </a:br>
            <a:r>
              <a:rPr lang="ja-JP" altLang="en-US" sz="5400" dirty="0" smtClean="0">
                <a:solidFill>
                  <a:srgbClr val="FF0000"/>
                </a:solidFill>
                <a:latin typeface="HGPｺﾞｼｯｸM" panose="020B0600000000000000" pitchFamily="50" charset="-128"/>
                <a:ea typeface="HGPｺﾞｼｯｸM" panose="020B0600000000000000" pitchFamily="50" charset="-128"/>
              </a:rPr>
              <a:t>来年</a:t>
            </a:r>
            <a:r>
              <a:rPr kumimoji="1" lang="ja-JP" altLang="en-US" sz="5400" dirty="0" smtClean="0">
                <a:solidFill>
                  <a:srgbClr val="FF0000"/>
                </a:solidFill>
                <a:latin typeface="HGPｺﾞｼｯｸM" panose="020B0600000000000000" pitchFamily="50" charset="-128"/>
                <a:ea typeface="HGPｺﾞｼｯｸM" panose="020B0600000000000000" pitchFamily="50" charset="-128"/>
              </a:rPr>
              <a:t>通常国会へ法案提出</a:t>
            </a:r>
            <a:endParaRPr kumimoji="1" lang="ja-JP" altLang="en-US" sz="5400" dirty="0">
              <a:solidFill>
                <a:srgbClr val="FF0000"/>
              </a:solidFill>
              <a:latin typeface="HGPｺﾞｼｯｸM" panose="020B0600000000000000" pitchFamily="50" charset="-128"/>
              <a:ea typeface="HGPｺﾞｼｯｸM" panose="020B0600000000000000" pitchFamily="50" charset="-128"/>
            </a:endParaRPr>
          </a:p>
        </p:txBody>
      </p:sp>
      <p:sp>
        <p:nvSpPr>
          <p:cNvPr id="5" name="タイトル 1"/>
          <p:cNvSpPr txBox="1">
            <a:spLocks/>
          </p:cNvSpPr>
          <p:nvPr/>
        </p:nvSpPr>
        <p:spPr>
          <a:xfrm>
            <a:off x="4139952" y="6525344"/>
            <a:ext cx="5004048" cy="332656"/>
          </a:xfrm>
          <a:prstGeom prst="rect">
            <a:avLst/>
          </a:prstGeom>
          <a:solidFill>
            <a:srgbClr val="FFFF00"/>
          </a:solidFill>
        </p:spPr>
        <p:txBody>
          <a:bodyPr vert="horz" lIns="91440" tIns="45720" rIns="91440" bIns="45720" rtlCol="0" anchor="ctr">
            <a:norm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r>
              <a:rPr lang="ja-JP" altLang="en-US" sz="1400" b="1" dirty="0" smtClean="0">
                <a:latin typeface="HGPｺﾞｼｯｸM" panose="020B0600000000000000" pitchFamily="50" charset="-128"/>
                <a:ea typeface="HGPｺﾞｼｯｸM" panose="020B0600000000000000" pitchFamily="50" charset="-128"/>
              </a:rPr>
              <a:t>財政制度等審議会・</a:t>
            </a:r>
            <a:r>
              <a:rPr lang="zh-TW" altLang="en-US" sz="1400" b="1" dirty="0" smtClean="0">
                <a:latin typeface="HGPｺﾞｼｯｸM" panose="020B0600000000000000" pitchFamily="50" charset="-128"/>
                <a:ea typeface="HGPｺﾞｼｯｸM" panose="020B0600000000000000" pitchFamily="50" charset="-128"/>
              </a:rPr>
              <a:t>財政制度分科会（</a:t>
            </a:r>
            <a:r>
              <a:rPr lang="en-US" altLang="ja-JP" sz="1400" b="1" dirty="0" smtClean="0">
                <a:latin typeface="HGPｺﾞｼｯｸM" panose="020B0600000000000000" pitchFamily="50" charset="-128"/>
                <a:ea typeface="HGPｺﾞｼｯｸM" panose="020B0600000000000000" pitchFamily="50" charset="-128"/>
              </a:rPr>
              <a:t>2015</a:t>
            </a:r>
            <a:r>
              <a:rPr lang="zh-TW" altLang="en-US" sz="1400" b="1" dirty="0" smtClean="0">
                <a:latin typeface="HGPｺﾞｼｯｸM" panose="020B0600000000000000" pitchFamily="50" charset="-128"/>
                <a:ea typeface="HGPｺﾞｼｯｸM" panose="020B0600000000000000" pitchFamily="50" charset="-128"/>
              </a:rPr>
              <a:t>年</a:t>
            </a:r>
            <a:r>
              <a:rPr lang="en-US" altLang="zh-TW" sz="1400" b="1" dirty="0" smtClean="0">
                <a:latin typeface="HGPｺﾞｼｯｸM" panose="020B0600000000000000" pitchFamily="50" charset="-128"/>
                <a:ea typeface="HGPｺﾞｼｯｸM" panose="020B0600000000000000" pitchFamily="50" charset="-128"/>
              </a:rPr>
              <a:t>10</a:t>
            </a:r>
            <a:r>
              <a:rPr lang="zh-TW" altLang="en-US" sz="1400" b="1" dirty="0" smtClean="0">
                <a:latin typeface="HGPｺﾞｼｯｸM" panose="020B0600000000000000" pitchFamily="50" charset="-128"/>
                <a:ea typeface="HGPｺﾞｼｯｸM" panose="020B0600000000000000" pitchFamily="50" charset="-128"/>
              </a:rPr>
              <a:t>月</a:t>
            </a:r>
            <a:r>
              <a:rPr lang="en-US" altLang="zh-TW" sz="1400" b="1" dirty="0" smtClean="0">
                <a:latin typeface="HGPｺﾞｼｯｸM" panose="020B0600000000000000" pitchFamily="50" charset="-128"/>
                <a:ea typeface="HGPｺﾞｼｯｸM" panose="020B0600000000000000" pitchFamily="50" charset="-128"/>
              </a:rPr>
              <a:t>9</a:t>
            </a:r>
            <a:r>
              <a:rPr lang="zh-TW" altLang="en-US" sz="1400" b="1" dirty="0" smtClean="0">
                <a:latin typeface="HGPｺﾞｼｯｸM" panose="020B0600000000000000" pitchFamily="50" charset="-128"/>
                <a:ea typeface="HGPｺﾞｼｯｸM" panose="020B0600000000000000" pitchFamily="50" charset="-128"/>
              </a:rPr>
              <a:t>日）</a:t>
            </a:r>
            <a:r>
              <a:rPr lang="ja-JP" altLang="en-US" sz="1400" b="1" dirty="0" smtClean="0">
                <a:latin typeface="HGPｺﾞｼｯｸM" panose="020B0600000000000000" pitchFamily="50" charset="-128"/>
                <a:ea typeface="HGPｺﾞｼｯｸM" panose="020B0600000000000000" pitchFamily="50" charset="-128"/>
              </a:rPr>
              <a:t>資料</a:t>
            </a:r>
            <a:endParaRPr lang="ja-JP" altLang="en-US" sz="2400" dirty="0">
              <a:latin typeface="HGPｺﾞｼｯｸM" panose="020B0600000000000000" pitchFamily="50" charset="-128"/>
              <a:ea typeface="HGPｺﾞｼｯｸM" panose="020B0600000000000000" pitchFamily="50" charset="-128"/>
            </a:endParaRPr>
          </a:p>
        </p:txBody>
      </p:sp>
    </p:spTree>
    <p:extLst>
      <p:ext uri="{BB962C8B-B14F-4D97-AF65-F5344CB8AC3E}">
        <p14:creationId xmlns:p14="http://schemas.microsoft.com/office/powerpoint/2010/main" val="3185228169"/>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147248" cy="634082"/>
          </a:xfrm>
        </p:spPr>
        <p:txBody>
          <a:bodyPr>
            <a:normAutofit fontScale="90000"/>
          </a:bodyPr>
          <a:lstStyle/>
          <a:p>
            <a:r>
              <a:rPr lang="ja-JP" altLang="en-US" u="sng" dirty="0" smtClean="0"/>
              <a:t>骨太の方針２０１５（閣議決定）では</a:t>
            </a:r>
            <a:endParaRPr kumimoji="1" lang="ja-JP" altLang="en-US" dirty="0"/>
          </a:p>
        </p:txBody>
      </p:sp>
      <p:sp>
        <p:nvSpPr>
          <p:cNvPr id="3" name="コンテンツ プレースホルダ 2"/>
          <p:cNvSpPr>
            <a:spLocks noGrp="1"/>
          </p:cNvSpPr>
          <p:nvPr>
            <p:ph idx="1"/>
          </p:nvPr>
        </p:nvSpPr>
        <p:spPr>
          <a:xfrm>
            <a:off x="179512" y="1196752"/>
            <a:ext cx="8640960" cy="5400600"/>
          </a:xfrm>
        </p:spPr>
        <p:txBody>
          <a:bodyPr>
            <a:normAutofit/>
          </a:bodyPr>
          <a:lstStyle/>
          <a:p>
            <a:pPr>
              <a:buNone/>
            </a:pPr>
            <a:r>
              <a:rPr lang="ja-JP" altLang="en-US" dirty="0" smtClean="0"/>
              <a:t>　</a:t>
            </a:r>
            <a:r>
              <a:rPr lang="ja-JP" altLang="en-US" sz="3600" dirty="0" smtClean="0"/>
              <a:t>　介護保険における高額介護サービス費制度や</a:t>
            </a:r>
            <a:r>
              <a:rPr lang="ja-JP" altLang="en-US" sz="3600" u="sng" dirty="0" smtClean="0">
                <a:solidFill>
                  <a:srgbClr val="FF0000"/>
                </a:solidFill>
              </a:rPr>
              <a:t>利用者負担の在り方等</a:t>
            </a:r>
            <a:r>
              <a:rPr lang="ja-JP" altLang="en-US" sz="3600" dirty="0" smtClean="0">
                <a:solidFill>
                  <a:srgbClr val="FF0000"/>
                </a:solidFill>
              </a:rPr>
              <a:t>について、制度改正の施行状況も踏まえつつ、検討を行う</a:t>
            </a:r>
            <a:r>
              <a:rPr lang="ja-JP" altLang="en-US" sz="3600" dirty="0" smtClean="0"/>
              <a:t>。</a:t>
            </a:r>
          </a:p>
          <a:p>
            <a:pPr>
              <a:buNone/>
            </a:pPr>
            <a:r>
              <a:rPr lang="ja-JP" altLang="en-US" sz="3600" dirty="0" smtClean="0"/>
              <a:t>　　あわせて、医療保険、介護保険ともに、</a:t>
            </a:r>
            <a:r>
              <a:rPr lang="ja-JP" altLang="en-US" sz="3600" dirty="0" smtClean="0">
                <a:solidFill>
                  <a:srgbClr val="FF0000"/>
                </a:solidFill>
              </a:rPr>
              <a:t>マイナンバーを活用すること等により、</a:t>
            </a:r>
            <a:r>
              <a:rPr lang="ja-JP" altLang="en-US" sz="3600" u="sng" dirty="0" smtClean="0">
                <a:solidFill>
                  <a:srgbClr val="FF0000"/>
                </a:solidFill>
              </a:rPr>
              <a:t>金融資産等の保有状況を考慮に入れた負担</a:t>
            </a:r>
            <a:r>
              <a:rPr lang="ja-JP" altLang="en-US" sz="3600" dirty="0" smtClean="0">
                <a:solidFill>
                  <a:srgbClr val="FF0000"/>
                </a:solidFill>
              </a:rPr>
              <a:t>を求める仕組みについて、実施上の課題を整理しつつ、検討</a:t>
            </a:r>
            <a:r>
              <a:rPr lang="ja-JP" altLang="en-US" sz="3600" dirty="0" smtClean="0"/>
              <a:t>する</a:t>
            </a:r>
            <a:endParaRPr kumimoji="1" lang="ja-JP" altLang="en-US" sz="3600" dirty="0"/>
          </a:p>
        </p:txBody>
      </p:sp>
    </p:spTree>
    <p:extLst>
      <p:ext uri="{BB962C8B-B14F-4D97-AF65-F5344CB8AC3E}">
        <p14:creationId xmlns:p14="http://schemas.microsoft.com/office/powerpoint/2010/main" val="537619521"/>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a:xfrm>
            <a:off x="289409" y="2204864"/>
            <a:ext cx="8363272" cy="4997152"/>
          </a:xfrm>
        </p:spPr>
        <p:txBody>
          <a:bodyPr>
            <a:normAutofit fontScale="92500" lnSpcReduction="20000"/>
          </a:bodyPr>
          <a:lstStyle/>
          <a:p>
            <a:pPr marL="0" indent="0">
              <a:buNone/>
            </a:pPr>
            <a:r>
              <a:rPr lang="ja-JP" altLang="en-US" sz="3500" dirty="0" smtClean="0"/>
              <a:t>・</a:t>
            </a:r>
            <a:r>
              <a:rPr lang="ja-JP" altLang="en-US" sz="3500" dirty="0"/>
              <a:t>２割負担の対象者の見直し：医療制度との均衡を踏まえて、</a:t>
            </a:r>
            <a:r>
              <a:rPr lang="en-US" altLang="ja-JP" sz="4300" dirty="0">
                <a:solidFill>
                  <a:srgbClr val="FF0000"/>
                </a:solidFill>
              </a:rPr>
              <a:t>65</a:t>
            </a:r>
            <a:r>
              <a:rPr lang="ja-JP" altLang="en-US" sz="4300" dirty="0">
                <a:solidFill>
                  <a:srgbClr val="FF0000"/>
                </a:solidFill>
              </a:rPr>
              <a:t>～</a:t>
            </a:r>
            <a:r>
              <a:rPr lang="en-US" altLang="ja-JP" sz="4300" dirty="0">
                <a:solidFill>
                  <a:srgbClr val="FF0000"/>
                </a:solidFill>
              </a:rPr>
              <a:t>74</a:t>
            </a:r>
            <a:r>
              <a:rPr lang="ja-JP" altLang="en-US" sz="4300" dirty="0">
                <a:solidFill>
                  <a:srgbClr val="FF0000"/>
                </a:solidFill>
              </a:rPr>
              <a:t>歳について原則２割</a:t>
            </a:r>
            <a:r>
              <a:rPr lang="ja-JP" altLang="en-US" sz="3500" dirty="0"/>
              <a:t>に見直し </a:t>
            </a:r>
            <a:endParaRPr lang="en-US" altLang="ja-JP" sz="3500" dirty="0" smtClean="0"/>
          </a:p>
          <a:p>
            <a:pPr marL="0" indent="0">
              <a:buNone/>
            </a:pPr>
            <a:endParaRPr lang="ja-JP" altLang="en-US" dirty="0"/>
          </a:p>
          <a:p>
            <a:r>
              <a:rPr lang="ja-JP" altLang="en-US" sz="3900" dirty="0" smtClean="0"/>
              <a:t>速やか</a:t>
            </a:r>
            <a:r>
              <a:rPr lang="ja-JP" altLang="en-US" sz="3900" dirty="0"/>
              <a:t>に関係審議会等において制度の実現・具体化に向けた検討を開始し、</a:t>
            </a:r>
            <a:r>
              <a:rPr lang="en-US" altLang="ja-JP" sz="3900" dirty="0"/>
              <a:t>28</a:t>
            </a:r>
            <a:r>
              <a:rPr lang="ja-JP" altLang="en-US" sz="3900" dirty="0"/>
              <a:t>年末までのできる限り早い時期に結論を得て、その結果を踏まえ、</a:t>
            </a:r>
            <a:r>
              <a:rPr lang="ja-JP" altLang="en-US" sz="3900" dirty="0">
                <a:solidFill>
                  <a:srgbClr val="FF0000"/>
                </a:solidFill>
              </a:rPr>
              <a:t>遅くとも</a:t>
            </a:r>
            <a:r>
              <a:rPr lang="en-US" altLang="ja-JP" sz="3900" u="sng" dirty="0">
                <a:solidFill>
                  <a:srgbClr val="FF0000"/>
                </a:solidFill>
              </a:rPr>
              <a:t>29</a:t>
            </a:r>
            <a:r>
              <a:rPr lang="ja-JP" altLang="en-US" sz="3900" u="sng" dirty="0">
                <a:solidFill>
                  <a:srgbClr val="FF0000"/>
                </a:solidFill>
              </a:rPr>
              <a:t>年通常国会</a:t>
            </a:r>
            <a:r>
              <a:rPr lang="ja-JP" altLang="en-US" sz="3900" dirty="0">
                <a:solidFill>
                  <a:srgbClr val="FF0000"/>
                </a:solidFill>
              </a:rPr>
              <a:t>に所要の法案を提出 </a:t>
            </a:r>
            <a:r>
              <a:rPr lang="ja-JP" altLang="en-US" dirty="0"/>
              <a:t>	</a:t>
            </a:r>
          </a:p>
          <a:p>
            <a:pPr marL="0" indent="0">
              <a:buNone/>
            </a:pPr>
            <a:r>
              <a:rPr lang="ja-JP" altLang="en-US" dirty="0"/>
              <a:t>	</a:t>
            </a:r>
          </a:p>
          <a:p>
            <a:endParaRPr kumimoji="1" lang="ja-JP" altLang="en-US" dirty="0"/>
          </a:p>
        </p:txBody>
      </p:sp>
      <p:sp>
        <p:nvSpPr>
          <p:cNvPr id="4" name="タイトル 1"/>
          <p:cNvSpPr>
            <a:spLocks noGrp="1"/>
          </p:cNvSpPr>
          <p:nvPr>
            <p:ph type="title"/>
          </p:nvPr>
        </p:nvSpPr>
        <p:spPr>
          <a:xfrm>
            <a:off x="457200" y="274638"/>
            <a:ext cx="8229600" cy="1786210"/>
          </a:xfrm>
          <a:solidFill>
            <a:srgbClr val="FFFF00"/>
          </a:solidFill>
        </p:spPr>
        <p:txBody>
          <a:bodyPr>
            <a:normAutofit/>
          </a:bodyPr>
          <a:lstStyle/>
          <a:p>
            <a:r>
              <a:rPr lang="en-US" altLang="ja-JP" sz="6000" b="1" dirty="0">
                <a:solidFill>
                  <a:srgbClr val="FF0000"/>
                </a:solidFill>
                <a:latin typeface="HGPｺﾞｼｯｸM" panose="020B0600000000000000" pitchFamily="50" charset="-128"/>
                <a:ea typeface="HGPｺﾞｼｯｸM" panose="020B0600000000000000" pitchFamily="50" charset="-128"/>
              </a:rPr>
              <a:t>74</a:t>
            </a:r>
            <a:r>
              <a:rPr lang="ja-JP" altLang="en-US" sz="6000" b="1" dirty="0">
                <a:solidFill>
                  <a:srgbClr val="FF0000"/>
                </a:solidFill>
                <a:latin typeface="HGPｺﾞｼｯｸM" panose="020B0600000000000000" pitchFamily="50" charset="-128"/>
                <a:ea typeface="HGPｺﾞｼｯｸM" panose="020B0600000000000000" pitchFamily="50" charset="-128"/>
              </a:rPr>
              <a:t>歳</a:t>
            </a:r>
            <a:r>
              <a:rPr lang="ja-JP" altLang="en-US" sz="6000" b="1" dirty="0" smtClean="0">
                <a:solidFill>
                  <a:srgbClr val="FF0000"/>
                </a:solidFill>
                <a:latin typeface="HGPｺﾞｼｯｸM" panose="020B0600000000000000" pitchFamily="50" charset="-128"/>
                <a:ea typeface="HGPｺﾞｼｯｸM" panose="020B0600000000000000" pitchFamily="50" charset="-128"/>
              </a:rPr>
              <a:t>まで</a:t>
            </a:r>
            <a:r>
              <a:rPr lang="en-US" altLang="ja-JP" sz="6000" b="1" dirty="0" smtClean="0">
                <a:solidFill>
                  <a:srgbClr val="FF0000"/>
                </a:solidFill>
                <a:latin typeface="HGPｺﾞｼｯｸM" panose="020B0600000000000000" pitchFamily="50" charset="-128"/>
                <a:ea typeface="HGPｺﾞｼｯｸM" panose="020B0600000000000000" pitchFamily="50" charset="-128"/>
              </a:rPr>
              <a:t>2</a:t>
            </a:r>
            <a:r>
              <a:rPr lang="ja-JP" altLang="en-US" sz="6000" b="1" dirty="0" smtClean="0">
                <a:solidFill>
                  <a:srgbClr val="FF0000"/>
                </a:solidFill>
                <a:latin typeface="HGPｺﾞｼｯｸM" panose="020B0600000000000000" pitchFamily="50" charset="-128"/>
                <a:ea typeface="HGPｺﾞｼｯｸM" panose="020B0600000000000000" pitchFamily="50" charset="-128"/>
              </a:rPr>
              <a:t>割負担へ</a:t>
            </a:r>
            <a:r>
              <a:rPr lang="en-US" altLang="ja-JP" sz="6000" b="1" dirty="0" smtClean="0">
                <a:solidFill>
                  <a:srgbClr val="FF0000"/>
                </a:solidFill>
                <a:latin typeface="HGPｺﾞｼｯｸM" panose="020B0600000000000000" pitchFamily="50" charset="-128"/>
                <a:ea typeface="HGPｺﾞｼｯｸM" panose="020B0600000000000000" pitchFamily="50" charset="-128"/>
              </a:rPr>
              <a:t/>
            </a:r>
            <a:br>
              <a:rPr lang="en-US" altLang="ja-JP" sz="6000" b="1" dirty="0" smtClean="0">
                <a:solidFill>
                  <a:srgbClr val="FF0000"/>
                </a:solidFill>
                <a:latin typeface="HGPｺﾞｼｯｸM" panose="020B0600000000000000" pitchFamily="50" charset="-128"/>
                <a:ea typeface="HGPｺﾞｼｯｸM" panose="020B0600000000000000" pitchFamily="50" charset="-128"/>
              </a:rPr>
            </a:br>
            <a:r>
              <a:rPr lang="en-US" altLang="ja-JP" sz="4800" b="1" dirty="0">
                <a:solidFill>
                  <a:srgbClr val="FF0000"/>
                </a:solidFill>
                <a:latin typeface="HGPｺﾞｼｯｸM" panose="020B0600000000000000" pitchFamily="50" charset="-128"/>
                <a:ea typeface="HGPｺﾞｼｯｸM" panose="020B0600000000000000" pitchFamily="50" charset="-128"/>
              </a:rPr>
              <a:t>2017</a:t>
            </a:r>
            <a:r>
              <a:rPr lang="ja-JP" altLang="en-US" sz="4800" b="1" dirty="0" smtClean="0">
                <a:solidFill>
                  <a:srgbClr val="FF0000"/>
                </a:solidFill>
                <a:latin typeface="HGPｺﾞｼｯｸM" panose="020B0600000000000000" pitchFamily="50" charset="-128"/>
                <a:ea typeface="HGPｺﾞｼｯｸM" panose="020B0600000000000000" pitchFamily="50" charset="-128"/>
              </a:rPr>
              <a:t>年法改悪</a:t>
            </a:r>
            <a:r>
              <a:rPr lang="ja-JP" altLang="en-US" sz="2400" b="1" dirty="0" smtClean="0">
                <a:latin typeface="HGPｺﾞｼｯｸM" panose="020B0600000000000000" pitchFamily="50" charset="-128"/>
                <a:ea typeface="HGPｺﾞｼｯｸM" panose="020B0600000000000000" pitchFamily="50" charset="-128"/>
              </a:rPr>
              <a:t>　</a:t>
            </a:r>
            <a:endParaRPr kumimoji="1" lang="ja-JP" altLang="en-US" sz="2400" dirty="0">
              <a:latin typeface="HGPｺﾞｼｯｸM" panose="020B0600000000000000" pitchFamily="50" charset="-128"/>
              <a:ea typeface="HGPｺﾞｼｯｸM" panose="020B0600000000000000" pitchFamily="50" charset="-128"/>
            </a:endParaRPr>
          </a:p>
        </p:txBody>
      </p:sp>
      <p:sp>
        <p:nvSpPr>
          <p:cNvPr id="5" name="タイトル 1"/>
          <p:cNvSpPr txBox="1">
            <a:spLocks/>
          </p:cNvSpPr>
          <p:nvPr/>
        </p:nvSpPr>
        <p:spPr>
          <a:xfrm>
            <a:off x="4139952" y="6525344"/>
            <a:ext cx="5004048" cy="332656"/>
          </a:xfrm>
          <a:prstGeom prst="rect">
            <a:avLst/>
          </a:prstGeom>
          <a:solidFill>
            <a:srgbClr val="FFFF00"/>
          </a:solidFill>
        </p:spPr>
        <p:txBody>
          <a:bodyPr vert="horz" lIns="91440" tIns="45720" rIns="91440" bIns="45720" rtlCol="0" anchor="ctr">
            <a:norm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r>
              <a:rPr lang="ja-JP" altLang="en-US" sz="1400" b="1" dirty="0" smtClean="0">
                <a:latin typeface="HGPｺﾞｼｯｸM" panose="020B0600000000000000" pitchFamily="50" charset="-128"/>
                <a:ea typeface="HGPｺﾞｼｯｸM" panose="020B0600000000000000" pitchFamily="50" charset="-128"/>
              </a:rPr>
              <a:t>財政制度等審議会・</a:t>
            </a:r>
            <a:r>
              <a:rPr lang="zh-TW" altLang="en-US" sz="1400" b="1" dirty="0" smtClean="0">
                <a:latin typeface="HGPｺﾞｼｯｸM" panose="020B0600000000000000" pitchFamily="50" charset="-128"/>
                <a:ea typeface="HGPｺﾞｼｯｸM" panose="020B0600000000000000" pitchFamily="50" charset="-128"/>
              </a:rPr>
              <a:t>財政制度分科会（</a:t>
            </a:r>
            <a:r>
              <a:rPr lang="en-US" altLang="ja-JP" sz="1400" b="1" dirty="0" smtClean="0">
                <a:latin typeface="HGPｺﾞｼｯｸM" panose="020B0600000000000000" pitchFamily="50" charset="-128"/>
                <a:ea typeface="HGPｺﾞｼｯｸM" panose="020B0600000000000000" pitchFamily="50" charset="-128"/>
              </a:rPr>
              <a:t>2015</a:t>
            </a:r>
            <a:r>
              <a:rPr lang="zh-TW" altLang="en-US" sz="1400" b="1" dirty="0" smtClean="0">
                <a:latin typeface="HGPｺﾞｼｯｸM" panose="020B0600000000000000" pitchFamily="50" charset="-128"/>
                <a:ea typeface="HGPｺﾞｼｯｸM" panose="020B0600000000000000" pitchFamily="50" charset="-128"/>
              </a:rPr>
              <a:t>年</a:t>
            </a:r>
            <a:r>
              <a:rPr lang="en-US" altLang="zh-TW" sz="1400" b="1" dirty="0" smtClean="0">
                <a:latin typeface="HGPｺﾞｼｯｸM" panose="020B0600000000000000" pitchFamily="50" charset="-128"/>
                <a:ea typeface="HGPｺﾞｼｯｸM" panose="020B0600000000000000" pitchFamily="50" charset="-128"/>
              </a:rPr>
              <a:t>10</a:t>
            </a:r>
            <a:r>
              <a:rPr lang="zh-TW" altLang="en-US" sz="1400" b="1" dirty="0" smtClean="0">
                <a:latin typeface="HGPｺﾞｼｯｸM" panose="020B0600000000000000" pitchFamily="50" charset="-128"/>
                <a:ea typeface="HGPｺﾞｼｯｸM" panose="020B0600000000000000" pitchFamily="50" charset="-128"/>
              </a:rPr>
              <a:t>月</a:t>
            </a:r>
            <a:r>
              <a:rPr lang="en-US" altLang="zh-TW" sz="1400" b="1" dirty="0" smtClean="0">
                <a:latin typeface="HGPｺﾞｼｯｸM" panose="020B0600000000000000" pitchFamily="50" charset="-128"/>
                <a:ea typeface="HGPｺﾞｼｯｸM" panose="020B0600000000000000" pitchFamily="50" charset="-128"/>
              </a:rPr>
              <a:t>9</a:t>
            </a:r>
            <a:r>
              <a:rPr lang="zh-TW" altLang="en-US" sz="1400" b="1" dirty="0" smtClean="0">
                <a:latin typeface="HGPｺﾞｼｯｸM" panose="020B0600000000000000" pitchFamily="50" charset="-128"/>
                <a:ea typeface="HGPｺﾞｼｯｸM" panose="020B0600000000000000" pitchFamily="50" charset="-128"/>
              </a:rPr>
              <a:t>日）</a:t>
            </a:r>
            <a:r>
              <a:rPr lang="ja-JP" altLang="en-US" sz="1400" b="1" dirty="0" smtClean="0">
                <a:latin typeface="HGPｺﾞｼｯｸM" panose="020B0600000000000000" pitchFamily="50" charset="-128"/>
                <a:ea typeface="HGPｺﾞｼｯｸM" panose="020B0600000000000000" pitchFamily="50" charset="-128"/>
              </a:rPr>
              <a:t>資料</a:t>
            </a:r>
            <a:endParaRPr lang="ja-JP" altLang="en-US" sz="2400" dirty="0">
              <a:latin typeface="HGPｺﾞｼｯｸM" panose="020B0600000000000000" pitchFamily="50" charset="-128"/>
              <a:ea typeface="HGPｺﾞｼｯｸM" panose="020B0600000000000000" pitchFamily="50" charset="-128"/>
            </a:endParaRPr>
          </a:p>
        </p:txBody>
      </p:sp>
    </p:spTree>
    <p:extLst>
      <p:ext uri="{BB962C8B-B14F-4D97-AF65-F5344CB8AC3E}">
        <p14:creationId xmlns:p14="http://schemas.microsoft.com/office/powerpoint/2010/main" val="272469070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18488" cy="993775"/>
          </a:xfrm>
          <a:solidFill>
            <a:schemeClr val="tx2">
              <a:lumMod val="20000"/>
              <a:lumOff val="80000"/>
            </a:schemeClr>
          </a:solidFill>
        </p:spPr>
        <p:txBody>
          <a:bodyPr rtlCol="0">
            <a:normAutofit/>
          </a:bodyPr>
          <a:lstStyle/>
          <a:p>
            <a:pPr eaLnBrk="1" fontAlgn="auto" hangingPunct="1">
              <a:spcAft>
                <a:spcPts val="0"/>
              </a:spcAft>
              <a:defRPr/>
            </a:pPr>
            <a:r>
              <a:rPr lang="ja-JP" altLang="en-US" u="sng" dirty="0" smtClean="0"/>
              <a:t>要支援者と新総合事業</a:t>
            </a:r>
            <a:endParaRPr lang="ja-JP" altLang="en-US" u="sng" dirty="0"/>
          </a:p>
        </p:txBody>
      </p:sp>
      <p:sp>
        <p:nvSpPr>
          <p:cNvPr id="20483" name="コンテンツ プレースホルダ 2"/>
          <p:cNvSpPr>
            <a:spLocks noGrp="1"/>
          </p:cNvSpPr>
          <p:nvPr>
            <p:ph idx="1"/>
          </p:nvPr>
        </p:nvSpPr>
        <p:spPr>
          <a:xfrm>
            <a:off x="457200" y="1268413"/>
            <a:ext cx="8291513" cy="5184775"/>
          </a:xfrm>
        </p:spPr>
        <p:txBody>
          <a:bodyPr/>
          <a:lstStyle/>
          <a:p>
            <a:pPr eaLnBrk="1" hangingPunct="1">
              <a:buFont typeface="Arial" panose="020B0604020202020204" pitchFamily="34" charset="0"/>
              <a:buNone/>
            </a:pPr>
            <a:r>
              <a:rPr lang="ja-JP" altLang="ja-JP" sz="3600" smtClean="0"/>
              <a:t>①</a:t>
            </a:r>
            <a:r>
              <a:rPr lang="ja-JP" altLang="en-US" sz="3600" smtClean="0"/>
              <a:t>要支援１，２のヘルパーとデイサービスの</a:t>
            </a:r>
            <a:r>
              <a:rPr lang="ja-JP" altLang="en-US" sz="3600" smtClean="0">
                <a:solidFill>
                  <a:srgbClr val="FF0000"/>
                </a:solidFill>
              </a:rPr>
              <a:t>給付を廃止し、市町村事業（新総合事業）</a:t>
            </a:r>
            <a:r>
              <a:rPr lang="ja-JP" altLang="en-US" sz="3600" smtClean="0"/>
              <a:t>に移行する</a:t>
            </a:r>
            <a:endParaRPr lang="en-US" altLang="ja-JP" sz="3600" smtClean="0"/>
          </a:p>
          <a:p>
            <a:pPr eaLnBrk="1" hangingPunct="1">
              <a:buFont typeface="Arial" panose="020B0604020202020204" pitchFamily="34" charset="0"/>
              <a:buNone/>
            </a:pPr>
            <a:r>
              <a:rPr lang="ja-JP" altLang="ja-JP" sz="3600" smtClean="0"/>
              <a:t>②サービス内容や価格、利用者負担</a:t>
            </a:r>
            <a:r>
              <a:rPr lang="ja-JP" altLang="en-US" sz="3600" smtClean="0"/>
              <a:t>は</a:t>
            </a:r>
            <a:r>
              <a:rPr lang="ja-JP" altLang="ja-JP" sz="3600" smtClean="0">
                <a:solidFill>
                  <a:srgbClr val="FF0000"/>
                </a:solidFill>
              </a:rPr>
              <a:t>市町村の裁量</a:t>
            </a:r>
            <a:r>
              <a:rPr lang="ja-JP" altLang="ja-JP" sz="3600" smtClean="0"/>
              <a:t>で決める</a:t>
            </a:r>
            <a:endParaRPr lang="en-US" altLang="ja-JP" sz="3600" smtClean="0"/>
          </a:p>
          <a:p>
            <a:pPr eaLnBrk="1" hangingPunct="1">
              <a:buFont typeface="Arial" panose="020B0604020202020204" pitchFamily="34" charset="0"/>
              <a:buNone/>
            </a:pPr>
            <a:r>
              <a:rPr lang="ja-JP" altLang="ja-JP" sz="3600" smtClean="0"/>
              <a:t>③ボランティアやＮＰＯなども担い手にして</a:t>
            </a:r>
            <a:r>
              <a:rPr lang="ja-JP" altLang="ja-JP" sz="3600" smtClean="0">
                <a:solidFill>
                  <a:srgbClr val="FF0000"/>
                </a:solidFill>
              </a:rPr>
              <a:t>コスト削減</a:t>
            </a:r>
            <a:r>
              <a:rPr lang="ja-JP" altLang="ja-JP" sz="3600" smtClean="0"/>
              <a:t>をはかる</a:t>
            </a:r>
            <a:endParaRPr lang="en-US" altLang="ja-JP" sz="3600" smtClean="0"/>
          </a:p>
          <a:p>
            <a:pPr eaLnBrk="1" hangingPunct="1">
              <a:buFont typeface="Arial" panose="020B0604020202020204" pitchFamily="34" charset="0"/>
              <a:buNone/>
            </a:pPr>
            <a:r>
              <a:rPr lang="ja-JP" altLang="en-US" sz="3600" smtClean="0"/>
              <a:t>④</a:t>
            </a:r>
            <a:r>
              <a:rPr lang="ja-JP" altLang="en-US" sz="3600" smtClean="0">
                <a:solidFill>
                  <a:srgbClr val="FF0000"/>
                </a:solidFill>
              </a:rPr>
              <a:t>２０１７（平成２７）年４月までに</a:t>
            </a:r>
            <a:r>
              <a:rPr lang="ja-JP" altLang="en-US" sz="3600" smtClean="0"/>
              <a:t>は全市町村がスタート</a:t>
            </a:r>
          </a:p>
        </p:txBody>
      </p:sp>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a:xfrm>
            <a:off x="457200" y="1600200"/>
            <a:ext cx="8229600" cy="4781128"/>
          </a:xfrm>
        </p:spPr>
        <p:txBody>
          <a:bodyPr>
            <a:normAutofit fontScale="92500" lnSpcReduction="20000"/>
          </a:bodyPr>
          <a:lstStyle/>
          <a:p>
            <a:pPr marL="0" indent="0">
              <a:buNone/>
            </a:pPr>
            <a:r>
              <a:rPr lang="ja-JP" altLang="en-US" dirty="0" smtClean="0"/>
              <a:t>①</a:t>
            </a:r>
            <a:r>
              <a:rPr lang="ja-JP" altLang="en-US" dirty="0"/>
              <a:t>介護保険における補足給付と同様の仕組みの適用拡大（入院時生活療養費等）、②マイナンバーの活用（負担の在り方全般） 	</a:t>
            </a:r>
          </a:p>
          <a:p>
            <a:endParaRPr lang="ja-JP" altLang="en-US" dirty="0"/>
          </a:p>
          <a:p>
            <a:pPr marL="0" indent="0">
              <a:buNone/>
            </a:pPr>
            <a:r>
              <a:rPr lang="ja-JP" altLang="en-US" dirty="0"/>
              <a:t>・</a:t>
            </a:r>
            <a:r>
              <a:rPr lang="en-US" altLang="ja-JP" dirty="0"/>
              <a:t>〔</a:t>
            </a:r>
            <a:r>
              <a:rPr lang="ja-JP" altLang="en-US" dirty="0"/>
              <a:t>補足給付と同様の仕組みの適用拡大</a:t>
            </a:r>
            <a:r>
              <a:rPr lang="en-US" altLang="ja-JP" dirty="0"/>
              <a:t>〕</a:t>
            </a:r>
            <a:r>
              <a:rPr lang="ja-JP" altLang="en-US" dirty="0"/>
              <a:t>速やかに関係審議会等において検討し、</a:t>
            </a:r>
            <a:r>
              <a:rPr lang="en-US" altLang="ja-JP" dirty="0">
                <a:solidFill>
                  <a:srgbClr val="FF0000"/>
                </a:solidFill>
              </a:rPr>
              <a:t>28</a:t>
            </a:r>
            <a:r>
              <a:rPr lang="ja-JP" altLang="en-US" dirty="0">
                <a:solidFill>
                  <a:srgbClr val="FF0000"/>
                </a:solidFill>
              </a:rPr>
              <a:t>年末までのできる限り早い時期に制度改革の具体的内容について結論を得て、速やかに実施 </a:t>
            </a:r>
          </a:p>
          <a:p>
            <a:pPr marL="0" indent="0">
              <a:buNone/>
            </a:pPr>
            <a:r>
              <a:rPr lang="ja-JP" altLang="en-US" dirty="0"/>
              <a:t>・</a:t>
            </a:r>
            <a:r>
              <a:rPr lang="en-US" altLang="ja-JP" dirty="0"/>
              <a:t>〔</a:t>
            </a:r>
            <a:r>
              <a:rPr lang="ja-JP" altLang="en-US" dirty="0"/>
              <a:t>マイナンバーの活用</a:t>
            </a:r>
            <a:r>
              <a:rPr lang="en-US" altLang="ja-JP" dirty="0"/>
              <a:t>〕</a:t>
            </a:r>
            <a:r>
              <a:rPr lang="ja-JP" altLang="en-US" dirty="0"/>
              <a:t>預金口座への</a:t>
            </a:r>
            <a:r>
              <a:rPr lang="ja-JP" altLang="en-US" dirty="0">
                <a:solidFill>
                  <a:srgbClr val="FF0000"/>
                </a:solidFill>
              </a:rPr>
              <a:t>付番開始後３年を目途とする見直しの検討に併せて、実施上の課題を整理し、具体化の方策を取りまとめ 	</a:t>
            </a:r>
          </a:p>
          <a:p>
            <a:endParaRPr kumimoji="1" lang="ja-JP" altLang="en-US" dirty="0"/>
          </a:p>
        </p:txBody>
      </p:sp>
      <p:sp>
        <p:nvSpPr>
          <p:cNvPr id="4" name="タイトル 1"/>
          <p:cNvSpPr>
            <a:spLocks noGrp="1"/>
          </p:cNvSpPr>
          <p:nvPr>
            <p:ph type="title"/>
          </p:nvPr>
        </p:nvSpPr>
        <p:spPr>
          <a:solidFill>
            <a:srgbClr val="FFFF00"/>
          </a:solidFill>
        </p:spPr>
        <p:txBody>
          <a:bodyPr>
            <a:noAutofit/>
          </a:bodyPr>
          <a:lstStyle/>
          <a:p>
            <a:r>
              <a:rPr lang="ja-JP" altLang="en-US" sz="4000" b="1" dirty="0" smtClean="0">
                <a:solidFill>
                  <a:srgbClr val="FF0000"/>
                </a:solidFill>
                <a:latin typeface="HGPｺﾞｼｯｸM" panose="020B0600000000000000" pitchFamily="50" charset="-128"/>
                <a:ea typeface="HGPｺﾞｼｯｸM" panose="020B0600000000000000" pitchFamily="50" charset="-128"/>
              </a:rPr>
              <a:t>預貯金があれば負担割合増やす</a:t>
            </a:r>
            <a:r>
              <a:rPr lang="en-US" altLang="ja-JP" sz="4000" b="1" dirty="0" smtClean="0">
                <a:solidFill>
                  <a:srgbClr val="FF0000"/>
                </a:solidFill>
                <a:latin typeface="HGPｺﾞｼｯｸM" panose="020B0600000000000000" pitchFamily="50" charset="-128"/>
                <a:ea typeface="HGPｺﾞｼｯｸM" panose="020B0600000000000000" pitchFamily="50" charset="-128"/>
              </a:rPr>
              <a:t/>
            </a:r>
            <a:br>
              <a:rPr lang="en-US" altLang="ja-JP" sz="4000" b="1" dirty="0" smtClean="0">
                <a:solidFill>
                  <a:srgbClr val="FF0000"/>
                </a:solidFill>
                <a:latin typeface="HGPｺﾞｼｯｸM" panose="020B0600000000000000" pitchFamily="50" charset="-128"/>
                <a:ea typeface="HGPｺﾞｼｯｸM" panose="020B0600000000000000" pitchFamily="50" charset="-128"/>
              </a:rPr>
            </a:br>
            <a:r>
              <a:rPr lang="ja-JP" altLang="en-US" sz="4000" b="1" dirty="0" smtClean="0">
                <a:solidFill>
                  <a:srgbClr val="FF0000"/>
                </a:solidFill>
                <a:latin typeface="HGPｺﾞｼｯｸM" panose="020B0600000000000000" pitchFamily="50" charset="-128"/>
                <a:ea typeface="HGPｺﾞｼｯｸM" panose="020B0600000000000000" pitchFamily="50" charset="-128"/>
              </a:rPr>
              <a:t>マイナンバーの狙い</a:t>
            </a:r>
            <a:endParaRPr kumimoji="1" lang="ja-JP" altLang="en-US" sz="4000" dirty="0">
              <a:solidFill>
                <a:srgbClr val="FF0000"/>
              </a:solidFill>
              <a:latin typeface="HGPｺﾞｼｯｸM" panose="020B0600000000000000" pitchFamily="50" charset="-128"/>
              <a:ea typeface="HGPｺﾞｼｯｸM" panose="020B0600000000000000" pitchFamily="50" charset="-128"/>
            </a:endParaRPr>
          </a:p>
        </p:txBody>
      </p:sp>
      <p:sp>
        <p:nvSpPr>
          <p:cNvPr id="5" name="タイトル 1"/>
          <p:cNvSpPr txBox="1">
            <a:spLocks/>
          </p:cNvSpPr>
          <p:nvPr/>
        </p:nvSpPr>
        <p:spPr>
          <a:xfrm>
            <a:off x="4139952" y="6525344"/>
            <a:ext cx="5004048" cy="332656"/>
          </a:xfrm>
          <a:prstGeom prst="rect">
            <a:avLst/>
          </a:prstGeom>
          <a:solidFill>
            <a:srgbClr val="FFFF00"/>
          </a:solidFill>
        </p:spPr>
        <p:txBody>
          <a:bodyPr vert="horz" lIns="91440" tIns="45720" rIns="91440" bIns="45720" rtlCol="0" anchor="ctr">
            <a:norm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r>
              <a:rPr lang="ja-JP" altLang="en-US" sz="1400" b="1" dirty="0" smtClean="0">
                <a:latin typeface="HGPｺﾞｼｯｸM" panose="020B0600000000000000" pitchFamily="50" charset="-128"/>
                <a:ea typeface="HGPｺﾞｼｯｸM" panose="020B0600000000000000" pitchFamily="50" charset="-128"/>
              </a:rPr>
              <a:t>財政制度等審議会・</a:t>
            </a:r>
            <a:r>
              <a:rPr lang="zh-TW" altLang="en-US" sz="1400" b="1" dirty="0" smtClean="0">
                <a:latin typeface="HGPｺﾞｼｯｸM" panose="020B0600000000000000" pitchFamily="50" charset="-128"/>
                <a:ea typeface="HGPｺﾞｼｯｸM" panose="020B0600000000000000" pitchFamily="50" charset="-128"/>
              </a:rPr>
              <a:t>財政制度分科会（</a:t>
            </a:r>
            <a:r>
              <a:rPr lang="en-US" altLang="ja-JP" sz="1400" b="1" dirty="0" smtClean="0">
                <a:latin typeface="HGPｺﾞｼｯｸM" panose="020B0600000000000000" pitchFamily="50" charset="-128"/>
                <a:ea typeface="HGPｺﾞｼｯｸM" panose="020B0600000000000000" pitchFamily="50" charset="-128"/>
              </a:rPr>
              <a:t>2015</a:t>
            </a:r>
            <a:r>
              <a:rPr lang="zh-TW" altLang="en-US" sz="1400" b="1" dirty="0" smtClean="0">
                <a:latin typeface="HGPｺﾞｼｯｸM" panose="020B0600000000000000" pitchFamily="50" charset="-128"/>
                <a:ea typeface="HGPｺﾞｼｯｸM" panose="020B0600000000000000" pitchFamily="50" charset="-128"/>
              </a:rPr>
              <a:t>年</a:t>
            </a:r>
            <a:r>
              <a:rPr lang="en-US" altLang="zh-TW" sz="1400" b="1" dirty="0" smtClean="0">
                <a:latin typeface="HGPｺﾞｼｯｸM" panose="020B0600000000000000" pitchFamily="50" charset="-128"/>
                <a:ea typeface="HGPｺﾞｼｯｸM" panose="020B0600000000000000" pitchFamily="50" charset="-128"/>
              </a:rPr>
              <a:t>10</a:t>
            </a:r>
            <a:r>
              <a:rPr lang="zh-TW" altLang="en-US" sz="1400" b="1" dirty="0" smtClean="0">
                <a:latin typeface="HGPｺﾞｼｯｸM" panose="020B0600000000000000" pitchFamily="50" charset="-128"/>
                <a:ea typeface="HGPｺﾞｼｯｸM" panose="020B0600000000000000" pitchFamily="50" charset="-128"/>
              </a:rPr>
              <a:t>月</a:t>
            </a:r>
            <a:r>
              <a:rPr lang="en-US" altLang="zh-TW" sz="1400" b="1" dirty="0" smtClean="0">
                <a:latin typeface="HGPｺﾞｼｯｸM" panose="020B0600000000000000" pitchFamily="50" charset="-128"/>
                <a:ea typeface="HGPｺﾞｼｯｸM" panose="020B0600000000000000" pitchFamily="50" charset="-128"/>
              </a:rPr>
              <a:t>9</a:t>
            </a:r>
            <a:r>
              <a:rPr lang="zh-TW" altLang="en-US" sz="1400" b="1" dirty="0" smtClean="0">
                <a:latin typeface="HGPｺﾞｼｯｸM" panose="020B0600000000000000" pitchFamily="50" charset="-128"/>
                <a:ea typeface="HGPｺﾞｼｯｸM" panose="020B0600000000000000" pitchFamily="50" charset="-128"/>
              </a:rPr>
              <a:t>日）</a:t>
            </a:r>
            <a:r>
              <a:rPr lang="ja-JP" altLang="en-US" sz="1400" b="1" dirty="0" smtClean="0">
                <a:latin typeface="HGPｺﾞｼｯｸM" panose="020B0600000000000000" pitchFamily="50" charset="-128"/>
                <a:ea typeface="HGPｺﾞｼｯｸM" panose="020B0600000000000000" pitchFamily="50" charset="-128"/>
              </a:rPr>
              <a:t>資料</a:t>
            </a:r>
            <a:endParaRPr lang="ja-JP" altLang="en-US" sz="2400" dirty="0">
              <a:latin typeface="HGPｺﾞｼｯｸM" panose="020B0600000000000000" pitchFamily="50" charset="-128"/>
              <a:ea typeface="HGPｺﾞｼｯｸM" panose="020B0600000000000000" pitchFamily="50" charset="-128"/>
            </a:endParaRPr>
          </a:p>
        </p:txBody>
      </p:sp>
    </p:spTree>
    <p:extLst>
      <p:ext uri="{BB962C8B-B14F-4D97-AF65-F5344CB8AC3E}">
        <p14:creationId xmlns:p14="http://schemas.microsoft.com/office/powerpoint/2010/main" val="3555713297"/>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fontScale="90000"/>
          </a:bodyPr>
          <a:lstStyle/>
          <a:p>
            <a:r>
              <a:rPr kumimoji="1" lang="en-US" altLang="ja-JP" dirty="0" smtClean="0">
                <a:solidFill>
                  <a:srgbClr val="FF0000"/>
                </a:solidFill>
              </a:rPr>
              <a:t>75</a:t>
            </a:r>
            <a:r>
              <a:rPr kumimoji="1" lang="ja-JP" altLang="en-US" dirty="0" smtClean="0">
                <a:solidFill>
                  <a:srgbClr val="FF0000"/>
                </a:solidFill>
              </a:rPr>
              <a:t>歳以上　</a:t>
            </a:r>
            <a:r>
              <a:rPr lang="en-US" altLang="ja-JP" dirty="0">
                <a:solidFill>
                  <a:srgbClr val="FF0000"/>
                </a:solidFill>
              </a:rPr>
              <a:t>4</a:t>
            </a:r>
            <a:r>
              <a:rPr lang="ja-JP" altLang="en-US" dirty="0">
                <a:solidFill>
                  <a:srgbClr val="FF0000"/>
                </a:solidFill>
              </a:rPr>
              <a:t>年後（</a:t>
            </a:r>
            <a:r>
              <a:rPr lang="en-US" altLang="ja-JP" dirty="0">
                <a:solidFill>
                  <a:srgbClr val="FF0000"/>
                </a:solidFill>
              </a:rPr>
              <a:t>2019</a:t>
            </a:r>
            <a:r>
              <a:rPr lang="ja-JP" altLang="en-US" dirty="0">
                <a:solidFill>
                  <a:srgbClr val="FF0000"/>
                </a:solidFill>
              </a:rPr>
              <a:t>年度）には</a:t>
            </a:r>
            <a:br>
              <a:rPr lang="ja-JP" altLang="en-US" dirty="0">
                <a:solidFill>
                  <a:srgbClr val="FF0000"/>
                </a:solidFill>
              </a:rPr>
            </a:br>
            <a:r>
              <a:rPr kumimoji="1" lang="ja-JP" altLang="en-US" dirty="0" smtClean="0">
                <a:solidFill>
                  <a:srgbClr val="FF0000"/>
                </a:solidFill>
              </a:rPr>
              <a:t>医療も介護も原則</a:t>
            </a:r>
            <a:r>
              <a:rPr kumimoji="1" lang="en-US" altLang="ja-JP" dirty="0" smtClean="0">
                <a:solidFill>
                  <a:srgbClr val="FF0000"/>
                </a:solidFill>
              </a:rPr>
              <a:t>2</a:t>
            </a:r>
            <a:r>
              <a:rPr kumimoji="1" lang="ja-JP" altLang="en-US" dirty="0" smtClean="0">
                <a:solidFill>
                  <a:srgbClr val="FF0000"/>
                </a:solidFill>
              </a:rPr>
              <a:t>割負担に</a:t>
            </a:r>
            <a:endParaRPr kumimoji="1" lang="ja-JP" altLang="en-US" dirty="0">
              <a:solidFill>
                <a:srgbClr val="FF0000"/>
              </a:solidFill>
            </a:endParaRPr>
          </a:p>
        </p:txBody>
      </p:sp>
      <p:sp>
        <p:nvSpPr>
          <p:cNvPr id="3" name="コンテンツ プレースホルダー 2"/>
          <p:cNvSpPr>
            <a:spLocks noGrp="1"/>
          </p:cNvSpPr>
          <p:nvPr>
            <p:ph idx="1"/>
          </p:nvPr>
        </p:nvSpPr>
        <p:spPr/>
        <p:txBody>
          <a:bodyPr>
            <a:noAutofit/>
          </a:bodyPr>
          <a:lstStyle/>
          <a:p>
            <a:pPr marL="0" indent="0">
              <a:buNone/>
            </a:pPr>
            <a:r>
              <a:rPr kumimoji="1" lang="en-US" altLang="ja-JP" sz="4400" dirty="0" smtClean="0"/>
              <a:t>【</a:t>
            </a:r>
            <a:r>
              <a:rPr kumimoji="1" lang="ja-JP" altLang="en-US" sz="4400" dirty="0" smtClean="0"/>
              <a:t>医療保険</a:t>
            </a:r>
            <a:r>
              <a:rPr kumimoji="1" lang="en-US" altLang="ja-JP" sz="4400" dirty="0" smtClean="0"/>
              <a:t>】</a:t>
            </a:r>
            <a:r>
              <a:rPr kumimoji="1" lang="ja-JP" altLang="en-US" sz="4400" dirty="0" smtClean="0">
                <a:solidFill>
                  <a:srgbClr val="FF0000"/>
                </a:solidFill>
              </a:rPr>
              <a:t>３１年度</a:t>
            </a:r>
            <a:r>
              <a:rPr kumimoji="1" lang="ja-JP" altLang="en-US" sz="4400" dirty="0" smtClean="0"/>
              <a:t>以降に新たに</a:t>
            </a:r>
            <a:r>
              <a:rPr kumimoji="1" lang="ja-JP" altLang="en-US" sz="4400" dirty="0" smtClean="0">
                <a:solidFill>
                  <a:srgbClr val="FF0000"/>
                </a:solidFill>
              </a:rPr>
              <a:t>７５歳以上となる者に係る２割負担</a:t>
            </a:r>
            <a:r>
              <a:rPr kumimoji="1" lang="ja-JP" altLang="en-US" sz="4400" dirty="0" smtClean="0"/>
              <a:t>の維持等</a:t>
            </a:r>
            <a:endParaRPr kumimoji="1" lang="en-US" altLang="ja-JP" sz="4400" dirty="0" smtClean="0"/>
          </a:p>
          <a:p>
            <a:pPr marL="0" indent="0">
              <a:buNone/>
            </a:pPr>
            <a:r>
              <a:rPr lang="en-US" altLang="ja-JP" sz="4400" dirty="0" smtClean="0"/>
              <a:t>【</a:t>
            </a:r>
            <a:r>
              <a:rPr lang="ja-JP" altLang="en-US" sz="4400" dirty="0" smtClean="0"/>
              <a:t>介護保険</a:t>
            </a:r>
            <a:r>
              <a:rPr lang="en-US" altLang="ja-JP" sz="4400" dirty="0" smtClean="0"/>
              <a:t>】</a:t>
            </a:r>
            <a:r>
              <a:rPr lang="ja-JP" altLang="en-US" sz="4400" dirty="0" smtClean="0"/>
              <a:t>医療保険制度における議論の状況を踏まえつつ、</a:t>
            </a:r>
            <a:r>
              <a:rPr lang="ja-JP" altLang="en-US" sz="4400" dirty="0" smtClean="0">
                <a:solidFill>
                  <a:srgbClr val="FF0000"/>
                </a:solidFill>
              </a:rPr>
              <a:t>７５歳以上の高齢者についても原則２割負担</a:t>
            </a:r>
            <a:r>
              <a:rPr lang="ja-JP" altLang="en-US" sz="4400" dirty="0" smtClean="0"/>
              <a:t>を導入</a:t>
            </a:r>
            <a:endParaRPr kumimoji="1" lang="ja-JP" altLang="en-US" sz="4400" dirty="0"/>
          </a:p>
        </p:txBody>
      </p:sp>
      <p:sp>
        <p:nvSpPr>
          <p:cNvPr id="4" name="タイトル 1"/>
          <p:cNvSpPr txBox="1">
            <a:spLocks/>
          </p:cNvSpPr>
          <p:nvPr/>
        </p:nvSpPr>
        <p:spPr>
          <a:xfrm>
            <a:off x="4139952" y="6525344"/>
            <a:ext cx="5004048" cy="332656"/>
          </a:xfrm>
          <a:prstGeom prst="rect">
            <a:avLst/>
          </a:prstGeom>
          <a:solidFill>
            <a:srgbClr val="FFFF00"/>
          </a:solidFill>
        </p:spPr>
        <p:txBody>
          <a:bodyPr vert="horz" lIns="91440" tIns="45720" rIns="91440" bIns="45720" rtlCol="0" anchor="ctr">
            <a:norm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r>
              <a:rPr lang="ja-JP" altLang="en-US" sz="1400" b="1" dirty="0" smtClean="0">
                <a:latin typeface="HGPｺﾞｼｯｸM" panose="020B0600000000000000" pitchFamily="50" charset="-128"/>
                <a:ea typeface="HGPｺﾞｼｯｸM" panose="020B0600000000000000" pitchFamily="50" charset="-128"/>
              </a:rPr>
              <a:t>財政制度等審議会・</a:t>
            </a:r>
            <a:r>
              <a:rPr lang="zh-TW" altLang="en-US" sz="1400" b="1" dirty="0" smtClean="0">
                <a:latin typeface="HGPｺﾞｼｯｸM" panose="020B0600000000000000" pitchFamily="50" charset="-128"/>
                <a:ea typeface="HGPｺﾞｼｯｸM" panose="020B0600000000000000" pitchFamily="50" charset="-128"/>
              </a:rPr>
              <a:t>財政制度分科会（</a:t>
            </a:r>
            <a:r>
              <a:rPr lang="en-US" altLang="ja-JP" sz="1400" b="1" dirty="0" smtClean="0">
                <a:latin typeface="HGPｺﾞｼｯｸM" panose="020B0600000000000000" pitchFamily="50" charset="-128"/>
                <a:ea typeface="HGPｺﾞｼｯｸM" panose="020B0600000000000000" pitchFamily="50" charset="-128"/>
              </a:rPr>
              <a:t>2015</a:t>
            </a:r>
            <a:r>
              <a:rPr lang="zh-TW" altLang="en-US" sz="1400" b="1" dirty="0" smtClean="0">
                <a:latin typeface="HGPｺﾞｼｯｸM" panose="020B0600000000000000" pitchFamily="50" charset="-128"/>
                <a:ea typeface="HGPｺﾞｼｯｸM" panose="020B0600000000000000" pitchFamily="50" charset="-128"/>
              </a:rPr>
              <a:t>年</a:t>
            </a:r>
            <a:r>
              <a:rPr lang="en-US" altLang="zh-TW" sz="1400" b="1" dirty="0" smtClean="0">
                <a:latin typeface="HGPｺﾞｼｯｸM" panose="020B0600000000000000" pitchFamily="50" charset="-128"/>
                <a:ea typeface="HGPｺﾞｼｯｸM" panose="020B0600000000000000" pitchFamily="50" charset="-128"/>
              </a:rPr>
              <a:t>10</a:t>
            </a:r>
            <a:r>
              <a:rPr lang="zh-TW" altLang="en-US" sz="1400" b="1" dirty="0" smtClean="0">
                <a:latin typeface="HGPｺﾞｼｯｸM" panose="020B0600000000000000" pitchFamily="50" charset="-128"/>
                <a:ea typeface="HGPｺﾞｼｯｸM" panose="020B0600000000000000" pitchFamily="50" charset="-128"/>
              </a:rPr>
              <a:t>月</a:t>
            </a:r>
            <a:r>
              <a:rPr lang="en-US" altLang="zh-TW" sz="1400" b="1" dirty="0" smtClean="0">
                <a:latin typeface="HGPｺﾞｼｯｸM" panose="020B0600000000000000" pitchFamily="50" charset="-128"/>
                <a:ea typeface="HGPｺﾞｼｯｸM" panose="020B0600000000000000" pitchFamily="50" charset="-128"/>
              </a:rPr>
              <a:t>9</a:t>
            </a:r>
            <a:r>
              <a:rPr lang="zh-TW" altLang="en-US" sz="1400" b="1" dirty="0" smtClean="0">
                <a:latin typeface="HGPｺﾞｼｯｸM" panose="020B0600000000000000" pitchFamily="50" charset="-128"/>
                <a:ea typeface="HGPｺﾞｼｯｸM" panose="020B0600000000000000" pitchFamily="50" charset="-128"/>
              </a:rPr>
              <a:t>日）</a:t>
            </a:r>
            <a:r>
              <a:rPr lang="ja-JP" altLang="en-US" sz="1400" b="1" dirty="0" smtClean="0">
                <a:latin typeface="HGPｺﾞｼｯｸM" panose="020B0600000000000000" pitchFamily="50" charset="-128"/>
                <a:ea typeface="HGPｺﾞｼｯｸM" panose="020B0600000000000000" pitchFamily="50" charset="-128"/>
              </a:rPr>
              <a:t>資料</a:t>
            </a:r>
            <a:endParaRPr lang="ja-JP" altLang="en-US" sz="2400" dirty="0">
              <a:latin typeface="HGPｺﾞｼｯｸM" panose="020B0600000000000000" pitchFamily="50" charset="-128"/>
              <a:ea typeface="HGPｺﾞｼｯｸM" panose="020B0600000000000000" pitchFamily="50" charset="-128"/>
            </a:endParaRPr>
          </a:p>
        </p:txBody>
      </p:sp>
    </p:spTree>
    <p:extLst>
      <p:ext uri="{BB962C8B-B14F-4D97-AF65-F5344CB8AC3E}">
        <p14:creationId xmlns:p14="http://schemas.microsoft.com/office/powerpoint/2010/main" val="557360437"/>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579296" cy="1426170"/>
          </a:xfrm>
          <a:solidFill>
            <a:schemeClr val="accent1">
              <a:lumMod val="40000"/>
              <a:lumOff val="60000"/>
            </a:schemeClr>
          </a:solidFill>
        </p:spPr>
        <p:txBody>
          <a:bodyPr>
            <a:normAutofit fontScale="90000"/>
          </a:bodyPr>
          <a:lstStyle/>
          <a:p>
            <a:r>
              <a:rPr lang="ja-JP" altLang="en-US" u="sng" dirty="0"/>
              <a:t>経済・財政</a:t>
            </a:r>
            <a:r>
              <a:rPr lang="ja-JP" altLang="en-US" u="sng" dirty="0" smtClean="0"/>
              <a:t>再生計画</a:t>
            </a:r>
            <a:r>
              <a:rPr kumimoji="1" lang="en-US" altLang="ja-JP" u="sng" dirty="0" smtClean="0"/>
              <a:t/>
            </a:r>
            <a:br>
              <a:rPr kumimoji="1" lang="en-US" altLang="ja-JP" u="sng" dirty="0" smtClean="0"/>
            </a:br>
            <a:r>
              <a:rPr kumimoji="1" lang="ja-JP" altLang="en-US" sz="6700" u="sng" dirty="0" smtClean="0">
                <a:solidFill>
                  <a:srgbClr val="FF0000"/>
                </a:solidFill>
              </a:rPr>
              <a:t>介護保険・新</a:t>
            </a:r>
            <a:r>
              <a:rPr kumimoji="1" lang="en-US" altLang="ja-JP" sz="6700" u="sng" dirty="0" smtClean="0">
                <a:solidFill>
                  <a:srgbClr val="FF0000"/>
                </a:solidFill>
              </a:rPr>
              <a:t>4</a:t>
            </a:r>
            <a:r>
              <a:rPr kumimoji="1" lang="ja-JP" altLang="en-US" sz="6700" u="sng" dirty="0" smtClean="0">
                <a:solidFill>
                  <a:srgbClr val="FF0000"/>
                </a:solidFill>
              </a:rPr>
              <a:t>大改悪</a:t>
            </a:r>
            <a:endParaRPr kumimoji="1" lang="ja-JP" altLang="en-US" sz="6700" u="sng" dirty="0">
              <a:solidFill>
                <a:srgbClr val="FF0000"/>
              </a:solidFill>
            </a:endParaRPr>
          </a:p>
        </p:txBody>
      </p:sp>
      <p:sp>
        <p:nvSpPr>
          <p:cNvPr id="3" name="テキスト プレースホルダ 2"/>
          <p:cNvSpPr>
            <a:spLocks noGrp="1"/>
          </p:cNvSpPr>
          <p:nvPr>
            <p:ph type="body" sz="half" idx="1"/>
          </p:nvPr>
        </p:nvSpPr>
        <p:spPr>
          <a:xfrm>
            <a:off x="457200" y="1916832"/>
            <a:ext cx="8686800" cy="5184576"/>
          </a:xfrm>
        </p:spPr>
        <p:txBody>
          <a:bodyPr>
            <a:noAutofit/>
          </a:bodyPr>
          <a:lstStyle/>
          <a:p>
            <a:pPr>
              <a:buNone/>
            </a:pPr>
            <a:r>
              <a:rPr lang="ja-JP" altLang="en-US" sz="3600" dirty="0" smtClean="0"/>
              <a:t>１　</a:t>
            </a:r>
            <a:r>
              <a:rPr lang="ja-JP" altLang="en-US" sz="3600" dirty="0" smtClean="0">
                <a:solidFill>
                  <a:srgbClr val="FF0000"/>
                </a:solidFill>
              </a:rPr>
              <a:t>要介護１、２</a:t>
            </a:r>
            <a:r>
              <a:rPr lang="ja-JP" altLang="en-US" sz="3600" dirty="0">
                <a:solidFill>
                  <a:srgbClr val="FF0000"/>
                </a:solidFill>
              </a:rPr>
              <a:t>の</a:t>
            </a:r>
            <a:r>
              <a:rPr lang="ja-JP" altLang="en-US" sz="3600" dirty="0" smtClean="0">
                <a:solidFill>
                  <a:srgbClr val="FF0000"/>
                </a:solidFill>
              </a:rPr>
              <a:t>サービスの保険外し</a:t>
            </a:r>
            <a:r>
              <a:rPr lang="ja-JP" altLang="en-US" sz="3600" dirty="0" smtClean="0"/>
              <a:t>・市町村事業（地域支援事業）へ</a:t>
            </a:r>
            <a:endParaRPr lang="en-US" altLang="ja-JP" sz="3600" dirty="0" smtClean="0"/>
          </a:p>
          <a:p>
            <a:pPr>
              <a:buNone/>
            </a:pPr>
            <a:r>
              <a:rPr kumimoji="1" lang="ja-JP" altLang="en-US" sz="3600" dirty="0" smtClean="0"/>
              <a:t>２　生活援助・福祉用具・住宅改修は</a:t>
            </a:r>
            <a:r>
              <a:rPr kumimoji="1" lang="ja-JP" altLang="en-US" sz="3600" dirty="0" smtClean="0">
                <a:solidFill>
                  <a:srgbClr val="FF0000"/>
                </a:solidFill>
              </a:rPr>
              <a:t>原則自己負担へ</a:t>
            </a:r>
            <a:endParaRPr kumimoji="1" lang="en-US" altLang="ja-JP" sz="3600" dirty="0" smtClean="0">
              <a:solidFill>
                <a:srgbClr val="FF0000"/>
              </a:solidFill>
            </a:endParaRPr>
          </a:p>
          <a:p>
            <a:pPr>
              <a:buNone/>
            </a:pPr>
            <a:r>
              <a:rPr lang="ja-JP" altLang="en-US" sz="3600" dirty="0" smtClean="0"/>
              <a:t>３　利用料は</a:t>
            </a:r>
            <a:r>
              <a:rPr lang="en-US" altLang="ja-JP" sz="3600" dirty="0" smtClean="0"/>
              <a:t>65</a:t>
            </a:r>
            <a:r>
              <a:rPr lang="ja-JP" altLang="en-US" sz="3600" dirty="0" smtClean="0"/>
              <a:t>歳以上は</a:t>
            </a:r>
            <a:r>
              <a:rPr lang="ja-JP" altLang="en-US" sz="3600" dirty="0">
                <a:solidFill>
                  <a:srgbClr val="FF0000"/>
                </a:solidFill>
              </a:rPr>
              <a:t>２</a:t>
            </a:r>
            <a:r>
              <a:rPr lang="ja-JP" altLang="en-US" sz="3600" dirty="0" smtClean="0">
                <a:solidFill>
                  <a:srgbClr val="FF0000"/>
                </a:solidFill>
              </a:rPr>
              <a:t>割負担</a:t>
            </a:r>
            <a:endParaRPr lang="en-US" altLang="ja-JP" sz="3600" dirty="0" smtClean="0">
              <a:solidFill>
                <a:srgbClr val="FF0000"/>
              </a:solidFill>
            </a:endParaRPr>
          </a:p>
          <a:p>
            <a:pPr>
              <a:buNone/>
            </a:pPr>
            <a:r>
              <a:rPr kumimoji="1" lang="ja-JP" altLang="en-US" sz="3600" dirty="0" smtClean="0"/>
              <a:t>４　</a:t>
            </a:r>
            <a:r>
              <a:rPr kumimoji="1" lang="ja-JP" altLang="en-US" sz="3600" dirty="0" smtClean="0">
                <a:solidFill>
                  <a:srgbClr val="FF0000"/>
                </a:solidFill>
              </a:rPr>
              <a:t>預貯金等</a:t>
            </a:r>
            <a:r>
              <a:rPr kumimoji="1" lang="ja-JP" altLang="en-US" sz="3600" dirty="0" smtClean="0"/>
              <a:t>があればさらに</a:t>
            </a:r>
            <a:r>
              <a:rPr kumimoji="1" lang="ja-JP" altLang="en-US" sz="3600" dirty="0" smtClean="0">
                <a:solidFill>
                  <a:srgbClr val="FF0000"/>
                </a:solidFill>
              </a:rPr>
              <a:t>高い負担へ</a:t>
            </a:r>
            <a:r>
              <a:rPr kumimoji="1" lang="ja-JP" altLang="en-US" sz="3600" dirty="0" smtClean="0"/>
              <a:t>（</a:t>
            </a:r>
            <a:r>
              <a:rPr kumimoji="1" lang="en-US" altLang="ja-JP" sz="3600" dirty="0" smtClean="0"/>
              <a:t>※</a:t>
            </a:r>
            <a:r>
              <a:rPr kumimoji="1" lang="ja-JP" altLang="en-US" sz="3600" dirty="0" smtClean="0"/>
              <a:t>医療保険も同様）</a:t>
            </a:r>
            <a:endParaRPr kumimoji="1" lang="ja-JP" altLang="en-US" sz="3600" dirty="0"/>
          </a:p>
        </p:txBody>
      </p:sp>
    </p:spTree>
    <p:extLst>
      <p:ext uri="{BB962C8B-B14F-4D97-AF65-F5344CB8AC3E}">
        <p14:creationId xmlns:p14="http://schemas.microsoft.com/office/powerpoint/2010/main" val="2370590742"/>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タイトル 1"/>
          <p:cNvSpPr>
            <a:spLocks noGrp="1"/>
          </p:cNvSpPr>
          <p:nvPr>
            <p:ph type="title"/>
          </p:nvPr>
        </p:nvSpPr>
        <p:spPr>
          <a:solidFill>
            <a:schemeClr val="bg2"/>
          </a:solidFill>
        </p:spPr>
        <p:txBody>
          <a:bodyPr/>
          <a:lstStyle/>
          <a:p>
            <a:r>
              <a:rPr lang="en-US" altLang="ja-JP" dirty="0" smtClean="0"/>
              <a:t>2016</a:t>
            </a:r>
            <a:r>
              <a:rPr lang="ja-JP" altLang="en-US" dirty="0" smtClean="0"/>
              <a:t>年末までに「結論」、</a:t>
            </a:r>
            <a:r>
              <a:rPr lang="en-US" altLang="ja-JP" dirty="0" smtClean="0"/>
              <a:t/>
            </a:r>
            <a:br>
              <a:rPr lang="en-US" altLang="ja-JP" dirty="0" smtClean="0"/>
            </a:br>
            <a:r>
              <a:rPr lang="en-US" altLang="ja-JP" dirty="0"/>
              <a:t>20</a:t>
            </a:r>
            <a:r>
              <a:rPr lang="en-US" altLang="ja-JP" dirty="0" smtClean="0"/>
              <a:t>17</a:t>
            </a:r>
            <a:r>
              <a:rPr lang="ja-JP" altLang="en-US" dirty="0" smtClean="0"/>
              <a:t>年法改正、</a:t>
            </a:r>
            <a:r>
              <a:rPr lang="en-US" altLang="ja-JP" dirty="0" smtClean="0"/>
              <a:t>18</a:t>
            </a:r>
            <a:r>
              <a:rPr lang="ja-JP" altLang="en-US" dirty="0" smtClean="0"/>
              <a:t>年～実施</a:t>
            </a:r>
          </a:p>
        </p:txBody>
      </p:sp>
      <p:sp>
        <p:nvSpPr>
          <p:cNvPr id="12291" name="コンテンツ プレースホルダー 2"/>
          <p:cNvSpPr>
            <a:spLocks noGrp="1"/>
          </p:cNvSpPr>
          <p:nvPr>
            <p:ph idx="1"/>
          </p:nvPr>
        </p:nvSpPr>
        <p:spPr>
          <a:xfrm>
            <a:off x="430213" y="1658938"/>
            <a:ext cx="8713787" cy="4525962"/>
          </a:xfrm>
        </p:spPr>
        <p:txBody>
          <a:bodyPr/>
          <a:lstStyle/>
          <a:p>
            <a:pPr marL="0" indent="0">
              <a:buFont typeface="Arial" pitchFamily="34" charset="0"/>
              <a:buNone/>
            </a:pPr>
            <a:r>
              <a:rPr lang="ja-JP" altLang="en-US" dirty="0" smtClean="0"/>
              <a:t>　　　　</a:t>
            </a:r>
            <a:r>
              <a:rPr lang="en-US" altLang="ja-JP" dirty="0" smtClean="0"/>
              <a:t>2015</a:t>
            </a:r>
            <a:r>
              <a:rPr lang="ja-JP" altLang="en-US" dirty="0" smtClean="0"/>
              <a:t>　　　　</a:t>
            </a:r>
            <a:r>
              <a:rPr lang="en-US" altLang="ja-JP" dirty="0" smtClean="0"/>
              <a:t>2016</a:t>
            </a:r>
            <a:r>
              <a:rPr lang="ja-JP" altLang="en-US" dirty="0" smtClean="0"/>
              <a:t>　　　　　</a:t>
            </a:r>
            <a:r>
              <a:rPr lang="en-US" altLang="ja-JP" dirty="0" smtClean="0"/>
              <a:t>2017</a:t>
            </a:r>
            <a:r>
              <a:rPr lang="ja-JP" altLang="en-US" dirty="0" smtClean="0"/>
              <a:t>　　　</a:t>
            </a:r>
            <a:r>
              <a:rPr lang="en-US" altLang="ja-JP" dirty="0" smtClean="0"/>
              <a:t>2018</a:t>
            </a:r>
            <a:endParaRPr lang="ja-JP" altLang="en-US" dirty="0" smtClean="0"/>
          </a:p>
        </p:txBody>
      </p:sp>
      <p:sp>
        <p:nvSpPr>
          <p:cNvPr id="4" name="正方形/長方形 3"/>
          <p:cNvSpPr/>
          <p:nvPr/>
        </p:nvSpPr>
        <p:spPr>
          <a:xfrm>
            <a:off x="71438" y="2711450"/>
            <a:ext cx="1260475" cy="1150938"/>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2400" dirty="0" smtClean="0">
                <a:solidFill>
                  <a:srgbClr val="FF0000"/>
                </a:solidFill>
              </a:rPr>
              <a:t>進行中</a:t>
            </a:r>
            <a:endParaRPr lang="en-US" altLang="ja-JP" sz="2400" dirty="0" smtClean="0">
              <a:solidFill>
                <a:srgbClr val="FF0000"/>
              </a:solidFill>
            </a:endParaRPr>
          </a:p>
          <a:p>
            <a:pPr algn="ctr">
              <a:defRPr/>
            </a:pPr>
            <a:r>
              <a:rPr lang="en-US" altLang="ja-JP" sz="2400" dirty="0" smtClean="0">
                <a:solidFill>
                  <a:srgbClr val="FF0000"/>
                </a:solidFill>
              </a:rPr>
              <a:t>4</a:t>
            </a:r>
            <a:r>
              <a:rPr lang="ja-JP" altLang="en-US" sz="2400" dirty="0" smtClean="0">
                <a:solidFill>
                  <a:srgbClr val="FF0000"/>
                </a:solidFill>
              </a:rPr>
              <a:t>大改悪</a:t>
            </a:r>
            <a:endParaRPr lang="en-US" altLang="ja-JP" sz="2400" dirty="0">
              <a:solidFill>
                <a:srgbClr val="FF0000"/>
              </a:solidFill>
            </a:endParaRPr>
          </a:p>
        </p:txBody>
      </p:sp>
      <p:sp>
        <p:nvSpPr>
          <p:cNvPr id="5" name="正方形/長方形 4"/>
          <p:cNvSpPr/>
          <p:nvPr/>
        </p:nvSpPr>
        <p:spPr>
          <a:xfrm>
            <a:off x="1619250" y="2205038"/>
            <a:ext cx="5364163" cy="506412"/>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2800" b="1" dirty="0">
                <a:solidFill>
                  <a:schemeClr val="tx1"/>
                </a:solidFill>
                <a:latin typeface="+mj-ea"/>
                <a:ea typeface="+mj-ea"/>
              </a:rPr>
              <a:t>第</a:t>
            </a:r>
            <a:r>
              <a:rPr lang="en-US" altLang="ja-JP" sz="2800" b="1" dirty="0">
                <a:solidFill>
                  <a:schemeClr val="tx1"/>
                </a:solidFill>
                <a:latin typeface="+mj-ea"/>
                <a:ea typeface="+mj-ea"/>
              </a:rPr>
              <a:t>6</a:t>
            </a:r>
            <a:r>
              <a:rPr lang="ja-JP" altLang="en-US" sz="2800" b="1" dirty="0">
                <a:solidFill>
                  <a:schemeClr val="tx1"/>
                </a:solidFill>
                <a:latin typeface="+mj-ea"/>
                <a:ea typeface="+mj-ea"/>
              </a:rPr>
              <a:t>期介護保険事業</a:t>
            </a:r>
          </a:p>
        </p:txBody>
      </p:sp>
      <p:sp>
        <p:nvSpPr>
          <p:cNvPr id="6" name="正方形/長方形 5"/>
          <p:cNvSpPr/>
          <p:nvPr/>
        </p:nvSpPr>
        <p:spPr>
          <a:xfrm>
            <a:off x="6992938" y="2205038"/>
            <a:ext cx="2151062" cy="506412"/>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3600" b="1" dirty="0">
                <a:solidFill>
                  <a:schemeClr val="tx1"/>
                </a:solidFill>
                <a:latin typeface="+mj-ea"/>
                <a:ea typeface="+mj-ea"/>
              </a:rPr>
              <a:t>第</a:t>
            </a:r>
            <a:r>
              <a:rPr lang="ja-JP" altLang="en-US" sz="4000" b="1" dirty="0">
                <a:solidFill>
                  <a:srgbClr val="FF0000"/>
                </a:solidFill>
                <a:latin typeface="+mj-ea"/>
                <a:ea typeface="+mj-ea"/>
              </a:rPr>
              <a:t>７</a:t>
            </a:r>
            <a:r>
              <a:rPr lang="ja-JP" altLang="en-US" sz="3600" b="1" dirty="0">
                <a:solidFill>
                  <a:schemeClr val="tx1"/>
                </a:solidFill>
                <a:latin typeface="+mj-ea"/>
                <a:ea typeface="+mj-ea"/>
              </a:rPr>
              <a:t>期</a:t>
            </a:r>
          </a:p>
        </p:txBody>
      </p:sp>
      <p:sp>
        <p:nvSpPr>
          <p:cNvPr id="7" name="正方形/長方形 6"/>
          <p:cNvSpPr/>
          <p:nvPr/>
        </p:nvSpPr>
        <p:spPr>
          <a:xfrm>
            <a:off x="1547813" y="2781300"/>
            <a:ext cx="174625" cy="3290888"/>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b="1" dirty="0">
                <a:solidFill>
                  <a:schemeClr val="tx1"/>
                </a:solidFill>
              </a:rPr>
              <a:t>報酬改定</a:t>
            </a:r>
          </a:p>
        </p:txBody>
      </p:sp>
      <p:sp>
        <p:nvSpPr>
          <p:cNvPr id="8" name="正方形/長方形 7"/>
          <p:cNvSpPr/>
          <p:nvPr/>
        </p:nvSpPr>
        <p:spPr>
          <a:xfrm>
            <a:off x="6976105" y="2794000"/>
            <a:ext cx="253370" cy="3278188"/>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b="1" dirty="0">
                <a:solidFill>
                  <a:schemeClr val="tx1"/>
                </a:solidFill>
              </a:rPr>
              <a:t>報酬改定</a:t>
            </a:r>
          </a:p>
        </p:txBody>
      </p:sp>
      <p:sp>
        <p:nvSpPr>
          <p:cNvPr id="9" name="右矢印 8"/>
          <p:cNvSpPr/>
          <p:nvPr/>
        </p:nvSpPr>
        <p:spPr>
          <a:xfrm>
            <a:off x="1979613" y="2711450"/>
            <a:ext cx="4992687" cy="1196975"/>
          </a:xfrm>
          <a:prstGeom prst="righ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2000" dirty="0" smtClean="0">
                <a:solidFill>
                  <a:schemeClr val="bg1"/>
                </a:solidFill>
              </a:rPr>
              <a:t>①要支援１，２のヘルパー</a:t>
            </a:r>
            <a:r>
              <a:rPr lang="ja-JP" altLang="en-US" sz="2000" dirty="0">
                <a:solidFill>
                  <a:schemeClr val="bg1"/>
                </a:solidFill>
              </a:rPr>
              <a:t>・デイサービス</a:t>
            </a:r>
            <a:endParaRPr lang="en-US" altLang="ja-JP" sz="2000" dirty="0">
              <a:solidFill>
                <a:schemeClr val="bg1"/>
              </a:solidFill>
            </a:endParaRPr>
          </a:p>
          <a:p>
            <a:pPr algn="ctr">
              <a:defRPr/>
            </a:pPr>
            <a:r>
              <a:rPr lang="ja-JP" altLang="en-US" sz="2000" dirty="0" smtClean="0">
                <a:solidFill>
                  <a:schemeClr val="bg1"/>
                </a:solidFill>
              </a:rPr>
              <a:t>地域支援事業へ</a:t>
            </a:r>
            <a:r>
              <a:rPr lang="ja-JP" altLang="en-US" sz="2000" dirty="0">
                <a:solidFill>
                  <a:schemeClr val="bg1"/>
                </a:solidFill>
              </a:rPr>
              <a:t>各自治体で</a:t>
            </a:r>
            <a:r>
              <a:rPr lang="ja-JP" altLang="en-US" sz="2000" dirty="0" smtClean="0">
                <a:solidFill>
                  <a:schemeClr val="bg1"/>
                </a:solidFill>
              </a:rPr>
              <a:t>移行中</a:t>
            </a:r>
            <a:endParaRPr lang="ja-JP" altLang="en-US" sz="2000" dirty="0">
              <a:solidFill>
                <a:schemeClr val="bg1"/>
              </a:solidFill>
            </a:endParaRPr>
          </a:p>
        </p:txBody>
      </p:sp>
      <p:cxnSp>
        <p:nvCxnSpPr>
          <p:cNvPr id="11" name="直線コネクタ 10"/>
          <p:cNvCxnSpPr/>
          <p:nvPr/>
        </p:nvCxnSpPr>
        <p:spPr>
          <a:xfrm flipH="1">
            <a:off x="6914748" y="1876425"/>
            <a:ext cx="9525" cy="4981575"/>
          </a:xfrm>
          <a:prstGeom prst="line">
            <a:avLst/>
          </a:prstGeom>
          <a:ln w="50800">
            <a:solidFill>
              <a:srgbClr val="FF0000"/>
            </a:solidFill>
          </a:ln>
        </p:spPr>
        <p:style>
          <a:lnRef idx="1">
            <a:schemeClr val="accent1"/>
          </a:lnRef>
          <a:fillRef idx="0">
            <a:schemeClr val="accent1"/>
          </a:fillRef>
          <a:effectRef idx="0">
            <a:schemeClr val="accent1"/>
          </a:effectRef>
          <a:fontRef idx="minor">
            <a:schemeClr val="tx1"/>
          </a:fontRef>
        </p:style>
      </p:cxnSp>
      <p:sp>
        <p:nvSpPr>
          <p:cNvPr id="12" name="正方形/長方形 11"/>
          <p:cNvSpPr/>
          <p:nvPr/>
        </p:nvSpPr>
        <p:spPr>
          <a:xfrm>
            <a:off x="77788" y="4291013"/>
            <a:ext cx="1260475" cy="1781175"/>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2400" dirty="0">
                <a:solidFill>
                  <a:srgbClr val="FF0000"/>
                </a:solidFill>
              </a:rPr>
              <a:t>新</a:t>
            </a:r>
            <a:r>
              <a:rPr lang="ja-JP" altLang="en-US" sz="2400" dirty="0" smtClean="0">
                <a:solidFill>
                  <a:srgbClr val="FF0000"/>
                </a:solidFill>
              </a:rPr>
              <a:t>た</a:t>
            </a:r>
            <a:r>
              <a:rPr lang="ja-JP" altLang="en-US" sz="2400" dirty="0">
                <a:solidFill>
                  <a:srgbClr val="FF0000"/>
                </a:solidFill>
              </a:rPr>
              <a:t>な</a:t>
            </a:r>
            <a:endParaRPr lang="en-US" altLang="ja-JP" sz="2400" dirty="0" smtClean="0">
              <a:solidFill>
                <a:srgbClr val="FF0000"/>
              </a:solidFill>
            </a:endParaRPr>
          </a:p>
          <a:p>
            <a:pPr algn="ctr">
              <a:defRPr/>
            </a:pPr>
            <a:r>
              <a:rPr lang="en-US" altLang="ja-JP" sz="2400" dirty="0" smtClean="0">
                <a:solidFill>
                  <a:srgbClr val="FF0000"/>
                </a:solidFill>
              </a:rPr>
              <a:t>4</a:t>
            </a:r>
            <a:r>
              <a:rPr lang="ja-JP" altLang="en-US" sz="2400" dirty="0" smtClean="0">
                <a:solidFill>
                  <a:srgbClr val="FF0000"/>
                </a:solidFill>
              </a:rPr>
              <a:t>大改悪</a:t>
            </a:r>
            <a:endParaRPr lang="en-US" altLang="ja-JP" sz="2400" dirty="0">
              <a:solidFill>
                <a:srgbClr val="FF0000"/>
              </a:solidFill>
            </a:endParaRPr>
          </a:p>
        </p:txBody>
      </p:sp>
      <p:sp>
        <p:nvSpPr>
          <p:cNvPr id="13" name="正方形/長方形 12"/>
          <p:cNvSpPr/>
          <p:nvPr/>
        </p:nvSpPr>
        <p:spPr>
          <a:xfrm>
            <a:off x="1800225" y="4797425"/>
            <a:ext cx="358775" cy="1444625"/>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b="1" dirty="0">
                <a:solidFill>
                  <a:schemeClr val="tx1"/>
                </a:solidFill>
              </a:rPr>
              <a:t>骨太の方針</a:t>
            </a:r>
          </a:p>
        </p:txBody>
      </p:sp>
      <p:sp>
        <p:nvSpPr>
          <p:cNvPr id="14" name="正方形/長方形 13"/>
          <p:cNvSpPr/>
          <p:nvPr/>
        </p:nvSpPr>
        <p:spPr>
          <a:xfrm>
            <a:off x="2333625" y="4757738"/>
            <a:ext cx="877888" cy="1511300"/>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b="1" dirty="0">
                <a:solidFill>
                  <a:schemeClr val="tx1"/>
                </a:solidFill>
              </a:rPr>
              <a:t>経済財政アクションプログラム</a:t>
            </a:r>
          </a:p>
        </p:txBody>
      </p:sp>
      <p:sp>
        <p:nvSpPr>
          <p:cNvPr id="15" name="右矢印 14"/>
          <p:cNvSpPr/>
          <p:nvPr/>
        </p:nvSpPr>
        <p:spPr>
          <a:xfrm>
            <a:off x="3235325" y="5029200"/>
            <a:ext cx="1768475" cy="969963"/>
          </a:xfrm>
          <a:prstGeom prst="rightArrow">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3200" dirty="0">
                <a:solidFill>
                  <a:srgbClr val="FF0000"/>
                </a:solidFill>
              </a:rPr>
              <a:t>審議会結論</a:t>
            </a:r>
          </a:p>
        </p:txBody>
      </p:sp>
      <p:cxnSp>
        <p:nvCxnSpPr>
          <p:cNvPr id="16" name="直線コネクタ 15"/>
          <p:cNvCxnSpPr/>
          <p:nvPr/>
        </p:nvCxnSpPr>
        <p:spPr>
          <a:xfrm>
            <a:off x="5003800" y="4291013"/>
            <a:ext cx="1" cy="2450355"/>
          </a:xfrm>
          <a:prstGeom prst="line">
            <a:avLst/>
          </a:prstGeom>
          <a:ln w="50800">
            <a:solidFill>
              <a:srgbClr val="FF0000"/>
            </a:solidFill>
            <a:prstDash val="sysDash"/>
          </a:ln>
        </p:spPr>
        <p:style>
          <a:lnRef idx="1">
            <a:schemeClr val="accent1"/>
          </a:lnRef>
          <a:fillRef idx="0">
            <a:schemeClr val="accent1"/>
          </a:fillRef>
          <a:effectRef idx="0">
            <a:schemeClr val="accent1"/>
          </a:effectRef>
          <a:fontRef idx="minor">
            <a:schemeClr val="tx1"/>
          </a:fontRef>
        </p:style>
      </p:cxnSp>
      <p:sp>
        <p:nvSpPr>
          <p:cNvPr id="19" name="右矢印 18"/>
          <p:cNvSpPr/>
          <p:nvPr/>
        </p:nvSpPr>
        <p:spPr>
          <a:xfrm>
            <a:off x="5202238" y="4581525"/>
            <a:ext cx="1098550" cy="1871663"/>
          </a:xfrm>
          <a:prstGeom prst="rightArrow">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2800" dirty="0">
                <a:solidFill>
                  <a:srgbClr val="FF0000"/>
                </a:solidFill>
              </a:rPr>
              <a:t>法改正</a:t>
            </a:r>
          </a:p>
        </p:txBody>
      </p:sp>
      <p:sp>
        <p:nvSpPr>
          <p:cNvPr id="20" name="右矢印 19"/>
          <p:cNvSpPr/>
          <p:nvPr/>
        </p:nvSpPr>
        <p:spPr>
          <a:xfrm>
            <a:off x="6184900" y="4700588"/>
            <a:ext cx="733425" cy="1873250"/>
          </a:xfrm>
          <a:prstGeom prst="rightArrow">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2800" dirty="0">
                <a:solidFill>
                  <a:srgbClr val="FF0000"/>
                </a:solidFill>
              </a:rPr>
              <a:t>準備</a:t>
            </a:r>
          </a:p>
        </p:txBody>
      </p:sp>
      <p:sp>
        <p:nvSpPr>
          <p:cNvPr id="22" name="右矢印 21"/>
          <p:cNvSpPr/>
          <p:nvPr/>
        </p:nvSpPr>
        <p:spPr>
          <a:xfrm>
            <a:off x="7253288" y="2092672"/>
            <a:ext cx="1955800" cy="5873055"/>
          </a:xfrm>
          <a:prstGeom prst="rightArrow">
            <a:avLst>
              <a:gd name="adj1" fmla="val 50000"/>
              <a:gd name="adj2" fmla="val 23028"/>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ltLang="ja-JP" sz="2800" dirty="0" smtClean="0">
              <a:solidFill>
                <a:srgbClr val="FF0000"/>
              </a:solidFill>
            </a:endParaRPr>
          </a:p>
          <a:p>
            <a:pPr algn="ctr">
              <a:defRPr/>
            </a:pPr>
            <a:endParaRPr lang="en-US" altLang="ja-JP" sz="2800" dirty="0">
              <a:solidFill>
                <a:srgbClr val="FF0000"/>
              </a:solidFill>
            </a:endParaRPr>
          </a:p>
          <a:p>
            <a:pPr algn="ctr">
              <a:defRPr/>
            </a:pPr>
            <a:endParaRPr lang="en-US" altLang="ja-JP" sz="2800" dirty="0" smtClean="0">
              <a:solidFill>
                <a:srgbClr val="FF0000"/>
              </a:solidFill>
            </a:endParaRPr>
          </a:p>
          <a:p>
            <a:pPr algn="ctr">
              <a:defRPr/>
            </a:pPr>
            <a:r>
              <a:rPr lang="ja-JP" altLang="en-US" sz="2800" dirty="0" smtClean="0">
                <a:solidFill>
                  <a:srgbClr val="FF0000"/>
                </a:solidFill>
              </a:rPr>
              <a:t>新</a:t>
            </a:r>
            <a:r>
              <a:rPr lang="en-US" altLang="ja-JP" sz="2800" dirty="0" smtClean="0">
                <a:solidFill>
                  <a:srgbClr val="FF0000"/>
                </a:solidFill>
              </a:rPr>
              <a:t>4</a:t>
            </a:r>
            <a:r>
              <a:rPr lang="ja-JP" altLang="en-US" sz="2800" dirty="0" smtClean="0">
                <a:solidFill>
                  <a:srgbClr val="FF0000"/>
                </a:solidFill>
              </a:rPr>
              <a:t>大改悪実施？</a:t>
            </a:r>
            <a:endParaRPr lang="ja-JP" altLang="en-US" sz="2800" dirty="0">
              <a:solidFill>
                <a:srgbClr val="FF0000"/>
              </a:solidFill>
            </a:endParaRPr>
          </a:p>
        </p:txBody>
      </p:sp>
      <p:sp>
        <p:nvSpPr>
          <p:cNvPr id="2" name="正方形/長方形 1"/>
          <p:cNvSpPr/>
          <p:nvPr/>
        </p:nvSpPr>
        <p:spPr>
          <a:xfrm>
            <a:off x="1828800" y="3764756"/>
            <a:ext cx="2599184" cy="393700"/>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dirty="0" smtClean="0"/>
              <a:t>②要介護１，２特</a:t>
            </a:r>
            <a:r>
              <a:rPr lang="ja-JP" altLang="en-US" dirty="0"/>
              <a:t>養排除</a:t>
            </a:r>
          </a:p>
        </p:txBody>
      </p:sp>
      <p:sp>
        <p:nvSpPr>
          <p:cNvPr id="26" name="正方形/長方形 25"/>
          <p:cNvSpPr/>
          <p:nvPr/>
        </p:nvSpPr>
        <p:spPr>
          <a:xfrm>
            <a:off x="2081213" y="4257136"/>
            <a:ext cx="2662237" cy="393700"/>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dirty="0" smtClean="0"/>
              <a:t>③</a:t>
            </a:r>
            <a:r>
              <a:rPr lang="en-US" altLang="ja-JP" dirty="0" smtClean="0"/>
              <a:t>2</a:t>
            </a:r>
            <a:r>
              <a:rPr lang="ja-JP" altLang="en-US" dirty="0" smtClean="0"/>
              <a:t>割負担④預貯金要件</a:t>
            </a:r>
            <a:endParaRPr lang="ja-JP" altLang="en-US" dirty="0"/>
          </a:p>
        </p:txBody>
      </p:sp>
      <p:sp>
        <p:nvSpPr>
          <p:cNvPr id="3" name="正方形/長方形 2"/>
          <p:cNvSpPr/>
          <p:nvPr/>
        </p:nvSpPr>
        <p:spPr>
          <a:xfrm>
            <a:off x="7229475" y="3040063"/>
            <a:ext cx="1599798" cy="2205384"/>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dirty="0">
                <a:solidFill>
                  <a:srgbClr val="FF0000"/>
                </a:solidFill>
              </a:rPr>
              <a:t>①</a:t>
            </a:r>
            <a:r>
              <a:rPr kumimoji="1" lang="ja-JP" altLang="en-US" dirty="0" smtClean="0">
                <a:solidFill>
                  <a:srgbClr val="FF0000"/>
                </a:solidFill>
              </a:rPr>
              <a:t>要介護１，２保険給付外し</a:t>
            </a:r>
            <a:endParaRPr kumimoji="1" lang="en-US" altLang="ja-JP" dirty="0" smtClean="0">
              <a:solidFill>
                <a:srgbClr val="FF0000"/>
              </a:solidFill>
            </a:endParaRPr>
          </a:p>
          <a:p>
            <a:r>
              <a:rPr lang="ja-JP" altLang="en-US" dirty="0" smtClean="0">
                <a:solidFill>
                  <a:srgbClr val="FF0000"/>
                </a:solidFill>
              </a:rPr>
              <a:t>②生活援助等自己負担</a:t>
            </a:r>
            <a:endParaRPr lang="en-US" altLang="ja-JP" dirty="0" smtClean="0">
              <a:solidFill>
                <a:srgbClr val="FF0000"/>
              </a:solidFill>
            </a:endParaRPr>
          </a:p>
          <a:p>
            <a:r>
              <a:rPr kumimoji="1" lang="ja-JP" altLang="en-US" dirty="0" smtClean="0">
                <a:solidFill>
                  <a:srgbClr val="FF0000"/>
                </a:solidFill>
              </a:rPr>
              <a:t>③</a:t>
            </a:r>
            <a:r>
              <a:rPr kumimoji="1" lang="en-US" altLang="ja-JP" dirty="0" smtClean="0">
                <a:solidFill>
                  <a:srgbClr val="FF0000"/>
                </a:solidFill>
              </a:rPr>
              <a:t>65</a:t>
            </a:r>
            <a:r>
              <a:rPr kumimoji="1" lang="ja-JP" altLang="en-US" dirty="0" smtClean="0">
                <a:solidFill>
                  <a:srgbClr val="FF0000"/>
                </a:solidFill>
              </a:rPr>
              <a:t>歳以上</a:t>
            </a:r>
            <a:r>
              <a:rPr kumimoji="1" lang="en-US" altLang="ja-JP" dirty="0" smtClean="0">
                <a:solidFill>
                  <a:srgbClr val="FF0000"/>
                </a:solidFill>
              </a:rPr>
              <a:t>2</a:t>
            </a:r>
            <a:r>
              <a:rPr kumimoji="1" lang="ja-JP" altLang="en-US" dirty="0" smtClean="0">
                <a:solidFill>
                  <a:srgbClr val="FF0000"/>
                </a:solidFill>
              </a:rPr>
              <a:t>割負担</a:t>
            </a:r>
            <a:endParaRPr kumimoji="1" lang="en-US" altLang="ja-JP" dirty="0" smtClean="0">
              <a:solidFill>
                <a:srgbClr val="FF0000"/>
              </a:solidFill>
            </a:endParaRPr>
          </a:p>
          <a:p>
            <a:r>
              <a:rPr lang="ja-JP" altLang="en-US" dirty="0" smtClean="0">
                <a:solidFill>
                  <a:srgbClr val="FF0000"/>
                </a:solidFill>
              </a:rPr>
              <a:t>④預貯金で負担増</a:t>
            </a:r>
            <a:endParaRPr kumimoji="1" lang="ja-JP" altLang="en-US" dirty="0">
              <a:solidFill>
                <a:srgbClr val="FF0000"/>
              </a:solidFill>
            </a:endParaRPr>
          </a:p>
        </p:txBody>
      </p:sp>
    </p:spTree>
    <p:extLst>
      <p:ext uri="{BB962C8B-B14F-4D97-AF65-F5344CB8AC3E}">
        <p14:creationId xmlns:p14="http://schemas.microsoft.com/office/powerpoint/2010/main" val="2231152286"/>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solidFill>
            <a:srgbClr val="FFFF00"/>
          </a:solidFill>
        </p:spPr>
        <p:txBody>
          <a:bodyPr>
            <a:normAutofit/>
          </a:bodyPr>
          <a:lstStyle/>
          <a:p>
            <a:r>
              <a:rPr kumimoji="1" lang="ja-JP" altLang="en-US" sz="5400" dirty="0" smtClean="0">
                <a:solidFill>
                  <a:srgbClr val="FF0000"/>
                </a:solidFill>
              </a:rPr>
              <a:t>安倍暴走改革で５年後は</a:t>
            </a:r>
            <a:endParaRPr kumimoji="1" lang="ja-JP" altLang="en-US" sz="5400" dirty="0">
              <a:solidFill>
                <a:srgbClr val="FF0000"/>
              </a:solidFill>
            </a:endParaRPr>
          </a:p>
        </p:txBody>
      </p:sp>
      <p:sp>
        <p:nvSpPr>
          <p:cNvPr id="3" name="コンテンツ プレースホルダー 2"/>
          <p:cNvSpPr>
            <a:spLocks noGrp="1"/>
          </p:cNvSpPr>
          <p:nvPr>
            <p:ph idx="1"/>
          </p:nvPr>
        </p:nvSpPr>
        <p:spPr>
          <a:xfrm>
            <a:off x="457200" y="1417638"/>
            <a:ext cx="8229600" cy="5035698"/>
          </a:xfrm>
        </p:spPr>
        <p:txBody>
          <a:bodyPr>
            <a:normAutofit fontScale="92500"/>
          </a:bodyPr>
          <a:lstStyle/>
          <a:p>
            <a:pPr marL="0" indent="0">
              <a:buNone/>
            </a:pPr>
            <a:r>
              <a:rPr kumimoji="1" lang="ja-JP" altLang="en-US" sz="4400" dirty="0" smtClean="0"/>
              <a:t>○</a:t>
            </a:r>
            <a:r>
              <a:rPr kumimoji="1" lang="ja-JP" altLang="en-US" sz="4400" dirty="0" smtClean="0">
                <a:solidFill>
                  <a:srgbClr val="FF0000"/>
                </a:solidFill>
              </a:rPr>
              <a:t>保険給付は要介護３以上</a:t>
            </a:r>
            <a:r>
              <a:rPr kumimoji="1" lang="ja-JP" altLang="en-US" sz="4400" dirty="0" smtClean="0"/>
              <a:t>に限定</a:t>
            </a:r>
            <a:endParaRPr kumimoji="1" lang="en-US" altLang="ja-JP" sz="4400" dirty="0" smtClean="0"/>
          </a:p>
          <a:p>
            <a:pPr marL="0" indent="0">
              <a:buNone/>
            </a:pPr>
            <a:r>
              <a:rPr lang="ja-JP" altLang="en-US" sz="4400" dirty="0" smtClean="0"/>
              <a:t>○</a:t>
            </a:r>
            <a:r>
              <a:rPr lang="ja-JP" altLang="en-US" sz="4400" dirty="0" smtClean="0">
                <a:solidFill>
                  <a:srgbClr val="FF0000"/>
                </a:solidFill>
              </a:rPr>
              <a:t>生活援助・福祉用具・住宅改修は　自費</a:t>
            </a:r>
            <a:r>
              <a:rPr lang="ja-JP" altLang="en-US" sz="4400" dirty="0" smtClean="0"/>
              <a:t>利用</a:t>
            </a:r>
            <a:endParaRPr lang="en-US" altLang="ja-JP" sz="4400" dirty="0" smtClean="0"/>
          </a:p>
          <a:p>
            <a:pPr marL="0" indent="0">
              <a:buNone/>
            </a:pPr>
            <a:r>
              <a:rPr kumimoji="1" lang="ja-JP" altLang="en-US" sz="4400" dirty="0" smtClean="0"/>
              <a:t>○利用者負担は</a:t>
            </a:r>
            <a:r>
              <a:rPr kumimoji="1" lang="ja-JP" altLang="en-US" sz="4400" dirty="0" smtClean="0">
                <a:solidFill>
                  <a:srgbClr val="FF0000"/>
                </a:solidFill>
              </a:rPr>
              <a:t>原則２割</a:t>
            </a:r>
            <a:r>
              <a:rPr kumimoji="1" lang="ja-JP" altLang="en-US" sz="4400" dirty="0" smtClean="0"/>
              <a:t>負担</a:t>
            </a:r>
            <a:endParaRPr kumimoji="1" lang="en-US" altLang="ja-JP" sz="4400" dirty="0" smtClean="0"/>
          </a:p>
          <a:p>
            <a:pPr marL="0" indent="0">
              <a:buNone/>
            </a:pPr>
            <a:r>
              <a:rPr lang="ja-JP" altLang="en-US" sz="4400" dirty="0" smtClean="0"/>
              <a:t>○</a:t>
            </a:r>
            <a:r>
              <a:rPr lang="ja-JP" altLang="en-US" sz="4400" dirty="0" smtClean="0">
                <a:solidFill>
                  <a:srgbClr val="FF0000"/>
                </a:solidFill>
              </a:rPr>
              <a:t>預貯金等があれば３割</a:t>
            </a:r>
            <a:r>
              <a:rPr lang="ja-JP" altLang="en-US" sz="4400" dirty="0" smtClean="0"/>
              <a:t>負担</a:t>
            </a:r>
            <a:endParaRPr lang="en-US" altLang="ja-JP" sz="4400" dirty="0" smtClean="0"/>
          </a:p>
          <a:p>
            <a:pPr marL="0" indent="0">
              <a:buNone/>
            </a:pPr>
            <a:r>
              <a:rPr kumimoji="1" lang="en-US" altLang="ja-JP" dirty="0" smtClean="0"/>
              <a:t>※</a:t>
            </a:r>
            <a:r>
              <a:rPr kumimoji="1" lang="ja-JP" altLang="en-US" dirty="0" smtClean="0"/>
              <a:t>マイナンバー活用で預貯金はもれなく把握、</a:t>
            </a:r>
            <a:endParaRPr kumimoji="1" lang="en-US" altLang="ja-JP" dirty="0" smtClean="0"/>
          </a:p>
          <a:p>
            <a:pPr marL="0" indent="0">
              <a:buNone/>
            </a:pPr>
            <a:r>
              <a:rPr lang="ja-JP" altLang="en-US" dirty="0" smtClean="0"/>
              <a:t>医療</a:t>
            </a:r>
            <a:r>
              <a:rPr lang="ja-JP" altLang="en-US" dirty="0"/>
              <a:t>保険</a:t>
            </a:r>
            <a:r>
              <a:rPr lang="ja-JP" altLang="en-US" dirty="0" smtClean="0"/>
              <a:t>も同じ負担の仕組みへ</a:t>
            </a:r>
            <a:endParaRPr kumimoji="1" lang="ja-JP" altLang="en-US" dirty="0"/>
          </a:p>
        </p:txBody>
      </p:sp>
    </p:spTree>
    <p:extLst>
      <p:ext uri="{BB962C8B-B14F-4D97-AF65-F5344CB8AC3E}">
        <p14:creationId xmlns:p14="http://schemas.microsoft.com/office/powerpoint/2010/main" val="1266064098"/>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1" name="Rectangle 3"/>
          <p:cNvSpPr txBox="1">
            <a:spLocks noGrp="1" noChangeArrowheads="1"/>
          </p:cNvSpPr>
          <p:nvPr>
            <p:ph type="body" idx="1"/>
          </p:nvPr>
        </p:nvSpPr>
        <p:spPr>
          <a:xfrm>
            <a:off x="684213" y="1268413"/>
            <a:ext cx="8013700" cy="4608512"/>
          </a:xfrm>
        </p:spPr>
        <p:txBody>
          <a:bodyPr>
            <a:normAutofit/>
          </a:bodyPr>
          <a:lstStyle/>
          <a:p>
            <a:pPr>
              <a:buFont typeface="Wingdings" pitchFamily="2" charset="2"/>
              <a:buNone/>
            </a:pPr>
            <a:r>
              <a:rPr lang="en-US" altLang="ja-JP" sz="3600" dirty="0" smtClean="0">
                <a:latin typeface="Calibri" pitchFamily="34" charset="0"/>
                <a:ea typeface="ＭＳ Ｐゴシック" charset="-128"/>
              </a:rPr>
              <a:t>【</a:t>
            </a:r>
            <a:r>
              <a:rPr lang="ja-JP" altLang="en-US" sz="3600" dirty="0" smtClean="0">
                <a:latin typeface="Calibri" pitchFamily="34" charset="0"/>
                <a:ea typeface="ＭＳ Ｐゴシック" charset="-128"/>
              </a:rPr>
              <a:t>大阪市　基準月額</a:t>
            </a:r>
            <a:r>
              <a:rPr lang="en-US" altLang="ja-JP" sz="3600" dirty="0">
                <a:latin typeface="Calibri" pitchFamily="34" charset="0"/>
                <a:ea typeface="ＭＳ Ｐゴシック" charset="-128"/>
              </a:rPr>
              <a:t>】</a:t>
            </a:r>
            <a:endParaRPr lang="en-US" altLang="en-US" sz="3600" dirty="0" smtClean="0">
              <a:latin typeface="Calibri" pitchFamily="34" charset="0"/>
              <a:ea typeface="ＭＳ Ｐゴシック" charset="-128"/>
            </a:endParaRPr>
          </a:p>
          <a:p>
            <a:pPr>
              <a:buFont typeface="Wingdings" pitchFamily="2" charset="2"/>
              <a:buNone/>
            </a:pPr>
            <a:r>
              <a:rPr altLang="en-US" sz="3600" dirty="0" smtClean="0">
                <a:latin typeface="Calibri" pitchFamily="34" charset="0"/>
                <a:ea typeface="ＭＳ Ｐゴシック" charset="-128"/>
              </a:rPr>
              <a:t>第</a:t>
            </a:r>
            <a:r>
              <a:rPr lang="en-US" altLang="ja-JP" sz="3600" dirty="0" smtClean="0">
                <a:latin typeface="Calibri" pitchFamily="34" charset="0"/>
                <a:ea typeface="ＭＳ Ｐゴシック" charset="-128"/>
              </a:rPr>
              <a:t>1</a:t>
            </a:r>
            <a:r>
              <a:rPr altLang="en-US" sz="3600" dirty="0" smtClean="0">
                <a:latin typeface="Calibri" pitchFamily="34" charset="0"/>
                <a:ea typeface="ＭＳ Ｐゴシック" charset="-128"/>
              </a:rPr>
              <a:t>期（２０００～０２年）　</a:t>
            </a:r>
            <a:r>
              <a:rPr lang="en-US" altLang="ja-JP" sz="3600" u="sng" dirty="0">
                <a:latin typeface="Calibri" pitchFamily="34" charset="0"/>
                <a:ea typeface="ＭＳ Ｐゴシック" charset="-128"/>
              </a:rPr>
              <a:t>3,381</a:t>
            </a:r>
            <a:r>
              <a:rPr altLang="en-US" sz="3600" u="sng" dirty="0" smtClean="0">
                <a:latin typeface="Calibri" pitchFamily="34" charset="0"/>
                <a:ea typeface="ＭＳ Ｐゴシック" charset="-128"/>
              </a:rPr>
              <a:t>円</a:t>
            </a:r>
            <a:endParaRPr altLang="en-US" sz="3600" dirty="0" smtClean="0">
              <a:latin typeface="Calibri" pitchFamily="34" charset="0"/>
              <a:ea typeface="ＭＳ Ｐゴシック" charset="-128"/>
            </a:endParaRPr>
          </a:p>
          <a:p>
            <a:pPr>
              <a:buFont typeface="Wingdings" pitchFamily="2" charset="2"/>
              <a:buNone/>
            </a:pPr>
            <a:r>
              <a:rPr altLang="en-US" sz="3600" dirty="0" smtClean="0">
                <a:latin typeface="Calibri" pitchFamily="34" charset="0"/>
                <a:ea typeface="ＭＳ Ｐゴシック" charset="-128"/>
              </a:rPr>
              <a:t>第２期（２００３～０５年）　</a:t>
            </a:r>
            <a:r>
              <a:rPr lang="en-US" altLang="ja-JP" sz="3600" u="sng" dirty="0" smtClean="0">
                <a:latin typeface="Calibri" pitchFamily="34" charset="0"/>
                <a:ea typeface="ＭＳ Ｐゴシック" charset="-128"/>
              </a:rPr>
              <a:t>3,580</a:t>
            </a:r>
            <a:r>
              <a:rPr lang="ja-JP" altLang="en-US" sz="3600" u="sng" dirty="0" smtClean="0">
                <a:latin typeface="Calibri" pitchFamily="34" charset="0"/>
                <a:ea typeface="ＭＳ Ｐゴシック" charset="-128"/>
              </a:rPr>
              <a:t>円</a:t>
            </a:r>
            <a:endParaRPr altLang="en-US" sz="3600" dirty="0" smtClean="0">
              <a:latin typeface="Calibri" pitchFamily="34" charset="0"/>
              <a:ea typeface="ＭＳ Ｐゴシック" charset="-128"/>
            </a:endParaRPr>
          </a:p>
          <a:p>
            <a:pPr>
              <a:buFont typeface="Wingdings" pitchFamily="2" charset="2"/>
              <a:buNone/>
            </a:pPr>
            <a:r>
              <a:rPr altLang="en-US" sz="3600" dirty="0" smtClean="0">
                <a:latin typeface="Calibri" pitchFamily="34" charset="0"/>
                <a:ea typeface="ＭＳ Ｐゴシック" charset="-128"/>
              </a:rPr>
              <a:t>第３期（２００６～０８年）</a:t>
            </a:r>
            <a:r>
              <a:rPr altLang="en-US" sz="3600" u="sng" dirty="0" smtClean="0">
                <a:latin typeface="Calibri" pitchFamily="34" charset="0"/>
                <a:ea typeface="ＭＳ Ｐゴシック" charset="-128"/>
              </a:rPr>
              <a:t>　</a:t>
            </a:r>
            <a:r>
              <a:rPr lang="en-US" altLang="ja-JP" sz="3600" u="sng" dirty="0">
                <a:latin typeface="Calibri" pitchFamily="34" charset="0"/>
                <a:ea typeface="ＭＳ Ｐゴシック" charset="-128"/>
              </a:rPr>
              <a:t>4,780</a:t>
            </a:r>
            <a:r>
              <a:rPr lang="ja-JP" altLang="en-US" sz="3600" u="sng" dirty="0" smtClean="0">
                <a:latin typeface="Calibri" pitchFamily="34" charset="0"/>
                <a:ea typeface="ＭＳ Ｐゴシック" charset="-128"/>
              </a:rPr>
              <a:t>円</a:t>
            </a:r>
            <a:endParaRPr lang="en-US" altLang="ja-JP" sz="3600" u="sng" dirty="0" smtClean="0">
              <a:latin typeface="Calibri" pitchFamily="34" charset="0"/>
              <a:ea typeface="ＭＳ Ｐゴシック" charset="-128"/>
            </a:endParaRPr>
          </a:p>
          <a:p>
            <a:pPr>
              <a:buFont typeface="Wingdings" pitchFamily="2" charset="2"/>
              <a:buNone/>
            </a:pPr>
            <a:r>
              <a:rPr altLang="en-US" sz="3600" dirty="0" smtClean="0">
                <a:latin typeface="Calibri" pitchFamily="34" charset="0"/>
                <a:ea typeface="ＭＳ Ｐゴシック" charset="-128"/>
              </a:rPr>
              <a:t>第４期（２００９～１１年）</a:t>
            </a:r>
            <a:r>
              <a:rPr altLang="en-US" sz="4000" u="sng" dirty="0" smtClean="0">
                <a:latin typeface="Calibri" pitchFamily="34" charset="0"/>
                <a:ea typeface="ＭＳ Ｐゴシック" charset="-128"/>
              </a:rPr>
              <a:t>　</a:t>
            </a:r>
            <a:r>
              <a:rPr lang="en-US" altLang="ja-JP" sz="4000" u="sng" dirty="0">
                <a:latin typeface="Calibri" pitchFamily="34" charset="0"/>
                <a:ea typeface="ＭＳ Ｐゴシック" charset="-128"/>
              </a:rPr>
              <a:t>4,780</a:t>
            </a:r>
            <a:r>
              <a:rPr lang="ja-JP" altLang="en-US" sz="4000" u="sng" dirty="0" smtClean="0">
                <a:latin typeface="Calibri" pitchFamily="34" charset="0"/>
                <a:ea typeface="ＭＳ Ｐゴシック" charset="-128"/>
              </a:rPr>
              <a:t>円</a:t>
            </a:r>
            <a:endParaRPr lang="en-US" altLang="en-US" sz="4000" u="sng" dirty="0" smtClean="0">
              <a:latin typeface="Calibri" pitchFamily="34" charset="0"/>
              <a:ea typeface="ＭＳ Ｐゴシック" charset="-128"/>
            </a:endParaRPr>
          </a:p>
          <a:p>
            <a:pPr>
              <a:buFont typeface="Wingdings" pitchFamily="2" charset="2"/>
              <a:buNone/>
            </a:pPr>
            <a:r>
              <a:rPr lang="ja-JP" altLang="en-US" sz="3600" dirty="0" smtClean="0"/>
              <a:t>第５期（２０１２～１４年）</a:t>
            </a:r>
            <a:r>
              <a:rPr lang="ja-JP" altLang="en-US" sz="4000" dirty="0" smtClean="0"/>
              <a:t>　</a:t>
            </a:r>
            <a:r>
              <a:rPr lang="en-US" altLang="ja-JP" sz="4000" u="sng" dirty="0"/>
              <a:t>5,897</a:t>
            </a:r>
            <a:r>
              <a:rPr lang="ja-JP" altLang="en-US" sz="4000" u="sng" dirty="0" smtClean="0"/>
              <a:t>円</a:t>
            </a:r>
            <a:endParaRPr lang="en-US" altLang="ja-JP" sz="4000" u="sng" dirty="0" smtClean="0">
              <a:latin typeface="Calibri" pitchFamily="34" charset="0"/>
              <a:ea typeface="ＭＳ Ｐゴシック" charset="-128"/>
            </a:endParaRPr>
          </a:p>
          <a:p>
            <a:pPr>
              <a:buFont typeface="Wingdings" pitchFamily="2" charset="2"/>
              <a:buNone/>
            </a:pPr>
            <a:endParaRPr lang="en-US" altLang="ja-JP" sz="3600" u="sng" dirty="0" smtClean="0">
              <a:latin typeface="Calibri" pitchFamily="34" charset="0"/>
              <a:ea typeface="ＭＳ Ｐゴシック" charset="-128"/>
            </a:endParaRPr>
          </a:p>
          <a:p>
            <a:pPr>
              <a:buFont typeface="Wingdings" pitchFamily="2" charset="2"/>
              <a:buNone/>
            </a:pPr>
            <a:endParaRPr lang="en-US" altLang="ja-JP" dirty="0" smtClean="0">
              <a:latin typeface="Calibri" pitchFamily="34" charset="0"/>
              <a:ea typeface="ＭＳ Ｐゴシック" charset="-128"/>
            </a:endParaRPr>
          </a:p>
          <a:p>
            <a:pPr>
              <a:buFont typeface="Wingdings" pitchFamily="2" charset="2"/>
              <a:buNone/>
            </a:pPr>
            <a:endParaRPr altLang="en-US" u="sng" dirty="0" smtClean="0">
              <a:latin typeface="Calibri" pitchFamily="34" charset="0"/>
              <a:ea typeface="ＭＳ Ｐゴシック" charset="-128"/>
            </a:endParaRPr>
          </a:p>
        </p:txBody>
      </p:sp>
      <p:sp>
        <p:nvSpPr>
          <p:cNvPr id="27652" name="Text Box 4"/>
          <p:cNvSpPr txBox="1">
            <a:spLocks noChangeArrowheads="1"/>
          </p:cNvSpPr>
          <p:nvPr/>
        </p:nvSpPr>
        <p:spPr bwMode="auto">
          <a:xfrm>
            <a:off x="179512" y="5517232"/>
            <a:ext cx="8964488" cy="2000548"/>
          </a:xfrm>
          <a:prstGeom prst="rect">
            <a:avLst/>
          </a:prstGeom>
          <a:noFill/>
          <a:ln w="9525">
            <a:noFill/>
            <a:miter lim="800000"/>
            <a:headEnd/>
            <a:tailEnd/>
          </a:ln>
        </p:spPr>
        <p:txBody>
          <a:bodyPr wrap="square">
            <a:spAutoFit/>
          </a:bodyPr>
          <a:lstStyle/>
          <a:p>
            <a:pPr>
              <a:spcBef>
                <a:spcPct val="50000"/>
              </a:spcBef>
            </a:pPr>
            <a:r>
              <a:rPr lang="ja-JP" altLang="en-US" sz="4000" u="sng" dirty="0" smtClean="0">
                <a:solidFill>
                  <a:srgbClr val="FF0000"/>
                </a:solidFill>
              </a:rPr>
              <a:t>　第</a:t>
            </a:r>
            <a:r>
              <a:rPr lang="en-US" altLang="ja-JP" sz="4000" u="sng" dirty="0" smtClean="0">
                <a:solidFill>
                  <a:srgbClr val="FF0000"/>
                </a:solidFill>
              </a:rPr>
              <a:t>6</a:t>
            </a:r>
            <a:r>
              <a:rPr lang="ja-JP" altLang="en-US" sz="4000" u="sng" dirty="0" smtClean="0">
                <a:solidFill>
                  <a:srgbClr val="FF0000"/>
                </a:solidFill>
              </a:rPr>
              <a:t>期（２０１５～１７年）　</a:t>
            </a:r>
            <a:r>
              <a:rPr lang="en-US" altLang="ja-JP" sz="4000" u="sng" dirty="0">
                <a:solidFill>
                  <a:srgbClr val="FF0000"/>
                </a:solidFill>
              </a:rPr>
              <a:t>6,758</a:t>
            </a:r>
            <a:r>
              <a:rPr lang="ja-JP" altLang="en-US" sz="4000" u="sng" dirty="0" smtClean="0">
                <a:solidFill>
                  <a:srgbClr val="FF0000"/>
                </a:solidFill>
              </a:rPr>
              <a:t>円</a:t>
            </a:r>
            <a:endParaRPr lang="en-US" altLang="ja-JP" sz="4000" u="sng" dirty="0" smtClean="0">
              <a:solidFill>
                <a:srgbClr val="FF0000"/>
              </a:solidFill>
            </a:endParaRPr>
          </a:p>
          <a:p>
            <a:pPr>
              <a:spcBef>
                <a:spcPct val="50000"/>
              </a:spcBef>
            </a:pPr>
            <a:r>
              <a:rPr lang="ja-JP" altLang="en-US" sz="2400" dirty="0" smtClean="0"/>
              <a:t>　　　　　　　　　　　　　　　　　　　　　　　　　　　　　（第</a:t>
            </a:r>
            <a:r>
              <a:rPr lang="en-US" altLang="ja-JP" sz="2400" dirty="0" smtClean="0"/>
              <a:t>1</a:t>
            </a:r>
            <a:r>
              <a:rPr lang="ja-JP" altLang="en-US" sz="2400" dirty="0" smtClean="0"/>
              <a:t>期の</a:t>
            </a:r>
            <a:r>
              <a:rPr lang="ja-JP" altLang="en-US" sz="2400" dirty="0"/>
              <a:t>２</a:t>
            </a:r>
            <a:r>
              <a:rPr lang="ja-JP" altLang="en-US" sz="2400" dirty="0" smtClean="0"/>
              <a:t>倍）</a:t>
            </a:r>
            <a:endParaRPr lang="en-US" altLang="ja-JP" sz="2400" dirty="0" smtClean="0"/>
          </a:p>
          <a:p>
            <a:pPr>
              <a:spcBef>
                <a:spcPct val="50000"/>
              </a:spcBef>
            </a:pPr>
            <a:r>
              <a:rPr lang="ja-JP" altLang="en-US" sz="3200" dirty="0" smtClean="0">
                <a:solidFill>
                  <a:srgbClr val="FF0000"/>
                </a:solidFill>
              </a:rPr>
              <a:t>　　　　　　　　　　　　　　　　　　</a:t>
            </a:r>
            <a:endParaRPr lang="ja-JP" altLang="en-US" sz="3200" dirty="0">
              <a:solidFill>
                <a:srgbClr val="FF0000"/>
              </a:solidFill>
            </a:endParaRPr>
          </a:p>
        </p:txBody>
      </p:sp>
      <p:sp>
        <p:nvSpPr>
          <p:cNvPr id="12292" name="タイトル 1"/>
          <p:cNvSpPr txBox="1">
            <a:spLocks noGrp="1"/>
          </p:cNvSpPr>
          <p:nvPr>
            <p:ph type="title"/>
          </p:nvPr>
        </p:nvSpPr>
        <p:spPr>
          <a:xfrm>
            <a:off x="457200" y="274638"/>
            <a:ext cx="8435975" cy="993775"/>
          </a:xfrm>
        </p:spPr>
        <p:txBody>
          <a:bodyPr>
            <a:normAutofit fontScale="90000"/>
          </a:bodyPr>
          <a:lstStyle/>
          <a:p>
            <a:pPr eaLnBrk="1" hangingPunct="1"/>
            <a:r>
              <a:rPr sz="6000" u="sng" dirty="0" err="1" smtClean="0">
                <a:latin typeface="Calibri" pitchFamily="34" charset="0"/>
                <a:ea typeface="ＭＳ Ｐゴシック" charset="-128"/>
              </a:rPr>
              <a:t>上がり続ける介護保険料</a:t>
            </a:r>
            <a:endParaRPr sz="6000" u="sng" dirty="0" smtClean="0">
              <a:latin typeface="Calibri" pitchFamily="34" charset="0"/>
              <a:ea typeface="ＭＳ Ｐゴシック" charset="-128"/>
            </a:endParaRPr>
          </a:p>
        </p:txBody>
      </p:sp>
    </p:spTree>
    <p:extLst>
      <p:ext uri="{BB962C8B-B14F-4D97-AF65-F5344CB8AC3E}">
        <p14:creationId xmlns:p14="http://schemas.microsoft.com/office/powerpoint/2010/main" val="484822728"/>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381113"/>
            <a:ext cx="8435280" cy="1224136"/>
          </a:xfrm>
          <a:solidFill>
            <a:srgbClr val="FFFF00"/>
          </a:solidFill>
        </p:spPr>
        <p:txBody>
          <a:bodyPr>
            <a:normAutofit fontScale="90000"/>
          </a:bodyPr>
          <a:lstStyle/>
          <a:p>
            <a:pPr algn="l"/>
            <a:r>
              <a:rPr lang="ja-JP" altLang="en-US" dirty="0" smtClean="0"/>
              <a:t>堤</a:t>
            </a:r>
            <a:r>
              <a:rPr lang="ja-JP" altLang="en-US" dirty="0"/>
              <a:t>修三</a:t>
            </a:r>
            <a:r>
              <a:rPr lang="ja-JP" altLang="en-US" dirty="0" smtClean="0"/>
              <a:t>氏</a:t>
            </a:r>
            <a:r>
              <a:rPr lang="ja-JP" altLang="en-US" dirty="0"/>
              <a:t>「介護保険</a:t>
            </a:r>
            <a:r>
              <a:rPr lang="ja-JP" altLang="en-US" dirty="0" smtClean="0"/>
              <a:t>は</a:t>
            </a:r>
            <a:r>
              <a:rPr lang="en-US" altLang="ja-JP" dirty="0" smtClean="0">
                <a:solidFill>
                  <a:srgbClr val="FF0000"/>
                </a:solidFill>
              </a:rPr>
              <a:t>『</a:t>
            </a:r>
            <a:r>
              <a:rPr lang="ja-JP" altLang="en-US" dirty="0" smtClean="0">
                <a:solidFill>
                  <a:srgbClr val="FF0000"/>
                </a:solidFill>
              </a:rPr>
              <a:t>国家的詐欺</a:t>
            </a:r>
            <a:r>
              <a:rPr lang="en-US" altLang="ja-JP" dirty="0" smtClean="0">
                <a:solidFill>
                  <a:srgbClr val="FF0000"/>
                </a:solidFill>
              </a:rPr>
              <a:t>』</a:t>
            </a:r>
            <a:r>
              <a:rPr lang="ja-JP" altLang="en-US" dirty="0" smtClean="0"/>
              <a:t>」</a:t>
            </a:r>
            <a:r>
              <a:rPr lang="ja-JP" altLang="en-US" dirty="0"/>
              <a:t/>
            </a:r>
            <a:br>
              <a:rPr lang="ja-JP" altLang="en-US" dirty="0"/>
            </a:br>
            <a:r>
              <a:rPr lang="ja-JP" altLang="en-US" sz="2700" b="1" dirty="0" smtClean="0"/>
              <a:t>介護</a:t>
            </a:r>
            <a:r>
              <a:rPr lang="ja-JP" altLang="en-US" sz="2700" b="1" dirty="0"/>
              <a:t>保険創設</a:t>
            </a:r>
            <a:r>
              <a:rPr lang="ja-JP" altLang="en-US" sz="2700" b="1" dirty="0" smtClean="0"/>
              <a:t>時の厚労省老健</a:t>
            </a:r>
            <a:r>
              <a:rPr lang="ja-JP" altLang="en-US" sz="2700" b="1" dirty="0"/>
              <a:t>局長。「介護保険の</a:t>
            </a:r>
            <a:r>
              <a:rPr lang="ja-JP" altLang="en-US" sz="2700" b="1" dirty="0" smtClean="0"/>
              <a:t>生み</a:t>
            </a:r>
            <a:r>
              <a:rPr lang="ja-JP" altLang="en-US" sz="2700" b="1" dirty="0"/>
              <a:t>の親</a:t>
            </a:r>
            <a:r>
              <a:rPr lang="ja-JP" altLang="en-US" sz="2700" b="1" dirty="0" smtClean="0"/>
              <a:t>」</a:t>
            </a:r>
            <a:endParaRPr kumimoji="1" lang="ja-JP" altLang="en-US" sz="2700" b="1" dirty="0"/>
          </a:p>
        </p:txBody>
      </p:sp>
      <p:sp>
        <p:nvSpPr>
          <p:cNvPr id="3" name="コンテンツ プレースホルダー 2"/>
          <p:cNvSpPr>
            <a:spLocks noGrp="1"/>
          </p:cNvSpPr>
          <p:nvPr>
            <p:ph idx="1"/>
          </p:nvPr>
        </p:nvSpPr>
        <p:spPr>
          <a:xfrm>
            <a:off x="251520" y="1916832"/>
            <a:ext cx="8352928" cy="5149482"/>
          </a:xfrm>
        </p:spPr>
        <p:txBody>
          <a:bodyPr>
            <a:normAutofit fontScale="92500" lnSpcReduction="20000"/>
          </a:bodyPr>
          <a:lstStyle/>
          <a:p>
            <a:pPr marL="0" indent="0">
              <a:buNone/>
            </a:pPr>
            <a:r>
              <a:rPr lang="ja-JP" altLang="en-US" dirty="0" smtClean="0"/>
              <a:t>● 「保険料を納めた人には平等に給付を行うのが</a:t>
            </a:r>
            <a:r>
              <a:rPr lang="ja-JP" altLang="en-US" dirty="0"/>
              <a:t>保険制度の大前提」。</a:t>
            </a:r>
          </a:p>
          <a:p>
            <a:pPr marL="0" indent="0">
              <a:buNone/>
            </a:pPr>
            <a:r>
              <a:rPr lang="ja-JP" altLang="en-US" dirty="0"/>
              <a:t>● しかし「２０１５年改定や財務省の給付抑制路</a:t>
            </a:r>
          </a:p>
          <a:p>
            <a:pPr marL="0" indent="0">
              <a:buNone/>
            </a:pPr>
            <a:r>
              <a:rPr lang="ja-JP" altLang="en-US" dirty="0"/>
              <a:t>線の提案では、この前提が崩れつつあると危惧</a:t>
            </a:r>
          </a:p>
          <a:p>
            <a:pPr marL="0" indent="0">
              <a:buNone/>
            </a:pPr>
            <a:r>
              <a:rPr lang="ja-JP" altLang="en-US" dirty="0"/>
              <a:t>している」</a:t>
            </a:r>
          </a:p>
          <a:p>
            <a:pPr marL="0" indent="0">
              <a:buNone/>
            </a:pPr>
            <a:r>
              <a:rPr lang="ja-JP" altLang="en-US" dirty="0"/>
              <a:t>● さらに要支援者の訪問介護などを市町村の</a:t>
            </a:r>
          </a:p>
          <a:p>
            <a:pPr marL="0" indent="0">
              <a:buNone/>
            </a:pPr>
            <a:r>
              <a:rPr lang="ja-JP" altLang="en-US" dirty="0"/>
              <a:t>事業に移し替えたり、補足給付の資産要件を導</a:t>
            </a:r>
          </a:p>
          <a:p>
            <a:pPr marL="0" indent="0">
              <a:buNone/>
            </a:pPr>
            <a:r>
              <a:rPr lang="ja-JP" altLang="en-US" dirty="0"/>
              <a:t>入するなどは、保険制度からいえば全くの筋違</a:t>
            </a:r>
          </a:p>
          <a:p>
            <a:pPr marL="0" indent="0">
              <a:buNone/>
            </a:pPr>
            <a:r>
              <a:rPr lang="ja-JP" altLang="en-US" dirty="0"/>
              <a:t>いで、「</a:t>
            </a:r>
            <a:r>
              <a:rPr lang="ja-JP" altLang="en-US" b="1" dirty="0">
                <a:solidFill>
                  <a:srgbClr val="FF0000"/>
                </a:solidFill>
              </a:rPr>
              <a:t>団塊世代にとって介護保険は</a:t>
            </a:r>
            <a:r>
              <a:rPr lang="en-US" altLang="ja-JP" b="1" dirty="0">
                <a:solidFill>
                  <a:srgbClr val="FF0000"/>
                </a:solidFill>
              </a:rPr>
              <a:t>『</a:t>
            </a:r>
            <a:r>
              <a:rPr lang="ja-JP" altLang="en-US" b="1" dirty="0">
                <a:solidFill>
                  <a:srgbClr val="FF0000"/>
                </a:solidFill>
              </a:rPr>
              <a:t>国家的詐</a:t>
            </a:r>
          </a:p>
          <a:p>
            <a:pPr marL="0" indent="0">
              <a:buNone/>
            </a:pPr>
            <a:r>
              <a:rPr lang="ja-JP" altLang="en-US" b="1" dirty="0">
                <a:solidFill>
                  <a:srgbClr val="FF0000"/>
                </a:solidFill>
              </a:rPr>
              <a:t>欺</a:t>
            </a:r>
            <a:r>
              <a:rPr lang="en-US" altLang="ja-JP" b="1" dirty="0">
                <a:solidFill>
                  <a:srgbClr val="FF0000"/>
                </a:solidFill>
              </a:rPr>
              <a:t>』</a:t>
            </a:r>
            <a:r>
              <a:rPr lang="ja-JP" altLang="en-US" b="1" dirty="0">
                <a:solidFill>
                  <a:srgbClr val="FF0000"/>
                </a:solidFill>
              </a:rPr>
              <a:t>となりつつある</a:t>
            </a:r>
            <a:r>
              <a:rPr lang="ja-JP" altLang="en-US" dirty="0"/>
              <a:t>ように思えてならない</a:t>
            </a:r>
            <a:r>
              <a:rPr lang="ja-JP" altLang="en-US" dirty="0" smtClean="0"/>
              <a:t>」</a:t>
            </a:r>
            <a:endParaRPr lang="en-US" altLang="ja-JP" dirty="0" smtClean="0"/>
          </a:p>
          <a:p>
            <a:pPr marL="0" indent="0">
              <a:buNone/>
            </a:pPr>
            <a:r>
              <a:rPr kumimoji="1" lang="ja-JP" altLang="en-US" sz="1900" dirty="0" smtClean="0"/>
              <a:t>　　　　　　　　　　　　　　　　　　　　　　　　シルバー産業新聞（２０１５年１１月１０日）</a:t>
            </a:r>
            <a:endParaRPr kumimoji="1" lang="ja-JP" altLang="en-US" sz="1900" dirty="0"/>
          </a:p>
        </p:txBody>
      </p:sp>
    </p:spTree>
    <p:extLst>
      <p:ext uri="{BB962C8B-B14F-4D97-AF65-F5344CB8AC3E}">
        <p14:creationId xmlns:p14="http://schemas.microsoft.com/office/powerpoint/2010/main" val="2370794159"/>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スライド番号プレースホルダ 5"/>
          <p:cNvSpPr>
            <a:spLocks noGrp="1"/>
          </p:cNvSpPr>
          <p:nvPr>
            <p:ph type="sldNum" sz="quarter" idx="12"/>
          </p:nvPr>
        </p:nvSpPr>
        <p:spPr bwMode="auto">
          <a:noFill/>
          <a:ln>
            <a:miter lim="800000"/>
            <a:headEnd/>
            <a:tailEnd/>
          </a:ln>
        </p:spPr>
        <p:txBody>
          <a:bodyPr numCol="1">
            <a:prstTxWarp prst="textNoShape">
              <a:avLst/>
            </a:prstTxWarp>
          </a:bodyPr>
          <a:lstStyle/>
          <a:p>
            <a:pPr fontAlgn="base">
              <a:spcBef>
                <a:spcPct val="0"/>
              </a:spcBef>
              <a:spcAft>
                <a:spcPct val="0"/>
              </a:spcAft>
            </a:pPr>
            <a:fld id="{B5D98564-F3C3-44F2-90C2-AF4EACE037C4}" type="slidenum">
              <a:rPr altLang="ja-JP" smtClean="0">
                <a:latin typeface="Arial" charset="0"/>
                <a:ea typeface="ＭＳ Ｐゴシック" charset="-128"/>
              </a:rPr>
              <a:pPr fontAlgn="base">
                <a:spcBef>
                  <a:spcPct val="0"/>
                </a:spcBef>
                <a:spcAft>
                  <a:spcPct val="0"/>
                </a:spcAft>
              </a:pPr>
              <a:t>77</a:t>
            </a:fld>
            <a:endParaRPr altLang="ja-JP" smtClean="0">
              <a:latin typeface="Arial" charset="0"/>
              <a:ea typeface="ＭＳ Ｐゴシック" charset="-128"/>
            </a:endParaRPr>
          </a:p>
        </p:txBody>
      </p:sp>
      <p:sp>
        <p:nvSpPr>
          <p:cNvPr id="73731" name="Rectangle 2"/>
          <p:cNvSpPr txBox="1">
            <a:spLocks noGrp="1" noChangeArrowheads="1"/>
          </p:cNvSpPr>
          <p:nvPr>
            <p:ph type="title"/>
          </p:nvPr>
        </p:nvSpPr>
        <p:spPr>
          <a:xfrm>
            <a:off x="250825" y="277813"/>
            <a:ext cx="8893175" cy="1566862"/>
          </a:xfrm>
        </p:spPr>
        <p:txBody>
          <a:bodyPr/>
          <a:lstStyle/>
          <a:p>
            <a:pPr eaLnBrk="1" hangingPunct="1"/>
            <a:r>
              <a:rPr altLang="en-US" sz="5400" smtClean="0">
                <a:latin typeface="Calibri" pitchFamily="34" charset="0"/>
                <a:ea typeface="ＭＳ Ｐゴシック" charset="-128"/>
              </a:rPr>
              <a:t>闘いなくして老後の安心なし</a:t>
            </a:r>
          </a:p>
        </p:txBody>
      </p:sp>
      <p:pic>
        <p:nvPicPr>
          <p:cNvPr id="73732" name="Picture 3" descr="PHOTO004">
            <a:hlinkClick r:id="rId3"/>
          </p:cNvPr>
          <p:cNvPicPr>
            <a:picLocks noChangeAspect="1" noChangeArrowheads="1"/>
          </p:cNvPicPr>
          <p:nvPr/>
        </p:nvPicPr>
        <p:blipFill>
          <a:blip r:embed="rId4" cstate="print"/>
          <a:srcRect l="-1410" t="9766" r="1361" b="38275"/>
          <a:stretch>
            <a:fillRect/>
          </a:stretch>
        </p:blipFill>
        <p:spPr bwMode="auto">
          <a:xfrm>
            <a:off x="684213" y="1700213"/>
            <a:ext cx="7272337" cy="4824412"/>
          </a:xfrm>
          <a:prstGeom prst="rect">
            <a:avLst/>
          </a:prstGeom>
          <a:noFill/>
          <a:ln w="9525">
            <a:noFill/>
            <a:miter lim="800000"/>
            <a:headEnd/>
            <a:tailEnd/>
          </a:ln>
        </p:spPr>
      </p:pic>
      <p:sp>
        <p:nvSpPr>
          <p:cNvPr id="5" name="円/楕円 4"/>
          <p:cNvSpPr/>
          <p:nvPr/>
        </p:nvSpPr>
        <p:spPr>
          <a:xfrm>
            <a:off x="2627313" y="1557338"/>
            <a:ext cx="3744912" cy="71913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Tree>
    <p:extLst>
      <p:ext uri="{BB962C8B-B14F-4D97-AF65-F5344CB8AC3E}">
        <p14:creationId xmlns:p14="http://schemas.microsoft.com/office/powerpoint/2010/main" val="1355753056"/>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タイトル 1"/>
          <p:cNvSpPr>
            <a:spLocks noGrp="1"/>
          </p:cNvSpPr>
          <p:nvPr>
            <p:ph type="title"/>
          </p:nvPr>
        </p:nvSpPr>
        <p:spPr>
          <a:xfrm>
            <a:off x="457200" y="274638"/>
            <a:ext cx="8229600" cy="5602287"/>
          </a:xfrm>
        </p:spPr>
        <p:txBody>
          <a:bodyPr/>
          <a:lstStyle/>
          <a:p>
            <a:pPr eaLnBrk="1" hangingPunct="1"/>
            <a:r>
              <a:rPr lang="ja-JP" altLang="en-US" sz="8800" i="1" smtClean="0">
                <a:solidFill>
                  <a:srgbClr val="FF0000"/>
                </a:solidFill>
              </a:rPr>
              <a:t>地域の共同で</a:t>
            </a:r>
            <a:r>
              <a:rPr lang="en-US" altLang="ja-JP" sz="8800" i="1" smtClean="0">
                <a:solidFill>
                  <a:srgbClr val="FF0000"/>
                </a:solidFill>
              </a:rPr>
              <a:t/>
            </a:r>
            <a:br>
              <a:rPr lang="en-US" altLang="ja-JP" sz="8800" i="1" smtClean="0">
                <a:solidFill>
                  <a:srgbClr val="FF0000"/>
                </a:solidFill>
              </a:rPr>
            </a:br>
            <a:r>
              <a:rPr lang="ja-JP" altLang="en-US" sz="8800" i="1" smtClean="0">
                <a:solidFill>
                  <a:srgbClr val="FF0000"/>
                </a:solidFill>
              </a:rPr>
              <a:t>チャレンジを！</a:t>
            </a:r>
            <a:r>
              <a:rPr lang="en-US" altLang="ja-JP" sz="7200" smtClean="0"/>
              <a:t/>
            </a:r>
            <a:br>
              <a:rPr lang="en-US" altLang="ja-JP" sz="7200" smtClean="0"/>
            </a:br>
            <a:r>
              <a:rPr lang="en-US" altLang="ja-JP" smtClean="0"/>
              <a:t/>
            </a:r>
            <a:br>
              <a:rPr lang="en-US" altLang="ja-JP" smtClean="0"/>
            </a:br>
            <a:r>
              <a:rPr lang="ja-JP" altLang="en-US" smtClean="0"/>
              <a:t>ご清聴ありがとうございました</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正方形/長方形 1"/>
          <p:cNvSpPr>
            <a:spLocks noChangeArrowheads="1"/>
          </p:cNvSpPr>
          <p:nvPr/>
        </p:nvSpPr>
        <p:spPr bwMode="auto">
          <a:xfrm>
            <a:off x="39688" y="3201988"/>
            <a:ext cx="914400" cy="1816100"/>
          </a:xfrm>
          <a:prstGeom prst="rect">
            <a:avLst/>
          </a:prstGeom>
          <a:solidFill>
            <a:srgbClr val="CCFFCC"/>
          </a:solidFill>
          <a:ln w="19050">
            <a:solidFill>
              <a:schemeClr val="tx1"/>
            </a:solidFill>
            <a:miter lim="800000"/>
            <a:headEnd/>
            <a:tailEnd/>
          </a:ln>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just" eaLnBrk="1" hangingPunct="1">
              <a:spcBef>
                <a:spcPct val="0"/>
              </a:spcBef>
              <a:buFontTx/>
              <a:buNone/>
            </a:pPr>
            <a:r>
              <a:rPr lang="ja-JP" altLang="en-US" sz="1400">
                <a:solidFill>
                  <a:srgbClr val="000000"/>
                </a:solidFill>
                <a:latin typeface="ＭＳ Ｐゴシック" panose="020B0600070205080204" pitchFamily="50" charset="-128"/>
              </a:rPr>
              <a:t>介護予防・</a:t>
            </a:r>
            <a:endParaRPr lang="en-US" altLang="ja-JP" sz="1400">
              <a:solidFill>
                <a:srgbClr val="000000"/>
              </a:solidFill>
              <a:latin typeface="ＭＳ Ｐゴシック" panose="020B0600070205080204" pitchFamily="50" charset="-128"/>
            </a:endParaRPr>
          </a:p>
          <a:p>
            <a:pPr algn="just" eaLnBrk="1" hangingPunct="1">
              <a:spcBef>
                <a:spcPct val="0"/>
              </a:spcBef>
              <a:buFontTx/>
              <a:buNone/>
            </a:pPr>
            <a:r>
              <a:rPr lang="ja-JP" altLang="en-US" sz="1400">
                <a:solidFill>
                  <a:srgbClr val="000000"/>
                </a:solidFill>
                <a:latin typeface="ＭＳ Ｐゴシック" panose="020B0600070205080204" pitchFamily="50" charset="-128"/>
              </a:rPr>
              <a:t>日常生活</a:t>
            </a:r>
            <a:endParaRPr lang="en-US" altLang="ja-JP" sz="1400">
              <a:solidFill>
                <a:srgbClr val="000000"/>
              </a:solidFill>
              <a:latin typeface="ＭＳ Ｐゴシック" panose="020B0600070205080204" pitchFamily="50" charset="-128"/>
            </a:endParaRPr>
          </a:p>
          <a:p>
            <a:pPr algn="just" eaLnBrk="1" hangingPunct="1">
              <a:spcBef>
                <a:spcPct val="0"/>
              </a:spcBef>
              <a:buFontTx/>
              <a:buNone/>
            </a:pPr>
            <a:r>
              <a:rPr lang="ja-JP" altLang="en-US" sz="1400">
                <a:solidFill>
                  <a:srgbClr val="000000"/>
                </a:solidFill>
                <a:latin typeface="ＭＳ Ｐゴシック" panose="020B0600070205080204" pitchFamily="50" charset="-128"/>
              </a:rPr>
              <a:t>支援総合</a:t>
            </a:r>
            <a:endParaRPr lang="en-US" altLang="ja-JP" sz="1400">
              <a:solidFill>
                <a:srgbClr val="000000"/>
              </a:solidFill>
              <a:latin typeface="ＭＳ Ｐゴシック" panose="020B0600070205080204" pitchFamily="50" charset="-128"/>
            </a:endParaRPr>
          </a:p>
          <a:p>
            <a:pPr algn="just" eaLnBrk="1" hangingPunct="1">
              <a:spcBef>
                <a:spcPct val="0"/>
              </a:spcBef>
              <a:buFontTx/>
              <a:buNone/>
            </a:pPr>
            <a:r>
              <a:rPr lang="ja-JP" altLang="en-US" sz="1400">
                <a:solidFill>
                  <a:srgbClr val="000000"/>
                </a:solidFill>
                <a:latin typeface="ＭＳ Ｐゴシック" panose="020B0600070205080204" pitchFamily="50" charset="-128"/>
              </a:rPr>
              <a:t>事業</a:t>
            </a:r>
            <a:endParaRPr lang="en-US" altLang="ja-JP" sz="1400">
              <a:solidFill>
                <a:srgbClr val="000000"/>
              </a:solidFill>
              <a:latin typeface="ＭＳ Ｐゴシック" panose="020B0600070205080204" pitchFamily="50" charset="-128"/>
            </a:endParaRPr>
          </a:p>
          <a:p>
            <a:pPr algn="just" eaLnBrk="1" hangingPunct="1">
              <a:spcBef>
                <a:spcPct val="0"/>
              </a:spcBef>
              <a:buFontTx/>
              <a:buNone/>
            </a:pPr>
            <a:r>
              <a:rPr lang="ja-JP" altLang="en-US" sz="1400">
                <a:solidFill>
                  <a:srgbClr val="000000"/>
                </a:solidFill>
                <a:latin typeface="ＭＳ Ｐゴシック" panose="020B0600070205080204" pitchFamily="50" charset="-128"/>
              </a:rPr>
              <a:t>（新しい</a:t>
            </a:r>
            <a:endParaRPr lang="en-US" altLang="ja-JP" sz="1400">
              <a:solidFill>
                <a:srgbClr val="000000"/>
              </a:solidFill>
              <a:latin typeface="ＭＳ Ｐゴシック" panose="020B0600070205080204" pitchFamily="50" charset="-128"/>
            </a:endParaRPr>
          </a:p>
          <a:p>
            <a:pPr algn="just" eaLnBrk="1" hangingPunct="1">
              <a:spcBef>
                <a:spcPct val="0"/>
              </a:spcBef>
              <a:buFontTx/>
              <a:buNone/>
            </a:pPr>
            <a:r>
              <a:rPr lang="ja-JP" altLang="en-US" sz="1400">
                <a:solidFill>
                  <a:srgbClr val="000000"/>
                </a:solidFill>
                <a:latin typeface="ＭＳ Ｐゴシック" panose="020B0600070205080204" pitchFamily="50" charset="-128"/>
              </a:rPr>
              <a:t>総合事業）</a:t>
            </a:r>
            <a:endParaRPr lang="en-US" altLang="ja-JP" sz="1400">
              <a:solidFill>
                <a:srgbClr val="000000"/>
              </a:solidFill>
              <a:latin typeface="ＭＳ Ｐゴシック" panose="020B0600070205080204" pitchFamily="50" charset="-128"/>
            </a:endParaRPr>
          </a:p>
        </p:txBody>
      </p:sp>
      <p:sp>
        <p:nvSpPr>
          <p:cNvPr id="22531" name="正方形/長方形 2"/>
          <p:cNvSpPr>
            <a:spLocks noChangeArrowheads="1"/>
          </p:cNvSpPr>
          <p:nvPr/>
        </p:nvSpPr>
        <p:spPr bwMode="auto">
          <a:xfrm>
            <a:off x="1243013" y="2281238"/>
            <a:ext cx="1262062" cy="738187"/>
          </a:xfrm>
          <a:prstGeom prst="rect">
            <a:avLst/>
          </a:prstGeom>
          <a:solidFill>
            <a:srgbClr val="FFCCFF"/>
          </a:solidFill>
          <a:ln w="19050">
            <a:solidFill>
              <a:schemeClr val="tx1"/>
            </a:solidFill>
            <a:miter lim="800000"/>
            <a:headEnd/>
            <a:tailEnd/>
          </a:ln>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just" eaLnBrk="1" hangingPunct="1">
              <a:spcBef>
                <a:spcPts val="600"/>
              </a:spcBef>
              <a:buFontTx/>
              <a:buNone/>
            </a:pPr>
            <a:r>
              <a:rPr lang="ja-JP" altLang="en-US" sz="1400">
                <a:solidFill>
                  <a:srgbClr val="000000"/>
                </a:solidFill>
                <a:latin typeface="ＭＳ Ｐゴシック" panose="020B0600070205080204" pitchFamily="50" charset="-128"/>
              </a:rPr>
              <a:t>介護予防・生活支援サービス事業</a:t>
            </a:r>
            <a:endParaRPr lang="en-US" altLang="ja-JP" sz="1400">
              <a:solidFill>
                <a:srgbClr val="000000"/>
              </a:solidFill>
              <a:latin typeface="ＭＳ Ｐゴシック" panose="020B0600070205080204" pitchFamily="50" charset="-128"/>
            </a:endParaRPr>
          </a:p>
        </p:txBody>
      </p:sp>
      <p:sp>
        <p:nvSpPr>
          <p:cNvPr id="22532" name="正方形/長方形 5"/>
          <p:cNvSpPr>
            <a:spLocks noChangeArrowheads="1"/>
          </p:cNvSpPr>
          <p:nvPr/>
        </p:nvSpPr>
        <p:spPr bwMode="auto">
          <a:xfrm>
            <a:off x="1243013" y="5749925"/>
            <a:ext cx="1838325" cy="306388"/>
          </a:xfrm>
          <a:prstGeom prst="rect">
            <a:avLst/>
          </a:prstGeom>
          <a:solidFill>
            <a:srgbClr val="FFCCFF"/>
          </a:solidFill>
          <a:ln w="19050">
            <a:solidFill>
              <a:schemeClr val="tx1"/>
            </a:solidFill>
            <a:miter lim="800000"/>
            <a:headEnd/>
            <a:tailEnd/>
          </a:ln>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just" eaLnBrk="1" hangingPunct="1">
              <a:spcBef>
                <a:spcPts val="600"/>
              </a:spcBef>
              <a:buFontTx/>
              <a:buNone/>
            </a:pPr>
            <a:r>
              <a:rPr lang="ja-JP" altLang="en-US" sz="1400">
                <a:solidFill>
                  <a:srgbClr val="000000"/>
                </a:solidFill>
                <a:latin typeface="ＭＳ Ｐゴシック" panose="020B0600070205080204" pitchFamily="50" charset="-128"/>
              </a:rPr>
              <a:t>一般介護予防事業</a:t>
            </a:r>
            <a:endParaRPr lang="en-US" altLang="ja-JP" sz="1400">
              <a:solidFill>
                <a:srgbClr val="000000"/>
              </a:solidFill>
              <a:latin typeface="ＭＳ Ｐゴシック" panose="020B0600070205080204" pitchFamily="50" charset="-128"/>
            </a:endParaRPr>
          </a:p>
        </p:txBody>
      </p:sp>
      <p:sp>
        <p:nvSpPr>
          <p:cNvPr id="22533" name="正方形/長方形 7"/>
          <p:cNvSpPr>
            <a:spLocks noChangeArrowheads="1"/>
          </p:cNvSpPr>
          <p:nvPr/>
        </p:nvSpPr>
        <p:spPr bwMode="auto">
          <a:xfrm>
            <a:off x="2827338" y="879475"/>
            <a:ext cx="1416050" cy="523875"/>
          </a:xfrm>
          <a:prstGeom prst="rect">
            <a:avLst/>
          </a:prstGeom>
          <a:solidFill>
            <a:srgbClr val="FFFF99"/>
          </a:solidFill>
          <a:ln w="9525">
            <a:solidFill>
              <a:schemeClr val="tx1"/>
            </a:solidFill>
            <a:miter lim="800000"/>
            <a:headEnd/>
            <a:tailEnd/>
          </a:ln>
        </p:spPr>
        <p:txBody>
          <a:bodyPr wrap="none" lIns="36000" rIns="0">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just" eaLnBrk="1" hangingPunct="1">
              <a:spcBef>
                <a:spcPts val="600"/>
              </a:spcBef>
              <a:buFontTx/>
              <a:buNone/>
            </a:pPr>
            <a:r>
              <a:rPr lang="ja-JP" altLang="en-US" sz="1400">
                <a:solidFill>
                  <a:srgbClr val="000000"/>
                </a:solidFill>
                <a:latin typeface="ＭＳ Ｐゴシック" panose="020B0600070205080204" pitchFamily="50" charset="-128"/>
              </a:rPr>
              <a:t>訪問型サービス</a:t>
            </a:r>
            <a:endParaRPr lang="en-US" altLang="ja-JP" sz="1400">
              <a:solidFill>
                <a:srgbClr val="000000"/>
              </a:solidFill>
              <a:latin typeface="ＭＳ Ｐゴシック" panose="020B0600070205080204" pitchFamily="50" charset="-128"/>
            </a:endParaRPr>
          </a:p>
          <a:p>
            <a:pPr algn="just" eaLnBrk="1" hangingPunct="1">
              <a:spcBef>
                <a:spcPct val="0"/>
              </a:spcBef>
              <a:buFontTx/>
              <a:buNone/>
            </a:pPr>
            <a:r>
              <a:rPr lang="ja-JP" altLang="en-US" sz="1400">
                <a:solidFill>
                  <a:srgbClr val="000000"/>
                </a:solidFill>
                <a:latin typeface="ＭＳ Ｐゴシック" panose="020B0600070205080204" pitchFamily="50" charset="-128"/>
              </a:rPr>
              <a:t>（第１号訪問事業）</a:t>
            </a:r>
            <a:endParaRPr lang="en-US" altLang="ja-JP" sz="1400">
              <a:solidFill>
                <a:srgbClr val="000000"/>
              </a:solidFill>
              <a:latin typeface="ＭＳ Ｐゴシック" panose="020B0600070205080204" pitchFamily="50" charset="-128"/>
            </a:endParaRPr>
          </a:p>
        </p:txBody>
      </p:sp>
      <p:sp>
        <p:nvSpPr>
          <p:cNvPr id="22534" name="正方形/長方形 8"/>
          <p:cNvSpPr>
            <a:spLocks noChangeArrowheads="1"/>
          </p:cNvSpPr>
          <p:nvPr/>
        </p:nvSpPr>
        <p:spPr bwMode="auto">
          <a:xfrm>
            <a:off x="2827338" y="2355850"/>
            <a:ext cx="1416050" cy="523875"/>
          </a:xfrm>
          <a:prstGeom prst="rect">
            <a:avLst/>
          </a:prstGeom>
          <a:solidFill>
            <a:srgbClr val="FFFF99"/>
          </a:solidFill>
          <a:ln w="9525">
            <a:solidFill>
              <a:schemeClr val="tx1"/>
            </a:solidFill>
            <a:miter lim="800000"/>
            <a:headEnd/>
            <a:tailEnd/>
          </a:ln>
        </p:spPr>
        <p:txBody>
          <a:bodyPr wrap="none" lIns="36000" rIns="0">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just" eaLnBrk="1" hangingPunct="1">
              <a:spcBef>
                <a:spcPts val="600"/>
              </a:spcBef>
              <a:buFontTx/>
              <a:buNone/>
            </a:pPr>
            <a:r>
              <a:rPr lang="ja-JP" altLang="en-US" sz="1400">
                <a:solidFill>
                  <a:srgbClr val="000000"/>
                </a:solidFill>
                <a:latin typeface="ＭＳ Ｐゴシック" panose="020B0600070205080204" pitchFamily="50" charset="-128"/>
              </a:rPr>
              <a:t>通所型サービス</a:t>
            </a:r>
            <a:endParaRPr lang="en-US" altLang="ja-JP" sz="1400">
              <a:solidFill>
                <a:srgbClr val="000000"/>
              </a:solidFill>
              <a:latin typeface="ＭＳ Ｐゴシック" panose="020B0600070205080204" pitchFamily="50" charset="-128"/>
            </a:endParaRPr>
          </a:p>
          <a:p>
            <a:pPr algn="just" eaLnBrk="1" hangingPunct="1">
              <a:spcBef>
                <a:spcPct val="0"/>
              </a:spcBef>
              <a:buFontTx/>
              <a:buNone/>
            </a:pPr>
            <a:r>
              <a:rPr lang="ja-JP" altLang="en-US" sz="1400">
                <a:solidFill>
                  <a:srgbClr val="000000"/>
                </a:solidFill>
                <a:latin typeface="ＭＳ Ｐゴシック" panose="020B0600070205080204" pitchFamily="50" charset="-128"/>
              </a:rPr>
              <a:t>（第１号通所事業）</a:t>
            </a:r>
            <a:endParaRPr lang="en-US" altLang="ja-JP" sz="1400">
              <a:solidFill>
                <a:srgbClr val="000000"/>
              </a:solidFill>
              <a:latin typeface="ＭＳ Ｐゴシック" panose="020B0600070205080204" pitchFamily="50" charset="-128"/>
            </a:endParaRPr>
          </a:p>
        </p:txBody>
      </p:sp>
      <p:sp>
        <p:nvSpPr>
          <p:cNvPr id="22535" name="正方形/長方形 9"/>
          <p:cNvSpPr>
            <a:spLocks noChangeArrowheads="1"/>
          </p:cNvSpPr>
          <p:nvPr/>
        </p:nvSpPr>
        <p:spPr bwMode="auto">
          <a:xfrm>
            <a:off x="2852738" y="3513138"/>
            <a:ext cx="2041525" cy="738187"/>
          </a:xfrm>
          <a:prstGeom prst="rect">
            <a:avLst/>
          </a:prstGeom>
          <a:solidFill>
            <a:srgbClr val="FFFF99"/>
          </a:solidFill>
          <a:ln w="9525">
            <a:solidFill>
              <a:schemeClr val="tx1"/>
            </a:solidFill>
            <a:miter lim="800000"/>
            <a:headEnd/>
            <a:tailEnd/>
          </a:ln>
        </p:spPr>
        <p:txBody>
          <a:bodyPr lIns="36000" rIns="0">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r>
              <a:rPr lang="ja-JP" altLang="en-US" sz="1400">
                <a:solidFill>
                  <a:srgbClr val="000000"/>
                </a:solidFill>
                <a:latin typeface="ＭＳ Ｐゴシック" panose="020B0600070205080204" pitchFamily="50" charset="-128"/>
              </a:rPr>
              <a:t>その他の生活支援サービス</a:t>
            </a:r>
            <a:endParaRPr lang="en-US" altLang="ja-JP" sz="1400">
              <a:solidFill>
                <a:srgbClr val="000000"/>
              </a:solidFill>
              <a:latin typeface="ＭＳ Ｐゴシック" panose="020B0600070205080204" pitchFamily="50" charset="-128"/>
            </a:endParaRPr>
          </a:p>
          <a:p>
            <a:pPr eaLnBrk="1" hangingPunct="1">
              <a:spcBef>
                <a:spcPct val="0"/>
              </a:spcBef>
              <a:buFontTx/>
              <a:buNone/>
            </a:pPr>
            <a:r>
              <a:rPr lang="ja-JP" altLang="en-US" sz="1400">
                <a:solidFill>
                  <a:srgbClr val="000000"/>
                </a:solidFill>
                <a:latin typeface="ＭＳ Ｐゴシック" panose="020B0600070205080204" pitchFamily="50" charset="-128"/>
              </a:rPr>
              <a:t>（第１号生活支援事業）</a:t>
            </a:r>
          </a:p>
        </p:txBody>
      </p:sp>
      <p:sp>
        <p:nvSpPr>
          <p:cNvPr id="22536" name="正方形/長方形 10"/>
          <p:cNvSpPr>
            <a:spLocks noChangeArrowheads="1"/>
          </p:cNvSpPr>
          <p:nvPr/>
        </p:nvSpPr>
        <p:spPr bwMode="auto">
          <a:xfrm>
            <a:off x="2844800" y="4413250"/>
            <a:ext cx="1982788" cy="738188"/>
          </a:xfrm>
          <a:prstGeom prst="rect">
            <a:avLst/>
          </a:prstGeom>
          <a:solidFill>
            <a:srgbClr val="FFFF99"/>
          </a:solidFill>
          <a:ln w="9525">
            <a:solidFill>
              <a:schemeClr val="tx1"/>
            </a:solidFill>
            <a:miter lim="800000"/>
            <a:headEnd/>
            <a:tailEnd/>
          </a:ln>
        </p:spPr>
        <p:txBody>
          <a:bodyPr lIns="36000" rIns="0">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just" eaLnBrk="1" hangingPunct="1">
              <a:spcBef>
                <a:spcPct val="0"/>
              </a:spcBef>
              <a:buFontTx/>
              <a:buNone/>
            </a:pPr>
            <a:r>
              <a:rPr lang="ja-JP" altLang="en-US" sz="1400">
                <a:solidFill>
                  <a:srgbClr val="000000"/>
                </a:solidFill>
                <a:latin typeface="ＭＳ Ｐゴシック" panose="020B0600070205080204" pitchFamily="50" charset="-128"/>
              </a:rPr>
              <a:t>介護予防ケアマネジメント</a:t>
            </a:r>
            <a:endParaRPr lang="en-US" altLang="ja-JP" sz="1400">
              <a:solidFill>
                <a:srgbClr val="000000"/>
              </a:solidFill>
              <a:latin typeface="ＭＳ Ｐゴシック" panose="020B0600070205080204" pitchFamily="50" charset="-128"/>
            </a:endParaRPr>
          </a:p>
          <a:p>
            <a:pPr algn="just" eaLnBrk="1" hangingPunct="1">
              <a:spcBef>
                <a:spcPct val="0"/>
              </a:spcBef>
              <a:buFontTx/>
              <a:buNone/>
            </a:pPr>
            <a:r>
              <a:rPr lang="ja-JP" altLang="en-US" sz="1400">
                <a:solidFill>
                  <a:srgbClr val="000000"/>
                </a:solidFill>
                <a:latin typeface="ＭＳ Ｐゴシック" panose="020B0600070205080204" pitchFamily="50" charset="-128"/>
              </a:rPr>
              <a:t>（第１号介護予防支援事業）</a:t>
            </a:r>
            <a:endParaRPr lang="en-US" altLang="ja-JP" sz="1400">
              <a:solidFill>
                <a:srgbClr val="000000"/>
              </a:solidFill>
              <a:latin typeface="ＭＳ Ｐゴシック" panose="020B0600070205080204" pitchFamily="50" charset="-128"/>
            </a:endParaRPr>
          </a:p>
        </p:txBody>
      </p:sp>
      <p:cxnSp>
        <p:nvCxnSpPr>
          <p:cNvPr id="13" name="直線コネクタ 12"/>
          <p:cNvCxnSpPr>
            <a:stCxn id="22530" idx="3"/>
            <a:endCxn id="22531" idx="1"/>
          </p:cNvCxnSpPr>
          <p:nvPr/>
        </p:nvCxnSpPr>
        <p:spPr>
          <a:xfrm flipV="1">
            <a:off x="954088" y="2651125"/>
            <a:ext cx="288925" cy="1458913"/>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直線コネクタ 14"/>
          <p:cNvCxnSpPr>
            <a:stCxn id="22530" idx="3"/>
            <a:endCxn id="22532" idx="1"/>
          </p:cNvCxnSpPr>
          <p:nvPr/>
        </p:nvCxnSpPr>
        <p:spPr>
          <a:xfrm>
            <a:off x="954088" y="4110038"/>
            <a:ext cx="288925" cy="179228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直線コネクタ 16"/>
          <p:cNvCxnSpPr>
            <a:stCxn id="22531" idx="3"/>
            <a:endCxn id="22533" idx="1"/>
          </p:cNvCxnSpPr>
          <p:nvPr/>
        </p:nvCxnSpPr>
        <p:spPr>
          <a:xfrm flipV="1">
            <a:off x="2505075" y="1141413"/>
            <a:ext cx="322263" cy="1509712"/>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直線コネクタ 18"/>
          <p:cNvCxnSpPr>
            <a:stCxn id="22531" idx="3"/>
            <a:endCxn id="22534" idx="1"/>
          </p:cNvCxnSpPr>
          <p:nvPr/>
        </p:nvCxnSpPr>
        <p:spPr>
          <a:xfrm flipV="1">
            <a:off x="2505075" y="2617788"/>
            <a:ext cx="322263" cy="3333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直線コネクタ 20"/>
          <p:cNvCxnSpPr>
            <a:stCxn id="22531" idx="3"/>
            <a:endCxn id="22535" idx="1"/>
          </p:cNvCxnSpPr>
          <p:nvPr/>
        </p:nvCxnSpPr>
        <p:spPr>
          <a:xfrm>
            <a:off x="2505075" y="2651125"/>
            <a:ext cx="347663" cy="123190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直線コネクタ 22"/>
          <p:cNvCxnSpPr>
            <a:stCxn id="22531" idx="3"/>
            <a:endCxn id="22536" idx="1"/>
          </p:cNvCxnSpPr>
          <p:nvPr/>
        </p:nvCxnSpPr>
        <p:spPr>
          <a:xfrm>
            <a:off x="2505075" y="2651125"/>
            <a:ext cx="339725" cy="2132013"/>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16" name="テキスト ボックス 115"/>
          <p:cNvSpPr txBox="1"/>
          <p:nvPr/>
        </p:nvSpPr>
        <p:spPr>
          <a:xfrm>
            <a:off x="1285875" y="6080125"/>
            <a:ext cx="1881188" cy="831850"/>
          </a:xfrm>
          <a:prstGeom prst="rect">
            <a:avLst/>
          </a:prstGeom>
          <a:noFill/>
        </p:spPr>
        <p:txBody>
          <a:bodyPr>
            <a:spAutoFit/>
          </a:bodyPr>
          <a:lstStyle/>
          <a:p>
            <a:pPr eaLnBrk="1" fontAlgn="auto" hangingPunct="1">
              <a:spcBef>
                <a:spcPts val="0"/>
              </a:spcBef>
              <a:spcAft>
                <a:spcPts val="0"/>
              </a:spcAft>
              <a:defRPr/>
            </a:pPr>
            <a:r>
              <a:rPr lang="ja-JP" altLang="en-US" sz="1200" dirty="0">
                <a:solidFill>
                  <a:prstClr val="black"/>
                </a:solidFill>
                <a:latin typeface="+mn-lt"/>
                <a:ea typeface="+mn-ea"/>
              </a:rPr>
              <a:t>・第１号被保険者の全ての者</a:t>
            </a:r>
            <a:endParaRPr lang="en-US" altLang="ja-JP" sz="1200" dirty="0">
              <a:solidFill>
                <a:prstClr val="black"/>
              </a:solidFill>
              <a:latin typeface="+mn-lt"/>
              <a:ea typeface="+mn-ea"/>
            </a:endParaRPr>
          </a:p>
          <a:p>
            <a:pPr marL="87313" indent="-87313" eaLnBrk="1" fontAlgn="auto" hangingPunct="1">
              <a:spcBef>
                <a:spcPts val="0"/>
              </a:spcBef>
              <a:spcAft>
                <a:spcPts val="0"/>
              </a:spcAft>
              <a:defRPr/>
            </a:pPr>
            <a:r>
              <a:rPr lang="ja-JP" altLang="en-US" sz="1200" dirty="0">
                <a:solidFill>
                  <a:prstClr val="black"/>
                </a:solidFill>
                <a:latin typeface="+mn-lt"/>
                <a:ea typeface="+mn-ea"/>
              </a:rPr>
              <a:t>・その支援のための活動に関わる者</a:t>
            </a:r>
            <a:endParaRPr lang="ja-JP" altLang="en-US" sz="1400" dirty="0">
              <a:solidFill>
                <a:prstClr val="black"/>
              </a:solidFill>
              <a:latin typeface="+mn-lt"/>
              <a:ea typeface="+mn-ea"/>
            </a:endParaRPr>
          </a:p>
        </p:txBody>
      </p:sp>
      <p:sp>
        <p:nvSpPr>
          <p:cNvPr id="117" name="テキスト ボックス 116"/>
          <p:cNvSpPr txBox="1"/>
          <p:nvPr/>
        </p:nvSpPr>
        <p:spPr>
          <a:xfrm>
            <a:off x="1243013" y="3216275"/>
            <a:ext cx="1400175" cy="2092325"/>
          </a:xfrm>
          <a:prstGeom prst="rect">
            <a:avLst/>
          </a:prstGeom>
          <a:noFill/>
        </p:spPr>
        <p:txBody>
          <a:bodyPr>
            <a:spAutoFit/>
          </a:bodyPr>
          <a:lstStyle/>
          <a:p>
            <a:pPr eaLnBrk="1" fontAlgn="auto" hangingPunct="1">
              <a:spcBef>
                <a:spcPts val="0"/>
              </a:spcBef>
              <a:spcAft>
                <a:spcPts val="0"/>
              </a:spcAft>
              <a:defRPr/>
            </a:pPr>
            <a:r>
              <a:rPr lang="ja-JP" altLang="en-US" sz="1200" dirty="0">
                <a:solidFill>
                  <a:prstClr val="black"/>
                </a:solidFill>
                <a:latin typeface="+mn-lt"/>
                <a:ea typeface="+mn-ea"/>
              </a:rPr>
              <a:t>（従来の要支援者）</a:t>
            </a:r>
            <a:endParaRPr lang="en-US" altLang="ja-JP" sz="1200" dirty="0">
              <a:solidFill>
                <a:prstClr val="black"/>
              </a:solidFill>
              <a:latin typeface="+mn-lt"/>
              <a:ea typeface="+mn-ea"/>
            </a:endParaRPr>
          </a:p>
          <a:p>
            <a:pPr marL="87313" indent="-87313" algn="just" eaLnBrk="1" fontAlgn="auto" hangingPunct="1">
              <a:spcBef>
                <a:spcPts val="600"/>
              </a:spcBef>
              <a:spcAft>
                <a:spcPts val="0"/>
              </a:spcAft>
              <a:defRPr/>
            </a:pPr>
            <a:r>
              <a:rPr lang="ja-JP" altLang="en-US" sz="1200" dirty="0">
                <a:solidFill>
                  <a:prstClr val="black"/>
                </a:solidFill>
                <a:latin typeface="+mn-lt"/>
                <a:ea typeface="+mn-ea"/>
              </a:rPr>
              <a:t>・要支援認定を受けた者（要支援者）</a:t>
            </a:r>
            <a:endParaRPr lang="en-US" altLang="ja-JP" sz="1200" dirty="0">
              <a:solidFill>
                <a:prstClr val="black"/>
              </a:solidFill>
              <a:latin typeface="+mn-lt"/>
              <a:ea typeface="+mn-ea"/>
            </a:endParaRPr>
          </a:p>
          <a:p>
            <a:pPr marL="87313" indent="-87313" algn="just" eaLnBrk="1" fontAlgn="auto" hangingPunct="1">
              <a:spcBef>
                <a:spcPts val="600"/>
              </a:spcBef>
              <a:spcAft>
                <a:spcPts val="0"/>
              </a:spcAft>
              <a:defRPr/>
            </a:pPr>
            <a:r>
              <a:rPr lang="ja-JP" altLang="en-US" sz="1200" dirty="0">
                <a:solidFill>
                  <a:prstClr val="black"/>
                </a:solidFill>
                <a:latin typeface="+mn-lt"/>
                <a:ea typeface="+mn-ea"/>
              </a:rPr>
              <a:t>・基本チェックリスト該当者（介護予防・生活支援サービス対象事業者）</a:t>
            </a:r>
          </a:p>
        </p:txBody>
      </p:sp>
      <p:sp>
        <p:nvSpPr>
          <p:cNvPr id="16" name="テキスト ボックス 15"/>
          <p:cNvSpPr txBox="1"/>
          <p:nvPr/>
        </p:nvSpPr>
        <p:spPr>
          <a:xfrm>
            <a:off x="4438650" y="476250"/>
            <a:ext cx="1028700" cy="739775"/>
          </a:xfrm>
          <a:prstGeom prst="rect">
            <a:avLst/>
          </a:prstGeom>
          <a:noFill/>
        </p:spPr>
        <p:txBody>
          <a:bodyPr lIns="36000" rIns="0">
            <a:spAutoFit/>
          </a:bodyPr>
          <a:lstStyle/>
          <a:p>
            <a:pPr eaLnBrk="1" fontAlgn="auto" hangingPunct="1">
              <a:spcBef>
                <a:spcPts val="0"/>
              </a:spcBef>
              <a:spcAft>
                <a:spcPts val="0"/>
              </a:spcAft>
              <a:defRPr/>
            </a:pPr>
            <a:endParaRPr lang="en-US" altLang="ja-JP" sz="1400" dirty="0">
              <a:latin typeface="+mn-lt"/>
              <a:ea typeface="+mn-ea"/>
            </a:endParaRPr>
          </a:p>
          <a:p>
            <a:pPr marL="87313" indent="-87313" eaLnBrk="1" fontAlgn="auto" hangingPunct="1">
              <a:spcBef>
                <a:spcPts val="0"/>
              </a:spcBef>
              <a:spcAft>
                <a:spcPts val="0"/>
              </a:spcAft>
              <a:defRPr/>
            </a:pPr>
            <a:r>
              <a:rPr lang="ja-JP" altLang="en-US" sz="1400" dirty="0">
                <a:latin typeface="+mn-lt"/>
                <a:ea typeface="+mn-ea"/>
              </a:rPr>
              <a:t>・現行の訪問</a:t>
            </a:r>
            <a:endParaRPr lang="en-US" altLang="ja-JP" sz="1400" dirty="0">
              <a:latin typeface="+mn-lt"/>
              <a:ea typeface="+mn-ea"/>
            </a:endParaRPr>
          </a:p>
          <a:p>
            <a:pPr marL="87313" indent="-87313" eaLnBrk="1" fontAlgn="auto" hangingPunct="1">
              <a:spcBef>
                <a:spcPts val="0"/>
              </a:spcBef>
              <a:spcAft>
                <a:spcPts val="0"/>
              </a:spcAft>
              <a:defRPr/>
            </a:pPr>
            <a:r>
              <a:rPr lang="ja-JP" altLang="en-US" sz="1400" dirty="0">
                <a:latin typeface="+mn-lt"/>
                <a:ea typeface="+mn-ea"/>
              </a:rPr>
              <a:t>　介護相当</a:t>
            </a:r>
          </a:p>
        </p:txBody>
      </p:sp>
      <p:sp>
        <p:nvSpPr>
          <p:cNvPr id="22546" name="テキスト ボックス 36"/>
          <p:cNvSpPr txBox="1">
            <a:spLocks noChangeArrowheads="1"/>
          </p:cNvSpPr>
          <p:nvPr/>
        </p:nvSpPr>
        <p:spPr bwMode="auto">
          <a:xfrm>
            <a:off x="4343400" y="1125538"/>
            <a:ext cx="862013" cy="738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36000" rIns="36000">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endParaRPr lang="en-US" altLang="ja-JP" sz="1400"/>
          </a:p>
          <a:p>
            <a:pPr eaLnBrk="1" hangingPunct="1">
              <a:spcBef>
                <a:spcPct val="0"/>
              </a:spcBef>
              <a:buFontTx/>
              <a:buNone/>
            </a:pPr>
            <a:r>
              <a:rPr lang="ja-JP" altLang="en-US" sz="1400"/>
              <a:t>・多様な</a:t>
            </a:r>
            <a:endParaRPr lang="en-US" altLang="ja-JP" sz="1400"/>
          </a:p>
          <a:p>
            <a:pPr eaLnBrk="1" hangingPunct="1">
              <a:spcBef>
                <a:spcPct val="0"/>
              </a:spcBef>
              <a:buFontTx/>
              <a:buNone/>
            </a:pPr>
            <a:r>
              <a:rPr lang="ja-JP" altLang="en-US" sz="1400"/>
              <a:t>　サービス</a:t>
            </a:r>
          </a:p>
        </p:txBody>
      </p:sp>
      <p:cxnSp>
        <p:nvCxnSpPr>
          <p:cNvPr id="42" name="直線コネクタ 41"/>
          <p:cNvCxnSpPr>
            <a:stCxn id="22533" idx="3"/>
          </p:cNvCxnSpPr>
          <p:nvPr/>
        </p:nvCxnSpPr>
        <p:spPr>
          <a:xfrm flipV="1">
            <a:off x="4243388" y="846138"/>
            <a:ext cx="100012" cy="295275"/>
          </a:xfrm>
          <a:prstGeom prst="line">
            <a:avLst/>
          </a:prstGeom>
        </p:spPr>
        <p:style>
          <a:lnRef idx="1">
            <a:schemeClr val="accent1"/>
          </a:lnRef>
          <a:fillRef idx="0">
            <a:schemeClr val="accent1"/>
          </a:fillRef>
          <a:effectRef idx="0">
            <a:schemeClr val="accent1"/>
          </a:effectRef>
          <a:fontRef idx="minor">
            <a:schemeClr val="tx1"/>
          </a:fontRef>
        </p:style>
      </p:cxnSp>
      <p:cxnSp>
        <p:nvCxnSpPr>
          <p:cNvPr id="44" name="直線コネクタ 43"/>
          <p:cNvCxnSpPr>
            <a:stCxn id="22533" idx="3"/>
            <a:endCxn id="22546" idx="1"/>
          </p:cNvCxnSpPr>
          <p:nvPr/>
        </p:nvCxnSpPr>
        <p:spPr>
          <a:xfrm>
            <a:off x="4243388" y="1141413"/>
            <a:ext cx="100012" cy="352425"/>
          </a:xfrm>
          <a:prstGeom prst="line">
            <a:avLst/>
          </a:prstGeom>
        </p:spPr>
        <p:style>
          <a:lnRef idx="1">
            <a:schemeClr val="accent1"/>
          </a:lnRef>
          <a:fillRef idx="0">
            <a:schemeClr val="accent1"/>
          </a:fillRef>
          <a:effectRef idx="0">
            <a:schemeClr val="accent1"/>
          </a:effectRef>
          <a:fontRef idx="minor">
            <a:schemeClr val="tx1"/>
          </a:fontRef>
        </p:style>
      </p:cxnSp>
      <p:cxnSp>
        <p:nvCxnSpPr>
          <p:cNvPr id="46" name="直線コネクタ 45"/>
          <p:cNvCxnSpPr>
            <a:endCxn id="39" idx="1"/>
          </p:cNvCxnSpPr>
          <p:nvPr/>
        </p:nvCxnSpPr>
        <p:spPr>
          <a:xfrm flipV="1">
            <a:off x="5372100" y="833438"/>
            <a:ext cx="55563" cy="1270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50" name="直線コネクタ 49"/>
          <p:cNvCxnSpPr>
            <a:stCxn id="22546" idx="3"/>
            <a:endCxn id="38" idx="1"/>
          </p:cNvCxnSpPr>
          <p:nvPr/>
        </p:nvCxnSpPr>
        <p:spPr>
          <a:xfrm flipV="1">
            <a:off x="5205413" y="1254125"/>
            <a:ext cx="209550" cy="239713"/>
          </a:xfrm>
          <a:prstGeom prst="line">
            <a:avLst/>
          </a:prstGeom>
        </p:spPr>
        <p:style>
          <a:lnRef idx="1">
            <a:schemeClr val="accent1"/>
          </a:lnRef>
          <a:fillRef idx="0">
            <a:schemeClr val="accent1"/>
          </a:fillRef>
          <a:effectRef idx="0">
            <a:schemeClr val="accent1"/>
          </a:effectRef>
          <a:fontRef idx="minor">
            <a:schemeClr val="tx1"/>
          </a:fontRef>
        </p:style>
      </p:cxnSp>
      <p:cxnSp>
        <p:nvCxnSpPr>
          <p:cNvPr id="52" name="直線コネクタ 51"/>
          <p:cNvCxnSpPr>
            <a:stCxn id="22546" idx="3"/>
            <a:endCxn id="40" idx="1"/>
          </p:cNvCxnSpPr>
          <p:nvPr/>
        </p:nvCxnSpPr>
        <p:spPr>
          <a:xfrm>
            <a:off x="5205413" y="1493838"/>
            <a:ext cx="204787" cy="23812"/>
          </a:xfrm>
          <a:prstGeom prst="line">
            <a:avLst/>
          </a:prstGeom>
        </p:spPr>
        <p:style>
          <a:lnRef idx="1">
            <a:schemeClr val="accent1"/>
          </a:lnRef>
          <a:fillRef idx="0">
            <a:schemeClr val="accent1"/>
          </a:fillRef>
          <a:effectRef idx="0">
            <a:schemeClr val="accent1"/>
          </a:effectRef>
          <a:fontRef idx="minor">
            <a:schemeClr val="tx1"/>
          </a:fontRef>
        </p:style>
      </p:cxnSp>
      <p:cxnSp>
        <p:nvCxnSpPr>
          <p:cNvPr id="54" name="直線コネクタ 53"/>
          <p:cNvCxnSpPr>
            <a:stCxn id="22546" idx="3"/>
            <a:endCxn id="48" idx="1"/>
          </p:cNvCxnSpPr>
          <p:nvPr/>
        </p:nvCxnSpPr>
        <p:spPr>
          <a:xfrm>
            <a:off x="5205413" y="1493838"/>
            <a:ext cx="188912" cy="184150"/>
          </a:xfrm>
          <a:prstGeom prst="line">
            <a:avLst/>
          </a:prstGeom>
        </p:spPr>
        <p:style>
          <a:lnRef idx="1">
            <a:schemeClr val="accent1"/>
          </a:lnRef>
          <a:fillRef idx="0">
            <a:schemeClr val="accent1"/>
          </a:fillRef>
          <a:effectRef idx="0">
            <a:schemeClr val="accent1"/>
          </a:effectRef>
          <a:fontRef idx="minor">
            <a:schemeClr val="tx1"/>
          </a:fontRef>
        </p:style>
      </p:cxnSp>
      <p:cxnSp>
        <p:nvCxnSpPr>
          <p:cNvPr id="56" name="直線コネクタ 55"/>
          <p:cNvCxnSpPr>
            <a:stCxn id="22546" idx="3"/>
            <a:endCxn id="49" idx="1"/>
          </p:cNvCxnSpPr>
          <p:nvPr/>
        </p:nvCxnSpPr>
        <p:spPr>
          <a:xfrm>
            <a:off x="5205413" y="1493838"/>
            <a:ext cx="192087" cy="439737"/>
          </a:xfrm>
          <a:prstGeom prst="line">
            <a:avLst/>
          </a:prstGeom>
        </p:spPr>
        <p:style>
          <a:lnRef idx="1">
            <a:schemeClr val="accent1"/>
          </a:lnRef>
          <a:fillRef idx="0">
            <a:schemeClr val="accent1"/>
          </a:fillRef>
          <a:effectRef idx="0">
            <a:schemeClr val="accent1"/>
          </a:effectRef>
          <a:fontRef idx="minor">
            <a:schemeClr val="tx1"/>
          </a:fontRef>
        </p:style>
      </p:cxnSp>
      <p:sp>
        <p:nvSpPr>
          <p:cNvPr id="22554" name="テキスト ボックス 63"/>
          <p:cNvSpPr txBox="1">
            <a:spLocks noChangeArrowheads="1"/>
          </p:cNvSpPr>
          <p:nvPr/>
        </p:nvSpPr>
        <p:spPr bwMode="auto">
          <a:xfrm>
            <a:off x="4343400" y="1955800"/>
            <a:ext cx="1060450" cy="739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36000" rIns="36000">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endParaRPr lang="en-US" altLang="ja-JP" sz="1400"/>
          </a:p>
          <a:p>
            <a:pPr eaLnBrk="1" hangingPunct="1">
              <a:spcBef>
                <a:spcPct val="0"/>
              </a:spcBef>
              <a:buFontTx/>
              <a:buNone/>
            </a:pPr>
            <a:r>
              <a:rPr lang="ja-JP" altLang="en-US" sz="1400"/>
              <a:t>・現行の通所</a:t>
            </a:r>
            <a:endParaRPr lang="en-US" altLang="ja-JP" sz="1400"/>
          </a:p>
          <a:p>
            <a:pPr eaLnBrk="1" hangingPunct="1">
              <a:spcBef>
                <a:spcPct val="0"/>
              </a:spcBef>
              <a:buFontTx/>
              <a:buNone/>
            </a:pPr>
            <a:r>
              <a:rPr lang="ja-JP" altLang="en-US" sz="1400"/>
              <a:t>　介護相当</a:t>
            </a:r>
          </a:p>
        </p:txBody>
      </p:sp>
      <p:sp>
        <p:nvSpPr>
          <p:cNvPr id="22555" name="テキスト ボックス 64"/>
          <p:cNvSpPr txBox="1">
            <a:spLocks noChangeArrowheads="1"/>
          </p:cNvSpPr>
          <p:nvPr/>
        </p:nvSpPr>
        <p:spPr bwMode="auto">
          <a:xfrm>
            <a:off x="4343400" y="2565400"/>
            <a:ext cx="862013" cy="738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36000" rIns="36000">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endParaRPr lang="en-US" altLang="ja-JP" sz="1400"/>
          </a:p>
          <a:p>
            <a:pPr eaLnBrk="1" hangingPunct="1">
              <a:spcBef>
                <a:spcPct val="0"/>
              </a:spcBef>
              <a:buFontTx/>
              <a:buNone/>
            </a:pPr>
            <a:r>
              <a:rPr lang="ja-JP" altLang="en-US" sz="1400"/>
              <a:t>・多様な</a:t>
            </a:r>
            <a:endParaRPr lang="en-US" altLang="ja-JP" sz="1400"/>
          </a:p>
          <a:p>
            <a:pPr eaLnBrk="1" hangingPunct="1">
              <a:spcBef>
                <a:spcPct val="0"/>
              </a:spcBef>
              <a:buFontTx/>
              <a:buNone/>
            </a:pPr>
            <a:r>
              <a:rPr lang="ja-JP" altLang="en-US" sz="1400"/>
              <a:t>　サービス</a:t>
            </a:r>
          </a:p>
        </p:txBody>
      </p:sp>
      <p:cxnSp>
        <p:nvCxnSpPr>
          <p:cNvPr id="67" name="直線コネクタ 66"/>
          <p:cNvCxnSpPr>
            <a:stCxn id="22534" idx="3"/>
            <a:endCxn id="22554" idx="1"/>
          </p:cNvCxnSpPr>
          <p:nvPr/>
        </p:nvCxnSpPr>
        <p:spPr>
          <a:xfrm flipV="1">
            <a:off x="4243388" y="2325688"/>
            <a:ext cx="100012" cy="292100"/>
          </a:xfrm>
          <a:prstGeom prst="line">
            <a:avLst/>
          </a:prstGeom>
        </p:spPr>
        <p:style>
          <a:lnRef idx="1">
            <a:schemeClr val="accent1"/>
          </a:lnRef>
          <a:fillRef idx="0">
            <a:schemeClr val="accent1"/>
          </a:fillRef>
          <a:effectRef idx="0">
            <a:schemeClr val="accent1"/>
          </a:effectRef>
          <a:fontRef idx="minor">
            <a:schemeClr val="tx1"/>
          </a:fontRef>
        </p:style>
      </p:cxnSp>
      <p:cxnSp>
        <p:nvCxnSpPr>
          <p:cNvPr id="68" name="直線コネクタ 67"/>
          <p:cNvCxnSpPr>
            <a:stCxn id="22534" idx="3"/>
            <a:endCxn id="22555" idx="1"/>
          </p:cNvCxnSpPr>
          <p:nvPr/>
        </p:nvCxnSpPr>
        <p:spPr>
          <a:xfrm>
            <a:off x="4243388" y="2617788"/>
            <a:ext cx="100012" cy="315912"/>
          </a:xfrm>
          <a:prstGeom prst="line">
            <a:avLst/>
          </a:prstGeom>
        </p:spPr>
        <p:style>
          <a:lnRef idx="1">
            <a:schemeClr val="accent1"/>
          </a:lnRef>
          <a:fillRef idx="0">
            <a:schemeClr val="accent1"/>
          </a:fillRef>
          <a:effectRef idx="0">
            <a:schemeClr val="accent1"/>
          </a:effectRef>
          <a:fontRef idx="minor">
            <a:schemeClr val="tx1"/>
          </a:fontRef>
        </p:style>
      </p:cxnSp>
      <p:cxnSp>
        <p:nvCxnSpPr>
          <p:cNvPr id="69" name="直線コネクタ 68"/>
          <p:cNvCxnSpPr>
            <a:endCxn id="66" idx="1"/>
          </p:cNvCxnSpPr>
          <p:nvPr/>
        </p:nvCxnSpPr>
        <p:spPr>
          <a:xfrm>
            <a:off x="5322888" y="2325688"/>
            <a:ext cx="76200"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78" name="直線コネクタ 77"/>
          <p:cNvCxnSpPr>
            <a:stCxn id="22555" idx="3"/>
            <a:endCxn id="74" idx="1"/>
          </p:cNvCxnSpPr>
          <p:nvPr/>
        </p:nvCxnSpPr>
        <p:spPr>
          <a:xfrm flipV="1">
            <a:off x="5205413" y="2751138"/>
            <a:ext cx="190500" cy="182562"/>
          </a:xfrm>
          <a:prstGeom prst="line">
            <a:avLst/>
          </a:prstGeom>
        </p:spPr>
        <p:style>
          <a:lnRef idx="1">
            <a:schemeClr val="accent1"/>
          </a:lnRef>
          <a:fillRef idx="0">
            <a:schemeClr val="accent1"/>
          </a:fillRef>
          <a:effectRef idx="0">
            <a:schemeClr val="accent1"/>
          </a:effectRef>
          <a:fontRef idx="minor">
            <a:schemeClr val="tx1"/>
          </a:fontRef>
        </p:style>
      </p:cxnSp>
      <p:cxnSp>
        <p:nvCxnSpPr>
          <p:cNvPr id="79" name="直線コネクタ 78"/>
          <p:cNvCxnSpPr>
            <a:stCxn id="22555" idx="3"/>
            <a:endCxn id="75" idx="1"/>
          </p:cNvCxnSpPr>
          <p:nvPr/>
        </p:nvCxnSpPr>
        <p:spPr>
          <a:xfrm>
            <a:off x="5205413" y="2933700"/>
            <a:ext cx="195262" cy="92075"/>
          </a:xfrm>
          <a:prstGeom prst="line">
            <a:avLst/>
          </a:prstGeom>
        </p:spPr>
        <p:style>
          <a:lnRef idx="1">
            <a:schemeClr val="accent1"/>
          </a:lnRef>
          <a:fillRef idx="0">
            <a:schemeClr val="accent1"/>
          </a:fillRef>
          <a:effectRef idx="0">
            <a:schemeClr val="accent1"/>
          </a:effectRef>
          <a:fontRef idx="minor">
            <a:schemeClr val="tx1"/>
          </a:fontRef>
        </p:style>
      </p:cxnSp>
      <p:cxnSp>
        <p:nvCxnSpPr>
          <p:cNvPr id="80" name="直線コネクタ 79"/>
          <p:cNvCxnSpPr>
            <a:stCxn id="22555" idx="3"/>
            <a:endCxn id="76" idx="1"/>
          </p:cNvCxnSpPr>
          <p:nvPr/>
        </p:nvCxnSpPr>
        <p:spPr>
          <a:xfrm>
            <a:off x="5205413" y="2933700"/>
            <a:ext cx="190500" cy="360363"/>
          </a:xfrm>
          <a:prstGeom prst="line">
            <a:avLst/>
          </a:prstGeom>
        </p:spPr>
        <p:style>
          <a:lnRef idx="1">
            <a:schemeClr val="accent1"/>
          </a:lnRef>
          <a:fillRef idx="0">
            <a:schemeClr val="accent1"/>
          </a:fillRef>
          <a:effectRef idx="0">
            <a:schemeClr val="accent1"/>
          </a:effectRef>
          <a:fontRef idx="minor">
            <a:schemeClr val="tx1"/>
          </a:fontRef>
        </p:style>
      </p:cxnSp>
      <p:cxnSp>
        <p:nvCxnSpPr>
          <p:cNvPr id="91" name="直線コネクタ 90"/>
          <p:cNvCxnSpPr>
            <a:stCxn id="22535" idx="3"/>
            <a:endCxn id="84" idx="1"/>
          </p:cNvCxnSpPr>
          <p:nvPr/>
        </p:nvCxnSpPr>
        <p:spPr>
          <a:xfrm flipV="1">
            <a:off x="4894263" y="3578225"/>
            <a:ext cx="469900"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92" name="直線コネクタ 91"/>
          <p:cNvCxnSpPr>
            <a:stCxn id="22535" idx="3"/>
            <a:endCxn id="85" idx="1"/>
          </p:cNvCxnSpPr>
          <p:nvPr/>
        </p:nvCxnSpPr>
        <p:spPr>
          <a:xfrm flipV="1">
            <a:off x="4894263" y="3852863"/>
            <a:ext cx="469900" cy="30162"/>
          </a:xfrm>
          <a:prstGeom prst="line">
            <a:avLst/>
          </a:prstGeom>
        </p:spPr>
        <p:style>
          <a:lnRef idx="1">
            <a:schemeClr val="accent1"/>
          </a:lnRef>
          <a:fillRef idx="0">
            <a:schemeClr val="accent1"/>
          </a:fillRef>
          <a:effectRef idx="0">
            <a:schemeClr val="accent1"/>
          </a:effectRef>
          <a:fontRef idx="minor">
            <a:schemeClr val="tx1"/>
          </a:fontRef>
        </p:style>
      </p:cxnSp>
      <p:cxnSp>
        <p:nvCxnSpPr>
          <p:cNvPr id="93" name="直線コネクタ 92"/>
          <p:cNvCxnSpPr>
            <a:stCxn id="22535" idx="3"/>
          </p:cNvCxnSpPr>
          <p:nvPr/>
        </p:nvCxnSpPr>
        <p:spPr>
          <a:xfrm>
            <a:off x="4894263" y="3883025"/>
            <a:ext cx="512762" cy="242888"/>
          </a:xfrm>
          <a:prstGeom prst="line">
            <a:avLst/>
          </a:prstGeom>
        </p:spPr>
        <p:style>
          <a:lnRef idx="1">
            <a:schemeClr val="accent1"/>
          </a:lnRef>
          <a:fillRef idx="0">
            <a:schemeClr val="accent1"/>
          </a:fillRef>
          <a:effectRef idx="0">
            <a:schemeClr val="accent1"/>
          </a:effectRef>
          <a:fontRef idx="minor">
            <a:schemeClr val="tx1"/>
          </a:fontRef>
        </p:style>
      </p:cxnSp>
      <p:sp>
        <p:nvSpPr>
          <p:cNvPr id="118" name="テキスト ボックス 117"/>
          <p:cNvSpPr txBox="1"/>
          <p:nvPr/>
        </p:nvSpPr>
        <p:spPr>
          <a:xfrm>
            <a:off x="3429000" y="5554663"/>
            <a:ext cx="2924175" cy="215900"/>
          </a:xfrm>
          <a:prstGeom prst="rect">
            <a:avLst/>
          </a:prstGeom>
          <a:solidFill>
            <a:schemeClr val="accent5">
              <a:lumMod val="40000"/>
              <a:lumOff val="60000"/>
            </a:schemeClr>
          </a:solidFill>
          <a:ln>
            <a:solidFill>
              <a:schemeClr val="accent1"/>
            </a:solidFill>
          </a:ln>
        </p:spPr>
        <p:txBody>
          <a:bodyPr tIns="0" bIns="0">
            <a:spAutoFit/>
          </a:bodyPr>
          <a:lstStyle/>
          <a:p>
            <a:pPr eaLnBrk="1" fontAlgn="auto" hangingPunct="1">
              <a:spcBef>
                <a:spcPts val="0"/>
              </a:spcBef>
              <a:spcAft>
                <a:spcPts val="0"/>
              </a:spcAft>
              <a:defRPr/>
            </a:pPr>
            <a:r>
              <a:rPr lang="ja-JP" altLang="en-US" sz="1400" dirty="0">
                <a:latin typeface="+mn-lt"/>
                <a:ea typeface="+mn-ea"/>
              </a:rPr>
              <a:t>②</a:t>
            </a:r>
            <a:r>
              <a:rPr lang="ja-JP" altLang="en-US" sz="1400" dirty="0">
                <a:solidFill>
                  <a:prstClr val="black"/>
                </a:solidFill>
                <a:latin typeface="+mn-lt"/>
                <a:ea typeface="+mn-ea"/>
              </a:rPr>
              <a:t>介護予防普及啓発事業</a:t>
            </a:r>
            <a:endParaRPr lang="ja-JP" altLang="en-US" sz="1400" dirty="0">
              <a:latin typeface="+mn-lt"/>
              <a:ea typeface="+mn-ea"/>
            </a:endParaRPr>
          </a:p>
        </p:txBody>
      </p:sp>
      <p:sp>
        <p:nvSpPr>
          <p:cNvPr id="119" name="テキスト ボックス 118"/>
          <p:cNvSpPr txBox="1"/>
          <p:nvPr/>
        </p:nvSpPr>
        <p:spPr>
          <a:xfrm>
            <a:off x="3429000" y="5856288"/>
            <a:ext cx="2924175" cy="215900"/>
          </a:xfrm>
          <a:prstGeom prst="rect">
            <a:avLst/>
          </a:prstGeom>
          <a:solidFill>
            <a:schemeClr val="accent5">
              <a:lumMod val="40000"/>
              <a:lumOff val="60000"/>
            </a:schemeClr>
          </a:solidFill>
          <a:ln>
            <a:solidFill>
              <a:schemeClr val="accent1"/>
            </a:solidFill>
          </a:ln>
        </p:spPr>
        <p:txBody>
          <a:bodyPr tIns="0" bIns="0">
            <a:spAutoFit/>
          </a:bodyPr>
          <a:lstStyle/>
          <a:p>
            <a:pPr eaLnBrk="1" fontAlgn="auto" hangingPunct="1">
              <a:spcBef>
                <a:spcPts val="0"/>
              </a:spcBef>
              <a:spcAft>
                <a:spcPts val="0"/>
              </a:spcAft>
              <a:defRPr/>
            </a:pPr>
            <a:r>
              <a:rPr lang="ja-JP" altLang="en-US" sz="1400" dirty="0">
                <a:latin typeface="+mn-lt"/>
                <a:ea typeface="+mn-ea"/>
              </a:rPr>
              <a:t>③</a:t>
            </a:r>
            <a:r>
              <a:rPr lang="ja-JP" altLang="en-US" sz="1400" dirty="0">
                <a:solidFill>
                  <a:prstClr val="black"/>
                </a:solidFill>
                <a:latin typeface="+mn-lt"/>
                <a:ea typeface="+mn-ea"/>
              </a:rPr>
              <a:t>地域介護予防活動支援事業</a:t>
            </a:r>
            <a:endParaRPr lang="ja-JP" altLang="en-US" sz="1400" dirty="0">
              <a:latin typeface="+mn-lt"/>
              <a:ea typeface="+mn-ea"/>
            </a:endParaRPr>
          </a:p>
        </p:txBody>
      </p:sp>
      <p:sp>
        <p:nvSpPr>
          <p:cNvPr id="120" name="テキスト ボックス 119"/>
          <p:cNvSpPr txBox="1"/>
          <p:nvPr/>
        </p:nvSpPr>
        <p:spPr>
          <a:xfrm>
            <a:off x="3433763" y="6165850"/>
            <a:ext cx="2924175" cy="215900"/>
          </a:xfrm>
          <a:prstGeom prst="rect">
            <a:avLst/>
          </a:prstGeom>
          <a:solidFill>
            <a:schemeClr val="accent5">
              <a:lumMod val="40000"/>
              <a:lumOff val="60000"/>
            </a:schemeClr>
          </a:solidFill>
          <a:ln>
            <a:solidFill>
              <a:schemeClr val="accent1"/>
            </a:solidFill>
          </a:ln>
        </p:spPr>
        <p:txBody>
          <a:bodyPr tIns="0" bIns="0">
            <a:spAutoFit/>
          </a:bodyPr>
          <a:lstStyle/>
          <a:p>
            <a:pPr eaLnBrk="1" fontAlgn="auto" hangingPunct="1">
              <a:spcBef>
                <a:spcPts val="0"/>
              </a:spcBef>
              <a:spcAft>
                <a:spcPts val="0"/>
              </a:spcAft>
              <a:defRPr/>
            </a:pPr>
            <a:r>
              <a:rPr lang="ja-JP" altLang="en-US" sz="1400" dirty="0">
                <a:latin typeface="+mn-lt"/>
                <a:ea typeface="+mn-ea"/>
              </a:rPr>
              <a:t>④</a:t>
            </a:r>
            <a:r>
              <a:rPr lang="ja-JP" altLang="en-US" sz="1400" dirty="0">
                <a:solidFill>
                  <a:prstClr val="black"/>
                </a:solidFill>
                <a:latin typeface="+mn-lt"/>
                <a:ea typeface="+mn-ea"/>
              </a:rPr>
              <a:t>一般介護予防事業評価事業</a:t>
            </a:r>
            <a:endParaRPr lang="ja-JP" altLang="en-US" sz="1400" dirty="0">
              <a:latin typeface="+mn-lt"/>
              <a:ea typeface="+mn-ea"/>
            </a:endParaRPr>
          </a:p>
        </p:txBody>
      </p:sp>
      <p:sp>
        <p:nvSpPr>
          <p:cNvPr id="121" name="テキスト ボックス 120"/>
          <p:cNvSpPr txBox="1"/>
          <p:nvPr/>
        </p:nvSpPr>
        <p:spPr>
          <a:xfrm>
            <a:off x="3425825" y="6453188"/>
            <a:ext cx="2924175" cy="431800"/>
          </a:xfrm>
          <a:prstGeom prst="rect">
            <a:avLst/>
          </a:prstGeom>
          <a:solidFill>
            <a:schemeClr val="accent5">
              <a:lumMod val="40000"/>
              <a:lumOff val="60000"/>
            </a:schemeClr>
          </a:solidFill>
          <a:ln>
            <a:solidFill>
              <a:schemeClr val="accent1"/>
            </a:solidFill>
          </a:ln>
        </p:spPr>
        <p:txBody>
          <a:bodyPr tIns="0" bIns="0">
            <a:spAutoFit/>
          </a:bodyPr>
          <a:lstStyle/>
          <a:p>
            <a:pPr eaLnBrk="1" fontAlgn="auto" hangingPunct="1">
              <a:spcBef>
                <a:spcPts val="0"/>
              </a:spcBef>
              <a:spcAft>
                <a:spcPts val="0"/>
              </a:spcAft>
              <a:defRPr/>
            </a:pPr>
            <a:r>
              <a:rPr lang="ja-JP" altLang="en-US" sz="1400" dirty="0">
                <a:latin typeface="+mn-lt"/>
                <a:ea typeface="+mn-ea"/>
              </a:rPr>
              <a:t>⑤</a:t>
            </a:r>
            <a:r>
              <a:rPr lang="ja-JP" altLang="en-US" sz="1400" dirty="0">
                <a:solidFill>
                  <a:prstClr val="black"/>
                </a:solidFill>
                <a:latin typeface="+mn-lt"/>
                <a:ea typeface="+mn-ea"/>
              </a:rPr>
              <a:t>地域リハビリテーション活動支援事業</a:t>
            </a:r>
            <a:endParaRPr lang="ja-JP" altLang="en-US" sz="1400" dirty="0">
              <a:latin typeface="+mn-lt"/>
              <a:ea typeface="+mn-ea"/>
            </a:endParaRPr>
          </a:p>
        </p:txBody>
      </p:sp>
      <p:cxnSp>
        <p:nvCxnSpPr>
          <p:cNvPr id="122" name="直線コネクタ 121"/>
          <p:cNvCxnSpPr>
            <a:stCxn id="22532" idx="3"/>
            <a:endCxn id="118" idx="1"/>
          </p:cNvCxnSpPr>
          <p:nvPr/>
        </p:nvCxnSpPr>
        <p:spPr>
          <a:xfrm flipV="1">
            <a:off x="3081338" y="5662613"/>
            <a:ext cx="347662" cy="239712"/>
          </a:xfrm>
          <a:prstGeom prst="line">
            <a:avLst/>
          </a:prstGeom>
        </p:spPr>
        <p:style>
          <a:lnRef idx="1">
            <a:schemeClr val="accent1"/>
          </a:lnRef>
          <a:fillRef idx="0">
            <a:schemeClr val="accent1"/>
          </a:fillRef>
          <a:effectRef idx="0">
            <a:schemeClr val="accent1"/>
          </a:effectRef>
          <a:fontRef idx="minor">
            <a:schemeClr val="tx1"/>
          </a:fontRef>
        </p:style>
      </p:cxnSp>
      <p:cxnSp>
        <p:nvCxnSpPr>
          <p:cNvPr id="123" name="直線コネクタ 122"/>
          <p:cNvCxnSpPr>
            <a:stCxn id="22532" idx="3"/>
            <a:endCxn id="119" idx="1"/>
          </p:cNvCxnSpPr>
          <p:nvPr/>
        </p:nvCxnSpPr>
        <p:spPr>
          <a:xfrm>
            <a:off x="3081338" y="5902325"/>
            <a:ext cx="347662" cy="61913"/>
          </a:xfrm>
          <a:prstGeom prst="line">
            <a:avLst/>
          </a:prstGeom>
        </p:spPr>
        <p:style>
          <a:lnRef idx="1">
            <a:schemeClr val="accent1"/>
          </a:lnRef>
          <a:fillRef idx="0">
            <a:schemeClr val="accent1"/>
          </a:fillRef>
          <a:effectRef idx="0">
            <a:schemeClr val="accent1"/>
          </a:effectRef>
          <a:fontRef idx="minor">
            <a:schemeClr val="tx1"/>
          </a:fontRef>
        </p:style>
      </p:cxnSp>
      <p:cxnSp>
        <p:nvCxnSpPr>
          <p:cNvPr id="124" name="直線コネクタ 123"/>
          <p:cNvCxnSpPr>
            <a:stCxn id="22532" idx="3"/>
            <a:endCxn id="120" idx="1"/>
          </p:cNvCxnSpPr>
          <p:nvPr/>
        </p:nvCxnSpPr>
        <p:spPr>
          <a:xfrm>
            <a:off x="3081338" y="5902325"/>
            <a:ext cx="352425" cy="371475"/>
          </a:xfrm>
          <a:prstGeom prst="line">
            <a:avLst/>
          </a:prstGeom>
        </p:spPr>
        <p:style>
          <a:lnRef idx="1">
            <a:schemeClr val="accent1"/>
          </a:lnRef>
          <a:fillRef idx="0">
            <a:schemeClr val="accent1"/>
          </a:fillRef>
          <a:effectRef idx="0">
            <a:schemeClr val="accent1"/>
          </a:effectRef>
          <a:fontRef idx="minor">
            <a:schemeClr val="tx1"/>
          </a:fontRef>
        </p:style>
      </p:cxnSp>
      <p:cxnSp>
        <p:nvCxnSpPr>
          <p:cNvPr id="125" name="直線コネクタ 124"/>
          <p:cNvCxnSpPr>
            <a:stCxn id="22532" idx="3"/>
            <a:endCxn id="121" idx="1"/>
          </p:cNvCxnSpPr>
          <p:nvPr/>
        </p:nvCxnSpPr>
        <p:spPr>
          <a:xfrm>
            <a:off x="3081338" y="5902325"/>
            <a:ext cx="344487" cy="766763"/>
          </a:xfrm>
          <a:prstGeom prst="line">
            <a:avLst/>
          </a:prstGeom>
        </p:spPr>
        <p:style>
          <a:lnRef idx="1">
            <a:schemeClr val="accent1"/>
          </a:lnRef>
          <a:fillRef idx="0">
            <a:schemeClr val="accent1"/>
          </a:fillRef>
          <a:effectRef idx="0">
            <a:schemeClr val="accent1"/>
          </a:effectRef>
          <a:fontRef idx="minor">
            <a:schemeClr val="tx1"/>
          </a:fontRef>
        </p:style>
      </p:cxnSp>
      <p:cxnSp>
        <p:nvCxnSpPr>
          <p:cNvPr id="126" name="直線コネクタ 125"/>
          <p:cNvCxnSpPr>
            <a:stCxn id="22532" idx="3"/>
            <a:endCxn id="127" idx="1"/>
          </p:cNvCxnSpPr>
          <p:nvPr/>
        </p:nvCxnSpPr>
        <p:spPr>
          <a:xfrm flipV="1">
            <a:off x="3081338" y="5365750"/>
            <a:ext cx="354012" cy="536575"/>
          </a:xfrm>
          <a:prstGeom prst="line">
            <a:avLst/>
          </a:prstGeom>
        </p:spPr>
        <p:style>
          <a:lnRef idx="1">
            <a:schemeClr val="accent1"/>
          </a:lnRef>
          <a:fillRef idx="0">
            <a:schemeClr val="accent1"/>
          </a:fillRef>
          <a:effectRef idx="0">
            <a:schemeClr val="accent1"/>
          </a:effectRef>
          <a:fontRef idx="minor">
            <a:schemeClr val="tx1"/>
          </a:fontRef>
        </p:style>
      </p:cxnSp>
      <p:sp>
        <p:nvSpPr>
          <p:cNvPr id="127" name="テキスト ボックス 126"/>
          <p:cNvSpPr txBox="1"/>
          <p:nvPr/>
        </p:nvSpPr>
        <p:spPr>
          <a:xfrm>
            <a:off x="3435350" y="5257800"/>
            <a:ext cx="2924175" cy="215900"/>
          </a:xfrm>
          <a:prstGeom prst="rect">
            <a:avLst/>
          </a:prstGeom>
          <a:solidFill>
            <a:schemeClr val="accent5">
              <a:lumMod val="40000"/>
              <a:lumOff val="60000"/>
            </a:schemeClr>
          </a:solidFill>
          <a:ln>
            <a:solidFill>
              <a:schemeClr val="accent1"/>
            </a:solidFill>
          </a:ln>
        </p:spPr>
        <p:txBody>
          <a:bodyPr tIns="0" bIns="0">
            <a:spAutoFit/>
          </a:bodyPr>
          <a:lstStyle/>
          <a:p>
            <a:pPr eaLnBrk="1" fontAlgn="auto" hangingPunct="1">
              <a:spcBef>
                <a:spcPts val="0"/>
              </a:spcBef>
              <a:spcAft>
                <a:spcPts val="0"/>
              </a:spcAft>
              <a:defRPr/>
            </a:pPr>
            <a:r>
              <a:rPr lang="ja-JP" altLang="en-US" sz="1400" dirty="0">
                <a:solidFill>
                  <a:prstClr val="black"/>
                </a:solidFill>
                <a:latin typeface="+mn-lt"/>
                <a:ea typeface="+mn-ea"/>
              </a:rPr>
              <a:t>①介護予防把握事業</a:t>
            </a:r>
            <a:endParaRPr lang="ja-JP" altLang="en-US" sz="1400" dirty="0">
              <a:latin typeface="+mn-lt"/>
              <a:ea typeface="+mn-ea"/>
            </a:endParaRPr>
          </a:p>
        </p:txBody>
      </p:sp>
      <p:sp>
        <p:nvSpPr>
          <p:cNvPr id="199" name="正方形/長方形 198"/>
          <p:cNvSpPr/>
          <p:nvPr/>
        </p:nvSpPr>
        <p:spPr>
          <a:xfrm>
            <a:off x="0" y="0"/>
            <a:ext cx="9144000" cy="503238"/>
          </a:xfrm>
          <a:prstGeom prst="rect">
            <a:avLst/>
          </a:prstGeom>
          <a:ln/>
        </p:spPr>
        <p:style>
          <a:lnRef idx="1">
            <a:schemeClr val="accent1"/>
          </a:lnRef>
          <a:fillRef idx="2">
            <a:schemeClr val="accent1"/>
          </a:fillRef>
          <a:effectRef idx="1">
            <a:schemeClr val="accent1"/>
          </a:effectRef>
          <a:fontRef idx="minor">
            <a:schemeClr val="dk1"/>
          </a:fontRef>
        </p:style>
        <p:txBody>
          <a:bodyPr lIns="91357" tIns="45680" rIns="91357" bIns="45680" anchor="ctr"/>
          <a:lstStyle/>
          <a:p>
            <a:pPr algn="ctr" eaLnBrk="1" fontAlgn="auto" hangingPunct="1">
              <a:spcBef>
                <a:spcPts val="0"/>
              </a:spcBef>
              <a:spcAft>
                <a:spcPts val="0"/>
              </a:spcAft>
              <a:defRPr/>
            </a:pPr>
            <a:r>
              <a:rPr kumimoji="0" lang="en-US" altLang="ja-JP" sz="2400" b="1" kern="0" dirty="0">
                <a:solidFill>
                  <a:prstClr val="black"/>
                </a:solidFill>
                <a:latin typeface="+mn-ea"/>
              </a:rPr>
              <a:t>【</a:t>
            </a:r>
            <a:r>
              <a:rPr kumimoji="0" lang="ja-JP" altLang="en-US" sz="2400" b="1" kern="0" dirty="0">
                <a:solidFill>
                  <a:prstClr val="black"/>
                </a:solidFill>
                <a:latin typeface="+mn-ea"/>
              </a:rPr>
              <a:t>参考</a:t>
            </a:r>
            <a:r>
              <a:rPr kumimoji="0" lang="en-US" altLang="ja-JP" sz="2400" b="1" kern="0" dirty="0">
                <a:solidFill>
                  <a:prstClr val="black"/>
                </a:solidFill>
                <a:latin typeface="+mn-ea"/>
              </a:rPr>
              <a:t>】</a:t>
            </a:r>
            <a:r>
              <a:rPr kumimoji="0" lang="ja-JP" altLang="en-US" sz="2400" b="1" kern="0" dirty="0">
                <a:solidFill>
                  <a:prstClr val="black"/>
                </a:solidFill>
                <a:latin typeface="+mn-ea"/>
              </a:rPr>
              <a:t>介護予防・日常生活支援総合事業（新しい総合事業）の構成</a:t>
            </a:r>
            <a:endParaRPr lang="ja-JP" altLang="en-US" sz="2400" b="1" dirty="0">
              <a:solidFill>
                <a:prstClr val="black"/>
              </a:solidFill>
              <a:latin typeface="+mn-ea"/>
            </a:endParaRPr>
          </a:p>
        </p:txBody>
      </p:sp>
      <p:sp>
        <p:nvSpPr>
          <p:cNvPr id="38" name="テキスト ボックス 37"/>
          <p:cNvSpPr txBox="1"/>
          <p:nvPr/>
        </p:nvSpPr>
        <p:spPr>
          <a:xfrm>
            <a:off x="5414963" y="1038225"/>
            <a:ext cx="3714750" cy="430213"/>
          </a:xfrm>
          <a:prstGeom prst="rect">
            <a:avLst/>
          </a:prstGeom>
          <a:solidFill>
            <a:schemeClr val="accent5">
              <a:lumMod val="40000"/>
              <a:lumOff val="60000"/>
            </a:schemeClr>
          </a:solidFill>
          <a:ln>
            <a:solidFill>
              <a:schemeClr val="accent1"/>
            </a:solidFill>
          </a:ln>
        </p:spPr>
        <p:txBody>
          <a:bodyPr tIns="0" bIns="0">
            <a:spAutoFit/>
          </a:bodyPr>
          <a:lstStyle/>
          <a:p>
            <a:pPr eaLnBrk="1" fontAlgn="auto" hangingPunct="1">
              <a:spcBef>
                <a:spcPts val="0"/>
              </a:spcBef>
              <a:spcAft>
                <a:spcPts val="0"/>
              </a:spcAft>
              <a:defRPr/>
            </a:pPr>
            <a:r>
              <a:rPr lang="ja-JP" altLang="en-US" sz="1400" dirty="0">
                <a:latin typeface="+mn-lt"/>
                <a:ea typeface="+mn-ea"/>
              </a:rPr>
              <a:t>②訪問型サービス</a:t>
            </a:r>
            <a:r>
              <a:rPr lang="en-US" altLang="ja-JP" sz="1400" dirty="0">
                <a:latin typeface="+mn-lt"/>
                <a:ea typeface="+mn-ea"/>
              </a:rPr>
              <a:t>A</a:t>
            </a:r>
            <a:r>
              <a:rPr lang="ja-JP" altLang="en-US" sz="1400" dirty="0">
                <a:latin typeface="+mn-lt"/>
                <a:ea typeface="+mn-ea"/>
              </a:rPr>
              <a:t>（緩和した基準によるサービス）</a:t>
            </a:r>
          </a:p>
        </p:txBody>
      </p:sp>
      <p:sp>
        <p:nvSpPr>
          <p:cNvPr id="39" name="テキスト ボックス 38"/>
          <p:cNvSpPr txBox="1"/>
          <p:nvPr/>
        </p:nvSpPr>
        <p:spPr>
          <a:xfrm>
            <a:off x="5427663" y="727075"/>
            <a:ext cx="1081087" cy="214313"/>
          </a:xfrm>
          <a:prstGeom prst="rect">
            <a:avLst/>
          </a:prstGeom>
          <a:solidFill>
            <a:schemeClr val="accent5">
              <a:lumMod val="40000"/>
              <a:lumOff val="60000"/>
            </a:schemeClr>
          </a:solidFill>
          <a:ln>
            <a:solidFill>
              <a:schemeClr val="accent1"/>
            </a:solidFill>
          </a:ln>
        </p:spPr>
        <p:txBody>
          <a:bodyPr wrap="none" tIns="0" bIns="0">
            <a:spAutoFit/>
          </a:bodyPr>
          <a:lstStyle/>
          <a:p>
            <a:pPr eaLnBrk="1" fontAlgn="auto" hangingPunct="1">
              <a:spcBef>
                <a:spcPts val="0"/>
              </a:spcBef>
              <a:spcAft>
                <a:spcPts val="0"/>
              </a:spcAft>
              <a:defRPr/>
            </a:pPr>
            <a:r>
              <a:rPr lang="ja-JP" altLang="en-US" sz="1400" dirty="0">
                <a:latin typeface="+mn-lt"/>
                <a:ea typeface="+mn-ea"/>
              </a:rPr>
              <a:t>①訪問介護</a:t>
            </a:r>
          </a:p>
        </p:txBody>
      </p:sp>
      <p:sp>
        <p:nvSpPr>
          <p:cNvPr id="40" name="テキスト ボックス 39"/>
          <p:cNvSpPr txBox="1"/>
          <p:nvPr/>
        </p:nvSpPr>
        <p:spPr>
          <a:xfrm>
            <a:off x="5410200" y="1301750"/>
            <a:ext cx="3322638" cy="430213"/>
          </a:xfrm>
          <a:prstGeom prst="rect">
            <a:avLst/>
          </a:prstGeom>
          <a:solidFill>
            <a:schemeClr val="accent5">
              <a:lumMod val="40000"/>
              <a:lumOff val="60000"/>
            </a:schemeClr>
          </a:solidFill>
          <a:ln>
            <a:solidFill>
              <a:schemeClr val="accent1"/>
            </a:solidFill>
          </a:ln>
        </p:spPr>
        <p:txBody>
          <a:bodyPr tIns="0" bIns="0">
            <a:spAutoFit/>
          </a:bodyPr>
          <a:lstStyle/>
          <a:p>
            <a:pPr eaLnBrk="1" fontAlgn="auto" hangingPunct="1">
              <a:spcBef>
                <a:spcPts val="0"/>
              </a:spcBef>
              <a:spcAft>
                <a:spcPts val="0"/>
              </a:spcAft>
              <a:defRPr/>
            </a:pPr>
            <a:r>
              <a:rPr lang="ja-JP" altLang="en-US" sz="1400" dirty="0">
                <a:latin typeface="+mn-lt"/>
                <a:ea typeface="+mn-ea"/>
              </a:rPr>
              <a:t>③訪問型サービス</a:t>
            </a:r>
            <a:r>
              <a:rPr lang="en-US" altLang="ja-JP" sz="1400" dirty="0">
                <a:latin typeface="+mn-lt"/>
                <a:ea typeface="+mn-ea"/>
              </a:rPr>
              <a:t>B</a:t>
            </a:r>
            <a:r>
              <a:rPr lang="ja-JP" altLang="en-US" sz="1400" dirty="0">
                <a:latin typeface="+mn-lt"/>
                <a:ea typeface="+mn-ea"/>
              </a:rPr>
              <a:t>（住民主体による支援）</a:t>
            </a:r>
          </a:p>
        </p:txBody>
      </p:sp>
      <p:sp>
        <p:nvSpPr>
          <p:cNvPr id="48" name="テキスト ボックス 47"/>
          <p:cNvSpPr txBox="1"/>
          <p:nvPr/>
        </p:nvSpPr>
        <p:spPr>
          <a:xfrm>
            <a:off x="5394325" y="1570038"/>
            <a:ext cx="3595688" cy="215900"/>
          </a:xfrm>
          <a:prstGeom prst="rect">
            <a:avLst/>
          </a:prstGeom>
          <a:solidFill>
            <a:schemeClr val="accent5">
              <a:lumMod val="40000"/>
              <a:lumOff val="60000"/>
            </a:schemeClr>
          </a:solidFill>
          <a:ln>
            <a:solidFill>
              <a:schemeClr val="accent1"/>
            </a:solidFill>
          </a:ln>
        </p:spPr>
        <p:txBody>
          <a:bodyPr wrap="none" tIns="0" bIns="0">
            <a:spAutoFit/>
          </a:bodyPr>
          <a:lstStyle/>
          <a:p>
            <a:pPr eaLnBrk="1" fontAlgn="auto" hangingPunct="1">
              <a:spcBef>
                <a:spcPts val="0"/>
              </a:spcBef>
              <a:spcAft>
                <a:spcPts val="0"/>
              </a:spcAft>
              <a:defRPr/>
            </a:pPr>
            <a:r>
              <a:rPr lang="ja-JP" altLang="en-US" sz="1400" dirty="0">
                <a:latin typeface="+mn-lt"/>
                <a:ea typeface="+mn-ea"/>
              </a:rPr>
              <a:t>④訪問型サービス</a:t>
            </a:r>
            <a:r>
              <a:rPr lang="en-US" altLang="ja-JP" sz="1400" dirty="0">
                <a:latin typeface="+mn-lt"/>
                <a:ea typeface="+mn-ea"/>
              </a:rPr>
              <a:t>C</a:t>
            </a:r>
            <a:r>
              <a:rPr lang="ja-JP" altLang="en-US" sz="1400" dirty="0">
                <a:latin typeface="+mn-lt"/>
                <a:ea typeface="+mn-ea"/>
              </a:rPr>
              <a:t>（短期集中予防サービス）</a:t>
            </a:r>
          </a:p>
        </p:txBody>
      </p:sp>
      <p:sp>
        <p:nvSpPr>
          <p:cNvPr id="49" name="テキスト ボックス 48"/>
          <p:cNvSpPr txBox="1"/>
          <p:nvPr/>
        </p:nvSpPr>
        <p:spPr>
          <a:xfrm>
            <a:off x="5397500" y="1825625"/>
            <a:ext cx="3322638" cy="215900"/>
          </a:xfrm>
          <a:prstGeom prst="rect">
            <a:avLst/>
          </a:prstGeom>
          <a:solidFill>
            <a:schemeClr val="accent5">
              <a:lumMod val="40000"/>
              <a:lumOff val="60000"/>
            </a:schemeClr>
          </a:solidFill>
          <a:ln>
            <a:solidFill>
              <a:schemeClr val="accent1"/>
            </a:solidFill>
          </a:ln>
        </p:spPr>
        <p:txBody>
          <a:bodyPr tIns="0" bIns="0">
            <a:spAutoFit/>
          </a:bodyPr>
          <a:lstStyle/>
          <a:p>
            <a:pPr eaLnBrk="1" fontAlgn="auto" hangingPunct="1">
              <a:spcBef>
                <a:spcPts val="0"/>
              </a:spcBef>
              <a:spcAft>
                <a:spcPts val="0"/>
              </a:spcAft>
              <a:defRPr/>
            </a:pPr>
            <a:r>
              <a:rPr lang="ja-JP" altLang="en-US" sz="1400" dirty="0">
                <a:latin typeface="+mn-lt"/>
                <a:ea typeface="+mn-ea"/>
              </a:rPr>
              <a:t>⑤訪問型サービス</a:t>
            </a:r>
            <a:r>
              <a:rPr lang="en-US" altLang="ja-JP" sz="1400" dirty="0">
                <a:latin typeface="+mn-lt"/>
                <a:ea typeface="+mn-ea"/>
              </a:rPr>
              <a:t>D</a:t>
            </a:r>
            <a:r>
              <a:rPr lang="ja-JP" altLang="en-US" sz="1400" dirty="0">
                <a:latin typeface="+mn-lt"/>
                <a:ea typeface="+mn-ea"/>
              </a:rPr>
              <a:t>（移動支援）</a:t>
            </a:r>
          </a:p>
        </p:txBody>
      </p:sp>
      <p:sp>
        <p:nvSpPr>
          <p:cNvPr id="66" name="テキスト ボックス 65"/>
          <p:cNvSpPr txBox="1"/>
          <p:nvPr/>
        </p:nvSpPr>
        <p:spPr>
          <a:xfrm>
            <a:off x="5399088" y="2219325"/>
            <a:ext cx="1082675" cy="214313"/>
          </a:xfrm>
          <a:prstGeom prst="rect">
            <a:avLst/>
          </a:prstGeom>
          <a:solidFill>
            <a:schemeClr val="accent5">
              <a:lumMod val="40000"/>
              <a:lumOff val="60000"/>
            </a:schemeClr>
          </a:solidFill>
          <a:ln>
            <a:solidFill>
              <a:schemeClr val="accent1"/>
            </a:solidFill>
          </a:ln>
        </p:spPr>
        <p:txBody>
          <a:bodyPr wrap="none" tIns="0" bIns="0">
            <a:spAutoFit/>
          </a:bodyPr>
          <a:lstStyle/>
          <a:p>
            <a:pPr eaLnBrk="1" fontAlgn="auto" hangingPunct="1">
              <a:spcBef>
                <a:spcPts val="0"/>
              </a:spcBef>
              <a:spcAft>
                <a:spcPts val="0"/>
              </a:spcAft>
              <a:defRPr/>
            </a:pPr>
            <a:r>
              <a:rPr lang="ja-JP" altLang="en-US" sz="1400" dirty="0">
                <a:latin typeface="+mn-lt"/>
                <a:ea typeface="+mn-ea"/>
              </a:rPr>
              <a:t>①通所介護</a:t>
            </a:r>
          </a:p>
        </p:txBody>
      </p:sp>
      <p:sp>
        <p:nvSpPr>
          <p:cNvPr id="74" name="テキスト ボックス 73"/>
          <p:cNvSpPr txBox="1"/>
          <p:nvPr/>
        </p:nvSpPr>
        <p:spPr>
          <a:xfrm>
            <a:off x="5395913" y="2535238"/>
            <a:ext cx="3733800" cy="431800"/>
          </a:xfrm>
          <a:prstGeom prst="rect">
            <a:avLst/>
          </a:prstGeom>
          <a:solidFill>
            <a:schemeClr val="accent5">
              <a:lumMod val="40000"/>
              <a:lumOff val="60000"/>
            </a:schemeClr>
          </a:solidFill>
          <a:ln>
            <a:solidFill>
              <a:schemeClr val="accent1"/>
            </a:solidFill>
          </a:ln>
        </p:spPr>
        <p:txBody>
          <a:bodyPr tIns="0" bIns="0">
            <a:spAutoFit/>
          </a:bodyPr>
          <a:lstStyle/>
          <a:p>
            <a:pPr eaLnBrk="1" fontAlgn="auto" hangingPunct="1">
              <a:spcBef>
                <a:spcPts val="0"/>
              </a:spcBef>
              <a:spcAft>
                <a:spcPts val="0"/>
              </a:spcAft>
              <a:defRPr/>
            </a:pPr>
            <a:r>
              <a:rPr lang="ja-JP" altLang="en-US" sz="1400" dirty="0">
                <a:latin typeface="+mn-lt"/>
                <a:ea typeface="+mn-ea"/>
              </a:rPr>
              <a:t>②通所型サービス</a:t>
            </a:r>
            <a:r>
              <a:rPr lang="en-US" altLang="ja-JP" sz="1400" dirty="0">
                <a:latin typeface="+mn-lt"/>
                <a:ea typeface="+mn-ea"/>
              </a:rPr>
              <a:t>A</a:t>
            </a:r>
            <a:r>
              <a:rPr lang="ja-JP" altLang="en-US" sz="1400" dirty="0">
                <a:latin typeface="+mn-lt"/>
                <a:ea typeface="+mn-ea"/>
              </a:rPr>
              <a:t>（緩和した基準によるサービス）</a:t>
            </a:r>
          </a:p>
        </p:txBody>
      </p:sp>
      <p:sp>
        <p:nvSpPr>
          <p:cNvPr id="75" name="テキスト ボックス 74"/>
          <p:cNvSpPr txBox="1"/>
          <p:nvPr/>
        </p:nvSpPr>
        <p:spPr>
          <a:xfrm>
            <a:off x="5400675" y="2809875"/>
            <a:ext cx="3322638" cy="430213"/>
          </a:xfrm>
          <a:prstGeom prst="rect">
            <a:avLst/>
          </a:prstGeom>
          <a:solidFill>
            <a:schemeClr val="accent5">
              <a:lumMod val="40000"/>
              <a:lumOff val="60000"/>
            </a:schemeClr>
          </a:solidFill>
          <a:ln>
            <a:solidFill>
              <a:schemeClr val="accent1"/>
            </a:solidFill>
          </a:ln>
        </p:spPr>
        <p:txBody>
          <a:bodyPr tIns="0" bIns="0">
            <a:spAutoFit/>
          </a:bodyPr>
          <a:lstStyle/>
          <a:p>
            <a:pPr eaLnBrk="1" fontAlgn="auto" hangingPunct="1">
              <a:spcBef>
                <a:spcPts val="0"/>
              </a:spcBef>
              <a:spcAft>
                <a:spcPts val="0"/>
              </a:spcAft>
              <a:defRPr/>
            </a:pPr>
            <a:r>
              <a:rPr lang="ja-JP" altLang="en-US" sz="1400" dirty="0">
                <a:latin typeface="+mn-lt"/>
                <a:ea typeface="+mn-ea"/>
              </a:rPr>
              <a:t>③通所型サービス</a:t>
            </a:r>
            <a:r>
              <a:rPr lang="en-US" altLang="ja-JP" sz="1400" dirty="0">
                <a:latin typeface="+mn-lt"/>
                <a:ea typeface="+mn-ea"/>
              </a:rPr>
              <a:t>B</a:t>
            </a:r>
            <a:r>
              <a:rPr lang="ja-JP" altLang="en-US" sz="1400" dirty="0">
                <a:latin typeface="+mn-lt"/>
                <a:ea typeface="+mn-ea"/>
              </a:rPr>
              <a:t>（住民主体による支援）</a:t>
            </a:r>
          </a:p>
        </p:txBody>
      </p:sp>
      <p:sp>
        <p:nvSpPr>
          <p:cNvPr id="76" name="テキスト ボックス 75"/>
          <p:cNvSpPr txBox="1"/>
          <p:nvPr/>
        </p:nvSpPr>
        <p:spPr>
          <a:xfrm>
            <a:off x="5395913" y="3078163"/>
            <a:ext cx="3324225" cy="431800"/>
          </a:xfrm>
          <a:prstGeom prst="rect">
            <a:avLst/>
          </a:prstGeom>
          <a:solidFill>
            <a:schemeClr val="accent5">
              <a:lumMod val="40000"/>
              <a:lumOff val="60000"/>
            </a:schemeClr>
          </a:solidFill>
          <a:ln>
            <a:solidFill>
              <a:schemeClr val="accent1"/>
            </a:solidFill>
          </a:ln>
        </p:spPr>
        <p:txBody>
          <a:bodyPr tIns="0" bIns="0">
            <a:spAutoFit/>
          </a:bodyPr>
          <a:lstStyle/>
          <a:p>
            <a:pPr eaLnBrk="1" fontAlgn="auto" hangingPunct="1">
              <a:spcBef>
                <a:spcPts val="0"/>
              </a:spcBef>
              <a:spcAft>
                <a:spcPts val="0"/>
              </a:spcAft>
              <a:defRPr/>
            </a:pPr>
            <a:r>
              <a:rPr lang="ja-JP" altLang="en-US" sz="1400" dirty="0">
                <a:latin typeface="+mn-lt"/>
                <a:ea typeface="+mn-ea"/>
              </a:rPr>
              <a:t>④通所型サービス</a:t>
            </a:r>
            <a:r>
              <a:rPr lang="en-US" altLang="ja-JP" sz="1400" dirty="0">
                <a:latin typeface="+mn-lt"/>
                <a:ea typeface="+mn-ea"/>
              </a:rPr>
              <a:t>C</a:t>
            </a:r>
            <a:r>
              <a:rPr lang="ja-JP" altLang="en-US" sz="1400" dirty="0">
                <a:latin typeface="+mn-lt"/>
                <a:ea typeface="+mn-ea"/>
              </a:rPr>
              <a:t>（短期集中予防サービス）</a:t>
            </a:r>
          </a:p>
        </p:txBody>
      </p:sp>
      <p:sp>
        <p:nvSpPr>
          <p:cNvPr id="84" name="テキスト ボックス 83"/>
          <p:cNvSpPr txBox="1"/>
          <p:nvPr/>
        </p:nvSpPr>
        <p:spPr>
          <a:xfrm>
            <a:off x="5364163" y="3470275"/>
            <a:ext cx="3322637" cy="215900"/>
          </a:xfrm>
          <a:prstGeom prst="rect">
            <a:avLst/>
          </a:prstGeom>
          <a:solidFill>
            <a:schemeClr val="accent5">
              <a:lumMod val="40000"/>
              <a:lumOff val="60000"/>
            </a:schemeClr>
          </a:solidFill>
          <a:ln>
            <a:solidFill>
              <a:schemeClr val="accent1"/>
            </a:solidFill>
          </a:ln>
        </p:spPr>
        <p:txBody>
          <a:bodyPr tIns="0" bIns="0">
            <a:spAutoFit/>
          </a:bodyPr>
          <a:lstStyle/>
          <a:p>
            <a:pPr eaLnBrk="1" fontAlgn="auto" hangingPunct="1">
              <a:spcBef>
                <a:spcPts val="0"/>
              </a:spcBef>
              <a:spcAft>
                <a:spcPts val="0"/>
              </a:spcAft>
              <a:defRPr/>
            </a:pPr>
            <a:r>
              <a:rPr lang="ja-JP" altLang="en-US" sz="1400" dirty="0">
                <a:latin typeface="+mn-lt"/>
                <a:ea typeface="+mn-ea"/>
              </a:rPr>
              <a:t>①栄養改善の目的とした配食</a:t>
            </a:r>
          </a:p>
        </p:txBody>
      </p:sp>
      <p:sp>
        <p:nvSpPr>
          <p:cNvPr id="85" name="テキスト ボックス 84"/>
          <p:cNvSpPr txBox="1"/>
          <p:nvPr/>
        </p:nvSpPr>
        <p:spPr>
          <a:xfrm>
            <a:off x="5364163" y="3744913"/>
            <a:ext cx="3322637" cy="215900"/>
          </a:xfrm>
          <a:prstGeom prst="rect">
            <a:avLst/>
          </a:prstGeom>
          <a:solidFill>
            <a:schemeClr val="accent5">
              <a:lumMod val="40000"/>
              <a:lumOff val="60000"/>
            </a:schemeClr>
          </a:solidFill>
          <a:ln>
            <a:solidFill>
              <a:schemeClr val="accent1"/>
            </a:solidFill>
          </a:ln>
        </p:spPr>
        <p:txBody>
          <a:bodyPr tIns="0" bIns="0">
            <a:spAutoFit/>
          </a:bodyPr>
          <a:lstStyle/>
          <a:p>
            <a:pPr eaLnBrk="1" fontAlgn="auto" hangingPunct="1">
              <a:spcBef>
                <a:spcPts val="0"/>
              </a:spcBef>
              <a:spcAft>
                <a:spcPts val="0"/>
              </a:spcAft>
              <a:defRPr/>
            </a:pPr>
            <a:r>
              <a:rPr lang="ja-JP" altLang="en-US" sz="1400" dirty="0">
                <a:latin typeface="+mn-lt"/>
                <a:ea typeface="+mn-ea"/>
              </a:rPr>
              <a:t>②住民ボランティア等が行う見守り</a:t>
            </a:r>
          </a:p>
        </p:txBody>
      </p:sp>
      <p:sp>
        <p:nvSpPr>
          <p:cNvPr id="86" name="テキスト ボックス 85"/>
          <p:cNvSpPr txBox="1"/>
          <p:nvPr/>
        </p:nvSpPr>
        <p:spPr>
          <a:xfrm>
            <a:off x="5357813" y="4024313"/>
            <a:ext cx="3322637" cy="862012"/>
          </a:xfrm>
          <a:prstGeom prst="rect">
            <a:avLst/>
          </a:prstGeom>
          <a:solidFill>
            <a:schemeClr val="accent5">
              <a:lumMod val="40000"/>
              <a:lumOff val="60000"/>
            </a:schemeClr>
          </a:solidFill>
          <a:ln>
            <a:solidFill>
              <a:schemeClr val="accent1"/>
            </a:solidFill>
          </a:ln>
        </p:spPr>
        <p:txBody>
          <a:bodyPr tIns="0" bIns="0">
            <a:spAutoFit/>
          </a:bodyPr>
          <a:lstStyle/>
          <a:p>
            <a:pPr marL="174625" indent="-174625" algn="just" eaLnBrk="1" fontAlgn="auto" hangingPunct="1">
              <a:spcBef>
                <a:spcPts val="0"/>
              </a:spcBef>
              <a:spcAft>
                <a:spcPts val="0"/>
              </a:spcAft>
              <a:defRPr/>
            </a:pPr>
            <a:r>
              <a:rPr lang="ja-JP" altLang="en-US" sz="1400" dirty="0">
                <a:latin typeface="+mn-lt"/>
                <a:ea typeface="+mn-ea"/>
              </a:rPr>
              <a:t>③訪問型サービス、通所型サービスに準じる自立支援に資する生活支援（訪問型サービス・通所型サービスの一体的提供等）</a:t>
            </a:r>
          </a:p>
        </p:txBody>
      </p:sp>
      <p:sp>
        <p:nvSpPr>
          <p:cNvPr id="60" name="テキスト ボックス 59"/>
          <p:cNvSpPr txBox="1"/>
          <p:nvPr/>
        </p:nvSpPr>
        <p:spPr>
          <a:xfrm>
            <a:off x="5316538" y="4818063"/>
            <a:ext cx="3790950" cy="415925"/>
          </a:xfrm>
          <a:prstGeom prst="rect">
            <a:avLst/>
          </a:prstGeom>
          <a:noFill/>
        </p:spPr>
        <p:txBody>
          <a:bodyPr>
            <a:spAutoFit/>
          </a:bodyPr>
          <a:lstStyle/>
          <a:p>
            <a:pPr eaLnBrk="1" fontAlgn="auto" hangingPunct="1">
              <a:spcBef>
                <a:spcPts val="0"/>
              </a:spcBef>
              <a:spcAft>
                <a:spcPts val="0"/>
              </a:spcAft>
              <a:defRPr/>
            </a:pPr>
            <a:r>
              <a:rPr lang="en-US" altLang="ja-JP" sz="1050" dirty="0">
                <a:solidFill>
                  <a:srgbClr val="FF0000"/>
                </a:solidFill>
                <a:latin typeface="ＭＳ Ｐ明朝" panose="02020600040205080304" pitchFamily="18" charset="-128"/>
                <a:ea typeface="ＭＳ Ｐ明朝" panose="02020600040205080304" pitchFamily="18" charset="-128"/>
              </a:rPr>
              <a:t>※</a:t>
            </a:r>
            <a:r>
              <a:rPr lang="ja-JP" altLang="en-US" sz="1050" dirty="0">
                <a:solidFill>
                  <a:srgbClr val="FF0000"/>
                </a:solidFill>
                <a:latin typeface="ＭＳ Ｐ明朝" panose="02020600040205080304" pitchFamily="18" charset="-128"/>
                <a:ea typeface="ＭＳ Ｐ明朝" panose="02020600040205080304" pitchFamily="18" charset="-128"/>
              </a:rPr>
              <a:t>　上記はサービスの典型例として示しているもの。市町村はこの例を踏まえて、地域の実情に応じた、サービス内容を検討する。</a:t>
            </a:r>
          </a:p>
        </p:txBody>
      </p:sp>
      <p:sp>
        <p:nvSpPr>
          <p:cNvPr id="62" name="円/楕円 61"/>
          <p:cNvSpPr/>
          <p:nvPr/>
        </p:nvSpPr>
        <p:spPr>
          <a:xfrm>
            <a:off x="5372100" y="2124075"/>
            <a:ext cx="1360488" cy="431800"/>
          </a:xfrm>
          <a:prstGeom prst="ellipse">
            <a:avLst/>
          </a:prstGeom>
          <a:noFill/>
          <a:ln w="3175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ja-JP" altLang="en-US"/>
          </a:p>
        </p:txBody>
      </p:sp>
      <p:sp>
        <p:nvSpPr>
          <p:cNvPr id="70" name="円/楕円 69"/>
          <p:cNvSpPr/>
          <p:nvPr/>
        </p:nvSpPr>
        <p:spPr>
          <a:xfrm>
            <a:off x="5211763" y="609600"/>
            <a:ext cx="1520825" cy="431800"/>
          </a:xfrm>
          <a:prstGeom prst="ellipse">
            <a:avLst/>
          </a:prstGeom>
          <a:noFill/>
          <a:ln w="3175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ja-JP" altLang="en-US"/>
          </a:p>
        </p:txBody>
      </p:sp>
      <p:sp>
        <p:nvSpPr>
          <p:cNvPr id="63" name="正方形/長方形 62"/>
          <p:cNvSpPr/>
          <p:nvPr/>
        </p:nvSpPr>
        <p:spPr>
          <a:xfrm>
            <a:off x="6875463" y="6669088"/>
            <a:ext cx="2268537" cy="188912"/>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ja-JP" altLang="en-US" dirty="0">
                <a:solidFill>
                  <a:schemeClr val="tx1"/>
                </a:solidFill>
              </a:rPr>
              <a:t>厚生労働省資料</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686800" cy="6107112"/>
          </a:xfrm>
        </p:spPr>
        <p:txBody>
          <a:bodyPr rtlCol="0">
            <a:normAutofit fontScale="90000"/>
          </a:bodyPr>
          <a:lstStyle/>
          <a:p>
            <a:pPr eaLnBrk="1" fontAlgn="auto" hangingPunct="1">
              <a:spcAft>
                <a:spcPts val="0"/>
              </a:spcAft>
              <a:defRPr/>
            </a:pPr>
            <a:r>
              <a:rPr lang="ja-JP" altLang="en-US" sz="9600" b="1" dirty="0" smtClean="0">
                <a:solidFill>
                  <a:srgbClr val="FF0000"/>
                </a:solidFill>
              </a:rPr>
              <a:t>先行自治体での</a:t>
            </a:r>
            <a:r>
              <a:rPr lang="ja-JP" altLang="en-US" sz="16600" b="1" dirty="0" smtClean="0">
                <a:solidFill>
                  <a:srgbClr val="FF0000"/>
                </a:solidFill>
              </a:rPr>
              <a:t>現状と</a:t>
            </a:r>
            <a:r>
              <a:rPr lang="en-US" altLang="ja-JP" sz="16600" b="1" dirty="0" smtClean="0">
                <a:solidFill>
                  <a:srgbClr val="FF0000"/>
                </a:solidFill>
              </a:rPr>
              <a:t/>
            </a:r>
            <a:br>
              <a:rPr lang="en-US" altLang="ja-JP" sz="16600" b="1" dirty="0" smtClean="0">
                <a:solidFill>
                  <a:srgbClr val="FF0000"/>
                </a:solidFill>
              </a:rPr>
            </a:br>
            <a:r>
              <a:rPr lang="ja-JP" altLang="en-US" sz="16600" b="1" dirty="0" smtClean="0">
                <a:solidFill>
                  <a:srgbClr val="FF0000"/>
                </a:solidFill>
              </a:rPr>
              <a:t>問題点</a:t>
            </a:r>
            <a:endParaRPr lang="ja-JP" altLang="en-US" sz="9600" b="1" dirty="0">
              <a:solidFill>
                <a:srgbClr val="FF0000"/>
              </a:solidFill>
            </a:endParaRPr>
          </a:p>
        </p:txBody>
      </p:sp>
    </p:spTree>
  </p:cSld>
  <p:clrMapOvr>
    <a:masterClrMapping/>
  </p:clrMapOvr>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13443</TotalTime>
  <Words>4592</Words>
  <Application>Microsoft Office PowerPoint</Application>
  <PresentationFormat>画面に合わせる (4:3)</PresentationFormat>
  <Paragraphs>847</Paragraphs>
  <Slides>78</Slides>
  <Notes>47</Notes>
  <HiddenSlides>0</HiddenSlides>
  <MMClips>0</MMClips>
  <ScaleCrop>false</ScaleCrop>
  <HeadingPairs>
    <vt:vector size="6" baseType="variant">
      <vt:variant>
        <vt:lpstr>使用されているフォント</vt:lpstr>
      </vt:variant>
      <vt:variant>
        <vt:i4>17</vt:i4>
      </vt:variant>
      <vt:variant>
        <vt:lpstr>テーマ</vt:lpstr>
      </vt:variant>
      <vt:variant>
        <vt:i4>1</vt:i4>
      </vt:variant>
      <vt:variant>
        <vt:lpstr>スライド タイトル</vt:lpstr>
      </vt:variant>
      <vt:variant>
        <vt:i4>78</vt:i4>
      </vt:variant>
    </vt:vector>
  </HeadingPairs>
  <TitlesOfParts>
    <vt:vector size="96" baseType="lpstr">
      <vt:lpstr>ＤＦ特太ゴシック体</vt:lpstr>
      <vt:lpstr>ＤＨＰ特太ゴシック体</vt:lpstr>
      <vt:lpstr>HGPｺﾞｼｯｸE</vt:lpstr>
      <vt:lpstr>HGPｺﾞｼｯｸM</vt:lpstr>
      <vt:lpstr>HGP創英角ｺﾞｼｯｸUB</vt:lpstr>
      <vt:lpstr>HGSｺﾞｼｯｸE</vt:lpstr>
      <vt:lpstr>HG丸ｺﾞｼｯｸM-PRO</vt:lpstr>
      <vt:lpstr>HG創英角ｺﾞｼｯｸUB</vt:lpstr>
      <vt:lpstr>ＭＳ Ｐゴシック</vt:lpstr>
      <vt:lpstr>ＭＳ Ｐ明朝</vt:lpstr>
      <vt:lpstr>ＭＳ ゴシック</vt:lpstr>
      <vt:lpstr>ＭＳ 明朝</vt:lpstr>
      <vt:lpstr>Arial</vt:lpstr>
      <vt:lpstr>Calibri</vt:lpstr>
      <vt:lpstr>Century</vt:lpstr>
      <vt:lpstr>Times New Roman</vt:lpstr>
      <vt:lpstr>Wingdings</vt:lpstr>
      <vt:lpstr>Office テーマ</vt:lpstr>
      <vt:lpstr>    検証！ 介護事業者と 利用者をまもれるのか　　　　    </vt:lpstr>
      <vt:lpstr>本日お話し</vt:lpstr>
      <vt:lpstr> 新総合事業の狙いとその基本的枠組み</vt:lpstr>
      <vt:lpstr>PowerPoint プレゼンテーション</vt:lpstr>
      <vt:lpstr>PowerPoint プレゼンテーション</vt:lpstr>
      <vt:lpstr>要支援のヘルパー、デイサービスは市町村事業へ</vt:lpstr>
      <vt:lpstr>要支援者と新総合事業</vt:lpstr>
      <vt:lpstr>PowerPoint プレゼンテーション</vt:lpstr>
      <vt:lpstr>先行自治体での現状と 問題点</vt:lpstr>
      <vt:lpstr>「地域支援事業への移行時期」 全国1579自治体（広域連合含む）（厚労省調査2015年１０月１日）</vt:lpstr>
      <vt:lpstr>PowerPoint プレゼンテーション</vt:lpstr>
      <vt:lpstr>「多様なサービスの確保ができますか？」 （中央社保協アンケート昨年９月～１２月　１０５７自治体が回答）</vt:lpstr>
      <vt:lpstr>先行自治体にもさまざまなタイプ</vt:lpstr>
      <vt:lpstr>国モデル率先実行「卒業」促進型 三重県桑名市　２０１５年４月実施</vt:lpstr>
      <vt:lpstr>桑名市の「地域生活応援会議」（地域ケア会議）</vt:lpstr>
      <vt:lpstr>PowerPoint プレゼンテーション</vt:lpstr>
      <vt:lpstr>基準緩和サービスA中心型の 問題点</vt:lpstr>
      <vt:lpstr>総合事業の構成</vt:lpstr>
      <vt:lpstr>PowerPoint プレゼンテーション</vt:lpstr>
      <vt:lpstr>訪問型・通所型サービスＡ（基準緩和）</vt:lpstr>
      <vt:lpstr>国モデル率先実行　基準緩和Ａ中心 ～新潟県上越市　２０１５年４月実施</vt:lpstr>
      <vt:lpstr>通所型サービス利用者の7割が緩和型等へ移行 新潟県上越市　2015年11月時点</vt:lpstr>
      <vt:lpstr>大阪市案の 内容と問題点</vt:lpstr>
      <vt:lpstr>大阪市のスケジュール</vt:lpstr>
      <vt:lpstr>○介護予防・生活支援サービス事業  （要支援１・２、基本ﾁｪｯｸﾘｽﾄ該当者） </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大阪市案のここが問題！</vt:lpstr>
      <vt:lpstr>PowerPoint プレゼンテーション</vt:lpstr>
      <vt:lpstr>PowerPoint プレゼンテーション</vt:lpstr>
      <vt:lpstr>PowerPoint プレゼンテーション</vt:lpstr>
      <vt:lpstr>PowerPoint プレゼンテーション</vt:lpstr>
      <vt:lpstr>大阪市案のここが問題！</vt:lpstr>
      <vt:lpstr>通所介護事業所は縮小・撤退？ ２０１６年７月～８月大阪府内調査</vt:lpstr>
      <vt:lpstr>サービス利用の選別</vt:lpstr>
      <vt:lpstr>大阪市の高齢者と介護保険の特徴</vt:lpstr>
      <vt:lpstr>事業所事前アンケートから</vt:lpstr>
      <vt:lpstr>要支援切り捨てでない 総合事業へのチャレンジ ～方向性と課題 現行サービスを基本とした制度構築を　</vt:lpstr>
      <vt:lpstr>現行相当サービスのみで移行　</vt:lpstr>
      <vt:lpstr>倉敷市の動向　</vt:lpstr>
      <vt:lpstr>厚労省の「移行セミナー」では</vt:lpstr>
      <vt:lpstr>厚労省の「移行セミナー」では</vt:lpstr>
      <vt:lpstr>厚労省の「移行セミナー」では</vt:lpstr>
      <vt:lpstr>当面する目標と取り組み</vt:lpstr>
      <vt:lpstr>要求項目</vt:lpstr>
      <vt:lpstr>要求項目</vt:lpstr>
      <vt:lpstr>安上がりサービスの置き換えが目的</vt:lpstr>
      <vt:lpstr>専門的サービスを土台にプラスアルファを</vt:lpstr>
      <vt:lpstr>自治体での課題</vt:lpstr>
      <vt:lpstr>総合事業対応のポイント</vt:lpstr>
      <vt:lpstr>PowerPoint プレゼンテーション</vt:lpstr>
      <vt:lpstr>地域支援事業の上限設定　</vt:lpstr>
      <vt:lpstr>参議院での付帯決議</vt:lpstr>
      <vt:lpstr>次期制度改定 要支援外しから軽度者外しへ 2割負担化 資産要件拡大</vt:lpstr>
      <vt:lpstr>PowerPoint プレゼンテーション</vt:lpstr>
      <vt:lpstr>従来の介護保険サービスの 4つの特徴</vt:lpstr>
      <vt:lpstr>介護の４大改悪　　</vt:lpstr>
      <vt:lpstr>介護保険4大改悪</vt:lpstr>
      <vt:lpstr>経済財政運営の基本方針を示す「骨太の方針」 ６月３０日閣議決定</vt:lpstr>
      <vt:lpstr>骨太の方針２０１５では</vt:lpstr>
      <vt:lpstr>次のターゲットは軽度者（要介護１，２）</vt:lpstr>
      <vt:lpstr>生活援助と福祉用具は自己負担 保険からも事業からも外す</vt:lpstr>
      <vt:lpstr>今年末までに結論、 来年通常国会へ法案提出</vt:lpstr>
      <vt:lpstr>骨太の方針２０１５（閣議決定）では</vt:lpstr>
      <vt:lpstr>74歳まで2割負担へ 2017年法改悪　</vt:lpstr>
      <vt:lpstr>預貯金があれば負担割合増やす マイナンバーの狙い</vt:lpstr>
      <vt:lpstr>75歳以上　4年後（2019年度）には 医療も介護も原則2割負担に</vt:lpstr>
      <vt:lpstr>経済・財政再生計画 介護保険・新4大改悪</vt:lpstr>
      <vt:lpstr>2016年末までに「結論」、 2017年法改正、18年～実施</vt:lpstr>
      <vt:lpstr>安倍暴走改革で５年後は</vt:lpstr>
      <vt:lpstr>上がり続ける介護保険料</vt:lpstr>
      <vt:lpstr>堤修三氏「介護保険は『国家的詐欺』」 介護保険創設時の厚労省老健局長。「介護保険の生みの親」</vt:lpstr>
      <vt:lpstr>闘いなくして老後の安心なし</vt:lpstr>
      <vt:lpstr>地域の共同で チャレンジを！  ご清聴ありがとうございました</vt:lpstr>
    </vt:vector>
  </TitlesOfParts>
  <Company>Toshiba</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２０１２年度報酬改定と ケアマネジャーの課題</dc:title>
  <dc:creator>kusakabemasaki</dc:creator>
  <cp:lastModifiedBy>日下部雅喜</cp:lastModifiedBy>
  <cp:revision>616</cp:revision>
  <dcterms:created xsi:type="dcterms:W3CDTF">2012-03-04T00:00:04Z</dcterms:created>
  <dcterms:modified xsi:type="dcterms:W3CDTF">2016-02-04T22:51:20Z</dcterms:modified>
</cp:coreProperties>
</file>