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handoutMasterIdLst>
    <p:handoutMasterId r:id="rId108"/>
  </p:handoutMasterIdLst>
  <p:sldIdLst>
    <p:sldId id="2251" r:id="rId2"/>
    <p:sldId id="2523" r:id="rId3"/>
    <p:sldId id="2525" r:id="rId4"/>
    <p:sldId id="2526" r:id="rId5"/>
    <p:sldId id="2527" r:id="rId6"/>
    <p:sldId id="2528" r:id="rId7"/>
    <p:sldId id="2529" r:id="rId8"/>
    <p:sldId id="2530" r:id="rId9"/>
    <p:sldId id="2531" r:id="rId10"/>
    <p:sldId id="2532" r:id="rId11"/>
    <p:sldId id="2533" r:id="rId12"/>
    <p:sldId id="2534" r:id="rId13"/>
    <p:sldId id="2535" r:id="rId14"/>
    <p:sldId id="2536" r:id="rId15"/>
    <p:sldId id="2537" r:id="rId16"/>
    <p:sldId id="2538" r:id="rId17"/>
    <p:sldId id="2540" r:id="rId18"/>
    <p:sldId id="2539" r:id="rId19"/>
    <p:sldId id="2545" r:id="rId20"/>
    <p:sldId id="2361" r:id="rId21"/>
    <p:sldId id="2393" r:id="rId22"/>
    <p:sldId id="2512" r:id="rId23"/>
    <p:sldId id="2392" r:id="rId24"/>
    <p:sldId id="2394" r:id="rId25"/>
    <p:sldId id="2391" r:id="rId26"/>
    <p:sldId id="2279" r:id="rId27"/>
    <p:sldId id="2400" r:id="rId28"/>
    <p:sldId id="2403" r:id="rId29"/>
    <p:sldId id="2405" r:id="rId30"/>
    <p:sldId id="2174" r:id="rId31"/>
    <p:sldId id="2461" r:id="rId32"/>
    <p:sldId id="2522" r:id="rId33"/>
    <p:sldId id="2464" r:id="rId34"/>
    <p:sldId id="2547" r:id="rId35"/>
    <p:sldId id="2548" r:id="rId36"/>
    <p:sldId id="2565" r:id="rId37"/>
    <p:sldId id="2546" r:id="rId38"/>
    <p:sldId id="2566" r:id="rId39"/>
    <p:sldId id="2569" r:id="rId40"/>
    <p:sldId id="2564" r:id="rId41"/>
    <p:sldId id="2549" r:id="rId42"/>
    <p:sldId id="2552" r:id="rId43"/>
    <p:sldId id="2550" r:id="rId44"/>
    <p:sldId id="2551" r:id="rId45"/>
    <p:sldId id="2554" r:id="rId46"/>
    <p:sldId id="2553" r:id="rId47"/>
    <p:sldId id="2555" r:id="rId48"/>
    <p:sldId id="2556" r:id="rId49"/>
    <p:sldId id="2570" r:id="rId50"/>
    <p:sldId id="2580" r:id="rId51"/>
    <p:sldId id="2568" r:id="rId52"/>
    <p:sldId id="2567" r:id="rId53"/>
    <p:sldId id="2542" r:id="rId54"/>
    <p:sldId id="2543" r:id="rId55"/>
    <p:sldId id="2582" r:id="rId56"/>
    <p:sldId id="2583" r:id="rId57"/>
    <p:sldId id="2584" r:id="rId58"/>
    <p:sldId id="2585" r:id="rId59"/>
    <p:sldId id="2586" r:id="rId60"/>
    <p:sldId id="2572" r:id="rId61"/>
    <p:sldId id="2571" r:id="rId62"/>
    <p:sldId id="2575" r:id="rId63"/>
    <p:sldId id="2576" r:id="rId64"/>
    <p:sldId id="2577" r:id="rId65"/>
    <p:sldId id="2578" r:id="rId66"/>
    <p:sldId id="2579" r:id="rId67"/>
    <p:sldId id="2611" r:id="rId68"/>
    <p:sldId id="2573" r:id="rId69"/>
    <p:sldId id="2581" r:id="rId70"/>
    <p:sldId id="2515" r:id="rId71"/>
    <p:sldId id="2590" r:id="rId72"/>
    <p:sldId id="2591" r:id="rId73"/>
    <p:sldId id="2589" r:id="rId74"/>
    <p:sldId id="2587" r:id="rId75"/>
    <p:sldId id="2592" r:id="rId76"/>
    <p:sldId id="2593" r:id="rId77"/>
    <p:sldId id="2517" r:id="rId78"/>
    <p:sldId id="2594" r:id="rId79"/>
    <p:sldId id="2595" r:id="rId80"/>
    <p:sldId id="2596" r:id="rId81"/>
    <p:sldId id="2597" r:id="rId82"/>
    <p:sldId id="2598" r:id="rId83"/>
    <p:sldId id="2599" r:id="rId84"/>
    <p:sldId id="2600" r:id="rId85"/>
    <p:sldId id="2601" r:id="rId86"/>
    <p:sldId id="2602" r:id="rId87"/>
    <p:sldId id="2603" r:id="rId88"/>
    <p:sldId id="2604" r:id="rId89"/>
    <p:sldId id="2605" r:id="rId90"/>
    <p:sldId id="2606" r:id="rId91"/>
    <p:sldId id="2607" r:id="rId92"/>
    <p:sldId id="2608" r:id="rId93"/>
    <p:sldId id="2609" r:id="rId94"/>
    <p:sldId id="2610" r:id="rId95"/>
    <p:sldId id="2612" r:id="rId96"/>
    <p:sldId id="2613" r:id="rId97"/>
    <p:sldId id="2618" r:id="rId98"/>
    <p:sldId id="2619" r:id="rId99"/>
    <p:sldId id="2520" r:id="rId100"/>
    <p:sldId id="2616" r:id="rId101"/>
    <p:sldId id="2614" r:id="rId102"/>
    <p:sldId id="2615" r:id="rId103"/>
    <p:sldId id="2617" r:id="rId104"/>
    <p:sldId id="2521" r:id="rId105"/>
    <p:sldId id="2445" r:id="rId106"/>
  </p:sldIdLst>
  <p:sldSz cx="9144000" cy="6858000" type="screen4x3"/>
  <p:notesSz cx="6858000" cy="9945688"/>
  <p:defaultTex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8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7" autoAdjust="0"/>
    <p:restoredTop sz="86338" autoAdjust="0"/>
  </p:normalViewPr>
  <p:slideViewPr>
    <p:cSldViewPr>
      <p:cViewPr varScale="1">
        <p:scale>
          <a:sx n="61" d="100"/>
          <a:sy n="61" d="100"/>
        </p:scale>
        <p:origin x="1518" y="60"/>
      </p:cViewPr>
      <p:guideLst>
        <p:guide orient="horz" pos="2160"/>
        <p:guide pos="2880"/>
      </p:guideLst>
    </p:cSldViewPr>
  </p:slideViewPr>
  <p:outlineViewPr>
    <p:cViewPr>
      <p:scale>
        <a:sx n="33" d="100"/>
        <a:sy n="33" d="100"/>
      </p:scale>
      <p:origin x="0" y="-3293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2393" cy="497685"/>
          </a:xfrm>
          <a:prstGeom prst="rect">
            <a:avLst/>
          </a:prstGeom>
        </p:spPr>
        <p:txBody>
          <a:bodyPr vert="horz" lIns="92546" tIns="46273" rIns="92546" bIns="46273"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83991" y="0"/>
            <a:ext cx="2972392" cy="497685"/>
          </a:xfrm>
          <a:prstGeom prst="rect">
            <a:avLst/>
          </a:prstGeom>
        </p:spPr>
        <p:txBody>
          <a:bodyPr vert="horz" lIns="92546" tIns="46273" rIns="92546" bIns="46273" rtlCol="0"/>
          <a:lstStyle>
            <a:lvl1pPr algn="r" eaLnBrk="1" fontAlgn="auto" hangingPunct="1">
              <a:spcBef>
                <a:spcPts val="0"/>
              </a:spcBef>
              <a:spcAft>
                <a:spcPts val="0"/>
              </a:spcAft>
              <a:defRPr sz="1200">
                <a:latin typeface="+mn-lt"/>
                <a:ea typeface="+mn-ea"/>
              </a:defRPr>
            </a:lvl1pPr>
          </a:lstStyle>
          <a:p>
            <a:pPr>
              <a:defRPr/>
            </a:pPr>
            <a:fld id="{0F38C76C-82DA-4348-85E9-A7CBD803B7DD}" type="datetimeFigureOut">
              <a:rPr lang="ja-JP" altLang="en-US"/>
              <a:pPr>
                <a:defRPr/>
              </a:pPr>
              <a:t>2016/8/30</a:t>
            </a:fld>
            <a:endParaRPr lang="ja-JP" altLang="en-US"/>
          </a:p>
        </p:txBody>
      </p:sp>
      <p:sp>
        <p:nvSpPr>
          <p:cNvPr id="4" name="フッター プレースホルダ 3"/>
          <p:cNvSpPr>
            <a:spLocks noGrp="1"/>
          </p:cNvSpPr>
          <p:nvPr>
            <p:ph type="ftr" sz="quarter" idx="2"/>
          </p:nvPr>
        </p:nvSpPr>
        <p:spPr>
          <a:xfrm>
            <a:off x="0" y="9446403"/>
            <a:ext cx="2972393" cy="497684"/>
          </a:xfrm>
          <a:prstGeom prst="rect">
            <a:avLst/>
          </a:prstGeom>
        </p:spPr>
        <p:txBody>
          <a:bodyPr vert="horz" lIns="92546" tIns="46273" rIns="92546" bIns="46273"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83991" y="9446403"/>
            <a:ext cx="2972392" cy="497684"/>
          </a:xfrm>
          <a:prstGeom prst="rect">
            <a:avLst/>
          </a:prstGeom>
        </p:spPr>
        <p:txBody>
          <a:bodyPr vert="horz" wrap="square" lIns="92546" tIns="46273" rIns="92546" bIns="46273" numCol="1" anchor="b" anchorCtr="0" compatLnSpc="1">
            <a:prstTxWarp prst="textNoShape">
              <a:avLst/>
            </a:prstTxWarp>
          </a:bodyPr>
          <a:lstStyle>
            <a:lvl1pPr algn="r" eaLnBrk="1" hangingPunct="1">
              <a:defRPr sz="1200"/>
            </a:lvl1pPr>
          </a:lstStyle>
          <a:p>
            <a:fld id="{354BF824-982A-4C3E-B5B0-5F13363B3130}" type="slidenum">
              <a:rPr lang="ja-JP" altLang="en-US"/>
              <a:pPr/>
              <a:t>‹#›</a:t>
            </a:fld>
            <a:endParaRPr lang="ja-JP" altLang="en-US"/>
          </a:p>
        </p:txBody>
      </p:sp>
    </p:spTree>
    <p:extLst>
      <p:ext uri="{BB962C8B-B14F-4D97-AF65-F5344CB8AC3E}">
        <p14:creationId xmlns:p14="http://schemas.microsoft.com/office/powerpoint/2010/main" val="210597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2393" cy="497685"/>
          </a:xfrm>
          <a:prstGeom prst="rect">
            <a:avLst/>
          </a:prstGeom>
        </p:spPr>
        <p:txBody>
          <a:bodyPr vert="horz" lIns="92500" tIns="46250" rIns="92500" bIns="4625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83991" y="0"/>
            <a:ext cx="2972392" cy="497685"/>
          </a:xfrm>
          <a:prstGeom prst="rect">
            <a:avLst/>
          </a:prstGeom>
        </p:spPr>
        <p:txBody>
          <a:bodyPr vert="horz" lIns="92500" tIns="46250" rIns="92500" bIns="46250" rtlCol="0"/>
          <a:lstStyle>
            <a:lvl1pPr algn="r" eaLnBrk="1" fontAlgn="auto" hangingPunct="1">
              <a:spcBef>
                <a:spcPts val="0"/>
              </a:spcBef>
              <a:spcAft>
                <a:spcPts val="0"/>
              </a:spcAft>
              <a:defRPr sz="1200">
                <a:latin typeface="+mn-lt"/>
                <a:ea typeface="+mn-ea"/>
              </a:defRPr>
            </a:lvl1pPr>
          </a:lstStyle>
          <a:p>
            <a:pPr>
              <a:defRPr/>
            </a:pPr>
            <a:fld id="{18FD250B-6DBF-4E9F-B3BF-17C61900DBBE}" type="datetimeFigureOut">
              <a:rPr lang="ja-JP" altLang="en-US"/>
              <a:pPr>
                <a:defRPr/>
              </a:pPr>
              <a:t>2016/8/30</a:t>
            </a:fld>
            <a:endParaRPr lang="ja-JP" altLang="en-US" dirty="0"/>
          </a:p>
        </p:txBody>
      </p:sp>
      <p:sp>
        <p:nvSpPr>
          <p:cNvPr id="4" name="スライド イメージ プレースホルダ 3"/>
          <p:cNvSpPr>
            <a:spLocks noGrp="1" noRot="1" noChangeAspect="1"/>
          </p:cNvSpPr>
          <p:nvPr>
            <p:ph type="sldImg" idx="2"/>
          </p:nvPr>
        </p:nvSpPr>
        <p:spPr>
          <a:xfrm>
            <a:off x="942975" y="746125"/>
            <a:ext cx="4973638" cy="3730625"/>
          </a:xfrm>
          <a:prstGeom prst="rect">
            <a:avLst/>
          </a:prstGeom>
          <a:noFill/>
          <a:ln w="12700">
            <a:solidFill>
              <a:prstClr val="black"/>
            </a:solidFill>
          </a:ln>
        </p:spPr>
        <p:txBody>
          <a:bodyPr vert="horz" lIns="92500" tIns="46250" rIns="92500" bIns="46250" rtlCol="0" anchor="ctr"/>
          <a:lstStyle/>
          <a:p>
            <a:pPr lvl="0"/>
            <a:endParaRPr lang="ja-JP" altLang="en-US" noProof="0" dirty="0"/>
          </a:p>
        </p:txBody>
      </p:sp>
      <p:sp>
        <p:nvSpPr>
          <p:cNvPr id="5" name="ノート プレースホルダ 4"/>
          <p:cNvSpPr>
            <a:spLocks noGrp="1"/>
          </p:cNvSpPr>
          <p:nvPr>
            <p:ph type="body" sz="quarter" idx="3"/>
          </p:nvPr>
        </p:nvSpPr>
        <p:spPr>
          <a:xfrm>
            <a:off x="685316" y="4724001"/>
            <a:ext cx="5487370" cy="4475960"/>
          </a:xfrm>
          <a:prstGeom prst="rect">
            <a:avLst/>
          </a:prstGeom>
        </p:spPr>
        <p:txBody>
          <a:bodyPr vert="horz" lIns="92500" tIns="46250" rIns="92500" bIns="4625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6403"/>
            <a:ext cx="2972393" cy="497684"/>
          </a:xfrm>
          <a:prstGeom prst="rect">
            <a:avLst/>
          </a:prstGeom>
        </p:spPr>
        <p:txBody>
          <a:bodyPr vert="horz" lIns="92500" tIns="46250" rIns="92500" bIns="4625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83991" y="9446403"/>
            <a:ext cx="2972392" cy="497684"/>
          </a:xfrm>
          <a:prstGeom prst="rect">
            <a:avLst/>
          </a:prstGeom>
        </p:spPr>
        <p:txBody>
          <a:bodyPr vert="horz" wrap="square" lIns="92500" tIns="46250" rIns="92500" bIns="46250" numCol="1" anchor="b" anchorCtr="0" compatLnSpc="1">
            <a:prstTxWarp prst="textNoShape">
              <a:avLst/>
            </a:prstTxWarp>
          </a:bodyPr>
          <a:lstStyle>
            <a:lvl1pPr algn="r" eaLnBrk="1" hangingPunct="1">
              <a:defRPr sz="1200"/>
            </a:lvl1pPr>
          </a:lstStyle>
          <a:p>
            <a:fld id="{2C153856-B5ED-423B-AE97-DD38B5AA091A}" type="slidenum">
              <a:rPr lang="ja-JP" altLang="en-US"/>
              <a:pPr/>
              <a:t>‹#›</a:t>
            </a:fld>
            <a:endParaRPr lang="ja-JP" altLang="en-US"/>
          </a:p>
        </p:txBody>
      </p:sp>
    </p:spTree>
    <p:extLst>
      <p:ext uri="{BB962C8B-B14F-4D97-AF65-F5344CB8AC3E}">
        <p14:creationId xmlns:p14="http://schemas.microsoft.com/office/powerpoint/2010/main" val="4000869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a:t>
            </a:fld>
            <a:endParaRPr kumimoji="1" lang="ja-JP" altLang="en-US" dirty="0"/>
          </a:p>
        </p:txBody>
      </p:sp>
    </p:spTree>
    <p:extLst>
      <p:ext uri="{BB962C8B-B14F-4D97-AF65-F5344CB8AC3E}">
        <p14:creationId xmlns:p14="http://schemas.microsoft.com/office/powerpoint/2010/main" val="3023079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32</a:t>
            </a:fld>
            <a:endParaRPr kumimoji="1" lang="ja-JP" altLang="en-US" dirty="0"/>
          </a:p>
        </p:txBody>
      </p:sp>
    </p:spTree>
    <p:extLst>
      <p:ext uri="{BB962C8B-B14F-4D97-AF65-F5344CB8AC3E}">
        <p14:creationId xmlns:p14="http://schemas.microsoft.com/office/powerpoint/2010/main" val="2514039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5844" name="スライド番号プレースホルダ 3"/>
          <p:cNvSpPr>
            <a:spLocks noGrp="1"/>
          </p:cNvSpPr>
          <p:nvPr>
            <p:ph type="sldNum" sz="quarter" idx="5"/>
          </p:nvPr>
        </p:nvSpPr>
        <p:spPr bwMode="auto">
          <a:noFill/>
          <a:ln>
            <a:miter lim="800000"/>
            <a:headEnd/>
            <a:tailEnd/>
          </a:ln>
        </p:spPr>
        <p:txBody>
          <a:bodyPr/>
          <a:lstStyle/>
          <a:p>
            <a:fld id="{ED92CB4D-51D3-4C32-84BD-89BA30F5755C}" type="slidenum">
              <a:rPr lang="ja-JP" altLang="en-US"/>
              <a:pPr/>
              <a:t>33</a:t>
            </a:fld>
            <a:endParaRPr lang="ja-JP" altLang="en-US"/>
          </a:p>
        </p:txBody>
      </p:sp>
    </p:spTree>
    <p:extLst>
      <p:ext uri="{BB962C8B-B14F-4D97-AF65-F5344CB8AC3E}">
        <p14:creationId xmlns:p14="http://schemas.microsoft.com/office/powerpoint/2010/main" val="3758322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90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9092" name="スライド番号プレースホルダ 3"/>
          <p:cNvSpPr>
            <a:spLocks noGrp="1"/>
          </p:cNvSpPr>
          <p:nvPr>
            <p:ph type="sldNum" sz="quarter" idx="5"/>
          </p:nvPr>
        </p:nvSpPr>
        <p:spPr bwMode="auto">
          <a:noFill/>
          <a:ln>
            <a:miter lim="800000"/>
            <a:headEnd/>
            <a:tailEnd/>
          </a:ln>
        </p:spPr>
        <p:txBody>
          <a:bodyPr/>
          <a:lstStyle/>
          <a:p>
            <a:fld id="{5203140F-D58F-4C7B-9F47-C27A4AD3F583}" type="slidenum">
              <a:rPr lang="ja-JP" altLang="en-US"/>
              <a:pPr/>
              <a:t>34</a:t>
            </a:fld>
            <a:endParaRPr lang="ja-JP" altLang="en-US"/>
          </a:p>
        </p:txBody>
      </p:sp>
    </p:spTree>
    <p:extLst>
      <p:ext uri="{BB962C8B-B14F-4D97-AF65-F5344CB8AC3E}">
        <p14:creationId xmlns:p14="http://schemas.microsoft.com/office/powerpoint/2010/main" val="3507971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11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1140" name="スライド番号プレースホルダ 3"/>
          <p:cNvSpPr>
            <a:spLocks noGrp="1"/>
          </p:cNvSpPr>
          <p:nvPr>
            <p:ph type="sldNum" sz="quarter" idx="5"/>
          </p:nvPr>
        </p:nvSpPr>
        <p:spPr bwMode="auto">
          <a:noFill/>
          <a:ln>
            <a:miter lim="800000"/>
            <a:headEnd/>
            <a:tailEnd/>
          </a:ln>
        </p:spPr>
        <p:txBody>
          <a:bodyPr/>
          <a:lstStyle/>
          <a:p>
            <a:fld id="{54470515-9504-4C98-93B5-E826CBB91186}" type="slidenum">
              <a:rPr lang="ja-JP" altLang="en-US"/>
              <a:pPr/>
              <a:t>35</a:t>
            </a:fld>
            <a:endParaRPr lang="ja-JP" altLang="en-US"/>
          </a:p>
        </p:txBody>
      </p:sp>
    </p:spTree>
    <p:extLst>
      <p:ext uri="{BB962C8B-B14F-4D97-AF65-F5344CB8AC3E}">
        <p14:creationId xmlns:p14="http://schemas.microsoft.com/office/powerpoint/2010/main" val="2778910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153856-B5ED-423B-AE97-DD38B5AA091A}" type="slidenum">
              <a:rPr lang="ja-JP" altLang="en-US" smtClean="0"/>
              <a:pPr/>
              <a:t>37</a:t>
            </a:fld>
            <a:endParaRPr lang="ja-JP" altLang="en-US"/>
          </a:p>
        </p:txBody>
      </p:sp>
    </p:spTree>
    <p:extLst>
      <p:ext uri="{BB962C8B-B14F-4D97-AF65-F5344CB8AC3E}">
        <p14:creationId xmlns:p14="http://schemas.microsoft.com/office/powerpoint/2010/main" val="1146993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153856-B5ED-423B-AE97-DD38B5AA091A}" type="slidenum">
              <a:rPr lang="ja-JP" altLang="en-US" smtClean="0"/>
              <a:pPr/>
              <a:t>38</a:t>
            </a:fld>
            <a:endParaRPr lang="ja-JP" altLang="en-US"/>
          </a:p>
        </p:txBody>
      </p:sp>
    </p:spTree>
    <p:extLst>
      <p:ext uri="{BB962C8B-B14F-4D97-AF65-F5344CB8AC3E}">
        <p14:creationId xmlns:p14="http://schemas.microsoft.com/office/powerpoint/2010/main" val="1057059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153856-B5ED-423B-AE97-DD38B5AA091A}" type="slidenum">
              <a:rPr lang="ja-JP" altLang="en-US" smtClean="0"/>
              <a:pPr/>
              <a:t>44</a:t>
            </a:fld>
            <a:endParaRPr lang="ja-JP" altLang="en-US"/>
          </a:p>
        </p:txBody>
      </p:sp>
    </p:spTree>
    <p:extLst>
      <p:ext uri="{BB962C8B-B14F-4D97-AF65-F5344CB8AC3E}">
        <p14:creationId xmlns:p14="http://schemas.microsoft.com/office/powerpoint/2010/main" val="741208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73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A06DA061-0097-40D2-AB2A-9773EA39B961}" type="slidenum">
              <a:rPr lang="ja-JP" altLang="en-US" smtClean="0"/>
              <a:pPr fontAlgn="base">
                <a:spcBef>
                  <a:spcPct val="0"/>
                </a:spcBef>
                <a:spcAft>
                  <a:spcPct val="0"/>
                </a:spcAft>
              </a:pPr>
              <a:t>50</a:t>
            </a:fld>
            <a:endParaRPr lang="ja-JP" altLang="en-US" smtClean="0"/>
          </a:p>
        </p:txBody>
      </p:sp>
    </p:spTree>
    <p:extLst>
      <p:ext uri="{BB962C8B-B14F-4D97-AF65-F5344CB8AC3E}">
        <p14:creationId xmlns:p14="http://schemas.microsoft.com/office/powerpoint/2010/main" val="593888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153856-B5ED-423B-AE97-DD38B5AA091A}" type="slidenum">
              <a:rPr lang="ja-JP" altLang="en-US" smtClean="0"/>
              <a:pPr/>
              <a:t>51</a:t>
            </a:fld>
            <a:endParaRPr lang="ja-JP" altLang="en-US"/>
          </a:p>
        </p:txBody>
      </p:sp>
    </p:spTree>
    <p:extLst>
      <p:ext uri="{BB962C8B-B14F-4D97-AF65-F5344CB8AC3E}">
        <p14:creationId xmlns:p14="http://schemas.microsoft.com/office/powerpoint/2010/main" val="1391891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3638" y="1238250"/>
            <a:ext cx="4457700" cy="3343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2FEB40-70C4-472E-B3BA-8EFDE8BD4954}" type="slidenum">
              <a:rPr kumimoji="1" lang="ja-JP" altLang="en-US" smtClean="0"/>
              <a:t>55</a:t>
            </a:fld>
            <a:endParaRPr kumimoji="1" lang="ja-JP" altLang="en-US"/>
          </a:p>
        </p:txBody>
      </p:sp>
    </p:spTree>
    <p:extLst>
      <p:ext uri="{BB962C8B-B14F-4D97-AF65-F5344CB8AC3E}">
        <p14:creationId xmlns:p14="http://schemas.microsoft.com/office/powerpoint/2010/main" val="332162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DBD21F5-9C51-43D2-8E34-71EB923BF425}" type="slidenum">
              <a:rPr kumimoji="1" lang="ja-JP" altLang="en-US" smtClean="0"/>
              <a:pPr/>
              <a:t>3</a:t>
            </a:fld>
            <a:endParaRPr kumimoji="1" lang="ja-JP" altLang="en-US" dirty="0"/>
          </a:p>
        </p:txBody>
      </p:sp>
    </p:spTree>
    <p:extLst>
      <p:ext uri="{BB962C8B-B14F-4D97-AF65-F5344CB8AC3E}">
        <p14:creationId xmlns:p14="http://schemas.microsoft.com/office/powerpoint/2010/main" val="1379005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3638" y="1238250"/>
            <a:ext cx="4457700" cy="33432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72FEB40-70C4-472E-B3BA-8EFDE8BD4954}" type="slidenum">
              <a:rPr kumimoji="1" lang="ja-JP" altLang="en-US" smtClean="0"/>
              <a:t>57</a:t>
            </a:fld>
            <a:endParaRPr kumimoji="1" lang="ja-JP" altLang="en-US"/>
          </a:p>
        </p:txBody>
      </p:sp>
    </p:spTree>
    <p:extLst>
      <p:ext uri="{BB962C8B-B14F-4D97-AF65-F5344CB8AC3E}">
        <p14:creationId xmlns:p14="http://schemas.microsoft.com/office/powerpoint/2010/main" val="470001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153856-B5ED-423B-AE97-DD38B5AA091A}" type="slidenum">
              <a:rPr lang="ja-JP" altLang="en-US" smtClean="0"/>
              <a:pPr/>
              <a:t>66</a:t>
            </a:fld>
            <a:endParaRPr lang="ja-JP" altLang="en-US"/>
          </a:p>
        </p:txBody>
      </p:sp>
    </p:spTree>
    <p:extLst>
      <p:ext uri="{BB962C8B-B14F-4D97-AF65-F5344CB8AC3E}">
        <p14:creationId xmlns:p14="http://schemas.microsoft.com/office/powerpoint/2010/main" val="1893619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C8540C2-7113-477A-B7A2-D701F3BF936C}" type="slidenum">
              <a:rPr lang="ja-JP" altLang="en-US" smtClean="0"/>
              <a:pPr>
                <a:defRPr/>
              </a:pPr>
              <a:t>76</a:t>
            </a:fld>
            <a:endParaRPr lang="ja-JP" altLang="en-US" dirty="0"/>
          </a:p>
        </p:txBody>
      </p:sp>
    </p:spTree>
    <p:extLst>
      <p:ext uri="{BB962C8B-B14F-4D97-AF65-F5344CB8AC3E}">
        <p14:creationId xmlns:p14="http://schemas.microsoft.com/office/powerpoint/2010/main" val="2921617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198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97680048-BA8A-4449-A513-A2C22B487FFC}" type="slidenum">
              <a:rPr lang="ja-JP" altLang="en-US" smtClean="0"/>
              <a:pPr fontAlgn="base">
                <a:spcBef>
                  <a:spcPct val="0"/>
                </a:spcBef>
                <a:spcAft>
                  <a:spcPct val="0"/>
                </a:spcAft>
              </a:pPr>
              <a:t>78</a:t>
            </a:fld>
            <a:endParaRPr lang="ja-JP" altLang="en-US" smtClean="0"/>
          </a:p>
        </p:txBody>
      </p:sp>
    </p:spTree>
    <p:extLst>
      <p:ext uri="{BB962C8B-B14F-4D97-AF65-F5344CB8AC3E}">
        <p14:creationId xmlns:p14="http://schemas.microsoft.com/office/powerpoint/2010/main" val="2560243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403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0D215845-E6DD-4CF3-AC4C-DED7BC39E1D5}" type="slidenum">
              <a:rPr lang="ja-JP" altLang="en-US" smtClean="0"/>
              <a:pPr fontAlgn="base">
                <a:spcBef>
                  <a:spcPct val="0"/>
                </a:spcBef>
                <a:spcAft>
                  <a:spcPct val="0"/>
                </a:spcAft>
              </a:pPr>
              <a:t>79</a:t>
            </a:fld>
            <a:endParaRPr lang="ja-JP" altLang="en-US" smtClean="0"/>
          </a:p>
        </p:txBody>
      </p:sp>
    </p:spTree>
    <p:extLst>
      <p:ext uri="{BB962C8B-B14F-4D97-AF65-F5344CB8AC3E}">
        <p14:creationId xmlns:p14="http://schemas.microsoft.com/office/powerpoint/2010/main" val="1469816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B7A9200F-F0F2-4954-B1E2-F96426C0165F}" type="slidenum">
              <a:rPr lang="ja-JP" altLang="en-US" smtClean="0"/>
              <a:pPr>
                <a:defRPr/>
              </a:pPr>
              <a:t>80</a:t>
            </a:fld>
            <a:endParaRPr lang="ja-JP" altLang="en-US" dirty="0"/>
          </a:p>
        </p:txBody>
      </p:sp>
    </p:spTree>
    <p:extLst>
      <p:ext uri="{BB962C8B-B14F-4D97-AF65-F5344CB8AC3E}">
        <p14:creationId xmlns:p14="http://schemas.microsoft.com/office/powerpoint/2010/main" val="2834587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C8540C2-7113-477A-B7A2-D701F3BF936C}" type="slidenum">
              <a:rPr lang="ja-JP" altLang="en-US" smtClean="0"/>
              <a:pPr>
                <a:defRPr/>
              </a:pPr>
              <a:t>87</a:t>
            </a:fld>
            <a:endParaRPr lang="ja-JP" altLang="en-US" dirty="0"/>
          </a:p>
        </p:txBody>
      </p:sp>
    </p:spTree>
    <p:extLst>
      <p:ext uri="{BB962C8B-B14F-4D97-AF65-F5344CB8AC3E}">
        <p14:creationId xmlns:p14="http://schemas.microsoft.com/office/powerpoint/2010/main" val="399722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153856-B5ED-423B-AE97-DD38B5AA091A}" type="slidenum">
              <a:rPr lang="ja-JP" altLang="en-US" smtClean="0"/>
              <a:pPr/>
              <a:t>4</a:t>
            </a:fld>
            <a:endParaRPr lang="ja-JP" altLang="en-US"/>
          </a:p>
        </p:txBody>
      </p:sp>
    </p:spTree>
    <p:extLst>
      <p:ext uri="{BB962C8B-B14F-4D97-AF65-F5344CB8AC3E}">
        <p14:creationId xmlns:p14="http://schemas.microsoft.com/office/powerpoint/2010/main" val="654948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5</a:t>
            </a:fld>
            <a:endParaRPr kumimoji="1" lang="ja-JP" altLang="en-US" dirty="0"/>
          </a:p>
        </p:txBody>
      </p:sp>
    </p:spTree>
    <p:extLst>
      <p:ext uri="{BB962C8B-B14F-4D97-AF65-F5344CB8AC3E}">
        <p14:creationId xmlns:p14="http://schemas.microsoft.com/office/powerpoint/2010/main" val="170375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7</a:t>
            </a:fld>
            <a:endParaRPr kumimoji="1" lang="ja-JP" altLang="en-US" dirty="0"/>
          </a:p>
        </p:txBody>
      </p:sp>
    </p:spTree>
    <p:extLst>
      <p:ext uri="{BB962C8B-B14F-4D97-AF65-F5344CB8AC3E}">
        <p14:creationId xmlns:p14="http://schemas.microsoft.com/office/powerpoint/2010/main" val="1930531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8</a:t>
            </a:fld>
            <a:endParaRPr kumimoji="1" lang="ja-JP" altLang="en-US" dirty="0"/>
          </a:p>
        </p:txBody>
      </p:sp>
    </p:spTree>
    <p:extLst>
      <p:ext uri="{BB962C8B-B14F-4D97-AF65-F5344CB8AC3E}">
        <p14:creationId xmlns:p14="http://schemas.microsoft.com/office/powerpoint/2010/main" val="187355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153856-B5ED-423B-AE97-DD38B5AA091A}" type="slidenum">
              <a:rPr lang="ja-JP" altLang="en-US" smtClean="0"/>
              <a:pPr/>
              <a:t>14</a:t>
            </a:fld>
            <a:endParaRPr lang="ja-JP" altLang="en-US"/>
          </a:p>
        </p:txBody>
      </p:sp>
    </p:spTree>
    <p:extLst>
      <p:ext uri="{BB962C8B-B14F-4D97-AF65-F5344CB8AC3E}">
        <p14:creationId xmlns:p14="http://schemas.microsoft.com/office/powerpoint/2010/main" val="75407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215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B02B97F3-CE15-47F7-83B2-2E79E34E8354}" type="slidenum">
              <a:rPr lang="ja-JP" altLang="en-US" smtClean="0"/>
              <a:pPr fontAlgn="base">
                <a:spcBef>
                  <a:spcPct val="0"/>
                </a:spcBef>
                <a:spcAft>
                  <a:spcPct val="0"/>
                </a:spcAft>
              </a:pPr>
              <a:t>30</a:t>
            </a:fld>
            <a:endParaRPr lang="ja-JP" altLang="en-US" dirty="0" smtClean="0"/>
          </a:p>
        </p:txBody>
      </p:sp>
    </p:spTree>
    <p:extLst>
      <p:ext uri="{BB962C8B-B14F-4D97-AF65-F5344CB8AC3E}">
        <p14:creationId xmlns:p14="http://schemas.microsoft.com/office/powerpoint/2010/main" val="1711245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17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1748" name="スライド番号プレースホルダ 3"/>
          <p:cNvSpPr>
            <a:spLocks noGrp="1"/>
          </p:cNvSpPr>
          <p:nvPr>
            <p:ph type="sldNum" sz="quarter" idx="5"/>
          </p:nvPr>
        </p:nvSpPr>
        <p:spPr bwMode="auto">
          <a:noFill/>
          <a:ln>
            <a:miter lim="800000"/>
            <a:headEnd/>
            <a:tailEnd/>
          </a:ln>
        </p:spPr>
        <p:txBody>
          <a:bodyPr/>
          <a:lstStyle/>
          <a:p>
            <a:fld id="{FAC56A7A-04EE-46A6-B1E8-EF2160CD97DA}" type="slidenum">
              <a:rPr lang="ja-JP" altLang="en-US"/>
              <a:pPr/>
              <a:t>31</a:t>
            </a:fld>
            <a:endParaRPr lang="ja-JP" altLang="en-US"/>
          </a:p>
        </p:txBody>
      </p:sp>
    </p:spTree>
    <p:extLst>
      <p:ext uri="{BB962C8B-B14F-4D97-AF65-F5344CB8AC3E}">
        <p14:creationId xmlns:p14="http://schemas.microsoft.com/office/powerpoint/2010/main" val="131256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ACB8077-3B2F-4F59-8639-28F8E746CB9B}" type="datetimeFigureOut">
              <a:rPr lang="ja-JP" altLang="en-US"/>
              <a:pPr>
                <a:defRPr/>
              </a:pPr>
              <a:t>2016/8/30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22B6739-EE59-4F17-AB18-5F721B9E61A2}" type="slidenum">
              <a:rPr lang="ja-JP" altLang="en-US"/>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2B2F968-51DE-48B1-937A-F683AF8702F7}" type="datetimeFigureOut">
              <a:rPr lang="ja-JP" altLang="en-US"/>
              <a:pPr>
                <a:defRPr/>
              </a:pPr>
              <a:t>2016/8/30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D66B687-4C7E-405B-BD23-88A2CC54F2FB}" type="slidenum">
              <a:rPr lang="ja-JP" altLang="en-US"/>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5FB2DD1-7487-4AF8-AA62-1CFDCDF7453C}" type="datetimeFigureOut">
              <a:rPr lang="ja-JP" altLang="en-US"/>
              <a:pPr>
                <a:defRPr/>
              </a:pPr>
              <a:t>2016/8/30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B522352-38F6-41EB-81E5-B23DD3076A50}" type="slidenum">
              <a:rPr lang="ja-JP" altLang="en-US"/>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0BAC8A0-C8F2-4AA2-AA09-6D3B8FAE99A8}" type="slidenum">
              <a:rPr lang="ja-JP" altLang="en-US"/>
              <a:pPr/>
              <a:t>‹#›</a:t>
            </a:fld>
            <a:endParaRPr lang="ja-JP" altLang="en-US"/>
          </a:p>
        </p:txBody>
      </p:sp>
    </p:spTree>
    <p:extLst>
      <p:ext uri="{BB962C8B-B14F-4D97-AF65-F5344CB8AC3E}">
        <p14:creationId xmlns:p14="http://schemas.microsoft.com/office/powerpoint/2010/main" val="1551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7CB9C05-81A2-43AE-B0BD-439CB80262FE}" type="datetimeFigureOut">
              <a:rPr lang="ja-JP" altLang="en-US"/>
              <a:pPr>
                <a:defRPr/>
              </a:pPr>
              <a:t>2016/8/30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3B706ECC-EBCD-43BE-A780-1013F51C6180}" type="slidenum">
              <a:rPr lang="ja-JP" altLang="en-US"/>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6A7E10A-8A3E-4139-89C3-5FC081BCF122}" type="datetimeFigureOut">
              <a:rPr lang="ja-JP" altLang="en-US"/>
              <a:pPr>
                <a:defRPr/>
              </a:pPr>
              <a:t>2016/8/30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E507A80-C117-4430-87BB-D45F37183FF3}" type="slidenum">
              <a:rPr lang="ja-JP" altLang="en-US"/>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E8DE0F72-612F-4F07-91B0-EF2DF70A3752}" type="datetimeFigureOut">
              <a:rPr lang="ja-JP" altLang="en-US"/>
              <a:pPr>
                <a:defRPr/>
              </a:pPr>
              <a:t>2016/8/30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4D9448B5-83BD-4B63-86BD-00A81CE04BA4}" type="slidenum">
              <a:rPr lang="ja-JP" altLang="en-US"/>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A7710B78-E085-4857-92CA-D3B956C0EC9E}" type="datetimeFigureOut">
              <a:rPr lang="ja-JP" altLang="en-US"/>
              <a:pPr>
                <a:defRPr/>
              </a:pPr>
              <a:t>2016/8/30</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BCDE7348-8A12-4D02-A34D-FD4743C128CE}" type="slidenum">
              <a:rPr lang="ja-JP" altLang="en-US"/>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0437458-D003-4813-9E0B-01F1A9CDA995}" type="datetimeFigureOut">
              <a:rPr lang="ja-JP" altLang="en-US"/>
              <a:pPr>
                <a:defRPr/>
              </a:pPr>
              <a:t>2016/8/30</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1BB747B0-4210-4F7D-9EE3-95A88A184A21}" type="slidenum">
              <a:rPr lang="ja-JP" altLang="en-US"/>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FECFCFC-6D15-4DFC-8B73-E8E1611F813F}" type="datetimeFigureOut">
              <a:rPr lang="ja-JP" altLang="en-US"/>
              <a:pPr>
                <a:defRPr/>
              </a:pPr>
              <a:t>2016/8/30</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811F59CE-DCC7-4C2E-9B7D-BFBAEA93457C}" type="slidenum">
              <a:rPr lang="ja-JP" altLang="en-US"/>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455C250-53F6-4D67-9CA7-BB0D4BFE7020}" type="datetimeFigureOut">
              <a:rPr lang="ja-JP" altLang="en-US"/>
              <a:pPr>
                <a:defRPr/>
              </a:pPr>
              <a:t>2016/8/30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0B67166-C513-4252-A0C6-23519ECEB220}" type="slidenum">
              <a:rPr lang="ja-JP" altLang="en-US"/>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CCDE234-2CB0-4934-B141-0499C057DA14}" type="datetimeFigureOut">
              <a:rPr lang="ja-JP" altLang="en-US"/>
              <a:pPr>
                <a:defRPr/>
              </a:pPr>
              <a:t>2016/8/30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34B3CB64-B3F1-4CFB-9C9F-3986A8923F4F}" type="slidenum">
              <a:rPr lang="ja-JP" altLang="en-US"/>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16E3458-91C4-4DC6-81D3-5ECF04EDE43C}" type="datetimeFigureOut">
              <a:rPr lang="ja-JP" altLang="en-US"/>
              <a:pPr>
                <a:defRPr/>
              </a:pPr>
              <a:t>2016/8/30</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495056E-4E96-413E-A1DB-3BF19E9146D6}"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40"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png"/><Relationship Id="rId18" Type="http://schemas.openxmlformats.org/officeDocument/2006/relationships/image" Target="../media/image18.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wmf"/><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5.wmf"/><Relationship Id="rId10" Type="http://schemas.openxmlformats.org/officeDocument/2006/relationships/image" Target="../media/image10.wmf"/><Relationship Id="rId19" Type="http://schemas.openxmlformats.org/officeDocument/2006/relationships/image" Target="../media/image19.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calendar.yahoo.co.jp/yjcalendar_official/public/calendar?view=day&amp;date=20160807" TargetMode="External"/><Relationship Id="rId13" Type="http://schemas.openxmlformats.org/officeDocument/2006/relationships/hyperlink" Target="https://calendar.yahoo.co.jp/yjcalendar_official/public/calendar?view=day&amp;date=20160812" TargetMode="External"/><Relationship Id="rId18" Type="http://schemas.openxmlformats.org/officeDocument/2006/relationships/hyperlink" Target="https://calendar.yahoo.co.jp/yjcalendar_official/public/calendar?view=day&amp;date=20160817" TargetMode="External"/><Relationship Id="rId26" Type="http://schemas.openxmlformats.org/officeDocument/2006/relationships/hyperlink" Target="https://calendar.yahoo.co.jp/yjcalendar_official/public/calendar?view=day&amp;date=20160825" TargetMode="External"/><Relationship Id="rId3" Type="http://schemas.openxmlformats.org/officeDocument/2006/relationships/hyperlink" Target="https://calendar.yahoo.co.jp/yjcalendar_official/public/calendar?view=day&amp;date=20160802" TargetMode="External"/><Relationship Id="rId21" Type="http://schemas.openxmlformats.org/officeDocument/2006/relationships/hyperlink" Target="https://calendar.yahoo.co.jp/yjcalendar_official/public/calendar?view=day&amp;date=20160820" TargetMode="External"/><Relationship Id="rId7" Type="http://schemas.openxmlformats.org/officeDocument/2006/relationships/hyperlink" Target="https://calendar.yahoo.co.jp/yjcalendar_official/public/calendar?view=day&amp;date=20160806" TargetMode="External"/><Relationship Id="rId12" Type="http://schemas.openxmlformats.org/officeDocument/2006/relationships/hyperlink" Target="https://calendar.yahoo.co.jp/yjcalendar_official/public/calendar?view=day&amp;date=20160811" TargetMode="External"/><Relationship Id="rId17" Type="http://schemas.openxmlformats.org/officeDocument/2006/relationships/hyperlink" Target="https://calendar.yahoo.co.jp/yjcalendar_official/public/calendar?view=day&amp;date=20160816" TargetMode="External"/><Relationship Id="rId25" Type="http://schemas.openxmlformats.org/officeDocument/2006/relationships/hyperlink" Target="https://calendar.yahoo.co.jp/yjcalendar_official/public/calendar?view=day&amp;date=20160824" TargetMode="External"/><Relationship Id="rId2" Type="http://schemas.openxmlformats.org/officeDocument/2006/relationships/hyperlink" Target="https://calendar.yahoo.co.jp/yjcalendar_official/public/calendar?view=day&amp;date=20160801" TargetMode="External"/><Relationship Id="rId16" Type="http://schemas.openxmlformats.org/officeDocument/2006/relationships/hyperlink" Target="https://calendar.yahoo.co.jp/yjcalendar_official/public/calendar?view=day&amp;date=20160815" TargetMode="External"/><Relationship Id="rId20" Type="http://schemas.openxmlformats.org/officeDocument/2006/relationships/hyperlink" Target="https://calendar.yahoo.co.jp/yjcalendar_official/public/calendar?view=day&amp;date=20160819" TargetMode="External"/><Relationship Id="rId29" Type="http://schemas.openxmlformats.org/officeDocument/2006/relationships/hyperlink" Target="https://calendar.yahoo.co.jp/yjcalendar_official/public/calendar?view=day&amp;date=20160828" TargetMode="External"/><Relationship Id="rId1" Type="http://schemas.openxmlformats.org/officeDocument/2006/relationships/slideLayout" Target="../slideLayouts/slideLayout2.xml"/><Relationship Id="rId6" Type="http://schemas.openxmlformats.org/officeDocument/2006/relationships/hyperlink" Target="https://calendar.yahoo.co.jp/yjcalendar_official/public/calendar?view=day&amp;date=20160805" TargetMode="External"/><Relationship Id="rId11" Type="http://schemas.openxmlformats.org/officeDocument/2006/relationships/hyperlink" Target="https://calendar.yahoo.co.jp/yjcalendar_official/public/calendar?view=day&amp;date=20160810" TargetMode="External"/><Relationship Id="rId24" Type="http://schemas.openxmlformats.org/officeDocument/2006/relationships/hyperlink" Target="https://calendar.yahoo.co.jp/yjcalendar_official/public/calendar?view=day&amp;date=20160823" TargetMode="External"/><Relationship Id="rId32" Type="http://schemas.openxmlformats.org/officeDocument/2006/relationships/hyperlink" Target="https://calendar.yahoo.co.jp/yjcalendar_official/public/calendar?view=day&amp;date=20160831" TargetMode="External"/><Relationship Id="rId5" Type="http://schemas.openxmlformats.org/officeDocument/2006/relationships/hyperlink" Target="https://calendar.yahoo.co.jp/yjcalendar_official/public/calendar?view=day&amp;date=20160804" TargetMode="External"/><Relationship Id="rId15" Type="http://schemas.openxmlformats.org/officeDocument/2006/relationships/hyperlink" Target="https://calendar.yahoo.co.jp/yjcalendar_official/public/calendar?view=day&amp;date=20160814" TargetMode="External"/><Relationship Id="rId23" Type="http://schemas.openxmlformats.org/officeDocument/2006/relationships/hyperlink" Target="https://calendar.yahoo.co.jp/yjcalendar_official/public/calendar?view=day&amp;date=20160822" TargetMode="External"/><Relationship Id="rId28" Type="http://schemas.openxmlformats.org/officeDocument/2006/relationships/hyperlink" Target="https://calendar.yahoo.co.jp/yjcalendar_official/public/calendar?view=day&amp;date=20160827" TargetMode="External"/><Relationship Id="rId10" Type="http://schemas.openxmlformats.org/officeDocument/2006/relationships/hyperlink" Target="https://calendar.yahoo.co.jp/yjcalendar_official/public/calendar?view=day&amp;date=20160809" TargetMode="External"/><Relationship Id="rId19" Type="http://schemas.openxmlformats.org/officeDocument/2006/relationships/hyperlink" Target="https://calendar.yahoo.co.jp/yjcalendar_official/public/calendar?view=day&amp;date=20160818" TargetMode="External"/><Relationship Id="rId31" Type="http://schemas.openxmlformats.org/officeDocument/2006/relationships/hyperlink" Target="https://calendar.yahoo.co.jp/yjcalendar_official/public/calendar?view=day&amp;date=20160830" TargetMode="External"/><Relationship Id="rId4" Type="http://schemas.openxmlformats.org/officeDocument/2006/relationships/hyperlink" Target="https://calendar.yahoo.co.jp/yjcalendar_official/public/calendar?view=day&amp;date=20160803" TargetMode="External"/><Relationship Id="rId9" Type="http://schemas.openxmlformats.org/officeDocument/2006/relationships/hyperlink" Target="https://calendar.yahoo.co.jp/yjcalendar_official/public/calendar?view=day&amp;date=20160808" TargetMode="External"/><Relationship Id="rId14" Type="http://schemas.openxmlformats.org/officeDocument/2006/relationships/hyperlink" Target="https://calendar.yahoo.co.jp/yjcalendar_official/public/calendar?view=day&amp;date=20160813" TargetMode="External"/><Relationship Id="rId22" Type="http://schemas.openxmlformats.org/officeDocument/2006/relationships/hyperlink" Target="https://calendar.yahoo.co.jp/yjcalendar_official/public/calendar?view=day&amp;date=20160821" TargetMode="External"/><Relationship Id="rId27" Type="http://schemas.openxmlformats.org/officeDocument/2006/relationships/hyperlink" Target="https://calendar.yahoo.co.jp/yjcalendar_official/public/calendar?view=day&amp;date=20160826" TargetMode="External"/><Relationship Id="rId30" Type="http://schemas.openxmlformats.org/officeDocument/2006/relationships/hyperlink" Target="https://calendar.yahoo.co.jp/yjcalendar_official/public/calendar?view=day&amp;date=20160829"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908720"/>
            <a:ext cx="9324528" cy="4968552"/>
          </a:xfrm>
        </p:spPr>
        <p:txBody>
          <a:bodyPr>
            <a:noAutofit/>
          </a:bodyPr>
          <a:lstStyle/>
          <a:p>
            <a:r>
              <a:rPr lang="en-US" altLang="ja-JP" sz="5400" dirty="0" smtClean="0"/>
              <a:t/>
            </a:r>
            <a:br>
              <a:rPr lang="en-US" altLang="ja-JP" sz="5400" dirty="0" smtClean="0"/>
            </a:br>
            <a:r>
              <a:rPr lang="en-US" altLang="ja-JP" sz="5400" dirty="0" smtClean="0"/>
              <a:t/>
            </a:r>
            <a:br>
              <a:rPr lang="en-US" altLang="ja-JP" sz="5400" dirty="0" smtClean="0"/>
            </a:br>
            <a:r>
              <a:rPr lang="en-US" altLang="ja-JP" sz="8800" dirty="0" smtClean="0"/>
              <a:t/>
            </a:r>
            <a:br>
              <a:rPr lang="en-US" altLang="ja-JP" sz="8800" dirty="0" smtClean="0"/>
            </a:br>
            <a:r>
              <a:rPr lang="en-US" altLang="ja-JP" sz="8800" dirty="0" smtClean="0"/>
              <a:t/>
            </a:r>
            <a:br>
              <a:rPr lang="en-US" altLang="ja-JP" sz="8800" dirty="0" smtClean="0"/>
            </a:br>
            <a:r>
              <a:rPr lang="ja-JP" altLang="en-US" sz="9600" dirty="0" smtClean="0">
                <a:solidFill>
                  <a:srgbClr val="FF0000"/>
                </a:solidFill>
              </a:rPr>
              <a:t>わが街</a:t>
            </a:r>
            <a:r>
              <a:rPr lang="ja-JP" altLang="en-US" sz="9600" dirty="0">
                <a:solidFill>
                  <a:srgbClr val="FF0000"/>
                </a:solidFill>
              </a:rPr>
              <a:t>の</a:t>
            </a:r>
            <a:r>
              <a:rPr lang="en-US" altLang="ja-JP" sz="9600" dirty="0" smtClean="0">
                <a:solidFill>
                  <a:srgbClr val="FF0000"/>
                </a:solidFill>
              </a:rPr>
              <a:t/>
            </a:r>
            <a:br>
              <a:rPr lang="en-US" altLang="ja-JP" sz="9600" dirty="0" smtClean="0">
                <a:solidFill>
                  <a:srgbClr val="FF0000"/>
                </a:solidFill>
              </a:rPr>
            </a:br>
            <a:r>
              <a:rPr lang="ja-JP" altLang="en-US" sz="8800" dirty="0" smtClean="0">
                <a:solidFill>
                  <a:srgbClr val="FF0000"/>
                </a:solidFill>
              </a:rPr>
              <a:t>介護保険総合事業</a:t>
            </a:r>
            <a:r>
              <a:rPr lang="en-US" altLang="ja-JP" sz="8800" dirty="0" smtClean="0">
                <a:solidFill>
                  <a:srgbClr val="FF0000"/>
                </a:solidFill>
              </a:rPr>
              <a:t/>
            </a:r>
            <a:br>
              <a:rPr lang="en-US" altLang="ja-JP" sz="8800" dirty="0" smtClean="0">
                <a:solidFill>
                  <a:srgbClr val="FF0000"/>
                </a:solidFill>
              </a:rPr>
            </a:br>
            <a:r>
              <a:rPr lang="ja-JP" altLang="en-US" sz="6600" dirty="0">
                <a:solidFill>
                  <a:schemeClr val="tx2">
                    <a:lumMod val="75000"/>
                  </a:schemeClr>
                </a:solidFill>
              </a:rPr>
              <a:t>問題点</a:t>
            </a:r>
            <a:r>
              <a:rPr lang="ja-JP" altLang="en-US" sz="6600" dirty="0" smtClean="0">
                <a:solidFill>
                  <a:schemeClr val="tx2">
                    <a:lumMod val="75000"/>
                  </a:schemeClr>
                </a:solidFill>
              </a:rPr>
              <a:t>と改善ポイント</a:t>
            </a:r>
            <a:r>
              <a:rPr lang="en-US" altLang="ja-JP" sz="6000" dirty="0" smtClean="0">
                <a:solidFill>
                  <a:schemeClr val="tx2">
                    <a:lumMod val="75000"/>
                  </a:schemeClr>
                </a:solidFill>
              </a:rPr>
              <a:t/>
            </a:r>
            <a:br>
              <a:rPr lang="en-US" altLang="ja-JP" sz="6000" dirty="0" smtClean="0">
                <a:solidFill>
                  <a:schemeClr val="tx2">
                    <a:lumMod val="75000"/>
                  </a:schemeClr>
                </a:solidFill>
              </a:rPr>
            </a:br>
            <a:r>
              <a:rPr lang="en-US" altLang="ja-JP" sz="8800" dirty="0" smtClean="0"/>
              <a:t/>
            </a:r>
            <a:br>
              <a:rPr lang="en-US" altLang="ja-JP" sz="8800" dirty="0" smtClean="0"/>
            </a:br>
            <a:r>
              <a:rPr lang="en-US" altLang="ja-JP" sz="5400" dirty="0" smtClean="0"/>
              <a:t/>
            </a:r>
            <a:br>
              <a:rPr lang="en-US" altLang="ja-JP" sz="5400" dirty="0" smtClean="0"/>
            </a:br>
            <a:r>
              <a:rPr lang="ja-JP" altLang="ja-JP" sz="6000" dirty="0" smtClean="0"/>
              <a:t/>
            </a:r>
            <a:br>
              <a:rPr lang="ja-JP" altLang="ja-JP" sz="6000" dirty="0" smtClean="0"/>
            </a:br>
            <a:endParaRPr kumimoji="1" lang="ja-JP" altLang="en-US" sz="8000" b="1" i="1" dirty="0">
              <a:solidFill>
                <a:srgbClr val="FF0000"/>
              </a:solidFill>
            </a:endParaRPr>
          </a:p>
        </p:txBody>
      </p:sp>
      <p:sp>
        <p:nvSpPr>
          <p:cNvPr id="7" name="正方形/長方形 6"/>
          <p:cNvSpPr/>
          <p:nvPr/>
        </p:nvSpPr>
        <p:spPr>
          <a:xfrm>
            <a:off x="467544" y="1268760"/>
            <a:ext cx="47525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2">
                  <a:lumMod val="50000"/>
                </a:schemeClr>
              </a:solidFill>
            </a:endParaRPr>
          </a:p>
        </p:txBody>
      </p:sp>
      <p:sp>
        <p:nvSpPr>
          <p:cNvPr id="5" name="サブタイトル 2"/>
          <p:cNvSpPr>
            <a:spLocks noGrp="1"/>
          </p:cNvSpPr>
          <p:nvPr>
            <p:ph type="subTitle" idx="1"/>
          </p:nvPr>
        </p:nvSpPr>
        <p:spPr>
          <a:xfrm>
            <a:off x="1043608" y="6165304"/>
            <a:ext cx="7704856" cy="756084"/>
          </a:xfrm>
        </p:spPr>
        <p:txBody>
          <a:bodyPr>
            <a:normAutofit fontScale="85000" lnSpcReduction="20000"/>
          </a:bodyPr>
          <a:lstStyle/>
          <a:p>
            <a:r>
              <a:rPr lang="ja-JP" altLang="en-US" sz="1800" b="1" dirty="0" smtClean="0">
                <a:solidFill>
                  <a:schemeClr val="tx1"/>
                </a:solidFill>
              </a:rPr>
              <a:t>大阪社会保障推進協議会　介護保険対策委員長　</a:t>
            </a:r>
            <a:endParaRPr lang="en-US" altLang="ja-JP" sz="1800" b="1" dirty="0" smtClean="0">
              <a:solidFill>
                <a:schemeClr val="tx1"/>
              </a:solidFill>
            </a:endParaRPr>
          </a:p>
          <a:p>
            <a:r>
              <a:rPr lang="ja-JP" altLang="en-US" sz="3600" b="1" dirty="0" smtClean="0">
                <a:solidFill>
                  <a:schemeClr val="tx1"/>
                </a:solidFill>
              </a:rPr>
              <a:t>日下部　雅喜</a:t>
            </a:r>
            <a:endParaRPr lang="ja-JP" altLang="ja-JP" sz="3600" dirty="0" smtClean="0">
              <a:solidFill>
                <a:schemeClr val="tx1"/>
              </a:solidFill>
            </a:endParaRPr>
          </a:p>
          <a:p>
            <a:endParaRPr kumimoji="1" lang="ja-JP" altLang="en-US" dirty="0"/>
          </a:p>
        </p:txBody>
      </p:sp>
      <p:sp>
        <p:nvSpPr>
          <p:cNvPr id="193537" name="Rectangle 1"/>
          <p:cNvSpPr>
            <a:spLocks noChangeArrowheads="1"/>
          </p:cNvSpPr>
          <p:nvPr/>
        </p:nvSpPr>
        <p:spPr bwMode="auto">
          <a:xfrm>
            <a:off x="0" y="102773"/>
            <a:ext cx="8748464"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ja-JP" altLang="en-US" sz="2000" b="1" dirty="0"/>
              <a:t>　</a:t>
            </a:r>
            <a:r>
              <a:rPr lang="ja-JP" altLang="en-US" sz="2000" b="1" dirty="0" smtClean="0"/>
              <a:t>大阪</a:t>
            </a:r>
            <a:r>
              <a:rPr lang="ja-JP" altLang="en-US" sz="2000" b="1" dirty="0"/>
              <a:t>社保協</a:t>
            </a:r>
            <a:r>
              <a:rPr lang="ja-JP" altLang="en-US" sz="2000" b="1" dirty="0" smtClean="0"/>
              <a:t>　地域社保協・介護関係者　学習会</a:t>
            </a:r>
            <a:r>
              <a:rPr lang="ja-JP" altLang="en-US" sz="2000" b="1" dirty="0" smtClean="0">
                <a:latin typeface="ＭＳ ゴシック" pitchFamily="49" charset="-128"/>
                <a:ea typeface="ＭＳ ゴシック" pitchFamily="49" charset="-128"/>
                <a:cs typeface="Times New Roman" pitchFamily="18" charset="0"/>
              </a:rPr>
              <a:t>　　</a:t>
            </a:r>
            <a:endParaRPr lang="en-US" altLang="ja-JP" sz="2000" b="1" dirty="0" smtClean="0">
              <a:latin typeface="ＭＳ ゴシック" pitchFamily="49" charset="-128"/>
              <a:ea typeface="ＭＳ ゴシック" pitchFamily="49" charset="-128"/>
              <a:cs typeface="Times New Roman" pitchFamily="18" charset="0"/>
            </a:endParaRPr>
          </a:p>
          <a:p>
            <a:r>
              <a:rPr lang="ja-JP" altLang="en-US" sz="2000" b="1" dirty="0">
                <a:latin typeface="ＭＳ ゴシック" pitchFamily="49" charset="-128"/>
                <a:ea typeface="ＭＳ ゴシック" pitchFamily="49" charset="-128"/>
                <a:cs typeface="Times New Roman" pitchFamily="18" charset="0"/>
              </a:rPr>
              <a:t>　</a:t>
            </a:r>
            <a:r>
              <a:rPr lang="ja-JP" altLang="en-US" sz="2000" b="1" dirty="0" smtClean="0">
                <a:latin typeface="ＭＳ ゴシック" pitchFamily="49" charset="-128"/>
                <a:ea typeface="ＭＳ ゴシック" pitchFamily="49" charset="-128"/>
                <a:cs typeface="Times New Roman" pitchFamily="18" charset="0"/>
              </a:rPr>
              <a:t>　　　　　　　　　</a:t>
            </a:r>
            <a:r>
              <a:rPr lang="ja-JP" altLang="ja-JP" sz="2000" b="1" dirty="0" smtClean="0"/>
              <a:t>２０１６年</a:t>
            </a:r>
            <a:r>
              <a:rPr lang="ja-JP" altLang="en-US" sz="2000" b="1" dirty="0" smtClean="0"/>
              <a:t>８</a:t>
            </a:r>
            <a:r>
              <a:rPr lang="ja-JP" altLang="ja-JP" sz="2000" b="1" dirty="0" smtClean="0"/>
              <a:t>月</a:t>
            </a:r>
            <a:r>
              <a:rPr lang="ja-JP" altLang="en-US" sz="2000" b="1" dirty="0" smtClean="0"/>
              <a:t>３</a:t>
            </a:r>
            <a:r>
              <a:rPr lang="ja-JP" altLang="en-US" sz="2000" b="1" dirty="0"/>
              <a:t>０</a:t>
            </a:r>
            <a:r>
              <a:rPr lang="ja-JP" altLang="ja-JP" sz="2000" b="1" dirty="0" smtClean="0"/>
              <a:t>日</a:t>
            </a:r>
            <a:r>
              <a:rPr lang="ja-JP" altLang="ja-JP" sz="2000" b="1" dirty="0"/>
              <a:t>　</a:t>
            </a:r>
            <a:r>
              <a:rPr lang="ja-JP" altLang="en-US" sz="2000" b="1" dirty="0" smtClean="0"/>
              <a:t>大阪府保険医協会ホール</a:t>
            </a:r>
            <a:endParaRPr kumimoji="1" lang="ja-JP" sz="2000" b="1" i="0" u="none" strike="noStrike" cap="none" normalizeH="0" baseline="0" dirty="0" smtClean="0">
              <a:ln>
                <a:noFill/>
              </a:ln>
              <a:solidFill>
                <a:schemeClr val="tx1"/>
              </a:solidFill>
              <a:effectLst/>
              <a:latin typeface="Arial" pitchFamily="34" charset="0"/>
              <a:cs typeface="ＭＳ Ｐゴシック" pitchFamily="50" charset="-128"/>
            </a:endParaRPr>
          </a:p>
        </p:txBody>
      </p:sp>
    </p:spTree>
    <p:extLst>
      <p:ext uri="{BB962C8B-B14F-4D97-AF65-F5344CB8AC3E}">
        <p14:creationId xmlns:p14="http://schemas.microsoft.com/office/powerpoint/2010/main" val="316283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73304" y="1902149"/>
            <a:ext cx="8397391" cy="4955851"/>
          </a:xfrm>
        </p:spPr>
        <p:txBody>
          <a:bodyPr>
            <a:normAutofit fontScale="92500" lnSpcReduction="10000"/>
          </a:bodyPr>
          <a:lstStyle/>
          <a:p>
            <a:pPr marL="0" indent="0">
              <a:buNone/>
            </a:pPr>
            <a:r>
              <a:rPr lang="ja-JP" altLang="en-US" sz="4400" dirty="0" smtClean="0"/>
              <a:t>生活</a:t>
            </a:r>
            <a:r>
              <a:rPr lang="ja-JP" altLang="en-US" sz="4400" dirty="0"/>
              <a:t>援助及び福祉用具貸与、住宅改修に係る原則自己負担（一部補助）については、速やかに関係審議会等において制度の実現・具体化に向けた検討を開始し、</a:t>
            </a:r>
            <a:r>
              <a:rPr lang="en-US" altLang="ja-JP" sz="4800" u="sng" dirty="0">
                <a:solidFill>
                  <a:srgbClr val="FF0000"/>
                </a:solidFill>
              </a:rPr>
              <a:t>28</a:t>
            </a:r>
            <a:r>
              <a:rPr lang="ja-JP" altLang="en-US" sz="4400" u="sng" dirty="0">
                <a:solidFill>
                  <a:srgbClr val="FF0000"/>
                </a:solidFill>
              </a:rPr>
              <a:t>年末</a:t>
            </a:r>
            <a:r>
              <a:rPr lang="ja-JP" altLang="en-US" sz="4400" dirty="0">
                <a:solidFill>
                  <a:srgbClr val="FF0000"/>
                </a:solidFill>
              </a:rPr>
              <a:t>までのできる限り早い時期に結論を得て、その結果を踏まえ、</a:t>
            </a:r>
            <a:r>
              <a:rPr lang="ja-JP" altLang="en-US" sz="4400" u="sng" dirty="0">
                <a:solidFill>
                  <a:srgbClr val="FF0000"/>
                </a:solidFill>
              </a:rPr>
              <a:t>遅くとも</a:t>
            </a:r>
            <a:r>
              <a:rPr lang="en-US" altLang="ja-JP" sz="4400" u="sng" dirty="0">
                <a:solidFill>
                  <a:srgbClr val="FF0000"/>
                </a:solidFill>
              </a:rPr>
              <a:t>29</a:t>
            </a:r>
            <a:r>
              <a:rPr lang="ja-JP" altLang="en-US" sz="4400" u="sng" dirty="0">
                <a:solidFill>
                  <a:srgbClr val="FF0000"/>
                </a:solidFill>
              </a:rPr>
              <a:t>年通常国会</a:t>
            </a:r>
            <a:r>
              <a:rPr lang="ja-JP" altLang="en-US" sz="4400" dirty="0">
                <a:solidFill>
                  <a:srgbClr val="FF0000"/>
                </a:solidFill>
              </a:rPr>
              <a:t>に所要の法案を提出</a:t>
            </a:r>
            <a:r>
              <a:rPr lang="ja-JP" altLang="en-US" sz="4400" dirty="0"/>
              <a:t> </a:t>
            </a:r>
            <a:r>
              <a:rPr lang="ja-JP" altLang="en-US" dirty="0"/>
              <a:t>	</a:t>
            </a:r>
          </a:p>
          <a:p>
            <a:endParaRPr kumimoji="1" lang="ja-JP" altLang="en-US" dirty="0"/>
          </a:p>
        </p:txBody>
      </p:sp>
      <p:sp>
        <p:nvSpPr>
          <p:cNvPr id="4" name="タイトル 1"/>
          <p:cNvSpPr>
            <a:spLocks noGrp="1"/>
          </p:cNvSpPr>
          <p:nvPr>
            <p:ph type="title"/>
          </p:nvPr>
        </p:nvSpPr>
        <p:spPr>
          <a:xfrm>
            <a:off x="457199" y="274637"/>
            <a:ext cx="8313495" cy="1627511"/>
          </a:xfrm>
          <a:solidFill>
            <a:srgbClr val="FFFF00"/>
          </a:solidFill>
        </p:spPr>
        <p:txBody>
          <a:bodyPr>
            <a:noAutofit/>
          </a:bodyPr>
          <a:lstStyle/>
          <a:p>
            <a:r>
              <a:rPr lang="ja-JP" altLang="en-US" sz="5400" dirty="0" smtClean="0">
                <a:solidFill>
                  <a:srgbClr val="FF0000"/>
                </a:solidFill>
                <a:latin typeface="HGPｺﾞｼｯｸM" panose="020B0600000000000000" pitchFamily="50" charset="-128"/>
                <a:ea typeface="HGPｺﾞｼｯｸM" panose="020B0600000000000000" pitchFamily="50" charset="-128"/>
              </a:rPr>
              <a:t>今年</a:t>
            </a:r>
            <a:r>
              <a:rPr kumimoji="1" lang="ja-JP" altLang="en-US" sz="5400" dirty="0" smtClean="0">
                <a:solidFill>
                  <a:srgbClr val="FF0000"/>
                </a:solidFill>
                <a:latin typeface="HGPｺﾞｼｯｸM" panose="020B0600000000000000" pitchFamily="50" charset="-128"/>
                <a:ea typeface="HGPｺﾞｼｯｸM" panose="020B0600000000000000" pitchFamily="50" charset="-128"/>
              </a:rPr>
              <a:t>末までに結論、</a:t>
            </a:r>
            <a:r>
              <a:rPr kumimoji="1" lang="en-US" altLang="ja-JP" sz="5400" dirty="0" smtClean="0">
                <a:solidFill>
                  <a:srgbClr val="FF0000"/>
                </a:solidFill>
                <a:latin typeface="HGPｺﾞｼｯｸM" panose="020B0600000000000000" pitchFamily="50" charset="-128"/>
                <a:ea typeface="HGPｺﾞｼｯｸM" panose="020B0600000000000000" pitchFamily="50" charset="-128"/>
              </a:rPr>
              <a:t/>
            </a:r>
            <a:br>
              <a:rPr kumimoji="1" lang="en-US" altLang="ja-JP" sz="5400" dirty="0" smtClean="0">
                <a:solidFill>
                  <a:srgbClr val="FF0000"/>
                </a:solidFill>
                <a:latin typeface="HGPｺﾞｼｯｸM" panose="020B0600000000000000" pitchFamily="50" charset="-128"/>
                <a:ea typeface="HGPｺﾞｼｯｸM" panose="020B0600000000000000" pitchFamily="50" charset="-128"/>
              </a:rPr>
            </a:br>
            <a:r>
              <a:rPr lang="ja-JP" altLang="en-US" sz="5400" dirty="0" smtClean="0">
                <a:solidFill>
                  <a:srgbClr val="FF0000"/>
                </a:solidFill>
                <a:latin typeface="HGPｺﾞｼｯｸM" panose="020B0600000000000000" pitchFamily="50" charset="-128"/>
                <a:ea typeface="HGPｺﾞｼｯｸM" panose="020B0600000000000000" pitchFamily="50" charset="-128"/>
              </a:rPr>
              <a:t>来年</a:t>
            </a:r>
            <a:r>
              <a:rPr kumimoji="1" lang="ja-JP" altLang="en-US" sz="5400" dirty="0" smtClean="0">
                <a:solidFill>
                  <a:srgbClr val="FF0000"/>
                </a:solidFill>
                <a:latin typeface="HGPｺﾞｼｯｸM" panose="020B0600000000000000" pitchFamily="50" charset="-128"/>
                <a:ea typeface="HGPｺﾞｼｯｸM" panose="020B0600000000000000" pitchFamily="50" charset="-128"/>
              </a:rPr>
              <a:t>通常国会へ法案提出</a:t>
            </a:r>
            <a:endParaRPr kumimoji="1" lang="ja-JP" altLang="en-US" sz="5400" dirty="0">
              <a:solidFill>
                <a:srgbClr val="FF0000"/>
              </a:solidFill>
              <a:latin typeface="HGPｺﾞｼｯｸM" panose="020B0600000000000000" pitchFamily="50" charset="-128"/>
              <a:ea typeface="HGPｺﾞｼｯｸM" panose="020B0600000000000000" pitchFamily="50" charset="-128"/>
            </a:endParaRPr>
          </a:p>
        </p:txBody>
      </p:sp>
      <p:sp>
        <p:nvSpPr>
          <p:cNvPr id="5" name="タイトル 1"/>
          <p:cNvSpPr txBox="1">
            <a:spLocks/>
          </p:cNvSpPr>
          <p:nvPr/>
        </p:nvSpPr>
        <p:spPr>
          <a:xfrm>
            <a:off x="4139952" y="6525344"/>
            <a:ext cx="5004048" cy="332656"/>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HGPｺﾞｼｯｸM" panose="020B0600000000000000" pitchFamily="50" charset="-128"/>
                <a:ea typeface="HGPｺﾞｼｯｸM" panose="020B0600000000000000" pitchFamily="50" charset="-128"/>
              </a:rPr>
              <a:t>財政制度等審議会・</a:t>
            </a:r>
            <a:r>
              <a:rPr lang="zh-TW" altLang="en-US" sz="1400" b="1" dirty="0" smtClean="0">
                <a:latin typeface="HGPｺﾞｼｯｸM" panose="020B0600000000000000" pitchFamily="50" charset="-128"/>
                <a:ea typeface="HGPｺﾞｼｯｸM" panose="020B0600000000000000" pitchFamily="50" charset="-128"/>
              </a:rPr>
              <a:t>財政制度分科会（</a:t>
            </a:r>
            <a:r>
              <a:rPr lang="en-US" altLang="ja-JP" sz="1400" b="1" dirty="0" smtClean="0">
                <a:latin typeface="HGPｺﾞｼｯｸM" panose="020B0600000000000000" pitchFamily="50" charset="-128"/>
                <a:ea typeface="HGPｺﾞｼｯｸM" panose="020B0600000000000000" pitchFamily="50" charset="-128"/>
              </a:rPr>
              <a:t>2015</a:t>
            </a:r>
            <a:r>
              <a:rPr lang="zh-TW" altLang="en-US" sz="1400" b="1" dirty="0" smtClean="0">
                <a:latin typeface="HGPｺﾞｼｯｸM" panose="020B0600000000000000" pitchFamily="50" charset="-128"/>
                <a:ea typeface="HGPｺﾞｼｯｸM" panose="020B0600000000000000" pitchFamily="50" charset="-128"/>
              </a:rPr>
              <a:t>年</a:t>
            </a:r>
            <a:r>
              <a:rPr lang="en-US" altLang="zh-TW" sz="1400" b="1" dirty="0" smtClean="0">
                <a:latin typeface="HGPｺﾞｼｯｸM" panose="020B0600000000000000" pitchFamily="50" charset="-128"/>
                <a:ea typeface="HGPｺﾞｼｯｸM" panose="020B0600000000000000" pitchFamily="50" charset="-128"/>
              </a:rPr>
              <a:t>10</a:t>
            </a:r>
            <a:r>
              <a:rPr lang="zh-TW" altLang="en-US" sz="1400" b="1" dirty="0" smtClean="0">
                <a:latin typeface="HGPｺﾞｼｯｸM" panose="020B0600000000000000" pitchFamily="50" charset="-128"/>
                <a:ea typeface="HGPｺﾞｼｯｸM" panose="020B0600000000000000" pitchFamily="50" charset="-128"/>
              </a:rPr>
              <a:t>月</a:t>
            </a:r>
            <a:r>
              <a:rPr lang="en-US" altLang="zh-TW" sz="1400" b="1" dirty="0" smtClean="0">
                <a:latin typeface="HGPｺﾞｼｯｸM" panose="020B0600000000000000" pitchFamily="50" charset="-128"/>
                <a:ea typeface="HGPｺﾞｼｯｸM" panose="020B0600000000000000" pitchFamily="50" charset="-128"/>
              </a:rPr>
              <a:t>9</a:t>
            </a:r>
            <a:r>
              <a:rPr lang="zh-TW" altLang="en-US" sz="1400" b="1" dirty="0" smtClean="0">
                <a:latin typeface="HGPｺﾞｼｯｸM" panose="020B0600000000000000" pitchFamily="50" charset="-128"/>
                <a:ea typeface="HGPｺﾞｼｯｸM" panose="020B0600000000000000" pitchFamily="50" charset="-128"/>
              </a:rPr>
              <a:t>日）</a:t>
            </a:r>
            <a:r>
              <a:rPr lang="ja-JP" altLang="en-US" sz="1400" b="1" dirty="0" smtClean="0">
                <a:latin typeface="HGPｺﾞｼｯｸM" panose="020B0600000000000000" pitchFamily="50" charset="-128"/>
                <a:ea typeface="HGPｺﾞｼｯｸM" panose="020B0600000000000000" pitchFamily="50" charset="-128"/>
              </a:rPr>
              <a:t>資料</a:t>
            </a:r>
            <a:endParaRPr lang="ja-JP" altLang="en-US" sz="24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78808264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0"/>
            <a:ext cx="9090002" cy="6453336"/>
          </a:xfrm>
          <a:prstGeom prst="rect">
            <a:avLst/>
          </a:prstGeom>
        </p:spPr>
      </p:pic>
      <p:sp>
        <p:nvSpPr>
          <p:cNvPr id="5" name="角丸四角形 4"/>
          <p:cNvSpPr/>
          <p:nvPr/>
        </p:nvSpPr>
        <p:spPr>
          <a:xfrm>
            <a:off x="5292080" y="6525344"/>
            <a:ext cx="3394720" cy="3326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FF0000"/>
                </a:solidFill>
              </a:rPr>
              <a:t>和泉市</a:t>
            </a:r>
            <a:r>
              <a:rPr kumimoji="1" lang="ja-JP" altLang="en-US" sz="2400" dirty="0" smtClean="0">
                <a:solidFill>
                  <a:srgbClr val="FF0000"/>
                </a:solidFill>
              </a:rPr>
              <a:t>資料</a:t>
            </a:r>
            <a:endParaRPr kumimoji="1" lang="ja-JP" altLang="en-US" sz="2400" dirty="0">
              <a:solidFill>
                <a:srgbClr val="FF0000"/>
              </a:solidFill>
            </a:endParaRPr>
          </a:p>
        </p:txBody>
      </p:sp>
    </p:spTree>
    <p:extLst>
      <p:ext uri="{BB962C8B-B14F-4D97-AF65-F5344CB8AC3E}">
        <p14:creationId xmlns:p14="http://schemas.microsoft.com/office/powerpoint/2010/main" val="5414207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773416"/>
            <a:ext cx="8229600" cy="5352748"/>
          </a:xfrm>
        </p:spPr>
        <p:txBody>
          <a:bodyPr/>
          <a:lstStyle/>
          <a:p>
            <a:pPr marL="0" indent="0">
              <a:buNone/>
            </a:pPr>
            <a:r>
              <a:rPr lang="ja-JP" altLang="ja-JP" sz="4800" dirty="0" smtClean="0"/>
              <a:t>直</a:t>
            </a:r>
            <a:r>
              <a:rPr lang="ja-JP" altLang="ja-JP" sz="4800" dirty="0"/>
              <a:t>近４年の後期高齢者の平均伸び率は約４．７％</a:t>
            </a:r>
            <a:r>
              <a:rPr lang="ja-JP" altLang="ja-JP" sz="4800" dirty="0" smtClean="0"/>
              <a:t>。</a:t>
            </a:r>
            <a:endParaRPr lang="en-US" altLang="ja-JP" sz="4800" dirty="0" smtClean="0"/>
          </a:p>
          <a:p>
            <a:pPr marL="0" indent="0">
              <a:buNone/>
            </a:pPr>
            <a:r>
              <a:rPr lang="ja-JP" altLang="ja-JP" sz="4800" dirty="0" smtClean="0"/>
              <a:t>予防</a:t>
            </a:r>
            <a:r>
              <a:rPr lang="ja-JP" altLang="ja-JP" sz="4800" dirty="0"/>
              <a:t>給付のうち総合事業への移行分と予防事業の合計額は同時期平均１４．８％と３倍</a:t>
            </a:r>
            <a:r>
              <a:rPr lang="ja-JP" altLang="ja-JP" sz="4800" dirty="0" smtClean="0"/>
              <a:t>に。</a:t>
            </a:r>
            <a:endParaRPr lang="en-US" altLang="ja-JP" sz="4800" dirty="0" smtClean="0"/>
          </a:p>
          <a:p>
            <a:pPr marL="0" indent="0">
              <a:buNone/>
            </a:pPr>
            <a:r>
              <a:rPr lang="en-US" altLang="ja-JP" sz="4800" dirty="0" smtClean="0"/>
              <a:t>※</a:t>
            </a:r>
            <a:r>
              <a:rPr lang="ja-JP" altLang="ja-JP" sz="4800" dirty="0" smtClean="0"/>
              <a:t>これ</a:t>
            </a:r>
            <a:r>
              <a:rPr lang="ja-JP" altLang="ja-JP" sz="4800" dirty="0"/>
              <a:t>について</a:t>
            </a:r>
            <a:r>
              <a:rPr lang="ja-JP" altLang="ja-JP" sz="4800" dirty="0" smtClean="0"/>
              <a:t>、</a:t>
            </a:r>
            <a:r>
              <a:rPr lang="ja-JP" altLang="en-US" sz="4800" dirty="0" smtClean="0"/>
              <a:t>どうするか</a:t>
            </a:r>
            <a:r>
              <a:rPr lang="ja-JP" altLang="ja-JP" sz="4800" dirty="0" smtClean="0"/>
              <a:t>説明は</a:t>
            </a:r>
            <a:r>
              <a:rPr lang="ja-JP" altLang="en-US" sz="4800" dirty="0" smtClean="0"/>
              <a:t>なし</a:t>
            </a:r>
            <a:endParaRPr lang="ja-JP" altLang="ja-JP" sz="4800" dirty="0"/>
          </a:p>
          <a:p>
            <a:endParaRPr kumimoji="1" lang="ja-JP" altLang="en-US" dirty="0"/>
          </a:p>
        </p:txBody>
      </p:sp>
      <p:sp>
        <p:nvSpPr>
          <p:cNvPr id="3" name="正方形/長方形 2"/>
          <p:cNvSpPr/>
          <p:nvPr/>
        </p:nvSpPr>
        <p:spPr>
          <a:xfrm>
            <a:off x="457200" y="188640"/>
            <a:ext cx="8229600" cy="584775"/>
          </a:xfrm>
          <a:prstGeom prst="rect">
            <a:avLst/>
          </a:prstGeom>
          <a:solidFill>
            <a:schemeClr val="accent1">
              <a:lumMod val="20000"/>
              <a:lumOff val="80000"/>
            </a:schemeClr>
          </a:solidFill>
        </p:spPr>
        <p:txBody>
          <a:bodyPr wrap="square">
            <a:spAutoFit/>
          </a:bodyPr>
          <a:lstStyle/>
          <a:p>
            <a:r>
              <a:rPr lang="ja-JP" altLang="en-US" sz="3200" dirty="0" smtClean="0"/>
              <a:t>堺市　</a:t>
            </a:r>
            <a:r>
              <a:rPr lang="ja-JP" altLang="ja-JP" sz="3200" dirty="0"/>
              <a:t>総合事業費　上限額に</a:t>
            </a:r>
            <a:r>
              <a:rPr lang="ja-JP" altLang="ja-JP" sz="3200" dirty="0" smtClean="0"/>
              <a:t>ついて</a:t>
            </a:r>
            <a:endParaRPr lang="ja-JP" altLang="ja-JP" sz="3200" dirty="0"/>
          </a:p>
        </p:txBody>
      </p:sp>
    </p:spTree>
    <p:extLst>
      <p:ext uri="{BB962C8B-B14F-4D97-AF65-F5344CB8AC3E}">
        <p14:creationId xmlns:p14="http://schemas.microsoft.com/office/powerpoint/2010/main" val="10854347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14538" y="0"/>
            <a:ext cx="9129462" cy="6126163"/>
          </a:xfrm>
          <a:prstGeom prst="rect">
            <a:avLst/>
          </a:prstGeom>
        </p:spPr>
      </p:pic>
      <p:sp>
        <p:nvSpPr>
          <p:cNvPr id="5" name="正方形/長方形 4"/>
          <p:cNvSpPr/>
          <p:nvPr/>
        </p:nvSpPr>
        <p:spPr>
          <a:xfrm>
            <a:off x="3059832" y="6381328"/>
            <a:ext cx="5904656" cy="476672"/>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堺市社会福祉審議会高齢者福祉専門分科会</a:t>
            </a:r>
            <a:r>
              <a:rPr lang="ja-JP" altLang="en-US" dirty="0"/>
              <a:t>資料</a:t>
            </a:r>
            <a:endParaRPr kumimoji="1" lang="ja-JP" altLang="en-US" dirty="0"/>
          </a:p>
        </p:txBody>
      </p:sp>
    </p:spTree>
    <p:extLst>
      <p:ext uri="{BB962C8B-B14F-4D97-AF65-F5344CB8AC3E}">
        <p14:creationId xmlns:p14="http://schemas.microsoft.com/office/powerpoint/2010/main" val="15211193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40000"/>
              <a:lumOff val="60000"/>
            </a:schemeClr>
          </a:solidFill>
        </p:spPr>
        <p:txBody>
          <a:bodyPr/>
          <a:lstStyle/>
          <a:p>
            <a:r>
              <a:rPr kumimoji="1" lang="ja-JP" altLang="en-US" dirty="0" smtClean="0"/>
              <a:t>地域でただちにとりくむべきこと</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○総合事業の「上限額」及び見込み額について情報収集</a:t>
            </a:r>
            <a:endParaRPr lang="en-US" altLang="ja-JP" dirty="0" smtClean="0"/>
          </a:p>
          <a:p>
            <a:pPr marL="0" indent="0">
              <a:buNone/>
            </a:pPr>
            <a:r>
              <a:rPr lang="ja-JP" altLang="en-US" dirty="0" smtClean="0"/>
              <a:t>○当局が考え方を示さない場合は要注意</a:t>
            </a: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○国に向けた財源確保要求を迫る</a:t>
            </a:r>
            <a:endParaRPr lang="en-US" altLang="ja-JP" dirty="0" smtClean="0"/>
          </a:p>
          <a:p>
            <a:pPr marL="0" indent="0">
              <a:buNone/>
            </a:pPr>
            <a:r>
              <a:rPr lang="ja-JP" altLang="en-US" dirty="0" smtClean="0"/>
              <a:t>○上限額を口実とした「抑制・削減」をさせない</a:t>
            </a:r>
            <a:endParaRPr lang="en-US" altLang="ja-JP" dirty="0" smtClean="0"/>
          </a:p>
          <a:p>
            <a:pPr marL="0" indent="0">
              <a:buNone/>
            </a:pPr>
            <a:r>
              <a:rPr lang="ja-JP" altLang="en-US" dirty="0" smtClean="0"/>
              <a:t>　　</a:t>
            </a:r>
            <a:endParaRPr lang="en-US" altLang="ja-JP" dirty="0" smtClean="0"/>
          </a:p>
        </p:txBody>
      </p:sp>
      <p:sp>
        <p:nvSpPr>
          <p:cNvPr id="4" name="下矢印 3"/>
          <p:cNvSpPr/>
          <p:nvPr/>
        </p:nvSpPr>
        <p:spPr>
          <a:xfrm>
            <a:off x="3491880" y="3429000"/>
            <a:ext cx="122413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059832" y="6381328"/>
            <a:ext cx="5904656" cy="476672"/>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「どうなる」本７３～７４頁</a:t>
            </a:r>
            <a:endParaRPr kumimoji="1" lang="ja-JP" altLang="en-US" dirty="0"/>
          </a:p>
        </p:txBody>
      </p:sp>
    </p:spTree>
    <p:extLst>
      <p:ext uri="{BB962C8B-B14F-4D97-AF65-F5344CB8AC3E}">
        <p14:creationId xmlns:p14="http://schemas.microsoft.com/office/powerpoint/2010/main" val="40079586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lstStyle/>
          <a:p>
            <a:r>
              <a:rPr lang="ja-JP" altLang="en-US" u="sng" dirty="0"/>
              <a:t>直</a:t>
            </a:r>
            <a:r>
              <a:rPr lang="ja-JP" altLang="en-US" u="sng" dirty="0" smtClean="0"/>
              <a:t>ちに取り組むべきこと</a:t>
            </a:r>
            <a:endParaRPr kumimoji="1" lang="ja-JP" altLang="en-US" u="sng" dirty="0"/>
          </a:p>
        </p:txBody>
      </p:sp>
      <p:sp>
        <p:nvSpPr>
          <p:cNvPr id="3" name="コンテンツ プレースホルダー 2"/>
          <p:cNvSpPr>
            <a:spLocks noGrp="1"/>
          </p:cNvSpPr>
          <p:nvPr>
            <p:ph idx="1"/>
          </p:nvPr>
        </p:nvSpPr>
        <p:spPr>
          <a:xfrm>
            <a:off x="457200" y="908720"/>
            <a:ext cx="8686800" cy="5217443"/>
          </a:xfrm>
        </p:spPr>
        <p:txBody>
          <a:bodyPr/>
          <a:lstStyle/>
          <a:p>
            <a:pPr marL="0" indent="0">
              <a:buNone/>
            </a:pPr>
            <a:r>
              <a:rPr lang="ja-JP" altLang="en-US" dirty="0" smtClean="0">
                <a:latin typeface="ＭＳ ゴシック" panose="020B0609070205080204" pitchFamily="49" charset="-128"/>
                <a:ea typeface="ＭＳ ゴシック" panose="020B0609070205080204" pitchFamily="49" charset="-128"/>
              </a:rPr>
              <a:t>①スケジュールを確認</a:t>
            </a:r>
            <a:endParaRPr lang="en-US" altLang="zh-TW" dirty="0" smtClean="0">
              <a:latin typeface="ＭＳ ゴシック" panose="020B0609070205080204" pitchFamily="49" charset="-128"/>
              <a:ea typeface="ＭＳ ゴシック" panose="020B0609070205080204" pitchFamily="49" charset="-128"/>
            </a:endParaRPr>
          </a:p>
          <a:p>
            <a:pPr marL="0" indent="0">
              <a:buNone/>
            </a:pPr>
            <a:r>
              <a:rPr lang="zh-TW" altLang="en-US" dirty="0" smtClean="0">
                <a:latin typeface="ＭＳ ゴシック" panose="020B0609070205080204" pitchFamily="49" charset="-128"/>
                <a:ea typeface="ＭＳ ゴシック" panose="020B0609070205080204" pitchFamily="49" charset="-128"/>
              </a:rPr>
              <a:t>決定</a:t>
            </a:r>
            <a:r>
              <a:rPr lang="zh-TW" altLang="en-US" dirty="0">
                <a:latin typeface="ＭＳ ゴシック" panose="020B0609070205080204" pitchFamily="49" charset="-128"/>
                <a:ea typeface="ＭＳ ゴシック" panose="020B0609070205080204" pitchFamily="49" charset="-128"/>
              </a:rPr>
              <a:t>日時 </a:t>
            </a:r>
            <a:r>
              <a:rPr lang="ja-JP" altLang="en-US" dirty="0" smtClean="0">
                <a:latin typeface="ＭＳ ゴシック" panose="020B0609070205080204" pitchFamily="49" charset="-128"/>
                <a:ea typeface="ＭＳ ゴシック" panose="020B0609070205080204" pitchFamily="49" charset="-128"/>
              </a:rPr>
              <a:t>公表</a:t>
            </a:r>
            <a:r>
              <a:rPr lang="zh-TW" altLang="en-US" dirty="0" smtClean="0">
                <a:latin typeface="ＭＳ ゴシック" panose="020B0609070205080204" pitchFamily="49" charset="-128"/>
                <a:ea typeface="ＭＳ ゴシック" panose="020B0609070205080204" pitchFamily="49" charset="-128"/>
              </a:rPr>
              <a:t>時期 </a:t>
            </a:r>
            <a:r>
              <a:rPr lang="ja-JP" altLang="en-US" dirty="0" smtClean="0">
                <a:latin typeface="ＭＳ ゴシック" panose="020B0609070205080204" pitchFamily="49" charset="-128"/>
                <a:ea typeface="ＭＳ ゴシック" panose="020B0609070205080204" pitchFamily="49" charset="-128"/>
              </a:rPr>
              <a:t>事</a:t>
            </a:r>
            <a:r>
              <a:rPr lang="ja-JP" altLang="en-US" dirty="0" smtClean="0">
                <a:latin typeface="ＭＳ ゴシック" panose="020B0609070205080204" pitchFamily="49" charset="-128"/>
                <a:ea typeface="ＭＳ ゴシック" panose="020B0609070205080204" pitchFamily="49" charset="-128"/>
              </a:rPr>
              <a:t>業者</a:t>
            </a:r>
            <a:r>
              <a:rPr lang="ja-JP" altLang="en-US" dirty="0" smtClean="0">
                <a:latin typeface="ＭＳ ゴシック" panose="020B0609070205080204" pitchFamily="49" charset="-128"/>
                <a:ea typeface="ＭＳ ゴシック" panose="020B0609070205080204" pitchFamily="49" charset="-128"/>
              </a:rPr>
              <a:t>説明会</a:t>
            </a:r>
            <a:endParaRPr lang="en-US" altLang="ja-JP" dirty="0" smtClean="0">
              <a:latin typeface="ＭＳ ゴシック" panose="020B0609070205080204" pitchFamily="49" charset="-128"/>
              <a:ea typeface="ＭＳ ゴシック" panose="020B0609070205080204" pitchFamily="49" charset="-128"/>
            </a:endParaRPr>
          </a:p>
          <a:p>
            <a:pPr marL="0" indent="0">
              <a:buNone/>
            </a:pPr>
            <a:r>
              <a:rPr kumimoji="1" lang="ja-JP" altLang="en-US" dirty="0" smtClean="0">
                <a:latin typeface="ＭＳ ゴシック" panose="020B0609070205080204" pitchFamily="49" charset="-128"/>
                <a:ea typeface="ＭＳ ゴシック" panose="020B0609070205080204" pitchFamily="49" charset="-128"/>
              </a:rPr>
              <a:t>市民説明会　実施後でも来年度まで修正可能</a:t>
            </a:r>
            <a:r>
              <a:rPr kumimoji="1" lang="ja-JP" altLang="en-US" dirty="0" smtClean="0">
                <a:latin typeface="ＭＳ ゴシック" panose="020B0609070205080204" pitchFamily="49" charset="-128"/>
                <a:ea typeface="ＭＳ ゴシック" panose="020B0609070205080204" pitchFamily="49" charset="-128"/>
              </a:rPr>
              <a:t>　</a:t>
            </a:r>
            <a:endParaRPr kumimoji="1" lang="en-US" altLang="ja-JP" dirty="0" smtClean="0">
              <a:latin typeface="ＭＳ ゴシック" panose="020B0609070205080204" pitchFamily="49" charset="-128"/>
              <a:ea typeface="ＭＳ ゴシック" panose="020B0609070205080204" pitchFamily="49" charset="-128"/>
            </a:endParaRPr>
          </a:p>
          <a:p>
            <a:pPr marL="0" indent="0">
              <a:buNone/>
            </a:pPr>
            <a:r>
              <a:rPr lang="ja-JP" altLang="en-US" dirty="0" smtClean="0">
                <a:latin typeface="ＭＳ ゴシック" panose="020B0609070205080204" pitchFamily="49" charset="-128"/>
                <a:ea typeface="ＭＳ ゴシック" panose="020B0609070205080204" pitchFamily="49" charset="-128"/>
              </a:rPr>
              <a:t>②地域で対策会議、学習会</a:t>
            </a:r>
            <a:endParaRPr lang="en-US" altLang="ja-JP" dirty="0" smtClean="0">
              <a:latin typeface="ＭＳ ゴシック" panose="020B0609070205080204" pitchFamily="49" charset="-128"/>
              <a:ea typeface="ＭＳ ゴシック" panose="020B0609070205080204" pitchFamily="49" charset="-128"/>
            </a:endParaRPr>
          </a:p>
          <a:p>
            <a:pPr marL="0" indent="0">
              <a:buNone/>
            </a:pPr>
            <a:r>
              <a:rPr kumimoji="1" lang="ja-JP" altLang="en-US" dirty="0" smtClean="0">
                <a:latin typeface="ＭＳ ゴシック" panose="020B0609070205080204" pitchFamily="49" charset="-128"/>
                <a:ea typeface="ＭＳ ゴシック" panose="020B0609070205080204" pitchFamily="49" charset="-128"/>
              </a:rPr>
              <a:t>③課題・争点</a:t>
            </a:r>
            <a:r>
              <a:rPr lang="ja-JP" altLang="en-US" dirty="0" smtClean="0">
                <a:latin typeface="ＭＳ ゴシック" panose="020B0609070205080204" pitchFamily="49" charset="-128"/>
                <a:ea typeface="ＭＳ ゴシック" panose="020B0609070205080204" pitchFamily="49" charset="-128"/>
              </a:rPr>
              <a:t>を</a:t>
            </a:r>
            <a:r>
              <a:rPr lang="ja-JP" altLang="en-US" dirty="0">
                <a:latin typeface="ＭＳ ゴシック" panose="020B0609070205080204" pitchFamily="49" charset="-128"/>
                <a:ea typeface="ＭＳ ゴシック" panose="020B0609070205080204" pitchFamily="49" charset="-128"/>
              </a:rPr>
              <a:t>念頭</a:t>
            </a:r>
            <a:r>
              <a:rPr lang="ja-JP" altLang="en-US" dirty="0" smtClean="0">
                <a:latin typeface="ＭＳ ゴシック" panose="020B0609070205080204" pitchFamily="49" charset="-128"/>
                <a:ea typeface="ＭＳ ゴシック" panose="020B0609070205080204" pitchFamily="49" charset="-128"/>
              </a:rPr>
              <a:t>に当局方針（案）を検討</a:t>
            </a:r>
            <a:endParaRPr lang="en-US" altLang="ja-JP" dirty="0" smtClean="0">
              <a:latin typeface="ＭＳ ゴシック" panose="020B0609070205080204" pitchFamily="49" charset="-128"/>
              <a:ea typeface="ＭＳ ゴシック" panose="020B0609070205080204" pitchFamily="49" charset="-128"/>
            </a:endParaRPr>
          </a:p>
          <a:p>
            <a:pPr marL="0" indent="0">
              <a:buNone/>
            </a:pPr>
            <a:r>
              <a:rPr kumimoji="1" lang="ja-JP" altLang="en-US" dirty="0" smtClean="0">
                <a:latin typeface="ＭＳ ゴシック" panose="020B0609070205080204" pitchFamily="49" charset="-128"/>
                <a:ea typeface="ＭＳ ゴシック" panose="020B0609070205080204" pitchFamily="49" charset="-128"/>
              </a:rPr>
              <a:t>④事業者・介護関係者・市民に知らせ、意見を集める活動</a:t>
            </a:r>
            <a:endParaRPr kumimoji="1" lang="en-US" altLang="ja-JP" dirty="0" smtClean="0">
              <a:latin typeface="ＭＳ ゴシック" panose="020B0609070205080204" pitchFamily="49" charset="-128"/>
              <a:ea typeface="ＭＳ ゴシック" panose="020B0609070205080204" pitchFamily="49" charset="-128"/>
            </a:endParaRPr>
          </a:p>
          <a:p>
            <a:pPr marL="0" indent="0">
              <a:buNone/>
            </a:pPr>
            <a:r>
              <a:rPr lang="ja-JP" altLang="en-US" dirty="0" smtClean="0">
                <a:latin typeface="ＭＳ ゴシック" panose="020B0609070205080204" pitchFamily="49" charset="-128"/>
                <a:ea typeface="ＭＳ ゴシック" panose="020B0609070205080204" pitchFamily="49" charset="-128"/>
              </a:rPr>
              <a:t>⑤要求・交渉</a:t>
            </a:r>
            <a:endParaRPr lang="en-US" altLang="ja-JP" dirty="0" smtClean="0">
              <a:latin typeface="ＭＳ ゴシック" panose="020B0609070205080204" pitchFamily="49" charset="-128"/>
              <a:ea typeface="ＭＳ ゴシック" panose="020B0609070205080204" pitchFamily="49" charset="-128"/>
            </a:endParaRPr>
          </a:p>
          <a:p>
            <a:pPr marL="0" indent="0">
              <a:buNone/>
            </a:pPr>
            <a:r>
              <a:rPr kumimoji="1" lang="ja-JP" altLang="en-US" dirty="0" smtClean="0">
                <a:latin typeface="ＭＳ ゴシック" panose="020B0609070205080204" pitchFamily="49" charset="-128"/>
                <a:ea typeface="ＭＳ ゴシック" panose="020B0609070205080204" pitchFamily="49" charset="-128"/>
              </a:rPr>
              <a:t>⑥議会での追及</a:t>
            </a:r>
            <a:r>
              <a:rPr kumimoji="1" lang="ja-JP" altLang="en-US" dirty="0" smtClean="0">
                <a:latin typeface="ＭＳ ゴシック" panose="020B0609070205080204" pitchFamily="49" charset="-128"/>
                <a:ea typeface="ＭＳ ゴシック" panose="020B0609070205080204" pitchFamily="49" charset="-128"/>
              </a:rPr>
              <a:t>　　</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580520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ご清聴ありがとうございました。</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65" y="1268760"/>
            <a:ext cx="3844935" cy="5440362"/>
          </a:xfrm>
          <a:prstGeom prst="rect">
            <a:avLst/>
          </a:prstGeom>
        </p:spPr>
      </p:pic>
      <p:sp>
        <p:nvSpPr>
          <p:cNvPr id="5" name="テキスト ボックス 4"/>
          <p:cNvSpPr txBox="1"/>
          <p:nvPr/>
        </p:nvSpPr>
        <p:spPr>
          <a:xfrm>
            <a:off x="4932040" y="2276872"/>
            <a:ext cx="4032448" cy="3170099"/>
          </a:xfrm>
          <a:prstGeom prst="rect">
            <a:avLst/>
          </a:prstGeom>
          <a:noFill/>
        </p:spPr>
        <p:txBody>
          <a:bodyPr wrap="square" rtlCol="0">
            <a:spAutoFit/>
          </a:bodyPr>
          <a:lstStyle/>
          <a:p>
            <a:r>
              <a:rPr kumimoji="1" lang="ja-JP" altLang="en-US" sz="4000" dirty="0" smtClean="0"/>
              <a:t>コンパクトに「総合事業」がわかるテキスト</a:t>
            </a:r>
            <a:endParaRPr kumimoji="1" lang="en-US" altLang="ja-JP" sz="4000" dirty="0" smtClean="0"/>
          </a:p>
          <a:p>
            <a:endParaRPr kumimoji="1" lang="en-US" altLang="ja-JP" sz="4000" dirty="0" smtClean="0"/>
          </a:p>
          <a:p>
            <a:r>
              <a:rPr lang="ja-JP" altLang="en-US" sz="4000" dirty="0" smtClean="0"/>
              <a:t>本体８００円</a:t>
            </a:r>
            <a:endParaRPr kumimoji="1" lang="ja-JP" altLang="en-US" sz="4000" dirty="0"/>
          </a:p>
        </p:txBody>
      </p:sp>
    </p:spTree>
    <p:extLst>
      <p:ext uri="{BB962C8B-B14F-4D97-AF65-F5344CB8AC3E}">
        <p14:creationId xmlns:p14="http://schemas.microsoft.com/office/powerpoint/2010/main" val="3962357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9409" y="2204864"/>
            <a:ext cx="8363272" cy="4997152"/>
          </a:xfrm>
        </p:spPr>
        <p:txBody>
          <a:bodyPr>
            <a:normAutofit fontScale="92500" lnSpcReduction="20000"/>
          </a:bodyPr>
          <a:lstStyle/>
          <a:p>
            <a:pPr marL="0" indent="0">
              <a:buNone/>
            </a:pPr>
            <a:r>
              <a:rPr lang="ja-JP" altLang="en-US" sz="3500" dirty="0" smtClean="0"/>
              <a:t>・</a:t>
            </a:r>
            <a:r>
              <a:rPr lang="ja-JP" altLang="en-US" sz="3500" dirty="0"/>
              <a:t>２割負担の対象者の見直し：医療制度との均衡を踏まえて、</a:t>
            </a:r>
            <a:r>
              <a:rPr lang="en-US" altLang="ja-JP" sz="4300" dirty="0">
                <a:solidFill>
                  <a:srgbClr val="FF0000"/>
                </a:solidFill>
              </a:rPr>
              <a:t>65</a:t>
            </a:r>
            <a:r>
              <a:rPr lang="ja-JP" altLang="en-US" sz="4300" dirty="0">
                <a:solidFill>
                  <a:srgbClr val="FF0000"/>
                </a:solidFill>
              </a:rPr>
              <a:t>～</a:t>
            </a:r>
            <a:r>
              <a:rPr lang="en-US" altLang="ja-JP" sz="4300" dirty="0">
                <a:solidFill>
                  <a:srgbClr val="FF0000"/>
                </a:solidFill>
              </a:rPr>
              <a:t>74</a:t>
            </a:r>
            <a:r>
              <a:rPr lang="ja-JP" altLang="en-US" sz="4300" dirty="0">
                <a:solidFill>
                  <a:srgbClr val="FF0000"/>
                </a:solidFill>
              </a:rPr>
              <a:t>歳について原則２割</a:t>
            </a:r>
            <a:r>
              <a:rPr lang="ja-JP" altLang="en-US" sz="3500" dirty="0"/>
              <a:t>に見直し </a:t>
            </a:r>
            <a:endParaRPr lang="en-US" altLang="ja-JP" sz="3500" dirty="0" smtClean="0"/>
          </a:p>
          <a:p>
            <a:pPr marL="0" indent="0">
              <a:buNone/>
            </a:pPr>
            <a:endParaRPr lang="ja-JP" altLang="en-US" dirty="0"/>
          </a:p>
          <a:p>
            <a:r>
              <a:rPr lang="ja-JP" altLang="en-US" sz="3900" dirty="0" smtClean="0"/>
              <a:t>速やか</a:t>
            </a:r>
            <a:r>
              <a:rPr lang="ja-JP" altLang="en-US" sz="3900" dirty="0"/>
              <a:t>に関係審議会等において制度の実現・具体化に向けた検討を開始し、</a:t>
            </a:r>
            <a:r>
              <a:rPr lang="en-US" altLang="ja-JP" sz="3900" dirty="0"/>
              <a:t>28</a:t>
            </a:r>
            <a:r>
              <a:rPr lang="ja-JP" altLang="en-US" sz="3900" dirty="0"/>
              <a:t>年末までのできる限り早い時期に結論を得て、その結果を踏まえ、</a:t>
            </a:r>
            <a:r>
              <a:rPr lang="ja-JP" altLang="en-US" sz="3900" dirty="0">
                <a:solidFill>
                  <a:srgbClr val="FF0000"/>
                </a:solidFill>
              </a:rPr>
              <a:t>遅くとも</a:t>
            </a:r>
            <a:r>
              <a:rPr lang="en-US" altLang="ja-JP" sz="3900" u="sng" dirty="0">
                <a:solidFill>
                  <a:srgbClr val="FF0000"/>
                </a:solidFill>
              </a:rPr>
              <a:t>29</a:t>
            </a:r>
            <a:r>
              <a:rPr lang="ja-JP" altLang="en-US" sz="3900" u="sng" dirty="0">
                <a:solidFill>
                  <a:srgbClr val="FF0000"/>
                </a:solidFill>
              </a:rPr>
              <a:t>年通常国会</a:t>
            </a:r>
            <a:r>
              <a:rPr lang="ja-JP" altLang="en-US" sz="3900" dirty="0">
                <a:solidFill>
                  <a:srgbClr val="FF0000"/>
                </a:solidFill>
              </a:rPr>
              <a:t>に所要の法案を提出 </a:t>
            </a:r>
            <a:r>
              <a:rPr lang="ja-JP" altLang="en-US" dirty="0"/>
              <a:t>	</a:t>
            </a:r>
          </a:p>
          <a:p>
            <a:pPr marL="0" indent="0">
              <a:buNone/>
            </a:pPr>
            <a:r>
              <a:rPr lang="ja-JP" altLang="en-US" dirty="0"/>
              <a:t>	</a:t>
            </a:r>
          </a:p>
          <a:p>
            <a:endParaRPr kumimoji="1" lang="ja-JP" altLang="en-US" dirty="0"/>
          </a:p>
        </p:txBody>
      </p:sp>
      <p:sp>
        <p:nvSpPr>
          <p:cNvPr id="4" name="タイトル 1"/>
          <p:cNvSpPr>
            <a:spLocks noGrp="1"/>
          </p:cNvSpPr>
          <p:nvPr>
            <p:ph type="title"/>
          </p:nvPr>
        </p:nvSpPr>
        <p:spPr>
          <a:xfrm>
            <a:off x="457200" y="274638"/>
            <a:ext cx="8229600" cy="1786210"/>
          </a:xfrm>
          <a:solidFill>
            <a:srgbClr val="FFFF00"/>
          </a:solidFill>
        </p:spPr>
        <p:txBody>
          <a:bodyPr>
            <a:normAutofit/>
          </a:bodyPr>
          <a:lstStyle/>
          <a:p>
            <a:r>
              <a:rPr lang="en-US" altLang="ja-JP" sz="6000" b="1" dirty="0">
                <a:solidFill>
                  <a:srgbClr val="FF0000"/>
                </a:solidFill>
                <a:latin typeface="HGPｺﾞｼｯｸM" panose="020B0600000000000000" pitchFamily="50" charset="-128"/>
                <a:ea typeface="HGPｺﾞｼｯｸM" panose="020B0600000000000000" pitchFamily="50" charset="-128"/>
              </a:rPr>
              <a:t>74</a:t>
            </a:r>
            <a:r>
              <a:rPr lang="ja-JP" altLang="en-US" sz="6000" b="1" dirty="0">
                <a:solidFill>
                  <a:srgbClr val="FF0000"/>
                </a:solidFill>
                <a:latin typeface="HGPｺﾞｼｯｸM" panose="020B0600000000000000" pitchFamily="50" charset="-128"/>
                <a:ea typeface="HGPｺﾞｼｯｸM" panose="020B0600000000000000" pitchFamily="50" charset="-128"/>
              </a:rPr>
              <a:t>歳</a:t>
            </a:r>
            <a:r>
              <a:rPr lang="ja-JP" altLang="en-US" sz="6000" b="1" dirty="0" smtClean="0">
                <a:solidFill>
                  <a:srgbClr val="FF0000"/>
                </a:solidFill>
                <a:latin typeface="HGPｺﾞｼｯｸM" panose="020B0600000000000000" pitchFamily="50" charset="-128"/>
                <a:ea typeface="HGPｺﾞｼｯｸM" panose="020B0600000000000000" pitchFamily="50" charset="-128"/>
              </a:rPr>
              <a:t>まで</a:t>
            </a:r>
            <a:r>
              <a:rPr lang="en-US" altLang="ja-JP" sz="6000" b="1" dirty="0" smtClean="0">
                <a:solidFill>
                  <a:srgbClr val="FF0000"/>
                </a:solidFill>
                <a:latin typeface="HGPｺﾞｼｯｸM" panose="020B0600000000000000" pitchFamily="50" charset="-128"/>
                <a:ea typeface="HGPｺﾞｼｯｸM" panose="020B0600000000000000" pitchFamily="50" charset="-128"/>
              </a:rPr>
              <a:t>2</a:t>
            </a:r>
            <a:r>
              <a:rPr lang="ja-JP" altLang="en-US" sz="6000" b="1" dirty="0" smtClean="0">
                <a:solidFill>
                  <a:srgbClr val="FF0000"/>
                </a:solidFill>
                <a:latin typeface="HGPｺﾞｼｯｸM" panose="020B0600000000000000" pitchFamily="50" charset="-128"/>
                <a:ea typeface="HGPｺﾞｼｯｸM" panose="020B0600000000000000" pitchFamily="50" charset="-128"/>
              </a:rPr>
              <a:t>割負担へ</a:t>
            </a:r>
            <a:r>
              <a:rPr lang="en-US" altLang="ja-JP" sz="6000" b="1" dirty="0" smtClean="0">
                <a:solidFill>
                  <a:srgbClr val="FF0000"/>
                </a:solidFill>
                <a:latin typeface="HGPｺﾞｼｯｸM" panose="020B0600000000000000" pitchFamily="50" charset="-128"/>
                <a:ea typeface="HGPｺﾞｼｯｸM" panose="020B0600000000000000" pitchFamily="50" charset="-128"/>
              </a:rPr>
              <a:t/>
            </a:r>
            <a:br>
              <a:rPr lang="en-US" altLang="ja-JP" sz="6000" b="1" dirty="0" smtClean="0">
                <a:solidFill>
                  <a:srgbClr val="FF0000"/>
                </a:solidFill>
                <a:latin typeface="HGPｺﾞｼｯｸM" panose="020B0600000000000000" pitchFamily="50" charset="-128"/>
                <a:ea typeface="HGPｺﾞｼｯｸM" panose="020B0600000000000000" pitchFamily="50" charset="-128"/>
              </a:rPr>
            </a:br>
            <a:r>
              <a:rPr lang="en-US" altLang="ja-JP" sz="4800" b="1" dirty="0">
                <a:solidFill>
                  <a:srgbClr val="FF0000"/>
                </a:solidFill>
                <a:latin typeface="HGPｺﾞｼｯｸM" panose="020B0600000000000000" pitchFamily="50" charset="-128"/>
                <a:ea typeface="HGPｺﾞｼｯｸM" panose="020B0600000000000000" pitchFamily="50" charset="-128"/>
              </a:rPr>
              <a:t>2017</a:t>
            </a:r>
            <a:r>
              <a:rPr lang="ja-JP" altLang="en-US" sz="4800" b="1" dirty="0" smtClean="0">
                <a:solidFill>
                  <a:srgbClr val="FF0000"/>
                </a:solidFill>
                <a:latin typeface="HGPｺﾞｼｯｸM" panose="020B0600000000000000" pitchFamily="50" charset="-128"/>
                <a:ea typeface="HGPｺﾞｼｯｸM" panose="020B0600000000000000" pitchFamily="50" charset="-128"/>
              </a:rPr>
              <a:t>年法改悪</a:t>
            </a:r>
            <a:r>
              <a:rPr lang="ja-JP" altLang="en-US" sz="2400" b="1" dirty="0" smtClean="0">
                <a:latin typeface="HGPｺﾞｼｯｸM" panose="020B0600000000000000" pitchFamily="50" charset="-128"/>
                <a:ea typeface="HGPｺﾞｼｯｸM" panose="020B0600000000000000" pitchFamily="50" charset="-128"/>
              </a:rPr>
              <a:t>　</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5" name="タイトル 1"/>
          <p:cNvSpPr txBox="1">
            <a:spLocks/>
          </p:cNvSpPr>
          <p:nvPr/>
        </p:nvSpPr>
        <p:spPr>
          <a:xfrm>
            <a:off x="4139952" y="6525344"/>
            <a:ext cx="5004048" cy="332656"/>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HGPｺﾞｼｯｸM" panose="020B0600000000000000" pitchFamily="50" charset="-128"/>
                <a:ea typeface="HGPｺﾞｼｯｸM" panose="020B0600000000000000" pitchFamily="50" charset="-128"/>
              </a:rPr>
              <a:t>財政制度等審議会・</a:t>
            </a:r>
            <a:r>
              <a:rPr lang="zh-TW" altLang="en-US" sz="1400" b="1" dirty="0" smtClean="0">
                <a:latin typeface="HGPｺﾞｼｯｸM" panose="020B0600000000000000" pitchFamily="50" charset="-128"/>
                <a:ea typeface="HGPｺﾞｼｯｸM" panose="020B0600000000000000" pitchFamily="50" charset="-128"/>
              </a:rPr>
              <a:t>財政制度分科会（</a:t>
            </a:r>
            <a:r>
              <a:rPr lang="en-US" altLang="ja-JP" sz="1400" b="1" dirty="0" smtClean="0">
                <a:latin typeface="HGPｺﾞｼｯｸM" panose="020B0600000000000000" pitchFamily="50" charset="-128"/>
                <a:ea typeface="HGPｺﾞｼｯｸM" panose="020B0600000000000000" pitchFamily="50" charset="-128"/>
              </a:rPr>
              <a:t>2015</a:t>
            </a:r>
            <a:r>
              <a:rPr lang="zh-TW" altLang="en-US" sz="1400" b="1" dirty="0" smtClean="0">
                <a:latin typeface="HGPｺﾞｼｯｸM" panose="020B0600000000000000" pitchFamily="50" charset="-128"/>
                <a:ea typeface="HGPｺﾞｼｯｸM" panose="020B0600000000000000" pitchFamily="50" charset="-128"/>
              </a:rPr>
              <a:t>年</a:t>
            </a:r>
            <a:r>
              <a:rPr lang="en-US" altLang="zh-TW" sz="1400" b="1" dirty="0" smtClean="0">
                <a:latin typeface="HGPｺﾞｼｯｸM" panose="020B0600000000000000" pitchFamily="50" charset="-128"/>
                <a:ea typeface="HGPｺﾞｼｯｸM" panose="020B0600000000000000" pitchFamily="50" charset="-128"/>
              </a:rPr>
              <a:t>10</a:t>
            </a:r>
            <a:r>
              <a:rPr lang="zh-TW" altLang="en-US" sz="1400" b="1" dirty="0" smtClean="0">
                <a:latin typeface="HGPｺﾞｼｯｸM" panose="020B0600000000000000" pitchFamily="50" charset="-128"/>
                <a:ea typeface="HGPｺﾞｼｯｸM" panose="020B0600000000000000" pitchFamily="50" charset="-128"/>
              </a:rPr>
              <a:t>月</a:t>
            </a:r>
            <a:r>
              <a:rPr lang="en-US" altLang="zh-TW" sz="1400" b="1" dirty="0" smtClean="0">
                <a:latin typeface="HGPｺﾞｼｯｸM" panose="020B0600000000000000" pitchFamily="50" charset="-128"/>
                <a:ea typeface="HGPｺﾞｼｯｸM" panose="020B0600000000000000" pitchFamily="50" charset="-128"/>
              </a:rPr>
              <a:t>9</a:t>
            </a:r>
            <a:r>
              <a:rPr lang="zh-TW" altLang="en-US" sz="1400" b="1" dirty="0" smtClean="0">
                <a:latin typeface="HGPｺﾞｼｯｸM" panose="020B0600000000000000" pitchFamily="50" charset="-128"/>
                <a:ea typeface="HGPｺﾞｼｯｸM" panose="020B0600000000000000" pitchFamily="50" charset="-128"/>
              </a:rPr>
              <a:t>日）</a:t>
            </a:r>
            <a:r>
              <a:rPr lang="ja-JP" altLang="en-US" sz="1400" b="1" dirty="0" smtClean="0">
                <a:latin typeface="HGPｺﾞｼｯｸM" panose="020B0600000000000000" pitchFamily="50" charset="-128"/>
                <a:ea typeface="HGPｺﾞｼｯｸM" panose="020B0600000000000000" pitchFamily="50" charset="-128"/>
              </a:rPr>
              <a:t>資料</a:t>
            </a:r>
            <a:endParaRPr lang="ja-JP" altLang="en-US" sz="24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524611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solidFill>
                  <a:srgbClr val="FF0000"/>
                </a:solidFill>
              </a:rPr>
              <a:t>75</a:t>
            </a:r>
            <a:r>
              <a:rPr kumimoji="1" lang="ja-JP" altLang="en-US" dirty="0" smtClean="0">
                <a:solidFill>
                  <a:srgbClr val="FF0000"/>
                </a:solidFill>
              </a:rPr>
              <a:t>歳以上　</a:t>
            </a:r>
            <a:r>
              <a:rPr lang="en-US" altLang="ja-JP" dirty="0" smtClean="0">
                <a:solidFill>
                  <a:srgbClr val="FF0000"/>
                </a:solidFill>
              </a:rPr>
              <a:t>2019</a:t>
            </a:r>
            <a:r>
              <a:rPr lang="ja-JP" altLang="en-US" dirty="0" smtClean="0">
                <a:solidFill>
                  <a:srgbClr val="FF0000"/>
                </a:solidFill>
              </a:rPr>
              <a:t>（平成３１）年度に</a:t>
            </a:r>
            <a:r>
              <a:rPr lang="ja-JP" altLang="en-US" dirty="0">
                <a:solidFill>
                  <a:srgbClr val="FF0000"/>
                </a:solidFill>
              </a:rPr>
              <a:t>は</a:t>
            </a:r>
            <a:br>
              <a:rPr lang="ja-JP" altLang="en-US" dirty="0">
                <a:solidFill>
                  <a:srgbClr val="FF0000"/>
                </a:solidFill>
              </a:rPr>
            </a:br>
            <a:r>
              <a:rPr kumimoji="1" lang="ja-JP" altLang="en-US" dirty="0" smtClean="0">
                <a:solidFill>
                  <a:srgbClr val="FF0000"/>
                </a:solidFill>
              </a:rPr>
              <a:t>医療も介護も原則</a:t>
            </a:r>
            <a:r>
              <a:rPr kumimoji="1" lang="en-US" altLang="ja-JP" dirty="0" smtClean="0">
                <a:solidFill>
                  <a:srgbClr val="FF0000"/>
                </a:solidFill>
              </a:rPr>
              <a:t>2</a:t>
            </a:r>
            <a:r>
              <a:rPr kumimoji="1" lang="ja-JP" altLang="en-US" dirty="0" smtClean="0">
                <a:solidFill>
                  <a:srgbClr val="FF0000"/>
                </a:solidFill>
              </a:rPr>
              <a:t>割負担に</a:t>
            </a:r>
            <a:endParaRPr kumimoji="1" lang="ja-JP" altLang="en-US" dirty="0">
              <a:solidFill>
                <a:srgbClr val="FF0000"/>
              </a:solidFill>
            </a:endParaRPr>
          </a:p>
        </p:txBody>
      </p:sp>
      <p:sp>
        <p:nvSpPr>
          <p:cNvPr id="3" name="コンテンツ プレースホルダー 2"/>
          <p:cNvSpPr>
            <a:spLocks noGrp="1"/>
          </p:cNvSpPr>
          <p:nvPr>
            <p:ph idx="1"/>
          </p:nvPr>
        </p:nvSpPr>
        <p:spPr/>
        <p:txBody>
          <a:bodyPr>
            <a:noAutofit/>
          </a:bodyPr>
          <a:lstStyle/>
          <a:p>
            <a:pPr marL="0" indent="0">
              <a:buNone/>
            </a:pPr>
            <a:r>
              <a:rPr kumimoji="1" lang="en-US" altLang="ja-JP" sz="4400" dirty="0" smtClean="0"/>
              <a:t>【</a:t>
            </a:r>
            <a:r>
              <a:rPr kumimoji="1" lang="ja-JP" altLang="en-US" sz="4400" dirty="0" smtClean="0"/>
              <a:t>医療保険</a:t>
            </a:r>
            <a:r>
              <a:rPr kumimoji="1" lang="en-US" altLang="ja-JP" sz="4400" dirty="0" smtClean="0"/>
              <a:t>】</a:t>
            </a:r>
            <a:r>
              <a:rPr kumimoji="1" lang="ja-JP" altLang="en-US" sz="4400" dirty="0" smtClean="0">
                <a:solidFill>
                  <a:srgbClr val="FF0000"/>
                </a:solidFill>
              </a:rPr>
              <a:t>３１年度</a:t>
            </a:r>
            <a:r>
              <a:rPr kumimoji="1" lang="ja-JP" altLang="en-US" sz="4400" dirty="0" smtClean="0"/>
              <a:t>以降に新たに</a:t>
            </a:r>
            <a:r>
              <a:rPr kumimoji="1" lang="ja-JP" altLang="en-US" sz="4400" dirty="0" smtClean="0">
                <a:solidFill>
                  <a:srgbClr val="FF0000"/>
                </a:solidFill>
              </a:rPr>
              <a:t>７５歳以上となる者に係る２割負担</a:t>
            </a:r>
            <a:r>
              <a:rPr kumimoji="1" lang="ja-JP" altLang="en-US" sz="4400" dirty="0" smtClean="0"/>
              <a:t>の維持等</a:t>
            </a:r>
            <a:endParaRPr kumimoji="1" lang="en-US" altLang="ja-JP" sz="4400" dirty="0" smtClean="0"/>
          </a:p>
          <a:p>
            <a:pPr marL="0" indent="0">
              <a:buNone/>
            </a:pPr>
            <a:r>
              <a:rPr lang="en-US" altLang="ja-JP" sz="4400" dirty="0" smtClean="0"/>
              <a:t>【</a:t>
            </a:r>
            <a:r>
              <a:rPr lang="ja-JP" altLang="en-US" sz="4400" dirty="0" smtClean="0"/>
              <a:t>介護保険</a:t>
            </a:r>
            <a:r>
              <a:rPr lang="en-US" altLang="ja-JP" sz="4400" dirty="0" smtClean="0"/>
              <a:t>】</a:t>
            </a:r>
            <a:r>
              <a:rPr lang="ja-JP" altLang="en-US" sz="4400" dirty="0" smtClean="0"/>
              <a:t>医療保険制度における議論の状況を踏まえつつ、</a:t>
            </a:r>
            <a:r>
              <a:rPr lang="ja-JP" altLang="en-US" sz="4400" dirty="0" smtClean="0">
                <a:solidFill>
                  <a:srgbClr val="FF0000"/>
                </a:solidFill>
              </a:rPr>
              <a:t>７５歳以上の高齢者についても原則２割負担</a:t>
            </a:r>
            <a:r>
              <a:rPr lang="ja-JP" altLang="en-US" sz="4400" dirty="0" smtClean="0"/>
              <a:t>を導入</a:t>
            </a:r>
            <a:endParaRPr kumimoji="1" lang="ja-JP" altLang="en-US" sz="4400" dirty="0"/>
          </a:p>
        </p:txBody>
      </p:sp>
      <p:sp>
        <p:nvSpPr>
          <p:cNvPr id="4" name="タイトル 1"/>
          <p:cNvSpPr txBox="1">
            <a:spLocks/>
          </p:cNvSpPr>
          <p:nvPr/>
        </p:nvSpPr>
        <p:spPr>
          <a:xfrm>
            <a:off x="4139952" y="6525344"/>
            <a:ext cx="5004048" cy="332656"/>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HGPｺﾞｼｯｸM" panose="020B0600000000000000" pitchFamily="50" charset="-128"/>
                <a:ea typeface="HGPｺﾞｼｯｸM" panose="020B0600000000000000" pitchFamily="50" charset="-128"/>
              </a:rPr>
              <a:t>財政制度等審議会・</a:t>
            </a:r>
            <a:r>
              <a:rPr lang="zh-TW" altLang="en-US" sz="1400" b="1" dirty="0" smtClean="0">
                <a:latin typeface="HGPｺﾞｼｯｸM" panose="020B0600000000000000" pitchFamily="50" charset="-128"/>
                <a:ea typeface="HGPｺﾞｼｯｸM" panose="020B0600000000000000" pitchFamily="50" charset="-128"/>
              </a:rPr>
              <a:t>財政制度分科会（</a:t>
            </a:r>
            <a:r>
              <a:rPr lang="en-US" altLang="ja-JP" sz="1400" b="1" dirty="0" smtClean="0">
                <a:latin typeface="HGPｺﾞｼｯｸM" panose="020B0600000000000000" pitchFamily="50" charset="-128"/>
                <a:ea typeface="HGPｺﾞｼｯｸM" panose="020B0600000000000000" pitchFamily="50" charset="-128"/>
              </a:rPr>
              <a:t>2015</a:t>
            </a:r>
            <a:r>
              <a:rPr lang="zh-TW" altLang="en-US" sz="1400" b="1" dirty="0" smtClean="0">
                <a:latin typeface="HGPｺﾞｼｯｸM" panose="020B0600000000000000" pitchFamily="50" charset="-128"/>
                <a:ea typeface="HGPｺﾞｼｯｸM" panose="020B0600000000000000" pitchFamily="50" charset="-128"/>
              </a:rPr>
              <a:t>年</a:t>
            </a:r>
            <a:r>
              <a:rPr lang="en-US" altLang="zh-TW" sz="1400" b="1" dirty="0" smtClean="0">
                <a:latin typeface="HGPｺﾞｼｯｸM" panose="020B0600000000000000" pitchFamily="50" charset="-128"/>
                <a:ea typeface="HGPｺﾞｼｯｸM" panose="020B0600000000000000" pitchFamily="50" charset="-128"/>
              </a:rPr>
              <a:t>10</a:t>
            </a:r>
            <a:r>
              <a:rPr lang="zh-TW" altLang="en-US" sz="1400" b="1" dirty="0" smtClean="0">
                <a:latin typeface="HGPｺﾞｼｯｸM" panose="020B0600000000000000" pitchFamily="50" charset="-128"/>
                <a:ea typeface="HGPｺﾞｼｯｸM" panose="020B0600000000000000" pitchFamily="50" charset="-128"/>
              </a:rPr>
              <a:t>月</a:t>
            </a:r>
            <a:r>
              <a:rPr lang="en-US" altLang="zh-TW" sz="1400" b="1" dirty="0" smtClean="0">
                <a:latin typeface="HGPｺﾞｼｯｸM" panose="020B0600000000000000" pitchFamily="50" charset="-128"/>
                <a:ea typeface="HGPｺﾞｼｯｸM" panose="020B0600000000000000" pitchFamily="50" charset="-128"/>
              </a:rPr>
              <a:t>9</a:t>
            </a:r>
            <a:r>
              <a:rPr lang="zh-TW" altLang="en-US" sz="1400" b="1" dirty="0" smtClean="0">
                <a:latin typeface="HGPｺﾞｼｯｸM" panose="020B0600000000000000" pitchFamily="50" charset="-128"/>
                <a:ea typeface="HGPｺﾞｼｯｸM" panose="020B0600000000000000" pitchFamily="50" charset="-128"/>
              </a:rPr>
              <a:t>日）</a:t>
            </a:r>
            <a:r>
              <a:rPr lang="ja-JP" altLang="en-US" sz="1400" b="1" dirty="0" smtClean="0">
                <a:latin typeface="HGPｺﾞｼｯｸM" panose="020B0600000000000000" pitchFamily="50" charset="-128"/>
                <a:ea typeface="HGPｺﾞｼｯｸM" panose="020B0600000000000000" pitchFamily="50" charset="-128"/>
              </a:rPr>
              <a:t>資料</a:t>
            </a:r>
            <a:endParaRPr lang="ja-JP" altLang="en-US" sz="24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247231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solidFill>
            <a:schemeClr val="bg2"/>
          </a:solidFill>
        </p:spPr>
        <p:txBody>
          <a:bodyPr/>
          <a:lstStyle/>
          <a:p>
            <a:r>
              <a:rPr lang="en-US" altLang="ja-JP" dirty="0" smtClean="0"/>
              <a:t>2016</a:t>
            </a:r>
            <a:r>
              <a:rPr lang="ja-JP" altLang="en-US" dirty="0" smtClean="0"/>
              <a:t>年末までに「結論」、</a:t>
            </a:r>
            <a:r>
              <a:rPr lang="en-US" altLang="ja-JP" dirty="0" smtClean="0"/>
              <a:t/>
            </a:r>
            <a:br>
              <a:rPr lang="en-US" altLang="ja-JP" dirty="0" smtClean="0"/>
            </a:br>
            <a:r>
              <a:rPr lang="en-US" altLang="ja-JP" dirty="0"/>
              <a:t>20</a:t>
            </a:r>
            <a:r>
              <a:rPr lang="en-US" altLang="ja-JP" dirty="0" smtClean="0"/>
              <a:t>17</a:t>
            </a:r>
            <a:r>
              <a:rPr lang="ja-JP" altLang="en-US" dirty="0" smtClean="0"/>
              <a:t>年法改正、</a:t>
            </a:r>
            <a:r>
              <a:rPr lang="en-US" altLang="ja-JP" dirty="0" smtClean="0"/>
              <a:t>18</a:t>
            </a:r>
            <a:r>
              <a:rPr lang="ja-JP" altLang="en-US" dirty="0" smtClean="0"/>
              <a:t>年～実施</a:t>
            </a:r>
          </a:p>
        </p:txBody>
      </p:sp>
      <p:sp>
        <p:nvSpPr>
          <p:cNvPr id="12291" name="コンテンツ プレースホルダー 2"/>
          <p:cNvSpPr>
            <a:spLocks noGrp="1"/>
          </p:cNvSpPr>
          <p:nvPr>
            <p:ph idx="1"/>
          </p:nvPr>
        </p:nvSpPr>
        <p:spPr>
          <a:xfrm>
            <a:off x="430213" y="1658938"/>
            <a:ext cx="8713787" cy="4525962"/>
          </a:xfrm>
        </p:spPr>
        <p:txBody>
          <a:bodyPr/>
          <a:lstStyle/>
          <a:p>
            <a:pPr marL="0" indent="0">
              <a:buFont typeface="Arial" pitchFamily="34" charset="0"/>
              <a:buNone/>
            </a:pPr>
            <a:r>
              <a:rPr lang="ja-JP" altLang="en-US" dirty="0" smtClean="0"/>
              <a:t>　　　　</a:t>
            </a:r>
            <a:r>
              <a:rPr lang="en-US" altLang="ja-JP" dirty="0" smtClean="0"/>
              <a:t>2015</a:t>
            </a:r>
            <a:r>
              <a:rPr lang="ja-JP" altLang="en-US" dirty="0" smtClean="0"/>
              <a:t>　　　　</a:t>
            </a:r>
            <a:r>
              <a:rPr lang="en-US" altLang="ja-JP" dirty="0" smtClean="0"/>
              <a:t>2016</a:t>
            </a:r>
            <a:r>
              <a:rPr lang="ja-JP" altLang="en-US" dirty="0" smtClean="0"/>
              <a:t>　　　　　</a:t>
            </a:r>
            <a:r>
              <a:rPr lang="en-US" altLang="ja-JP" dirty="0" smtClean="0"/>
              <a:t>2017</a:t>
            </a:r>
            <a:r>
              <a:rPr lang="ja-JP" altLang="en-US" dirty="0" smtClean="0"/>
              <a:t>　　　</a:t>
            </a:r>
            <a:r>
              <a:rPr lang="en-US" altLang="ja-JP" dirty="0" smtClean="0"/>
              <a:t>2018</a:t>
            </a:r>
            <a:endParaRPr lang="ja-JP" altLang="en-US" dirty="0" smtClean="0"/>
          </a:p>
        </p:txBody>
      </p:sp>
      <p:sp>
        <p:nvSpPr>
          <p:cNvPr id="4" name="正方形/長方形 3"/>
          <p:cNvSpPr/>
          <p:nvPr/>
        </p:nvSpPr>
        <p:spPr>
          <a:xfrm>
            <a:off x="71438" y="2711450"/>
            <a:ext cx="1260475" cy="11509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rgbClr val="FF0000"/>
                </a:solidFill>
              </a:rPr>
              <a:t>進行中</a:t>
            </a:r>
            <a:endParaRPr lang="en-US" altLang="ja-JP" sz="2400" dirty="0" smtClean="0">
              <a:solidFill>
                <a:srgbClr val="FF0000"/>
              </a:solidFill>
            </a:endParaRPr>
          </a:p>
          <a:p>
            <a:pPr algn="ctr">
              <a:defRPr/>
            </a:pPr>
            <a:r>
              <a:rPr lang="en-US" altLang="ja-JP" sz="2400" dirty="0" smtClean="0">
                <a:solidFill>
                  <a:srgbClr val="FF0000"/>
                </a:solidFill>
              </a:rPr>
              <a:t>4</a:t>
            </a:r>
            <a:r>
              <a:rPr lang="ja-JP" altLang="en-US" sz="2400" dirty="0" smtClean="0">
                <a:solidFill>
                  <a:srgbClr val="FF0000"/>
                </a:solidFill>
              </a:rPr>
              <a:t>大改悪</a:t>
            </a:r>
            <a:endParaRPr lang="en-US" altLang="ja-JP" sz="2400" dirty="0">
              <a:solidFill>
                <a:srgbClr val="FF0000"/>
              </a:solidFill>
            </a:endParaRPr>
          </a:p>
        </p:txBody>
      </p:sp>
      <p:sp>
        <p:nvSpPr>
          <p:cNvPr id="5" name="正方形/長方形 4"/>
          <p:cNvSpPr/>
          <p:nvPr/>
        </p:nvSpPr>
        <p:spPr>
          <a:xfrm>
            <a:off x="1619250" y="2205038"/>
            <a:ext cx="5364163" cy="506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chemeClr val="tx1"/>
                </a:solidFill>
                <a:latin typeface="+mj-ea"/>
                <a:ea typeface="+mj-ea"/>
              </a:rPr>
              <a:t>第</a:t>
            </a:r>
            <a:r>
              <a:rPr lang="en-US" altLang="ja-JP" sz="2800" b="1" dirty="0">
                <a:solidFill>
                  <a:schemeClr val="tx1"/>
                </a:solidFill>
                <a:latin typeface="+mj-ea"/>
                <a:ea typeface="+mj-ea"/>
              </a:rPr>
              <a:t>6</a:t>
            </a:r>
            <a:r>
              <a:rPr lang="ja-JP" altLang="en-US" sz="2800" b="1" dirty="0">
                <a:solidFill>
                  <a:schemeClr val="tx1"/>
                </a:solidFill>
                <a:latin typeface="+mj-ea"/>
                <a:ea typeface="+mj-ea"/>
              </a:rPr>
              <a:t>期介護保険事業</a:t>
            </a:r>
          </a:p>
        </p:txBody>
      </p:sp>
      <p:sp>
        <p:nvSpPr>
          <p:cNvPr id="6" name="正方形/長方形 5"/>
          <p:cNvSpPr/>
          <p:nvPr/>
        </p:nvSpPr>
        <p:spPr>
          <a:xfrm>
            <a:off x="6992938" y="2205038"/>
            <a:ext cx="2151062" cy="506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b="1" dirty="0">
                <a:solidFill>
                  <a:schemeClr val="tx1"/>
                </a:solidFill>
                <a:latin typeface="+mj-ea"/>
                <a:ea typeface="+mj-ea"/>
              </a:rPr>
              <a:t>第</a:t>
            </a:r>
            <a:r>
              <a:rPr lang="ja-JP" altLang="en-US" sz="4000" b="1" dirty="0">
                <a:solidFill>
                  <a:srgbClr val="FF0000"/>
                </a:solidFill>
                <a:latin typeface="+mj-ea"/>
                <a:ea typeface="+mj-ea"/>
              </a:rPr>
              <a:t>７</a:t>
            </a:r>
            <a:r>
              <a:rPr lang="ja-JP" altLang="en-US" sz="3600" b="1" dirty="0">
                <a:solidFill>
                  <a:schemeClr val="tx1"/>
                </a:solidFill>
                <a:latin typeface="+mj-ea"/>
                <a:ea typeface="+mj-ea"/>
              </a:rPr>
              <a:t>期</a:t>
            </a:r>
          </a:p>
        </p:txBody>
      </p:sp>
      <p:sp>
        <p:nvSpPr>
          <p:cNvPr id="7" name="正方形/長方形 6"/>
          <p:cNvSpPr/>
          <p:nvPr/>
        </p:nvSpPr>
        <p:spPr>
          <a:xfrm>
            <a:off x="1547813" y="2781300"/>
            <a:ext cx="174625" cy="32908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報酬改定</a:t>
            </a:r>
          </a:p>
        </p:txBody>
      </p:sp>
      <p:sp>
        <p:nvSpPr>
          <p:cNvPr id="8" name="正方形/長方形 7"/>
          <p:cNvSpPr/>
          <p:nvPr/>
        </p:nvSpPr>
        <p:spPr>
          <a:xfrm>
            <a:off x="6976105" y="2794000"/>
            <a:ext cx="253370" cy="32781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報酬改定</a:t>
            </a:r>
          </a:p>
        </p:txBody>
      </p:sp>
      <p:sp>
        <p:nvSpPr>
          <p:cNvPr id="9" name="右矢印 8"/>
          <p:cNvSpPr/>
          <p:nvPr/>
        </p:nvSpPr>
        <p:spPr>
          <a:xfrm>
            <a:off x="1979613" y="2711450"/>
            <a:ext cx="4992687" cy="11969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①要支援１，２のヘルパー</a:t>
            </a:r>
            <a:r>
              <a:rPr lang="ja-JP" altLang="en-US" sz="2000" dirty="0">
                <a:solidFill>
                  <a:schemeClr val="bg1"/>
                </a:solidFill>
              </a:rPr>
              <a:t>・デイサービス</a:t>
            </a:r>
            <a:endParaRPr lang="en-US" altLang="ja-JP" sz="2000" dirty="0">
              <a:solidFill>
                <a:schemeClr val="bg1"/>
              </a:solidFill>
            </a:endParaRPr>
          </a:p>
          <a:p>
            <a:pPr algn="ctr">
              <a:defRPr/>
            </a:pPr>
            <a:r>
              <a:rPr lang="ja-JP" altLang="en-US" sz="2000" dirty="0" smtClean="0">
                <a:solidFill>
                  <a:schemeClr val="bg1"/>
                </a:solidFill>
              </a:rPr>
              <a:t>地域支援事業へ</a:t>
            </a:r>
            <a:r>
              <a:rPr lang="ja-JP" altLang="en-US" sz="2000" dirty="0">
                <a:solidFill>
                  <a:schemeClr val="bg1"/>
                </a:solidFill>
              </a:rPr>
              <a:t>各自治体で</a:t>
            </a:r>
            <a:r>
              <a:rPr lang="ja-JP" altLang="en-US" sz="2000" dirty="0" smtClean="0">
                <a:solidFill>
                  <a:schemeClr val="bg1"/>
                </a:solidFill>
              </a:rPr>
              <a:t>移行中</a:t>
            </a:r>
            <a:endParaRPr lang="ja-JP" altLang="en-US" sz="2000" dirty="0">
              <a:solidFill>
                <a:schemeClr val="bg1"/>
              </a:solidFill>
            </a:endParaRPr>
          </a:p>
        </p:txBody>
      </p:sp>
      <p:cxnSp>
        <p:nvCxnSpPr>
          <p:cNvPr id="11" name="直線コネクタ 10"/>
          <p:cNvCxnSpPr/>
          <p:nvPr/>
        </p:nvCxnSpPr>
        <p:spPr>
          <a:xfrm flipH="1">
            <a:off x="6914748" y="1876425"/>
            <a:ext cx="9525" cy="49815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77788" y="4291013"/>
            <a:ext cx="1260475" cy="17811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rgbClr val="FF0000"/>
                </a:solidFill>
              </a:rPr>
              <a:t>新</a:t>
            </a:r>
            <a:r>
              <a:rPr lang="ja-JP" altLang="en-US" sz="2400" dirty="0" smtClean="0">
                <a:solidFill>
                  <a:srgbClr val="FF0000"/>
                </a:solidFill>
              </a:rPr>
              <a:t>た</a:t>
            </a:r>
            <a:r>
              <a:rPr lang="ja-JP" altLang="en-US" sz="2400" dirty="0">
                <a:solidFill>
                  <a:srgbClr val="FF0000"/>
                </a:solidFill>
              </a:rPr>
              <a:t>な</a:t>
            </a:r>
            <a:endParaRPr lang="en-US" altLang="ja-JP" sz="2400" dirty="0" smtClean="0">
              <a:solidFill>
                <a:srgbClr val="FF0000"/>
              </a:solidFill>
            </a:endParaRPr>
          </a:p>
          <a:p>
            <a:pPr algn="ctr">
              <a:defRPr/>
            </a:pPr>
            <a:r>
              <a:rPr lang="en-US" altLang="ja-JP" sz="2400" dirty="0" smtClean="0">
                <a:solidFill>
                  <a:srgbClr val="FF0000"/>
                </a:solidFill>
              </a:rPr>
              <a:t>4</a:t>
            </a:r>
            <a:r>
              <a:rPr lang="ja-JP" altLang="en-US" sz="2400" dirty="0" smtClean="0">
                <a:solidFill>
                  <a:srgbClr val="FF0000"/>
                </a:solidFill>
              </a:rPr>
              <a:t>大改悪</a:t>
            </a:r>
            <a:endParaRPr lang="en-US" altLang="ja-JP" sz="2400" dirty="0">
              <a:solidFill>
                <a:srgbClr val="FF0000"/>
              </a:solidFill>
            </a:endParaRPr>
          </a:p>
        </p:txBody>
      </p:sp>
      <p:sp>
        <p:nvSpPr>
          <p:cNvPr id="13" name="正方形/長方形 12"/>
          <p:cNvSpPr/>
          <p:nvPr/>
        </p:nvSpPr>
        <p:spPr>
          <a:xfrm>
            <a:off x="1800225" y="4797425"/>
            <a:ext cx="358775" cy="14446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骨太の方針</a:t>
            </a:r>
          </a:p>
        </p:txBody>
      </p:sp>
      <p:sp>
        <p:nvSpPr>
          <p:cNvPr id="14" name="正方形/長方形 13"/>
          <p:cNvSpPr/>
          <p:nvPr/>
        </p:nvSpPr>
        <p:spPr>
          <a:xfrm>
            <a:off x="2333625" y="4757738"/>
            <a:ext cx="877888" cy="15113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経済財政アクションプログラム</a:t>
            </a:r>
          </a:p>
        </p:txBody>
      </p:sp>
      <p:sp>
        <p:nvSpPr>
          <p:cNvPr id="15" name="右矢印 14"/>
          <p:cNvSpPr/>
          <p:nvPr/>
        </p:nvSpPr>
        <p:spPr>
          <a:xfrm>
            <a:off x="3235325" y="5029200"/>
            <a:ext cx="1768475" cy="969963"/>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rgbClr val="FF0000"/>
                </a:solidFill>
              </a:rPr>
              <a:t>審議会結論</a:t>
            </a:r>
          </a:p>
        </p:txBody>
      </p:sp>
      <p:cxnSp>
        <p:nvCxnSpPr>
          <p:cNvPr id="16" name="直線コネクタ 15"/>
          <p:cNvCxnSpPr/>
          <p:nvPr/>
        </p:nvCxnSpPr>
        <p:spPr>
          <a:xfrm>
            <a:off x="5003800" y="4291013"/>
            <a:ext cx="1" cy="2450355"/>
          </a:xfrm>
          <a:prstGeom prst="line">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 name="右矢印 18"/>
          <p:cNvSpPr/>
          <p:nvPr/>
        </p:nvSpPr>
        <p:spPr>
          <a:xfrm>
            <a:off x="5202238" y="4581525"/>
            <a:ext cx="1098550" cy="1871663"/>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rgbClr val="FF0000"/>
                </a:solidFill>
              </a:rPr>
              <a:t>法改正</a:t>
            </a:r>
          </a:p>
        </p:txBody>
      </p:sp>
      <p:sp>
        <p:nvSpPr>
          <p:cNvPr id="20" name="右矢印 19"/>
          <p:cNvSpPr/>
          <p:nvPr/>
        </p:nvSpPr>
        <p:spPr>
          <a:xfrm>
            <a:off x="6184900" y="4700588"/>
            <a:ext cx="733425" cy="187325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rgbClr val="FF0000"/>
                </a:solidFill>
              </a:rPr>
              <a:t>準備</a:t>
            </a:r>
          </a:p>
        </p:txBody>
      </p:sp>
      <p:sp>
        <p:nvSpPr>
          <p:cNvPr id="22" name="右矢印 21"/>
          <p:cNvSpPr/>
          <p:nvPr/>
        </p:nvSpPr>
        <p:spPr>
          <a:xfrm>
            <a:off x="7253288" y="2092672"/>
            <a:ext cx="1955800" cy="5873055"/>
          </a:xfrm>
          <a:prstGeom prst="rightArrow">
            <a:avLst>
              <a:gd name="adj1" fmla="val 50000"/>
              <a:gd name="adj2" fmla="val 2302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2800" dirty="0" smtClean="0">
              <a:solidFill>
                <a:srgbClr val="FF0000"/>
              </a:solidFill>
            </a:endParaRPr>
          </a:p>
          <a:p>
            <a:pPr algn="ctr">
              <a:defRPr/>
            </a:pPr>
            <a:endParaRPr lang="en-US" altLang="ja-JP" sz="2800" dirty="0">
              <a:solidFill>
                <a:srgbClr val="FF0000"/>
              </a:solidFill>
            </a:endParaRPr>
          </a:p>
          <a:p>
            <a:pPr algn="ctr">
              <a:defRPr/>
            </a:pPr>
            <a:endParaRPr lang="en-US" altLang="ja-JP" sz="2800" dirty="0" smtClean="0">
              <a:solidFill>
                <a:srgbClr val="FF0000"/>
              </a:solidFill>
            </a:endParaRPr>
          </a:p>
          <a:p>
            <a:pPr algn="ctr">
              <a:defRPr/>
            </a:pPr>
            <a:r>
              <a:rPr lang="ja-JP" altLang="en-US" sz="2800" dirty="0" smtClean="0">
                <a:solidFill>
                  <a:srgbClr val="FF0000"/>
                </a:solidFill>
              </a:rPr>
              <a:t>新</a:t>
            </a:r>
            <a:r>
              <a:rPr lang="en-US" altLang="ja-JP" sz="2800" dirty="0" smtClean="0">
                <a:solidFill>
                  <a:srgbClr val="FF0000"/>
                </a:solidFill>
              </a:rPr>
              <a:t>4</a:t>
            </a:r>
            <a:r>
              <a:rPr lang="ja-JP" altLang="en-US" sz="2800" dirty="0" smtClean="0">
                <a:solidFill>
                  <a:srgbClr val="FF0000"/>
                </a:solidFill>
              </a:rPr>
              <a:t>大改悪実施？</a:t>
            </a:r>
            <a:endParaRPr lang="ja-JP" altLang="en-US" sz="2800" dirty="0">
              <a:solidFill>
                <a:srgbClr val="FF0000"/>
              </a:solidFill>
            </a:endParaRPr>
          </a:p>
        </p:txBody>
      </p:sp>
      <p:sp>
        <p:nvSpPr>
          <p:cNvPr id="2" name="正方形/長方形 1"/>
          <p:cNvSpPr/>
          <p:nvPr/>
        </p:nvSpPr>
        <p:spPr>
          <a:xfrm>
            <a:off x="1828800" y="3764756"/>
            <a:ext cx="2599184" cy="3937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t>②要介護１，２特</a:t>
            </a:r>
            <a:r>
              <a:rPr lang="ja-JP" altLang="en-US" dirty="0"/>
              <a:t>養排除</a:t>
            </a:r>
          </a:p>
        </p:txBody>
      </p:sp>
      <p:sp>
        <p:nvSpPr>
          <p:cNvPr id="26" name="正方形/長方形 25"/>
          <p:cNvSpPr/>
          <p:nvPr/>
        </p:nvSpPr>
        <p:spPr>
          <a:xfrm>
            <a:off x="2081213" y="4257136"/>
            <a:ext cx="2662237" cy="3937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t>③</a:t>
            </a:r>
            <a:r>
              <a:rPr lang="en-US" altLang="ja-JP" dirty="0" smtClean="0"/>
              <a:t>2</a:t>
            </a:r>
            <a:r>
              <a:rPr lang="ja-JP" altLang="en-US" dirty="0" smtClean="0"/>
              <a:t>割負担④預貯金要件</a:t>
            </a:r>
            <a:endParaRPr lang="ja-JP" altLang="en-US" dirty="0"/>
          </a:p>
        </p:txBody>
      </p:sp>
      <p:sp>
        <p:nvSpPr>
          <p:cNvPr id="3" name="正方形/長方形 2"/>
          <p:cNvSpPr/>
          <p:nvPr/>
        </p:nvSpPr>
        <p:spPr>
          <a:xfrm>
            <a:off x="7229475" y="3040063"/>
            <a:ext cx="1599798" cy="22053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FF0000"/>
                </a:solidFill>
              </a:rPr>
              <a:t>①</a:t>
            </a:r>
            <a:r>
              <a:rPr kumimoji="1" lang="ja-JP" altLang="en-US" dirty="0" smtClean="0">
                <a:solidFill>
                  <a:srgbClr val="FF0000"/>
                </a:solidFill>
              </a:rPr>
              <a:t>要介護１，２保険給付外し</a:t>
            </a:r>
            <a:endParaRPr kumimoji="1" lang="en-US" altLang="ja-JP" dirty="0" smtClean="0">
              <a:solidFill>
                <a:srgbClr val="FF0000"/>
              </a:solidFill>
            </a:endParaRPr>
          </a:p>
          <a:p>
            <a:r>
              <a:rPr lang="ja-JP" altLang="en-US" dirty="0" smtClean="0">
                <a:solidFill>
                  <a:srgbClr val="FF0000"/>
                </a:solidFill>
              </a:rPr>
              <a:t>②生活援助等自己負担</a:t>
            </a:r>
            <a:endParaRPr lang="en-US" altLang="ja-JP" dirty="0" smtClean="0">
              <a:solidFill>
                <a:srgbClr val="FF0000"/>
              </a:solidFill>
            </a:endParaRPr>
          </a:p>
          <a:p>
            <a:r>
              <a:rPr kumimoji="1" lang="ja-JP" altLang="en-US" dirty="0" smtClean="0">
                <a:solidFill>
                  <a:srgbClr val="FF0000"/>
                </a:solidFill>
              </a:rPr>
              <a:t>③</a:t>
            </a:r>
            <a:r>
              <a:rPr kumimoji="1" lang="en-US" altLang="ja-JP" dirty="0" smtClean="0">
                <a:solidFill>
                  <a:srgbClr val="FF0000"/>
                </a:solidFill>
              </a:rPr>
              <a:t>65</a:t>
            </a:r>
            <a:r>
              <a:rPr kumimoji="1" lang="ja-JP" altLang="en-US" dirty="0" smtClean="0">
                <a:solidFill>
                  <a:srgbClr val="FF0000"/>
                </a:solidFill>
              </a:rPr>
              <a:t>歳以上</a:t>
            </a:r>
            <a:r>
              <a:rPr kumimoji="1" lang="en-US" altLang="ja-JP" dirty="0" smtClean="0">
                <a:solidFill>
                  <a:srgbClr val="FF0000"/>
                </a:solidFill>
              </a:rPr>
              <a:t>2</a:t>
            </a:r>
            <a:r>
              <a:rPr kumimoji="1" lang="ja-JP" altLang="en-US" dirty="0" smtClean="0">
                <a:solidFill>
                  <a:srgbClr val="FF0000"/>
                </a:solidFill>
              </a:rPr>
              <a:t>割負担</a:t>
            </a:r>
            <a:endParaRPr kumimoji="1" lang="en-US" altLang="ja-JP" dirty="0" smtClean="0">
              <a:solidFill>
                <a:srgbClr val="FF0000"/>
              </a:solidFill>
            </a:endParaRPr>
          </a:p>
          <a:p>
            <a:r>
              <a:rPr lang="ja-JP" altLang="en-US" dirty="0" smtClean="0">
                <a:solidFill>
                  <a:srgbClr val="FF0000"/>
                </a:solidFill>
              </a:rPr>
              <a:t>④預貯金で負担増</a:t>
            </a:r>
            <a:endParaRPr kumimoji="1" lang="ja-JP" altLang="en-US" dirty="0">
              <a:solidFill>
                <a:srgbClr val="FF0000"/>
              </a:solidFill>
            </a:endParaRPr>
          </a:p>
        </p:txBody>
      </p:sp>
    </p:spTree>
    <p:extLst>
      <p:ext uri="{BB962C8B-B14F-4D97-AF65-F5344CB8AC3E}">
        <p14:creationId xmlns:p14="http://schemas.microsoft.com/office/powerpoint/2010/main" val="3351617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0"/>
            <a:ext cx="9144000" cy="6564752"/>
          </a:xfrm>
          <a:prstGeom prst="rect">
            <a:avLst/>
          </a:prstGeom>
        </p:spPr>
      </p:pic>
      <p:sp>
        <p:nvSpPr>
          <p:cNvPr id="3" name="コンテンツ プレースホルダー 2"/>
          <p:cNvSpPr>
            <a:spLocks noGrp="1"/>
          </p:cNvSpPr>
          <p:nvPr>
            <p:ph idx="1"/>
          </p:nvPr>
        </p:nvSpPr>
        <p:spPr>
          <a:xfrm>
            <a:off x="2555776" y="6564752"/>
            <a:ext cx="6048672" cy="288032"/>
          </a:xfrm>
          <a:solidFill>
            <a:srgbClr val="FFFF00"/>
          </a:solidFill>
        </p:spPr>
        <p:txBody>
          <a:bodyPr/>
          <a:lstStyle/>
          <a:p>
            <a:pPr marL="0" indent="0">
              <a:buNone/>
            </a:pPr>
            <a:r>
              <a:rPr kumimoji="1" lang="ja-JP" altLang="en-US" sz="1800" dirty="0" smtClean="0"/>
              <a:t>第５５回社会保障審議会介護保険部会資料</a:t>
            </a:r>
            <a:r>
              <a:rPr kumimoji="1" lang="en-US" altLang="ja-JP" sz="1800" dirty="0" smtClean="0"/>
              <a:t>2016</a:t>
            </a:r>
            <a:r>
              <a:rPr kumimoji="1" lang="ja-JP" altLang="en-US" sz="1800" dirty="0" smtClean="0"/>
              <a:t>年</a:t>
            </a:r>
            <a:r>
              <a:rPr kumimoji="1" lang="en-US" altLang="ja-JP" sz="1800" dirty="0" smtClean="0"/>
              <a:t>2</a:t>
            </a:r>
            <a:r>
              <a:rPr kumimoji="1" lang="ja-JP" altLang="en-US" sz="1800" dirty="0" smtClean="0"/>
              <a:t>月</a:t>
            </a:r>
            <a:r>
              <a:rPr kumimoji="1" lang="en-US" altLang="ja-JP" sz="1800" dirty="0" smtClean="0"/>
              <a:t>17</a:t>
            </a:r>
            <a:r>
              <a:rPr kumimoji="1" lang="ja-JP" altLang="en-US" sz="1800" dirty="0" smtClean="0"/>
              <a:t>日</a:t>
            </a:r>
            <a:endParaRPr kumimoji="1" lang="ja-JP" altLang="en-US" sz="1800" dirty="0"/>
          </a:p>
        </p:txBody>
      </p:sp>
    </p:spTree>
    <p:extLst>
      <p:ext uri="{BB962C8B-B14F-4D97-AF65-F5344CB8AC3E}">
        <p14:creationId xmlns:p14="http://schemas.microsoft.com/office/powerpoint/2010/main" val="37734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640960" cy="850106"/>
          </a:xfrm>
          <a:solidFill>
            <a:schemeClr val="accent2">
              <a:lumMod val="20000"/>
              <a:lumOff val="80000"/>
            </a:schemeClr>
          </a:solidFill>
        </p:spPr>
        <p:txBody>
          <a:bodyPr/>
          <a:lstStyle/>
          <a:p>
            <a:r>
              <a:rPr lang="ja-JP" altLang="en-US" dirty="0"/>
              <a:t>社</a:t>
            </a:r>
            <a:r>
              <a:rPr lang="ja-JP" altLang="ja-JP" dirty="0" smtClean="0"/>
              <a:t>会</a:t>
            </a:r>
            <a:r>
              <a:rPr lang="ja-JP" altLang="ja-JP" dirty="0"/>
              <a:t>保障審議会介護保険</a:t>
            </a:r>
            <a:r>
              <a:rPr lang="ja-JP" altLang="ja-JP" dirty="0" smtClean="0"/>
              <a:t>部会</a:t>
            </a:r>
            <a:endParaRPr kumimoji="1" lang="ja-JP" altLang="en-US" dirty="0"/>
          </a:p>
        </p:txBody>
      </p:sp>
      <p:sp>
        <p:nvSpPr>
          <p:cNvPr id="3" name="コンテンツ プレースホルダー 2"/>
          <p:cNvSpPr>
            <a:spLocks noGrp="1"/>
          </p:cNvSpPr>
          <p:nvPr>
            <p:ph idx="1"/>
          </p:nvPr>
        </p:nvSpPr>
        <p:spPr>
          <a:xfrm>
            <a:off x="0" y="1124744"/>
            <a:ext cx="9144000" cy="5544616"/>
          </a:xfrm>
        </p:spPr>
        <p:txBody>
          <a:bodyPr/>
          <a:lstStyle/>
          <a:p>
            <a:pPr marL="0" indent="0">
              <a:buNone/>
            </a:pPr>
            <a:r>
              <a:rPr lang="ja-JP" altLang="en-US" dirty="0" smtClean="0"/>
              <a:t>第</a:t>
            </a:r>
            <a:r>
              <a:rPr lang="en-US" altLang="ja-JP" dirty="0" smtClean="0"/>
              <a:t>55</a:t>
            </a:r>
            <a:r>
              <a:rPr lang="ja-JP" altLang="en-US" dirty="0" smtClean="0"/>
              <a:t>回</a:t>
            </a:r>
            <a:r>
              <a:rPr lang="en-US" altLang="ja-JP" dirty="0" smtClean="0"/>
              <a:t>2</a:t>
            </a:r>
            <a:r>
              <a:rPr lang="ja-JP" altLang="en-US" dirty="0" smtClean="0"/>
              <a:t>月</a:t>
            </a:r>
            <a:r>
              <a:rPr lang="en-US" altLang="ja-JP" dirty="0" smtClean="0"/>
              <a:t>17</a:t>
            </a:r>
            <a:r>
              <a:rPr lang="ja-JP" altLang="en-US" dirty="0" smtClean="0"/>
              <a:t>日　介護分野動向、検討課題</a:t>
            </a:r>
            <a:endParaRPr lang="en-US" altLang="ja-JP" dirty="0" smtClean="0"/>
          </a:p>
          <a:p>
            <a:pPr marL="0" indent="0">
              <a:buNone/>
            </a:pPr>
            <a:r>
              <a:rPr lang="ja-JP" altLang="ja-JP" dirty="0" smtClean="0"/>
              <a:t>第</a:t>
            </a:r>
            <a:r>
              <a:rPr lang="en-US" altLang="ja-JP" dirty="0" smtClean="0"/>
              <a:t>56</a:t>
            </a:r>
            <a:r>
              <a:rPr lang="ja-JP" altLang="ja-JP" dirty="0"/>
              <a:t>回</a:t>
            </a:r>
            <a:r>
              <a:rPr lang="en-US" altLang="ja-JP" dirty="0"/>
              <a:t> </a:t>
            </a:r>
            <a:r>
              <a:rPr lang="en-US" altLang="ja-JP" dirty="0" smtClean="0"/>
              <a:t>3</a:t>
            </a:r>
            <a:r>
              <a:rPr lang="ja-JP" altLang="ja-JP" dirty="0"/>
              <a:t>月</a:t>
            </a:r>
            <a:r>
              <a:rPr lang="en-US" altLang="ja-JP" dirty="0"/>
              <a:t>25</a:t>
            </a:r>
            <a:r>
              <a:rPr lang="ja-JP" altLang="ja-JP" dirty="0" smtClean="0"/>
              <a:t>日</a:t>
            </a:r>
            <a:r>
              <a:rPr lang="ja-JP" altLang="en-US" dirty="0" smtClean="0"/>
              <a:t>　在宅医療・介護連携　他</a:t>
            </a:r>
            <a:endParaRPr lang="ja-JP" altLang="ja-JP" dirty="0"/>
          </a:p>
          <a:p>
            <a:pPr marL="0" indent="0">
              <a:buNone/>
            </a:pPr>
            <a:r>
              <a:rPr lang="ja-JP" altLang="ja-JP" dirty="0" smtClean="0"/>
              <a:t>第</a:t>
            </a:r>
            <a:r>
              <a:rPr lang="en-US" altLang="ja-JP" dirty="0" smtClean="0"/>
              <a:t>57</a:t>
            </a:r>
            <a:r>
              <a:rPr lang="ja-JP" altLang="ja-JP" dirty="0"/>
              <a:t>回</a:t>
            </a:r>
            <a:r>
              <a:rPr lang="en-US" altLang="ja-JP" dirty="0"/>
              <a:t> </a:t>
            </a:r>
            <a:r>
              <a:rPr lang="en-US" altLang="ja-JP" dirty="0" smtClean="0"/>
              <a:t>4</a:t>
            </a:r>
            <a:r>
              <a:rPr lang="ja-JP" altLang="ja-JP" dirty="0"/>
              <a:t>月</a:t>
            </a:r>
            <a:r>
              <a:rPr lang="en-US" altLang="ja-JP" dirty="0"/>
              <a:t>22</a:t>
            </a:r>
            <a:r>
              <a:rPr lang="ja-JP" altLang="ja-JP" dirty="0" smtClean="0"/>
              <a:t>日</a:t>
            </a:r>
            <a:r>
              <a:rPr lang="ja-JP" altLang="en-US" dirty="0" smtClean="0"/>
              <a:t>　地域の実情に応じたサービス　他</a:t>
            </a:r>
            <a:endParaRPr lang="ja-JP" altLang="ja-JP" dirty="0"/>
          </a:p>
          <a:p>
            <a:pPr marL="0" indent="0">
              <a:buNone/>
            </a:pPr>
            <a:r>
              <a:rPr lang="ja-JP" altLang="ja-JP" dirty="0" smtClean="0"/>
              <a:t>第</a:t>
            </a:r>
            <a:r>
              <a:rPr lang="en-US" altLang="ja-JP" dirty="0" smtClean="0"/>
              <a:t>58</a:t>
            </a:r>
            <a:r>
              <a:rPr lang="ja-JP" altLang="ja-JP" dirty="0"/>
              <a:t>回</a:t>
            </a:r>
            <a:r>
              <a:rPr lang="en-US" altLang="ja-JP" dirty="0"/>
              <a:t> </a:t>
            </a:r>
            <a:r>
              <a:rPr lang="en-US" altLang="ja-JP" dirty="0" smtClean="0"/>
              <a:t>5</a:t>
            </a:r>
            <a:r>
              <a:rPr lang="ja-JP" altLang="ja-JP" dirty="0"/>
              <a:t>月</a:t>
            </a:r>
            <a:r>
              <a:rPr lang="en-US" altLang="ja-JP" dirty="0"/>
              <a:t>25</a:t>
            </a:r>
            <a:r>
              <a:rPr lang="ja-JP" altLang="ja-JP" dirty="0" smtClean="0"/>
              <a:t>日</a:t>
            </a:r>
            <a:r>
              <a:rPr lang="ja-JP" altLang="en-US" dirty="0" smtClean="0"/>
              <a:t>　地域支援事業・介護予防　他</a:t>
            </a:r>
            <a:endParaRPr lang="ja-JP" altLang="ja-JP" dirty="0"/>
          </a:p>
          <a:p>
            <a:pPr marL="0" indent="0">
              <a:buNone/>
            </a:pPr>
            <a:r>
              <a:rPr lang="ja-JP" altLang="ja-JP" dirty="0" smtClean="0"/>
              <a:t>第</a:t>
            </a:r>
            <a:r>
              <a:rPr lang="en-US" altLang="ja-JP" dirty="0" smtClean="0"/>
              <a:t>59</a:t>
            </a:r>
            <a:r>
              <a:rPr lang="ja-JP" altLang="ja-JP" dirty="0"/>
              <a:t>回</a:t>
            </a:r>
            <a:r>
              <a:rPr lang="en-US" altLang="ja-JP" dirty="0"/>
              <a:t> </a:t>
            </a:r>
            <a:r>
              <a:rPr lang="en-US" altLang="ja-JP" dirty="0" smtClean="0"/>
              <a:t>6</a:t>
            </a:r>
            <a:r>
              <a:rPr lang="ja-JP" altLang="ja-JP" dirty="0"/>
              <a:t>月</a:t>
            </a:r>
            <a:r>
              <a:rPr lang="en-US" altLang="ja-JP" dirty="0"/>
              <a:t>3</a:t>
            </a:r>
            <a:r>
              <a:rPr lang="ja-JP" altLang="ja-JP" dirty="0" smtClean="0"/>
              <a:t>日</a:t>
            </a:r>
            <a:r>
              <a:rPr lang="ja-JP" altLang="en-US" dirty="0" smtClean="0"/>
              <a:t>　　介護人材の確保（生産性向上・</a:t>
            </a:r>
            <a:endParaRPr lang="en-US" altLang="ja-JP" dirty="0" smtClean="0"/>
          </a:p>
          <a:p>
            <a:pPr marL="0" indent="0">
              <a:buNone/>
            </a:pPr>
            <a:r>
              <a:rPr lang="ja-JP" altLang="en-US" dirty="0"/>
              <a:t>　</a:t>
            </a:r>
            <a:r>
              <a:rPr lang="ja-JP" altLang="en-US" dirty="0" smtClean="0"/>
              <a:t>　　　　　　　　　　業務効率）　他</a:t>
            </a:r>
            <a:endParaRPr lang="ja-JP" altLang="ja-JP" dirty="0"/>
          </a:p>
          <a:p>
            <a:pPr marL="0" indent="0">
              <a:buNone/>
            </a:pPr>
            <a:r>
              <a:rPr lang="ja-JP" altLang="ja-JP" dirty="0">
                <a:solidFill>
                  <a:srgbClr val="FF0000"/>
                </a:solidFill>
              </a:rPr>
              <a:t>第</a:t>
            </a:r>
            <a:r>
              <a:rPr lang="en-US" altLang="ja-JP" dirty="0">
                <a:solidFill>
                  <a:srgbClr val="FF0000"/>
                </a:solidFill>
              </a:rPr>
              <a:t>60</a:t>
            </a:r>
            <a:r>
              <a:rPr lang="ja-JP" altLang="ja-JP" dirty="0">
                <a:solidFill>
                  <a:srgbClr val="FF0000"/>
                </a:solidFill>
              </a:rPr>
              <a:t>回</a:t>
            </a:r>
            <a:r>
              <a:rPr lang="en-US" altLang="ja-JP" dirty="0">
                <a:solidFill>
                  <a:srgbClr val="FF0000"/>
                </a:solidFill>
              </a:rPr>
              <a:t> </a:t>
            </a:r>
            <a:r>
              <a:rPr lang="en-US" altLang="ja-JP" dirty="0" smtClean="0">
                <a:solidFill>
                  <a:srgbClr val="FF0000"/>
                </a:solidFill>
              </a:rPr>
              <a:t>7</a:t>
            </a:r>
            <a:r>
              <a:rPr lang="ja-JP" altLang="ja-JP" dirty="0">
                <a:solidFill>
                  <a:srgbClr val="FF0000"/>
                </a:solidFill>
              </a:rPr>
              <a:t>月</a:t>
            </a:r>
            <a:r>
              <a:rPr lang="en-US" altLang="ja-JP" dirty="0">
                <a:solidFill>
                  <a:srgbClr val="FF0000"/>
                </a:solidFill>
              </a:rPr>
              <a:t>20</a:t>
            </a:r>
            <a:r>
              <a:rPr lang="ja-JP" altLang="ja-JP" dirty="0" smtClean="0">
                <a:solidFill>
                  <a:srgbClr val="FF0000"/>
                </a:solidFill>
              </a:rPr>
              <a:t>日</a:t>
            </a:r>
            <a:r>
              <a:rPr lang="ja-JP" altLang="en-US" sz="2800" dirty="0" smtClean="0">
                <a:solidFill>
                  <a:srgbClr val="FF0000"/>
                </a:solidFill>
              </a:rPr>
              <a:t>　</a:t>
            </a:r>
            <a:r>
              <a:rPr lang="ja-JP" altLang="ja-JP" sz="2800" dirty="0" smtClean="0">
                <a:solidFill>
                  <a:srgbClr val="FF0000"/>
                </a:solidFill>
              </a:rPr>
              <a:t>軽度者への支援</a:t>
            </a:r>
            <a:r>
              <a:rPr lang="ja-JP" altLang="ja-JP" sz="2800" dirty="0">
                <a:solidFill>
                  <a:srgbClr val="FF0000"/>
                </a:solidFill>
              </a:rPr>
              <a:t>の</a:t>
            </a:r>
            <a:r>
              <a:rPr lang="ja-JP" altLang="ja-JP" sz="2800" dirty="0" smtClean="0">
                <a:solidFill>
                  <a:srgbClr val="FF0000"/>
                </a:solidFill>
              </a:rPr>
              <a:t>あり方</a:t>
            </a:r>
            <a:r>
              <a:rPr lang="ja-JP" altLang="en-US" sz="2800" dirty="0" smtClean="0">
                <a:solidFill>
                  <a:srgbClr val="FF0000"/>
                </a:solidFill>
              </a:rPr>
              <a:t>　</a:t>
            </a:r>
            <a:r>
              <a:rPr lang="ja-JP" altLang="ja-JP" sz="2800" dirty="0" smtClean="0">
                <a:solidFill>
                  <a:srgbClr val="FF0000"/>
                </a:solidFill>
              </a:rPr>
              <a:t>福祉</a:t>
            </a:r>
            <a:r>
              <a:rPr lang="ja-JP" altLang="ja-JP" sz="2800" dirty="0">
                <a:solidFill>
                  <a:srgbClr val="FF0000"/>
                </a:solidFill>
              </a:rPr>
              <a:t>用具</a:t>
            </a:r>
            <a:r>
              <a:rPr lang="ja-JP" altLang="ja-JP" sz="2800" dirty="0" smtClean="0">
                <a:solidFill>
                  <a:srgbClr val="FF0000"/>
                </a:solidFill>
              </a:rPr>
              <a:t>・</a:t>
            </a:r>
            <a:endParaRPr lang="en-US" altLang="ja-JP" sz="2800" dirty="0" smtClean="0">
              <a:solidFill>
                <a:srgbClr val="FF0000"/>
              </a:solidFill>
            </a:endParaRPr>
          </a:p>
          <a:p>
            <a:pPr marL="0" indent="0">
              <a:buNone/>
            </a:pPr>
            <a:r>
              <a:rPr lang="ja-JP" altLang="en-US" sz="2800" dirty="0">
                <a:solidFill>
                  <a:srgbClr val="FF0000"/>
                </a:solidFill>
              </a:rPr>
              <a:t>　</a:t>
            </a:r>
            <a:r>
              <a:rPr lang="ja-JP" altLang="en-US" sz="2800" dirty="0" smtClean="0">
                <a:solidFill>
                  <a:srgbClr val="FF0000"/>
                </a:solidFill>
              </a:rPr>
              <a:t>　　　　　　　　　　　　</a:t>
            </a:r>
            <a:r>
              <a:rPr lang="ja-JP" altLang="ja-JP" sz="2800" dirty="0" smtClean="0">
                <a:solidFill>
                  <a:srgbClr val="FF0000"/>
                </a:solidFill>
              </a:rPr>
              <a:t>住宅</a:t>
            </a:r>
            <a:r>
              <a:rPr lang="ja-JP" altLang="ja-JP" sz="2800" dirty="0">
                <a:solidFill>
                  <a:srgbClr val="FF0000"/>
                </a:solidFill>
              </a:rPr>
              <a:t>改修</a:t>
            </a:r>
          </a:p>
          <a:p>
            <a:pPr marL="0" indent="0">
              <a:buNone/>
            </a:pPr>
            <a:r>
              <a:rPr lang="ja-JP" altLang="en-US" b="1" dirty="0" smtClean="0">
                <a:solidFill>
                  <a:srgbClr val="FF0000"/>
                </a:solidFill>
              </a:rPr>
              <a:t>第</a:t>
            </a:r>
            <a:r>
              <a:rPr lang="en-US" altLang="ja-JP" b="1" dirty="0">
                <a:solidFill>
                  <a:srgbClr val="FF0000"/>
                </a:solidFill>
              </a:rPr>
              <a:t>61</a:t>
            </a:r>
            <a:r>
              <a:rPr lang="ja-JP" altLang="en-US" b="1" dirty="0" smtClean="0">
                <a:solidFill>
                  <a:srgbClr val="FF0000"/>
                </a:solidFill>
              </a:rPr>
              <a:t>回</a:t>
            </a:r>
            <a:r>
              <a:rPr lang="en-US" altLang="ja-JP" b="1" dirty="0" smtClean="0">
                <a:solidFill>
                  <a:srgbClr val="FF0000"/>
                </a:solidFill>
              </a:rPr>
              <a:t>8</a:t>
            </a:r>
            <a:r>
              <a:rPr lang="ja-JP" altLang="en-US" b="1" dirty="0" smtClean="0">
                <a:solidFill>
                  <a:srgbClr val="FF0000"/>
                </a:solidFill>
              </a:rPr>
              <a:t>月</a:t>
            </a:r>
            <a:r>
              <a:rPr lang="en-US" altLang="ja-JP" b="1" dirty="0" smtClean="0">
                <a:solidFill>
                  <a:srgbClr val="FF0000"/>
                </a:solidFill>
              </a:rPr>
              <a:t>19</a:t>
            </a:r>
            <a:r>
              <a:rPr lang="ja-JP" altLang="en-US" b="1" dirty="0" smtClean="0">
                <a:solidFill>
                  <a:srgbClr val="FF0000"/>
                </a:solidFill>
              </a:rPr>
              <a:t>日　負担のあり方</a:t>
            </a:r>
            <a:endParaRPr lang="en-US" altLang="ja-JP" b="1" dirty="0" smtClean="0">
              <a:solidFill>
                <a:srgbClr val="FF0000"/>
              </a:solidFill>
            </a:endParaRPr>
          </a:p>
          <a:p>
            <a:pPr marL="0" indent="0">
              <a:buNone/>
            </a:pPr>
            <a:r>
              <a:rPr kumimoji="1" lang="ja-JP" altLang="en-US" sz="2800" b="1" dirty="0" smtClean="0">
                <a:solidFill>
                  <a:srgbClr val="FF0000"/>
                </a:solidFill>
              </a:rPr>
              <a:t>第６２回</a:t>
            </a:r>
            <a:r>
              <a:rPr lang="ja-JP" altLang="en-US" sz="2800" b="1" dirty="0" smtClean="0">
                <a:solidFill>
                  <a:srgbClr val="FF0000"/>
                </a:solidFill>
              </a:rPr>
              <a:t>８月３１日　その他の課題、ニーズに応じたサービス</a:t>
            </a:r>
            <a:endParaRPr kumimoji="1" lang="ja-JP" altLang="en-US" sz="2800" b="1" dirty="0">
              <a:solidFill>
                <a:srgbClr val="FF0000"/>
              </a:solidFill>
            </a:endParaRPr>
          </a:p>
        </p:txBody>
      </p:sp>
    </p:spTree>
    <p:extLst>
      <p:ext uri="{BB962C8B-B14F-4D97-AF65-F5344CB8AC3E}">
        <p14:creationId xmlns:p14="http://schemas.microsoft.com/office/powerpoint/2010/main" val="3654086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40000"/>
              <a:lumOff val="60000"/>
            </a:schemeClr>
          </a:solidFill>
          <a:ln>
            <a:solidFill>
              <a:srgbClr val="00B0F0"/>
            </a:solidFill>
          </a:ln>
        </p:spPr>
        <p:txBody>
          <a:bodyPr/>
          <a:lstStyle/>
          <a:p>
            <a:r>
              <a:rPr kumimoji="1" lang="ja-JP" altLang="en-US" sz="5400" dirty="0" smtClean="0"/>
              <a:t>新たな負担増の見直し項目</a:t>
            </a:r>
            <a:r>
              <a:rPr kumimoji="1" lang="en-US" altLang="ja-JP" sz="2400" dirty="0" smtClean="0"/>
              <a:t/>
            </a:r>
            <a:br>
              <a:rPr kumimoji="1" lang="en-US" altLang="ja-JP" sz="2400" dirty="0" smtClean="0"/>
            </a:br>
            <a:r>
              <a:rPr kumimoji="1" lang="ja-JP" altLang="en-US" sz="2800" dirty="0" smtClean="0"/>
              <a:t>８月１９日の社保審介護保険部会での「論点」</a:t>
            </a:r>
            <a:endParaRPr kumimoji="1" lang="ja-JP" altLang="en-US" sz="2800" dirty="0"/>
          </a:p>
        </p:txBody>
      </p:sp>
      <p:sp>
        <p:nvSpPr>
          <p:cNvPr id="3" name="コンテンツ プレースホルダー 2"/>
          <p:cNvSpPr>
            <a:spLocks noGrp="1"/>
          </p:cNvSpPr>
          <p:nvPr>
            <p:ph idx="1"/>
          </p:nvPr>
        </p:nvSpPr>
        <p:spPr>
          <a:xfrm>
            <a:off x="179512" y="1556792"/>
            <a:ext cx="8507288" cy="4525963"/>
          </a:xfrm>
        </p:spPr>
        <p:txBody>
          <a:bodyPr/>
          <a:lstStyle/>
          <a:p>
            <a:pPr marL="0" indent="0">
              <a:buNone/>
            </a:pPr>
            <a:r>
              <a:rPr kumimoji="1" lang="ja-JP" altLang="en-US" sz="4400" dirty="0" smtClean="0"/>
              <a:t>１　利用者負担</a:t>
            </a:r>
            <a:r>
              <a:rPr lang="ja-JP" altLang="en-US" sz="4400" dirty="0" smtClean="0"/>
              <a:t>を１割から</a:t>
            </a:r>
            <a:r>
              <a:rPr lang="ja-JP" altLang="en-US" sz="4400" dirty="0" smtClean="0">
                <a:solidFill>
                  <a:srgbClr val="FF0000"/>
                </a:solidFill>
              </a:rPr>
              <a:t>２割</a:t>
            </a:r>
            <a:r>
              <a:rPr lang="ja-JP" altLang="en-US" sz="4400" dirty="0" smtClean="0"/>
              <a:t>へ引　</a:t>
            </a:r>
            <a:r>
              <a:rPr lang="ja-JP" altLang="en-US" sz="4400" dirty="0" err="1" smtClean="0"/>
              <a:t>き</a:t>
            </a:r>
            <a:r>
              <a:rPr lang="ja-JP" altLang="en-US" sz="4400" dirty="0" smtClean="0"/>
              <a:t>上げ</a:t>
            </a:r>
            <a:endParaRPr lang="en-US" altLang="ja-JP" sz="4400" dirty="0" smtClean="0"/>
          </a:p>
          <a:p>
            <a:pPr marL="0" indent="0">
              <a:buNone/>
            </a:pPr>
            <a:r>
              <a:rPr kumimoji="1" lang="ja-JP" altLang="en-US" sz="4400" dirty="0" smtClean="0"/>
              <a:t>２　負担上限額を医療保険並みに引き上げる</a:t>
            </a:r>
            <a:endParaRPr kumimoji="1" lang="en-US" altLang="ja-JP" sz="4400" dirty="0" smtClean="0"/>
          </a:p>
          <a:p>
            <a:pPr marL="0" indent="0">
              <a:buNone/>
            </a:pPr>
            <a:r>
              <a:rPr lang="ja-JP" altLang="en-US" sz="4400" dirty="0"/>
              <a:t>　</a:t>
            </a:r>
            <a:r>
              <a:rPr lang="ja-JP" altLang="en-US" sz="4400" dirty="0" smtClean="0"/>
              <a:t>　　月</a:t>
            </a:r>
            <a:r>
              <a:rPr lang="en-US" altLang="ja-JP" sz="4400" dirty="0" smtClean="0"/>
              <a:t>37,200</a:t>
            </a:r>
            <a:r>
              <a:rPr lang="ja-JP" altLang="en-US" sz="4400" dirty="0" smtClean="0"/>
              <a:t>円　⇒</a:t>
            </a:r>
            <a:r>
              <a:rPr lang="ja-JP" altLang="en-US" sz="4400" dirty="0" smtClean="0">
                <a:solidFill>
                  <a:srgbClr val="FF0000"/>
                </a:solidFill>
              </a:rPr>
              <a:t>　</a:t>
            </a:r>
            <a:r>
              <a:rPr lang="en-US" altLang="ja-JP" sz="4400" dirty="0" smtClean="0">
                <a:solidFill>
                  <a:srgbClr val="FF0000"/>
                </a:solidFill>
              </a:rPr>
              <a:t>44,400</a:t>
            </a:r>
            <a:r>
              <a:rPr lang="ja-JP" altLang="en-US" sz="4400" dirty="0" smtClean="0">
                <a:solidFill>
                  <a:srgbClr val="FF0000"/>
                </a:solidFill>
              </a:rPr>
              <a:t>円</a:t>
            </a:r>
            <a:endParaRPr lang="en-US" altLang="ja-JP" sz="4400" dirty="0" smtClean="0">
              <a:solidFill>
                <a:srgbClr val="FF0000"/>
              </a:solidFill>
            </a:endParaRPr>
          </a:p>
          <a:p>
            <a:pPr marL="0" indent="0">
              <a:buNone/>
            </a:pPr>
            <a:r>
              <a:rPr kumimoji="1" lang="ja-JP" altLang="en-US" sz="4400" dirty="0" smtClean="0"/>
              <a:t>３　施設の食費・部屋代補助で</a:t>
            </a:r>
            <a:r>
              <a:rPr kumimoji="1" lang="ja-JP" altLang="en-US" sz="4400" b="1" dirty="0" smtClean="0">
                <a:solidFill>
                  <a:srgbClr val="FF0000"/>
                </a:solidFill>
              </a:rPr>
              <a:t>不動産の勘案</a:t>
            </a:r>
            <a:endParaRPr kumimoji="1" lang="en-US" altLang="ja-JP" sz="4400" b="1" dirty="0" smtClean="0">
              <a:solidFill>
                <a:srgbClr val="FF0000"/>
              </a:solidFill>
            </a:endParaRPr>
          </a:p>
          <a:p>
            <a:pPr marL="0" indent="0">
              <a:buNone/>
            </a:pPr>
            <a:endParaRPr kumimoji="1" lang="ja-JP" altLang="en-US" dirty="0"/>
          </a:p>
        </p:txBody>
      </p:sp>
    </p:spTree>
    <p:extLst>
      <p:ext uri="{BB962C8B-B14F-4D97-AF65-F5344CB8AC3E}">
        <p14:creationId xmlns:p14="http://schemas.microsoft.com/office/powerpoint/2010/main" val="2469717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5238"/>
            <a:ext cx="8229600" cy="562074"/>
          </a:xfrm>
          <a:solidFill>
            <a:schemeClr val="accent1">
              <a:lumMod val="40000"/>
              <a:lumOff val="60000"/>
            </a:schemeClr>
          </a:solidFill>
        </p:spPr>
        <p:txBody>
          <a:bodyPr/>
          <a:lstStyle/>
          <a:p>
            <a:r>
              <a:rPr lang="ja-JP" altLang="en-US" sz="2800" dirty="0"/>
              <a:t>介護保険部会での委員の発言（</a:t>
            </a:r>
            <a:r>
              <a:rPr lang="en-US" altLang="ja-JP" sz="2800" dirty="0"/>
              <a:t>7</a:t>
            </a:r>
            <a:r>
              <a:rPr lang="ja-JP" altLang="en-US" sz="2800" dirty="0"/>
              <a:t>月２０日、８月２０日）</a:t>
            </a:r>
            <a:endParaRPr kumimoji="1" lang="ja-JP" altLang="en-US" sz="2800" dirty="0"/>
          </a:p>
        </p:txBody>
      </p:sp>
      <p:sp>
        <p:nvSpPr>
          <p:cNvPr id="3" name="コンテンツ プレースホルダー 2"/>
          <p:cNvSpPr>
            <a:spLocks noGrp="1"/>
          </p:cNvSpPr>
          <p:nvPr>
            <p:ph idx="1"/>
          </p:nvPr>
        </p:nvSpPr>
        <p:spPr>
          <a:xfrm>
            <a:off x="282352" y="980728"/>
            <a:ext cx="8579296" cy="5528851"/>
          </a:xfrm>
        </p:spPr>
        <p:txBody>
          <a:bodyPr/>
          <a:lstStyle/>
          <a:p>
            <a:pPr marL="0" indent="0">
              <a:buNone/>
            </a:pPr>
            <a:r>
              <a:rPr lang="en-US" altLang="ja-JP" sz="2800" dirty="0" smtClean="0"/>
              <a:t>● </a:t>
            </a:r>
            <a:r>
              <a:rPr lang="ja-JP" altLang="en-US" sz="2800" dirty="0"/>
              <a:t>「（生活援助の縮小、総合事業への移行に対して） 介護度だけで判断するの</a:t>
            </a:r>
            <a:r>
              <a:rPr lang="ja-JP" altLang="en-US" sz="2800" dirty="0" smtClean="0"/>
              <a:t>は性急</a:t>
            </a:r>
            <a:r>
              <a:rPr lang="ja-JP" altLang="en-US" sz="2800" dirty="0"/>
              <a:t>。サービスを外せば重度化がすすみ、命に関わる」（認知症の人と家族の会）</a:t>
            </a:r>
          </a:p>
          <a:p>
            <a:pPr marL="0" indent="0">
              <a:buNone/>
            </a:pPr>
            <a:r>
              <a:rPr lang="ja-JP" altLang="en-US" sz="2800" dirty="0"/>
              <a:t>● 「軽度者に生活援助サービスを提供し自立し続けてもらうことで、結果的に</a:t>
            </a:r>
            <a:r>
              <a:rPr lang="ja-JP" altLang="en-US" sz="2800" dirty="0" smtClean="0"/>
              <a:t>給付の</a:t>
            </a:r>
            <a:r>
              <a:rPr lang="ja-JP" altLang="en-US" sz="2800" dirty="0"/>
              <a:t>抑制につながる」（民間介護事業推進委員会）</a:t>
            </a:r>
          </a:p>
          <a:p>
            <a:pPr marL="0" indent="0">
              <a:buNone/>
            </a:pPr>
            <a:r>
              <a:rPr lang="ja-JP" altLang="en-US" sz="2800" dirty="0"/>
              <a:t>● 「独居、老々介護、認認介護などの家庭で生活援助サービスは必要。総合</a:t>
            </a:r>
            <a:r>
              <a:rPr lang="ja-JP" altLang="en-US" sz="2800" dirty="0" smtClean="0"/>
              <a:t>事業へ</a:t>
            </a:r>
            <a:r>
              <a:rPr lang="ja-JP" altLang="en-US" sz="2800" dirty="0"/>
              <a:t>の移行が検証できていない状況で、生活援助サービスを見直すのは時期尚早</a:t>
            </a:r>
            <a:r>
              <a:rPr lang="ja-JP" altLang="en-US" sz="2800" dirty="0" smtClean="0"/>
              <a:t>」（</a:t>
            </a:r>
            <a:r>
              <a:rPr lang="ja-JP" altLang="en-US" sz="2800" dirty="0"/>
              <a:t>日本介護クラフトユニオン）</a:t>
            </a:r>
          </a:p>
          <a:p>
            <a:pPr marL="0" indent="0">
              <a:buNone/>
            </a:pPr>
            <a:r>
              <a:rPr lang="ja-JP" altLang="en-US" sz="2800" dirty="0"/>
              <a:t>● 「総合事業に移行した自治体はまだ３分の１。検証もできない段階で次の</a:t>
            </a:r>
            <a:r>
              <a:rPr lang="ja-JP" altLang="en-US" sz="2800" dirty="0" smtClean="0"/>
              <a:t>ステップ</a:t>
            </a:r>
            <a:r>
              <a:rPr lang="ja-JP" altLang="en-US" sz="2800" dirty="0"/>
              <a:t>に進むのには危惧を覚える」（老人クラブ連合会</a:t>
            </a:r>
            <a:r>
              <a:rPr lang="ja-JP" altLang="en-US" sz="2800" dirty="0" smtClean="0"/>
              <a:t>）</a:t>
            </a:r>
            <a:endParaRPr lang="ja-JP" altLang="en-US" sz="2800" dirty="0"/>
          </a:p>
        </p:txBody>
      </p:sp>
    </p:spTree>
    <p:extLst>
      <p:ext uri="{BB962C8B-B14F-4D97-AF65-F5344CB8AC3E}">
        <p14:creationId xmlns:p14="http://schemas.microsoft.com/office/powerpoint/2010/main" val="862943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a:solidFill>
            <a:schemeClr val="tx2">
              <a:lumMod val="20000"/>
              <a:lumOff val="80000"/>
            </a:schemeClr>
          </a:solidFill>
        </p:spPr>
        <p:txBody>
          <a:bodyPr/>
          <a:lstStyle/>
          <a:p>
            <a:r>
              <a:rPr lang="ja-JP" altLang="en-US" sz="2800" dirty="0"/>
              <a:t>介護保険部会での委員の発言（</a:t>
            </a:r>
            <a:r>
              <a:rPr lang="en-US" altLang="ja-JP" sz="2800" dirty="0"/>
              <a:t>7</a:t>
            </a:r>
            <a:r>
              <a:rPr lang="ja-JP" altLang="en-US" sz="2800" dirty="0"/>
              <a:t>月２０日、８月２０日）</a:t>
            </a:r>
            <a:endParaRPr kumimoji="1" lang="ja-JP" altLang="en-US" sz="2800" dirty="0"/>
          </a:p>
        </p:txBody>
      </p:sp>
      <p:sp>
        <p:nvSpPr>
          <p:cNvPr id="3" name="コンテンツ プレースホルダー 2"/>
          <p:cNvSpPr>
            <a:spLocks noGrp="1"/>
          </p:cNvSpPr>
          <p:nvPr>
            <p:ph idx="1"/>
          </p:nvPr>
        </p:nvSpPr>
        <p:spPr>
          <a:xfrm>
            <a:off x="215516" y="1124744"/>
            <a:ext cx="8712968" cy="5433467"/>
          </a:xfrm>
        </p:spPr>
        <p:txBody>
          <a:bodyPr/>
          <a:lstStyle/>
          <a:p>
            <a:pPr marL="0" indent="0">
              <a:buNone/>
            </a:pPr>
            <a:r>
              <a:rPr lang="ja-JP" altLang="en-US" sz="2800" dirty="0" smtClean="0"/>
              <a:t>● </a:t>
            </a:r>
            <a:r>
              <a:rPr lang="ja-JP" altLang="en-US" sz="2800" dirty="0"/>
              <a:t>「（総合事業で）どの自治体も四苦八苦している。新たな給付の見直しは、とても</a:t>
            </a:r>
          </a:p>
          <a:p>
            <a:pPr marL="0" indent="0">
              <a:buNone/>
            </a:pPr>
            <a:r>
              <a:rPr lang="ja-JP" altLang="en-US" sz="2800" dirty="0"/>
              <a:t>じゃないが対応しかねる」（全国市長会）</a:t>
            </a:r>
          </a:p>
          <a:p>
            <a:pPr marL="0" indent="0">
              <a:buNone/>
            </a:pPr>
            <a:r>
              <a:rPr lang="en-US" altLang="ja-JP" sz="2800" dirty="0"/>
              <a:t>【</a:t>
            </a:r>
            <a:r>
              <a:rPr lang="ja-JP" altLang="en-US" sz="2800" dirty="0"/>
              <a:t>利用者負担の見直しに対して</a:t>
            </a:r>
            <a:r>
              <a:rPr lang="en-US" altLang="ja-JP" sz="2800" dirty="0"/>
              <a:t>】</a:t>
            </a:r>
          </a:p>
          <a:p>
            <a:pPr marL="0" indent="0">
              <a:buNone/>
            </a:pPr>
            <a:r>
              <a:rPr lang="en-US" altLang="ja-JP" sz="2800" dirty="0"/>
              <a:t>● </a:t>
            </a:r>
            <a:r>
              <a:rPr lang="ja-JP" altLang="en-US" sz="2800" dirty="0"/>
              <a:t>「生活保護を受ける高齢者がふえるなか、２割負担で必要なサービスが遠ざかり</a:t>
            </a:r>
            <a:r>
              <a:rPr lang="ja-JP" altLang="en-US" sz="2800" dirty="0" smtClean="0"/>
              <a:t>、重度化</a:t>
            </a:r>
            <a:r>
              <a:rPr lang="ja-JP" altLang="en-US" sz="2800" dirty="0"/>
              <a:t>が進んで結局、介護離職を増やすことになる」（全国老人クラブ連合会）</a:t>
            </a:r>
          </a:p>
          <a:p>
            <a:pPr marL="0" indent="0">
              <a:buNone/>
            </a:pPr>
            <a:r>
              <a:rPr lang="ja-JP" altLang="en-US" sz="2800" dirty="0"/>
              <a:t>● 「昨年行われた補足給付の見直しはあまりに過酷で、負担が倍になって</a:t>
            </a:r>
            <a:r>
              <a:rPr lang="ja-JP" altLang="en-US" sz="2800" dirty="0" smtClean="0"/>
              <a:t>サービスを</a:t>
            </a:r>
            <a:r>
              <a:rPr lang="ja-JP" altLang="en-US" sz="2800" dirty="0"/>
              <a:t>控えるなどの重大な影響が出ている。さらに負担増とは受け入れがたい」（</a:t>
            </a:r>
            <a:r>
              <a:rPr lang="ja-JP" altLang="en-US" sz="2800" dirty="0" smtClean="0"/>
              <a:t>認知症の</a:t>
            </a:r>
            <a:r>
              <a:rPr lang="ja-JP" altLang="en-US" sz="2800" dirty="0"/>
              <a:t>人と家族の会）</a:t>
            </a:r>
            <a:endParaRPr kumimoji="1" lang="ja-JP" altLang="en-US" sz="2800" dirty="0"/>
          </a:p>
        </p:txBody>
      </p:sp>
    </p:spTree>
    <p:extLst>
      <p:ext uri="{BB962C8B-B14F-4D97-AF65-F5344CB8AC3E}">
        <p14:creationId xmlns:p14="http://schemas.microsoft.com/office/powerpoint/2010/main" val="16072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a:solidFill>
            <a:schemeClr val="tx2">
              <a:lumMod val="20000"/>
              <a:lumOff val="80000"/>
            </a:schemeClr>
          </a:solidFill>
        </p:spPr>
        <p:txBody>
          <a:bodyPr/>
          <a:lstStyle/>
          <a:p>
            <a:r>
              <a:rPr kumimoji="1" lang="ja-JP" altLang="en-US" dirty="0" smtClean="0"/>
              <a:t>「改定」スケジュールと当面の重点</a:t>
            </a:r>
            <a:endParaRPr kumimoji="1" lang="ja-JP" altLang="en-US" dirty="0"/>
          </a:p>
        </p:txBody>
      </p:sp>
      <p:sp>
        <p:nvSpPr>
          <p:cNvPr id="3" name="コンテンツ プレースホルダー 2"/>
          <p:cNvSpPr>
            <a:spLocks noGrp="1"/>
          </p:cNvSpPr>
          <p:nvPr>
            <p:ph idx="1"/>
          </p:nvPr>
        </p:nvSpPr>
        <p:spPr>
          <a:xfrm>
            <a:off x="1331640" y="888430"/>
            <a:ext cx="6192688" cy="2581747"/>
          </a:xfrm>
        </p:spPr>
        <p:txBody>
          <a:bodyPr/>
          <a:lstStyle/>
          <a:p>
            <a:pPr marL="0" indent="0">
              <a:buNone/>
            </a:pPr>
            <a:r>
              <a:rPr kumimoji="1" lang="ja-JP" altLang="en-US" sz="2800" dirty="0" smtClean="0"/>
              <a:t>社会保障審議会介護保険部会</a:t>
            </a:r>
            <a:endParaRPr kumimoji="1" lang="en-US" altLang="ja-JP" sz="2800" dirty="0" smtClean="0"/>
          </a:p>
          <a:p>
            <a:pPr marL="0" indent="0">
              <a:buNone/>
            </a:pPr>
            <a:r>
              <a:rPr lang="ja-JP" altLang="en-US" sz="2800" dirty="0"/>
              <a:t>　</a:t>
            </a:r>
            <a:r>
              <a:rPr lang="ja-JP" altLang="en-US" sz="2800" dirty="0" smtClean="0"/>
              <a:t>○８月まで「論点」整理（総論の審議）</a:t>
            </a:r>
            <a:endParaRPr lang="en-US" altLang="ja-JP" sz="2800" dirty="0" smtClean="0"/>
          </a:p>
          <a:p>
            <a:pPr marL="0" indent="0">
              <a:buNone/>
            </a:pPr>
            <a:r>
              <a:rPr kumimoji="1" lang="ja-JP" altLang="en-US" sz="2800" dirty="0"/>
              <a:t>　</a:t>
            </a:r>
            <a:r>
              <a:rPr kumimoji="1" lang="ja-JP" altLang="en-US" sz="2800" dirty="0" smtClean="0"/>
              <a:t>○９月～各論（</a:t>
            </a:r>
            <a:r>
              <a:rPr lang="ja-JP" altLang="en-US" sz="2800" dirty="0" smtClean="0"/>
              <a:t>具体案の審議）</a:t>
            </a:r>
            <a:endParaRPr lang="en-US" altLang="ja-JP" sz="2800" dirty="0" smtClean="0"/>
          </a:p>
          <a:p>
            <a:pPr marL="0" indent="0">
              <a:buNone/>
            </a:pPr>
            <a:r>
              <a:rPr kumimoji="1" lang="ja-JP" altLang="en-US" sz="2800" dirty="0"/>
              <a:t>　</a:t>
            </a:r>
            <a:r>
              <a:rPr kumimoji="1" lang="ja-JP" altLang="en-US" sz="2800" dirty="0" smtClean="0"/>
              <a:t>介護保険部会「意見」まとめ（１１月末）</a:t>
            </a:r>
            <a:endParaRPr kumimoji="1" lang="en-US" altLang="ja-JP" sz="2800" dirty="0" smtClean="0"/>
          </a:p>
          <a:p>
            <a:pPr marL="0" indent="0">
              <a:buNone/>
            </a:pPr>
            <a:r>
              <a:rPr lang="ja-JP" altLang="en-US" sz="2800" dirty="0"/>
              <a:t>　</a:t>
            </a:r>
            <a:r>
              <a:rPr lang="ja-JP" altLang="en-US" sz="2800" dirty="0" smtClean="0"/>
              <a:t>政府方針決定・</a:t>
            </a:r>
            <a:endParaRPr lang="en-US" altLang="ja-JP" sz="2800" dirty="0" smtClean="0"/>
          </a:p>
          <a:p>
            <a:pPr marL="0" indent="0">
              <a:buNone/>
            </a:pPr>
            <a:r>
              <a:rPr lang="ja-JP" altLang="en-US" sz="2800" dirty="0" smtClean="0"/>
              <a:t>改定法案要綱作成</a:t>
            </a:r>
            <a:endParaRPr kumimoji="1" lang="en-US" altLang="ja-JP" sz="2800" dirty="0" smtClean="0"/>
          </a:p>
          <a:p>
            <a:pPr marL="0" indent="0">
              <a:buNone/>
            </a:pPr>
            <a:endParaRPr lang="en-US" altLang="ja-JP" sz="2800" dirty="0"/>
          </a:p>
          <a:p>
            <a:pPr marL="0" indent="0">
              <a:buNone/>
            </a:pPr>
            <a:endParaRPr kumimoji="1" lang="ja-JP" altLang="en-US" sz="2800" dirty="0"/>
          </a:p>
        </p:txBody>
      </p:sp>
      <p:sp>
        <p:nvSpPr>
          <p:cNvPr id="4" name="正方形/長方形 3"/>
          <p:cNvSpPr/>
          <p:nvPr/>
        </p:nvSpPr>
        <p:spPr>
          <a:xfrm>
            <a:off x="1475656" y="4200215"/>
            <a:ext cx="3888432" cy="14978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smtClean="0"/>
              <a:t>通常国会</a:t>
            </a:r>
            <a:endParaRPr kumimoji="1" lang="en-US" altLang="ja-JP" sz="3200" dirty="0" smtClean="0"/>
          </a:p>
          <a:p>
            <a:r>
              <a:rPr kumimoji="1" lang="ja-JP" altLang="en-US" sz="3200" dirty="0" smtClean="0"/>
              <a:t>法案提出（３月？）</a:t>
            </a:r>
            <a:endParaRPr lang="en-US" altLang="ja-JP" sz="3200" dirty="0"/>
          </a:p>
          <a:p>
            <a:r>
              <a:rPr kumimoji="1" lang="ja-JP" altLang="en-US" sz="3200" dirty="0" smtClean="0"/>
              <a:t>改定法成立（６月？）</a:t>
            </a:r>
            <a:endParaRPr kumimoji="1" lang="en-US" altLang="ja-JP" sz="3200" dirty="0" smtClean="0"/>
          </a:p>
          <a:p>
            <a:pPr algn="ctr"/>
            <a:endParaRPr kumimoji="1" lang="ja-JP" altLang="en-US" dirty="0"/>
          </a:p>
        </p:txBody>
      </p:sp>
      <p:sp>
        <p:nvSpPr>
          <p:cNvPr id="6" name="正方形/長方形 5"/>
          <p:cNvSpPr/>
          <p:nvPr/>
        </p:nvSpPr>
        <p:spPr>
          <a:xfrm>
            <a:off x="1336410" y="5804869"/>
            <a:ext cx="3816424" cy="3931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t>政</a:t>
            </a:r>
            <a:r>
              <a:rPr lang="ja-JP" altLang="en-US" sz="2800" dirty="0" smtClean="0"/>
              <a:t>省令など準備</a:t>
            </a:r>
            <a:endParaRPr kumimoji="1" lang="en-US" altLang="ja-JP" sz="2800" dirty="0" smtClean="0"/>
          </a:p>
        </p:txBody>
      </p:sp>
      <p:sp>
        <p:nvSpPr>
          <p:cNvPr id="7" name="正方形/長方形 6"/>
          <p:cNvSpPr/>
          <p:nvPr/>
        </p:nvSpPr>
        <p:spPr>
          <a:xfrm>
            <a:off x="179512" y="6428123"/>
            <a:ext cx="8964488" cy="3931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t>（４月）改定実施、介護報酬改定、第７期計画・保険料改定　</a:t>
            </a:r>
            <a:endParaRPr kumimoji="1" lang="en-US" altLang="ja-JP" sz="2800" dirty="0" smtClean="0"/>
          </a:p>
        </p:txBody>
      </p:sp>
      <p:sp>
        <p:nvSpPr>
          <p:cNvPr id="8" name="正方形/長方形 7"/>
          <p:cNvSpPr/>
          <p:nvPr/>
        </p:nvSpPr>
        <p:spPr>
          <a:xfrm>
            <a:off x="0" y="1772816"/>
            <a:ext cx="1475656"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t>２０１６年</a:t>
            </a:r>
            <a:endParaRPr kumimoji="1" lang="ja-JP" altLang="en-US" sz="2400" b="1" dirty="0"/>
          </a:p>
        </p:txBody>
      </p:sp>
      <p:sp>
        <p:nvSpPr>
          <p:cNvPr id="9" name="正方形/長方形 8"/>
          <p:cNvSpPr/>
          <p:nvPr/>
        </p:nvSpPr>
        <p:spPr>
          <a:xfrm>
            <a:off x="-33657" y="4200215"/>
            <a:ext cx="1475656"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t>２０１７年</a:t>
            </a:r>
            <a:endParaRPr kumimoji="1" lang="ja-JP" altLang="en-US" sz="2400" b="1" dirty="0"/>
          </a:p>
        </p:txBody>
      </p:sp>
      <p:sp>
        <p:nvSpPr>
          <p:cNvPr id="5" name="角丸四角形 4"/>
          <p:cNvSpPr/>
          <p:nvPr/>
        </p:nvSpPr>
        <p:spPr>
          <a:xfrm>
            <a:off x="4914665" y="3099396"/>
            <a:ext cx="4104456" cy="1479923"/>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solidFill>
                  <a:srgbClr val="FF0000"/>
                </a:solidFill>
              </a:rPr>
              <a:t>○意見まとめさせない。</a:t>
            </a:r>
            <a:endParaRPr kumimoji="1" lang="en-US" altLang="ja-JP" sz="2800" dirty="0" smtClean="0">
              <a:solidFill>
                <a:srgbClr val="FF0000"/>
              </a:solidFill>
            </a:endParaRPr>
          </a:p>
          <a:p>
            <a:r>
              <a:rPr kumimoji="1" lang="ja-JP" altLang="en-US" sz="2800" dirty="0" smtClean="0">
                <a:solidFill>
                  <a:srgbClr val="FF0000"/>
                </a:solidFill>
              </a:rPr>
              <a:t>○政府方針決定させない</a:t>
            </a:r>
            <a:endParaRPr kumimoji="1" lang="en-US" altLang="ja-JP" sz="2800" dirty="0" smtClean="0">
              <a:solidFill>
                <a:srgbClr val="FF0000"/>
              </a:solidFill>
            </a:endParaRPr>
          </a:p>
          <a:p>
            <a:r>
              <a:rPr kumimoji="1" lang="ja-JP" altLang="en-US" sz="2800" dirty="0" smtClean="0">
                <a:solidFill>
                  <a:srgbClr val="FF0000"/>
                </a:solidFill>
              </a:rPr>
              <a:t>○法案化させない</a:t>
            </a:r>
            <a:endParaRPr kumimoji="1" lang="ja-JP" altLang="en-US" sz="2800" dirty="0">
              <a:solidFill>
                <a:srgbClr val="FF0000"/>
              </a:solidFill>
            </a:endParaRPr>
          </a:p>
        </p:txBody>
      </p:sp>
      <p:sp>
        <p:nvSpPr>
          <p:cNvPr id="10" name="正方形/長方形 9"/>
          <p:cNvSpPr/>
          <p:nvPr/>
        </p:nvSpPr>
        <p:spPr>
          <a:xfrm>
            <a:off x="-33657" y="5881001"/>
            <a:ext cx="1414887"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t>２０１８年</a:t>
            </a:r>
            <a:endParaRPr kumimoji="1" lang="ja-JP" altLang="en-US" sz="2400" b="1" dirty="0"/>
          </a:p>
        </p:txBody>
      </p:sp>
    </p:spTree>
    <p:extLst>
      <p:ext uri="{BB962C8B-B14F-4D97-AF65-F5344CB8AC3E}">
        <p14:creationId xmlns:p14="http://schemas.microsoft.com/office/powerpoint/2010/main" val="334960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94722"/>
          </a:xfrm>
        </p:spPr>
        <p:txBody>
          <a:bodyPr/>
          <a:lstStyle/>
          <a:p>
            <a:r>
              <a:rPr lang="ja-JP" altLang="en-US" sz="6600" dirty="0" smtClean="0"/>
              <a:t>新総合事業を考える</a:t>
            </a:r>
            <a:r>
              <a:rPr lang="en-US" altLang="ja-JP" sz="6600" dirty="0" smtClean="0"/>
              <a:t/>
            </a:r>
            <a:br>
              <a:rPr lang="en-US" altLang="ja-JP" sz="6600" dirty="0" smtClean="0"/>
            </a:br>
            <a:r>
              <a:rPr lang="ja-JP" altLang="en-US" sz="16600" dirty="0" smtClean="0"/>
              <a:t>前提</a:t>
            </a:r>
            <a:r>
              <a:rPr lang="ja-JP" altLang="en-US" dirty="0"/>
              <a:t>　</a:t>
            </a:r>
            <a:r>
              <a:rPr lang="en-US" altLang="ja-JP" dirty="0" smtClean="0"/>
              <a:t/>
            </a:r>
            <a:br>
              <a:rPr lang="en-US" altLang="ja-JP" dirty="0" smtClean="0"/>
            </a:br>
            <a:r>
              <a:rPr lang="en-US" altLang="ja-JP" sz="6600" dirty="0" smtClean="0">
                <a:solidFill>
                  <a:srgbClr val="FF0000"/>
                </a:solidFill>
              </a:rPr>
              <a:t>2015</a:t>
            </a:r>
            <a:r>
              <a:rPr lang="ja-JP" altLang="en-US" sz="6600" dirty="0" smtClean="0">
                <a:solidFill>
                  <a:srgbClr val="FF0000"/>
                </a:solidFill>
              </a:rPr>
              <a:t>年</a:t>
            </a:r>
            <a:r>
              <a:rPr lang="ja-JP" altLang="en-US" sz="6600" dirty="0" smtClean="0">
                <a:solidFill>
                  <a:srgbClr val="FF0000"/>
                </a:solidFill>
              </a:rPr>
              <a:t>介護</a:t>
            </a:r>
            <a:r>
              <a:rPr lang="ja-JP" altLang="en-US" sz="6600" dirty="0">
                <a:solidFill>
                  <a:srgbClr val="FF0000"/>
                </a:solidFill>
              </a:rPr>
              <a:t>保険改定</a:t>
            </a:r>
            <a:r>
              <a:rPr lang="ja-JP" altLang="en-US" sz="8000" dirty="0">
                <a:solidFill>
                  <a:srgbClr val="FF0000"/>
                </a:solidFill>
              </a:rPr>
              <a:t>　</a:t>
            </a:r>
            <a:endParaRPr kumimoji="1" lang="ja-JP" altLang="en-US" dirty="0"/>
          </a:p>
        </p:txBody>
      </p:sp>
    </p:spTree>
    <p:extLst>
      <p:ext uri="{BB962C8B-B14F-4D97-AF65-F5344CB8AC3E}">
        <p14:creationId xmlns:p14="http://schemas.microsoft.com/office/powerpoint/2010/main" val="1582187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0"/>
            <a:ext cx="8363272" cy="1340768"/>
          </a:xfrm>
          <a:solidFill>
            <a:srgbClr val="00B0F0"/>
          </a:solidFill>
        </p:spPr>
        <p:txBody>
          <a:bodyPr/>
          <a:lstStyle/>
          <a:p>
            <a:r>
              <a:rPr lang="ja-JP" altLang="en-US" dirty="0">
                <a:solidFill>
                  <a:srgbClr val="FF0000"/>
                </a:solidFill>
              </a:rPr>
              <a:t>国</a:t>
            </a:r>
            <a:r>
              <a:rPr lang="ja-JP" altLang="en-US" dirty="0" smtClean="0">
                <a:solidFill>
                  <a:srgbClr val="FF0000"/>
                </a:solidFill>
              </a:rPr>
              <a:t>に</a:t>
            </a:r>
            <a:r>
              <a:rPr lang="ja-JP" altLang="en-US" dirty="0">
                <a:solidFill>
                  <a:srgbClr val="FF0000"/>
                </a:solidFill>
              </a:rPr>
              <a:t>向</a:t>
            </a:r>
            <a:r>
              <a:rPr lang="ja-JP" altLang="en-US" dirty="0" smtClean="0">
                <a:solidFill>
                  <a:srgbClr val="FF0000"/>
                </a:solidFill>
              </a:rPr>
              <a:t>けて</a:t>
            </a:r>
            <a:r>
              <a:rPr lang="ja-JP" altLang="en-US" dirty="0" smtClean="0"/>
              <a:t>の要求と</a:t>
            </a:r>
            <a:r>
              <a:rPr lang="en-US" altLang="ja-JP" dirty="0" smtClean="0"/>
              <a:t/>
            </a:r>
            <a:br>
              <a:rPr lang="en-US" altLang="ja-JP" dirty="0" smtClean="0"/>
            </a:br>
            <a:r>
              <a:rPr lang="ja-JP" altLang="en-US" dirty="0"/>
              <a:t>　</a:t>
            </a:r>
            <a:r>
              <a:rPr lang="ja-JP" altLang="en-US" dirty="0" smtClean="0"/>
              <a:t>　　　</a:t>
            </a:r>
            <a:r>
              <a:rPr lang="ja-JP" altLang="en-US" dirty="0" smtClean="0">
                <a:solidFill>
                  <a:srgbClr val="FF0000"/>
                </a:solidFill>
              </a:rPr>
              <a:t>自治体へ</a:t>
            </a:r>
            <a:r>
              <a:rPr lang="ja-JP" altLang="en-US" dirty="0" smtClean="0"/>
              <a:t>の取り組み</a:t>
            </a:r>
            <a:endParaRPr kumimoji="1" lang="ja-JP" altLang="en-US" dirty="0"/>
          </a:p>
        </p:txBody>
      </p:sp>
      <p:sp>
        <p:nvSpPr>
          <p:cNvPr id="3" name="コンテンツ プレースホルダー 2"/>
          <p:cNvSpPr>
            <a:spLocks noGrp="1"/>
          </p:cNvSpPr>
          <p:nvPr>
            <p:ph idx="1"/>
          </p:nvPr>
        </p:nvSpPr>
        <p:spPr>
          <a:xfrm>
            <a:off x="457200" y="1124744"/>
            <a:ext cx="8363272" cy="5733256"/>
          </a:xfrm>
        </p:spPr>
        <p:txBody>
          <a:bodyPr/>
          <a:lstStyle/>
          <a:p>
            <a:pPr marL="0" indent="0">
              <a:buNone/>
            </a:pPr>
            <a:r>
              <a:rPr lang="ja-JP" altLang="en-US" sz="4000" dirty="0" smtClean="0"/>
              <a:t>○</a:t>
            </a:r>
            <a:r>
              <a:rPr lang="ja-JP" altLang="ja-JP" sz="4000" dirty="0" smtClean="0"/>
              <a:t>総合事業</a:t>
            </a:r>
            <a:r>
              <a:rPr lang="ja-JP" altLang="en-US" sz="4000" dirty="0" smtClean="0"/>
              <a:t>は</a:t>
            </a:r>
            <a:r>
              <a:rPr lang="ja-JP" altLang="ja-JP" sz="4000" dirty="0" smtClean="0"/>
              <a:t>、</a:t>
            </a:r>
            <a:r>
              <a:rPr lang="ja-JP" altLang="ja-JP" sz="4000" dirty="0"/>
              <a:t>要支援１、２のホームヘルプ・デイサービスにとどまらず、要介護１、２までの「軽度者」の介護サービス全体を切り捨てていく「受け皿」としての</a:t>
            </a:r>
            <a:r>
              <a:rPr lang="ja-JP" altLang="ja-JP" sz="4000" dirty="0" smtClean="0"/>
              <a:t>役割</a:t>
            </a:r>
            <a:endParaRPr lang="ja-JP" altLang="ja-JP" sz="4000" dirty="0"/>
          </a:p>
          <a:p>
            <a:pPr marL="0" indent="0">
              <a:buNone/>
            </a:pPr>
            <a:r>
              <a:rPr lang="ja-JP" altLang="en-US" sz="4000" dirty="0" smtClean="0"/>
              <a:t>○</a:t>
            </a:r>
            <a:r>
              <a:rPr lang="ja-JP" altLang="ja-JP" sz="4000" dirty="0" smtClean="0"/>
              <a:t>国</a:t>
            </a:r>
            <a:r>
              <a:rPr lang="ja-JP" altLang="ja-JP" sz="4000" dirty="0"/>
              <a:t>の要介護１・２切り捨てを許さない全国的な課題を取り組みながら、自治体レベルでの総合事業実施</a:t>
            </a:r>
            <a:r>
              <a:rPr lang="ja-JP" altLang="ja-JP" sz="4000" dirty="0" smtClean="0"/>
              <a:t>に</a:t>
            </a:r>
            <a:r>
              <a:rPr lang="ja-JP" altLang="en-US" sz="4000" dirty="0" smtClean="0"/>
              <a:t>対応した</a:t>
            </a:r>
            <a:r>
              <a:rPr lang="ja-JP" altLang="ja-JP" sz="4000" dirty="0" smtClean="0"/>
              <a:t>共同</a:t>
            </a:r>
            <a:r>
              <a:rPr lang="ja-JP" altLang="ja-JP" sz="4000" dirty="0"/>
              <a:t>した運動が</a:t>
            </a:r>
            <a:r>
              <a:rPr lang="ja-JP" altLang="ja-JP" sz="4000" dirty="0" smtClean="0"/>
              <a:t>急務</a:t>
            </a:r>
            <a:endParaRPr kumimoji="1" lang="ja-JP" altLang="en-US" sz="4000" dirty="0"/>
          </a:p>
        </p:txBody>
      </p:sp>
      <p:sp>
        <p:nvSpPr>
          <p:cNvPr id="4" name="正方形/長方形 3"/>
          <p:cNvSpPr/>
          <p:nvPr/>
        </p:nvSpPr>
        <p:spPr>
          <a:xfrm>
            <a:off x="5652120" y="6525344"/>
            <a:ext cx="3168352" cy="33265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「どうなる」本　１２～１３頁</a:t>
            </a:r>
            <a:endParaRPr kumimoji="1" lang="ja-JP" altLang="en-US" dirty="0"/>
          </a:p>
        </p:txBody>
      </p:sp>
    </p:spTree>
    <p:extLst>
      <p:ext uri="{BB962C8B-B14F-4D97-AF65-F5344CB8AC3E}">
        <p14:creationId xmlns:p14="http://schemas.microsoft.com/office/powerpoint/2010/main" val="990001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964488" cy="5602634"/>
          </a:xfrm>
        </p:spPr>
        <p:txBody>
          <a:bodyPr/>
          <a:lstStyle/>
          <a:p>
            <a:r>
              <a:rPr lang="ja-JP" altLang="en-US" sz="9600" dirty="0">
                <a:solidFill>
                  <a:srgbClr val="FF0000"/>
                </a:solidFill>
              </a:rPr>
              <a:t>総合事業と</a:t>
            </a:r>
            <a:r>
              <a:rPr lang="ja-JP" altLang="en-US" sz="9600" dirty="0" smtClean="0">
                <a:solidFill>
                  <a:srgbClr val="FF0000"/>
                </a:solidFill>
              </a:rPr>
              <a:t>は</a:t>
            </a:r>
            <a:r>
              <a:rPr lang="en-US" altLang="ja-JP" sz="9600" dirty="0" smtClean="0">
                <a:solidFill>
                  <a:srgbClr val="FF0000"/>
                </a:solidFill>
              </a:rPr>
              <a:t/>
            </a:r>
            <a:br>
              <a:rPr lang="en-US" altLang="ja-JP" sz="9600" dirty="0" smtClean="0">
                <a:solidFill>
                  <a:srgbClr val="FF0000"/>
                </a:solidFill>
              </a:rPr>
            </a:br>
            <a:r>
              <a:rPr lang="ja-JP" altLang="en-US" sz="9600" dirty="0" smtClean="0">
                <a:solidFill>
                  <a:srgbClr val="FF0000"/>
                </a:solidFill>
              </a:rPr>
              <a:t>どの</a:t>
            </a:r>
            <a:r>
              <a:rPr lang="ja-JP" altLang="en-US" sz="9600" dirty="0">
                <a:solidFill>
                  <a:srgbClr val="FF0000"/>
                </a:solidFill>
              </a:rPr>
              <a:t>ようなものか</a:t>
            </a:r>
            <a:r>
              <a:rPr lang="en-US" altLang="ja-JP" dirty="0"/>
              <a:t/>
            </a:r>
            <a:br>
              <a:rPr lang="en-US" altLang="ja-JP" dirty="0"/>
            </a:br>
            <a:endParaRPr kumimoji="1" lang="ja-JP" altLang="en-US" dirty="0"/>
          </a:p>
        </p:txBody>
      </p:sp>
      <p:sp>
        <p:nvSpPr>
          <p:cNvPr id="3" name="正方形/長方形 2"/>
          <p:cNvSpPr/>
          <p:nvPr/>
        </p:nvSpPr>
        <p:spPr>
          <a:xfrm>
            <a:off x="5292080" y="5977210"/>
            <a:ext cx="3168352" cy="33265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「どうなる」本　</a:t>
            </a:r>
            <a:r>
              <a:rPr lang="ja-JP" altLang="en-US" dirty="0" smtClean="0"/>
              <a:t>第２章　</a:t>
            </a:r>
            <a:endParaRPr kumimoji="1" lang="ja-JP" altLang="en-US" dirty="0"/>
          </a:p>
        </p:txBody>
      </p:sp>
    </p:spTree>
    <p:extLst>
      <p:ext uri="{BB962C8B-B14F-4D97-AF65-F5344CB8AC3E}">
        <p14:creationId xmlns:p14="http://schemas.microsoft.com/office/powerpoint/2010/main" val="2799755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23850" y="2763838"/>
            <a:ext cx="8605838" cy="3789362"/>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70" name="円/楕円 69"/>
          <p:cNvSpPr/>
          <p:nvPr/>
        </p:nvSpPr>
        <p:spPr>
          <a:xfrm>
            <a:off x="915988" y="3495675"/>
            <a:ext cx="1341437" cy="465138"/>
          </a:xfrm>
          <a:prstGeom prst="ellipse">
            <a:avLst/>
          </a:prstGeom>
        </p:spPr>
        <p:style>
          <a:lnRef idx="1">
            <a:schemeClr val="accent1"/>
          </a:lnRef>
          <a:fillRef idx="2">
            <a:schemeClr val="accent1"/>
          </a:fillRef>
          <a:effectRef idx="1">
            <a:schemeClr val="accent1"/>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57" name="円/楕円 56"/>
          <p:cNvSpPr/>
          <p:nvPr/>
        </p:nvSpPr>
        <p:spPr>
          <a:xfrm>
            <a:off x="1198563" y="3495675"/>
            <a:ext cx="6697662" cy="2857500"/>
          </a:xfrm>
          <a:prstGeom prst="ellipse">
            <a:avLst/>
          </a:prstGeom>
        </p:spPr>
        <p:style>
          <a:lnRef idx="2">
            <a:schemeClr val="accent3"/>
          </a:lnRef>
          <a:fillRef idx="1">
            <a:schemeClr val="lt1"/>
          </a:fillRef>
          <a:effectRef idx="0">
            <a:schemeClr val="accent3"/>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69" name="円/楕円 68"/>
          <p:cNvSpPr/>
          <p:nvPr/>
        </p:nvSpPr>
        <p:spPr>
          <a:xfrm>
            <a:off x="7104063" y="3760788"/>
            <a:ext cx="1593850" cy="465137"/>
          </a:xfrm>
          <a:prstGeom prst="ellipse">
            <a:avLst/>
          </a:prstGeom>
        </p:spPr>
        <p:style>
          <a:lnRef idx="1">
            <a:schemeClr val="accent6"/>
          </a:lnRef>
          <a:fillRef idx="2">
            <a:schemeClr val="accent6"/>
          </a:fillRef>
          <a:effectRef idx="1">
            <a:schemeClr val="accent6"/>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73" name="右カーブ矢印 72"/>
          <p:cNvSpPr/>
          <p:nvPr/>
        </p:nvSpPr>
        <p:spPr>
          <a:xfrm rot="19031753">
            <a:off x="2500313" y="3954463"/>
            <a:ext cx="500062" cy="1322387"/>
          </a:xfrm>
          <a:prstGeom prst="curvedRightArrow">
            <a:avLst/>
          </a:prstGeom>
        </p:spPr>
        <p:style>
          <a:lnRef idx="1">
            <a:schemeClr val="accent6"/>
          </a:lnRef>
          <a:fillRef idx="3">
            <a:schemeClr val="accent6"/>
          </a:fillRef>
          <a:effectRef idx="2">
            <a:schemeClr val="accent6"/>
          </a:effectRef>
          <a:fontRef idx="minor">
            <a:schemeClr val="lt1"/>
          </a:fontRef>
        </p:style>
        <p:txBody>
          <a:bodyPr lIns="84388" tIns="42197" rIns="84388" bIns="42197" anchor="ctr"/>
          <a:lstStyle/>
          <a:p>
            <a:pPr algn="ctr">
              <a:defRPr/>
            </a:pPr>
            <a:endParaRPr lang="ja-JP" altLang="en-US" spc="-92" dirty="0">
              <a:solidFill>
                <a:prstClr val="black"/>
              </a:solidFill>
            </a:endParaRPr>
          </a:p>
        </p:txBody>
      </p:sp>
      <p:sp>
        <p:nvSpPr>
          <p:cNvPr id="74" name="左カーブ矢印 73"/>
          <p:cNvSpPr/>
          <p:nvPr/>
        </p:nvSpPr>
        <p:spPr>
          <a:xfrm rot="9981534" flipH="1">
            <a:off x="3683000" y="3860800"/>
            <a:ext cx="422275" cy="892175"/>
          </a:xfrm>
          <a:prstGeom prst="curvedLeftArrow">
            <a:avLst/>
          </a:prstGeom>
        </p:spPr>
        <p:style>
          <a:lnRef idx="1">
            <a:schemeClr val="accent3"/>
          </a:lnRef>
          <a:fillRef idx="3">
            <a:schemeClr val="accent3"/>
          </a:fillRef>
          <a:effectRef idx="2">
            <a:schemeClr val="accent3"/>
          </a:effectRef>
          <a:fontRef idx="minor">
            <a:schemeClr val="lt1"/>
          </a:fontRef>
        </p:style>
        <p:txBody>
          <a:bodyPr lIns="84388" tIns="42197" rIns="84388" bIns="42197" anchor="ctr"/>
          <a:lstStyle/>
          <a:p>
            <a:pPr algn="ctr">
              <a:defRPr/>
            </a:pPr>
            <a:endParaRPr lang="ja-JP" altLang="en-US" spc="-92" dirty="0">
              <a:solidFill>
                <a:prstClr val="black"/>
              </a:solidFill>
            </a:endParaRPr>
          </a:p>
        </p:txBody>
      </p:sp>
      <p:sp>
        <p:nvSpPr>
          <p:cNvPr id="75" name="右カーブ矢印 74"/>
          <p:cNvSpPr/>
          <p:nvPr/>
        </p:nvSpPr>
        <p:spPr>
          <a:xfrm rot="11588426" flipH="1">
            <a:off x="4830763" y="3856038"/>
            <a:ext cx="379412" cy="877887"/>
          </a:xfrm>
          <a:prstGeom prst="curvedRightArrow">
            <a:avLst/>
          </a:prstGeom>
        </p:spPr>
        <p:style>
          <a:lnRef idx="1">
            <a:schemeClr val="accent3"/>
          </a:lnRef>
          <a:fillRef idx="3">
            <a:schemeClr val="accent3"/>
          </a:fillRef>
          <a:effectRef idx="2">
            <a:schemeClr val="accent3"/>
          </a:effectRef>
          <a:fontRef idx="minor">
            <a:schemeClr val="lt1"/>
          </a:fontRef>
        </p:style>
        <p:txBody>
          <a:bodyPr lIns="84388" tIns="42197" rIns="84388" bIns="42197" anchor="ctr"/>
          <a:lstStyle/>
          <a:p>
            <a:pPr algn="ctr">
              <a:defRPr/>
            </a:pPr>
            <a:endParaRPr lang="ja-JP" altLang="en-US" spc="-92" dirty="0">
              <a:solidFill>
                <a:prstClr val="black"/>
              </a:solidFill>
            </a:endParaRPr>
          </a:p>
        </p:txBody>
      </p:sp>
      <p:sp>
        <p:nvSpPr>
          <p:cNvPr id="71" name="左カーブ矢印 70"/>
          <p:cNvSpPr/>
          <p:nvPr/>
        </p:nvSpPr>
        <p:spPr>
          <a:xfrm rot="2216199">
            <a:off x="6018213" y="3951288"/>
            <a:ext cx="406400" cy="1217612"/>
          </a:xfrm>
          <a:prstGeom prst="curvedLeftArrow">
            <a:avLst/>
          </a:prstGeom>
        </p:spPr>
        <p:style>
          <a:lnRef idx="1">
            <a:schemeClr val="accent6"/>
          </a:lnRef>
          <a:fillRef idx="3">
            <a:schemeClr val="accent6"/>
          </a:fillRef>
          <a:effectRef idx="2">
            <a:schemeClr val="accent6"/>
          </a:effectRef>
          <a:fontRef idx="minor">
            <a:schemeClr val="lt1"/>
          </a:fontRef>
        </p:style>
        <p:txBody>
          <a:bodyPr lIns="84388" tIns="42197" rIns="84388" bIns="42197" anchor="ctr"/>
          <a:lstStyle/>
          <a:p>
            <a:pPr algn="ctr">
              <a:defRPr/>
            </a:pPr>
            <a:endParaRPr lang="ja-JP" altLang="en-US" spc="-92" dirty="0">
              <a:solidFill>
                <a:prstClr val="black"/>
              </a:solidFill>
            </a:endParaRPr>
          </a:p>
        </p:txBody>
      </p:sp>
      <p:sp>
        <p:nvSpPr>
          <p:cNvPr id="77" name="左カーブ矢印 76"/>
          <p:cNvSpPr/>
          <p:nvPr/>
        </p:nvSpPr>
        <p:spPr>
          <a:xfrm rot="1592324" flipH="1">
            <a:off x="3360738" y="4668838"/>
            <a:ext cx="457200" cy="1125537"/>
          </a:xfrm>
          <a:prstGeom prst="curvedLeftArrow">
            <a:avLst/>
          </a:prstGeom>
        </p:spPr>
        <p:style>
          <a:lnRef idx="1">
            <a:schemeClr val="accent3"/>
          </a:lnRef>
          <a:fillRef idx="3">
            <a:schemeClr val="accent3"/>
          </a:fillRef>
          <a:effectRef idx="2">
            <a:schemeClr val="accent3"/>
          </a:effectRef>
          <a:fontRef idx="minor">
            <a:schemeClr val="lt1"/>
          </a:fontRef>
        </p:style>
        <p:txBody>
          <a:bodyPr lIns="84388" tIns="42197" rIns="84388" bIns="42197" anchor="ctr"/>
          <a:lstStyle/>
          <a:p>
            <a:pPr algn="ctr">
              <a:defRPr/>
            </a:pPr>
            <a:endParaRPr lang="ja-JP" altLang="en-US" spc="-92" dirty="0">
              <a:solidFill>
                <a:prstClr val="black"/>
              </a:solidFill>
            </a:endParaRPr>
          </a:p>
        </p:txBody>
      </p:sp>
      <p:sp>
        <p:nvSpPr>
          <p:cNvPr id="76" name="右カーブ矢印 75"/>
          <p:cNvSpPr/>
          <p:nvPr/>
        </p:nvSpPr>
        <p:spPr>
          <a:xfrm rot="12586660">
            <a:off x="5213350" y="5032375"/>
            <a:ext cx="503238" cy="1333500"/>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84388" tIns="42197" rIns="84388" bIns="42197" anchor="ctr"/>
          <a:lstStyle/>
          <a:p>
            <a:pPr algn="ctr">
              <a:defRPr/>
            </a:pPr>
            <a:endParaRPr lang="ja-JP" altLang="en-US" spc="-92" dirty="0">
              <a:solidFill>
                <a:prstClr val="black"/>
              </a:solidFill>
            </a:endParaRPr>
          </a:p>
        </p:txBody>
      </p:sp>
      <p:sp>
        <p:nvSpPr>
          <p:cNvPr id="38" name="円/楕円 37"/>
          <p:cNvSpPr/>
          <p:nvPr/>
        </p:nvSpPr>
        <p:spPr>
          <a:xfrm>
            <a:off x="3359150" y="4506913"/>
            <a:ext cx="2376488" cy="650875"/>
          </a:xfrm>
          <a:prstGeom prst="ellipse">
            <a:avLst/>
          </a:prstGeom>
        </p:spPr>
        <p:style>
          <a:lnRef idx="1">
            <a:schemeClr val="accent2"/>
          </a:lnRef>
          <a:fillRef idx="2">
            <a:schemeClr val="accent2"/>
          </a:fillRef>
          <a:effectRef idx="1">
            <a:schemeClr val="accent2"/>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36" name="円/楕円 35"/>
          <p:cNvSpPr/>
          <p:nvPr/>
        </p:nvSpPr>
        <p:spPr>
          <a:xfrm>
            <a:off x="3049588" y="5821363"/>
            <a:ext cx="1262062" cy="531812"/>
          </a:xfrm>
          <a:prstGeom prst="ellipse">
            <a:avLst/>
          </a:prstGeom>
        </p:spPr>
        <p:style>
          <a:lnRef idx="1">
            <a:schemeClr val="accent4"/>
          </a:lnRef>
          <a:fillRef idx="2">
            <a:schemeClr val="accent4"/>
          </a:fillRef>
          <a:effectRef idx="1">
            <a:schemeClr val="accent4"/>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41" name="テキスト ボックス 40"/>
          <p:cNvSpPr txBox="1"/>
          <p:nvPr/>
        </p:nvSpPr>
        <p:spPr>
          <a:xfrm>
            <a:off x="1487488" y="3163888"/>
            <a:ext cx="1079500" cy="311150"/>
          </a:xfrm>
          <a:prstGeom prst="rect">
            <a:avLst/>
          </a:prstGeom>
          <a:noFill/>
        </p:spPr>
        <p:txBody>
          <a:bodyPr lIns="84388" tIns="42197" rIns="84388" bIns="42197">
            <a:spAutoFit/>
          </a:bodyPr>
          <a:lstStyle/>
          <a:p>
            <a:pPr>
              <a:defRPr/>
            </a:pPr>
            <a:endParaRPr lang="en-US" altLang="ja-JP" sz="1477" b="1" spc="-92"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575050" y="5356225"/>
            <a:ext cx="2160588" cy="461963"/>
          </a:xfrm>
          <a:prstGeom prst="rect">
            <a:avLst/>
          </a:prstGeom>
          <a:noFill/>
        </p:spPr>
        <p:txBody>
          <a:bodyPr lIns="84388" tIns="42197" rIns="84388" bIns="42197">
            <a:spAutoFit/>
          </a:bodyPr>
          <a:lstStyle/>
          <a:p>
            <a:pPr>
              <a:defRPr/>
            </a:pPr>
            <a:r>
              <a:rPr lang="ja-JP" altLang="en-US" sz="969" spc="-92" dirty="0">
                <a:solidFill>
                  <a:prstClr val="black"/>
                </a:solidFill>
                <a:latin typeface="ＭＳ Ｐゴシック"/>
              </a:rPr>
              <a:t>いつまでも元気に暮らすために･･･  </a:t>
            </a:r>
            <a:endParaRPr lang="en-US" altLang="ja-JP" sz="969" spc="-92" dirty="0">
              <a:solidFill>
                <a:prstClr val="black"/>
              </a:solidFill>
              <a:latin typeface="ＭＳ Ｐゴシック"/>
            </a:endParaRPr>
          </a:p>
          <a:p>
            <a:pPr>
              <a:defRPr/>
            </a:pPr>
            <a:r>
              <a:rPr lang="ja-JP" altLang="en-US" sz="1477" b="1" spc="-92" dirty="0">
                <a:solidFill>
                  <a:prstClr val="black"/>
                </a:solidFill>
                <a:latin typeface="HG丸ｺﾞｼｯｸM-PRO" pitchFamily="50" charset="-128"/>
                <a:ea typeface="HG丸ｺﾞｼｯｸM-PRO" pitchFamily="50" charset="-128"/>
              </a:rPr>
              <a:t>生活支援・介護予防</a:t>
            </a:r>
            <a:endParaRPr lang="en-US" altLang="ja-JP" sz="1477" b="1" spc="-92"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111625" y="4313238"/>
            <a:ext cx="952500" cy="312737"/>
          </a:xfrm>
          <a:prstGeom prst="rect">
            <a:avLst/>
          </a:prstGeom>
          <a:noFill/>
        </p:spPr>
        <p:txBody>
          <a:bodyPr lIns="84388" tIns="42197" rIns="84388" bIns="42197">
            <a:spAutoFit/>
          </a:bodyPr>
          <a:lstStyle/>
          <a:p>
            <a:pPr>
              <a:defRPr/>
            </a:pPr>
            <a:r>
              <a:rPr lang="ja-JP" altLang="en-US" sz="1477" b="1" spc="-92" dirty="0">
                <a:solidFill>
                  <a:prstClr val="black"/>
                </a:solidFill>
                <a:latin typeface="HG丸ｺﾞｼｯｸM-PRO" pitchFamily="50" charset="-128"/>
                <a:ea typeface="HG丸ｺﾞｼｯｸM-PRO" pitchFamily="50" charset="-128"/>
              </a:rPr>
              <a:t>住まい</a:t>
            </a:r>
            <a:endParaRPr lang="en-US" altLang="ja-JP" sz="1477" b="1" spc="-92" dirty="0">
              <a:solidFill>
                <a:prstClr val="black"/>
              </a:solidFill>
              <a:latin typeface="HG丸ｺﾞｼｯｸM-PRO" pitchFamily="50" charset="-128"/>
              <a:ea typeface="HG丸ｺﾞｼｯｸM-PRO" pitchFamily="50" charset="-128"/>
            </a:endParaRPr>
          </a:p>
        </p:txBody>
      </p:sp>
      <p:pic>
        <p:nvPicPr>
          <p:cNvPr id="13329" name="図 19" descr="building02_house1_cl.w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6488" y="4492625"/>
            <a:ext cx="86518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54"/>
          <p:cNvSpPr/>
          <p:nvPr/>
        </p:nvSpPr>
        <p:spPr>
          <a:xfrm>
            <a:off x="2732088" y="2963863"/>
            <a:ext cx="4032250" cy="33178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84388" tIns="42197" rIns="84388" bIns="42197" anchor="ctr"/>
          <a:lstStyle/>
          <a:p>
            <a:pPr algn="ctr">
              <a:defRPr/>
            </a:pPr>
            <a:r>
              <a:rPr lang="ja-JP" altLang="en-US" spc="-92" dirty="0">
                <a:solidFill>
                  <a:prstClr val="black"/>
                </a:solidFill>
              </a:rPr>
              <a:t>地域包括ケアシステムの姿</a:t>
            </a:r>
          </a:p>
        </p:txBody>
      </p:sp>
      <p:sp>
        <p:nvSpPr>
          <p:cNvPr id="59" name="角丸四角形 58"/>
          <p:cNvSpPr/>
          <p:nvPr/>
        </p:nvSpPr>
        <p:spPr>
          <a:xfrm>
            <a:off x="6040438" y="5157788"/>
            <a:ext cx="2662237" cy="796925"/>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84388" tIns="42197" rIns="84388" bIns="42197" anchor="ctr"/>
          <a:lstStyle/>
          <a:p>
            <a:pPr marL="161196" indent="-161196">
              <a:defRPr/>
            </a:pPr>
            <a:r>
              <a:rPr lang="en-US" altLang="ja-JP" sz="1108" spc="-92" dirty="0">
                <a:solidFill>
                  <a:prstClr val="black"/>
                </a:solidFill>
              </a:rPr>
              <a:t>※</a:t>
            </a:r>
            <a:r>
              <a:rPr lang="ja-JP" altLang="en-US" sz="1108" spc="-92" dirty="0">
                <a:solidFill>
                  <a:prstClr val="black"/>
                </a:solidFill>
              </a:rPr>
              <a:t>　</a:t>
            </a:r>
            <a:r>
              <a:rPr lang="ja-JP" altLang="ja-JP" sz="1108" spc="-92" dirty="0">
                <a:solidFill>
                  <a:prstClr val="black"/>
                </a:solidFill>
              </a:rPr>
              <a:t>地域包括ケアシステムは、おおむね３０分以内に必要なサービスが提供される日常生活圏域（具体的には中学校区）を単位として想定</a:t>
            </a:r>
            <a:endParaRPr lang="ja-JP" altLang="en-US" sz="1108" spc="-92" dirty="0">
              <a:solidFill>
                <a:prstClr val="black"/>
              </a:solidFill>
            </a:endParaRPr>
          </a:p>
        </p:txBody>
      </p:sp>
      <p:pic>
        <p:nvPicPr>
          <p:cNvPr id="13332" name="図 2" descr="health_0150.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8575" y="4160838"/>
            <a:ext cx="26828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図 7" descr="health_0180.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5000" y="4425950"/>
            <a:ext cx="863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円/楕円 47"/>
          <p:cNvSpPr/>
          <p:nvPr/>
        </p:nvSpPr>
        <p:spPr>
          <a:xfrm>
            <a:off x="5508625" y="3629025"/>
            <a:ext cx="2127250" cy="663575"/>
          </a:xfrm>
          <a:prstGeom prst="ellipse">
            <a:avLst/>
          </a:prstGeom>
        </p:spPr>
        <p:style>
          <a:lnRef idx="1">
            <a:schemeClr val="accent6"/>
          </a:lnRef>
          <a:fillRef idx="2">
            <a:schemeClr val="accent6"/>
          </a:fillRef>
          <a:effectRef idx="1">
            <a:schemeClr val="accent6"/>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pic>
        <p:nvPicPr>
          <p:cNvPr id="13335" name="図 17" descr="build32.wm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7913" y="3295650"/>
            <a:ext cx="863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図 5" descr="health_0166.wm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7913" y="3562350"/>
            <a:ext cx="7921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図 31" descr="build34.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2225" y="3295650"/>
            <a:ext cx="6762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図 8" descr="health_0047.wm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7513" y="3522663"/>
            <a:ext cx="66833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38"/>
          <p:cNvSpPr txBox="1"/>
          <p:nvPr/>
        </p:nvSpPr>
        <p:spPr>
          <a:xfrm>
            <a:off x="5703888" y="3844925"/>
            <a:ext cx="2979737" cy="1008063"/>
          </a:xfrm>
          <a:prstGeom prst="rect">
            <a:avLst/>
          </a:prstGeom>
          <a:noFill/>
        </p:spPr>
        <p:txBody>
          <a:bodyPr lIns="84388" tIns="42197" rIns="84388" bIns="42197">
            <a:spAutoFit/>
          </a:bodyPr>
          <a:lstStyle/>
          <a:p>
            <a:pPr>
              <a:defRPr/>
            </a:pPr>
            <a:r>
              <a:rPr lang="ja-JP" altLang="en-US" sz="831" spc="-92" dirty="0">
                <a:solidFill>
                  <a:prstClr val="black"/>
                </a:solidFill>
                <a:latin typeface="ＭＳ Ｐゴシック"/>
              </a:rPr>
              <a:t>■在宅系サービス：</a:t>
            </a:r>
            <a:endParaRPr lang="en-US" altLang="ja-JP" sz="831" spc="-92" dirty="0">
              <a:solidFill>
                <a:prstClr val="black"/>
              </a:solidFill>
              <a:latin typeface="ＭＳ Ｐゴシック"/>
            </a:endParaRPr>
          </a:p>
          <a:p>
            <a:pPr>
              <a:defRPr/>
            </a:pPr>
            <a:r>
              <a:rPr lang="ja-JP" altLang="en-US" sz="738" spc="-92" dirty="0">
                <a:solidFill>
                  <a:prstClr val="black"/>
                </a:solidFill>
                <a:latin typeface="ＭＳ Ｐゴシック"/>
              </a:rPr>
              <a:t>・訪問介護　・訪問看護　・通所介護　</a:t>
            </a:r>
            <a:endParaRPr lang="en-US" altLang="ja-JP" sz="738" spc="-92" dirty="0">
              <a:solidFill>
                <a:prstClr val="black"/>
              </a:solidFill>
              <a:latin typeface="ＭＳ Ｐゴシック"/>
            </a:endParaRPr>
          </a:p>
          <a:p>
            <a:pPr>
              <a:defRPr/>
            </a:pPr>
            <a:r>
              <a:rPr lang="ja-JP" altLang="en-US" sz="738" spc="-92" dirty="0">
                <a:solidFill>
                  <a:prstClr val="black"/>
                </a:solidFill>
                <a:latin typeface="ＭＳ Ｐゴシック"/>
              </a:rPr>
              <a:t>・小規模多機能型居宅介護</a:t>
            </a:r>
            <a:endParaRPr lang="en-US" altLang="ja-JP" sz="738" spc="-92" dirty="0">
              <a:solidFill>
                <a:prstClr val="black"/>
              </a:solidFill>
              <a:latin typeface="ＭＳ Ｐゴシック"/>
            </a:endParaRPr>
          </a:p>
          <a:p>
            <a:pPr>
              <a:defRPr/>
            </a:pPr>
            <a:r>
              <a:rPr lang="ja-JP" altLang="en-US" sz="738" spc="-92" dirty="0">
                <a:solidFill>
                  <a:prstClr val="black"/>
                </a:solidFill>
                <a:latin typeface="ＭＳ Ｐゴシック"/>
              </a:rPr>
              <a:t>・</a:t>
            </a:r>
            <a:r>
              <a:rPr lang="ja-JP" altLang="en-US" sz="738" spc="-92" dirty="0">
                <a:solidFill>
                  <a:prstClr val="black"/>
                </a:solidFill>
              </a:rPr>
              <a:t>短期入所生活介護</a:t>
            </a:r>
            <a:endParaRPr lang="en-US" altLang="ja-JP" sz="738" spc="-92" dirty="0">
              <a:solidFill>
                <a:prstClr val="black"/>
              </a:solidFill>
            </a:endParaRPr>
          </a:p>
          <a:p>
            <a:pPr>
              <a:defRPr/>
            </a:pPr>
            <a:r>
              <a:rPr lang="ja-JP" altLang="en-US" sz="738" spc="-92" dirty="0">
                <a:solidFill>
                  <a:prstClr val="black"/>
                </a:solidFill>
              </a:rPr>
              <a:t>・福祉用具</a:t>
            </a:r>
            <a:endParaRPr lang="en-US" altLang="ja-JP" sz="738" spc="-92" dirty="0">
              <a:solidFill>
                <a:prstClr val="black"/>
              </a:solidFill>
            </a:endParaRPr>
          </a:p>
          <a:p>
            <a:pPr>
              <a:defRPr/>
            </a:pPr>
            <a:r>
              <a:rPr lang="ja-JP" altLang="en-US" sz="738" spc="-92" dirty="0">
                <a:solidFill>
                  <a:prstClr val="black"/>
                </a:solidFill>
              </a:rPr>
              <a:t>・</a:t>
            </a:r>
            <a:r>
              <a:rPr lang="en-US" altLang="ja-JP" sz="738" spc="-92" dirty="0">
                <a:solidFill>
                  <a:prstClr val="black"/>
                </a:solidFill>
              </a:rPr>
              <a:t>24</a:t>
            </a:r>
            <a:r>
              <a:rPr lang="ja-JP" altLang="en-US" sz="738" spc="-92" dirty="0">
                <a:solidFill>
                  <a:prstClr val="black"/>
                </a:solidFill>
              </a:rPr>
              <a:t>時間対応の訪問サービス</a:t>
            </a:r>
            <a:endParaRPr lang="en-US" altLang="ja-JP" sz="738" spc="-92" dirty="0">
              <a:solidFill>
                <a:prstClr val="black"/>
              </a:solidFill>
            </a:endParaRPr>
          </a:p>
          <a:p>
            <a:pPr>
              <a:defRPr/>
            </a:pPr>
            <a:r>
              <a:rPr lang="ja-JP" altLang="en-US" sz="738" spc="-92" dirty="0">
                <a:solidFill>
                  <a:prstClr val="black"/>
                </a:solidFill>
              </a:rPr>
              <a:t>・複合型サービス</a:t>
            </a:r>
            <a:endParaRPr lang="en-US" altLang="ja-JP" sz="738" spc="-92" dirty="0">
              <a:solidFill>
                <a:prstClr val="black"/>
              </a:solidFill>
            </a:endParaRPr>
          </a:p>
          <a:p>
            <a:pPr>
              <a:defRPr/>
            </a:pPr>
            <a:r>
              <a:rPr lang="en-US" altLang="ja-JP" sz="738" spc="-92" dirty="0">
                <a:solidFill>
                  <a:prstClr val="black"/>
                </a:solidFill>
              </a:rPr>
              <a:t>  </a:t>
            </a:r>
            <a:r>
              <a:rPr lang="ja-JP" altLang="en-US" sz="738" spc="-92" dirty="0">
                <a:solidFill>
                  <a:prstClr val="black"/>
                </a:solidFill>
              </a:rPr>
              <a:t>　（小規模多機能型居宅介護＋訪問看護） </a:t>
            </a:r>
            <a:r>
              <a:rPr lang="ja-JP" altLang="en-US" sz="738" spc="-92" dirty="0">
                <a:solidFill>
                  <a:prstClr val="black"/>
                </a:solidFill>
                <a:latin typeface="ＭＳ Ｐゴシック"/>
              </a:rPr>
              <a:t>等</a:t>
            </a:r>
            <a:endParaRPr lang="en-US" altLang="ja-JP" sz="738" spc="-92" dirty="0">
              <a:solidFill>
                <a:prstClr val="black"/>
              </a:solidFill>
              <a:latin typeface="ＭＳ Ｐゴシック"/>
            </a:endParaRPr>
          </a:p>
        </p:txBody>
      </p:sp>
      <p:sp>
        <p:nvSpPr>
          <p:cNvPr id="51" name="角丸四角形吹き出し 50"/>
          <p:cNvSpPr/>
          <p:nvPr/>
        </p:nvSpPr>
        <p:spPr>
          <a:xfrm>
            <a:off x="3575050" y="5024438"/>
            <a:ext cx="1598613" cy="26511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anchor="ctr"/>
          <a:lstStyle/>
          <a:p>
            <a:pPr>
              <a:defRPr/>
            </a:pPr>
            <a:r>
              <a:rPr lang="ja-JP" altLang="en-US" sz="831" spc="-92" dirty="0">
                <a:solidFill>
                  <a:prstClr val="black"/>
                </a:solidFill>
              </a:rPr>
              <a:t>　・自宅</a:t>
            </a:r>
            <a:endParaRPr lang="en-US" altLang="ja-JP" sz="831" spc="-92" dirty="0">
              <a:solidFill>
                <a:prstClr val="black"/>
              </a:solidFill>
            </a:endParaRPr>
          </a:p>
          <a:p>
            <a:pPr>
              <a:defRPr/>
            </a:pPr>
            <a:r>
              <a:rPr lang="ja-JP" altLang="en-US" sz="831" spc="-92" dirty="0">
                <a:solidFill>
                  <a:prstClr val="black"/>
                </a:solidFill>
              </a:rPr>
              <a:t>　・サービス付き高齢者向け住宅 等</a:t>
            </a:r>
          </a:p>
        </p:txBody>
      </p:sp>
      <p:pic>
        <p:nvPicPr>
          <p:cNvPr id="13341" name="図 65" descr="building03_cl2.wm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273175" y="5178425"/>
            <a:ext cx="5984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角丸四角形吹き出し 77"/>
          <p:cNvSpPr/>
          <p:nvPr/>
        </p:nvSpPr>
        <p:spPr>
          <a:xfrm>
            <a:off x="2005013" y="5222875"/>
            <a:ext cx="1312862" cy="333375"/>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ja-JP" altLang="en-US" sz="831" spc="-92" dirty="0">
                <a:solidFill>
                  <a:prstClr val="black"/>
                </a:solidFill>
              </a:rPr>
              <a:t>相談業務やサービスの</a:t>
            </a:r>
            <a:endParaRPr lang="en-US" altLang="ja-JP" sz="831" spc="-92" dirty="0">
              <a:solidFill>
                <a:prstClr val="black"/>
              </a:solidFill>
            </a:endParaRPr>
          </a:p>
          <a:p>
            <a:pPr algn="ctr">
              <a:defRPr/>
            </a:pPr>
            <a:r>
              <a:rPr lang="ja-JP" altLang="en-US" sz="831" spc="-92" dirty="0">
                <a:solidFill>
                  <a:prstClr val="black"/>
                </a:solidFill>
              </a:rPr>
              <a:t>コーディネートを行います。</a:t>
            </a:r>
          </a:p>
        </p:txBody>
      </p:sp>
      <p:pic>
        <p:nvPicPr>
          <p:cNvPr id="13343" name="図 39" descr="health_0179.wm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51488" y="3500438"/>
            <a:ext cx="820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テキスト ボックス 64"/>
          <p:cNvSpPr txBox="1"/>
          <p:nvPr/>
        </p:nvSpPr>
        <p:spPr>
          <a:xfrm>
            <a:off x="7827963" y="3963988"/>
            <a:ext cx="1522412" cy="879475"/>
          </a:xfrm>
          <a:prstGeom prst="rect">
            <a:avLst/>
          </a:prstGeom>
          <a:noFill/>
        </p:spPr>
        <p:txBody>
          <a:bodyPr lIns="84388" tIns="42197" rIns="84388" bIns="42197">
            <a:spAutoFit/>
          </a:bodyPr>
          <a:lstStyle/>
          <a:p>
            <a:pPr>
              <a:defRPr/>
            </a:pPr>
            <a:r>
              <a:rPr lang="ja-JP" altLang="en-US" sz="738" spc="-92" dirty="0">
                <a:solidFill>
                  <a:prstClr val="black"/>
                </a:solidFill>
              </a:rPr>
              <a:t>■施設・居住系サービス</a:t>
            </a:r>
          </a:p>
          <a:p>
            <a:pPr>
              <a:defRPr/>
            </a:pPr>
            <a:r>
              <a:rPr lang="ja-JP" altLang="en-US" sz="738" spc="-92" dirty="0">
                <a:solidFill>
                  <a:prstClr val="black"/>
                </a:solidFill>
              </a:rPr>
              <a:t>・介護老人福祉施設</a:t>
            </a:r>
            <a:endParaRPr lang="en-US" altLang="ja-JP" sz="738" spc="-92" dirty="0">
              <a:solidFill>
                <a:prstClr val="black"/>
              </a:solidFill>
            </a:endParaRPr>
          </a:p>
          <a:p>
            <a:pPr>
              <a:defRPr/>
            </a:pPr>
            <a:r>
              <a:rPr lang="ja-JP" altLang="en-US" sz="738" spc="-92" dirty="0">
                <a:solidFill>
                  <a:prstClr val="black"/>
                </a:solidFill>
              </a:rPr>
              <a:t>・介護老人保健施設</a:t>
            </a:r>
            <a:endParaRPr lang="en-US" altLang="ja-JP" sz="738" spc="-92" dirty="0">
              <a:solidFill>
                <a:prstClr val="black"/>
              </a:solidFill>
            </a:endParaRPr>
          </a:p>
          <a:p>
            <a:pPr>
              <a:defRPr/>
            </a:pPr>
            <a:r>
              <a:rPr lang="ja-JP" altLang="en-US" sz="738" spc="-92" dirty="0">
                <a:solidFill>
                  <a:prstClr val="black"/>
                </a:solidFill>
                <a:latin typeface="ＭＳ Ｐゴシック"/>
              </a:rPr>
              <a:t>・</a:t>
            </a:r>
            <a:r>
              <a:rPr lang="ja-JP" altLang="en-US" sz="738" spc="-92" dirty="0">
                <a:solidFill>
                  <a:prstClr val="black"/>
                </a:solidFill>
                <a:latin typeface="Arial" charset="0"/>
              </a:rPr>
              <a:t>認知症共同生活介護</a:t>
            </a:r>
            <a:endParaRPr lang="en-US" altLang="ja-JP" sz="738" spc="-92" dirty="0">
              <a:solidFill>
                <a:prstClr val="black"/>
              </a:solidFill>
              <a:latin typeface="Arial" charset="0"/>
            </a:endParaRPr>
          </a:p>
          <a:p>
            <a:pPr>
              <a:defRPr/>
            </a:pPr>
            <a:r>
              <a:rPr lang="ja-JP" altLang="en-US" sz="738" spc="-92" dirty="0">
                <a:solidFill>
                  <a:prstClr val="black"/>
                </a:solidFill>
                <a:latin typeface="Arial" charset="0"/>
              </a:rPr>
              <a:t>・特定施設入所者生活介護</a:t>
            </a:r>
            <a:endParaRPr lang="en-US" altLang="ja-JP" sz="738" spc="-92" dirty="0">
              <a:solidFill>
                <a:prstClr val="black"/>
              </a:solidFill>
              <a:latin typeface="Arial" charset="0"/>
            </a:endParaRPr>
          </a:p>
          <a:p>
            <a:pPr>
              <a:defRPr/>
            </a:pPr>
            <a:r>
              <a:rPr lang="ja-JP" altLang="en-US" sz="738" spc="-92" dirty="0">
                <a:solidFill>
                  <a:prstClr val="black"/>
                </a:solidFill>
                <a:latin typeface="Arial" charset="0"/>
              </a:rPr>
              <a:t>　　　　　　　　　　　　　　　　</a:t>
            </a:r>
            <a:r>
              <a:rPr lang="ja-JP" altLang="en-US" sz="738" spc="-92" dirty="0">
                <a:solidFill>
                  <a:prstClr val="black"/>
                </a:solidFill>
              </a:rPr>
              <a:t>等</a:t>
            </a:r>
            <a:endParaRPr lang="en-US" altLang="ja-JP" sz="738" spc="-92" dirty="0">
              <a:solidFill>
                <a:prstClr val="black"/>
              </a:solidFill>
            </a:endParaRPr>
          </a:p>
          <a:p>
            <a:pPr>
              <a:defRPr/>
            </a:pPr>
            <a:endParaRPr lang="en-US" altLang="ja-JP" sz="738" spc="-92" dirty="0">
              <a:solidFill>
                <a:prstClr val="black"/>
              </a:solidFill>
              <a:latin typeface="ＭＳ Ｐゴシック"/>
            </a:endParaRPr>
          </a:p>
        </p:txBody>
      </p:sp>
      <p:sp>
        <p:nvSpPr>
          <p:cNvPr id="35" name="円/楕円 34"/>
          <p:cNvSpPr/>
          <p:nvPr/>
        </p:nvSpPr>
        <p:spPr>
          <a:xfrm>
            <a:off x="1925638" y="3629025"/>
            <a:ext cx="1720850" cy="596900"/>
          </a:xfrm>
          <a:prstGeom prst="ellipse">
            <a:avLst/>
          </a:prstGeom>
        </p:spPr>
        <p:style>
          <a:lnRef idx="1">
            <a:schemeClr val="accent1"/>
          </a:lnRef>
          <a:fillRef idx="2">
            <a:schemeClr val="accent1"/>
          </a:fillRef>
          <a:effectRef idx="1">
            <a:schemeClr val="accent1"/>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pic>
        <p:nvPicPr>
          <p:cNvPr id="13346" name="図 12" descr="doctor4_3.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17750" y="3362325"/>
            <a:ext cx="5937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図 13" descr="doctor_illust07_02.gif"/>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49538" y="3370263"/>
            <a:ext cx="5937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円/楕円 78"/>
          <p:cNvSpPr/>
          <p:nvPr/>
        </p:nvSpPr>
        <p:spPr>
          <a:xfrm>
            <a:off x="3979863" y="6062663"/>
            <a:ext cx="1063625" cy="357187"/>
          </a:xfrm>
          <a:prstGeom prst="ellipse">
            <a:avLst/>
          </a:prstGeom>
        </p:spPr>
        <p:style>
          <a:lnRef idx="1">
            <a:schemeClr val="accent4"/>
          </a:lnRef>
          <a:fillRef idx="2">
            <a:schemeClr val="accent4"/>
          </a:fillRef>
          <a:effectRef idx="1">
            <a:schemeClr val="accent4"/>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72" name="円/楕円 71"/>
          <p:cNvSpPr/>
          <p:nvPr/>
        </p:nvSpPr>
        <p:spPr>
          <a:xfrm>
            <a:off x="4773613" y="5927725"/>
            <a:ext cx="1200150" cy="531813"/>
          </a:xfrm>
          <a:prstGeom prst="ellipse">
            <a:avLst/>
          </a:prstGeom>
        </p:spPr>
        <p:style>
          <a:lnRef idx="1">
            <a:schemeClr val="accent4"/>
          </a:lnRef>
          <a:fillRef idx="2">
            <a:schemeClr val="accent4"/>
          </a:fillRef>
          <a:effectRef idx="1">
            <a:schemeClr val="accent4"/>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62" name="正方形/長方形 61"/>
          <p:cNvSpPr/>
          <p:nvPr/>
        </p:nvSpPr>
        <p:spPr>
          <a:xfrm>
            <a:off x="2451100" y="3894138"/>
            <a:ext cx="1793875" cy="531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738" spc="-92" dirty="0">
                <a:solidFill>
                  <a:prstClr val="black"/>
                </a:solidFill>
              </a:rPr>
              <a:t>日常の医療：</a:t>
            </a:r>
            <a:endParaRPr lang="en-US" altLang="ja-JP" sz="738" spc="-92" dirty="0">
              <a:solidFill>
                <a:prstClr val="black"/>
              </a:solidFill>
            </a:endParaRPr>
          </a:p>
          <a:p>
            <a:pPr>
              <a:defRPr/>
            </a:pPr>
            <a:r>
              <a:rPr lang="ja-JP" altLang="en-US" sz="738" spc="-92" dirty="0">
                <a:solidFill>
                  <a:prstClr val="black"/>
                </a:solidFill>
              </a:rPr>
              <a:t>　・かかりつけ医、有床診療所</a:t>
            </a:r>
            <a:endParaRPr lang="en-US" altLang="ja-JP" sz="738" spc="-92" dirty="0">
              <a:solidFill>
                <a:prstClr val="black"/>
              </a:solidFill>
            </a:endParaRPr>
          </a:p>
          <a:p>
            <a:pPr>
              <a:defRPr/>
            </a:pPr>
            <a:r>
              <a:rPr lang="ja-JP" altLang="en-US" sz="738" spc="-92" dirty="0">
                <a:solidFill>
                  <a:prstClr val="black"/>
                </a:solidFill>
              </a:rPr>
              <a:t>　・地域の連携病院</a:t>
            </a:r>
            <a:endParaRPr lang="en-US" altLang="ja-JP" sz="738" spc="-92" dirty="0">
              <a:solidFill>
                <a:prstClr val="black"/>
              </a:solidFill>
            </a:endParaRPr>
          </a:p>
          <a:p>
            <a:pPr>
              <a:defRPr/>
            </a:pPr>
            <a:r>
              <a:rPr lang="ja-JP" altLang="en-US" sz="738" spc="-92" dirty="0">
                <a:solidFill>
                  <a:prstClr val="black"/>
                </a:solidFill>
              </a:rPr>
              <a:t>　・歯科医療、薬局</a:t>
            </a:r>
          </a:p>
        </p:txBody>
      </p:sp>
      <p:pic>
        <p:nvPicPr>
          <p:cNvPr id="13351" name="図 3" descr="health_0183.wm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43488" y="5756275"/>
            <a:ext cx="7286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2" name="図 4" descr="health_0153.wmf"/>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11650" y="5821363"/>
            <a:ext cx="4603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テキスト ボックス 46"/>
          <p:cNvSpPr txBox="1"/>
          <p:nvPr/>
        </p:nvSpPr>
        <p:spPr>
          <a:xfrm>
            <a:off x="2965450" y="6286500"/>
            <a:ext cx="4537075" cy="255588"/>
          </a:xfrm>
          <a:prstGeom prst="rect">
            <a:avLst/>
          </a:prstGeom>
          <a:noFill/>
        </p:spPr>
        <p:txBody>
          <a:bodyPr lIns="84388" tIns="42197" rIns="84388" bIns="42197">
            <a:spAutoFit/>
          </a:bodyPr>
          <a:lstStyle/>
          <a:p>
            <a:pPr>
              <a:defRPr/>
            </a:pPr>
            <a:r>
              <a:rPr lang="ja-JP" altLang="en-US" sz="1108" spc="-92" dirty="0">
                <a:solidFill>
                  <a:prstClr val="black"/>
                </a:solidFill>
                <a:latin typeface="HG丸ｺﾞｼｯｸM-PRO" pitchFamily="50" charset="-128"/>
                <a:ea typeface="HG丸ｺﾞｼｯｸM-PRO" pitchFamily="50" charset="-128"/>
              </a:rPr>
              <a:t>老人クラブ・自治会・ボランティア・</a:t>
            </a:r>
            <a:r>
              <a:rPr lang="en-US" altLang="ja-JP" sz="1108" spc="-92" dirty="0">
                <a:solidFill>
                  <a:prstClr val="black"/>
                </a:solidFill>
                <a:latin typeface="HG丸ｺﾞｼｯｸM-PRO" pitchFamily="50" charset="-128"/>
                <a:ea typeface="HG丸ｺﾞｼｯｸM-PRO" pitchFamily="50" charset="-128"/>
              </a:rPr>
              <a:t>NPO</a:t>
            </a:r>
            <a:r>
              <a:rPr lang="ja-JP" altLang="en-US" sz="1108" spc="-92" dirty="0">
                <a:solidFill>
                  <a:prstClr val="black"/>
                </a:solidFill>
                <a:latin typeface="HG丸ｺﾞｼｯｸM-PRO" pitchFamily="50" charset="-128"/>
                <a:ea typeface="HG丸ｺﾞｼｯｸM-PRO" pitchFamily="50" charset="-128"/>
              </a:rPr>
              <a:t>　等</a:t>
            </a:r>
            <a:endParaRPr lang="en-US" altLang="ja-JP" sz="1108" spc="-92" dirty="0">
              <a:solidFill>
                <a:prstClr val="black"/>
              </a:solidFill>
              <a:latin typeface="HG丸ｺﾞｼｯｸM-PRO" pitchFamily="50" charset="-128"/>
              <a:ea typeface="HG丸ｺﾞｼｯｸM-PRO" pitchFamily="50" charset="-128"/>
            </a:endParaRPr>
          </a:p>
        </p:txBody>
      </p:sp>
      <p:pic>
        <p:nvPicPr>
          <p:cNvPr id="13354" name="図 27" descr="person_0290.wm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1141413" y="4978400"/>
            <a:ext cx="3714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テキスト ボックス 48"/>
          <p:cNvSpPr txBox="1"/>
          <p:nvPr/>
        </p:nvSpPr>
        <p:spPr>
          <a:xfrm>
            <a:off x="690563" y="4625975"/>
            <a:ext cx="1712912" cy="396875"/>
          </a:xfrm>
          <a:prstGeom prst="rect">
            <a:avLst/>
          </a:prstGeom>
          <a:noFill/>
        </p:spPr>
        <p:txBody>
          <a:bodyPr lIns="84388" tIns="42197" rIns="84388" bIns="42197">
            <a:spAutoFit/>
          </a:bodyPr>
          <a:lstStyle/>
          <a:p>
            <a:pPr>
              <a:defRPr/>
            </a:pPr>
            <a:r>
              <a:rPr lang="ja-JP" altLang="en-US" sz="1015" spc="-92" dirty="0">
                <a:solidFill>
                  <a:prstClr val="black"/>
                </a:solidFill>
                <a:latin typeface="ＭＳ Ｐゴシック"/>
              </a:rPr>
              <a:t>・地域包括支援センター</a:t>
            </a:r>
            <a:endParaRPr lang="en-US" altLang="ja-JP" sz="1015" spc="-92" dirty="0">
              <a:solidFill>
                <a:prstClr val="black"/>
              </a:solidFill>
              <a:latin typeface="ＭＳ Ｐゴシック"/>
            </a:endParaRPr>
          </a:p>
          <a:p>
            <a:pPr>
              <a:defRPr/>
            </a:pPr>
            <a:r>
              <a:rPr lang="ja-JP" altLang="en-US" sz="1015" spc="-92" dirty="0">
                <a:solidFill>
                  <a:prstClr val="black"/>
                </a:solidFill>
                <a:latin typeface="ＭＳ Ｐゴシック"/>
              </a:rPr>
              <a:t>・ケアマネジャー</a:t>
            </a:r>
            <a:endParaRPr lang="en-US" altLang="ja-JP" sz="1015" spc="-92" dirty="0">
              <a:solidFill>
                <a:prstClr val="black"/>
              </a:solidFill>
              <a:latin typeface="ＭＳ Ｐゴシック"/>
            </a:endParaRPr>
          </a:p>
        </p:txBody>
      </p:sp>
      <p:sp>
        <p:nvSpPr>
          <p:cNvPr id="50" name="テキスト ボックス 49"/>
          <p:cNvSpPr txBox="1"/>
          <p:nvPr/>
        </p:nvSpPr>
        <p:spPr>
          <a:xfrm>
            <a:off x="3508375" y="3771900"/>
            <a:ext cx="930275" cy="255588"/>
          </a:xfrm>
          <a:prstGeom prst="rect">
            <a:avLst/>
          </a:prstGeom>
          <a:noFill/>
        </p:spPr>
        <p:txBody>
          <a:bodyPr lIns="84388" tIns="42197" rIns="84388" bIns="42197">
            <a:spAutoFit/>
          </a:bodyPr>
          <a:lstStyle/>
          <a:p>
            <a:pPr>
              <a:defRPr/>
            </a:pPr>
            <a:r>
              <a:rPr lang="ja-JP" altLang="en-US" sz="1108" spc="-92" dirty="0">
                <a:solidFill>
                  <a:prstClr val="black"/>
                </a:solidFill>
                <a:latin typeface="HG丸ｺﾞｼｯｸM-PRO" pitchFamily="50" charset="-128"/>
                <a:ea typeface="HG丸ｺﾞｼｯｸM-PRO" pitchFamily="50" charset="-128"/>
              </a:rPr>
              <a:t>通院・入院</a:t>
            </a:r>
            <a:endParaRPr lang="en-US" altLang="ja-JP" sz="1108" spc="-92"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4833938" y="3894138"/>
            <a:ext cx="873125" cy="255587"/>
          </a:xfrm>
          <a:prstGeom prst="rect">
            <a:avLst/>
          </a:prstGeom>
          <a:noFill/>
        </p:spPr>
        <p:txBody>
          <a:bodyPr lIns="84388" tIns="42197" rIns="84388" bIns="42197">
            <a:spAutoFit/>
          </a:bodyPr>
          <a:lstStyle/>
          <a:p>
            <a:pPr>
              <a:defRPr/>
            </a:pPr>
            <a:r>
              <a:rPr lang="ja-JP" altLang="en-US" sz="1108" spc="-92" dirty="0">
                <a:solidFill>
                  <a:prstClr val="black"/>
                </a:solidFill>
                <a:latin typeface="HG丸ｺﾞｼｯｸM-PRO" pitchFamily="50" charset="-128"/>
                <a:ea typeface="HG丸ｺﾞｼｯｸM-PRO" pitchFamily="50" charset="-128"/>
              </a:rPr>
              <a:t>通所・入所</a:t>
            </a:r>
            <a:endParaRPr lang="en-US" altLang="ja-JP" sz="1108" spc="-92" dirty="0">
              <a:solidFill>
                <a:prstClr val="black"/>
              </a:solidFill>
              <a:latin typeface="HG丸ｺﾞｼｯｸM-PRO" pitchFamily="50" charset="-128"/>
              <a:ea typeface="HG丸ｺﾞｼｯｸM-PRO" pitchFamily="50" charset="-128"/>
            </a:endParaRPr>
          </a:p>
        </p:txBody>
      </p:sp>
      <p:pic>
        <p:nvPicPr>
          <p:cNvPr id="13358" name="図 63" descr="小規模building03_cl2.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14438" y="3071813"/>
            <a:ext cx="5000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正方形/長方形 62"/>
          <p:cNvSpPr/>
          <p:nvPr/>
        </p:nvSpPr>
        <p:spPr>
          <a:xfrm>
            <a:off x="915988" y="3495675"/>
            <a:ext cx="1414462" cy="53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738" spc="-92" dirty="0">
                <a:solidFill>
                  <a:prstClr val="black"/>
                </a:solidFill>
              </a:rPr>
              <a:t>病院：</a:t>
            </a:r>
            <a:endParaRPr lang="en-US" altLang="ja-JP" sz="738" spc="-92" dirty="0">
              <a:solidFill>
                <a:prstClr val="black"/>
              </a:solidFill>
            </a:endParaRPr>
          </a:p>
          <a:p>
            <a:pPr>
              <a:defRPr/>
            </a:pPr>
            <a:r>
              <a:rPr lang="ja-JP" altLang="en-US" sz="738" spc="-92" dirty="0">
                <a:solidFill>
                  <a:prstClr val="black"/>
                </a:solidFill>
              </a:rPr>
              <a:t>　急性期、回復期、慢性期</a:t>
            </a:r>
            <a:endParaRPr lang="en-US" altLang="ja-JP" sz="738" spc="-92" dirty="0">
              <a:solidFill>
                <a:prstClr val="black"/>
              </a:solidFill>
            </a:endParaRPr>
          </a:p>
        </p:txBody>
      </p:sp>
      <p:pic>
        <p:nvPicPr>
          <p:cNvPr id="13360" name="Picture 2" descr="C:\Users\KNXVS\AppData\Local\Microsoft\Windows\Temporary Internet Files\Content.IE5\ADV5CF2Q\MC900426352[1].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09738" y="3389313"/>
            <a:ext cx="403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正方形/長方形 57"/>
          <p:cNvSpPr/>
          <p:nvPr/>
        </p:nvSpPr>
        <p:spPr>
          <a:xfrm>
            <a:off x="1762125" y="2963863"/>
            <a:ext cx="1222375" cy="631825"/>
          </a:xfrm>
          <a:prstGeom prst="rect">
            <a:avLst/>
          </a:prstGeom>
        </p:spPr>
        <p:txBody>
          <a:bodyPr wrap="none">
            <a:spAutoFit/>
          </a:bodyPr>
          <a:lstStyle/>
          <a:p>
            <a:pPr algn="ctr" defTabSz="843829">
              <a:defRPr/>
            </a:pPr>
            <a:r>
              <a:rPr lang="ja-JP" altLang="en-US" sz="1108" spc="-92" dirty="0">
                <a:solidFill>
                  <a:prstClr val="black"/>
                </a:solidFill>
                <a:latin typeface="ＭＳ Ｐゴシック"/>
              </a:rPr>
              <a:t>病気になったら･･･  </a:t>
            </a:r>
            <a:endParaRPr lang="en-US" altLang="ja-JP" sz="1108" spc="-92" dirty="0">
              <a:solidFill>
                <a:prstClr val="black"/>
              </a:solidFill>
              <a:latin typeface="ＭＳ Ｐゴシック"/>
            </a:endParaRPr>
          </a:p>
          <a:p>
            <a:pPr algn="ctr" defTabSz="843829">
              <a:defRPr/>
            </a:pPr>
            <a:r>
              <a:rPr lang="ja-JP" altLang="en-US" sz="1292" b="1" spc="-92" dirty="0">
                <a:solidFill>
                  <a:prstClr val="black"/>
                </a:solidFill>
                <a:latin typeface="HG丸ｺﾞｼｯｸM-PRO" pitchFamily="50" charset="-128"/>
                <a:ea typeface="HG丸ｺﾞｼｯｸM-PRO" pitchFamily="50" charset="-128"/>
              </a:rPr>
              <a:t>医　療</a:t>
            </a:r>
            <a:endParaRPr lang="en-US" altLang="ja-JP" sz="1292" b="1" spc="-92" dirty="0">
              <a:solidFill>
                <a:prstClr val="black"/>
              </a:solidFill>
              <a:latin typeface="HG丸ｺﾞｼｯｸM-PRO" pitchFamily="50" charset="-128"/>
              <a:ea typeface="HG丸ｺﾞｼｯｸM-PRO" pitchFamily="50" charset="-128"/>
            </a:endParaRPr>
          </a:p>
          <a:p>
            <a:pPr algn="ctr" defTabSz="843829">
              <a:defRPr/>
            </a:pPr>
            <a:endParaRPr lang="ja-JP" altLang="en-US" sz="1108" spc="-92" dirty="0">
              <a:solidFill>
                <a:prstClr val="black"/>
              </a:solidFill>
              <a:latin typeface="ＭＳ Ｐゴシック"/>
            </a:endParaRPr>
          </a:p>
        </p:txBody>
      </p:sp>
      <p:pic>
        <p:nvPicPr>
          <p:cNvPr id="13362" name="Picture 5" descr="C:\Documents and Settings\nao\Local Settings\Temporary Internet Files\Content.IE5\TEYYXPF4\MC900343525[1].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59125" y="5745163"/>
            <a:ext cx="108743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テキスト ボックス 41"/>
          <p:cNvSpPr txBox="1"/>
          <p:nvPr/>
        </p:nvSpPr>
        <p:spPr>
          <a:xfrm>
            <a:off x="6434138" y="3097213"/>
            <a:ext cx="1979612" cy="482600"/>
          </a:xfrm>
          <a:prstGeom prst="rect">
            <a:avLst/>
          </a:prstGeom>
          <a:noFill/>
        </p:spPr>
        <p:txBody>
          <a:bodyPr lIns="84388" tIns="42197" rIns="84388" bIns="42197">
            <a:spAutoFit/>
          </a:bodyPr>
          <a:lstStyle/>
          <a:p>
            <a:pPr>
              <a:defRPr/>
            </a:pPr>
            <a:r>
              <a:rPr lang="ja-JP" altLang="en-US" sz="1108" spc="-92" dirty="0">
                <a:solidFill>
                  <a:prstClr val="black"/>
                </a:solidFill>
                <a:latin typeface="ＭＳ Ｐゴシック"/>
              </a:rPr>
              <a:t>介護が必要になったら･･･  </a:t>
            </a:r>
            <a:endParaRPr lang="en-US" altLang="ja-JP" sz="1108" spc="-92" dirty="0">
              <a:solidFill>
                <a:prstClr val="black"/>
              </a:solidFill>
              <a:latin typeface="ＭＳ Ｐゴシック"/>
            </a:endParaRPr>
          </a:p>
          <a:p>
            <a:pPr>
              <a:defRPr/>
            </a:pPr>
            <a:r>
              <a:rPr lang="ja-JP" altLang="en-US" sz="1477" b="1" spc="-92" dirty="0">
                <a:solidFill>
                  <a:prstClr val="black"/>
                </a:solidFill>
                <a:latin typeface="HG丸ｺﾞｼｯｸM-PRO" pitchFamily="50" charset="-128"/>
                <a:ea typeface="HG丸ｺﾞｼｯｸM-PRO" pitchFamily="50" charset="-128"/>
              </a:rPr>
              <a:t>　　　介　護</a:t>
            </a:r>
            <a:endParaRPr lang="en-US" altLang="ja-JP" sz="1477" b="1" spc="-92"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5732463" y="4757738"/>
            <a:ext cx="1143000" cy="200025"/>
          </a:xfrm>
          <a:prstGeom prst="rect">
            <a:avLst/>
          </a:prstGeom>
          <a:noFill/>
        </p:spPr>
        <p:txBody>
          <a:bodyPr lIns="84388" tIns="42197" rIns="84388" bIns="42197">
            <a:spAutoFit/>
          </a:bodyPr>
          <a:lstStyle/>
          <a:p>
            <a:pPr>
              <a:defRPr/>
            </a:pPr>
            <a:r>
              <a:rPr lang="ja-JP" altLang="en-US" sz="738" spc="-92" dirty="0">
                <a:solidFill>
                  <a:prstClr val="black"/>
                </a:solidFill>
                <a:latin typeface="ＭＳ Ｐゴシック"/>
              </a:rPr>
              <a:t>■介護予防サービス</a:t>
            </a:r>
            <a:endParaRPr lang="en-US" altLang="ja-JP" sz="738" spc="-92" dirty="0">
              <a:solidFill>
                <a:prstClr val="black"/>
              </a:solidFill>
              <a:latin typeface="ＭＳ Ｐゴシック"/>
            </a:endParaRPr>
          </a:p>
        </p:txBody>
      </p:sp>
      <p:sp>
        <p:nvSpPr>
          <p:cNvPr id="68" name="正方形/長方形 67"/>
          <p:cNvSpPr/>
          <p:nvPr/>
        </p:nvSpPr>
        <p:spPr>
          <a:xfrm>
            <a:off x="74613" y="303213"/>
            <a:ext cx="9028112" cy="347662"/>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1846" dirty="0">
                <a:solidFill>
                  <a:prstClr val="black"/>
                </a:solidFill>
                <a:latin typeface="HGP創英角ｺﾞｼｯｸUB" pitchFamily="50" charset="-128"/>
                <a:ea typeface="HGP創英角ｺﾞｼｯｸUB" pitchFamily="50" charset="-128"/>
              </a:rPr>
              <a:t>地域包括ケアシステムの構築について</a:t>
            </a:r>
          </a:p>
        </p:txBody>
      </p:sp>
      <p:pic>
        <p:nvPicPr>
          <p:cNvPr id="13366" name="Picture 2" descr="http://2.bp.blogspot.com/-ZutWWMGHrFI/T0NQ4UxCeUI/AAAAAAAAEXQ/2yMbzeE4if8/s1600/ojiisan_stand.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368925" y="4292600"/>
            <a:ext cx="3270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角丸四角形 79"/>
          <p:cNvSpPr/>
          <p:nvPr/>
        </p:nvSpPr>
        <p:spPr bwMode="auto">
          <a:xfrm>
            <a:off x="179561" y="703774"/>
            <a:ext cx="8847256" cy="2226462"/>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3231" bIns="33231" anchor="ctr"/>
          <a:lstStyle/>
          <a:p>
            <a:pPr marL="164127" indent="-164127">
              <a:lnSpc>
                <a:spcPts val="1662"/>
              </a:lnSpc>
              <a:spcBef>
                <a:spcPts val="554"/>
              </a:spcBef>
              <a:defRPr/>
            </a:pPr>
            <a:r>
              <a:rPr lang="ja-JP" altLang="en-US" sz="1477"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477" b="1" dirty="0">
                <a:solidFill>
                  <a:srgbClr val="FF0000"/>
                </a:solidFill>
                <a:latin typeface="HGPｺﾞｼｯｸM" pitchFamily="50" charset="-128"/>
                <a:ea typeface="HGPｺﾞｼｯｸM" pitchFamily="50" charset="-128"/>
              </a:rPr>
              <a:t>医療・介護・予防・住まい・生活支援が包括的に確保される体制（地域包括ケアシステム）の構築を実現</a:t>
            </a:r>
            <a:r>
              <a:rPr lang="ja-JP" altLang="en-US" sz="1477" dirty="0">
                <a:solidFill>
                  <a:srgbClr val="000000"/>
                </a:solidFill>
                <a:latin typeface="HGPｺﾞｼｯｸM" pitchFamily="50" charset="-128"/>
                <a:ea typeface="HGPｺﾞｼｯｸM" pitchFamily="50" charset="-128"/>
              </a:rPr>
              <a:t>。</a:t>
            </a:r>
            <a:endParaRPr lang="en-US" altLang="ja-JP" sz="1477" dirty="0">
              <a:solidFill>
                <a:srgbClr val="000000"/>
              </a:solidFill>
              <a:latin typeface="HGPｺﾞｼｯｸM" pitchFamily="50" charset="-128"/>
              <a:ea typeface="HGPｺﾞｼｯｸM" pitchFamily="50" charset="-128"/>
            </a:endParaRPr>
          </a:p>
          <a:p>
            <a:pPr marL="164127" indent="-164127">
              <a:lnSpc>
                <a:spcPts val="1662"/>
              </a:lnSpc>
              <a:spcBef>
                <a:spcPts val="554"/>
              </a:spcBef>
              <a:defRPr/>
            </a:pPr>
            <a:r>
              <a:rPr lang="ja-JP" altLang="en-US" sz="1477" dirty="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endParaRPr lang="en-US" altLang="ja-JP" sz="1477" dirty="0">
              <a:solidFill>
                <a:srgbClr val="000000"/>
              </a:solidFill>
              <a:latin typeface="HGPｺﾞｼｯｸM" pitchFamily="50" charset="-128"/>
              <a:ea typeface="HGPｺﾞｼｯｸM" pitchFamily="50" charset="-128"/>
            </a:endParaRPr>
          </a:p>
          <a:p>
            <a:pPr marL="164127" indent="-164127">
              <a:lnSpc>
                <a:spcPts val="1662"/>
              </a:lnSpc>
              <a:spcBef>
                <a:spcPts val="554"/>
              </a:spcBef>
              <a:defRPr/>
            </a:pPr>
            <a:r>
              <a:rPr lang="ja-JP" altLang="en-US" sz="1477"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477" b="1" dirty="0">
                <a:solidFill>
                  <a:srgbClr val="FF0000"/>
                </a:solidFill>
                <a:latin typeface="HGPｺﾞｼｯｸM" pitchFamily="50" charset="-128"/>
                <a:ea typeface="HGPｺﾞｼｯｸM" pitchFamily="50" charset="-128"/>
              </a:rPr>
              <a:t>高齢化の進展状況には大きな地域差</a:t>
            </a:r>
            <a:r>
              <a:rPr lang="ja-JP" altLang="en-US" sz="1477" dirty="0">
                <a:solidFill>
                  <a:srgbClr val="000000"/>
                </a:solidFill>
                <a:latin typeface="HGPｺﾞｼｯｸM" pitchFamily="50" charset="-128"/>
                <a:ea typeface="HGPｺﾞｼｯｸM" pitchFamily="50" charset="-128"/>
              </a:rPr>
              <a:t>。</a:t>
            </a:r>
            <a:endParaRPr lang="en-US" altLang="ja-JP" sz="1477" dirty="0">
              <a:solidFill>
                <a:srgbClr val="000000"/>
              </a:solidFill>
              <a:latin typeface="HGPｺﾞｼｯｸM" pitchFamily="50" charset="-128"/>
              <a:ea typeface="HGPｺﾞｼｯｸM" pitchFamily="50" charset="-128"/>
            </a:endParaRPr>
          </a:p>
          <a:p>
            <a:pPr marL="164127" indent="-164127">
              <a:lnSpc>
                <a:spcPts val="1662"/>
              </a:lnSpc>
              <a:spcBef>
                <a:spcPts val="554"/>
              </a:spcBef>
              <a:defRPr/>
            </a:pPr>
            <a:r>
              <a:rPr lang="ja-JP" altLang="en-US" sz="1477" dirty="0">
                <a:solidFill>
                  <a:srgbClr val="000000"/>
                </a:solidFill>
                <a:latin typeface="HGPｺﾞｼｯｸM" pitchFamily="50" charset="-128"/>
                <a:ea typeface="HGPｺﾞｼｯｸM" pitchFamily="50" charset="-128"/>
              </a:rPr>
              <a:t>○　地域包括ケアシステムは、</a:t>
            </a:r>
            <a:r>
              <a:rPr lang="ja-JP" altLang="en-US" sz="1477"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477" dirty="0">
                <a:solidFill>
                  <a:prstClr val="black"/>
                </a:solidFill>
                <a:latin typeface="HGPｺﾞｼｯｸM" pitchFamily="50" charset="-128"/>
                <a:ea typeface="HGPｺﾞｼｯｸM" pitchFamily="50" charset="-128"/>
              </a:rPr>
              <a:t>ことが必要。</a:t>
            </a:r>
            <a:endParaRPr lang="ja-JP" altLang="en-US" sz="1108" dirty="0">
              <a:solidFill>
                <a:prstClr val="black"/>
              </a:solidFill>
            </a:endParaRPr>
          </a:p>
        </p:txBody>
      </p:sp>
      <p:sp>
        <p:nvSpPr>
          <p:cNvPr id="60" name="角丸四角形 59"/>
          <p:cNvSpPr/>
          <p:nvPr/>
        </p:nvSpPr>
        <p:spPr>
          <a:xfrm>
            <a:off x="2946400" y="5321300"/>
            <a:ext cx="3094038" cy="12319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371" name="スライド番号プレースホルダ 2"/>
          <p:cNvSpPr txBox="1">
            <a:spLocks/>
          </p:cNvSpPr>
          <p:nvPr/>
        </p:nvSpPr>
        <p:spPr bwMode="auto">
          <a:xfrm>
            <a:off x="8569325" y="6286500"/>
            <a:ext cx="5286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6" tIns="42203" rIns="84406" bIns="42203"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fld id="{418E115A-D713-451B-B477-78E38926A324}" type="slidenum">
              <a:rPr lang="ja-JP" altLang="en-US" sz="1800">
                <a:solidFill>
                  <a:srgbClr val="000000"/>
                </a:solidFill>
              </a:rPr>
              <a:pPr algn="r">
                <a:spcBef>
                  <a:spcPct val="0"/>
                </a:spcBef>
                <a:buFontTx/>
                <a:buNone/>
              </a:pPr>
              <a:t>22</a:t>
            </a:fld>
            <a:endParaRPr lang="ja-JP" altLang="en-US" sz="1800" dirty="0">
              <a:solidFill>
                <a:srgbClr val="000000"/>
              </a:solidFill>
            </a:endParaRPr>
          </a:p>
        </p:txBody>
      </p:sp>
      <p:sp>
        <p:nvSpPr>
          <p:cNvPr id="61" name="正方形/長方形 60"/>
          <p:cNvSpPr/>
          <p:nvPr/>
        </p:nvSpPr>
        <p:spPr>
          <a:xfrm>
            <a:off x="6875463" y="6669088"/>
            <a:ext cx="2268537" cy="1889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rPr>
              <a:t>厚生労働省資料</a:t>
            </a:r>
          </a:p>
        </p:txBody>
      </p:sp>
    </p:spTree>
    <p:extLst>
      <p:ext uri="{BB962C8B-B14F-4D97-AF65-F5344CB8AC3E}">
        <p14:creationId xmlns:p14="http://schemas.microsoft.com/office/powerpoint/2010/main" val="1502969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総合事業が分からん５問５答</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ja-JP" dirty="0" smtClean="0"/>
              <a:t>１</a:t>
            </a:r>
            <a:r>
              <a:rPr lang="ja-JP" altLang="ja-JP" dirty="0"/>
              <a:t>要支援がなくなる？</a:t>
            </a:r>
          </a:p>
          <a:p>
            <a:pPr marL="0" indent="0">
              <a:buNone/>
            </a:pPr>
            <a:r>
              <a:rPr lang="ja-JP" altLang="ja-JP" dirty="0"/>
              <a:t>２ヘルパー・デイサービスはどうなる？</a:t>
            </a:r>
          </a:p>
          <a:p>
            <a:pPr marL="0" indent="0">
              <a:buNone/>
            </a:pPr>
            <a:r>
              <a:rPr lang="ja-JP" altLang="ja-JP" dirty="0"/>
              <a:t>３利用の手続きは？</a:t>
            </a:r>
          </a:p>
          <a:p>
            <a:pPr marL="0" indent="0">
              <a:buNone/>
            </a:pPr>
            <a:r>
              <a:rPr lang="ja-JP" altLang="ja-JP" dirty="0"/>
              <a:t>４希望すればサービスは選べるの？</a:t>
            </a:r>
          </a:p>
          <a:p>
            <a:pPr marL="0" indent="0">
              <a:buNone/>
            </a:pPr>
            <a:r>
              <a:rPr lang="ja-JP" altLang="ja-JP" dirty="0"/>
              <a:t>５財源は保障されるの？</a:t>
            </a:r>
          </a:p>
          <a:p>
            <a:endParaRPr kumimoji="1" lang="ja-JP" altLang="en-US" dirty="0"/>
          </a:p>
        </p:txBody>
      </p:sp>
    </p:spTree>
    <p:extLst>
      <p:ext uri="{BB962C8B-B14F-4D97-AF65-F5344CB8AC3E}">
        <p14:creationId xmlns:p14="http://schemas.microsoft.com/office/powerpoint/2010/main" val="1351514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lang="ja-JP" altLang="ja-JP" dirty="0"/>
              <a:t>１　要支援がなくなるのですか</a:t>
            </a:r>
            <a:r>
              <a:rPr lang="ja-JP" altLang="ja-JP" dirty="0" smtClean="0"/>
              <a:t>？</a:t>
            </a:r>
            <a:endParaRPr kumimoji="1" lang="ja-JP" altLang="en-US" dirty="0"/>
          </a:p>
        </p:txBody>
      </p:sp>
      <p:sp>
        <p:nvSpPr>
          <p:cNvPr id="3" name="コンテンツ プレースホルダー 2"/>
          <p:cNvSpPr>
            <a:spLocks noGrp="1"/>
          </p:cNvSpPr>
          <p:nvPr>
            <p:ph idx="1"/>
          </p:nvPr>
        </p:nvSpPr>
        <p:spPr>
          <a:xfrm>
            <a:off x="457200" y="1600200"/>
            <a:ext cx="8363272" cy="5141168"/>
          </a:xfrm>
        </p:spPr>
        <p:txBody>
          <a:bodyPr/>
          <a:lstStyle/>
          <a:p>
            <a:pPr marL="0" indent="0">
              <a:buNone/>
            </a:pPr>
            <a:r>
              <a:rPr lang="ja-JP" altLang="ja-JP" dirty="0" smtClean="0">
                <a:solidFill>
                  <a:srgbClr val="FF0000"/>
                </a:solidFill>
              </a:rPr>
              <a:t>なく</a:t>
            </a:r>
            <a:r>
              <a:rPr lang="ja-JP" altLang="ja-JP" dirty="0">
                <a:solidFill>
                  <a:srgbClr val="FF0000"/>
                </a:solidFill>
              </a:rPr>
              <a:t>なりません。サービスの一部が変わります</a:t>
            </a:r>
          </a:p>
          <a:p>
            <a:pPr marL="0" indent="0">
              <a:buNone/>
            </a:pPr>
            <a:r>
              <a:rPr lang="ja-JP" altLang="en-US" dirty="0"/>
              <a:t>　</a:t>
            </a:r>
            <a:r>
              <a:rPr lang="ja-JP" altLang="ja-JP" dirty="0" smtClean="0"/>
              <a:t>要支援</a:t>
            </a:r>
            <a:r>
              <a:rPr lang="ja-JP" altLang="ja-JP" dirty="0"/>
              <a:t>１・２という認定区分は残り、大部分のサービスもそのままですが、ホームヘルパーとデイサービスの、介護保険給付が廃止され、市町村の行う事業（「介護予防・日常生活支援総合事業」⇒略して総合事業）になります</a:t>
            </a:r>
            <a:r>
              <a:rPr lang="ja-JP" altLang="ja-JP" dirty="0" smtClean="0"/>
              <a:t>。</a:t>
            </a:r>
            <a:endParaRPr lang="en-US" altLang="ja-JP" dirty="0" smtClean="0"/>
          </a:p>
          <a:p>
            <a:pPr marL="0" indent="0">
              <a:buNone/>
            </a:pPr>
            <a:r>
              <a:rPr lang="ja-JP" altLang="en-US" dirty="0"/>
              <a:t>　</a:t>
            </a:r>
            <a:r>
              <a:rPr lang="ja-JP" altLang="ja-JP" dirty="0" smtClean="0"/>
              <a:t>これ</a:t>
            </a:r>
            <a:r>
              <a:rPr lang="ja-JP" altLang="ja-JP" dirty="0"/>
              <a:t>まで国がサービスの基準や値段を決めていましたが市町村が独自に決められるようになりますので、バラバラになります。</a:t>
            </a:r>
          </a:p>
          <a:p>
            <a:endParaRPr kumimoji="1" lang="ja-JP" altLang="en-US" dirty="0"/>
          </a:p>
        </p:txBody>
      </p:sp>
      <p:sp>
        <p:nvSpPr>
          <p:cNvPr id="4" name="正方形/長方形 3"/>
          <p:cNvSpPr/>
          <p:nvPr/>
        </p:nvSpPr>
        <p:spPr>
          <a:xfrm>
            <a:off x="5652120" y="6525344"/>
            <a:ext cx="3168352" cy="33265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「どうなる」本　２１～</a:t>
            </a:r>
            <a:r>
              <a:rPr kumimoji="1" lang="en-US" altLang="ja-JP" dirty="0" smtClean="0"/>
              <a:t>22</a:t>
            </a:r>
            <a:r>
              <a:rPr kumimoji="1" lang="ja-JP" altLang="en-US" dirty="0" smtClean="0"/>
              <a:t>頁</a:t>
            </a:r>
            <a:endParaRPr kumimoji="1" lang="ja-JP" altLang="en-US" dirty="0"/>
          </a:p>
        </p:txBody>
      </p:sp>
    </p:spTree>
    <p:extLst>
      <p:ext uri="{BB962C8B-B14F-4D97-AF65-F5344CB8AC3E}">
        <p14:creationId xmlns:p14="http://schemas.microsoft.com/office/powerpoint/2010/main" val="638160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a:solidFill>
            <a:srgbClr val="FFFF00"/>
          </a:solidFill>
        </p:spPr>
        <p:txBody>
          <a:bodyPr/>
          <a:lstStyle/>
          <a:p>
            <a:r>
              <a:rPr lang="ja-JP" altLang="ja-JP" dirty="0"/>
              <a:t>２　ヘルパー・デイサービスはどうなるのか</a:t>
            </a:r>
            <a:r>
              <a:rPr lang="ja-JP" altLang="ja-JP" dirty="0" smtClean="0"/>
              <a:t>？</a:t>
            </a:r>
            <a:endParaRPr kumimoji="1" lang="ja-JP" altLang="en-US" dirty="0"/>
          </a:p>
        </p:txBody>
      </p:sp>
      <p:sp>
        <p:nvSpPr>
          <p:cNvPr id="3" name="コンテンツ プレースホルダー 2"/>
          <p:cNvSpPr>
            <a:spLocks noGrp="1"/>
          </p:cNvSpPr>
          <p:nvPr>
            <p:ph idx="1"/>
          </p:nvPr>
        </p:nvSpPr>
        <p:spPr>
          <a:xfrm>
            <a:off x="457200" y="1143000"/>
            <a:ext cx="8507288" cy="5814392"/>
          </a:xfrm>
        </p:spPr>
        <p:txBody>
          <a:bodyPr/>
          <a:lstStyle/>
          <a:p>
            <a:pPr marL="0" indent="0">
              <a:buNone/>
            </a:pPr>
            <a:r>
              <a:rPr lang="ja-JP" altLang="ja-JP" dirty="0" smtClean="0">
                <a:solidFill>
                  <a:srgbClr val="FF0000"/>
                </a:solidFill>
              </a:rPr>
              <a:t>これ</a:t>
            </a:r>
            <a:r>
              <a:rPr lang="ja-JP" altLang="ja-JP" dirty="0">
                <a:solidFill>
                  <a:srgbClr val="FF0000"/>
                </a:solidFill>
              </a:rPr>
              <a:t>までのサービスに加えて「多様なサービス」ができます</a:t>
            </a:r>
          </a:p>
          <a:p>
            <a:pPr marL="0" indent="0">
              <a:buNone/>
            </a:pPr>
            <a:r>
              <a:rPr lang="ja-JP" altLang="en-US" dirty="0"/>
              <a:t>　</a:t>
            </a:r>
            <a:r>
              <a:rPr lang="ja-JP" altLang="ja-JP" dirty="0" smtClean="0"/>
              <a:t>これ</a:t>
            </a:r>
            <a:r>
              <a:rPr lang="ja-JP" altLang="ja-JP" dirty="0"/>
              <a:t>までの介護事業所によるホームヘルパーとデイサービスもそのまま「総合事業の現行相当訪問型・通所型サービス」となって移行します</a:t>
            </a:r>
            <a:r>
              <a:rPr lang="ja-JP" altLang="ja-JP" dirty="0" smtClean="0"/>
              <a:t>。新た</a:t>
            </a:r>
            <a:r>
              <a:rPr lang="ja-JP" altLang="ja-JP" dirty="0"/>
              <a:t>に「多様なサービス」として、無資格者・低価格サービス（基準緩和</a:t>
            </a:r>
            <a:r>
              <a:rPr lang="en-US" altLang="ja-JP" dirty="0"/>
              <a:t>A</a:t>
            </a:r>
            <a:r>
              <a:rPr lang="ja-JP" altLang="ja-JP" dirty="0"/>
              <a:t>型）、ボランティアにサービス（住民主体</a:t>
            </a:r>
            <a:r>
              <a:rPr lang="en-US" altLang="ja-JP" dirty="0"/>
              <a:t>B</a:t>
            </a:r>
            <a:r>
              <a:rPr lang="ja-JP" altLang="ja-JP" dirty="0"/>
              <a:t>型）、短期間限定のサービス（短期集中</a:t>
            </a:r>
            <a:r>
              <a:rPr lang="en-US" altLang="ja-JP" dirty="0"/>
              <a:t>C</a:t>
            </a:r>
            <a:r>
              <a:rPr lang="ja-JP" altLang="ja-JP" dirty="0"/>
              <a:t>型）などを作ることになっています</a:t>
            </a:r>
            <a:r>
              <a:rPr lang="ja-JP" altLang="ja-JP" dirty="0" smtClean="0"/>
              <a:t>。</a:t>
            </a:r>
            <a:endParaRPr lang="en-US" altLang="ja-JP" dirty="0" smtClean="0"/>
          </a:p>
          <a:p>
            <a:pPr marL="0" indent="0">
              <a:buNone/>
            </a:pPr>
            <a:r>
              <a:rPr lang="ja-JP" altLang="en-US" dirty="0"/>
              <a:t>　</a:t>
            </a:r>
            <a:r>
              <a:rPr lang="ja-JP" altLang="ja-JP" dirty="0" smtClean="0"/>
              <a:t>どれ</a:t>
            </a:r>
            <a:r>
              <a:rPr lang="ja-JP" altLang="ja-JP" dirty="0"/>
              <a:t>だけ作るか、内容をどうするかは「市町村任せ」となっています</a:t>
            </a:r>
            <a:r>
              <a:rPr lang="ja-JP" altLang="ja-JP" dirty="0" smtClean="0"/>
              <a:t>。</a:t>
            </a:r>
            <a:endParaRPr lang="ja-JP" altLang="ja-JP" dirty="0"/>
          </a:p>
          <a:p>
            <a:endParaRPr kumimoji="1" lang="ja-JP" altLang="en-US" dirty="0"/>
          </a:p>
        </p:txBody>
      </p:sp>
      <p:sp>
        <p:nvSpPr>
          <p:cNvPr id="4" name="正方形/長方形 3"/>
          <p:cNvSpPr/>
          <p:nvPr/>
        </p:nvSpPr>
        <p:spPr>
          <a:xfrm>
            <a:off x="5652120" y="6525344"/>
            <a:ext cx="3168352" cy="33265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「どうなる」本　</a:t>
            </a:r>
            <a:r>
              <a:rPr kumimoji="1" lang="en-US" altLang="ja-JP" dirty="0" smtClean="0"/>
              <a:t>22 </a:t>
            </a:r>
            <a:r>
              <a:rPr kumimoji="1" lang="ja-JP" altLang="en-US" dirty="0" smtClean="0"/>
              <a:t>～</a:t>
            </a:r>
            <a:r>
              <a:rPr kumimoji="1" lang="en-US" altLang="ja-JP" dirty="0" smtClean="0"/>
              <a:t>24</a:t>
            </a:r>
            <a:r>
              <a:rPr kumimoji="1" lang="ja-JP" altLang="en-US" dirty="0" smtClean="0"/>
              <a:t>頁</a:t>
            </a:r>
            <a:endParaRPr kumimoji="1" lang="ja-JP" altLang="en-US" dirty="0"/>
          </a:p>
        </p:txBody>
      </p:sp>
    </p:spTree>
    <p:extLst>
      <p:ext uri="{BB962C8B-B14F-4D97-AF65-F5344CB8AC3E}">
        <p14:creationId xmlns:p14="http://schemas.microsoft.com/office/powerpoint/2010/main" val="3202448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国のガイドラインが示す</a:t>
            </a:r>
            <a:r>
              <a:rPr kumimoji="1" lang="en-US" altLang="ja-JP" dirty="0" smtClean="0"/>
              <a:t/>
            </a:r>
            <a:br>
              <a:rPr kumimoji="1" lang="en-US" altLang="ja-JP" dirty="0" smtClean="0"/>
            </a:br>
            <a:r>
              <a:rPr kumimoji="1" lang="ja-JP" altLang="en-US" dirty="0" smtClean="0"/>
              <a:t>サービス事業の類型</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ja-JP" dirty="0"/>
              <a:t>①現行の訪問介護等に相当するサービス　【指定事業者】</a:t>
            </a:r>
          </a:p>
          <a:p>
            <a:pPr marL="0" indent="0">
              <a:buNone/>
            </a:pPr>
            <a:r>
              <a:rPr lang="ja-JP" altLang="ja-JP" dirty="0" smtClean="0"/>
              <a:t>②</a:t>
            </a:r>
            <a:r>
              <a:rPr lang="ja-JP" altLang="ja-JP" dirty="0"/>
              <a:t>緩和した基準（訪問型・通所型サービスＡ）　【指定事業者または委託】</a:t>
            </a:r>
          </a:p>
          <a:p>
            <a:pPr marL="0" indent="0">
              <a:buNone/>
            </a:pPr>
            <a:r>
              <a:rPr lang="ja-JP" altLang="ja-JP" dirty="0" smtClean="0"/>
              <a:t>③</a:t>
            </a:r>
            <a:r>
              <a:rPr lang="ja-JP" altLang="ja-JP" dirty="0"/>
              <a:t>ボランティアなど（訪問型・通所型サービスＢ）　【補助】</a:t>
            </a:r>
          </a:p>
          <a:p>
            <a:pPr marL="0" indent="0">
              <a:buNone/>
            </a:pPr>
            <a:r>
              <a:rPr lang="ja-JP" altLang="ja-JP" dirty="0" smtClean="0"/>
              <a:t>④</a:t>
            </a:r>
            <a:r>
              <a:rPr lang="ja-JP" altLang="ja-JP" dirty="0"/>
              <a:t>保健師などによる従来の２次予防事業相当（サービスＣ）【直営、委託、補助】</a:t>
            </a:r>
          </a:p>
          <a:p>
            <a:endParaRPr kumimoji="1" lang="ja-JP" altLang="en-US" dirty="0"/>
          </a:p>
        </p:txBody>
      </p:sp>
      <p:sp>
        <p:nvSpPr>
          <p:cNvPr id="4" name="正方形/長方形 3"/>
          <p:cNvSpPr/>
          <p:nvPr/>
        </p:nvSpPr>
        <p:spPr>
          <a:xfrm>
            <a:off x="5652120" y="6525344"/>
            <a:ext cx="3168352" cy="33265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「どうなる」本　</a:t>
            </a:r>
            <a:r>
              <a:rPr kumimoji="1" lang="en-US" altLang="ja-JP" dirty="0" smtClean="0"/>
              <a:t>25</a:t>
            </a:r>
            <a:r>
              <a:rPr lang="ja-JP" altLang="en-US" dirty="0" smtClean="0"/>
              <a:t>～</a:t>
            </a:r>
            <a:r>
              <a:rPr lang="en-US" altLang="ja-JP" dirty="0" smtClean="0"/>
              <a:t>27</a:t>
            </a:r>
            <a:r>
              <a:rPr kumimoji="1" lang="ja-JP" altLang="en-US" dirty="0" smtClean="0"/>
              <a:t>頁</a:t>
            </a:r>
            <a:endParaRPr kumimoji="1" lang="ja-JP" altLang="en-US" dirty="0"/>
          </a:p>
        </p:txBody>
      </p:sp>
    </p:spTree>
    <p:extLst>
      <p:ext uri="{BB962C8B-B14F-4D97-AF65-F5344CB8AC3E}">
        <p14:creationId xmlns:p14="http://schemas.microsoft.com/office/powerpoint/2010/main" val="2035263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lang="ja-JP" altLang="ja-JP" dirty="0"/>
              <a:t>３　利用の手続きは？ </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lstStyle/>
          <a:p>
            <a:pPr marL="0" indent="0">
              <a:buNone/>
            </a:pPr>
            <a:r>
              <a:rPr lang="ja-JP" altLang="ja-JP" dirty="0" smtClean="0">
                <a:solidFill>
                  <a:srgbClr val="FF0000"/>
                </a:solidFill>
              </a:rPr>
              <a:t>要支援</a:t>
            </a:r>
            <a:r>
              <a:rPr lang="ja-JP" altLang="ja-JP" dirty="0">
                <a:solidFill>
                  <a:srgbClr val="FF0000"/>
                </a:solidFill>
              </a:rPr>
              <a:t>認定を「省略」されることもあります</a:t>
            </a:r>
          </a:p>
          <a:p>
            <a:pPr marL="0" indent="0">
              <a:buNone/>
            </a:pPr>
            <a:r>
              <a:rPr lang="ja-JP" altLang="en-US" sz="3600" dirty="0"/>
              <a:t>　</a:t>
            </a:r>
            <a:r>
              <a:rPr lang="ja-JP" altLang="ja-JP" sz="3600" dirty="0" smtClean="0"/>
              <a:t>これ</a:t>
            </a:r>
            <a:r>
              <a:rPr lang="ja-JP" altLang="ja-JP" sz="3600" dirty="0"/>
              <a:t>までは要介護・要支援認定を受けることが必要でしたが、その認定手続きを「省略」して、簡易な「チェックリスト」だけでもよい、とされました。役所窓口の対応によっては、認定申請をさせてもらえず、チェックリストだけで該当せず追い返される危険性があります。</a:t>
            </a:r>
          </a:p>
          <a:p>
            <a:endParaRPr kumimoji="1" lang="ja-JP" altLang="en-US" dirty="0"/>
          </a:p>
        </p:txBody>
      </p:sp>
      <p:sp>
        <p:nvSpPr>
          <p:cNvPr id="4" name="正方形/長方形 3"/>
          <p:cNvSpPr/>
          <p:nvPr/>
        </p:nvSpPr>
        <p:spPr>
          <a:xfrm>
            <a:off x="5652120" y="6525344"/>
            <a:ext cx="3168352" cy="33265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「どうなる」本　２９～３１頁</a:t>
            </a:r>
            <a:endParaRPr kumimoji="1" lang="ja-JP" altLang="en-US" dirty="0"/>
          </a:p>
        </p:txBody>
      </p:sp>
    </p:spTree>
    <p:extLst>
      <p:ext uri="{BB962C8B-B14F-4D97-AF65-F5344CB8AC3E}">
        <p14:creationId xmlns:p14="http://schemas.microsoft.com/office/powerpoint/2010/main" val="2973560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892480" cy="1143000"/>
          </a:xfrm>
          <a:solidFill>
            <a:srgbClr val="FFFF00"/>
          </a:solidFill>
        </p:spPr>
        <p:txBody>
          <a:bodyPr/>
          <a:lstStyle/>
          <a:p>
            <a:r>
              <a:rPr lang="ja-JP" altLang="ja-JP" dirty="0"/>
              <a:t>４　希望すればサービスは選べる</a:t>
            </a:r>
            <a:r>
              <a:rPr lang="ja-JP" altLang="ja-JP" dirty="0" smtClean="0"/>
              <a:t>の</a:t>
            </a:r>
            <a:endParaRPr kumimoji="1" lang="ja-JP" altLang="en-US" dirty="0"/>
          </a:p>
        </p:txBody>
      </p:sp>
      <p:sp>
        <p:nvSpPr>
          <p:cNvPr id="3" name="コンテンツ プレースホルダー 2"/>
          <p:cNvSpPr>
            <a:spLocks noGrp="1"/>
          </p:cNvSpPr>
          <p:nvPr>
            <p:ph idx="1"/>
          </p:nvPr>
        </p:nvSpPr>
        <p:spPr>
          <a:xfrm>
            <a:off x="457200" y="1600200"/>
            <a:ext cx="8291264" cy="5257800"/>
          </a:xfrm>
        </p:spPr>
        <p:txBody>
          <a:bodyPr/>
          <a:lstStyle/>
          <a:p>
            <a:pPr marL="0" indent="0">
              <a:buNone/>
            </a:pPr>
            <a:r>
              <a:rPr lang="ja-JP" altLang="en-US" dirty="0" smtClean="0">
                <a:solidFill>
                  <a:srgbClr val="FF0000"/>
                </a:solidFill>
              </a:rPr>
              <a:t>地</a:t>
            </a:r>
            <a:r>
              <a:rPr lang="ja-JP" altLang="ja-JP" dirty="0" smtClean="0">
                <a:solidFill>
                  <a:srgbClr val="FF0000"/>
                </a:solidFill>
              </a:rPr>
              <a:t>域</a:t>
            </a:r>
            <a:r>
              <a:rPr lang="ja-JP" altLang="ja-JP" dirty="0">
                <a:solidFill>
                  <a:srgbClr val="FF0000"/>
                </a:solidFill>
              </a:rPr>
              <a:t>包括支援センターがサービスを決めます</a:t>
            </a:r>
          </a:p>
          <a:p>
            <a:pPr marL="0" indent="0">
              <a:buNone/>
            </a:pPr>
            <a:r>
              <a:rPr lang="ja-JP" altLang="en-US" dirty="0"/>
              <a:t>　</a:t>
            </a:r>
            <a:r>
              <a:rPr lang="ja-JP" altLang="ja-JP" sz="4000" dirty="0" smtClean="0"/>
              <a:t>どの</a:t>
            </a:r>
            <a:r>
              <a:rPr lang="ja-JP" altLang="ja-JP" sz="4000" dirty="0"/>
              <a:t>サービスを使うかは、利用者の希望だけでなく、自治体が設置・委託する地域包括支援センターが、「専門的判断」で決めることになります。場合によっては、ヘルパーを希望しても無資格者やボランティアしか認めてもらえないこともあり得ます。</a:t>
            </a:r>
          </a:p>
          <a:p>
            <a:endParaRPr kumimoji="1" lang="ja-JP" altLang="en-US" dirty="0"/>
          </a:p>
        </p:txBody>
      </p:sp>
      <p:sp>
        <p:nvSpPr>
          <p:cNvPr id="4" name="正方形/長方形 3"/>
          <p:cNvSpPr/>
          <p:nvPr/>
        </p:nvSpPr>
        <p:spPr>
          <a:xfrm>
            <a:off x="5652120" y="6525344"/>
            <a:ext cx="3168352" cy="33265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「どうなる」本　３２頁</a:t>
            </a:r>
            <a:endParaRPr kumimoji="1" lang="ja-JP" altLang="en-US" dirty="0"/>
          </a:p>
        </p:txBody>
      </p:sp>
    </p:spTree>
    <p:extLst>
      <p:ext uri="{BB962C8B-B14F-4D97-AF65-F5344CB8AC3E}">
        <p14:creationId xmlns:p14="http://schemas.microsoft.com/office/powerpoint/2010/main" val="1713139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lang="ja-JP" altLang="ja-JP" dirty="0"/>
              <a:t>５　市町村の財源は確保される</a:t>
            </a:r>
            <a:r>
              <a:rPr lang="ja-JP" altLang="ja-JP" dirty="0" smtClean="0"/>
              <a:t>の</a:t>
            </a:r>
            <a:endParaRPr kumimoji="1" lang="ja-JP" altLang="en-US" dirty="0"/>
          </a:p>
        </p:txBody>
      </p:sp>
      <p:sp>
        <p:nvSpPr>
          <p:cNvPr id="3" name="コンテンツ プレースホルダー 2"/>
          <p:cNvSpPr>
            <a:spLocks noGrp="1"/>
          </p:cNvSpPr>
          <p:nvPr>
            <p:ph idx="1"/>
          </p:nvPr>
        </p:nvSpPr>
        <p:spPr>
          <a:xfrm>
            <a:off x="251520" y="1600200"/>
            <a:ext cx="8568952" cy="5257800"/>
          </a:xfrm>
        </p:spPr>
        <p:txBody>
          <a:bodyPr/>
          <a:lstStyle/>
          <a:p>
            <a:pPr marL="0" indent="0">
              <a:buNone/>
            </a:pPr>
            <a:r>
              <a:rPr lang="ja-JP" altLang="ja-JP" dirty="0" smtClean="0">
                <a:solidFill>
                  <a:srgbClr val="FF0000"/>
                </a:solidFill>
              </a:rPr>
              <a:t>介護</a:t>
            </a:r>
            <a:r>
              <a:rPr lang="ja-JP" altLang="ja-JP" dirty="0">
                <a:solidFill>
                  <a:srgbClr val="FF0000"/>
                </a:solidFill>
              </a:rPr>
              <a:t>保険財源を使いますが「上限」額で頭打ちに</a:t>
            </a:r>
          </a:p>
          <a:p>
            <a:pPr marL="0" indent="0">
              <a:buNone/>
            </a:pPr>
            <a:r>
              <a:rPr lang="ja-JP" altLang="en-US" dirty="0"/>
              <a:t>　</a:t>
            </a:r>
            <a:r>
              <a:rPr lang="ja-JP" altLang="ja-JP" dirty="0" smtClean="0"/>
              <a:t>介護</a:t>
            </a:r>
            <a:r>
              <a:rPr lang="ja-JP" altLang="ja-JP" dirty="0"/>
              <a:t>保険の財源（国・府・</a:t>
            </a:r>
            <a:r>
              <a:rPr lang="ja-JP" altLang="ja-JP" dirty="0" smtClean="0"/>
              <a:t>市町村</a:t>
            </a:r>
            <a:r>
              <a:rPr lang="ja-JP" altLang="en-US" dirty="0" smtClean="0"/>
              <a:t>負担と</a:t>
            </a:r>
            <a:r>
              <a:rPr lang="ja-JP" altLang="ja-JP" dirty="0" smtClean="0"/>
              <a:t>介護</a:t>
            </a:r>
            <a:r>
              <a:rPr lang="ja-JP" altLang="ja-JP" dirty="0"/>
              <a:t>保険料）を使いますが、国は「上限額」を定めています。それは、その自治体の「７５歳以上の後期高齢者数の伸び率しか増加率を認めない」という決め方です。総合事業に移行して２～３年のうちに「上限額」を超えてしまうことになり、サービス利用を減らされることになります。</a:t>
            </a:r>
          </a:p>
          <a:p>
            <a:endParaRPr kumimoji="1" lang="ja-JP" altLang="en-US" dirty="0"/>
          </a:p>
        </p:txBody>
      </p:sp>
      <p:sp>
        <p:nvSpPr>
          <p:cNvPr id="4" name="正方形/長方形 3"/>
          <p:cNvSpPr/>
          <p:nvPr/>
        </p:nvSpPr>
        <p:spPr>
          <a:xfrm>
            <a:off x="5652120" y="6525344"/>
            <a:ext cx="3168352" cy="33265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「どうなる」本　３３頁</a:t>
            </a:r>
            <a:endParaRPr kumimoji="1" lang="ja-JP" altLang="en-US" dirty="0"/>
          </a:p>
        </p:txBody>
      </p:sp>
    </p:spTree>
    <p:extLst>
      <p:ext uri="{BB962C8B-B14F-4D97-AF65-F5344CB8AC3E}">
        <p14:creationId xmlns:p14="http://schemas.microsoft.com/office/powerpoint/2010/main" val="1823249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86163" y="524455"/>
          <a:ext cx="9057837" cy="6258186"/>
        </p:xfrm>
        <a:graphic>
          <a:graphicData uri="http://schemas.openxmlformats.org/drawingml/2006/table">
            <a:tbl>
              <a:tblPr firstRow="1" firstCol="1" bandRow="1">
                <a:tableStyleId>{5940675A-B579-460E-94D1-54222C63F5DA}</a:tableStyleId>
              </a:tblPr>
              <a:tblGrid>
                <a:gridCol w="1317485"/>
                <a:gridCol w="7740352"/>
              </a:tblGrid>
              <a:tr h="532327">
                <a:tc>
                  <a:txBody>
                    <a:bodyPr/>
                    <a:lstStyle/>
                    <a:p>
                      <a:pPr algn="ctr">
                        <a:lnSpc>
                          <a:spcPts val="1600"/>
                        </a:lnSpc>
                        <a:spcAft>
                          <a:spcPts val="0"/>
                        </a:spcAft>
                      </a:pPr>
                      <a:endParaRPr lang="en-US" altLang="ja-JP" sz="2000" kern="100" dirty="0" smtClean="0">
                        <a:effectLst/>
                      </a:endParaRPr>
                    </a:p>
                    <a:p>
                      <a:pPr algn="ctr">
                        <a:lnSpc>
                          <a:spcPts val="1600"/>
                        </a:lnSpc>
                        <a:spcAft>
                          <a:spcPts val="0"/>
                        </a:spcAft>
                      </a:pPr>
                      <a:r>
                        <a:rPr lang="ja-JP" sz="2000" kern="100" dirty="0" smtClean="0">
                          <a:effectLst/>
                        </a:rPr>
                        <a:t>施行</a:t>
                      </a:r>
                      <a:r>
                        <a:rPr lang="ja-JP" sz="2000" kern="100" dirty="0">
                          <a:effectLst/>
                        </a:rPr>
                        <a:t>期日</a:t>
                      </a:r>
                      <a:endParaRPr lang="ja-JP" sz="2000" kern="100" dirty="0">
                        <a:effectLst/>
                        <a:latin typeface="Century"/>
                        <a:ea typeface="ＭＳ 明朝"/>
                        <a:cs typeface="Century"/>
                      </a:endParaRPr>
                    </a:p>
                  </a:txBody>
                  <a:tcPr marL="66462" marR="66462" marT="36000" marB="0">
                    <a:solidFill>
                      <a:schemeClr val="accent3">
                        <a:lumMod val="40000"/>
                        <a:lumOff val="60000"/>
                      </a:schemeClr>
                    </a:solidFill>
                  </a:tcPr>
                </a:tc>
                <a:tc>
                  <a:txBody>
                    <a:bodyPr/>
                    <a:lstStyle/>
                    <a:p>
                      <a:pPr algn="ctr">
                        <a:lnSpc>
                          <a:spcPts val="1600"/>
                        </a:lnSpc>
                        <a:spcAft>
                          <a:spcPts val="0"/>
                        </a:spcAft>
                      </a:pPr>
                      <a:endParaRPr lang="en-US" altLang="ja-JP" sz="2800" kern="100" dirty="0" smtClean="0">
                        <a:effectLst/>
                      </a:endParaRPr>
                    </a:p>
                    <a:p>
                      <a:pPr algn="ctr">
                        <a:lnSpc>
                          <a:spcPts val="1600"/>
                        </a:lnSpc>
                        <a:spcAft>
                          <a:spcPts val="0"/>
                        </a:spcAft>
                      </a:pPr>
                      <a:r>
                        <a:rPr lang="ja-JP" altLang="en-US" sz="2800" kern="100" dirty="0" smtClean="0">
                          <a:effectLst/>
                        </a:rPr>
                        <a:t>改定</a:t>
                      </a:r>
                      <a:r>
                        <a:rPr lang="ja-JP" sz="2800" kern="100" dirty="0" smtClean="0">
                          <a:effectLst/>
                        </a:rPr>
                        <a:t>事項</a:t>
                      </a:r>
                      <a:endParaRPr lang="ja-JP" sz="2800" kern="100" dirty="0">
                        <a:effectLst/>
                        <a:latin typeface="Century"/>
                        <a:ea typeface="ＭＳ 明朝"/>
                        <a:cs typeface="Century"/>
                      </a:endParaRPr>
                    </a:p>
                  </a:txBody>
                  <a:tcPr marL="66462" marR="66462" marT="36000" marB="0">
                    <a:solidFill>
                      <a:schemeClr val="accent3">
                        <a:lumMod val="40000"/>
                        <a:lumOff val="60000"/>
                      </a:schemeClr>
                    </a:solidFill>
                  </a:tcPr>
                </a:tc>
              </a:tr>
              <a:tr h="2910666">
                <a:tc>
                  <a:txBody>
                    <a:bodyPr/>
                    <a:lstStyle/>
                    <a:p>
                      <a:pPr algn="just">
                        <a:lnSpc>
                          <a:spcPts val="1600"/>
                        </a:lnSpc>
                        <a:spcAft>
                          <a:spcPts val="0"/>
                        </a:spcAft>
                      </a:pPr>
                      <a:endParaRPr lang="en-US" altLang="ja-JP" sz="2000" kern="100" dirty="0" smtClean="0">
                        <a:solidFill>
                          <a:schemeClr val="tx1"/>
                        </a:solidFill>
                        <a:effectLst/>
                      </a:endParaRPr>
                    </a:p>
                    <a:p>
                      <a:pPr algn="just">
                        <a:lnSpc>
                          <a:spcPts val="1600"/>
                        </a:lnSpc>
                        <a:spcAft>
                          <a:spcPts val="0"/>
                        </a:spcAft>
                      </a:pPr>
                      <a:r>
                        <a:rPr lang="ja-JP" altLang="en-US" sz="2400" kern="100" dirty="0" smtClean="0">
                          <a:solidFill>
                            <a:schemeClr val="tx1"/>
                          </a:solidFill>
                          <a:effectLst/>
                        </a:rPr>
                        <a:t>２０１５</a:t>
                      </a:r>
                      <a:r>
                        <a:rPr lang="ja-JP" sz="2400" kern="100" dirty="0" smtClean="0">
                          <a:solidFill>
                            <a:schemeClr val="tx1"/>
                          </a:solidFill>
                          <a:effectLst/>
                        </a:rPr>
                        <a:t>年</a:t>
                      </a:r>
                      <a:endParaRPr lang="en-US" altLang="ja-JP" sz="2400" kern="100" dirty="0" smtClean="0">
                        <a:solidFill>
                          <a:schemeClr val="tx1"/>
                        </a:solidFill>
                        <a:effectLst/>
                      </a:endParaRPr>
                    </a:p>
                    <a:p>
                      <a:pPr algn="just">
                        <a:lnSpc>
                          <a:spcPts val="1600"/>
                        </a:lnSpc>
                        <a:spcAft>
                          <a:spcPts val="0"/>
                        </a:spcAft>
                      </a:pPr>
                      <a:endParaRPr lang="en-US" altLang="ja-JP" sz="2400" kern="100" dirty="0" smtClean="0">
                        <a:solidFill>
                          <a:schemeClr val="tx1"/>
                        </a:solidFill>
                        <a:effectLst/>
                      </a:endParaRPr>
                    </a:p>
                    <a:p>
                      <a:pPr algn="just">
                        <a:lnSpc>
                          <a:spcPts val="1600"/>
                        </a:lnSpc>
                        <a:spcAft>
                          <a:spcPts val="0"/>
                        </a:spcAft>
                      </a:pPr>
                      <a:r>
                        <a:rPr lang="ja-JP" sz="2400" kern="100" dirty="0" smtClean="0">
                          <a:solidFill>
                            <a:schemeClr val="tx1"/>
                          </a:solidFill>
                          <a:effectLst/>
                        </a:rPr>
                        <a:t>４月</a:t>
                      </a:r>
                      <a:r>
                        <a:rPr lang="ja-JP" sz="2400" kern="100" dirty="0">
                          <a:solidFill>
                            <a:schemeClr val="tx1"/>
                          </a:solidFill>
                          <a:effectLst/>
                        </a:rPr>
                        <a:t>１日</a:t>
                      </a:r>
                      <a:endParaRPr lang="ja-JP" sz="2400" kern="100" dirty="0">
                        <a:solidFill>
                          <a:schemeClr val="tx1"/>
                        </a:solidFill>
                        <a:effectLst/>
                        <a:latin typeface="Century"/>
                        <a:ea typeface="ＭＳ 明朝"/>
                        <a:cs typeface="Century"/>
                      </a:endParaRPr>
                    </a:p>
                  </a:txBody>
                  <a:tcPr marL="66462" marR="66462" marT="36000" marB="36000">
                    <a:solidFill>
                      <a:srgbClr val="FFFF00"/>
                    </a:solidFill>
                  </a:tcPr>
                </a:tc>
                <a:tc>
                  <a:txBody>
                    <a:bodyPr/>
                    <a:lstStyle/>
                    <a:p>
                      <a:pPr marL="177800" indent="-177800" algn="l" fontAlgn="base" hangingPunct="0">
                        <a:lnSpc>
                          <a:spcPct val="100000"/>
                        </a:lnSpc>
                        <a:spcAft>
                          <a:spcPts val="300"/>
                        </a:spcAft>
                      </a:pPr>
                      <a:r>
                        <a:rPr lang="ja-JP" sz="2800" kern="0" dirty="0" smtClean="0">
                          <a:solidFill>
                            <a:srgbClr val="FF0000"/>
                          </a:solidFill>
                          <a:effectLst/>
                        </a:rPr>
                        <a:t>○</a:t>
                      </a:r>
                      <a:r>
                        <a:rPr lang="ja-JP" sz="2800" kern="0" dirty="0" smtClean="0">
                          <a:solidFill>
                            <a:srgbClr val="FF0000"/>
                          </a:solidFill>
                          <a:effectLst/>
                          <a:latin typeface="+mn-ea"/>
                          <a:ea typeface="+mn-ea"/>
                        </a:rPr>
                        <a:t>地域</a:t>
                      </a:r>
                      <a:r>
                        <a:rPr lang="ja-JP" sz="2800" kern="0" dirty="0">
                          <a:solidFill>
                            <a:srgbClr val="FF0000"/>
                          </a:solidFill>
                          <a:effectLst/>
                          <a:latin typeface="+mn-ea"/>
                          <a:ea typeface="+mn-ea"/>
                        </a:rPr>
                        <a:t>支援事業の</a:t>
                      </a:r>
                      <a:r>
                        <a:rPr lang="ja-JP" sz="2800" kern="0" dirty="0" smtClean="0">
                          <a:solidFill>
                            <a:srgbClr val="FF0000"/>
                          </a:solidFill>
                          <a:effectLst/>
                          <a:latin typeface="+mn-ea"/>
                          <a:ea typeface="+mn-ea"/>
                        </a:rPr>
                        <a:t>充実</a:t>
                      </a:r>
                      <a:r>
                        <a:rPr lang="ja-JP" altLang="en-US" sz="2800" kern="0" dirty="0" smtClean="0">
                          <a:solidFill>
                            <a:srgbClr val="FF0000"/>
                          </a:solidFill>
                          <a:effectLst/>
                          <a:latin typeface="+mn-ea"/>
                          <a:ea typeface="+mn-ea"/>
                        </a:rPr>
                        <a:t>（</a:t>
                      </a:r>
                      <a:r>
                        <a:rPr lang="ja-JP" altLang="en-US" sz="2800" u="sng" kern="0" dirty="0" smtClean="0">
                          <a:solidFill>
                            <a:srgbClr val="FF0000"/>
                          </a:solidFill>
                          <a:effectLst/>
                          <a:latin typeface="+mn-ea"/>
                          <a:ea typeface="+mn-ea"/>
                        </a:rPr>
                        <a:t>２０１８年４月まで</a:t>
                      </a:r>
                      <a:r>
                        <a:rPr lang="ja-JP" altLang="en-US" sz="2800" kern="0" dirty="0" smtClean="0">
                          <a:solidFill>
                            <a:srgbClr val="FF0000"/>
                          </a:solidFill>
                          <a:effectLst/>
                          <a:latin typeface="+mn-ea"/>
                          <a:ea typeface="+mn-ea"/>
                        </a:rPr>
                        <a:t>）</a:t>
                      </a:r>
                      <a:endParaRPr lang="en-US" altLang="ja-JP" sz="2800" kern="0" dirty="0" smtClean="0">
                        <a:solidFill>
                          <a:srgbClr val="FF0000"/>
                        </a:solidFill>
                        <a:effectLst/>
                        <a:latin typeface="+mn-ea"/>
                        <a:ea typeface="+mn-ea"/>
                      </a:endParaRPr>
                    </a:p>
                    <a:p>
                      <a:pPr marL="177800" indent="-177800" algn="l" fontAlgn="base" hangingPunct="0">
                        <a:lnSpc>
                          <a:spcPct val="100000"/>
                        </a:lnSpc>
                        <a:spcAft>
                          <a:spcPts val="300"/>
                        </a:spcAft>
                      </a:pPr>
                      <a:r>
                        <a:rPr lang="ja-JP" altLang="en-US" sz="2800" kern="0" dirty="0" smtClean="0">
                          <a:solidFill>
                            <a:srgbClr val="FF0000"/>
                          </a:solidFill>
                          <a:effectLst/>
                          <a:latin typeface="+mn-ea"/>
                          <a:ea typeface="+mn-ea"/>
                        </a:rPr>
                        <a:t>○</a:t>
                      </a:r>
                      <a:r>
                        <a:rPr lang="ja-JP" sz="2800" kern="0" dirty="0" smtClean="0">
                          <a:solidFill>
                            <a:srgbClr val="FF0000"/>
                          </a:solidFill>
                          <a:effectLst/>
                          <a:latin typeface="+mn-ea"/>
                          <a:ea typeface="+mn-ea"/>
                        </a:rPr>
                        <a:t>予防</a:t>
                      </a:r>
                      <a:r>
                        <a:rPr lang="ja-JP" sz="2800" kern="0" dirty="0">
                          <a:solidFill>
                            <a:srgbClr val="FF0000"/>
                          </a:solidFill>
                          <a:effectLst/>
                          <a:latin typeface="+mn-ea"/>
                          <a:ea typeface="+mn-ea"/>
                        </a:rPr>
                        <a:t>給付の</a:t>
                      </a:r>
                      <a:r>
                        <a:rPr lang="ja-JP" sz="2800" kern="0" dirty="0" smtClean="0">
                          <a:solidFill>
                            <a:srgbClr val="FF0000"/>
                          </a:solidFill>
                          <a:effectLst/>
                          <a:latin typeface="+mn-ea"/>
                          <a:ea typeface="+mn-ea"/>
                        </a:rPr>
                        <a:t>見直し</a:t>
                      </a:r>
                      <a:r>
                        <a:rPr lang="ja-JP" altLang="en-US" sz="2800" kern="0" dirty="0" smtClean="0">
                          <a:solidFill>
                            <a:schemeClr val="tx1"/>
                          </a:solidFill>
                          <a:effectLst/>
                          <a:latin typeface="+mn-ea"/>
                          <a:ea typeface="+mn-ea"/>
                        </a:rPr>
                        <a:t>　</a:t>
                      </a:r>
                      <a:r>
                        <a:rPr lang="ja-JP" altLang="en-US" sz="2800" kern="0" dirty="0" smtClean="0">
                          <a:solidFill>
                            <a:srgbClr val="FF0000"/>
                          </a:solidFill>
                          <a:effectLst/>
                          <a:latin typeface="+mn-ea"/>
                          <a:ea typeface="+mn-ea"/>
                        </a:rPr>
                        <a:t>（</a:t>
                      </a:r>
                      <a:r>
                        <a:rPr lang="ja-JP" altLang="en-US" sz="2800" u="sng" kern="0" dirty="0" smtClean="0">
                          <a:solidFill>
                            <a:srgbClr val="FF0000"/>
                          </a:solidFill>
                          <a:effectLst/>
                          <a:latin typeface="+mn-ea"/>
                          <a:ea typeface="+mn-ea"/>
                        </a:rPr>
                        <a:t>２０１７年４月まで</a:t>
                      </a:r>
                      <a:r>
                        <a:rPr lang="ja-JP" altLang="en-US" sz="2800" kern="0" dirty="0" smtClean="0">
                          <a:solidFill>
                            <a:srgbClr val="FF0000"/>
                          </a:solidFill>
                          <a:effectLst/>
                          <a:latin typeface="+mn-ea"/>
                          <a:ea typeface="+mn-ea"/>
                        </a:rPr>
                        <a:t>）</a:t>
                      </a:r>
                      <a:endParaRPr lang="en-US" altLang="ja-JP" sz="2800" kern="0" dirty="0" smtClean="0">
                        <a:solidFill>
                          <a:srgbClr val="FF0000"/>
                        </a:solidFill>
                        <a:effectLst/>
                        <a:latin typeface="+mn-ea"/>
                        <a:ea typeface="+mn-ea"/>
                      </a:endParaRPr>
                    </a:p>
                    <a:p>
                      <a:pPr marL="177800" indent="-177800" algn="l" fontAlgn="base" hangingPunct="0">
                        <a:lnSpc>
                          <a:spcPct val="100000"/>
                        </a:lnSpc>
                        <a:spcAft>
                          <a:spcPts val="300"/>
                        </a:spcAft>
                      </a:pPr>
                      <a:r>
                        <a:rPr lang="ja-JP" altLang="en-US" sz="2800" kern="0" dirty="0" smtClean="0">
                          <a:solidFill>
                            <a:schemeClr val="tx1"/>
                          </a:solidFill>
                          <a:effectLst/>
                          <a:latin typeface="+mn-ea"/>
                          <a:ea typeface="+mn-ea"/>
                        </a:rPr>
                        <a:t>○</a:t>
                      </a:r>
                      <a:r>
                        <a:rPr lang="ja-JP" sz="2800" kern="0" dirty="0" smtClean="0">
                          <a:solidFill>
                            <a:schemeClr val="tx1"/>
                          </a:solidFill>
                          <a:effectLst/>
                          <a:latin typeface="+mn-ea"/>
                          <a:ea typeface="+mn-ea"/>
                        </a:rPr>
                        <a:t>特養</a:t>
                      </a:r>
                      <a:r>
                        <a:rPr lang="ja-JP" altLang="en-US" sz="2800" kern="0" dirty="0" smtClean="0">
                          <a:solidFill>
                            <a:schemeClr val="tx1"/>
                          </a:solidFill>
                          <a:effectLst/>
                          <a:latin typeface="+mn-ea"/>
                          <a:ea typeface="+mn-ea"/>
                        </a:rPr>
                        <a:t>入所者の原則「要介護３」限定</a:t>
                      </a:r>
                      <a:endParaRPr lang="en-US" altLang="ja-JP" sz="2800" kern="0" dirty="0" smtClean="0">
                        <a:solidFill>
                          <a:schemeClr val="tx1"/>
                        </a:solidFill>
                        <a:effectLst/>
                        <a:latin typeface="+mn-ea"/>
                        <a:ea typeface="+mn-ea"/>
                      </a:endParaRPr>
                    </a:p>
                    <a:p>
                      <a:pPr marL="177800" indent="-177800" algn="l" fontAlgn="base" hangingPunct="0">
                        <a:lnSpc>
                          <a:spcPct val="100000"/>
                        </a:lnSpc>
                        <a:spcAft>
                          <a:spcPts val="300"/>
                        </a:spcAft>
                      </a:pPr>
                      <a:r>
                        <a:rPr lang="ja-JP" altLang="en-US" sz="2800" kern="0" dirty="0" smtClean="0">
                          <a:solidFill>
                            <a:srgbClr val="FF0000"/>
                          </a:solidFill>
                          <a:effectLst/>
                          <a:latin typeface="+mn-ea"/>
                          <a:ea typeface="+mn-ea"/>
                        </a:rPr>
                        <a:t>○</a:t>
                      </a:r>
                      <a:r>
                        <a:rPr lang="ja-JP" sz="2800" kern="0" dirty="0" smtClean="0">
                          <a:solidFill>
                            <a:srgbClr val="FF0000"/>
                          </a:solidFill>
                          <a:effectLst/>
                          <a:latin typeface="+mn-ea"/>
                          <a:ea typeface="+mn-ea"/>
                        </a:rPr>
                        <a:t>低所得者</a:t>
                      </a:r>
                      <a:r>
                        <a:rPr lang="ja-JP" sz="2800" kern="0" dirty="0">
                          <a:solidFill>
                            <a:srgbClr val="FF0000"/>
                          </a:solidFill>
                          <a:effectLst/>
                          <a:latin typeface="+mn-ea"/>
                          <a:ea typeface="+mn-ea"/>
                        </a:rPr>
                        <a:t>の保険料軽減の</a:t>
                      </a:r>
                      <a:r>
                        <a:rPr lang="ja-JP" sz="2800" kern="0" dirty="0" smtClean="0">
                          <a:solidFill>
                            <a:srgbClr val="FF0000"/>
                          </a:solidFill>
                          <a:effectLst/>
                          <a:latin typeface="+mn-ea"/>
                          <a:ea typeface="+mn-ea"/>
                        </a:rPr>
                        <a:t>強化</a:t>
                      </a:r>
                      <a:r>
                        <a:rPr lang="ja-JP" altLang="en-US" sz="2800" u="sng" kern="0" dirty="0" smtClean="0">
                          <a:solidFill>
                            <a:srgbClr val="FF0000"/>
                          </a:solidFill>
                          <a:effectLst/>
                          <a:latin typeface="+mn-ea"/>
                          <a:ea typeface="+mn-ea"/>
                        </a:rPr>
                        <a:t>（一部のみ実施）</a:t>
                      </a:r>
                      <a:endParaRPr lang="en-US" altLang="ja-JP" sz="2800" u="sng" kern="0" dirty="0" smtClean="0">
                        <a:solidFill>
                          <a:srgbClr val="FF0000"/>
                        </a:solidFill>
                        <a:effectLst/>
                        <a:latin typeface="+mn-ea"/>
                        <a:ea typeface="+mn-ea"/>
                      </a:endParaRPr>
                    </a:p>
                    <a:p>
                      <a:pPr marL="177800" indent="-177800" algn="l" fontAlgn="base" hangingPunct="0">
                        <a:lnSpc>
                          <a:spcPct val="100000"/>
                        </a:lnSpc>
                        <a:spcAft>
                          <a:spcPts val="300"/>
                        </a:spcAft>
                      </a:pPr>
                      <a:r>
                        <a:rPr lang="ja-JP" altLang="en-US" sz="2800" kern="0" dirty="0" smtClean="0">
                          <a:solidFill>
                            <a:schemeClr val="tx1"/>
                          </a:solidFill>
                          <a:effectLst/>
                          <a:latin typeface="+mn-ea"/>
                          <a:ea typeface="+mn-ea"/>
                        </a:rPr>
                        <a:t>○</a:t>
                      </a:r>
                      <a:r>
                        <a:rPr lang="ja-JP" sz="2800" kern="0" dirty="0" smtClean="0">
                          <a:solidFill>
                            <a:schemeClr val="tx1"/>
                          </a:solidFill>
                          <a:effectLst/>
                          <a:latin typeface="+mn-ea"/>
                          <a:ea typeface="+mn-ea"/>
                        </a:rPr>
                        <a:t>サービス付き</a:t>
                      </a:r>
                      <a:r>
                        <a:rPr lang="ja-JP" sz="2800" kern="0" dirty="0">
                          <a:solidFill>
                            <a:schemeClr val="tx1"/>
                          </a:solidFill>
                          <a:effectLst/>
                          <a:latin typeface="+mn-ea"/>
                          <a:ea typeface="+mn-ea"/>
                        </a:rPr>
                        <a:t>高齢者向け住宅への住所地特例の</a:t>
                      </a:r>
                      <a:r>
                        <a:rPr lang="ja-JP" sz="2800" kern="0" dirty="0" smtClean="0">
                          <a:solidFill>
                            <a:schemeClr val="tx1"/>
                          </a:solidFill>
                          <a:effectLst/>
                          <a:latin typeface="+mn-ea"/>
                          <a:ea typeface="+mn-ea"/>
                        </a:rPr>
                        <a:t>適用</a:t>
                      </a:r>
                      <a:endParaRPr lang="en-US" altLang="ja-JP" sz="2000" kern="0" dirty="0" smtClean="0">
                        <a:solidFill>
                          <a:schemeClr val="tx1"/>
                        </a:solidFill>
                        <a:effectLst/>
                        <a:latin typeface="+mn-ea"/>
                        <a:ea typeface="+mn-ea"/>
                      </a:endParaRPr>
                    </a:p>
                  </a:txBody>
                  <a:tcPr marL="66462" marR="66462" marT="36000" marB="36000">
                    <a:solidFill>
                      <a:srgbClr val="FFFF00"/>
                    </a:solidFill>
                  </a:tcPr>
                </a:tc>
              </a:tr>
              <a:tr h="901712">
                <a:tc>
                  <a:txBody>
                    <a:bodyPr/>
                    <a:lstStyle/>
                    <a:p>
                      <a:pPr algn="just">
                        <a:lnSpc>
                          <a:spcPts val="1600"/>
                        </a:lnSpc>
                        <a:spcAft>
                          <a:spcPts val="0"/>
                        </a:spcAft>
                      </a:pPr>
                      <a:endParaRPr lang="en-US" altLang="ja-JP" sz="2000" kern="100" dirty="0" smtClean="0">
                        <a:solidFill>
                          <a:schemeClr val="tx1"/>
                        </a:solidFill>
                        <a:effectLst/>
                      </a:endParaRPr>
                    </a:p>
                    <a:p>
                      <a:pPr algn="just">
                        <a:lnSpc>
                          <a:spcPts val="1600"/>
                        </a:lnSpc>
                        <a:spcAft>
                          <a:spcPts val="0"/>
                        </a:spcAft>
                      </a:pPr>
                      <a:r>
                        <a:rPr lang="ja-JP" altLang="en-US" sz="2400" kern="100" dirty="0" smtClean="0">
                          <a:solidFill>
                            <a:schemeClr val="tx1"/>
                          </a:solidFill>
                          <a:effectLst/>
                        </a:rPr>
                        <a:t>２０１５</a:t>
                      </a:r>
                      <a:r>
                        <a:rPr lang="ja-JP" sz="2400" kern="100" dirty="0" smtClean="0">
                          <a:solidFill>
                            <a:schemeClr val="tx1"/>
                          </a:solidFill>
                          <a:effectLst/>
                        </a:rPr>
                        <a:t>年</a:t>
                      </a:r>
                      <a:endParaRPr lang="en-US" altLang="ja-JP" sz="2400" kern="100" dirty="0" smtClean="0">
                        <a:solidFill>
                          <a:schemeClr val="tx1"/>
                        </a:solidFill>
                        <a:effectLst/>
                      </a:endParaRPr>
                    </a:p>
                    <a:p>
                      <a:pPr algn="just">
                        <a:lnSpc>
                          <a:spcPts val="1600"/>
                        </a:lnSpc>
                        <a:spcAft>
                          <a:spcPts val="0"/>
                        </a:spcAft>
                      </a:pPr>
                      <a:endParaRPr lang="en-US" altLang="ja-JP" sz="2400" kern="100" dirty="0" smtClean="0">
                        <a:solidFill>
                          <a:schemeClr val="tx1"/>
                        </a:solidFill>
                        <a:effectLst/>
                      </a:endParaRPr>
                    </a:p>
                    <a:p>
                      <a:pPr algn="just">
                        <a:lnSpc>
                          <a:spcPts val="1600"/>
                        </a:lnSpc>
                        <a:spcAft>
                          <a:spcPts val="0"/>
                        </a:spcAft>
                      </a:pPr>
                      <a:r>
                        <a:rPr lang="ja-JP" sz="2400" kern="100" dirty="0" smtClean="0">
                          <a:solidFill>
                            <a:schemeClr val="tx1"/>
                          </a:solidFill>
                          <a:effectLst/>
                        </a:rPr>
                        <a:t>８月１日</a:t>
                      </a:r>
                      <a:endParaRPr lang="ja-JP" sz="2000" kern="100" dirty="0">
                        <a:solidFill>
                          <a:schemeClr val="tx1"/>
                        </a:solidFill>
                        <a:effectLst/>
                        <a:latin typeface="Century"/>
                        <a:ea typeface="ＭＳ 明朝"/>
                        <a:cs typeface="Century"/>
                      </a:endParaRPr>
                    </a:p>
                  </a:txBody>
                  <a:tcPr marL="66462" marR="66462" marT="36000" marB="36000">
                    <a:solidFill>
                      <a:schemeClr val="accent6">
                        <a:lumMod val="20000"/>
                        <a:lumOff val="80000"/>
                      </a:schemeClr>
                    </a:solidFill>
                  </a:tcPr>
                </a:tc>
                <a:tc>
                  <a:txBody>
                    <a:bodyPr/>
                    <a:lstStyle/>
                    <a:p>
                      <a:pPr marL="177800" indent="-177800" algn="l">
                        <a:lnSpc>
                          <a:spcPct val="100000"/>
                        </a:lnSpc>
                        <a:spcAft>
                          <a:spcPts val="300"/>
                        </a:spcAft>
                      </a:pPr>
                      <a:r>
                        <a:rPr lang="ja-JP" sz="2800" kern="100" dirty="0" smtClean="0">
                          <a:solidFill>
                            <a:schemeClr val="tx1"/>
                          </a:solidFill>
                          <a:effectLst/>
                        </a:rPr>
                        <a:t>○一定以上所得の利用者</a:t>
                      </a:r>
                      <a:r>
                        <a:rPr lang="ja-JP" sz="2800" kern="100" dirty="0">
                          <a:solidFill>
                            <a:schemeClr val="tx1"/>
                          </a:solidFill>
                          <a:effectLst/>
                        </a:rPr>
                        <a:t>の</a:t>
                      </a:r>
                      <a:r>
                        <a:rPr lang="ja-JP" sz="2800" kern="100" dirty="0" smtClean="0">
                          <a:solidFill>
                            <a:schemeClr val="tx1"/>
                          </a:solidFill>
                          <a:effectLst/>
                        </a:rPr>
                        <a:t>自己負担</a:t>
                      </a:r>
                      <a:r>
                        <a:rPr lang="ja-JP" altLang="en-US" sz="2800" kern="100" dirty="0" smtClean="0">
                          <a:solidFill>
                            <a:schemeClr val="tx1"/>
                          </a:solidFill>
                          <a:effectLst/>
                        </a:rPr>
                        <a:t>「</a:t>
                      </a:r>
                      <a:r>
                        <a:rPr lang="en-US" altLang="ja-JP" sz="2800" kern="100" dirty="0" smtClean="0">
                          <a:solidFill>
                            <a:schemeClr val="tx1"/>
                          </a:solidFill>
                          <a:effectLst/>
                        </a:rPr>
                        <a:t>2</a:t>
                      </a:r>
                      <a:r>
                        <a:rPr lang="ja-JP" altLang="en-US" sz="2800" kern="100" dirty="0" smtClean="0">
                          <a:solidFill>
                            <a:schemeClr val="tx1"/>
                          </a:solidFill>
                          <a:effectLst/>
                        </a:rPr>
                        <a:t>割化」</a:t>
                      </a:r>
                      <a:endParaRPr lang="en-US" altLang="ja-JP" sz="2800" kern="100" dirty="0" smtClean="0">
                        <a:solidFill>
                          <a:schemeClr val="tx1"/>
                        </a:solidFill>
                        <a:effectLst/>
                      </a:endParaRPr>
                    </a:p>
                    <a:p>
                      <a:pPr marL="177800" indent="-177800" algn="l">
                        <a:lnSpc>
                          <a:spcPct val="100000"/>
                        </a:lnSpc>
                        <a:spcAft>
                          <a:spcPts val="300"/>
                        </a:spcAft>
                      </a:pPr>
                      <a:r>
                        <a:rPr lang="ja-JP" altLang="en-US" sz="2800" kern="100" dirty="0" smtClean="0">
                          <a:solidFill>
                            <a:schemeClr val="tx1"/>
                          </a:solidFill>
                          <a:effectLst/>
                        </a:rPr>
                        <a:t>○</a:t>
                      </a:r>
                      <a:r>
                        <a:rPr lang="ja-JP" sz="2800" kern="100" dirty="0" smtClean="0">
                          <a:solidFill>
                            <a:schemeClr val="tx1"/>
                          </a:solidFill>
                          <a:effectLst/>
                        </a:rPr>
                        <a:t>補足</a:t>
                      </a:r>
                      <a:r>
                        <a:rPr lang="ja-JP" sz="2800" kern="100" dirty="0">
                          <a:solidFill>
                            <a:schemeClr val="tx1"/>
                          </a:solidFill>
                          <a:effectLst/>
                        </a:rPr>
                        <a:t>給付の支給に</a:t>
                      </a:r>
                      <a:r>
                        <a:rPr lang="ja-JP" sz="2800" kern="100" dirty="0" smtClean="0">
                          <a:solidFill>
                            <a:schemeClr val="tx1"/>
                          </a:solidFill>
                          <a:effectLst/>
                        </a:rPr>
                        <a:t>資産</a:t>
                      </a:r>
                      <a:r>
                        <a:rPr lang="ja-JP" altLang="en-US" sz="2800" kern="100" dirty="0" smtClean="0">
                          <a:solidFill>
                            <a:schemeClr val="tx1"/>
                          </a:solidFill>
                          <a:effectLst/>
                        </a:rPr>
                        <a:t>・配偶者</a:t>
                      </a:r>
                      <a:r>
                        <a:rPr lang="ja-JP" sz="2800" kern="100" dirty="0" smtClean="0">
                          <a:solidFill>
                            <a:schemeClr val="tx1"/>
                          </a:solidFill>
                          <a:effectLst/>
                        </a:rPr>
                        <a:t>等</a:t>
                      </a:r>
                      <a:r>
                        <a:rPr lang="ja-JP" sz="2800" kern="100" dirty="0">
                          <a:solidFill>
                            <a:schemeClr val="tx1"/>
                          </a:solidFill>
                          <a:effectLst/>
                        </a:rPr>
                        <a:t>を</a:t>
                      </a:r>
                      <a:r>
                        <a:rPr lang="ja-JP" sz="2800" kern="100" dirty="0" smtClean="0">
                          <a:solidFill>
                            <a:schemeClr val="tx1"/>
                          </a:solidFill>
                          <a:effectLst/>
                        </a:rPr>
                        <a:t>勘案</a:t>
                      </a:r>
                      <a:endParaRPr lang="ja-JP" sz="2800" kern="100" dirty="0">
                        <a:solidFill>
                          <a:schemeClr val="tx1"/>
                        </a:solidFill>
                        <a:effectLst/>
                        <a:latin typeface="Century"/>
                        <a:ea typeface="ＭＳ 明朝"/>
                        <a:cs typeface="Century"/>
                      </a:endParaRPr>
                    </a:p>
                  </a:txBody>
                  <a:tcPr marL="66462" marR="66462" marT="36000" marB="36000">
                    <a:solidFill>
                      <a:schemeClr val="accent6">
                        <a:lumMod val="20000"/>
                        <a:lumOff val="80000"/>
                      </a:schemeClr>
                    </a:solidFill>
                  </a:tcPr>
                </a:tc>
              </a:tr>
              <a:tr h="533439">
                <a:tc>
                  <a:txBody>
                    <a:bodyPr/>
                    <a:lstStyle/>
                    <a:p>
                      <a:pPr marL="152400" indent="-152400" algn="just">
                        <a:lnSpc>
                          <a:spcPts val="1600"/>
                        </a:lnSpc>
                        <a:spcAft>
                          <a:spcPts val="0"/>
                        </a:spcAft>
                      </a:pPr>
                      <a:endParaRPr lang="en-US" altLang="ja-JP" sz="2400" b="0" kern="100" dirty="0" smtClean="0">
                        <a:solidFill>
                          <a:schemeClr val="tx1"/>
                        </a:solidFill>
                        <a:effectLst/>
                        <a:latin typeface="ＭＳ ゴシック" pitchFamily="49" charset="-128"/>
                        <a:ea typeface="ＭＳ ゴシック" pitchFamily="49" charset="-128"/>
                      </a:endParaRPr>
                    </a:p>
                    <a:p>
                      <a:pPr marL="152400" indent="-152400" algn="just">
                        <a:lnSpc>
                          <a:spcPts val="1600"/>
                        </a:lnSpc>
                        <a:spcAft>
                          <a:spcPts val="0"/>
                        </a:spcAft>
                      </a:pPr>
                      <a:r>
                        <a:rPr lang="en-US" altLang="ja-JP" sz="2400" b="0" kern="100" dirty="0" smtClean="0">
                          <a:solidFill>
                            <a:schemeClr val="tx1"/>
                          </a:solidFill>
                          <a:effectLst/>
                          <a:latin typeface="ＭＳ ゴシック" pitchFamily="49" charset="-128"/>
                          <a:ea typeface="ＭＳ ゴシック" pitchFamily="49" charset="-128"/>
                        </a:rPr>
                        <a:t>2016</a:t>
                      </a:r>
                      <a:r>
                        <a:rPr lang="ja-JP" sz="2400" b="0" kern="100" dirty="0" smtClean="0">
                          <a:solidFill>
                            <a:schemeClr val="tx1"/>
                          </a:solidFill>
                          <a:effectLst/>
                          <a:latin typeface="ＭＳ ゴシック" pitchFamily="49" charset="-128"/>
                          <a:ea typeface="ＭＳ ゴシック" pitchFamily="49" charset="-128"/>
                        </a:rPr>
                        <a:t>年</a:t>
                      </a:r>
                      <a:endParaRPr lang="en-US" altLang="ja-JP" sz="2400" b="0" kern="100" dirty="0" smtClean="0">
                        <a:solidFill>
                          <a:schemeClr val="tx1"/>
                        </a:solidFill>
                        <a:effectLst/>
                        <a:latin typeface="ＭＳ ゴシック" pitchFamily="49" charset="-128"/>
                        <a:ea typeface="ＭＳ ゴシック" pitchFamily="49" charset="-128"/>
                      </a:endParaRPr>
                    </a:p>
                    <a:p>
                      <a:pPr marL="152400" indent="-152400" algn="just">
                        <a:lnSpc>
                          <a:spcPts val="1600"/>
                        </a:lnSpc>
                        <a:spcAft>
                          <a:spcPts val="0"/>
                        </a:spcAft>
                      </a:pPr>
                      <a:endParaRPr lang="en-US" altLang="ja-JP" sz="2400" b="0" kern="100" dirty="0" smtClean="0">
                        <a:solidFill>
                          <a:schemeClr val="tx1"/>
                        </a:solidFill>
                        <a:effectLst/>
                        <a:latin typeface="ＭＳ ゴシック" pitchFamily="49" charset="-128"/>
                        <a:ea typeface="ＭＳ ゴシック" pitchFamily="49" charset="-128"/>
                      </a:endParaRPr>
                    </a:p>
                    <a:p>
                      <a:pPr marL="152400" indent="-152400" algn="just">
                        <a:lnSpc>
                          <a:spcPts val="1600"/>
                        </a:lnSpc>
                        <a:spcAft>
                          <a:spcPts val="0"/>
                        </a:spcAft>
                      </a:pPr>
                      <a:r>
                        <a:rPr lang="en-US" altLang="ja-JP" sz="2400" b="0" kern="100" dirty="0" smtClean="0">
                          <a:solidFill>
                            <a:schemeClr val="tx1"/>
                          </a:solidFill>
                          <a:effectLst/>
                          <a:latin typeface="ＭＳ ゴシック" pitchFamily="49" charset="-128"/>
                          <a:ea typeface="ＭＳ ゴシック" pitchFamily="49" charset="-128"/>
                        </a:rPr>
                        <a:t>4</a:t>
                      </a:r>
                      <a:r>
                        <a:rPr lang="ja-JP" sz="2400" b="0" kern="100" dirty="0" smtClean="0">
                          <a:solidFill>
                            <a:schemeClr val="tx1"/>
                          </a:solidFill>
                          <a:effectLst/>
                          <a:latin typeface="ＭＳ ゴシック" pitchFamily="49" charset="-128"/>
                          <a:ea typeface="ＭＳ ゴシック" pitchFamily="49" charset="-128"/>
                        </a:rPr>
                        <a:t>月</a:t>
                      </a:r>
                      <a:r>
                        <a:rPr lang="en-US" altLang="ja-JP" sz="2400" b="0" kern="100" dirty="0" smtClean="0">
                          <a:solidFill>
                            <a:schemeClr val="tx1"/>
                          </a:solidFill>
                          <a:effectLst/>
                          <a:latin typeface="ＭＳ ゴシック" pitchFamily="49" charset="-128"/>
                          <a:ea typeface="ＭＳ ゴシック" pitchFamily="49" charset="-128"/>
                        </a:rPr>
                        <a:t>1</a:t>
                      </a:r>
                      <a:r>
                        <a:rPr lang="ja-JP" sz="2400" b="0" kern="100" dirty="0" smtClean="0">
                          <a:solidFill>
                            <a:schemeClr val="tx1"/>
                          </a:solidFill>
                          <a:effectLst/>
                          <a:latin typeface="ＭＳ ゴシック" pitchFamily="49" charset="-128"/>
                          <a:ea typeface="ＭＳ ゴシック" pitchFamily="49" charset="-128"/>
                        </a:rPr>
                        <a:t>日</a:t>
                      </a:r>
                      <a:endParaRPr lang="ja-JP" sz="2400" b="0" kern="100" dirty="0">
                        <a:solidFill>
                          <a:schemeClr val="tx1"/>
                        </a:solidFill>
                        <a:effectLst/>
                        <a:latin typeface="ＭＳ ゴシック" pitchFamily="49" charset="-128"/>
                        <a:ea typeface="ＭＳ ゴシック" pitchFamily="49" charset="-128"/>
                        <a:cs typeface="Century"/>
                      </a:endParaRPr>
                    </a:p>
                  </a:txBody>
                  <a:tcPr marL="66462" marR="66462" marT="36000" marB="36000">
                    <a:solidFill>
                      <a:schemeClr val="accent2">
                        <a:lumMod val="40000"/>
                        <a:lumOff val="60000"/>
                      </a:schemeClr>
                    </a:solidFill>
                  </a:tcPr>
                </a:tc>
                <a:tc>
                  <a:txBody>
                    <a:bodyPr/>
                    <a:lstStyle/>
                    <a:p>
                      <a:pPr algn="l">
                        <a:lnSpc>
                          <a:spcPts val="1600"/>
                        </a:lnSpc>
                        <a:spcAft>
                          <a:spcPts val="300"/>
                        </a:spcAft>
                      </a:pPr>
                      <a:endParaRPr lang="en-US" altLang="ja-JP" sz="2800" kern="100" dirty="0" smtClean="0">
                        <a:solidFill>
                          <a:schemeClr val="tx1"/>
                        </a:solidFill>
                        <a:effectLst/>
                      </a:endParaRPr>
                    </a:p>
                    <a:p>
                      <a:pPr algn="l">
                        <a:lnSpc>
                          <a:spcPts val="1600"/>
                        </a:lnSpc>
                        <a:spcAft>
                          <a:spcPts val="300"/>
                        </a:spcAft>
                      </a:pPr>
                      <a:r>
                        <a:rPr lang="ja-JP" sz="2800" kern="100" dirty="0" smtClean="0">
                          <a:solidFill>
                            <a:schemeClr val="tx1"/>
                          </a:solidFill>
                          <a:effectLst/>
                        </a:rPr>
                        <a:t>○地域</a:t>
                      </a:r>
                      <a:r>
                        <a:rPr lang="ja-JP" sz="2800" kern="100" dirty="0">
                          <a:solidFill>
                            <a:schemeClr val="tx1"/>
                          </a:solidFill>
                          <a:effectLst/>
                        </a:rPr>
                        <a:t>密着型通所介護の</a:t>
                      </a:r>
                      <a:r>
                        <a:rPr lang="ja-JP" sz="2800" kern="100" dirty="0" smtClean="0">
                          <a:solidFill>
                            <a:schemeClr val="tx1"/>
                          </a:solidFill>
                          <a:effectLst/>
                        </a:rPr>
                        <a:t>創設</a:t>
                      </a:r>
                      <a:endParaRPr lang="ja-JP" sz="2800" kern="100" dirty="0">
                        <a:solidFill>
                          <a:schemeClr val="tx1"/>
                        </a:solidFill>
                        <a:effectLst/>
                        <a:latin typeface="Century"/>
                        <a:ea typeface="ＭＳ 明朝"/>
                        <a:cs typeface="Century"/>
                      </a:endParaRPr>
                    </a:p>
                  </a:txBody>
                  <a:tcPr marL="66462" marR="66462" marT="36000" marB="36000">
                    <a:solidFill>
                      <a:schemeClr val="accent2">
                        <a:lumMod val="40000"/>
                        <a:lumOff val="60000"/>
                      </a:schemeClr>
                    </a:solidFill>
                  </a:tcPr>
                </a:tc>
              </a:tr>
              <a:tr h="966853">
                <a:tc>
                  <a:txBody>
                    <a:bodyPr/>
                    <a:lstStyle/>
                    <a:p>
                      <a:pPr algn="just">
                        <a:lnSpc>
                          <a:spcPts val="1600"/>
                        </a:lnSpc>
                        <a:spcAft>
                          <a:spcPts val="0"/>
                        </a:spcAft>
                      </a:pPr>
                      <a:endParaRPr lang="en-US" altLang="ja-JP" sz="2000" kern="100" dirty="0" smtClean="0">
                        <a:solidFill>
                          <a:schemeClr val="tx1"/>
                        </a:solidFill>
                        <a:effectLst/>
                      </a:endParaRPr>
                    </a:p>
                    <a:p>
                      <a:pPr algn="just">
                        <a:lnSpc>
                          <a:spcPts val="1600"/>
                        </a:lnSpc>
                        <a:spcAft>
                          <a:spcPts val="0"/>
                        </a:spcAft>
                      </a:pPr>
                      <a:r>
                        <a:rPr lang="en-US" altLang="ja-JP" sz="2800" kern="100" dirty="0" smtClean="0">
                          <a:solidFill>
                            <a:schemeClr val="tx1"/>
                          </a:solidFill>
                          <a:effectLst/>
                        </a:rPr>
                        <a:t>2018</a:t>
                      </a:r>
                      <a:r>
                        <a:rPr lang="ja-JP" sz="2800" kern="100" dirty="0" smtClean="0">
                          <a:solidFill>
                            <a:schemeClr val="tx1"/>
                          </a:solidFill>
                          <a:effectLst/>
                        </a:rPr>
                        <a:t>年</a:t>
                      </a:r>
                      <a:endParaRPr lang="en-US" altLang="ja-JP" sz="2800" kern="100" dirty="0" smtClean="0">
                        <a:solidFill>
                          <a:schemeClr val="tx1"/>
                        </a:solidFill>
                        <a:effectLst/>
                      </a:endParaRPr>
                    </a:p>
                    <a:p>
                      <a:pPr algn="just">
                        <a:lnSpc>
                          <a:spcPts val="1600"/>
                        </a:lnSpc>
                        <a:spcAft>
                          <a:spcPts val="0"/>
                        </a:spcAft>
                      </a:pPr>
                      <a:endParaRPr lang="en-US" altLang="ja-JP" sz="2800" kern="100" dirty="0" smtClean="0">
                        <a:solidFill>
                          <a:schemeClr val="tx1"/>
                        </a:solidFill>
                        <a:effectLst/>
                      </a:endParaRPr>
                    </a:p>
                    <a:p>
                      <a:pPr algn="just">
                        <a:lnSpc>
                          <a:spcPts val="1600"/>
                        </a:lnSpc>
                        <a:spcAft>
                          <a:spcPts val="0"/>
                        </a:spcAft>
                      </a:pPr>
                      <a:r>
                        <a:rPr lang="en-US" altLang="ja-JP" sz="2800" kern="100" dirty="0" smtClean="0">
                          <a:solidFill>
                            <a:schemeClr val="tx1"/>
                          </a:solidFill>
                          <a:effectLst/>
                        </a:rPr>
                        <a:t>4</a:t>
                      </a:r>
                      <a:r>
                        <a:rPr lang="ja-JP" sz="2800" kern="100" dirty="0" smtClean="0">
                          <a:solidFill>
                            <a:schemeClr val="tx1"/>
                          </a:solidFill>
                          <a:effectLst/>
                        </a:rPr>
                        <a:t>月</a:t>
                      </a:r>
                      <a:r>
                        <a:rPr lang="ja-JP" sz="2800" kern="100" dirty="0">
                          <a:solidFill>
                            <a:schemeClr val="tx1"/>
                          </a:solidFill>
                          <a:effectLst/>
                        </a:rPr>
                        <a:t>１日</a:t>
                      </a:r>
                      <a:endParaRPr lang="ja-JP" sz="2800" kern="100" dirty="0">
                        <a:solidFill>
                          <a:schemeClr val="tx1"/>
                        </a:solidFill>
                        <a:effectLst/>
                        <a:latin typeface="Century"/>
                        <a:ea typeface="ＭＳ 明朝"/>
                        <a:cs typeface="Century"/>
                      </a:endParaRPr>
                    </a:p>
                  </a:txBody>
                  <a:tcPr marL="66462" marR="66462" marT="36000" marB="36000">
                    <a:solidFill>
                      <a:srgbClr val="FFC000"/>
                    </a:solidFill>
                  </a:tcPr>
                </a:tc>
                <a:tc>
                  <a:txBody>
                    <a:bodyPr/>
                    <a:lstStyle/>
                    <a:p>
                      <a:pPr algn="l">
                        <a:lnSpc>
                          <a:spcPct val="100000"/>
                        </a:lnSpc>
                        <a:spcAft>
                          <a:spcPts val="300"/>
                        </a:spcAft>
                      </a:pPr>
                      <a:r>
                        <a:rPr lang="ja-JP" sz="2800" kern="100" dirty="0" smtClean="0">
                          <a:solidFill>
                            <a:schemeClr val="tx1"/>
                          </a:solidFill>
                          <a:effectLst/>
                        </a:rPr>
                        <a:t>○居宅</a:t>
                      </a:r>
                      <a:r>
                        <a:rPr lang="ja-JP" sz="2800" kern="100" dirty="0">
                          <a:solidFill>
                            <a:schemeClr val="tx1"/>
                          </a:solidFill>
                          <a:effectLst/>
                        </a:rPr>
                        <a:t>介護支援事業所の指定権限の市町村への</a:t>
                      </a:r>
                      <a:r>
                        <a:rPr lang="ja-JP" sz="2800" kern="100" dirty="0" smtClean="0">
                          <a:solidFill>
                            <a:schemeClr val="tx1"/>
                          </a:solidFill>
                          <a:effectLst/>
                        </a:rPr>
                        <a:t>移譲</a:t>
                      </a:r>
                      <a:endParaRPr lang="ja-JP" sz="2800" kern="100" dirty="0">
                        <a:solidFill>
                          <a:schemeClr val="tx1"/>
                        </a:solidFill>
                        <a:effectLst/>
                        <a:latin typeface="Century"/>
                        <a:ea typeface="ＭＳ 明朝"/>
                        <a:cs typeface="Century"/>
                      </a:endParaRPr>
                    </a:p>
                  </a:txBody>
                  <a:tcPr marL="66462" marR="66462" marT="36000" marB="36000">
                    <a:solidFill>
                      <a:srgbClr val="FFC000"/>
                    </a:solidFill>
                  </a:tcPr>
                </a:tc>
              </a:tr>
            </a:tbl>
          </a:graphicData>
        </a:graphic>
      </p:graphicFrame>
      <p:sp>
        <p:nvSpPr>
          <p:cNvPr id="3" name="テキスト ボックス 2"/>
          <p:cNvSpPr txBox="1"/>
          <p:nvPr/>
        </p:nvSpPr>
        <p:spPr>
          <a:xfrm>
            <a:off x="179512" y="0"/>
            <a:ext cx="8964488" cy="523220"/>
          </a:xfrm>
          <a:prstGeom prst="rect">
            <a:avLst/>
          </a:prstGeom>
          <a:solidFill>
            <a:schemeClr val="accent5">
              <a:lumMod val="20000"/>
              <a:lumOff val="80000"/>
            </a:schemeClr>
          </a:solidFill>
        </p:spPr>
        <p:txBody>
          <a:bodyPr wrap="square" rtlCol="0">
            <a:spAutoFit/>
          </a:bodyPr>
          <a:lstStyle/>
          <a:p>
            <a:pPr algn="ctr"/>
            <a:r>
              <a:rPr lang="en-US" altLang="ja-JP" sz="2800" b="1" dirty="0" smtClean="0"/>
              <a:t>2015</a:t>
            </a:r>
            <a:r>
              <a:rPr kumimoji="1" lang="ja-JP" altLang="en-US" sz="2800" b="1" dirty="0" smtClean="0"/>
              <a:t>年</a:t>
            </a:r>
            <a:r>
              <a:rPr lang="ja-JP" altLang="en-US" sz="2800" b="1" dirty="0" smtClean="0"/>
              <a:t>４月から　大きく変わり始めた介護保険制度</a:t>
            </a:r>
            <a:endParaRPr kumimoji="1" lang="ja-JP" altLang="en-US" sz="2800" b="1" dirty="0"/>
          </a:p>
        </p:txBody>
      </p:sp>
    </p:spTree>
    <p:extLst>
      <p:ext uri="{BB962C8B-B14F-4D97-AF65-F5344CB8AC3E}">
        <p14:creationId xmlns:p14="http://schemas.microsoft.com/office/powerpoint/2010/main" val="491681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18488" cy="634082"/>
          </a:xfrm>
          <a:solidFill>
            <a:schemeClr val="tx2">
              <a:lumMod val="20000"/>
              <a:lumOff val="80000"/>
            </a:schemeClr>
          </a:solidFill>
        </p:spPr>
        <p:txBody>
          <a:bodyPr rtlCol="0">
            <a:normAutofit fontScale="90000"/>
          </a:bodyPr>
          <a:lstStyle/>
          <a:p>
            <a:pPr eaLnBrk="1" fontAlgn="auto" hangingPunct="1">
              <a:spcAft>
                <a:spcPts val="0"/>
              </a:spcAft>
              <a:defRPr/>
            </a:pPr>
            <a:r>
              <a:rPr lang="ja-JP" altLang="en-US" u="sng" dirty="0" smtClean="0"/>
              <a:t>要支援者と総合事業</a:t>
            </a:r>
            <a:endParaRPr lang="ja-JP" altLang="en-US" u="sng" dirty="0"/>
          </a:p>
        </p:txBody>
      </p:sp>
      <p:sp>
        <p:nvSpPr>
          <p:cNvPr id="20483" name="コンテンツ プレースホルダ 2"/>
          <p:cNvSpPr>
            <a:spLocks noGrp="1"/>
          </p:cNvSpPr>
          <p:nvPr>
            <p:ph idx="1"/>
          </p:nvPr>
        </p:nvSpPr>
        <p:spPr>
          <a:xfrm>
            <a:off x="457200" y="908721"/>
            <a:ext cx="8291513" cy="5544467"/>
          </a:xfrm>
        </p:spPr>
        <p:txBody>
          <a:bodyPr>
            <a:normAutofit lnSpcReduction="10000"/>
          </a:bodyPr>
          <a:lstStyle/>
          <a:p>
            <a:pPr eaLnBrk="1" hangingPunct="1">
              <a:buFont typeface="Arial" panose="020B0604020202020204" pitchFamily="34" charset="0"/>
              <a:buNone/>
            </a:pPr>
            <a:r>
              <a:rPr lang="ja-JP" altLang="ja-JP" dirty="0" smtClean="0"/>
              <a:t>①</a:t>
            </a:r>
            <a:r>
              <a:rPr lang="ja-JP" altLang="en-US" dirty="0" smtClean="0"/>
              <a:t>要支援１，２のヘルパーとデイサービスの</a:t>
            </a:r>
            <a:r>
              <a:rPr lang="ja-JP" altLang="en-US" dirty="0" smtClean="0">
                <a:solidFill>
                  <a:srgbClr val="FF0000"/>
                </a:solidFill>
              </a:rPr>
              <a:t>給付を廃止し、市町村事業（新総合事業）</a:t>
            </a:r>
            <a:r>
              <a:rPr lang="ja-JP" altLang="en-US" dirty="0" smtClean="0"/>
              <a:t>に移行する</a:t>
            </a:r>
            <a:endParaRPr lang="en-US" altLang="ja-JP" dirty="0" smtClean="0"/>
          </a:p>
          <a:p>
            <a:pPr eaLnBrk="1" hangingPunct="1">
              <a:buNone/>
            </a:pPr>
            <a:r>
              <a:rPr lang="ja-JP" altLang="ja-JP" dirty="0" smtClean="0"/>
              <a:t>②</a:t>
            </a:r>
            <a:r>
              <a:rPr lang="ja-JP" altLang="en-US" dirty="0">
                <a:solidFill>
                  <a:srgbClr val="FF0000"/>
                </a:solidFill>
              </a:rPr>
              <a:t>２０１７（平成２９）年４月までに</a:t>
            </a:r>
            <a:r>
              <a:rPr lang="ja-JP" altLang="en-US" dirty="0"/>
              <a:t>は全市町村</a:t>
            </a:r>
            <a:r>
              <a:rPr lang="ja-JP" altLang="en-US" dirty="0" smtClean="0"/>
              <a:t>がスタート</a:t>
            </a:r>
            <a:endParaRPr lang="en-US" altLang="ja-JP" dirty="0" smtClean="0"/>
          </a:p>
          <a:p>
            <a:pPr eaLnBrk="1" hangingPunct="1">
              <a:buNone/>
            </a:pPr>
            <a:r>
              <a:rPr lang="ja-JP" altLang="ja-JP" dirty="0" smtClean="0"/>
              <a:t>③サービス</a:t>
            </a:r>
            <a:r>
              <a:rPr lang="ja-JP" altLang="en-US" dirty="0"/>
              <a:t>の「多様化」で、</a:t>
            </a:r>
            <a:r>
              <a:rPr lang="ja-JP" altLang="ja-JP" dirty="0"/>
              <a:t>内容や価格、利用者負担</a:t>
            </a:r>
            <a:r>
              <a:rPr lang="ja-JP" altLang="en-US" dirty="0"/>
              <a:t>は</a:t>
            </a:r>
            <a:r>
              <a:rPr lang="ja-JP" altLang="ja-JP" dirty="0">
                <a:solidFill>
                  <a:srgbClr val="FF0000"/>
                </a:solidFill>
              </a:rPr>
              <a:t>市町村の裁量</a:t>
            </a:r>
            <a:r>
              <a:rPr lang="ja-JP" altLang="ja-JP" dirty="0"/>
              <a:t>で決め</a:t>
            </a:r>
            <a:r>
              <a:rPr lang="ja-JP" altLang="en-US" dirty="0"/>
              <a:t>られ</a:t>
            </a:r>
            <a:r>
              <a:rPr lang="ja-JP" altLang="ja-JP" dirty="0"/>
              <a:t>る</a:t>
            </a:r>
            <a:endParaRPr lang="en-US" altLang="ja-JP" dirty="0"/>
          </a:p>
          <a:p>
            <a:pPr eaLnBrk="1" hangingPunct="1">
              <a:buNone/>
            </a:pPr>
            <a:r>
              <a:rPr lang="ja-JP" altLang="en-US" dirty="0"/>
              <a:t>④</a:t>
            </a:r>
            <a:r>
              <a:rPr lang="ja-JP" altLang="en-US" dirty="0">
                <a:solidFill>
                  <a:srgbClr val="FF0000"/>
                </a:solidFill>
              </a:rPr>
              <a:t>要支援認定を省略</a:t>
            </a:r>
            <a:r>
              <a:rPr lang="ja-JP" altLang="en-US" dirty="0"/>
              <a:t>して基本チェックリストのみでの利用も可能</a:t>
            </a:r>
            <a:endParaRPr lang="en-US" altLang="ja-JP" dirty="0"/>
          </a:p>
          <a:p>
            <a:pPr eaLnBrk="1" hangingPunct="1">
              <a:buNone/>
            </a:pPr>
            <a:r>
              <a:rPr lang="ja-JP" altLang="en-US" dirty="0" smtClean="0"/>
              <a:t>➄市町村は、総合事業費に「上限額」を設定され</a:t>
            </a:r>
            <a:r>
              <a:rPr lang="ja-JP" altLang="ja-JP" dirty="0" smtClean="0">
                <a:solidFill>
                  <a:srgbClr val="FF0000"/>
                </a:solidFill>
              </a:rPr>
              <a:t>コスト削減</a:t>
            </a:r>
            <a:r>
              <a:rPr lang="ja-JP" altLang="ja-JP" dirty="0" smtClean="0"/>
              <a:t>を</a:t>
            </a:r>
            <a:r>
              <a:rPr lang="ja-JP" altLang="en-US" dirty="0" smtClean="0"/>
              <a:t>迫られる</a:t>
            </a:r>
            <a:endParaRPr lang="en-US" altLang="ja-JP" dirty="0" smtClean="0"/>
          </a:p>
        </p:txBody>
      </p:sp>
    </p:spTree>
    <p:extLst>
      <p:ext uri="{BB962C8B-B14F-4D97-AF65-F5344CB8AC3E}">
        <p14:creationId xmlns:p14="http://schemas.microsoft.com/office/powerpoint/2010/main" val="2166073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686800" cy="6107112"/>
          </a:xfrm>
        </p:spPr>
        <p:txBody>
          <a:bodyPr rtlCol="0">
            <a:normAutofit fontScale="90000"/>
          </a:bodyPr>
          <a:lstStyle/>
          <a:p>
            <a:pPr eaLnBrk="1" fontAlgn="auto" hangingPunct="1">
              <a:spcAft>
                <a:spcPts val="0"/>
              </a:spcAft>
              <a:defRPr/>
            </a:pPr>
            <a:r>
              <a:rPr lang="ja-JP" altLang="en-US" sz="13800" b="1" dirty="0" smtClean="0">
                <a:solidFill>
                  <a:srgbClr val="FF0000"/>
                </a:solidFill>
              </a:rPr>
              <a:t>わが街は？</a:t>
            </a:r>
            <a:r>
              <a:rPr lang="en-US" altLang="ja-JP" sz="8000" b="1" dirty="0" smtClean="0">
                <a:solidFill>
                  <a:srgbClr val="FF0000"/>
                </a:solidFill>
              </a:rPr>
              <a:t/>
            </a:r>
            <a:br>
              <a:rPr lang="en-US" altLang="ja-JP" sz="8000" b="1" dirty="0" smtClean="0">
                <a:solidFill>
                  <a:srgbClr val="FF0000"/>
                </a:solidFill>
              </a:rPr>
            </a:br>
            <a:r>
              <a:rPr lang="ja-JP" altLang="en-US" sz="7300" b="1" dirty="0" smtClean="0">
                <a:solidFill>
                  <a:srgbClr val="FF0000"/>
                </a:solidFill>
              </a:rPr>
              <a:t>大阪府内各自治体の</a:t>
            </a:r>
            <a:r>
              <a:rPr lang="en-US" altLang="ja-JP" sz="7300" b="1" dirty="0" smtClean="0">
                <a:solidFill>
                  <a:srgbClr val="FF0000"/>
                </a:solidFill>
              </a:rPr>
              <a:t/>
            </a:r>
            <a:br>
              <a:rPr lang="en-US" altLang="ja-JP" sz="7300" b="1" dirty="0" smtClean="0">
                <a:solidFill>
                  <a:srgbClr val="FF0000"/>
                </a:solidFill>
              </a:rPr>
            </a:br>
            <a:r>
              <a:rPr lang="ja-JP" altLang="en-US" sz="7300" b="1" dirty="0" smtClean="0">
                <a:solidFill>
                  <a:srgbClr val="FF0000"/>
                </a:solidFill>
              </a:rPr>
              <a:t>総合事業案</a:t>
            </a:r>
            <a:r>
              <a:rPr lang="en-US" altLang="ja-JP" sz="7300" b="1" dirty="0" smtClean="0">
                <a:solidFill>
                  <a:srgbClr val="FF0000"/>
                </a:solidFill>
              </a:rPr>
              <a:t/>
            </a:r>
            <a:br>
              <a:rPr lang="en-US" altLang="ja-JP" sz="7300" b="1" dirty="0" smtClean="0">
                <a:solidFill>
                  <a:srgbClr val="FF0000"/>
                </a:solidFill>
              </a:rPr>
            </a:br>
            <a:r>
              <a:rPr lang="ja-JP" altLang="en-US" sz="8900" b="1" dirty="0" smtClean="0">
                <a:solidFill>
                  <a:schemeClr val="tx2">
                    <a:lumMod val="75000"/>
                  </a:schemeClr>
                </a:solidFill>
              </a:rPr>
              <a:t>コスト削減</a:t>
            </a:r>
            <a:r>
              <a:rPr lang="en-US" altLang="ja-JP" sz="8900" b="1" dirty="0" smtClean="0">
                <a:solidFill>
                  <a:schemeClr val="tx2">
                    <a:lumMod val="75000"/>
                  </a:schemeClr>
                </a:solidFill>
              </a:rPr>
              <a:t/>
            </a:r>
            <a:br>
              <a:rPr lang="en-US" altLang="ja-JP" sz="8900" b="1" dirty="0" smtClean="0">
                <a:solidFill>
                  <a:schemeClr val="tx2">
                    <a:lumMod val="75000"/>
                  </a:schemeClr>
                </a:solidFill>
              </a:rPr>
            </a:br>
            <a:r>
              <a:rPr lang="ja-JP" altLang="en-US" sz="8900" b="1" dirty="0" smtClean="0">
                <a:solidFill>
                  <a:schemeClr val="tx2">
                    <a:lumMod val="75000"/>
                  </a:schemeClr>
                </a:solidFill>
              </a:rPr>
              <a:t>自立支援＝卒業</a:t>
            </a:r>
            <a:endParaRPr lang="ja-JP" altLang="en-US" sz="8900" b="1" dirty="0">
              <a:solidFill>
                <a:schemeClr val="tx2">
                  <a:lumMod val="75000"/>
                </a:schemeClr>
              </a:solidFill>
            </a:endParaRPr>
          </a:p>
        </p:txBody>
      </p:sp>
    </p:spTree>
    <p:extLst>
      <p:ext uri="{BB962C8B-B14F-4D97-AF65-F5344CB8AC3E}">
        <p14:creationId xmlns:p14="http://schemas.microsoft.com/office/powerpoint/2010/main" val="3077979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07288" cy="706090"/>
          </a:xfrm>
          <a:solidFill>
            <a:schemeClr val="tx2">
              <a:lumMod val="20000"/>
              <a:lumOff val="80000"/>
            </a:schemeClr>
          </a:solidFill>
        </p:spPr>
        <p:txBody>
          <a:bodyPr/>
          <a:lstStyle/>
          <a:p>
            <a:r>
              <a:rPr kumimoji="1" lang="ja-JP" altLang="en-US" u="sng" dirty="0" smtClean="0"/>
              <a:t>大阪府内での</a:t>
            </a:r>
            <a:r>
              <a:rPr lang="ja-JP" altLang="en-US" u="sng" dirty="0" smtClean="0"/>
              <a:t>総合事業実施時期</a:t>
            </a:r>
            <a:endParaRPr kumimoji="1" lang="ja-JP" altLang="en-US" u="sng" dirty="0"/>
          </a:p>
        </p:txBody>
      </p:sp>
      <p:sp>
        <p:nvSpPr>
          <p:cNvPr id="3" name="コンテンツ プレースホルダ 2"/>
          <p:cNvSpPr>
            <a:spLocks noGrp="1"/>
          </p:cNvSpPr>
          <p:nvPr>
            <p:ph idx="1"/>
          </p:nvPr>
        </p:nvSpPr>
        <p:spPr>
          <a:xfrm>
            <a:off x="366572" y="1014567"/>
            <a:ext cx="8579296" cy="5760640"/>
          </a:xfrm>
        </p:spPr>
        <p:txBody>
          <a:bodyPr>
            <a:normAutofit/>
          </a:bodyPr>
          <a:lstStyle/>
          <a:p>
            <a:pPr>
              <a:buNone/>
            </a:pPr>
            <a:r>
              <a:rPr kumimoji="1" lang="ja-JP" altLang="en-US" sz="3600" dirty="0" smtClean="0"/>
              <a:t>○２０１５年４月実施　箕面市</a:t>
            </a:r>
            <a:endParaRPr kumimoji="1" lang="en-US" altLang="ja-JP" sz="3600" dirty="0" smtClean="0"/>
          </a:p>
          <a:p>
            <a:pPr>
              <a:buNone/>
            </a:pPr>
            <a:r>
              <a:rPr lang="ja-JP" altLang="en-US" sz="3600" dirty="0" smtClean="0"/>
              <a:t>○２０１６年</a:t>
            </a:r>
            <a:endParaRPr lang="en-US" altLang="ja-JP" sz="3600" dirty="0" smtClean="0"/>
          </a:p>
          <a:p>
            <a:pPr>
              <a:buNone/>
            </a:pPr>
            <a:r>
              <a:rPr lang="ja-JP" altLang="en-US" sz="3600" dirty="0" smtClean="0"/>
              <a:t>　　</a:t>
            </a:r>
            <a:r>
              <a:rPr lang="en-US" altLang="ja-JP" sz="3600" dirty="0" smtClean="0"/>
              <a:t>4</a:t>
            </a:r>
            <a:r>
              <a:rPr lang="ja-JP" altLang="en-US" sz="3600" dirty="0" smtClean="0"/>
              <a:t>月実施　大東市、茨木市、</a:t>
            </a:r>
            <a:endParaRPr lang="en-US" altLang="ja-JP" sz="3600" dirty="0" smtClean="0"/>
          </a:p>
          <a:p>
            <a:pPr>
              <a:buNone/>
            </a:pPr>
            <a:r>
              <a:rPr lang="ja-JP" altLang="en-US" sz="3600" dirty="0"/>
              <a:t>　</a:t>
            </a:r>
            <a:r>
              <a:rPr lang="en-US" altLang="ja-JP" sz="3600" dirty="0" smtClean="0"/>
              <a:t>10</a:t>
            </a:r>
            <a:r>
              <a:rPr lang="ja-JP" altLang="en-US" sz="3600" dirty="0" smtClean="0"/>
              <a:t>月実施　羽曳野市、池田市</a:t>
            </a:r>
            <a:endParaRPr lang="en-US" altLang="ja-JP" sz="3600" dirty="0" smtClean="0"/>
          </a:p>
          <a:p>
            <a:pPr>
              <a:buNone/>
            </a:pPr>
            <a:r>
              <a:rPr kumimoji="1" lang="ja-JP" altLang="en-US" sz="3600" dirty="0" smtClean="0"/>
              <a:t>○</a:t>
            </a:r>
            <a:r>
              <a:rPr lang="ja-JP" altLang="en-US" sz="3600" dirty="0" smtClean="0"/>
              <a:t>その</a:t>
            </a:r>
            <a:r>
              <a:rPr lang="ja-JP" altLang="en-US" sz="3600" dirty="0"/>
              <a:t>他</a:t>
            </a:r>
            <a:r>
              <a:rPr lang="ja-JP" altLang="en-US" sz="3600" dirty="0" smtClean="0"/>
              <a:t>は</a:t>
            </a:r>
            <a:r>
              <a:rPr kumimoji="1" lang="ja-JP" altLang="en-US" sz="3600" dirty="0" smtClean="0"/>
              <a:t>２０１７年４月実施</a:t>
            </a:r>
            <a:endParaRPr kumimoji="1" lang="en-US" altLang="ja-JP" sz="3600" dirty="0" smtClean="0"/>
          </a:p>
          <a:p>
            <a:pPr>
              <a:buNone/>
            </a:pPr>
            <a:r>
              <a:rPr kumimoji="1" lang="en-US" altLang="ja-JP" sz="4400" dirty="0" smtClean="0">
                <a:solidFill>
                  <a:srgbClr val="FF0000"/>
                </a:solidFill>
              </a:rPr>
              <a:t>※</a:t>
            </a:r>
            <a:r>
              <a:rPr kumimoji="1" lang="ja-JP" altLang="en-US" sz="4400" dirty="0" smtClean="0">
                <a:solidFill>
                  <a:srgbClr val="FF0000"/>
                </a:solidFill>
              </a:rPr>
              <a:t>移行方式</a:t>
            </a:r>
            <a:endParaRPr kumimoji="1" lang="en-US" altLang="ja-JP" sz="4400" dirty="0" smtClean="0">
              <a:solidFill>
                <a:srgbClr val="FF0000"/>
              </a:solidFill>
            </a:endParaRPr>
          </a:p>
          <a:p>
            <a:pPr>
              <a:buNone/>
            </a:pPr>
            <a:r>
              <a:rPr lang="ja-JP" altLang="en-US" dirty="0" smtClean="0"/>
              <a:t>①</a:t>
            </a:r>
            <a:r>
              <a:rPr lang="ja-JP" altLang="en-US" dirty="0" smtClean="0"/>
              <a:t>実施</a:t>
            </a:r>
            <a:r>
              <a:rPr lang="ja-JP" altLang="en-US" dirty="0" smtClean="0"/>
              <a:t>日一斉移行　　大阪市・堺市・千早赤坂村</a:t>
            </a:r>
            <a:endParaRPr lang="en-US" altLang="ja-JP" dirty="0" smtClean="0"/>
          </a:p>
          <a:p>
            <a:pPr>
              <a:buNone/>
            </a:pPr>
            <a:r>
              <a:rPr lang="ja-JP" altLang="en-US" dirty="0"/>
              <a:t>②</a:t>
            </a:r>
            <a:r>
              <a:rPr kumimoji="1" lang="ja-JP" altLang="en-US" dirty="0" smtClean="0"/>
              <a:t>認定</a:t>
            </a:r>
            <a:r>
              <a:rPr kumimoji="1" lang="ja-JP" altLang="en-US" dirty="0" smtClean="0"/>
              <a:t>更新者順次移行　　その他の自治体</a:t>
            </a:r>
            <a:endParaRPr kumimoji="1" lang="ja-JP" altLang="en-US" dirty="0"/>
          </a:p>
        </p:txBody>
      </p:sp>
      <p:sp>
        <p:nvSpPr>
          <p:cNvPr id="4" name="正方形/長方形 3"/>
          <p:cNvSpPr/>
          <p:nvPr/>
        </p:nvSpPr>
        <p:spPr>
          <a:xfrm>
            <a:off x="5580112" y="6309320"/>
            <a:ext cx="3365756" cy="46588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自治体キャラバン資料１１２頁</a:t>
            </a:r>
            <a:endParaRPr kumimoji="1" lang="ja-JP" altLang="en-US" dirty="0"/>
          </a:p>
        </p:txBody>
      </p:sp>
    </p:spTree>
    <p:extLst>
      <p:ext uri="{BB962C8B-B14F-4D97-AF65-F5344CB8AC3E}">
        <p14:creationId xmlns:p14="http://schemas.microsoft.com/office/powerpoint/2010/main" val="4156978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4338" y="735013"/>
            <a:ext cx="2087562" cy="498475"/>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2800" b="1" dirty="0">
                <a:solidFill>
                  <a:srgbClr val="1F497D"/>
                </a:solidFill>
              </a:rPr>
              <a:t>予防給付</a:t>
            </a:r>
            <a:endParaRPr lang="en-US" altLang="ja-JP" sz="2800" b="1" dirty="0">
              <a:solidFill>
                <a:srgbClr val="1F497D"/>
              </a:solidFill>
            </a:endParaRPr>
          </a:p>
          <a:p>
            <a:pPr algn="ctr" defTabSz="913575" eaLnBrk="1" fontAlgn="auto" hangingPunct="1">
              <a:spcBef>
                <a:spcPts val="0"/>
              </a:spcBef>
              <a:spcAft>
                <a:spcPts val="0"/>
              </a:spcAft>
              <a:defRPr/>
            </a:pPr>
            <a:r>
              <a:rPr lang="ja-JP" altLang="en-US" sz="1400" dirty="0">
                <a:solidFill>
                  <a:prstClr val="black"/>
                </a:solidFill>
              </a:rPr>
              <a:t>（全国一律の基準</a:t>
            </a:r>
            <a:r>
              <a:rPr lang="ja-JP" altLang="en-US" sz="1050" dirty="0">
                <a:solidFill>
                  <a:prstClr val="black"/>
                </a:solidFill>
              </a:rPr>
              <a:t>）</a:t>
            </a:r>
          </a:p>
        </p:txBody>
      </p:sp>
      <p:sp>
        <p:nvSpPr>
          <p:cNvPr id="64" name="正方形/長方形 63"/>
          <p:cNvSpPr/>
          <p:nvPr/>
        </p:nvSpPr>
        <p:spPr>
          <a:xfrm>
            <a:off x="2627313" y="908050"/>
            <a:ext cx="2089150" cy="57626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2400" b="1" dirty="0">
                <a:solidFill>
                  <a:srgbClr val="FF0000"/>
                </a:solidFill>
              </a:rPr>
              <a:t>そのまま移行</a:t>
            </a:r>
            <a:endParaRPr lang="en-US" altLang="ja-JP" sz="2400" b="1" dirty="0">
              <a:solidFill>
                <a:srgbClr val="FF0000"/>
              </a:solidFill>
            </a:endParaRPr>
          </a:p>
          <a:p>
            <a:pPr algn="ctr" defTabSz="913575" eaLnBrk="1" fontAlgn="auto" hangingPunct="1">
              <a:spcBef>
                <a:spcPts val="0"/>
              </a:spcBef>
              <a:spcAft>
                <a:spcPts val="0"/>
              </a:spcAft>
              <a:defRPr/>
            </a:pPr>
            <a:r>
              <a:rPr lang="ja-JP" altLang="en-US" sz="2400" b="1" dirty="0">
                <a:solidFill>
                  <a:srgbClr val="FF0000"/>
                </a:solidFill>
              </a:rPr>
              <a:t>（見なし指定）</a:t>
            </a:r>
          </a:p>
        </p:txBody>
      </p:sp>
      <p:grpSp>
        <p:nvGrpSpPr>
          <p:cNvPr id="34820" name="グループ化 25"/>
          <p:cNvGrpSpPr>
            <a:grpSpLocks/>
          </p:cNvGrpSpPr>
          <p:nvPr/>
        </p:nvGrpSpPr>
        <p:grpSpPr bwMode="auto">
          <a:xfrm>
            <a:off x="0" y="1196975"/>
            <a:ext cx="8728075" cy="3887788"/>
            <a:chOff x="948103" y="3065241"/>
            <a:chExt cx="11593731" cy="1313573"/>
          </a:xfrm>
        </p:grpSpPr>
        <p:sp>
          <p:nvSpPr>
            <p:cNvPr id="28" name="角丸四角形 27"/>
            <p:cNvSpPr/>
            <p:nvPr/>
          </p:nvSpPr>
          <p:spPr>
            <a:xfrm>
              <a:off x="948103" y="3138216"/>
              <a:ext cx="3873411" cy="656787"/>
            </a:xfrm>
            <a:prstGeom prst="roundRect">
              <a:avLst/>
            </a:prstGeom>
            <a:solidFill>
              <a:srgbClr val="FFFF00"/>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r>
                <a:rPr lang="ja-JP" altLang="en-US" sz="2400" dirty="0">
                  <a:solidFill>
                    <a:prstClr val="black"/>
                  </a:solidFill>
                </a:rPr>
                <a:t>予防訪問介護（ホームヘルプ）</a:t>
              </a:r>
              <a:endParaRPr lang="en-US" altLang="ja-JP" sz="2400" dirty="0">
                <a:solidFill>
                  <a:prstClr val="black"/>
                </a:solidFill>
              </a:endParaRPr>
            </a:p>
            <a:p>
              <a:pPr algn="ctr" defTabSz="913575" eaLnBrk="1" fontAlgn="auto" hangingPunct="1">
                <a:spcBef>
                  <a:spcPts val="0"/>
                </a:spcBef>
                <a:spcAft>
                  <a:spcPts val="0"/>
                </a:spcAft>
                <a:defRPr/>
              </a:pPr>
              <a:r>
                <a:rPr lang="ja-JP" altLang="en-US" sz="2400" dirty="0">
                  <a:solidFill>
                    <a:prstClr val="black"/>
                  </a:solidFill>
                </a:rPr>
                <a:t>予防通所介護</a:t>
              </a:r>
              <a:endParaRPr lang="en-US" altLang="ja-JP" sz="2400" dirty="0">
                <a:solidFill>
                  <a:prstClr val="black"/>
                </a:solidFill>
              </a:endParaRPr>
            </a:p>
            <a:p>
              <a:pPr algn="ctr" defTabSz="913575" eaLnBrk="1" fontAlgn="auto" hangingPunct="1">
                <a:spcBef>
                  <a:spcPts val="0"/>
                </a:spcBef>
                <a:spcAft>
                  <a:spcPts val="0"/>
                </a:spcAft>
                <a:defRPr/>
              </a:pPr>
              <a:r>
                <a:rPr lang="ja-JP" altLang="en-US" sz="2400" dirty="0">
                  <a:solidFill>
                    <a:prstClr val="black"/>
                  </a:solidFill>
                </a:rPr>
                <a:t>（デイサービス）</a:t>
              </a:r>
            </a:p>
          </p:txBody>
        </p:sp>
        <p:sp>
          <p:nvSpPr>
            <p:cNvPr id="29" name="角丸四角形 28"/>
            <p:cNvSpPr/>
            <p:nvPr/>
          </p:nvSpPr>
          <p:spPr>
            <a:xfrm>
              <a:off x="7118212" y="3065241"/>
              <a:ext cx="5069358" cy="754138"/>
            </a:xfrm>
            <a:prstGeom prst="roundRect">
              <a:avLst/>
            </a:prstGeom>
            <a:solidFill>
              <a:srgbClr val="FFFF00"/>
            </a:solidFill>
            <a:ln/>
          </p:spPr>
          <p:style>
            <a:lnRef idx="2">
              <a:schemeClr val="dk1"/>
            </a:lnRef>
            <a:fillRef idx="1">
              <a:schemeClr val="lt1"/>
            </a:fillRef>
            <a:effectRef idx="0">
              <a:schemeClr val="dk1"/>
            </a:effectRef>
            <a:fontRef idx="minor">
              <a:schemeClr val="dk1"/>
            </a:fontRef>
          </p:style>
          <p:txBody>
            <a:bodyPr anchor="ctr"/>
            <a:lstStyle/>
            <a:p>
              <a:pPr defTabSz="913575" eaLnBrk="1" fontAlgn="auto" hangingPunct="1">
                <a:spcBef>
                  <a:spcPts val="0"/>
                </a:spcBef>
                <a:spcAft>
                  <a:spcPts val="0"/>
                </a:spcAft>
                <a:defRPr/>
              </a:pPr>
              <a:r>
                <a:rPr lang="ja-JP" altLang="en-US" sz="1400" dirty="0">
                  <a:solidFill>
                    <a:srgbClr val="FF0000"/>
                  </a:solidFill>
                </a:rPr>
                <a:t>　</a:t>
              </a:r>
              <a:r>
                <a:rPr lang="ja-JP" altLang="en-US" sz="3200" dirty="0">
                  <a:solidFill>
                    <a:srgbClr val="FF0000"/>
                  </a:solidFill>
                </a:rPr>
                <a:t>①</a:t>
              </a:r>
              <a:r>
                <a:rPr lang="ja-JP" altLang="en-US" sz="3200" dirty="0">
                  <a:solidFill>
                    <a:prstClr val="black"/>
                  </a:solidFill>
                </a:rPr>
                <a:t>現行相当サービス（指定事業所によるホームヘルプ・デイサービス）</a:t>
              </a:r>
              <a:endParaRPr lang="en-US" altLang="ja-JP" sz="3200" dirty="0">
                <a:solidFill>
                  <a:prstClr val="black"/>
                </a:solidFill>
              </a:endParaRPr>
            </a:p>
          </p:txBody>
        </p:sp>
        <p:sp>
          <p:nvSpPr>
            <p:cNvPr id="30" name="角丸四角形 29"/>
            <p:cNvSpPr/>
            <p:nvPr/>
          </p:nvSpPr>
          <p:spPr>
            <a:xfrm>
              <a:off x="7021211" y="4038218"/>
              <a:ext cx="5520623" cy="340596"/>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p>
              <a:pPr defTabSz="913575" eaLnBrk="1" fontAlgn="auto" hangingPunct="1">
                <a:spcBef>
                  <a:spcPts val="0"/>
                </a:spcBef>
                <a:spcAft>
                  <a:spcPts val="0"/>
                </a:spcAft>
                <a:defRPr/>
              </a:pPr>
              <a:r>
                <a:rPr lang="ja-JP" altLang="en-US" sz="2800" dirty="0">
                  <a:solidFill>
                    <a:srgbClr val="FF0000"/>
                  </a:solidFill>
                </a:rPr>
                <a:t>②</a:t>
              </a:r>
              <a:r>
                <a:rPr lang="ja-JP" altLang="en-US" sz="2800" dirty="0">
                  <a:solidFill>
                    <a:prstClr val="black"/>
                  </a:solidFill>
                </a:rPr>
                <a:t>緩和基準サービスＡ</a:t>
              </a:r>
              <a:endParaRPr lang="en-US" altLang="ja-JP" sz="2800" dirty="0">
                <a:solidFill>
                  <a:prstClr val="black"/>
                </a:solidFill>
              </a:endParaRPr>
            </a:p>
            <a:p>
              <a:pPr defTabSz="913575" eaLnBrk="1" fontAlgn="auto" hangingPunct="1">
                <a:spcBef>
                  <a:spcPts val="0"/>
                </a:spcBef>
                <a:spcAft>
                  <a:spcPts val="0"/>
                </a:spcAft>
                <a:defRPr/>
              </a:pPr>
              <a:r>
                <a:rPr lang="ja-JP" altLang="en-US" sz="2400" dirty="0">
                  <a:solidFill>
                    <a:prstClr val="black"/>
                  </a:solidFill>
                </a:rPr>
                <a:t>（無資格者等によるサービス）</a:t>
              </a:r>
            </a:p>
          </p:txBody>
        </p:sp>
        <p:sp>
          <p:nvSpPr>
            <p:cNvPr id="33" name="右矢印 32"/>
            <p:cNvSpPr/>
            <p:nvPr/>
          </p:nvSpPr>
          <p:spPr>
            <a:xfrm>
              <a:off x="5108483" y="3211193"/>
              <a:ext cx="1913129"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endParaRPr lang="ja-JP" altLang="en-US" sz="1000" dirty="0">
                <a:solidFill>
                  <a:prstClr val="black"/>
                </a:solidFill>
              </a:endParaRPr>
            </a:p>
          </p:txBody>
        </p:sp>
      </p:grpSp>
      <p:sp>
        <p:nvSpPr>
          <p:cNvPr id="34" name="正方形/長方形 33"/>
          <p:cNvSpPr/>
          <p:nvPr/>
        </p:nvSpPr>
        <p:spPr>
          <a:xfrm>
            <a:off x="5075238" y="730250"/>
            <a:ext cx="3240087" cy="35560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3200" b="1" dirty="0">
                <a:solidFill>
                  <a:srgbClr val="1F497D"/>
                </a:solidFill>
              </a:rPr>
              <a:t>総合事業</a:t>
            </a:r>
            <a:r>
              <a:rPr lang="ja-JP" altLang="en-US" sz="1600" dirty="0">
                <a:solidFill>
                  <a:prstClr val="black"/>
                </a:solidFill>
              </a:rPr>
              <a:t>（市町村の事業</a:t>
            </a:r>
            <a:r>
              <a:rPr lang="ja-JP" altLang="en-US" sz="1100" dirty="0">
                <a:solidFill>
                  <a:prstClr val="black"/>
                </a:solidFill>
              </a:rPr>
              <a:t>）</a:t>
            </a:r>
          </a:p>
        </p:txBody>
      </p:sp>
      <p:sp>
        <p:nvSpPr>
          <p:cNvPr id="37" name="角丸四角形 36"/>
          <p:cNvSpPr/>
          <p:nvPr/>
        </p:nvSpPr>
        <p:spPr>
          <a:xfrm>
            <a:off x="4643438" y="5373688"/>
            <a:ext cx="4176712" cy="1079500"/>
          </a:xfrm>
          <a:prstGeom prst="roundRect">
            <a:avLst/>
          </a:prstGeom>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p>
            <a:pPr defTabSz="913575" eaLnBrk="1" fontAlgn="auto" hangingPunct="1">
              <a:spcBef>
                <a:spcPts val="0"/>
              </a:spcBef>
              <a:spcAft>
                <a:spcPts val="0"/>
              </a:spcAft>
              <a:defRPr/>
            </a:pPr>
            <a:r>
              <a:rPr lang="ja-JP" altLang="en-US" sz="2800" dirty="0">
                <a:solidFill>
                  <a:srgbClr val="FF0000"/>
                </a:solidFill>
              </a:rPr>
              <a:t>③</a:t>
            </a:r>
            <a:r>
              <a:rPr lang="ja-JP" altLang="en-US" sz="2800" dirty="0">
                <a:solidFill>
                  <a:prstClr val="black"/>
                </a:solidFill>
              </a:rPr>
              <a:t>住民主体サービスＢ</a:t>
            </a:r>
            <a:endParaRPr lang="en-US" altLang="ja-JP" sz="2800" dirty="0">
              <a:solidFill>
                <a:prstClr val="black"/>
              </a:solidFill>
            </a:endParaRPr>
          </a:p>
          <a:p>
            <a:pPr defTabSz="913575" eaLnBrk="1" fontAlgn="auto" hangingPunct="1">
              <a:spcBef>
                <a:spcPts val="0"/>
              </a:spcBef>
              <a:spcAft>
                <a:spcPts val="0"/>
              </a:spcAft>
              <a:defRPr/>
            </a:pPr>
            <a:r>
              <a:rPr lang="ja-JP" altLang="en-US" sz="2400" dirty="0">
                <a:solidFill>
                  <a:prstClr val="black"/>
                </a:solidFill>
              </a:rPr>
              <a:t>（ボランティアによるサービス）　</a:t>
            </a:r>
          </a:p>
        </p:txBody>
      </p:sp>
      <p:sp>
        <p:nvSpPr>
          <p:cNvPr id="38" name="角丸四角形 37"/>
          <p:cNvSpPr/>
          <p:nvPr/>
        </p:nvSpPr>
        <p:spPr>
          <a:xfrm>
            <a:off x="4284663" y="3933825"/>
            <a:ext cx="4679950" cy="2735263"/>
          </a:xfrm>
          <a:prstGeom prst="roundRect">
            <a:avLst/>
          </a:prstGeom>
          <a:noFill/>
          <a:ln w="444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9" name="加算記号 38"/>
          <p:cNvSpPr/>
          <p:nvPr/>
        </p:nvSpPr>
        <p:spPr>
          <a:xfrm>
            <a:off x="6227763" y="3429000"/>
            <a:ext cx="504825" cy="504825"/>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0" name="正方形/長方形 39"/>
          <p:cNvSpPr/>
          <p:nvPr/>
        </p:nvSpPr>
        <p:spPr>
          <a:xfrm>
            <a:off x="3851275" y="3716338"/>
            <a:ext cx="576263" cy="2233612"/>
          </a:xfrm>
          <a:prstGeom prst="rect">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fontAlgn="auto" hangingPunct="1">
              <a:spcBef>
                <a:spcPts val="0"/>
              </a:spcBef>
              <a:spcAft>
                <a:spcPts val="0"/>
              </a:spcAft>
              <a:defRPr/>
            </a:pPr>
            <a:r>
              <a:rPr lang="ja-JP" altLang="en-US" sz="2400" dirty="0">
                <a:solidFill>
                  <a:srgbClr val="FF0000"/>
                </a:solidFill>
              </a:rPr>
              <a:t>多様なサービス</a:t>
            </a:r>
          </a:p>
        </p:txBody>
      </p:sp>
      <p:sp>
        <p:nvSpPr>
          <p:cNvPr id="41" name="正方形/長方形 40"/>
          <p:cNvSpPr/>
          <p:nvPr/>
        </p:nvSpPr>
        <p:spPr>
          <a:xfrm>
            <a:off x="2051050" y="4076700"/>
            <a:ext cx="1873250" cy="485775"/>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3600" b="1" dirty="0">
                <a:solidFill>
                  <a:srgbClr val="FF0000"/>
                </a:solidFill>
              </a:rPr>
              <a:t>新たに創出</a:t>
            </a:r>
            <a:endParaRPr lang="en-US" altLang="ja-JP" sz="3600" b="1" dirty="0">
              <a:solidFill>
                <a:srgbClr val="FF0000"/>
              </a:solidFill>
            </a:endParaRPr>
          </a:p>
        </p:txBody>
      </p:sp>
      <p:sp>
        <p:nvSpPr>
          <p:cNvPr id="42" name="角丸四角形 41"/>
          <p:cNvSpPr/>
          <p:nvPr/>
        </p:nvSpPr>
        <p:spPr>
          <a:xfrm>
            <a:off x="1187450" y="6308725"/>
            <a:ext cx="3060700" cy="549275"/>
          </a:xfrm>
          <a:prstGeom prst="roundRect">
            <a:avLst/>
          </a:prstGeom>
          <a:noFill/>
          <a:ln/>
        </p:spPr>
        <p:style>
          <a:lnRef idx="2">
            <a:schemeClr val="dk1"/>
          </a:lnRef>
          <a:fillRef idx="1">
            <a:schemeClr val="lt1"/>
          </a:fillRef>
          <a:effectRef idx="0">
            <a:schemeClr val="dk1"/>
          </a:effectRef>
          <a:fontRef idx="minor">
            <a:schemeClr val="dk1"/>
          </a:fontRef>
        </p:style>
        <p:txBody>
          <a:bodyPr anchor="ctr"/>
          <a:lstStyle/>
          <a:p>
            <a:pPr defTabSz="913575" eaLnBrk="1" fontAlgn="auto" hangingPunct="1">
              <a:spcBef>
                <a:spcPts val="0"/>
              </a:spcBef>
              <a:spcAft>
                <a:spcPts val="0"/>
              </a:spcAft>
              <a:defRPr/>
            </a:pPr>
            <a:r>
              <a:rPr lang="ja-JP" altLang="en-US" sz="1400" dirty="0">
                <a:solidFill>
                  <a:srgbClr val="FF0000"/>
                </a:solidFill>
              </a:rPr>
              <a:t>④</a:t>
            </a:r>
            <a:r>
              <a:rPr lang="ja-JP" altLang="en-US" sz="1400" dirty="0">
                <a:solidFill>
                  <a:schemeClr val="tx1"/>
                </a:solidFill>
              </a:rPr>
              <a:t>予防</a:t>
            </a:r>
            <a:r>
              <a:rPr lang="ja-JP" altLang="en-US" sz="1600" dirty="0">
                <a:solidFill>
                  <a:prstClr val="black"/>
                </a:solidFill>
              </a:rPr>
              <a:t>サービスＣ</a:t>
            </a:r>
            <a:endParaRPr lang="en-US" altLang="ja-JP" sz="1600" dirty="0">
              <a:solidFill>
                <a:prstClr val="black"/>
              </a:solidFill>
            </a:endParaRPr>
          </a:p>
          <a:p>
            <a:pPr defTabSz="913575" eaLnBrk="1" fontAlgn="auto" hangingPunct="1">
              <a:spcBef>
                <a:spcPts val="0"/>
              </a:spcBef>
              <a:spcAft>
                <a:spcPts val="0"/>
              </a:spcAft>
              <a:defRPr/>
            </a:pPr>
            <a:r>
              <a:rPr lang="ja-JP" altLang="en-US" sz="1400" dirty="0">
                <a:solidFill>
                  <a:prstClr val="black"/>
                </a:solidFill>
              </a:rPr>
              <a:t>（専門職による短期集中サービス）</a:t>
            </a:r>
            <a:r>
              <a:rPr lang="ja-JP" altLang="en-US" sz="2400" dirty="0">
                <a:solidFill>
                  <a:prstClr val="black"/>
                </a:solidFill>
              </a:rPr>
              <a:t>　</a:t>
            </a:r>
          </a:p>
        </p:txBody>
      </p:sp>
      <p:sp>
        <p:nvSpPr>
          <p:cNvPr id="43" name="正方形/長方形 42"/>
          <p:cNvSpPr/>
          <p:nvPr/>
        </p:nvSpPr>
        <p:spPr>
          <a:xfrm>
            <a:off x="1331913" y="6021388"/>
            <a:ext cx="2087562" cy="287337"/>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1100" b="1" dirty="0">
                <a:solidFill>
                  <a:srgbClr val="FF0000"/>
                </a:solidFill>
              </a:rPr>
              <a:t>二次予防事業から移行</a:t>
            </a:r>
            <a:endParaRPr lang="en-US" altLang="ja-JP" sz="1100" b="1" dirty="0">
              <a:solidFill>
                <a:srgbClr val="FF0000"/>
              </a:solidFill>
            </a:endParaRPr>
          </a:p>
        </p:txBody>
      </p:sp>
      <p:sp>
        <p:nvSpPr>
          <p:cNvPr id="4" name="テキスト ボックス 3"/>
          <p:cNvSpPr txBox="1"/>
          <p:nvPr/>
        </p:nvSpPr>
        <p:spPr>
          <a:xfrm>
            <a:off x="1042988" y="30163"/>
            <a:ext cx="7418387" cy="523875"/>
          </a:xfrm>
          <a:prstGeom prst="rect">
            <a:avLst/>
          </a:prstGeom>
          <a:solidFill>
            <a:schemeClr val="accent1">
              <a:lumMod val="20000"/>
              <a:lumOff val="80000"/>
            </a:schemeClr>
          </a:solidFill>
        </p:spPr>
        <p:txBody>
          <a:bodyPr>
            <a:spAutoFit/>
          </a:bodyPr>
          <a:lstStyle/>
          <a:p>
            <a:pPr>
              <a:defRPr/>
            </a:pPr>
            <a:r>
              <a:rPr lang="ja-JP" altLang="en-US" sz="2800" u="sng" dirty="0" smtClean="0">
                <a:solidFill>
                  <a:srgbClr val="FF0000"/>
                </a:solidFill>
              </a:rPr>
              <a:t>「</a:t>
            </a:r>
            <a:r>
              <a:rPr lang="ja-JP" altLang="en-US" sz="2800" u="sng" dirty="0">
                <a:solidFill>
                  <a:srgbClr val="FF0000"/>
                </a:solidFill>
              </a:rPr>
              <a:t>多様なサービス」</a:t>
            </a:r>
            <a:r>
              <a:rPr lang="ja-JP" altLang="en-US" sz="2800" u="sng" dirty="0" smtClean="0">
                <a:solidFill>
                  <a:srgbClr val="FF0000"/>
                </a:solidFill>
              </a:rPr>
              <a:t>創出はコスト削減と「互助」化</a:t>
            </a:r>
            <a:endParaRPr lang="ja-JP" altLang="en-US" sz="2800" u="sng" dirty="0">
              <a:solidFill>
                <a:srgbClr val="FF0000"/>
              </a:solidFill>
            </a:endParaRPr>
          </a:p>
        </p:txBody>
      </p:sp>
    </p:spTree>
    <p:extLst>
      <p:ext uri="{BB962C8B-B14F-4D97-AF65-F5344CB8AC3E}">
        <p14:creationId xmlns:p14="http://schemas.microsoft.com/office/powerpoint/2010/main" val="2521522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164"/>
            <a:ext cx="8229600" cy="1143000"/>
          </a:xfrm>
          <a:solidFill>
            <a:schemeClr val="tx2">
              <a:lumMod val="40000"/>
              <a:lumOff val="60000"/>
            </a:schemeClr>
          </a:solidFill>
        </p:spPr>
        <p:txBody>
          <a:bodyPr rtlCol="0">
            <a:normAutofit fontScale="90000"/>
          </a:bodyPr>
          <a:lstStyle/>
          <a:p>
            <a:pPr eaLnBrk="1" fontAlgn="auto" hangingPunct="1">
              <a:spcAft>
                <a:spcPts val="0"/>
              </a:spcAft>
              <a:defRPr/>
            </a:pPr>
            <a:r>
              <a:rPr lang="ja-JP" altLang="en-US" sz="4900" u="sng" dirty="0" smtClean="0">
                <a:solidFill>
                  <a:srgbClr val="FF0000"/>
                </a:solidFill>
              </a:rPr>
              <a:t>政府の狙い</a:t>
            </a:r>
            <a:r>
              <a:rPr lang="en-US" altLang="ja-JP" u="sng" dirty="0" smtClean="0"/>
              <a:t/>
            </a:r>
            <a:br>
              <a:rPr lang="en-US" altLang="ja-JP" u="sng" dirty="0" smtClean="0"/>
            </a:br>
            <a:r>
              <a:rPr lang="ja-JP" altLang="en-US" u="sng" dirty="0" smtClean="0"/>
              <a:t>安上がり</a:t>
            </a:r>
            <a:r>
              <a:rPr lang="ja-JP" altLang="en-US" u="sng" dirty="0" smtClean="0"/>
              <a:t>サービスの置き換えが目的</a:t>
            </a:r>
            <a:endParaRPr lang="ja-JP" altLang="en-US" u="sng" dirty="0"/>
          </a:p>
        </p:txBody>
      </p:sp>
      <p:sp>
        <p:nvSpPr>
          <p:cNvPr id="88067" name="コンテンツ プレースホルダ 2"/>
          <p:cNvSpPr>
            <a:spLocks noGrp="1"/>
          </p:cNvSpPr>
          <p:nvPr>
            <p:ph idx="1"/>
          </p:nvPr>
        </p:nvSpPr>
        <p:spPr>
          <a:xfrm>
            <a:off x="323850" y="1268413"/>
            <a:ext cx="8362950" cy="4857750"/>
          </a:xfrm>
        </p:spPr>
        <p:txBody>
          <a:bodyPr/>
          <a:lstStyle/>
          <a:p>
            <a:pPr eaLnBrk="1" hangingPunct="1">
              <a:buFont typeface="Arial" pitchFamily="34" charset="0"/>
              <a:buNone/>
            </a:pPr>
            <a:endParaRPr lang="en-US" altLang="ja-JP" smtClean="0"/>
          </a:p>
          <a:p>
            <a:pPr eaLnBrk="1" hangingPunct="1"/>
            <a:endParaRPr lang="ja-JP" altLang="en-US" smtClean="0"/>
          </a:p>
        </p:txBody>
      </p:sp>
      <p:sp>
        <p:nvSpPr>
          <p:cNvPr id="4" name="正方形/長方形 3"/>
          <p:cNvSpPr/>
          <p:nvPr/>
        </p:nvSpPr>
        <p:spPr>
          <a:xfrm>
            <a:off x="900113" y="1484313"/>
            <a:ext cx="7704137" cy="17287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4000" dirty="0">
                <a:solidFill>
                  <a:srgbClr val="FF0000"/>
                </a:solidFill>
              </a:rPr>
              <a:t>指定事業者による専門的サービス</a:t>
            </a:r>
            <a:endParaRPr lang="en-US" altLang="ja-JP" sz="4000" dirty="0">
              <a:solidFill>
                <a:srgbClr val="FF0000"/>
              </a:solidFill>
            </a:endParaRPr>
          </a:p>
          <a:p>
            <a:pPr algn="ctr" eaLnBrk="1" fontAlgn="auto" hangingPunct="1">
              <a:spcBef>
                <a:spcPts val="0"/>
              </a:spcBef>
              <a:spcAft>
                <a:spcPts val="0"/>
              </a:spcAft>
              <a:defRPr/>
            </a:pPr>
            <a:r>
              <a:rPr lang="ja-JP" altLang="en-US" sz="4000" dirty="0">
                <a:solidFill>
                  <a:srgbClr val="FF0000"/>
                </a:solidFill>
              </a:rPr>
              <a:t>（ホームヘルプ・デイサービス）</a:t>
            </a:r>
          </a:p>
        </p:txBody>
      </p:sp>
      <p:sp>
        <p:nvSpPr>
          <p:cNvPr id="5" name="正方形/長方形 4"/>
          <p:cNvSpPr/>
          <p:nvPr/>
        </p:nvSpPr>
        <p:spPr>
          <a:xfrm>
            <a:off x="971550" y="4724400"/>
            <a:ext cx="2520950" cy="17287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rgbClr val="FF0000"/>
                </a:solidFill>
              </a:rPr>
              <a:t>指定事業者による専門的サービス</a:t>
            </a:r>
            <a:endParaRPr lang="en-US" altLang="ja-JP" sz="2400" dirty="0">
              <a:solidFill>
                <a:srgbClr val="FF0000"/>
              </a:solidFill>
            </a:endParaRPr>
          </a:p>
          <a:p>
            <a:pPr algn="ctr" eaLnBrk="1" fontAlgn="auto" hangingPunct="1">
              <a:spcBef>
                <a:spcPts val="0"/>
              </a:spcBef>
              <a:spcAft>
                <a:spcPts val="0"/>
              </a:spcAft>
              <a:defRPr/>
            </a:pPr>
            <a:r>
              <a:rPr lang="ja-JP" altLang="en-US" sz="2400" dirty="0">
                <a:solidFill>
                  <a:srgbClr val="FF0000"/>
                </a:solidFill>
              </a:rPr>
              <a:t>（ホームヘルプ・デイサービス）</a:t>
            </a:r>
          </a:p>
        </p:txBody>
      </p:sp>
      <p:sp>
        <p:nvSpPr>
          <p:cNvPr id="6" name="正方形/長方形 5"/>
          <p:cNvSpPr/>
          <p:nvPr/>
        </p:nvSpPr>
        <p:spPr>
          <a:xfrm>
            <a:off x="3635375" y="4724400"/>
            <a:ext cx="4905375" cy="17287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dirty="0">
                <a:solidFill>
                  <a:srgbClr val="FF0000"/>
                </a:solidFill>
              </a:rPr>
              <a:t>「多様なサービス）</a:t>
            </a:r>
            <a:endParaRPr lang="en-US" altLang="ja-JP" sz="3600" dirty="0">
              <a:solidFill>
                <a:srgbClr val="FF0000"/>
              </a:solidFill>
            </a:endParaRPr>
          </a:p>
          <a:p>
            <a:pPr algn="ctr" eaLnBrk="1" fontAlgn="auto" hangingPunct="1">
              <a:spcBef>
                <a:spcPts val="0"/>
              </a:spcBef>
              <a:spcAft>
                <a:spcPts val="0"/>
              </a:spcAft>
              <a:defRPr/>
            </a:pPr>
            <a:r>
              <a:rPr lang="ja-JP" altLang="en-US" sz="3200" dirty="0">
                <a:solidFill>
                  <a:srgbClr val="FF0000"/>
                </a:solidFill>
              </a:rPr>
              <a:t>（無資格者・ボランティアの訪問、「通いの場」など）</a:t>
            </a:r>
          </a:p>
        </p:txBody>
      </p:sp>
      <p:sp>
        <p:nvSpPr>
          <p:cNvPr id="7" name="下矢印 6"/>
          <p:cNvSpPr/>
          <p:nvPr/>
        </p:nvSpPr>
        <p:spPr>
          <a:xfrm>
            <a:off x="1547813" y="3357563"/>
            <a:ext cx="1368425" cy="8636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8" name="正方形/長方形 7"/>
          <p:cNvSpPr/>
          <p:nvPr/>
        </p:nvSpPr>
        <p:spPr>
          <a:xfrm>
            <a:off x="179388" y="1412875"/>
            <a:ext cx="504825" cy="18716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002060"/>
                </a:solidFill>
              </a:rPr>
              <a:t>予防給付</a:t>
            </a:r>
          </a:p>
        </p:txBody>
      </p:sp>
      <p:sp>
        <p:nvSpPr>
          <p:cNvPr id="9" name="正方形/長方形 8"/>
          <p:cNvSpPr/>
          <p:nvPr/>
        </p:nvSpPr>
        <p:spPr>
          <a:xfrm>
            <a:off x="250825" y="4652963"/>
            <a:ext cx="504825" cy="18716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002060"/>
                </a:solidFill>
              </a:rPr>
              <a:t>総合事業</a:t>
            </a:r>
          </a:p>
        </p:txBody>
      </p:sp>
      <p:sp>
        <p:nvSpPr>
          <p:cNvPr id="10" name="下矢印 9"/>
          <p:cNvSpPr/>
          <p:nvPr/>
        </p:nvSpPr>
        <p:spPr>
          <a:xfrm rot="19202042">
            <a:off x="3722688" y="3289300"/>
            <a:ext cx="1368425" cy="126682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11" name="正方形/長方形 10"/>
          <p:cNvSpPr/>
          <p:nvPr/>
        </p:nvSpPr>
        <p:spPr>
          <a:xfrm>
            <a:off x="971550" y="4149725"/>
            <a:ext cx="25209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b="1" dirty="0">
                <a:solidFill>
                  <a:schemeClr val="tx1"/>
                </a:solidFill>
              </a:rPr>
              <a:t>専門的サービスが必要と認められた人のみ</a:t>
            </a:r>
            <a:endParaRPr lang="ja-JP" altLang="en-US" dirty="0"/>
          </a:p>
        </p:txBody>
      </p:sp>
      <p:sp>
        <p:nvSpPr>
          <p:cNvPr id="12" name="正方形/長方形 11"/>
          <p:cNvSpPr/>
          <p:nvPr/>
        </p:nvSpPr>
        <p:spPr>
          <a:xfrm>
            <a:off x="5219700" y="4076700"/>
            <a:ext cx="3240088"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dirty="0">
                <a:solidFill>
                  <a:schemeClr val="tx1"/>
                </a:solidFill>
              </a:rPr>
              <a:t>多様なサービスへの移行促進・専門的サービスからの卒業</a:t>
            </a:r>
            <a:endParaRPr lang="ja-JP" altLang="en-US" dirty="0"/>
          </a:p>
        </p:txBody>
      </p:sp>
    </p:spTree>
    <p:extLst>
      <p:ext uri="{BB962C8B-B14F-4D97-AF65-F5344CB8AC3E}">
        <p14:creationId xmlns:p14="http://schemas.microsoft.com/office/powerpoint/2010/main" val="3118090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2658"/>
            <a:ext cx="9144000" cy="1143000"/>
          </a:xfrm>
          <a:solidFill>
            <a:schemeClr val="tx2">
              <a:lumMod val="40000"/>
              <a:lumOff val="60000"/>
            </a:schemeClr>
          </a:solidFill>
        </p:spPr>
        <p:txBody>
          <a:bodyPr rtlCol="0">
            <a:normAutofit fontScale="90000"/>
          </a:bodyPr>
          <a:lstStyle/>
          <a:p>
            <a:pPr eaLnBrk="1" fontAlgn="auto" hangingPunct="1">
              <a:spcAft>
                <a:spcPts val="0"/>
              </a:spcAft>
              <a:defRPr/>
            </a:pPr>
            <a:r>
              <a:rPr lang="ja-JP" altLang="en-US" u="sng" dirty="0" smtClean="0">
                <a:solidFill>
                  <a:srgbClr val="FF0000"/>
                </a:solidFill>
              </a:rPr>
              <a:t>私たちの対案</a:t>
            </a:r>
            <a:r>
              <a:rPr lang="en-US" altLang="ja-JP" u="sng" dirty="0" smtClean="0"/>
              <a:t/>
            </a:r>
            <a:br>
              <a:rPr lang="en-US" altLang="ja-JP" u="sng" dirty="0" smtClean="0"/>
            </a:br>
            <a:r>
              <a:rPr lang="ja-JP" altLang="en-US" u="sng" dirty="0" smtClean="0"/>
              <a:t>専門的</a:t>
            </a:r>
            <a:r>
              <a:rPr lang="ja-JP" altLang="en-US" u="sng" dirty="0" smtClean="0"/>
              <a:t>サービスを土台にプラスアルファを</a:t>
            </a:r>
            <a:endParaRPr lang="ja-JP" altLang="en-US" u="sng" dirty="0"/>
          </a:p>
        </p:txBody>
      </p:sp>
      <p:sp>
        <p:nvSpPr>
          <p:cNvPr id="90115" name="コンテンツ プレースホルダ 2"/>
          <p:cNvSpPr>
            <a:spLocks noGrp="1"/>
          </p:cNvSpPr>
          <p:nvPr>
            <p:ph idx="1"/>
          </p:nvPr>
        </p:nvSpPr>
        <p:spPr>
          <a:xfrm>
            <a:off x="323850" y="1268413"/>
            <a:ext cx="8362950" cy="4857750"/>
          </a:xfrm>
        </p:spPr>
        <p:txBody>
          <a:bodyPr/>
          <a:lstStyle/>
          <a:p>
            <a:pPr eaLnBrk="1" hangingPunct="1">
              <a:buFont typeface="Arial" pitchFamily="34" charset="0"/>
              <a:buNone/>
            </a:pPr>
            <a:endParaRPr lang="en-US" altLang="ja-JP" smtClean="0"/>
          </a:p>
          <a:p>
            <a:pPr eaLnBrk="1" hangingPunct="1"/>
            <a:endParaRPr lang="ja-JP" altLang="en-US" smtClean="0"/>
          </a:p>
        </p:txBody>
      </p:sp>
      <p:sp>
        <p:nvSpPr>
          <p:cNvPr id="4" name="正方形/長方形 3"/>
          <p:cNvSpPr/>
          <p:nvPr/>
        </p:nvSpPr>
        <p:spPr>
          <a:xfrm>
            <a:off x="900113" y="1484313"/>
            <a:ext cx="7704137" cy="1368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4000" dirty="0">
                <a:solidFill>
                  <a:srgbClr val="FF0000"/>
                </a:solidFill>
              </a:rPr>
              <a:t>指定事業者による専門的サービス</a:t>
            </a:r>
            <a:endParaRPr lang="en-US" altLang="ja-JP" sz="4000" dirty="0">
              <a:solidFill>
                <a:srgbClr val="FF0000"/>
              </a:solidFill>
            </a:endParaRPr>
          </a:p>
          <a:p>
            <a:pPr algn="ctr" eaLnBrk="1" fontAlgn="auto" hangingPunct="1">
              <a:spcBef>
                <a:spcPts val="0"/>
              </a:spcBef>
              <a:spcAft>
                <a:spcPts val="0"/>
              </a:spcAft>
              <a:defRPr/>
            </a:pPr>
            <a:r>
              <a:rPr lang="ja-JP" altLang="en-US" sz="4000" dirty="0">
                <a:solidFill>
                  <a:srgbClr val="FF0000"/>
                </a:solidFill>
              </a:rPr>
              <a:t>（ホームヘルプ・デイサービス）</a:t>
            </a:r>
          </a:p>
        </p:txBody>
      </p:sp>
      <p:sp>
        <p:nvSpPr>
          <p:cNvPr id="6" name="正方形/長方形 5"/>
          <p:cNvSpPr/>
          <p:nvPr/>
        </p:nvSpPr>
        <p:spPr>
          <a:xfrm>
            <a:off x="3924300" y="4005263"/>
            <a:ext cx="3968750" cy="9366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rgbClr val="FF0000"/>
                </a:solidFill>
              </a:rPr>
              <a:t>「多様なサービス）</a:t>
            </a:r>
            <a:endParaRPr lang="en-US" altLang="ja-JP" sz="2400" dirty="0">
              <a:solidFill>
                <a:srgbClr val="FF0000"/>
              </a:solidFill>
            </a:endParaRPr>
          </a:p>
          <a:p>
            <a:pPr algn="ctr" eaLnBrk="1" fontAlgn="auto" hangingPunct="1">
              <a:spcBef>
                <a:spcPts val="0"/>
              </a:spcBef>
              <a:spcAft>
                <a:spcPts val="0"/>
              </a:spcAft>
              <a:defRPr/>
            </a:pPr>
            <a:r>
              <a:rPr lang="ja-JP" altLang="en-US" sz="2000" dirty="0">
                <a:solidFill>
                  <a:srgbClr val="FF0000"/>
                </a:solidFill>
              </a:rPr>
              <a:t>ボランティアの訪問、「通いの場」</a:t>
            </a:r>
          </a:p>
        </p:txBody>
      </p:sp>
      <p:sp>
        <p:nvSpPr>
          <p:cNvPr id="7" name="下矢印 6"/>
          <p:cNvSpPr/>
          <p:nvPr/>
        </p:nvSpPr>
        <p:spPr>
          <a:xfrm>
            <a:off x="2771775" y="2997200"/>
            <a:ext cx="1368425" cy="12954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8" name="正方形/長方形 7"/>
          <p:cNvSpPr/>
          <p:nvPr/>
        </p:nvSpPr>
        <p:spPr>
          <a:xfrm>
            <a:off x="179388" y="1412875"/>
            <a:ext cx="504825" cy="18716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002060"/>
                </a:solidFill>
              </a:rPr>
              <a:t>予防給付</a:t>
            </a:r>
          </a:p>
        </p:txBody>
      </p:sp>
      <p:sp>
        <p:nvSpPr>
          <p:cNvPr id="9" name="正方形/長方形 8"/>
          <p:cNvSpPr/>
          <p:nvPr/>
        </p:nvSpPr>
        <p:spPr>
          <a:xfrm>
            <a:off x="250825" y="4652963"/>
            <a:ext cx="504825" cy="220503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002060"/>
                </a:solidFill>
              </a:rPr>
              <a:t>総合事業</a:t>
            </a:r>
          </a:p>
        </p:txBody>
      </p:sp>
      <p:sp>
        <p:nvSpPr>
          <p:cNvPr id="12" name="正方形/長方形 11"/>
          <p:cNvSpPr/>
          <p:nvPr/>
        </p:nvSpPr>
        <p:spPr>
          <a:xfrm>
            <a:off x="4572000" y="2924175"/>
            <a:ext cx="2663825" cy="10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dirty="0">
                <a:solidFill>
                  <a:schemeClr val="tx1"/>
                </a:solidFill>
              </a:rPr>
              <a:t>すべての要支援者に専門的サービスを提供し、さらに「多様なサービス」も利用できるようにする</a:t>
            </a:r>
            <a:endParaRPr lang="ja-JP" altLang="en-US" dirty="0"/>
          </a:p>
        </p:txBody>
      </p:sp>
      <p:sp>
        <p:nvSpPr>
          <p:cNvPr id="13" name="正方形/長方形 12"/>
          <p:cNvSpPr/>
          <p:nvPr/>
        </p:nvSpPr>
        <p:spPr>
          <a:xfrm>
            <a:off x="971550" y="5445125"/>
            <a:ext cx="6840538" cy="14128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dirty="0">
                <a:solidFill>
                  <a:srgbClr val="FF0000"/>
                </a:solidFill>
              </a:rPr>
              <a:t>指定事業者による専門的サービス</a:t>
            </a:r>
            <a:endParaRPr lang="en-US" altLang="ja-JP" sz="3600" dirty="0">
              <a:solidFill>
                <a:srgbClr val="FF0000"/>
              </a:solidFill>
            </a:endParaRPr>
          </a:p>
          <a:p>
            <a:pPr algn="ctr" eaLnBrk="1" fontAlgn="auto" hangingPunct="1">
              <a:spcBef>
                <a:spcPts val="0"/>
              </a:spcBef>
              <a:spcAft>
                <a:spcPts val="0"/>
              </a:spcAft>
              <a:defRPr/>
            </a:pPr>
            <a:r>
              <a:rPr lang="ja-JP" altLang="en-US" sz="3600" dirty="0">
                <a:solidFill>
                  <a:srgbClr val="FF0000"/>
                </a:solidFill>
              </a:rPr>
              <a:t>（ホームヘルプ・デイサービス）</a:t>
            </a:r>
          </a:p>
        </p:txBody>
      </p:sp>
      <p:sp>
        <p:nvSpPr>
          <p:cNvPr id="14" name="正方形/長方形 13"/>
          <p:cNvSpPr/>
          <p:nvPr/>
        </p:nvSpPr>
        <p:spPr>
          <a:xfrm>
            <a:off x="8027988" y="4005263"/>
            <a:ext cx="865187" cy="259238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dirty="0">
                <a:solidFill>
                  <a:srgbClr val="FF0000"/>
                </a:solidFill>
              </a:rPr>
              <a:t>「多様なサービス）</a:t>
            </a:r>
            <a:endParaRPr lang="en-US" altLang="ja-JP" sz="1200" dirty="0">
              <a:solidFill>
                <a:srgbClr val="FF0000"/>
              </a:solidFill>
            </a:endParaRPr>
          </a:p>
          <a:p>
            <a:pPr algn="ctr" eaLnBrk="1" fontAlgn="auto" hangingPunct="1">
              <a:spcBef>
                <a:spcPts val="0"/>
              </a:spcBef>
              <a:spcAft>
                <a:spcPts val="0"/>
              </a:spcAft>
              <a:defRPr/>
            </a:pPr>
            <a:r>
              <a:rPr lang="ja-JP" altLang="en-US" sz="1100" dirty="0">
                <a:solidFill>
                  <a:srgbClr val="FF0000"/>
                </a:solidFill>
              </a:rPr>
              <a:t>ボランティアの訪問、「通いの場」）</a:t>
            </a:r>
          </a:p>
        </p:txBody>
      </p:sp>
      <p:sp>
        <p:nvSpPr>
          <p:cNvPr id="15" name="下矢印 14"/>
          <p:cNvSpPr/>
          <p:nvPr/>
        </p:nvSpPr>
        <p:spPr>
          <a:xfrm>
            <a:off x="7885113" y="2997200"/>
            <a:ext cx="503237" cy="792163"/>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16" name="加算記号 15"/>
          <p:cNvSpPr/>
          <p:nvPr/>
        </p:nvSpPr>
        <p:spPr>
          <a:xfrm>
            <a:off x="5651500" y="4941888"/>
            <a:ext cx="504825" cy="503237"/>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正方形/長方形 16"/>
          <p:cNvSpPr/>
          <p:nvPr/>
        </p:nvSpPr>
        <p:spPr>
          <a:xfrm>
            <a:off x="8351838" y="2924175"/>
            <a:ext cx="792162" cy="10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b="1" dirty="0">
                <a:solidFill>
                  <a:schemeClr val="tx1"/>
                </a:solidFill>
              </a:rPr>
              <a:t>「多様なサービス」だけ利用することも可能</a:t>
            </a:r>
            <a:endParaRPr lang="ja-JP" altLang="en-US" sz="1200" dirty="0"/>
          </a:p>
        </p:txBody>
      </p:sp>
      <p:sp>
        <p:nvSpPr>
          <p:cNvPr id="18" name="下矢印 17"/>
          <p:cNvSpPr/>
          <p:nvPr/>
        </p:nvSpPr>
        <p:spPr>
          <a:xfrm>
            <a:off x="1476375" y="2997200"/>
            <a:ext cx="503238" cy="237648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19" name="正方形/長方形 18"/>
          <p:cNvSpPr/>
          <p:nvPr/>
        </p:nvSpPr>
        <p:spPr>
          <a:xfrm>
            <a:off x="1979613" y="3500438"/>
            <a:ext cx="792162" cy="144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b="1" dirty="0">
                <a:solidFill>
                  <a:schemeClr val="tx1"/>
                </a:solidFill>
              </a:rPr>
              <a:t>専門的サービスだけを利用することも選択できる</a:t>
            </a:r>
            <a:endParaRPr lang="ja-JP" altLang="en-US" sz="1200" dirty="0"/>
          </a:p>
        </p:txBody>
      </p:sp>
    </p:spTree>
    <p:extLst>
      <p:ext uri="{BB962C8B-B14F-4D97-AF65-F5344CB8AC3E}">
        <p14:creationId xmlns:p14="http://schemas.microsoft.com/office/powerpoint/2010/main" val="42829044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90666"/>
          </a:xfrm>
        </p:spPr>
        <p:txBody>
          <a:bodyPr/>
          <a:lstStyle/>
          <a:p>
            <a:r>
              <a:rPr kumimoji="1" lang="ja-JP" altLang="en-US" sz="7200" dirty="0" smtClean="0">
                <a:solidFill>
                  <a:srgbClr val="FF0000"/>
                </a:solidFill>
              </a:rPr>
              <a:t>わが街の総合事業</a:t>
            </a:r>
            <a:r>
              <a:rPr kumimoji="1" lang="en-US" altLang="ja-JP" sz="7200" dirty="0" smtClean="0">
                <a:solidFill>
                  <a:srgbClr val="FF0000"/>
                </a:solidFill>
              </a:rPr>
              <a:t/>
            </a:r>
            <a:br>
              <a:rPr kumimoji="1" lang="en-US" altLang="ja-JP" sz="7200" dirty="0" smtClean="0">
                <a:solidFill>
                  <a:srgbClr val="FF0000"/>
                </a:solidFill>
              </a:rPr>
            </a:br>
            <a:r>
              <a:rPr lang="ja-JP" altLang="en-US" sz="7200" dirty="0">
                <a:solidFill>
                  <a:srgbClr val="FF0000"/>
                </a:solidFill>
              </a:rPr>
              <a:t>実施</a:t>
            </a:r>
            <a:r>
              <a:rPr lang="ja-JP" altLang="en-US" sz="7200" dirty="0" smtClean="0">
                <a:solidFill>
                  <a:srgbClr val="FF0000"/>
                </a:solidFill>
              </a:rPr>
              <a:t>をめぐる</a:t>
            </a:r>
            <a:r>
              <a:rPr lang="en-US" altLang="ja-JP" sz="7200" dirty="0" smtClean="0">
                <a:solidFill>
                  <a:srgbClr val="FF0000"/>
                </a:solidFill>
              </a:rPr>
              <a:t/>
            </a:r>
            <a:br>
              <a:rPr lang="en-US" altLang="ja-JP" sz="7200" dirty="0" smtClean="0">
                <a:solidFill>
                  <a:srgbClr val="FF0000"/>
                </a:solidFill>
              </a:rPr>
            </a:br>
            <a:r>
              <a:rPr lang="ja-JP" altLang="en-US" sz="11500" dirty="0" smtClean="0">
                <a:solidFill>
                  <a:srgbClr val="FF0000"/>
                </a:solidFill>
              </a:rPr>
              <a:t>課題・争点</a:t>
            </a:r>
            <a:endParaRPr kumimoji="1" lang="ja-JP" altLang="en-US" sz="11500" dirty="0">
              <a:solidFill>
                <a:srgbClr val="FF0000"/>
              </a:solidFill>
            </a:endParaRPr>
          </a:p>
        </p:txBody>
      </p:sp>
    </p:spTree>
    <p:extLst>
      <p:ext uri="{BB962C8B-B14F-4D97-AF65-F5344CB8AC3E}">
        <p14:creationId xmlns:p14="http://schemas.microsoft.com/office/powerpoint/2010/main" val="1396211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lstStyle/>
          <a:p>
            <a:r>
              <a:rPr lang="ja-JP" altLang="ja-JP" dirty="0" smtClean="0"/>
              <a:t>総合事業実施</a:t>
            </a:r>
            <a:r>
              <a:rPr lang="ja-JP" altLang="en-US" dirty="0" smtClean="0"/>
              <a:t>をめぐる６つの課題</a:t>
            </a:r>
            <a:endParaRPr kumimoji="1" lang="ja-JP" altLang="en-US" dirty="0"/>
          </a:p>
        </p:txBody>
      </p:sp>
      <p:sp>
        <p:nvSpPr>
          <p:cNvPr id="3" name="コンテンツ プレースホルダー 2"/>
          <p:cNvSpPr>
            <a:spLocks noGrp="1"/>
          </p:cNvSpPr>
          <p:nvPr>
            <p:ph idx="1"/>
          </p:nvPr>
        </p:nvSpPr>
        <p:spPr>
          <a:xfrm>
            <a:off x="287524" y="1384269"/>
            <a:ext cx="8856476" cy="5257800"/>
          </a:xfrm>
        </p:spPr>
        <p:txBody>
          <a:bodyPr/>
          <a:lstStyle/>
          <a:p>
            <a:pPr marL="0" indent="0">
              <a:buNone/>
            </a:pPr>
            <a:r>
              <a:rPr lang="ja-JP" altLang="ja-JP" sz="2800" dirty="0" smtClean="0"/>
              <a:t>①「現行相当サービス」</a:t>
            </a:r>
            <a:r>
              <a:rPr lang="ja-JP" altLang="en-US" sz="2800" dirty="0" smtClean="0"/>
              <a:t>を堅持し、</a:t>
            </a:r>
            <a:r>
              <a:rPr lang="ja-JP" altLang="ja-JP" sz="2800" dirty="0" smtClean="0"/>
              <a:t>現行相当サービスの</a:t>
            </a:r>
            <a:r>
              <a:rPr lang="ja-JP" altLang="en-US" sz="2800" dirty="0" smtClean="0"/>
              <a:t>切り下げ・</a:t>
            </a:r>
            <a:r>
              <a:rPr lang="ja-JP" altLang="ja-JP" sz="2800" dirty="0" smtClean="0"/>
              <a:t>縮小をさせない</a:t>
            </a:r>
            <a:endParaRPr lang="en-US" altLang="ja-JP" sz="2800" dirty="0" smtClean="0"/>
          </a:p>
          <a:p>
            <a:pPr marL="0" indent="0">
              <a:buNone/>
            </a:pPr>
            <a:r>
              <a:rPr lang="ja-JP" altLang="ja-JP" sz="2800" dirty="0" smtClean="0"/>
              <a:t>②</a:t>
            </a:r>
            <a:r>
              <a:rPr lang="ja-JP" altLang="en-US" sz="2800" dirty="0" smtClean="0">
                <a:latin typeface="+mj-ea"/>
                <a:ea typeface="+mj-ea"/>
              </a:rPr>
              <a:t>無資格</a:t>
            </a:r>
            <a:r>
              <a:rPr lang="ja-JP" altLang="en-US" sz="2800" dirty="0" smtClean="0">
                <a:latin typeface="+mj-ea"/>
                <a:ea typeface="+mj-ea"/>
              </a:rPr>
              <a:t>・低価格の「緩和型</a:t>
            </a:r>
            <a:r>
              <a:rPr lang="en-US" altLang="ja-JP" sz="2800" dirty="0" smtClean="0">
                <a:latin typeface="+mj-ea"/>
                <a:ea typeface="+mj-ea"/>
              </a:rPr>
              <a:t>A</a:t>
            </a:r>
            <a:r>
              <a:rPr lang="ja-JP" altLang="en-US" sz="2800" dirty="0" smtClean="0">
                <a:latin typeface="+mj-ea"/>
                <a:ea typeface="+mj-ea"/>
              </a:rPr>
              <a:t>」はできる限り導入させない</a:t>
            </a:r>
            <a:endParaRPr lang="en-US" altLang="ja-JP" sz="2800" dirty="0" smtClean="0">
              <a:latin typeface="+mj-ea"/>
              <a:ea typeface="+mj-ea"/>
            </a:endParaRPr>
          </a:p>
          <a:p>
            <a:pPr marL="0" indent="0">
              <a:buNone/>
            </a:pPr>
            <a:r>
              <a:rPr lang="ja-JP" altLang="en-US" sz="2800" dirty="0" smtClean="0">
                <a:latin typeface="+mj-ea"/>
                <a:ea typeface="+mj-ea"/>
              </a:rPr>
              <a:t>③「住民主体</a:t>
            </a:r>
            <a:r>
              <a:rPr lang="en-US" altLang="ja-JP" sz="2800" dirty="0" smtClean="0">
                <a:latin typeface="+mj-ea"/>
                <a:ea typeface="+mj-ea"/>
              </a:rPr>
              <a:t>B</a:t>
            </a:r>
            <a:r>
              <a:rPr lang="ja-JP" altLang="en-US" sz="2800" dirty="0" smtClean="0">
                <a:latin typeface="+mj-ea"/>
                <a:ea typeface="+mj-ea"/>
              </a:rPr>
              <a:t>」は代替でなく、補完・プラスアルファとして位置づけさせる</a:t>
            </a:r>
            <a:endParaRPr lang="ja-JP" altLang="ja-JP" sz="2800" dirty="0" smtClean="0">
              <a:latin typeface="+mj-ea"/>
              <a:ea typeface="+mj-ea"/>
            </a:endParaRPr>
          </a:p>
          <a:p>
            <a:pPr marL="0" indent="0">
              <a:buNone/>
            </a:pPr>
            <a:r>
              <a:rPr lang="ja-JP" altLang="en-US" sz="2800" dirty="0" smtClean="0"/>
              <a:t>④要介護認定申請権を侵害させない</a:t>
            </a:r>
            <a:endParaRPr lang="en-US" altLang="ja-JP" sz="2800" dirty="0" smtClean="0"/>
          </a:p>
          <a:p>
            <a:pPr marL="0" indent="0">
              <a:buNone/>
            </a:pPr>
            <a:r>
              <a:rPr lang="ja-JP" altLang="en-US" sz="2800" dirty="0" smtClean="0"/>
              <a:t>⑤</a:t>
            </a:r>
            <a:r>
              <a:rPr lang="ja-JP" altLang="en-US" sz="2800" dirty="0" smtClean="0"/>
              <a:t>「自立支援」に名を借りたケアプランへの締め付け・「卒業」強制をさせない</a:t>
            </a:r>
            <a:endParaRPr lang="en-US" altLang="ja-JP" sz="2800" dirty="0" smtClean="0"/>
          </a:p>
          <a:p>
            <a:pPr marL="0" indent="0">
              <a:buNone/>
            </a:pPr>
            <a:r>
              <a:rPr lang="ja-JP" altLang="en-US" sz="2800" dirty="0"/>
              <a:t>⑥</a:t>
            </a:r>
            <a:r>
              <a:rPr lang="ja-JP" altLang="en-US" sz="2800" dirty="0" smtClean="0"/>
              <a:t>「上限額」を口実とした利用抑制をさせず、財源確保をさせる</a:t>
            </a:r>
            <a:endParaRPr lang="ja-JP" altLang="ja-JP" sz="2800" dirty="0"/>
          </a:p>
          <a:p>
            <a:pPr marL="0" indent="0">
              <a:buNone/>
            </a:pPr>
            <a:endParaRPr kumimoji="1" lang="ja-JP" altLang="en-US" dirty="0"/>
          </a:p>
        </p:txBody>
      </p:sp>
    </p:spTree>
    <p:extLst>
      <p:ext uri="{BB962C8B-B14F-4D97-AF65-F5344CB8AC3E}">
        <p14:creationId xmlns:p14="http://schemas.microsoft.com/office/powerpoint/2010/main" val="953626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7524" y="1384269"/>
            <a:ext cx="8856476" cy="5257800"/>
          </a:xfrm>
        </p:spPr>
        <p:txBody>
          <a:bodyPr/>
          <a:lstStyle/>
          <a:p>
            <a:pPr marL="0" indent="0">
              <a:buNone/>
            </a:pPr>
            <a:r>
              <a:rPr lang="ja-JP" altLang="en-US" sz="4000" dirty="0" smtClean="0"/>
              <a:t>課題①～③</a:t>
            </a:r>
            <a:endParaRPr lang="en-US" altLang="ja-JP" sz="4000" dirty="0" smtClean="0"/>
          </a:p>
          <a:p>
            <a:pPr marL="0" indent="0">
              <a:buNone/>
            </a:pPr>
            <a:r>
              <a:rPr lang="ja-JP" altLang="ja-JP" sz="4000" dirty="0" smtClean="0"/>
              <a:t>①</a:t>
            </a:r>
            <a:r>
              <a:rPr lang="ja-JP" altLang="ja-JP" sz="4000" dirty="0" smtClean="0"/>
              <a:t>「現行相当サービス」</a:t>
            </a:r>
            <a:r>
              <a:rPr lang="ja-JP" altLang="en-US" sz="4000" dirty="0" smtClean="0"/>
              <a:t>を堅持し、</a:t>
            </a:r>
            <a:r>
              <a:rPr lang="ja-JP" altLang="ja-JP" sz="4000" dirty="0" smtClean="0"/>
              <a:t>現行相当サービスの</a:t>
            </a:r>
            <a:r>
              <a:rPr lang="ja-JP" altLang="en-US" sz="4000" dirty="0" smtClean="0"/>
              <a:t>切り下げ・</a:t>
            </a:r>
            <a:r>
              <a:rPr lang="ja-JP" altLang="ja-JP" sz="4000" dirty="0" smtClean="0"/>
              <a:t>縮小をさせない</a:t>
            </a:r>
            <a:endParaRPr lang="en-US" altLang="ja-JP" sz="4000" dirty="0" smtClean="0"/>
          </a:p>
          <a:p>
            <a:pPr marL="0" indent="0">
              <a:buNone/>
            </a:pPr>
            <a:r>
              <a:rPr lang="ja-JP" altLang="ja-JP" sz="4000" dirty="0" smtClean="0"/>
              <a:t>②</a:t>
            </a:r>
            <a:r>
              <a:rPr lang="ja-JP" altLang="en-US" sz="4000" dirty="0" smtClean="0">
                <a:latin typeface="+mj-ea"/>
                <a:ea typeface="+mj-ea"/>
              </a:rPr>
              <a:t>無資格</a:t>
            </a:r>
            <a:r>
              <a:rPr lang="ja-JP" altLang="en-US" sz="4000" dirty="0" smtClean="0">
                <a:latin typeface="+mj-ea"/>
                <a:ea typeface="+mj-ea"/>
              </a:rPr>
              <a:t>・低価格の「緩和型</a:t>
            </a:r>
            <a:r>
              <a:rPr lang="en-US" altLang="ja-JP" sz="4000" dirty="0" smtClean="0">
                <a:latin typeface="+mj-ea"/>
                <a:ea typeface="+mj-ea"/>
              </a:rPr>
              <a:t>A</a:t>
            </a:r>
            <a:r>
              <a:rPr lang="ja-JP" altLang="en-US" sz="4000" dirty="0" smtClean="0">
                <a:latin typeface="+mj-ea"/>
                <a:ea typeface="+mj-ea"/>
              </a:rPr>
              <a:t>」はできる限り導入させない</a:t>
            </a:r>
            <a:endParaRPr lang="en-US" altLang="ja-JP" sz="4000" dirty="0" smtClean="0">
              <a:latin typeface="+mj-ea"/>
              <a:ea typeface="+mj-ea"/>
            </a:endParaRPr>
          </a:p>
          <a:p>
            <a:pPr marL="0" indent="0">
              <a:buNone/>
            </a:pPr>
            <a:r>
              <a:rPr lang="ja-JP" altLang="en-US" sz="4000" dirty="0" smtClean="0">
                <a:latin typeface="+mj-ea"/>
                <a:ea typeface="+mj-ea"/>
              </a:rPr>
              <a:t>③「住民主体</a:t>
            </a:r>
            <a:r>
              <a:rPr lang="en-US" altLang="ja-JP" sz="4000" dirty="0" smtClean="0">
                <a:latin typeface="+mj-ea"/>
                <a:ea typeface="+mj-ea"/>
              </a:rPr>
              <a:t>B</a:t>
            </a:r>
            <a:r>
              <a:rPr lang="ja-JP" altLang="en-US" sz="4000" dirty="0" smtClean="0">
                <a:latin typeface="+mj-ea"/>
                <a:ea typeface="+mj-ea"/>
              </a:rPr>
              <a:t>」は代替でなく、補完・プラスアルファとして位置づけさせる</a:t>
            </a:r>
            <a:endParaRPr lang="ja-JP" altLang="ja-JP" sz="4000" dirty="0" smtClean="0">
              <a:latin typeface="+mj-ea"/>
              <a:ea typeface="+mj-ea"/>
            </a:endParaRPr>
          </a:p>
          <a:p>
            <a:pPr marL="0" indent="0">
              <a:buNone/>
            </a:pPr>
            <a:endParaRPr kumimoji="1" lang="ja-JP" altLang="en-US" dirty="0"/>
          </a:p>
        </p:txBody>
      </p:sp>
      <p:sp>
        <p:nvSpPr>
          <p:cNvPr id="4" name="タイトル 1"/>
          <p:cNvSpPr>
            <a:spLocks noGrp="1"/>
          </p:cNvSpPr>
          <p:nvPr>
            <p:ph type="title"/>
          </p:nvPr>
        </p:nvSpPr>
        <p:spPr>
          <a:solidFill>
            <a:schemeClr val="accent1">
              <a:lumMod val="40000"/>
              <a:lumOff val="60000"/>
            </a:schemeClr>
          </a:solidFill>
        </p:spPr>
        <p:txBody>
          <a:bodyPr/>
          <a:lstStyle/>
          <a:p>
            <a:r>
              <a:rPr kumimoji="1" lang="ja-JP" altLang="en-US" dirty="0" smtClean="0"/>
              <a:t>　サービス</a:t>
            </a:r>
            <a:r>
              <a:rPr kumimoji="1" lang="ja-JP" altLang="en-US" dirty="0" smtClean="0"/>
              <a:t>事業の</a:t>
            </a:r>
            <a:r>
              <a:rPr kumimoji="1" lang="ja-JP" altLang="en-US" dirty="0" smtClean="0"/>
              <a:t>類型めぐる争点</a:t>
            </a:r>
            <a:endParaRPr kumimoji="1" lang="ja-JP" altLang="en-US" dirty="0"/>
          </a:p>
        </p:txBody>
      </p:sp>
    </p:spTree>
    <p:extLst>
      <p:ext uri="{BB962C8B-B14F-4D97-AF65-F5344CB8AC3E}">
        <p14:creationId xmlns:p14="http://schemas.microsoft.com/office/powerpoint/2010/main" val="31736831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530626"/>
          </a:xfrm>
        </p:spPr>
        <p:txBody>
          <a:bodyPr/>
          <a:lstStyle/>
          <a:p>
            <a:r>
              <a:rPr kumimoji="1" lang="ja-JP" altLang="en-US" sz="8000" dirty="0" smtClean="0">
                <a:solidFill>
                  <a:srgbClr val="FF0000"/>
                </a:solidFill>
              </a:rPr>
              <a:t>争点１</a:t>
            </a:r>
            <a:r>
              <a:rPr kumimoji="1" lang="en-US" altLang="ja-JP" sz="8000" dirty="0" smtClean="0">
                <a:solidFill>
                  <a:srgbClr val="FF0000"/>
                </a:solidFill>
              </a:rPr>
              <a:t/>
            </a:r>
            <a:br>
              <a:rPr kumimoji="1" lang="en-US" altLang="ja-JP" sz="8000" dirty="0" smtClean="0">
                <a:solidFill>
                  <a:srgbClr val="FF0000"/>
                </a:solidFill>
              </a:rPr>
            </a:br>
            <a:r>
              <a:rPr lang="ja-JP" altLang="en-US" sz="8000" dirty="0" smtClean="0">
                <a:solidFill>
                  <a:srgbClr val="FF0000"/>
                </a:solidFill>
              </a:rPr>
              <a:t>現行相当</a:t>
            </a:r>
            <a:r>
              <a:rPr lang="ja-JP" altLang="en-US" sz="8000" dirty="0">
                <a:solidFill>
                  <a:srgbClr val="FF0000"/>
                </a:solidFill>
              </a:rPr>
              <a:t>サービス</a:t>
            </a:r>
            <a:r>
              <a:rPr lang="ja-JP" altLang="en-US" sz="8000" dirty="0" smtClean="0">
                <a:solidFill>
                  <a:srgbClr val="FF0000"/>
                </a:solidFill>
              </a:rPr>
              <a:t>の単価設定</a:t>
            </a:r>
            <a:endParaRPr kumimoji="1" lang="ja-JP" altLang="en-US" sz="8000" dirty="0">
              <a:solidFill>
                <a:srgbClr val="FF0000"/>
              </a:solidFill>
            </a:endParaRPr>
          </a:p>
        </p:txBody>
      </p:sp>
    </p:spTree>
    <p:extLst>
      <p:ext uri="{BB962C8B-B14F-4D97-AF65-F5344CB8AC3E}">
        <p14:creationId xmlns:p14="http://schemas.microsoft.com/office/powerpoint/2010/main" val="247849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0951" y="0"/>
            <a:ext cx="8229600" cy="706090"/>
          </a:xfrm>
          <a:solidFill>
            <a:srgbClr val="FFFF00"/>
          </a:solidFill>
        </p:spPr>
        <p:txBody>
          <a:bodyPr/>
          <a:lstStyle/>
          <a:p>
            <a:r>
              <a:rPr lang="ja-JP" altLang="en-US" dirty="0" smtClean="0"/>
              <a:t>介護保険　これまでとこれから</a:t>
            </a:r>
            <a:endParaRPr kumimoji="1" lang="ja-JP" altLang="en-US" dirty="0"/>
          </a:p>
        </p:txBody>
      </p:sp>
      <p:graphicFrame>
        <p:nvGraphicFramePr>
          <p:cNvPr id="4" name="コンテンツ プレースホルダー 3"/>
          <p:cNvGraphicFramePr>
            <a:graphicFrameLocks noGrp="1"/>
          </p:cNvGraphicFramePr>
          <p:nvPr>
            <p:ph idx="1"/>
            <p:extLst/>
          </p:nvPr>
        </p:nvGraphicFramePr>
        <p:xfrm>
          <a:off x="251519" y="908720"/>
          <a:ext cx="8748463" cy="5688632"/>
        </p:xfrm>
        <a:graphic>
          <a:graphicData uri="http://schemas.openxmlformats.org/drawingml/2006/table">
            <a:tbl>
              <a:tblPr firstRow="1" bandRow="1">
                <a:tableStyleId>{5C22544A-7EE6-4342-B048-85BDC9FD1C3A}</a:tableStyleId>
              </a:tblPr>
              <a:tblGrid>
                <a:gridCol w="1512168"/>
                <a:gridCol w="2700231"/>
                <a:gridCol w="2484345"/>
                <a:gridCol w="2051719"/>
              </a:tblGrid>
              <a:tr h="634889">
                <a:tc>
                  <a:txBody>
                    <a:bodyPr/>
                    <a:lstStyle/>
                    <a:p>
                      <a:pPr algn="just">
                        <a:spcAft>
                          <a:spcPts val="0"/>
                        </a:spcAft>
                      </a:pPr>
                      <a:r>
                        <a:rPr lang="en-US" sz="1200" kern="100" dirty="0">
                          <a:effectLst/>
                          <a:latin typeface="ＭＳ ゴシック" panose="020B0609070205080204" pitchFamily="49"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spcAft>
                          <a:spcPts val="0"/>
                        </a:spcAft>
                      </a:pPr>
                      <a:r>
                        <a:rPr lang="ja-JP" sz="36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これまで</a:t>
                      </a:r>
                      <a:endParaRPr lang="ja-JP" sz="2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spcAft>
                          <a:spcPts val="0"/>
                        </a:spcAft>
                      </a:pPr>
                      <a:r>
                        <a:rPr lang="ja-JP" sz="36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これから</a:t>
                      </a:r>
                      <a:endParaRPr lang="ja-JP" sz="2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spcAft>
                          <a:spcPts val="0"/>
                        </a:spcAft>
                      </a:pPr>
                      <a:r>
                        <a:rPr lang="ja-JP" sz="3600" kern="100" dirty="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いつから</a:t>
                      </a:r>
                      <a:endParaRPr lang="ja-JP" sz="2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tr>
              <a:tr h="1358251">
                <a:tc>
                  <a:txBody>
                    <a:bodyPr/>
                    <a:lstStyle/>
                    <a:p>
                      <a:pPr algn="just">
                        <a:spcAft>
                          <a:spcPts val="0"/>
                        </a:spcAft>
                      </a:pPr>
                      <a:r>
                        <a:rPr lang="ja-JP" sz="28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要支援</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１、２</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在宅サービスは</a:t>
                      </a:r>
                      <a:r>
                        <a:rPr lang="ja-JP"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介護保険で利用</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できる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ヘルパー・デイサービスが</a:t>
                      </a:r>
                      <a:r>
                        <a:rPr lang="ja-JP" sz="2800" u="sng"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市町村事業</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に</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en-US" sz="2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2015</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年</a:t>
                      </a:r>
                      <a:r>
                        <a:rPr lang="en-US" sz="2800" kern="100" dirty="0">
                          <a:effectLst/>
                          <a:latin typeface="Century" panose="02040604050505020304" pitchFamily="18" charset="0"/>
                          <a:ea typeface="ＭＳ ゴシック" panose="020B0609070205080204" pitchFamily="49" charset="-128"/>
                          <a:cs typeface="Times New Roman" panose="02020603050405020304" pitchFamily="18" charset="0"/>
                        </a:rPr>
                        <a:t>4</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月～</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2800" u="sng" kern="100" dirty="0">
                          <a:effectLst/>
                          <a:latin typeface="ＭＳ ゴシック" panose="020B0609070205080204" pitchFamily="49" charset="-128"/>
                          <a:ea typeface="ＭＳ 明朝" panose="02020609040205080304" pitchFamily="17" charset="-128"/>
                          <a:cs typeface="Times New Roman" panose="02020603050405020304" pitchFamily="18" charset="0"/>
                        </a:rPr>
                        <a:t>2017</a:t>
                      </a:r>
                      <a:r>
                        <a:rPr lang="ja-JP"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年度</a:t>
                      </a:r>
                      <a:r>
                        <a:rPr lang="ja-JP" sz="2800" u="sng" kern="100" dirty="0" smtClean="0">
                          <a:effectLst/>
                          <a:latin typeface="Century" panose="02040604050505020304" pitchFamily="18" charset="0"/>
                          <a:ea typeface="ＭＳ ゴシック" panose="020B0609070205080204" pitchFamily="49" charset="-128"/>
                          <a:cs typeface="Times New Roman" panose="02020603050405020304" pitchFamily="18" charset="0"/>
                        </a:rPr>
                        <a:t>末</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3">
                        <a:lumMod val="40000"/>
                        <a:lumOff val="60000"/>
                      </a:schemeClr>
                    </a:solidFill>
                  </a:tcPr>
                </a:tc>
              </a:tr>
              <a:tr h="905501">
                <a:tc>
                  <a:txBody>
                    <a:bodyPr/>
                    <a:lstStyle/>
                    <a:p>
                      <a:pPr algn="just">
                        <a:spcAft>
                          <a:spcPts val="0"/>
                        </a:spcAft>
                      </a:pPr>
                      <a:r>
                        <a:rPr lang="ja-JP" sz="28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要介護</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１，２</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spcAft>
                          <a:spcPts val="0"/>
                        </a:spcAft>
                      </a:pPr>
                      <a:r>
                        <a:rPr lang="ja-JP" sz="28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特養ホーム</a:t>
                      </a:r>
                      <a:r>
                        <a:rPr lang="ja-JP" sz="2800" u="sng" kern="100" dirty="0" smtClean="0">
                          <a:effectLst/>
                          <a:latin typeface="Century" panose="02040604050505020304" pitchFamily="18" charset="0"/>
                          <a:ea typeface="ＭＳ ゴシック" panose="020B0609070205080204" pitchFamily="49" charset="-128"/>
                          <a:cs typeface="Times New Roman" panose="02020603050405020304" pitchFamily="18" charset="0"/>
                        </a:rPr>
                        <a:t>入所対象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spcAft>
                          <a:spcPts val="0"/>
                        </a:spcAft>
                      </a:pP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特養</a:t>
                      </a:r>
                      <a:r>
                        <a:rPr lang="ja-JP" sz="28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ホーム</a:t>
                      </a:r>
                      <a:r>
                        <a:rPr lang="ja-JP" sz="2800" u="sng" kern="100" dirty="0" smtClean="0">
                          <a:effectLst/>
                          <a:latin typeface="Century" panose="02040604050505020304" pitchFamily="18" charset="0"/>
                          <a:ea typeface="ＭＳ ゴシック" panose="020B0609070205080204" pitchFamily="49" charset="-128"/>
                          <a:cs typeface="Times New Roman" panose="02020603050405020304" pitchFamily="18" charset="0"/>
                        </a:rPr>
                        <a:t>原則</a:t>
                      </a:r>
                      <a:r>
                        <a:rPr lang="ja-JP"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入所</a:t>
                      </a:r>
                      <a:r>
                        <a:rPr lang="ja-JP" sz="2800" u="sng" kern="100" dirty="0" smtClean="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対象</a:t>
                      </a:r>
                      <a:r>
                        <a:rPr lang="ja-JP" altLang="en-US" sz="2800" u="sng" kern="100" dirty="0" smtClean="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外</a:t>
                      </a:r>
                      <a:endParaRPr lang="ja-JP" sz="20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spcAft>
                          <a:spcPts val="0"/>
                        </a:spcAft>
                      </a:pPr>
                      <a:r>
                        <a:rPr lang="en-US" sz="2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2015</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年</a:t>
                      </a:r>
                      <a:r>
                        <a:rPr lang="en-US" sz="2800" kern="100" dirty="0">
                          <a:effectLst/>
                          <a:latin typeface="Century" panose="02040604050505020304" pitchFamily="18" charset="0"/>
                          <a:ea typeface="ＭＳ ゴシック" panose="020B0609070205080204" pitchFamily="49" charset="-128"/>
                          <a:cs typeface="Times New Roman" panose="02020603050405020304" pitchFamily="18" charset="0"/>
                        </a:rPr>
                        <a:t>4</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月</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tr>
              <a:tr h="1358251">
                <a:tc>
                  <a:txBody>
                    <a:bodyPr/>
                    <a:lstStyle/>
                    <a:p>
                      <a:pPr algn="just">
                        <a:spcAft>
                          <a:spcPts val="0"/>
                        </a:spcAft>
                      </a:pPr>
                      <a:r>
                        <a:rPr lang="ja-JP" sz="28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利用者</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負担</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所得に関係なく</a:t>
                      </a:r>
                      <a:r>
                        <a:rPr lang="ja-JP" sz="2800" u="sng"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１割</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負担</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年金</a:t>
                      </a:r>
                      <a:r>
                        <a:rPr lang="en-US"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280</a:t>
                      </a:r>
                      <a:r>
                        <a:rPr lang="ja-JP"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万円以上は</a:t>
                      </a:r>
                      <a:r>
                        <a:rPr lang="ja-JP" sz="2800" u="sng"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２割</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負担</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2015</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年</a:t>
                      </a:r>
                      <a:r>
                        <a:rPr lang="en-US" sz="2800" kern="100" dirty="0">
                          <a:effectLst/>
                          <a:latin typeface="Century" panose="02040604050505020304" pitchFamily="18" charset="0"/>
                          <a:ea typeface="ＭＳ ゴシック" panose="020B0609070205080204" pitchFamily="49" charset="-128"/>
                          <a:cs typeface="Times New Roman" panose="02020603050405020304" pitchFamily="18" charset="0"/>
                        </a:rPr>
                        <a:t>8</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月</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1431740">
                <a:tc>
                  <a:txBody>
                    <a:bodyPr/>
                    <a:lstStyle/>
                    <a:p>
                      <a:pPr algn="just">
                        <a:spcAft>
                          <a:spcPts val="0"/>
                        </a:spcAft>
                      </a:pPr>
                      <a:r>
                        <a:rPr lang="ja-JP" sz="28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施設部屋代</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・食事代</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非課税世帯</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であれば補助（補足給付）あり</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2800" u="sng" kern="100" dirty="0" smtClean="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配偶者</a:t>
                      </a:r>
                      <a:r>
                        <a:rPr lang="ja-JP" altLang="en-US" sz="2800" u="sng" kern="100" dirty="0" smtClean="0">
                          <a:effectLst/>
                          <a:latin typeface="Century" panose="02040604050505020304" pitchFamily="18" charset="0"/>
                          <a:ea typeface="ＭＳ ゴシック" panose="020B0609070205080204" pitchFamily="49" charset="-128"/>
                          <a:cs typeface="Times New Roman" panose="02020603050405020304" pitchFamily="18" charset="0"/>
                        </a:rPr>
                        <a:t>非</a:t>
                      </a:r>
                      <a:r>
                        <a:rPr lang="ja-JP" sz="2800" u="sng" kern="100" dirty="0" smtClean="0">
                          <a:effectLst/>
                          <a:latin typeface="Century" panose="02040604050505020304" pitchFamily="18" charset="0"/>
                          <a:ea typeface="ＭＳ ゴシック" panose="020B0609070205080204" pitchFamily="49" charset="-128"/>
                          <a:cs typeface="Times New Roman" panose="02020603050405020304" pitchFamily="18" charset="0"/>
                        </a:rPr>
                        <a:t>課税</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2800" u="sng" kern="100" dirty="0" smtClean="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預貯金</a:t>
                      </a:r>
                      <a:r>
                        <a:rPr lang="ja-JP" sz="2800" u="sng" kern="100" dirty="0" smtClean="0">
                          <a:effectLst/>
                          <a:latin typeface="Century" panose="02040604050505020304" pitchFamily="18" charset="0"/>
                          <a:ea typeface="ＭＳ ゴシック" panose="020B0609070205080204" pitchFamily="49" charset="-128"/>
                          <a:cs typeface="Times New Roman" panose="02020603050405020304" pitchFamily="18" charset="0"/>
                        </a:rPr>
                        <a:t>（</a:t>
                      </a:r>
                      <a:r>
                        <a:rPr lang="ja-JP"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単身</a:t>
                      </a:r>
                      <a:r>
                        <a:rPr lang="en-US"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1000</a:t>
                      </a:r>
                      <a:r>
                        <a:rPr lang="ja-JP"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万円）</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2015</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年</a:t>
                      </a:r>
                      <a:r>
                        <a:rPr lang="en-US" sz="2800" kern="100" dirty="0">
                          <a:effectLst/>
                          <a:latin typeface="Century" panose="02040604050505020304" pitchFamily="18" charset="0"/>
                          <a:ea typeface="ＭＳ ゴシック" panose="020B0609070205080204" pitchFamily="49" charset="-128"/>
                          <a:cs typeface="Times New Roman" panose="02020603050405020304" pitchFamily="18" charset="0"/>
                        </a:rPr>
                        <a:t>8</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月</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59999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07288" cy="1143000"/>
          </a:xfrm>
          <a:noFill/>
        </p:spPr>
        <p:txBody>
          <a:bodyPr/>
          <a:lstStyle/>
          <a:p>
            <a:r>
              <a:rPr kumimoji="1" lang="ja-JP" altLang="en-US" sz="4000" dirty="0" smtClean="0"/>
              <a:t>国ガイドラインのサービス</a:t>
            </a:r>
            <a:r>
              <a:rPr kumimoji="1" lang="ja-JP" altLang="en-US" sz="4000" dirty="0" smtClean="0"/>
              <a:t>事業の類型</a:t>
            </a:r>
            <a:endParaRPr kumimoji="1" lang="ja-JP" altLang="en-US" sz="4000" dirty="0"/>
          </a:p>
        </p:txBody>
      </p:sp>
      <p:sp>
        <p:nvSpPr>
          <p:cNvPr id="3" name="コンテンツ プレースホルダー 2"/>
          <p:cNvSpPr>
            <a:spLocks noGrp="1"/>
          </p:cNvSpPr>
          <p:nvPr>
            <p:ph idx="1"/>
          </p:nvPr>
        </p:nvSpPr>
        <p:spPr>
          <a:solidFill>
            <a:schemeClr val="accent1">
              <a:lumMod val="20000"/>
              <a:lumOff val="80000"/>
            </a:schemeClr>
          </a:solidFill>
        </p:spPr>
        <p:txBody>
          <a:bodyPr/>
          <a:lstStyle/>
          <a:p>
            <a:pPr marL="0" indent="0">
              <a:buNone/>
            </a:pPr>
            <a:r>
              <a:rPr lang="ja-JP" altLang="ja-JP" dirty="0"/>
              <a:t>①現行の訪問</a:t>
            </a:r>
            <a:r>
              <a:rPr lang="ja-JP" altLang="ja-JP" dirty="0" smtClean="0"/>
              <a:t>介護</a:t>
            </a:r>
            <a:r>
              <a:rPr lang="ja-JP" altLang="en-US" dirty="0" smtClean="0"/>
              <a:t>・通所介護</a:t>
            </a:r>
            <a:r>
              <a:rPr lang="ja-JP" altLang="ja-JP" dirty="0" smtClean="0"/>
              <a:t>に</a:t>
            </a:r>
            <a:r>
              <a:rPr lang="ja-JP" altLang="ja-JP" dirty="0"/>
              <a:t>相当するサービス　【指定事業者】</a:t>
            </a:r>
          </a:p>
          <a:p>
            <a:pPr marL="0" indent="0">
              <a:buNone/>
            </a:pPr>
            <a:r>
              <a:rPr lang="ja-JP" altLang="ja-JP" dirty="0" smtClean="0"/>
              <a:t>②</a:t>
            </a:r>
            <a:r>
              <a:rPr lang="ja-JP" altLang="ja-JP" dirty="0"/>
              <a:t>緩和した基準（訪問型・通所型</a:t>
            </a:r>
            <a:r>
              <a:rPr lang="ja-JP" altLang="ja-JP" u="sng" dirty="0"/>
              <a:t>サービスＡ</a:t>
            </a:r>
            <a:r>
              <a:rPr lang="ja-JP" altLang="ja-JP" dirty="0"/>
              <a:t>）　【指定事業者または委託】</a:t>
            </a:r>
          </a:p>
          <a:p>
            <a:pPr marL="0" indent="0">
              <a:buNone/>
            </a:pPr>
            <a:r>
              <a:rPr lang="ja-JP" altLang="ja-JP" dirty="0" smtClean="0"/>
              <a:t>③</a:t>
            </a:r>
            <a:r>
              <a:rPr lang="ja-JP" altLang="ja-JP" dirty="0"/>
              <a:t>ボランティアなど（訪問型・通所型</a:t>
            </a:r>
            <a:r>
              <a:rPr lang="ja-JP" altLang="ja-JP" u="sng" dirty="0"/>
              <a:t>サービスＢ</a:t>
            </a:r>
            <a:r>
              <a:rPr lang="ja-JP" altLang="ja-JP" dirty="0"/>
              <a:t>）　【補助】</a:t>
            </a:r>
          </a:p>
          <a:p>
            <a:pPr marL="0" indent="0">
              <a:buNone/>
            </a:pPr>
            <a:r>
              <a:rPr lang="ja-JP" altLang="ja-JP" dirty="0" smtClean="0"/>
              <a:t>④</a:t>
            </a:r>
            <a:r>
              <a:rPr lang="ja-JP" altLang="ja-JP" dirty="0"/>
              <a:t>保健師などによる従来の２次予防事業相当（</a:t>
            </a:r>
            <a:r>
              <a:rPr lang="ja-JP" altLang="ja-JP" u="sng" dirty="0"/>
              <a:t>サービスＣ</a:t>
            </a:r>
            <a:r>
              <a:rPr lang="ja-JP" altLang="ja-JP" dirty="0"/>
              <a:t>）【直営、委託、補助】</a:t>
            </a:r>
          </a:p>
          <a:p>
            <a:endParaRPr kumimoji="1" lang="ja-JP" altLang="en-US" dirty="0"/>
          </a:p>
        </p:txBody>
      </p:sp>
    </p:spTree>
    <p:extLst>
      <p:ext uri="{BB962C8B-B14F-4D97-AF65-F5344CB8AC3E}">
        <p14:creationId xmlns:p14="http://schemas.microsoft.com/office/powerpoint/2010/main" val="592704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40000"/>
              <a:lumOff val="60000"/>
            </a:schemeClr>
          </a:solidFill>
        </p:spPr>
        <p:txBody>
          <a:bodyPr/>
          <a:lstStyle/>
          <a:p>
            <a:r>
              <a:rPr kumimoji="1" lang="ja-JP" altLang="en-US" dirty="0" smtClean="0"/>
              <a:t>争点１　</a:t>
            </a:r>
            <a:r>
              <a:rPr lang="ja-JP" altLang="en-US" dirty="0" smtClean="0"/>
              <a:t>現行相当サービス報酬</a:t>
            </a:r>
            <a:endParaRPr kumimoji="1" lang="ja-JP" altLang="en-US" dirty="0"/>
          </a:p>
        </p:txBody>
      </p:sp>
      <p:sp>
        <p:nvSpPr>
          <p:cNvPr id="3" name="コンテンツ プレースホルダー 2"/>
          <p:cNvSpPr>
            <a:spLocks noGrp="1"/>
          </p:cNvSpPr>
          <p:nvPr>
            <p:ph idx="1"/>
          </p:nvPr>
        </p:nvSpPr>
        <p:spPr>
          <a:xfrm>
            <a:off x="457200" y="1600201"/>
            <a:ext cx="8229600" cy="3917032"/>
          </a:xfrm>
        </p:spPr>
        <p:txBody>
          <a:bodyPr/>
          <a:lstStyle/>
          <a:p>
            <a:pPr marL="0" indent="0">
              <a:buNone/>
            </a:pPr>
            <a:r>
              <a:rPr lang="ja-JP" altLang="ja-JP" dirty="0"/>
              <a:t>①現行の訪問</a:t>
            </a:r>
            <a:r>
              <a:rPr lang="ja-JP" altLang="ja-JP" dirty="0" smtClean="0"/>
              <a:t>介護</a:t>
            </a:r>
            <a:r>
              <a:rPr lang="ja-JP" altLang="en-US" dirty="0" smtClean="0"/>
              <a:t>・通所介護</a:t>
            </a:r>
            <a:r>
              <a:rPr lang="ja-JP" altLang="ja-JP" dirty="0" smtClean="0"/>
              <a:t>に</a:t>
            </a:r>
            <a:r>
              <a:rPr lang="ja-JP" altLang="ja-JP" dirty="0"/>
              <a:t>相当するサービス　【指定事業者</a:t>
            </a:r>
            <a:r>
              <a:rPr lang="ja-JP" altLang="ja-JP" dirty="0" smtClean="0"/>
              <a:t>】</a:t>
            </a:r>
            <a:endParaRPr lang="en-US" altLang="ja-JP" dirty="0" smtClean="0"/>
          </a:p>
          <a:p>
            <a:pPr marL="0" indent="0">
              <a:buNone/>
            </a:pPr>
            <a:r>
              <a:rPr lang="ja-JP" altLang="en-US" sz="4800" dirty="0">
                <a:solidFill>
                  <a:srgbClr val="FF0000"/>
                </a:solidFill>
              </a:rPr>
              <a:t>争点</a:t>
            </a:r>
            <a:r>
              <a:rPr lang="ja-JP" altLang="en-US" sz="4800" dirty="0" smtClean="0">
                <a:solidFill>
                  <a:srgbClr val="FF0000"/>
                </a:solidFill>
              </a:rPr>
              <a:t>となること</a:t>
            </a:r>
            <a:endParaRPr lang="en-US" altLang="ja-JP" sz="4800" dirty="0" smtClean="0">
              <a:solidFill>
                <a:srgbClr val="FF0000"/>
              </a:solidFill>
            </a:endParaRPr>
          </a:p>
          <a:p>
            <a:pPr marL="0" indent="0">
              <a:buNone/>
            </a:pPr>
            <a:r>
              <a:rPr lang="ja-JP" altLang="en-US" sz="4800" dirty="0">
                <a:solidFill>
                  <a:srgbClr val="FF0000"/>
                </a:solidFill>
              </a:rPr>
              <a:t>　</a:t>
            </a:r>
            <a:r>
              <a:rPr lang="ja-JP" altLang="en-US" sz="4800" dirty="0" smtClean="0">
                <a:solidFill>
                  <a:srgbClr val="FF0000"/>
                </a:solidFill>
              </a:rPr>
              <a:t>現行水準の報酬額保障か</a:t>
            </a:r>
            <a:endParaRPr lang="en-US" altLang="ja-JP" sz="4800" dirty="0" smtClean="0">
              <a:solidFill>
                <a:srgbClr val="FF0000"/>
              </a:solidFill>
            </a:endParaRPr>
          </a:p>
          <a:p>
            <a:pPr marL="0" indent="0">
              <a:buNone/>
            </a:pPr>
            <a:r>
              <a:rPr lang="ja-JP" altLang="en-US" sz="4800" dirty="0">
                <a:solidFill>
                  <a:srgbClr val="FF0000"/>
                </a:solidFill>
              </a:rPr>
              <a:t>　</a:t>
            </a:r>
            <a:r>
              <a:rPr lang="ja-JP" altLang="en-US" sz="4800" dirty="0" smtClean="0">
                <a:solidFill>
                  <a:srgbClr val="FF0000"/>
                </a:solidFill>
              </a:rPr>
              <a:t>　報酬引き下げか</a:t>
            </a:r>
            <a:endParaRPr lang="ja-JP" altLang="ja-JP" sz="4800" dirty="0">
              <a:solidFill>
                <a:srgbClr val="FF0000"/>
              </a:solidFill>
            </a:endParaRPr>
          </a:p>
        </p:txBody>
      </p:sp>
      <p:sp>
        <p:nvSpPr>
          <p:cNvPr id="4" name="角丸四角形 3"/>
          <p:cNvSpPr/>
          <p:nvPr/>
        </p:nvSpPr>
        <p:spPr>
          <a:xfrm>
            <a:off x="971600" y="5373216"/>
            <a:ext cx="7560840" cy="1484784"/>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dirty="0" smtClean="0"/>
              <a:t>「現行どおり」の当局説明を鵜呑みにしない！</a:t>
            </a:r>
            <a:endParaRPr kumimoji="1" lang="en-US" altLang="ja-JP" sz="2800" dirty="0" smtClean="0"/>
          </a:p>
          <a:p>
            <a:r>
              <a:rPr lang="ja-JP" altLang="en-US" sz="2800" dirty="0" smtClean="0"/>
              <a:t>利用者は負担が安くなる　⇒　事業者に対する報酬をカットする</a:t>
            </a:r>
            <a:endParaRPr kumimoji="1" lang="ja-JP" altLang="en-US" sz="2800" dirty="0"/>
          </a:p>
        </p:txBody>
      </p:sp>
    </p:spTree>
    <p:extLst>
      <p:ext uri="{BB962C8B-B14F-4D97-AF65-F5344CB8AC3E}">
        <p14:creationId xmlns:p14="http://schemas.microsoft.com/office/powerpoint/2010/main" val="20288500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lstStyle/>
          <a:p>
            <a:r>
              <a:rPr kumimoji="1" lang="ja-JP" altLang="en-US" sz="3600" dirty="0" smtClean="0"/>
              <a:t>要支援の訪問介護・通所介護の報酬</a:t>
            </a:r>
            <a:r>
              <a:rPr kumimoji="1" lang="en-US" altLang="ja-JP" sz="3600" dirty="0" smtClean="0"/>
              <a:t/>
            </a:r>
            <a:br>
              <a:rPr kumimoji="1" lang="en-US" altLang="ja-JP" sz="3600" dirty="0" smtClean="0"/>
            </a:br>
            <a:r>
              <a:rPr lang="ja-JP" altLang="en-US" sz="3600" dirty="0" smtClean="0"/>
              <a:t>（現行は月額包括制単価）</a:t>
            </a:r>
            <a:endParaRPr kumimoji="1" lang="ja-JP" altLang="en-US" sz="3600" dirty="0"/>
          </a:p>
        </p:txBody>
      </p:sp>
      <p:sp>
        <p:nvSpPr>
          <p:cNvPr id="3" name="コンテンツ プレースホルダー 2"/>
          <p:cNvSpPr>
            <a:spLocks noGrp="1"/>
          </p:cNvSpPr>
          <p:nvPr>
            <p:ph idx="1"/>
          </p:nvPr>
        </p:nvSpPr>
        <p:spPr>
          <a:xfrm>
            <a:off x="179512" y="1556793"/>
            <a:ext cx="8856984" cy="4176464"/>
          </a:xfrm>
        </p:spPr>
        <p:txBody>
          <a:bodyPr/>
          <a:lstStyle/>
          <a:p>
            <a:pPr marL="0" indent="0">
              <a:buNone/>
            </a:pPr>
            <a:r>
              <a:rPr kumimoji="1" lang="ja-JP" altLang="en-US" u="sng" dirty="0" smtClean="0"/>
              <a:t>予防訪問介護（身体介護・生活援助の区別なし）</a:t>
            </a:r>
            <a:endParaRPr kumimoji="1" lang="en-US" altLang="ja-JP" u="sng" dirty="0" smtClean="0"/>
          </a:p>
          <a:p>
            <a:pPr marL="0" indent="0">
              <a:buNone/>
            </a:pPr>
            <a:r>
              <a:rPr lang="ja-JP" altLang="en-US" dirty="0"/>
              <a:t>　</a:t>
            </a:r>
            <a:r>
              <a:rPr lang="ja-JP" altLang="en-US" dirty="0" smtClean="0"/>
              <a:t>週</a:t>
            </a:r>
            <a:r>
              <a:rPr lang="en-US" altLang="ja-JP" dirty="0" smtClean="0"/>
              <a:t>1</a:t>
            </a:r>
            <a:r>
              <a:rPr lang="ja-JP" altLang="en-US" dirty="0" smtClean="0"/>
              <a:t>回程度　　月</a:t>
            </a:r>
            <a:r>
              <a:rPr lang="en-US" altLang="ja-JP" dirty="0" smtClean="0"/>
              <a:t>1168</a:t>
            </a:r>
            <a:r>
              <a:rPr lang="ja-JP" altLang="en-US" dirty="0" smtClean="0"/>
              <a:t>単位　</a:t>
            </a:r>
            <a:endParaRPr lang="en-US" altLang="ja-JP" dirty="0" smtClean="0"/>
          </a:p>
          <a:p>
            <a:pPr marL="0" indent="0">
              <a:buNone/>
            </a:pPr>
            <a:r>
              <a:rPr kumimoji="1" lang="ja-JP" altLang="en-US" dirty="0"/>
              <a:t>　</a:t>
            </a:r>
            <a:r>
              <a:rPr kumimoji="1" lang="ja-JP" altLang="en-US" dirty="0" smtClean="0"/>
              <a:t>週</a:t>
            </a:r>
            <a:r>
              <a:rPr kumimoji="1" lang="en-US" altLang="ja-JP" dirty="0" smtClean="0"/>
              <a:t>2</a:t>
            </a:r>
            <a:r>
              <a:rPr kumimoji="1" lang="ja-JP" altLang="en-US" dirty="0" smtClean="0"/>
              <a:t>回程度　　月</a:t>
            </a:r>
            <a:r>
              <a:rPr kumimoji="1" lang="en-US" altLang="ja-JP" dirty="0" smtClean="0"/>
              <a:t>2335</a:t>
            </a:r>
            <a:r>
              <a:rPr kumimoji="1" lang="ja-JP" altLang="en-US" dirty="0" smtClean="0"/>
              <a:t>単位</a:t>
            </a:r>
            <a:endParaRPr kumimoji="1" lang="en-US" altLang="ja-JP" dirty="0" smtClean="0"/>
          </a:p>
          <a:p>
            <a:pPr marL="0" indent="0">
              <a:buNone/>
            </a:pPr>
            <a:r>
              <a:rPr lang="ja-JP" altLang="en-US" dirty="0"/>
              <a:t>　</a:t>
            </a:r>
            <a:r>
              <a:rPr lang="ja-JP" altLang="en-US" dirty="0" smtClean="0"/>
              <a:t>週</a:t>
            </a:r>
            <a:r>
              <a:rPr lang="en-US" altLang="ja-JP" dirty="0" smtClean="0"/>
              <a:t>2</a:t>
            </a:r>
            <a:r>
              <a:rPr lang="ja-JP" altLang="en-US" dirty="0" smtClean="0"/>
              <a:t>回超程度　月</a:t>
            </a:r>
            <a:r>
              <a:rPr lang="en-US" altLang="ja-JP" dirty="0" smtClean="0"/>
              <a:t>3704</a:t>
            </a:r>
            <a:r>
              <a:rPr lang="ja-JP" altLang="en-US" dirty="0" smtClean="0"/>
              <a:t>単位</a:t>
            </a:r>
            <a:endParaRPr lang="en-US" altLang="ja-JP" dirty="0" smtClean="0"/>
          </a:p>
          <a:p>
            <a:pPr marL="0" indent="0">
              <a:buNone/>
            </a:pPr>
            <a:r>
              <a:rPr kumimoji="1" lang="ja-JP" altLang="en-US" u="sng" dirty="0" smtClean="0"/>
              <a:t>予防通所介護（時間・回数関係なし）</a:t>
            </a:r>
            <a:endParaRPr kumimoji="1" lang="en-US" altLang="ja-JP" u="sng" dirty="0" smtClean="0"/>
          </a:p>
          <a:p>
            <a:pPr marL="0" indent="0">
              <a:buNone/>
            </a:pPr>
            <a:r>
              <a:rPr lang="ja-JP" altLang="en-US" dirty="0"/>
              <a:t>　</a:t>
            </a:r>
            <a:r>
              <a:rPr lang="ja-JP" altLang="en-US" dirty="0" smtClean="0"/>
              <a:t>要支援１　　月</a:t>
            </a:r>
            <a:r>
              <a:rPr lang="en-US" altLang="ja-JP" dirty="0" smtClean="0"/>
              <a:t>1647</a:t>
            </a:r>
            <a:r>
              <a:rPr lang="ja-JP" altLang="en-US" dirty="0" smtClean="0"/>
              <a:t>単位　⇒　相場は週</a:t>
            </a:r>
            <a:r>
              <a:rPr lang="en-US" altLang="ja-JP" dirty="0" smtClean="0"/>
              <a:t>1</a:t>
            </a:r>
            <a:r>
              <a:rPr lang="ja-JP" altLang="en-US" dirty="0"/>
              <a:t>回</a:t>
            </a:r>
            <a:endParaRPr lang="en-US" altLang="ja-JP" dirty="0" smtClean="0"/>
          </a:p>
          <a:p>
            <a:pPr marL="0" indent="0">
              <a:buNone/>
            </a:pPr>
            <a:r>
              <a:rPr kumimoji="1" lang="ja-JP" altLang="en-US" dirty="0"/>
              <a:t>　</a:t>
            </a:r>
            <a:r>
              <a:rPr kumimoji="1" lang="ja-JP" altLang="en-US" dirty="0" smtClean="0"/>
              <a:t>要支援２　　月</a:t>
            </a:r>
            <a:r>
              <a:rPr kumimoji="1" lang="en-US" altLang="ja-JP" dirty="0" smtClean="0"/>
              <a:t>3377</a:t>
            </a:r>
            <a:r>
              <a:rPr kumimoji="1" lang="ja-JP" altLang="en-US" dirty="0" smtClean="0"/>
              <a:t>単位　⇒　相場は週</a:t>
            </a:r>
            <a:r>
              <a:rPr kumimoji="1" lang="en-US" altLang="ja-JP" dirty="0" smtClean="0"/>
              <a:t>2</a:t>
            </a:r>
            <a:r>
              <a:rPr kumimoji="1" lang="ja-JP" altLang="en-US" dirty="0" smtClean="0"/>
              <a:t>回　</a:t>
            </a:r>
            <a:endParaRPr kumimoji="1" lang="ja-JP" altLang="en-US" dirty="0"/>
          </a:p>
        </p:txBody>
      </p:sp>
      <p:sp>
        <p:nvSpPr>
          <p:cNvPr id="4" name="コンテンツ プレースホルダー 2"/>
          <p:cNvSpPr txBox="1">
            <a:spLocks/>
          </p:cNvSpPr>
          <p:nvPr/>
        </p:nvSpPr>
        <p:spPr bwMode="auto">
          <a:xfrm>
            <a:off x="457200" y="5733257"/>
            <a:ext cx="8494204" cy="1124743"/>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fontAlgn="t" hangingPunct="1">
              <a:buFont typeface="Arial" pitchFamily="34" charset="0"/>
              <a:buNone/>
            </a:pPr>
            <a:r>
              <a:rPr lang="ja-JP" altLang="en-US" b="1" dirty="0" smtClean="0"/>
              <a:t>１回当たり単価の例</a:t>
            </a:r>
            <a:endParaRPr lang="en-US" altLang="ja-JP" b="1" dirty="0" smtClean="0"/>
          </a:p>
          <a:p>
            <a:pPr marL="0" indent="0" eaLnBrk="1" fontAlgn="t" hangingPunct="1">
              <a:buFont typeface="Arial" pitchFamily="34" charset="0"/>
              <a:buNone/>
            </a:pPr>
            <a:r>
              <a:rPr lang="ja-JP" altLang="en-US" b="1" dirty="0" smtClean="0"/>
              <a:t>訪問型　　１回２６６単位　</a:t>
            </a:r>
            <a:r>
              <a:rPr lang="ja-JP" altLang="en-US" dirty="0" smtClean="0"/>
              <a:t>通所型　１回３７８単位</a:t>
            </a:r>
            <a:endParaRPr lang="ja-JP" altLang="en-US" dirty="0"/>
          </a:p>
        </p:txBody>
      </p:sp>
    </p:spTree>
    <p:extLst>
      <p:ext uri="{BB962C8B-B14F-4D97-AF65-F5344CB8AC3E}">
        <p14:creationId xmlns:p14="http://schemas.microsoft.com/office/powerpoint/2010/main" val="3926244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35280" cy="1143000"/>
          </a:xfrm>
          <a:solidFill>
            <a:srgbClr val="FFFF00"/>
          </a:solidFill>
        </p:spPr>
        <p:txBody>
          <a:bodyPr/>
          <a:lstStyle/>
          <a:p>
            <a:r>
              <a:rPr kumimoji="1" lang="ja-JP" altLang="en-US" dirty="0" smtClean="0"/>
              <a:t>現行相当の報酬を減額　単価変更</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4000" u="sng" dirty="0" smtClean="0"/>
              <a:t>和泉市の説明文書</a:t>
            </a:r>
            <a:endParaRPr kumimoji="1" lang="en-US" altLang="ja-JP" sz="4000" u="sng" dirty="0" smtClean="0"/>
          </a:p>
          <a:p>
            <a:pPr marL="0" indent="0">
              <a:buNone/>
            </a:pPr>
            <a:r>
              <a:rPr lang="ja-JP" altLang="en-US" dirty="0"/>
              <a:t>　既存</a:t>
            </a:r>
            <a:r>
              <a:rPr lang="ja-JP" altLang="en-US" dirty="0" smtClean="0"/>
              <a:t>の介護事業所によるサービスは現状通りとするが、報酬体系については、月額包括報酬単位から</a:t>
            </a:r>
            <a:r>
              <a:rPr lang="en-US" altLang="ja-JP" u="sng" dirty="0" smtClean="0"/>
              <a:t>1</a:t>
            </a:r>
            <a:r>
              <a:rPr lang="ja-JP" altLang="en-US" u="sng" dirty="0" smtClean="0"/>
              <a:t>回あたりの回数単位へ変更</a:t>
            </a:r>
            <a:r>
              <a:rPr lang="ja-JP" altLang="en-US" dirty="0" smtClean="0"/>
              <a:t>し、</a:t>
            </a:r>
            <a:r>
              <a:rPr lang="ja-JP" altLang="en-US" dirty="0" smtClean="0">
                <a:solidFill>
                  <a:srgbClr val="FF0000"/>
                </a:solidFill>
              </a:rPr>
              <a:t>利用者負担の適正化と給付費の</a:t>
            </a:r>
            <a:r>
              <a:rPr lang="ja-JP" altLang="en-US" dirty="0">
                <a:solidFill>
                  <a:srgbClr val="FF0000"/>
                </a:solidFill>
              </a:rPr>
              <a:t>抑制</a:t>
            </a:r>
            <a:r>
              <a:rPr lang="ja-JP" altLang="en-US" dirty="0" smtClean="0"/>
              <a:t>を図る。</a:t>
            </a:r>
            <a:endParaRPr lang="en-US" altLang="ja-JP" dirty="0" smtClean="0"/>
          </a:p>
          <a:p>
            <a:pPr marL="0" indent="0">
              <a:buNone/>
            </a:pPr>
            <a:r>
              <a:rPr kumimoji="1" lang="ja-JP" altLang="en-US" dirty="0" smtClean="0"/>
              <a:t>（岸和田市</a:t>
            </a:r>
            <a:r>
              <a:rPr lang="ja-JP" altLang="en-US" dirty="0" smtClean="0"/>
              <a:t>、泉大津市、貝塚市、和泉市、高石市、忠岡町において足並みをそろえるように調整中）</a:t>
            </a:r>
            <a:endParaRPr kumimoji="1" lang="en-US" altLang="ja-JP" dirty="0" smtClean="0"/>
          </a:p>
        </p:txBody>
      </p:sp>
    </p:spTree>
    <p:extLst>
      <p:ext uri="{BB962C8B-B14F-4D97-AF65-F5344CB8AC3E}">
        <p14:creationId xmlns:p14="http://schemas.microsoft.com/office/powerpoint/2010/main" val="2205925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205365121"/>
              </p:ext>
            </p:extLst>
          </p:nvPr>
        </p:nvGraphicFramePr>
        <p:xfrm>
          <a:off x="374060" y="-2372"/>
          <a:ext cx="8784977" cy="6860372"/>
        </p:xfrm>
        <a:graphic>
          <a:graphicData uri="http://schemas.openxmlformats.org/drawingml/2006/table">
            <a:tbl>
              <a:tblPr/>
              <a:tblGrid>
                <a:gridCol w="1287454"/>
                <a:gridCol w="3537082"/>
                <a:gridCol w="2748721"/>
                <a:gridCol w="681593"/>
                <a:gridCol w="530127"/>
              </a:tblGrid>
              <a:tr h="360039">
                <a:tc>
                  <a:txBody>
                    <a:bodyPr/>
                    <a:lstStyle/>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　</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800" b="0" i="0" u="none" strike="noStrike" dirty="0">
                          <a:effectLst/>
                          <a:latin typeface="ＭＳ Ｐ明朝" panose="02020600040205080304" pitchFamily="18" charset="-128"/>
                          <a:ea typeface="ＭＳ Ｐ明朝" panose="02020600040205080304" pitchFamily="18" charset="-128"/>
                        </a:rPr>
                        <a:t>現行</a:t>
                      </a:r>
                      <a:r>
                        <a:rPr lang="ja-JP" altLang="en-US" sz="1800" b="0" i="0" u="none" strike="noStrike" dirty="0" smtClean="0">
                          <a:effectLst/>
                          <a:latin typeface="ＭＳ Ｐ明朝" panose="02020600040205080304" pitchFamily="18" charset="-128"/>
                          <a:ea typeface="ＭＳ Ｐ明朝" panose="02020600040205080304" pitchFamily="18" charset="-128"/>
                        </a:rPr>
                        <a:t>相当</a:t>
                      </a:r>
                      <a:endParaRPr lang="ja-JP" altLang="en-US" sz="1800" b="0" i="0" u="none" strike="noStrike" dirty="0">
                        <a:effectLst/>
                        <a:latin typeface="ＭＳ Ｐ明朝" panose="02020600040205080304" pitchFamily="18" charset="-128"/>
                        <a:ea typeface="ＭＳ Ｐ明朝" panose="02020600040205080304" pitchFamily="18" charset="-128"/>
                      </a:endParaRP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800" b="0" i="0" u="none" strike="noStrike" dirty="0">
                          <a:effectLst/>
                          <a:latin typeface="ＭＳ Ｐ明朝" panose="02020600040205080304" pitchFamily="18" charset="-128"/>
                          <a:ea typeface="ＭＳ Ｐ明朝" panose="02020600040205080304" pitchFamily="18" charset="-128"/>
                        </a:rPr>
                        <a:t>基準緩和</a:t>
                      </a:r>
                      <a:r>
                        <a:rPr lang="en-US" sz="1800" b="0" i="0" u="none" strike="noStrike" dirty="0">
                          <a:effectLst/>
                          <a:latin typeface="ＭＳ Ｐ明朝" panose="02020600040205080304" pitchFamily="18" charset="-128"/>
                          <a:ea typeface="ＭＳ Ｐ明朝" panose="02020600040205080304" pitchFamily="18" charset="-128"/>
                        </a:rPr>
                        <a:t>A　</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住民主体</a:t>
                      </a:r>
                      <a:r>
                        <a:rPr lang="en-US" sz="1400" b="0" i="0" u="none" strike="noStrike" dirty="0" smtClean="0">
                          <a:effectLst/>
                          <a:latin typeface="ＭＳ Ｐ明朝" panose="02020600040205080304" pitchFamily="18" charset="-128"/>
                          <a:ea typeface="ＭＳ Ｐ明朝" panose="02020600040205080304" pitchFamily="18" charset="-128"/>
                        </a:rPr>
                        <a:t>B</a:t>
                      </a:r>
                      <a:endParaRPr lang="en-US" sz="1400" b="0" i="0" u="none" strike="noStrike" dirty="0">
                        <a:effectLst/>
                        <a:latin typeface="ＭＳ Ｐ明朝" panose="02020600040205080304" pitchFamily="18" charset="-128"/>
                        <a:ea typeface="ＭＳ Ｐ明朝" panose="02020600040205080304" pitchFamily="18" charset="-128"/>
                      </a:endParaRP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短期集中</a:t>
                      </a:r>
                      <a:r>
                        <a:rPr lang="en-US" sz="1400" b="0" i="0" u="none" strike="noStrike" dirty="0" smtClean="0">
                          <a:effectLst/>
                          <a:latin typeface="ＭＳ Ｐ明朝" panose="02020600040205080304" pitchFamily="18" charset="-128"/>
                          <a:ea typeface="ＭＳ Ｐ明朝" panose="02020600040205080304" pitchFamily="18" charset="-128"/>
                        </a:rPr>
                        <a:t>C</a:t>
                      </a:r>
                      <a:endParaRPr lang="en-US" sz="1400" b="0" i="0" u="none" strike="noStrike" dirty="0">
                        <a:effectLst/>
                        <a:latin typeface="ＭＳ Ｐ明朝" panose="02020600040205080304" pitchFamily="18" charset="-128"/>
                        <a:ea typeface="ＭＳ Ｐ明朝" panose="02020600040205080304" pitchFamily="18" charset="-128"/>
                      </a:endParaRP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437">
                <a:tc>
                  <a:txBody>
                    <a:bodyPr/>
                    <a:lstStyle/>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利用対象者</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a:effectLst/>
                          <a:latin typeface="ＭＳ Ｐ明朝" panose="02020600040205080304" pitchFamily="18" charset="-128"/>
                          <a:ea typeface="ＭＳ Ｐ明朝" panose="02020600040205080304" pitchFamily="18" charset="-128"/>
                        </a:rPr>
                        <a:t>要支援認定者、チェックリスト該当者</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a:effectLst/>
                          <a:latin typeface="ＭＳ Ｐ明朝" panose="02020600040205080304" pitchFamily="18" charset="-128"/>
                          <a:ea typeface="ＭＳ Ｐ明朝" panose="02020600040205080304" pitchFamily="18" charset="-128"/>
                        </a:rPr>
                        <a:t>要支援認定者、チェックリスト該当者</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a:effectLst/>
                          <a:latin typeface="ＭＳ Ｐ明朝" panose="02020600040205080304" pitchFamily="18" charset="-128"/>
                          <a:ea typeface="ＭＳ Ｐ明朝" panose="02020600040205080304" pitchFamily="18" charset="-128"/>
                        </a:rPr>
                        <a:t>　</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a:effectLst/>
                          <a:latin typeface="ＭＳ Ｐ明朝" panose="02020600040205080304" pitchFamily="18" charset="-128"/>
                          <a:ea typeface="ＭＳ Ｐ明朝" panose="02020600040205080304" pitchFamily="18" charset="-128"/>
                        </a:rPr>
                        <a:t>　</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88">
                <a:tc>
                  <a:txBody>
                    <a:bodyPr/>
                    <a:lstStyle/>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サービス提供者</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a:effectLst/>
                          <a:latin typeface="ＭＳ Ｐ明朝" panose="02020600040205080304" pitchFamily="18" charset="-128"/>
                          <a:ea typeface="ＭＳ Ｐ明朝" panose="02020600040205080304" pitchFamily="18" charset="-128"/>
                        </a:rPr>
                        <a:t>指定事業所</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a:effectLst/>
                          <a:latin typeface="ＭＳ Ｐ明朝" panose="02020600040205080304" pitchFamily="18" charset="-128"/>
                          <a:ea typeface="ＭＳ Ｐ明朝" panose="02020600040205080304" pitchFamily="18" charset="-128"/>
                        </a:rPr>
                        <a:t>指定事業所</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a:effectLst/>
                          <a:latin typeface="ＭＳ Ｐ明朝" panose="02020600040205080304" pitchFamily="18" charset="-128"/>
                          <a:ea typeface="ＭＳ Ｐ明朝" panose="02020600040205080304" pitchFamily="18" charset="-128"/>
                        </a:rPr>
                        <a:t>　</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a:effectLst/>
                          <a:latin typeface="ＭＳ Ｐ明朝" panose="02020600040205080304" pitchFamily="18" charset="-128"/>
                          <a:ea typeface="ＭＳ Ｐ明朝" panose="02020600040205080304" pitchFamily="18" charset="-128"/>
                        </a:rPr>
                        <a:t>　</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7388">
                <a:tc>
                  <a:txBody>
                    <a:bodyPr/>
                    <a:lstStyle/>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サービス内容</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国規定の訪問型サービスと同等</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sng" strike="noStrike" dirty="0">
                          <a:solidFill>
                            <a:srgbClr val="FF0000"/>
                          </a:solidFill>
                          <a:effectLst/>
                          <a:latin typeface="ＭＳ Ｐ明朝" panose="02020600040205080304" pitchFamily="18" charset="-128"/>
                          <a:ea typeface="ＭＳ Ｐ明朝" panose="02020600040205080304" pitchFamily="18" charset="-128"/>
                        </a:rPr>
                        <a:t>身体介護が不要な人（生活援助のみ）</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a:effectLst/>
                          <a:latin typeface="ＭＳ Ｐ明朝" panose="02020600040205080304" pitchFamily="18" charset="-128"/>
                          <a:ea typeface="ＭＳ Ｐ明朝" panose="02020600040205080304" pitchFamily="18" charset="-128"/>
                        </a:rPr>
                        <a:t>　</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a:effectLst/>
                          <a:latin typeface="ＭＳ Ｐ明朝" panose="02020600040205080304" pitchFamily="18" charset="-128"/>
                          <a:ea typeface="ＭＳ Ｐ明朝" panose="02020600040205080304" pitchFamily="18" charset="-128"/>
                        </a:rPr>
                        <a:t>　</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42">
                <a:tc rowSpan="4">
                  <a:txBody>
                    <a:bodyPr/>
                    <a:lstStyle/>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人員基準</a:t>
                      </a:r>
                    </a:p>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設備基準</a:t>
                      </a:r>
                    </a:p>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運営基準</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◆管理者：常勤専従１人以上</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a:effectLst/>
                          <a:latin typeface="ＭＳ Ｐ明朝" panose="02020600040205080304" pitchFamily="18" charset="-128"/>
                          <a:ea typeface="ＭＳ Ｐ明朝" panose="02020600040205080304" pitchFamily="18" charset="-128"/>
                        </a:rPr>
                        <a:t>◆管理者：専従１人以上</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　</a:t>
                      </a:r>
                    </a:p>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　</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　</a:t>
                      </a:r>
                    </a:p>
                    <a:p>
                      <a:pPr algn="just" fontAlgn="t"/>
                      <a:endParaRPr lang="ja-JP" altLang="en-US" sz="1400" b="0" i="0" u="none" strike="noStrike" dirty="0">
                        <a:effectLst/>
                        <a:latin typeface="ＭＳ Ｐ明朝" panose="02020600040205080304" pitchFamily="18" charset="-128"/>
                        <a:ea typeface="ＭＳ Ｐ明朝" panose="02020600040205080304" pitchFamily="18" charset="-128"/>
                      </a:endParaRP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6306">
                <a:tc vMerge="1">
                  <a:txBody>
                    <a:bodyPr/>
                    <a:lstStyle/>
                    <a:p>
                      <a:endParaRPr kumimoji="1" lang="ja-JP" altLang="en-US"/>
                    </a:p>
                  </a:txBody>
                  <a:tcPr/>
                </a:tc>
                <a:tc>
                  <a:txBody>
                    <a:bodyPr/>
                    <a:lstStyle/>
                    <a:p>
                      <a:pPr algn="just" fontAlgn="t"/>
                      <a:r>
                        <a:rPr lang="zh-TW" altLang="en-US" sz="1400" b="0" i="0" u="none" strike="noStrike" dirty="0">
                          <a:effectLst/>
                          <a:latin typeface="ＭＳ Ｐ明朝" panose="02020600040205080304" pitchFamily="18" charset="-128"/>
                          <a:ea typeface="ＭＳ Ｐ明朝" panose="02020600040205080304" pitchFamily="18" charset="-128"/>
                        </a:rPr>
                        <a:t>◆訪問介護員：常勤換算</a:t>
                      </a:r>
                      <a:r>
                        <a:rPr lang="en-US" altLang="zh-TW" sz="1400" b="0" i="0" u="none" strike="noStrike" dirty="0">
                          <a:effectLst/>
                          <a:latin typeface="ＭＳ Ｐ明朝" panose="02020600040205080304" pitchFamily="18" charset="-128"/>
                          <a:ea typeface="ＭＳ Ｐ明朝" panose="02020600040205080304" pitchFamily="18" charset="-128"/>
                        </a:rPr>
                        <a:t>2.5</a:t>
                      </a:r>
                      <a:r>
                        <a:rPr lang="zh-TW" altLang="en-US" sz="1400" b="0" i="0" u="none" strike="noStrike" dirty="0">
                          <a:effectLst/>
                          <a:latin typeface="ＭＳ Ｐ明朝" panose="02020600040205080304" pitchFamily="18" charset="-128"/>
                          <a:ea typeface="ＭＳ Ｐ明朝" panose="02020600040205080304" pitchFamily="18" charset="-128"/>
                        </a:rPr>
                        <a:t>人以上（資格要件：介護福祉士、介護職員初任者研修等修了者）</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◆従事者：１人以上必要数（資格要件：介護福祉士、介護職員初任者研修等修了者、または</a:t>
                      </a:r>
                      <a:r>
                        <a:rPr lang="ja-JP" altLang="en-US" sz="1400" b="0" i="0" u="sng" strike="noStrike" dirty="0">
                          <a:solidFill>
                            <a:srgbClr val="FF0000"/>
                          </a:solidFill>
                          <a:effectLst/>
                          <a:latin typeface="ＭＳ Ｐ明朝" panose="02020600040205080304" pitchFamily="18" charset="-128"/>
                          <a:ea typeface="ＭＳ Ｐ明朝" panose="02020600040205080304" pitchFamily="18" charset="-128"/>
                        </a:rPr>
                        <a:t>一定の研修受講者）</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855743">
                <a:tc vMerge="1">
                  <a:txBody>
                    <a:bodyPr/>
                    <a:lstStyle/>
                    <a:p>
                      <a:endParaRPr kumimoji="1" lang="ja-JP" altLang="en-US"/>
                    </a:p>
                  </a:txBody>
                  <a:tcPr/>
                </a:tc>
                <a:tc>
                  <a:txBody>
                    <a:bodyPr/>
                    <a:lstStyle/>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◆サービス提供責任者：常勤の訪問介護員等のうち、利用者</a:t>
                      </a:r>
                      <a:r>
                        <a:rPr lang="en-US" altLang="ja-JP" sz="1400" b="0" i="0" u="none" strike="noStrike" dirty="0">
                          <a:effectLst/>
                          <a:latin typeface="ＭＳ Ｐ明朝" panose="02020600040205080304" pitchFamily="18" charset="-128"/>
                          <a:ea typeface="ＭＳ Ｐ明朝" panose="02020600040205080304" pitchFamily="18" charset="-128"/>
                        </a:rPr>
                        <a:t>40</a:t>
                      </a:r>
                      <a:r>
                        <a:rPr lang="ja-JP" altLang="en-US" sz="1400" b="0" i="0" u="none" strike="noStrike" dirty="0">
                          <a:effectLst/>
                          <a:latin typeface="ＭＳ Ｐ明朝" panose="02020600040205080304" pitchFamily="18" charset="-128"/>
                          <a:ea typeface="ＭＳ Ｐ明朝" panose="02020600040205080304" pitchFamily="18" charset="-128"/>
                        </a:rPr>
                        <a:t>人に１人以上（資格要件：介護福祉士、実務者研修修了者、３年以上介護等業務従事した介護職員初任者研修等修了者）</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a:effectLst/>
                          <a:latin typeface="ＭＳ Ｐ明朝" panose="02020600040205080304" pitchFamily="18" charset="-128"/>
                          <a:ea typeface="ＭＳ Ｐ明朝" panose="02020600040205080304" pitchFamily="18" charset="-128"/>
                        </a:rPr>
                        <a:t>◆サービス提供責任者または訪問事業責任者サービス提供責任者：常勤の訪問介護員等のうち、利用者</a:t>
                      </a:r>
                      <a:r>
                        <a:rPr lang="en-US" altLang="ja-JP" sz="1400" b="0" i="0" u="none" strike="noStrike">
                          <a:effectLst/>
                          <a:latin typeface="ＭＳ Ｐ明朝" panose="02020600040205080304" pitchFamily="18" charset="-128"/>
                          <a:ea typeface="ＭＳ Ｐ明朝" panose="02020600040205080304" pitchFamily="18" charset="-128"/>
                        </a:rPr>
                        <a:t>40</a:t>
                      </a:r>
                      <a:r>
                        <a:rPr lang="ja-JP" altLang="en-US" sz="1400" b="0" i="0" u="none" strike="noStrike">
                          <a:effectLst/>
                          <a:latin typeface="ＭＳ Ｐ明朝" panose="02020600040205080304" pitchFamily="18" charset="-128"/>
                          <a:ea typeface="ＭＳ Ｐ明朝" panose="02020600040205080304" pitchFamily="18" charset="-128"/>
                        </a:rPr>
                        <a:t>人に１人以上</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603024">
                <a:tc vMerge="1">
                  <a:txBody>
                    <a:bodyPr/>
                    <a:lstStyle/>
                    <a:p>
                      <a:endParaRPr kumimoji="1" lang="ja-JP" altLang="en-US"/>
                    </a:p>
                  </a:txBody>
                  <a:tcPr/>
                </a:tc>
                <a:tc>
                  <a:txBody>
                    <a:bodyPr/>
                    <a:lstStyle/>
                    <a:p>
                      <a:pPr algn="l" fontAlgn="t"/>
                      <a:r>
                        <a:rPr lang="ja-JP" altLang="en-US" sz="1400" b="0" i="0" u="none" strike="noStrike" dirty="0">
                          <a:effectLst/>
                          <a:latin typeface="ＭＳ Ｐゴシック" panose="020B0600070205080204" pitchFamily="50" charset="-128"/>
                          <a:ea typeface="ＭＳ Ｐゴシック" panose="020B0600070205080204" pitchFamily="50" charset="-128"/>
                        </a:rPr>
                        <a:t>　</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訪問事業責任者：従事者のうち必要数（資格要件：従事者に</a:t>
                      </a:r>
                      <a:r>
                        <a:rPr lang="ja-JP" altLang="en-US" sz="1400" b="0" i="0" u="none" strike="noStrike" dirty="0" smtClean="0">
                          <a:effectLst/>
                          <a:latin typeface="ＭＳ Ｐ明朝" panose="02020600040205080304" pitchFamily="18" charset="-128"/>
                          <a:ea typeface="ＭＳ Ｐ明朝" panose="02020600040205080304" pitchFamily="18" charset="-128"/>
                        </a:rPr>
                        <a:t>同じ）</a:t>
                      </a:r>
                      <a:endParaRPr lang="ja-JP" altLang="en-US" sz="1400" b="0" i="0" u="none" strike="noStrike" dirty="0">
                        <a:effectLst/>
                        <a:latin typeface="ＭＳ Ｐ明朝" panose="02020600040205080304" pitchFamily="18" charset="-128"/>
                        <a:ea typeface="ＭＳ Ｐ明朝" panose="02020600040205080304" pitchFamily="18" charset="-128"/>
                      </a:endParaRP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404437">
                <a:tc rowSpan="5">
                  <a:txBody>
                    <a:bodyPr/>
                    <a:lstStyle/>
                    <a:p>
                      <a:pPr algn="just" fontAlgn="t"/>
                      <a:r>
                        <a:rPr lang="ja-JP" altLang="en-US" sz="1400" b="0" i="0" u="none" strike="noStrike">
                          <a:effectLst/>
                          <a:latin typeface="ＭＳ Ｐ明朝" panose="02020600040205080304" pitchFamily="18" charset="-128"/>
                          <a:ea typeface="ＭＳ Ｐ明朝" panose="02020600040205080304" pitchFamily="18" charset="-128"/>
                        </a:rPr>
                        <a:t>報酬</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800" b="1" i="0" u="none" strike="noStrike" dirty="0">
                          <a:solidFill>
                            <a:srgbClr val="FF0000"/>
                          </a:solidFill>
                          <a:effectLst/>
                          <a:latin typeface="ＭＳ Ｐ明朝" panose="02020600040205080304" pitchFamily="18" charset="-128"/>
                          <a:ea typeface="ＭＳ Ｐ明朝" panose="02020600040205080304" pitchFamily="18" charset="-128"/>
                        </a:rPr>
                        <a:t>月額ではなく１回単価を想定</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600" b="1" i="0" u="none" strike="noStrike" dirty="0">
                          <a:solidFill>
                            <a:srgbClr val="FF0000"/>
                          </a:solidFill>
                          <a:effectLst/>
                          <a:latin typeface="ＭＳ Ｐ明朝" panose="02020600040205080304" pitchFamily="18" charset="-128"/>
                          <a:ea typeface="ＭＳ Ｐ明朝" panose="02020600040205080304" pitchFamily="18" charset="-128"/>
                        </a:rPr>
                        <a:t>現行</a:t>
                      </a:r>
                      <a:r>
                        <a:rPr lang="ja-JP" altLang="en-US" sz="1600" b="1" i="0" u="none" strike="noStrike" dirty="0" smtClean="0">
                          <a:solidFill>
                            <a:srgbClr val="FF0000"/>
                          </a:solidFill>
                          <a:effectLst/>
                          <a:latin typeface="ＭＳ Ｐ明朝" panose="02020600040205080304" pitchFamily="18" charset="-128"/>
                          <a:ea typeface="ＭＳ Ｐ明朝" panose="02020600040205080304" pitchFamily="18" charset="-128"/>
                        </a:rPr>
                        <a:t>相当サービス</a:t>
                      </a:r>
                      <a:r>
                        <a:rPr lang="ja-JP" altLang="en-US" sz="1600" b="1" i="0" u="none" strike="noStrike" dirty="0">
                          <a:solidFill>
                            <a:srgbClr val="FF0000"/>
                          </a:solidFill>
                          <a:effectLst/>
                          <a:latin typeface="ＭＳ Ｐ明朝" panose="02020600040205080304" pitchFamily="18" charset="-128"/>
                          <a:ea typeface="ＭＳ Ｐ明朝" panose="02020600040205080304" pitchFamily="18" charset="-128"/>
                        </a:rPr>
                        <a:t>の</a:t>
                      </a:r>
                      <a:r>
                        <a:rPr lang="ja-JP" altLang="en-US" sz="1600" b="1" i="0" u="sng" strike="noStrike" dirty="0">
                          <a:solidFill>
                            <a:srgbClr val="FF0000"/>
                          </a:solidFill>
                          <a:effectLst/>
                          <a:latin typeface="ＭＳ Ｐ明朝" panose="02020600040205080304" pitchFamily="18" charset="-128"/>
                          <a:ea typeface="ＭＳ Ｐ明朝" panose="02020600040205080304" pitchFamily="18" charset="-128"/>
                        </a:rPr>
                        <a:t>８割を</a:t>
                      </a:r>
                      <a:r>
                        <a:rPr lang="ja-JP" altLang="en-US" sz="1600" b="1" i="0" u="none" strike="noStrike" dirty="0">
                          <a:solidFill>
                            <a:srgbClr val="FF0000"/>
                          </a:solidFill>
                          <a:effectLst/>
                          <a:latin typeface="ＭＳ Ｐ明朝" panose="02020600040205080304" pitchFamily="18" charset="-128"/>
                          <a:ea typeface="ＭＳ Ｐ明朝" panose="02020600040205080304" pitchFamily="18" charset="-128"/>
                        </a:rPr>
                        <a:t>想定</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just" fontAlgn="t"/>
                      <a:r>
                        <a:rPr lang="ja-JP" altLang="en-US" sz="1400" b="0" i="0" u="none" strike="noStrike" dirty="0">
                          <a:effectLst/>
                          <a:latin typeface="ＭＳ Ｐ明朝" panose="02020600040205080304" pitchFamily="18" charset="-128"/>
                          <a:ea typeface="ＭＳ Ｐ明朝" panose="02020600040205080304" pitchFamily="18" charset="-128"/>
                        </a:rPr>
                        <a:t>　</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just" fontAlgn="t"/>
                      <a:r>
                        <a:rPr lang="ja-JP" altLang="en-US" sz="1400" b="0" i="0" u="none" strike="noStrike">
                          <a:effectLst/>
                          <a:latin typeface="ＭＳ Ｐ明朝" panose="02020600040205080304" pitchFamily="18" charset="-128"/>
                          <a:ea typeface="ＭＳ Ｐ明朝" panose="02020600040205080304" pitchFamily="18" charset="-128"/>
                        </a:rPr>
                        <a:t>　</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7388">
                <a:tc vMerge="1">
                  <a:txBody>
                    <a:bodyPr/>
                    <a:lstStyle/>
                    <a:p>
                      <a:endParaRPr kumimoji="1" lang="ja-JP" altLang="en-US"/>
                    </a:p>
                  </a:txBody>
                  <a:tcPr/>
                </a:tc>
                <a:tc>
                  <a:txBody>
                    <a:bodyPr/>
                    <a:lstStyle/>
                    <a:p>
                      <a:pPr algn="just" fontAlgn="t"/>
                      <a:r>
                        <a:rPr lang="ja-JP" altLang="en-US" sz="1800" b="1" i="0" u="none" strike="noStrike" dirty="0">
                          <a:solidFill>
                            <a:srgbClr val="FF0000"/>
                          </a:solidFill>
                          <a:effectLst/>
                          <a:latin typeface="ＭＳ Ｐ明朝" panose="02020600040205080304" pitchFamily="18" charset="-128"/>
                          <a:ea typeface="ＭＳ Ｐ明朝" panose="02020600040205080304" pitchFamily="18" charset="-128"/>
                        </a:rPr>
                        <a:t>◆週１回程度（月４回まで）：</a:t>
                      </a:r>
                      <a:r>
                        <a:rPr lang="en-US" altLang="ja-JP" sz="1800" b="1" i="0" u="none" strike="noStrike" dirty="0">
                          <a:solidFill>
                            <a:srgbClr val="FF0000"/>
                          </a:solidFill>
                          <a:effectLst/>
                          <a:latin typeface="ＭＳ Ｐ明朝" panose="02020600040205080304" pitchFamily="18" charset="-128"/>
                          <a:ea typeface="ＭＳ Ｐ明朝" panose="02020600040205080304" pitchFamily="18" charset="-128"/>
                        </a:rPr>
                        <a:t>266</a:t>
                      </a:r>
                      <a:r>
                        <a:rPr lang="ja-JP" altLang="en-US" sz="1800" b="1" i="0" u="none" strike="noStrike" dirty="0">
                          <a:solidFill>
                            <a:srgbClr val="FF0000"/>
                          </a:solidFill>
                          <a:effectLst/>
                          <a:latin typeface="ＭＳ Ｐ明朝" panose="02020600040205080304" pitchFamily="18" charset="-128"/>
                          <a:ea typeface="ＭＳ Ｐ明朝" panose="02020600040205080304" pitchFamily="18" charset="-128"/>
                        </a:rPr>
                        <a:t>単位</a:t>
                      </a:r>
                      <a:r>
                        <a:rPr lang="en-US" altLang="ja-JP" sz="1800" b="1" i="0" u="none" strike="noStrike" dirty="0">
                          <a:solidFill>
                            <a:srgbClr val="FF0000"/>
                          </a:solidFill>
                          <a:effectLst/>
                          <a:latin typeface="ＭＳ Ｐ明朝" panose="02020600040205080304" pitchFamily="18" charset="-128"/>
                          <a:ea typeface="ＭＳ Ｐ明朝" panose="02020600040205080304" pitchFamily="18" charset="-128"/>
                        </a:rPr>
                        <a:t>/</a:t>
                      </a:r>
                      <a:r>
                        <a:rPr lang="ja-JP" altLang="en-US" sz="1800" b="1" i="0" u="none" strike="noStrike" dirty="0">
                          <a:solidFill>
                            <a:srgbClr val="FF0000"/>
                          </a:solidFill>
                          <a:effectLst/>
                          <a:latin typeface="ＭＳ Ｐ明朝" panose="02020600040205080304" pitchFamily="18" charset="-128"/>
                          <a:ea typeface="ＭＳ Ｐ明朝" panose="02020600040205080304" pitchFamily="18" charset="-128"/>
                        </a:rPr>
                        <a:t>回</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600" b="1" i="0" u="none" strike="noStrike" dirty="0">
                          <a:solidFill>
                            <a:srgbClr val="FF0000"/>
                          </a:solidFill>
                          <a:effectLst/>
                          <a:latin typeface="ＭＳ Ｐ明朝" panose="02020600040205080304" pitchFamily="18" charset="-128"/>
                          <a:ea typeface="ＭＳ Ｐ明朝" panose="02020600040205080304" pitchFamily="18" charset="-128"/>
                        </a:rPr>
                        <a:t>◆週１回程度（月４回まで）：</a:t>
                      </a:r>
                      <a:r>
                        <a:rPr lang="en-US" altLang="ja-JP" sz="1600" b="1" i="0" u="none" strike="noStrike" dirty="0">
                          <a:solidFill>
                            <a:srgbClr val="FF0000"/>
                          </a:solidFill>
                          <a:effectLst/>
                          <a:latin typeface="ＭＳ Ｐ明朝" panose="02020600040205080304" pitchFamily="18" charset="-128"/>
                          <a:ea typeface="ＭＳ Ｐ明朝" panose="02020600040205080304" pitchFamily="18" charset="-128"/>
                        </a:rPr>
                        <a:t>212</a:t>
                      </a:r>
                      <a:r>
                        <a:rPr lang="ja-JP" altLang="en-US" sz="1600" b="1" i="0" u="none" strike="noStrike" dirty="0">
                          <a:solidFill>
                            <a:srgbClr val="FF0000"/>
                          </a:solidFill>
                          <a:effectLst/>
                          <a:latin typeface="ＭＳ Ｐ明朝" panose="02020600040205080304" pitchFamily="18" charset="-128"/>
                          <a:ea typeface="ＭＳ Ｐ明朝" panose="02020600040205080304" pitchFamily="18" charset="-128"/>
                        </a:rPr>
                        <a:t>単位</a:t>
                      </a:r>
                      <a:r>
                        <a:rPr lang="en-US" altLang="ja-JP" sz="1600" b="1" i="0" u="none" strike="noStrike" dirty="0">
                          <a:solidFill>
                            <a:srgbClr val="FF0000"/>
                          </a:solidFill>
                          <a:effectLst/>
                          <a:latin typeface="ＭＳ Ｐ明朝" panose="02020600040205080304" pitchFamily="18" charset="-128"/>
                          <a:ea typeface="ＭＳ Ｐ明朝" panose="02020600040205080304" pitchFamily="18" charset="-128"/>
                        </a:rPr>
                        <a:t>/</a:t>
                      </a:r>
                      <a:r>
                        <a:rPr lang="ja-JP" altLang="en-US" sz="1600" b="1" i="0" u="none" strike="noStrike" dirty="0">
                          <a:solidFill>
                            <a:srgbClr val="FF0000"/>
                          </a:solidFill>
                          <a:effectLst/>
                          <a:latin typeface="ＭＳ Ｐ明朝" panose="02020600040205080304" pitchFamily="18" charset="-128"/>
                          <a:ea typeface="ＭＳ Ｐ明朝" panose="02020600040205080304" pitchFamily="18" charset="-128"/>
                        </a:rPr>
                        <a:t>回</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417388">
                <a:tc vMerge="1">
                  <a:txBody>
                    <a:bodyPr/>
                    <a:lstStyle/>
                    <a:p>
                      <a:endParaRPr kumimoji="1" lang="ja-JP" altLang="en-US"/>
                    </a:p>
                  </a:txBody>
                  <a:tcPr/>
                </a:tc>
                <a:tc>
                  <a:txBody>
                    <a:bodyPr/>
                    <a:lstStyle/>
                    <a:p>
                      <a:pPr algn="just" fontAlgn="t"/>
                      <a:r>
                        <a:rPr lang="ja-JP" altLang="en-US" sz="1800" b="1" i="0" u="none" strike="noStrike" dirty="0">
                          <a:solidFill>
                            <a:srgbClr val="FF0000"/>
                          </a:solidFill>
                          <a:effectLst/>
                          <a:latin typeface="ＭＳ Ｐ明朝" panose="02020600040205080304" pitchFamily="18" charset="-128"/>
                          <a:ea typeface="ＭＳ Ｐ明朝" panose="02020600040205080304" pitchFamily="18" charset="-128"/>
                        </a:rPr>
                        <a:t>◆週２回程度（月８回まで）：</a:t>
                      </a:r>
                      <a:r>
                        <a:rPr lang="en-US" altLang="ja-JP" sz="1800" b="1" i="0" u="none" strike="noStrike" dirty="0">
                          <a:solidFill>
                            <a:srgbClr val="FF0000"/>
                          </a:solidFill>
                          <a:effectLst/>
                          <a:latin typeface="ＭＳ Ｐ明朝" panose="02020600040205080304" pitchFamily="18" charset="-128"/>
                          <a:ea typeface="ＭＳ Ｐ明朝" panose="02020600040205080304" pitchFamily="18" charset="-128"/>
                        </a:rPr>
                        <a:t>270</a:t>
                      </a:r>
                      <a:r>
                        <a:rPr lang="ja-JP" altLang="en-US" sz="1800" b="1" i="0" u="none" strike="noStrike" dirty="0">
                          <a:solidFill>
                            <a:srgbClr val="FF0000"/>
                          </a:solidFill>
                          <a:effectLst/>
                          <a:latin typeface="ＭＳ Ｐ明朝" panose="02020600040205080304" pitchFamily="18" charset="-128"/>
                          <a:ea typeface="ＭＳ Ｐ明朝" panose="02020600040205080304" pitchFamily="18" charset="-128"/>
                        </a:rPr>
                        <a:t>単位</a:t>
                      </a:r>
                      <a:r>
                        <a:rPr lang="en-US" altLang="ja-JP" sz="1800" b="1" i="0" u="none" strike="noStrike" dirty="0">
                          <a:solidFill>
                            <a:srgbClr val="FF0000"/>
                          </a:solidFill>
                          <a:effectLst/>
                          <a:latin typeface="ＭＳ Ｐ明朝" panose="02020600040205080304" pitchFamily="18" charset="-128"/>
                          <a:ea typeface="ＭＳ Ｐ明朝" panose="02020600040205080304" pitchFamily="18" charset="-128"/>
                        </a:rPr>
                        <a:t>/</a:t>
                      </a:r>
                      <a:r>
                        <a:rPr lang="ja-JP" altLang="en-US" sz="1800" b="1" i="0" u="none" strike="noStrike" dirty="0">
                          <a:solidFill>
                            <a:srgbClr val="FF0000"/>
                          </a:solidFill>
                          <a:effectLst/>
                          <a:latin typeface="ＭＳ Ｐ明朝" panose="02020600040205080304" pitchFamily="18" charset="-128"/>
                          <a:ea typeface="ＭＳ Ｐ明朝" panose="02020600040205080304" pitchFamily="18" charset="-128"/>
                        </a:rPr>
                        <a:t>回</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600" b="1" i="0" u="none" strike="noStrike" dirty="0">
                          <a:solidFill>
                            <a:srgbClr val="FF0000"/>
                          </a:solidFill>
                          <a:effectLst/>
                          <a:latin typeface="ＭＳ Ｐ明朝" panose="02020600040205080304" pitchFamily="18" charset="-128"/>
                          <a:ea typeface="ＭＳ Ｐ明朝" panose="02020600040205080304" pitchFamily="18" charset="-128"/>
                        </a:rPr>
                        <a:t>◆週２回程度（月８回まで）：</a:t>
                      </a:r>
                      <a:r>
                        <a:rPr lang="en-US" altLang="ja-JP" sz="1600" b="1" i="0" u="none" strike="noStrike" dirty="0">
                          <a:solidFill>
                            <a:srgbClr val="FF0000"/>
                          </a:solidFill>
                          <a:effectLst/>
                          <a:latin typeface="ＭＳ Ｐ明朝" panose="02020600040205080304" pitchFamily="18" charset="-128"/>
                          <a:ea typeface="ＭＳ Ｐ明朝" panose="02020600040205080304" pitchFamily="18" charset="-128"/>
                        </a:rPr>
                        <a:t>216</a:t>
                      </a:r>
                      <a:r>
                        <a:rPr lang="ja-JP" altLang="en-US" sz="1600" b="1" i="0" u="none" strike="noStrike" dirty="0">
                          <a:solidFill>
                            <a:srgbClr val="FF0000"/>
                          </a:solidFill>
                          <a:effectLst/>
                          <a:latin typeface="ＭＳ Ｐ明朝" panose="02020600040205080304" pitchFamily="18" charset="-128"/>
                          <a:ea typeface="ＭＳ Ｐ明朝" panose="02020600040205080304" pitchFamily="18" charset="-128"/>
                        </a:rPr>
                        <a:t>単位</a:t>
                      </a:r>
                      <a:r>
                        <a:rPr lang="en-US" altLang="ja-JP" sz="1600" b="1" i="0" u="none" strike="noStrike" dirty="0">
                          <a:solidFill>
                            <a:srgbClr val="FF0000"/>
                          </a:solidFill>
                          <a:effectLst/>
                          <a:latin typeface="ＭＳ Ｐ明朝" panose="02020600040205080304" pitchFamily="18" charset="-128"/>
                          <a:ea typeface="ＭＳ Ｐ明朝" panose="02020600040205080304" pitchFamily="18" charset="-128"/>
                        </a:rPr>
                        <a:t>/</a:t>
                      </a:r>
                      <a:r>
                        <a:rPr lang="ja-JP" altLang="en-US" sz="1600" b="1" i="0" u="none" strike="noStrike" dirty="0">
                          <a:solidFill>
                            <a:srgbClr val="FF0000"/>
                          </a:solidFill>
                          <a:effectLst/>
                          <a:latin typeface="ＭＳ Ｐ明朝" panose="02020600040205080304" pitchFamily="18" charset="-128"/>
                          <a:ea typeface="ＭＳ Ｐ明朝" panose="02020600040205080304" pitchFamily="18" charset="-128"/>
                        </a:rPr>
                        <a:t>回</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417388">
                <a:tc vMerge="1">
                  <a:txBody>
                    <a:bodyPr/>
                    <a:lstStyle/>
                    <a:p>
                      <a:endParaRPr kumimoji="1" lang="ja-JP" altLang="en-US"/>
                    </a:p>
                  </a:txBody>
                  <a:tcPr/>
                </a:tc>
                <a:tc>
                  <a:txBody>
                    <a:bodyPr/>
                    <a:lstStyle/>
                    <a:p>
                      <a:pPr algn="just" fontAlgn="t"/>
                      <a:r>
                        <a:rPr lang="ja-JP" altLang="en-US" sz="1800" b="1" i="0" u="none" strike="noStrike" dirty="0">
                          <a:solidFill>
                            <a:srgbClr val="FF0000"/>
                          </a:solidFill>
                          <a:effectLst/>
                          <a:latin typeface="ＭＳ Ｐ明朝" panose="02020600040205080304" pitchFamily="18" charset="-128"/>
                          <a:ea typeface="ＭＳ Ｐ明朝" panose="02020600040205080304" pitchFamily="18" charset="-128"/>
                        </a:rPr>
                        <a:t>◆週２回を超える程度（月</a:t>
                      </a:r>
                      <a:r>
                        <a:rPr lang="en-US" altLang="ja-JP" sz="1800" b="1" i="0" u="none" strike="noStrike" dirty="0">
                          <a:solidFill>
                            <a:srgbClr val="FF0000"/>
                          </a:solidFill>
                          <a:effectLst/>
                          <a:latin typeface="ＭＳ Ｐ明朝" panose="02020600040205080304" pitchFamily="18" charset="-128"/>
                          <a:ea typeface="ＭＳ Ｐ明朝" panose="02020600040205080304" pitchFamily="18" charset="-128"/>
                        </a:rPr>
                        <a:t>12</a:t>
                      </a:r>
                      <a:r>
                        <a:rPr lang="ja-JP" altLang="en-US" sz="1800" b="1" i="0" u="none" strike="noStrike" dirty="0">
                          <a:solidFill>
                            <a:srgbClr val="FF0000"/>
                          </a:solidFill>
                          <a:effectLst/>
                          <a:latin typeface="ＭＳ Ｐ明朝" panose="02020600040205080304" pitchFamily="18" charset="-128"/>
                          <a:ea typeface="ＭＳ Ｐ明朝" panose="02020600040205080304" pitchFamily="18" charset="-128"/>
                        </a:rPr>
                        <a:t>回まで）：</a:t>
                      </a:r>
                      <a:r>
                        <a:rPr lang="en-US" altLang="ja-JP" sz="1800" b="1" i="0" u="none" strike="noStrike" dirty="0">
                          <a:solidFill>
                            <a:srgbClr val="FF0000"/>
                          </a:solidFill>
                          <a:effectLst/>
                          <a:latin typeface="ＭＳ Ｐ明朝" panose="02020600040205080304" pitchFamily="18" charset="-128"/>
                          <a:ea typeface="ＭＳ Ｐ明朝" panose="02020600040205080304" pitchFamily="18" charset="-128"/>
                        </a:rPr>
                        <a:t>285</a:t>
                      </a:r>
                      <a:r>
                        <a:rPr lang="ja-JP" altLang="en-US" sz="1800" b="1" i="0" u="none" strike="noStrike" dirty="0">
                          <a:solidFill>
                            <a:srgbClr val="FF0000"/>
                          </a:solidFill>
                          <a:effectLst/>
                          <a:latin typeface="ＭＳ Ｐ明朝" panose="02020600040205080304" pitchFamily="18" charset="-128"/>
                          <a:ea typeface="ＭＳ Ｐ明朝" panose="02020600040205080304" pitchFamily="18" charset="-128"/>
                        </a:rPr>
                        <a:t>単位</a:t>
                      </a:r>
                      <a:r>
                        <a:rPr lang="en-US" altLang="ja-JP" sz="1800" b="1" i="0" u="none" strike="noStrike" dirty="0">
                          <a:solidFill>
                            <a:srgbClr val="FF0000"/>
                          </a:solidFill>
                          <a:effectLst/>
                          <a:latin typeface="ＭＳ Ｐ明朝" panose="02020600040205080304" pitchFamily="18" charset="-128"/>
                          <a:ea typeface="ＭＳ Ｐ明朝" panose="02020600040205080304" pitchFamily="18" charset="-128"/>
                        </a:rPr>
                        <a:t>/</a:t>
                      </a:r>
                      <a:r>
                        <a:rPr lang="ja-JP" altLang="en-US" sz="1800" b="1" i="0" u="none" strike="noStrike" dirty="0">
                          <a:solidFill>
                            <a:srgbClr val="FF0000"/>
                          </a:solidFill>
                          <a:effectLst/>
                          <a:latin typeface="ＭＳ Ｐ明朝" panose="02020600040205080304" pitchFamily="18" charset="-128"/>
                          <a:ea typeface="ＭＳ Ｐ明朝" panose="02020600040205080304" pitchFamily="18" charset="-128"/>
                        </a:rPr>
                        <a:t>回</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effectLst/>
                          <a:latin typeface="ＭＳ Ｐゴシック" panose="020B0600070205080204" pitchFamily="50" charset="-128"/>
                          <a:ea typeface="ＭＳ Ｐゴシック" panose="020B0600070205080204" pitchFamily="50" charset="-128"/>
                        </a:rPr>
                        <a:t>　</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42988">
                <a:tc vMerge="1">
                  <a:txBody>
                    <a:bodyPr/>
                    <a:lstStyle/>
                    <a:p>
                      <a:endParaRPr kumimoji="1" lang="ja-JP" altLang="en-US"/>
                    </a:p>
                  </a:txBody>
                  <a:tcPr/>
                </a:tc>
                <a:tc>
                  <a:txBody>
                    <a:bodyPr/>
                    <a:lstStyle/>
                    <a:p>
                      <a:pPr algn="just" fontAlgn="t"/>
                      <a:r>
                        <a:rPr lang="ja-JP" altLang="en-US" sz="1400" b="0" i="0" u="none" strike="noStrike">
                          <a:effectLst/>
                          <a:latin typeface="ＭＳ Ｐ明朝" panose="02020600040205080304" pitchFamily="18" charset="-128"/>
                          <a:ea typeface="ＭＳ Ｐ明朝" panose="02020600040205080304" pitchFamily="18" charset="-128"/>
                        </a:rPr>
                        <a:t>（週２回を超える程度は要支援２相当のみ）</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effectLst/>
                          <a:latin typeface="ＭＳ Ｐゴシック" panose="020B0600070205080204" pitchFamily="50" charset="-128"/>
                          <a:ea typeface="ＭＳ Ｐゴシック" panose="020B0600070205080204" pitchFamily="50" charset="-128"/>
                        </a:rPr>
                        <a:t>　</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475411">
                <a:tc>
                  <a:txBody>
                    <a:bodyPr/>
                    <a:lstStyle/>
                    <a:p>
                      <a:pPr algn="just" fontAlgn="t"/>
                      <a:r>
                        <a:rPr lang="ja-JP" altLang="en-US" sz="1100" b="0" i="0" u="none" strike="noStrike" dirty="0">
                          <a:effectLst/>
                          <a:latin typeface="ＭＳ Ｐ明朝" panose="02020600040205080304" pitchFamily="18" charset="-128"/>
                          <a:ea typeface="ＭＳ Ｐ明朝" panose="02020600040205080304" pitchFamily="18" charset="-128"/>
                        </a:rPr>
                        <a:t>利用者負担</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100" b="0" i="0" u="none" strike="noStrike" dirty="0">
                          <a:effectLst/>
                          <a:latin typeface="ＭＳ Ｐ明朝" panose="02020600040205080304" pitchFamily="18" charset="-128"/>
                          <a:ea typeface="ＭＳ Ｐ明朝" panose="02020600040205080304" pitchFamily="18" charset="-128"/>
                        </a:rPr>
                        <a:t>給付の負担割合（１割、一定以上所得者２割）</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1100" b="0" i="0" u="none" strike="noStrike" dirty="0">
                          <a:effectLst/>
                          <a:latin typeface="ＭＳ Ｐ明朝" panose="02020600040205080304" pitchFamily="18" charset="-128"/>
                          <a:ea typeface="ＭＳ Ｐ明朝" panose="02020600040205080304" pitchFamily="18" charset="-128"/>
                        </a:rPr>
                        <a:t>給付の負担割合（１割、一定以上所得者２割）</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800" b="0" i="0" u="none" strike="noStrike" dirty="0">
                          <a:effectLst/>
                          <a:latin typeface="ＭＳ Ｐ明朝" panose="02020600040205080304" pitchFamily="18" charset="-128"/>
                          <a:ea typeface="ＭＳ Ｐ明朝" panose="02020600040205080304" pitchFamily="18" charset="-128"/>
                        </a:rPr>
                        <a:t>　</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ja-JP" altLang="en-US" sz="800" b="0" i="0" u="none" strike="noStrike" dirty="0">
                          <a:effectLst/>
                          <a:latin typeface="ＭＳ Ｐ明朝" panose="02020600040205080304" pitchFamily="18" charset="-128"/>
                          <a:ea typeface="ＭＳ Ｐ明朝" panose="02020600040205080304" pitchFamily="18" charset="-128"/>
                        </a:rPr>
                        <a:t>　</a:t>
                      </a:r>
                    </a:p>
                  </a:txBody>
                  <a:tcPr marL="7803" marR="7803" marT="78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正方形/長方形 2"/>
          <p:cNvSpPr/>
          <p:nvPr/>
        </p:nvSpPr>
        <p:spPr>
          <a:xfrm>
            <a:off x="6228184" y="6669360"/>
            <a:ext cx="2736304" cy="18864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岸和田市資料</a:t>
            </a:r>
            <a:endParaRPr kumimoji="1" lang="ja-JP" altLang="en-US" dirty="0"/>
          </a:p>
        </p:txBody>
      </p:sp>
    </p:spTree>
    <p:extLst>
      <p:ext uri="{BB962C8B-B14F-4D97-AF65-F5344CB8AC3E}">
        <p14:creationId xmlns:p14="http://schemas.microsoft.com/office/powerpoint/2010/main" val="904475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計算してみる</a:t>
            </a:r>
            <a:endParaRPr kumimoji="1" lang="ja-JP" altLang="en-US" dirty="0"/>
          </a:p>
        </p:txBody>
      </p:sp>
      <p:sp>
        <p:nvSpPr>
          <p:cNvPr id="3" name="コンテンツ プレースホルダー 2"/>
          <p:cNvSpPr>
            <a:spLocks noGrp="1"/>
          </p:cNvSpPr>
          <p:nvPr>
            <p:ph idx="1"/>
          </p:nvPr>
        </p:nvSpPr>
        <p:spPr>
          <a:xfrm>
            <a:off x="0" y="1600200"/>
            <a:ext cx="8964488" cy="4525963"/>
          </a:xfrm>
        </p:spPr>
        <p:txBody>
          <a:bodyPr/>
          <a:lstStyle/>
          <a:p>
            <a:pPr marL="0" indent="0">
              <a:buNone/>
            </a:pPr>
            <a:r>
              <a:rPr lang="ja-JP" altLang="en-US" sz="4000" dirty="0" smtClean="0"/>
              <a:t>○予防</a:t>
            </a:r>
            <a:r>
              <a:rPr lang="ja-JP" altLang="en-US" sz="4000" dirty="0" smtClean="0"/>
              <a:t>訪問介護　</a:t>
            </a:r>
            <a:endParaRPr lang="en-US" altLang="ja-JP" sz="4000" dirty="0"/>
          </a:p>
          <a:p>
            <a:pPr marL="0" indent="0">
              <a:buNone/>
            </a:pPr>
            <a:r>
              <a:rPr lang="ja-JP" altLang="en-US" sz="4000" dirty="0" smtClean="0"/>
              <a:t>週</a:t>
            </a:r>
            <a:r>
              <a:rPr lang="en-US" altLang="ja-JP" sz="4000" dirty="0"/>
              <a:t>1</a:t>
            </a:r>
            <a:r>
              <a:rPr lang="ja-JP" altLang="en-US" sz="4000" dirty="0"/>
              <a:t>回程度　　月</a:t>
            </a:r>
            <a:r>
              <a:rPr lang="en-US" altLang="ja-JP" sz="4000" dirty="0"/>
              <a:t>1168</a:t>
            </a:r>
            <a:r>
              <a:rPr lang="ja-JP" altLang="en-US" sz="4000" dirty="0" smtClean="0"/>
              <a:t>単位</a:t>
            </a:r>
            <a:endParaRPr lang="en-US" altLang="ja-JP" sz="4000" dirty="0" smtClean="0"/>
          </a:p>
          <a:p>
            <a:pPr marL="0" indent="0">
              <a:buNone/>
            </a:pPr>
            <a:r>
              <a:rPr lang="ja-JP" altLang="en-US" sz="4000" dirty="0" smtClean="0"/>
              <a:t>○総合</a:t>
            </a:r>
            <a:r>
              <a:rPr lang="ja-JP" altLang="en-US" sz="4000" dirty="0" smtClean="0"/>
              <a:t>事業　現行相当訪問型サービス</a:t>
            </a:r>
            <a:endParaRPr lang="en-US" altLang="ja-JP" sz="4000" dirty="0" smtClean="0"/>
          </a:p>
          <a:p>
            <a:pPr marL="0" indent="0">
              <a:buNone/>
            </a:pPr>
            <a:r>
              <a:rPr lang="en-US" altLang="ja-JP" sz="4000" dirty="0" smtClean="0"/>
              <a:t>266</a:t>
            </a:r>
            <a:r>
              <a:rPr lang="ja-JP" altLang="en-US" sz="4000" dirty="0" smtClean="0"/>
              <a:t>単位</a:t>
            </a:r>
            <a:r>
              <a:rPr lang="en-US" altLang="ja-JP" sz="4000" dirty="0" smtClean="0"/>
              <a:t>×</a:t>
            </a:r>
            <a:r>
              <a:rPr lang="ja-JP" altLang="en-US" sz="4000" dirty="0" smtClean="0"/>
              <a:t>４　＝</a:t>
            </a:r>
            <a:r>
              <a:rPr lang="en-US" altLang="ja-JP" sz="4000" dirty="0" smtClean="0"/>
              <a:t>1064</a:t>
            </a:r>
            <a:r>
              <a:rPr lang="ja-JP" altLang="en-US" sz="4000" dirty="0" smtClean="0"/>
              <a:t>単位（</a:t>
            </a:r>
            <a:r>
              <a:rPr lang="en-US" altLang="ja-JP" sz="4000" dirty="0" smtClean="0"/>
              <a:t>8.9</a:t>
            </a:r>
            <a:r>
              <a:rPr lang="ja-JP" altLang="en-US" sz="4000" dirty="0" smtClean="0"/>
              <a:t>％</a:t>
            </a:r>
            <a:r>
              <a:rPr lang="ja-JP" altLang="en-US" sz="4000" dirty="0" smtClean="0"/>
              <a:t>ダウン</a:t>
            </a:r>
            <a:r>
              <a:rPr lang="ja-JP" altLang="en-US" dirty="0" smtClean="0"/>
              <a:t>）</a:t>
            </a:r>
            <a:endParaRPr lang="en-US" altLang="ja-JP" dirty="0" smtClean="0"/>
          </a:p>
          <a:p>
            <a:pPr marL="0" indent="0">
              <a:buNone/>
            </a:pPr>
            <a:r>
              <a:rPr lang="ja-JP" altLang="en-US" dirty="0"/>
              <a:t>　</a:t>
            </a:r>
            <a:r>
              <a:rPr lang="ja-JP" altLang="en-US" dirty="0" smtClean="0"/>
              <a:t>月５回の場合　　月１１６８単位が上限</a:t>
            </a:r>
            <a:endParaRPr lang="en-US" altLang="ja-JP" dirty="0" smtClean="0"/>
          </a:p>
          <a:p>
            <a:pPr marL="0" indent="0">
              <a:buNone/>
            </a:pPr>
            <a:r>
              <a:rPr lang="ja-JP" altLang="en-US" dirty="0"/>
              <a:t>　</a:t>
            </a:r>
            <a:r>
              <a:rPr lang="ja-JP" altLang="en-US" dirty="0" smtClean="0"/>
              <a:t>　　　　　</a:t>
            </a:r>
            <a:r>
              <a:rPr lang="ja-JP" altLang="en-US" u="sng" dirty="0" smtClean="0">
                <a:solidFill>
                  <a:srgbClr val="FF0000"/>
                </a:solidFill>
              </a:rPr>
              <a:t>２６６</a:t>
            </a:r>
            <a:r>
              <a:rPr lang="ja-JP" altLang="en-US" u="sng" dirty="0" smtClean="0">
                <a:solidFill>
                  <a:srgbClr val="FF0000"/>
                </a:solidFill>
              </a:rPr>
              <a:t>単位</a:t>
            </a:r>
            <a:r>
              <a:rPr lang="en-US" altLang="ja-JP" u="sng" dirty="0" smtClean="0">
                <a:solidFill>
                  <a:srgbClr val="FF0000"/>
                </a:solidFill>
              </a:rPr>
              <a:t>×</a:t>
            </a:r>
            <a:r>
              <a:rPr lang="ja-JP" altLang="en-US" u="sng" dirty="0" smtClean="0">
                <a:solidFill>
                  <a:srgbClr val="FF0000"/>
                </a:solidFill>
              </a:rPr>
              <a:t>５　＝１３３０単位ではな</a:t>
            </a:r>
            <a:r>
              <a:rPr lang="ja-JP" altLang="en-US" u="sng" dirty="0">
                <a:solidFill>
                  <a:srgbClr val="FF0000"/>
                </a:solidFill>
              </a:rPr>
              <a:t>い</a:t>
            </a:r>
            <a:endParaRPr lang="en-US" altLang="ja-JP" u="sng" dirty="0">
              <a:solidFill>
                <a:srgbClr val="FF0000"/>
              </a:solidFill>
            </a:endParaRPr>
          </a:p>
          <a:p>
            <a:endParaRPr kumimoji="1" lang="ja-JP" altLang="en-US" dirty="0"/>
          </a:p>
        </p:txBody>
      </p:sp>
    </p:spTree>
    <p:extLst>
      <p:ext uri="{BB962C8B-B14F-4D97-AF65-F5344CB8AC3E}">
        <p14:creationId xmlns:p14="http://schemas.microsoft.com/office/powerpoint/2010/main" val="4024831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例えば</a:t>
            </a:r>
            <a:r>
              <a:rPr kumimoji="1" lang="en-US" altLang="ja-JP" dirty="0" smtClean="0"/>
              <a:t>8</a:t>
            </a:r>
            <a:r>
              <a:rPr kumimoji="1" lang="ja-JP" altLang="en-US" dirty="0" smtClean="0"/>
              <a:t>月では</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204528212"/>
              </p:ext>
            </p:extLst>
          </p:nvPr>
        </p:nvGraphicFramePr>
        <p:xfrm>
          <a:off x="457200" y="1600200"/>
          <a:ext cx="8229599" cy="4745366"/>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666357">
                <a:tc>
                  <a:txBody>
                    <a:bodyPr/>
                    <a:lstStyle/>
                    <a:p>
                      <a:r>
                        <a:rPr kumimoji="1" lang="ja-JP" altLang="en-US" sz="4400" dirty="0" smtClean="0"/>
                        <a:t>日</a:t>
                      </a:r>
                      <a:endParaRPr kumimoji="1" lang="ja-JP" altLang="en-US" sz="4400" dirty="0"/>
                    </a:p>
                  </a:txBody>
                  <a:tcPr/>
                </a:tc>
                <a:tc>
                  <a:txBody>
                    <a:bodyPr/>
                    <a:lstStyle/>
                    <a:p>
                      <a:r>
                        <a:rPr kumimoji="1" lang="ja-JP" altLang="en-US" sz="4400" smtClean="0"/>
                        <a:t>月</a:t>
                      </a:r>
                      <a:endParaRPr kumimoji="1" lang="ja-JP" altLang="en-US" sz="4400" dirty="0"/>
                    </a:p>
                  </a:txBody>
                  <a:tcPr/>
                </a:tc>
                <a:tc>
                  <a:txBody>
                    <a:bodyPr/>
                    <a:lstStyle/>
                    <a:p>
                      <a:r>
                        <a:rPr kumimoji="1" lang="ja-JP" altLang="en-US" sz="4400" smtClean="0"/>
                        <a:t>火</a:t>
                      </a:r>
                      <a:endParaRPr kumimoji="1" lang="ja-JP" altLang="en-US" sz="4400" dirty="0"/>
                    </a:p>
                  </a:txBody>
                  <a:tcPr/>
                </a:tc>
                <a:tc>
                  <a:txBody>
                    <a:bodyPr/>
                    <a:lstStyle/>
                    <a:p>
                      <a:r>
                        <a:rPr kumimoji="1" lang="ja-JP" altLang="en-US" sz="4400" smtClean="0"/>
                        <a:t>水</a:t>
                      </a:r>
                      <a:endParaRPr kumimoji="1" lang="ja-JP" altLang="en-US" sz="4400" dirty="0"/>
                    </a:p>
                  </a:txBody>
                  <a:tcPr/>
                </a:tc>
                <a:tc>
                  <a:txBody>
                    <a:bodyPr/>
                    <a:lstStyle/>
                    <a:p>
                      <a:r>
                        <a:rPr kumimoji="1" lang="ja-JP" altLang="en-US" sz="4400" smtClean="0"/>
                        <a:t>木</a:t>
                      </a:r>
                      <a:endParaRPr kumimoji="1" lang="ja-JP" altLang="en-US" sz="4400" dirty="0"/>
                    </a:p>
                  </a:txBody>
                  <a:tcPr/>
                </a:tc>
                <a:tc>
                  <a:txBody>
                    <a:bodyPr/>
                    <a:lstStyle/>
                    <a:p>
                      <a:r>
                        <a:rPr kumimoji="1" lang="ja-JP" altLang="en-US" sz="4400" smtClean="0"/>
                        <a:t>金</a:t>
                      </a:r>
                      <a:endParaRPr kumimoji="1" lang="ja-JP" altLang="en-US" sz="4400" dirty="0"/>
                    </a:p>
                  </a:txBody>
                  <a:tcPr/>
                </a:tc>
                <a:tc>
                  <a:txBody>
                    <a:bodyPr/>
                    <a:lstStyle/>
                    <a:p>
                      <a:r>
                        <a:rPr kumimoji="1" lang="ja-JP" altLang="en-US" sz="4400" smtClean="0"/>
                        <a:t>日</a:t>
                      </a:r>
                      <a:endParaRPr kumimoji="1" lang="ja-JP" altLang="en-US" sz="4400" dirty="0"/>
                    </a:p>
                  </a:txBody>
                  <a:tcPr/>
                </a:tc>
              </a:tr>
              <a:tr h="666357">
                <a:tc>
                  <a:txBody>
                    <a:bodyPr/>
                    <a:lstStyle/>
                    <a:p>
                      <a:endParaRPr lang="ja-JP" altLang="en-US" sz="4400" dirty="0"/>
                    </a:p>
                  </a:txBody>
                  <a:tcPr marL="0" marR="0" marT="0" marB="0" anchor="ctr"/>
                </a:tc>
                <a:tc>
                  <a:txBody>
                    <a:bodyPr/>
                    <a:lstStyle/>
                    <a:p>
                      <a:r>
                        <a:rPr lang="en-US" altLang="ja-JP" sz="4400" dirty="0" smtClean="0">
                          <a:hlinkClick r:id="rId2"/>
                        </a:rPr>
                        <a:t>1</a:t>
                      </a:r>
                      <a:r>
                        <a:rPr lang="ja-JP" altLang="en-US" sz="4400" dirty="0" smtClean="0"/>
                        <a:t> </a:t>
                      </a:r>
                      <a:endParaRPr lang="ja-JP" altLang="en-US" sz="4400" dirty="0"/>
                    </a:p>
                  </a:txBody>
                  <a:tcPr marL="0" marR="0" marT="0" marB="0" anchor="ctr"/>
                </a:tc>
                <a:tc>
                  <a:txBody>
                    <a:bodyPr/>
                    <a:lstStyle/>
                    <a:p>
                      <a:r>
                        <a:rPr lang="en-US" altLang="ja-JP" sz="4400" smtClean="0">
                          <a:hlinkClick r:id="rId3"/>
                        </a:rPr>
                        <a:t>2</a:t>
                      </a:r>
                      <a:r>
                        <a:rPr lang="ja-JP" altLang="en-US" sz="4400" smtClean="0"/>
                        <a:t> </a:t>
                      </a:r>
                      <a:endParaRPr lang="ja-JP" altLang="en-US" sz="4400"/>
                    </a:p>
                  </a:txBody>
                  <a:tcPr marL="0" marR="0" marT="0" marB="0" anchor="ctr"/>
                </a:tc>
                <a:tc>
                  <a:txBody>
                    <a:bodyPr/>
                    <a:lstStyle/>
                    <a:p>
                      <a:r>
                        <a:rPr lang="en-US" altLang="ja-JP" sz="4400" smtClean="0">
                          <a:hlinkClick r:id="rId4"/>
                        </a:rPr>
                        <a:t>3</a:t>
                      </a:r>
                      <a:r>
                        <a:rPr lang="ja-JP" altLang="en-US" sz="4400" smtClean="0"/>
                        <a:t> </a:t>
                      </a:r>
                      <a:endParaRPr lang="ja-JP" altLang="en-US" sz="4400"/>
                    </a:p>
                  </a:txBody>
                  <a:tcPr marL="0" marR="0" marT="0" marB="0" anchor="ctr"/>
                </a:tc>
                <a:tc>
                  <a:txBody>
                    <a:bodyPr/>
                    <a:lstStyle/>
                    <a:p>
                      <a:r>
                        <a:rPr lang="en-US" altLang="ja-JP" sz="4400" smtClean="0">
                          <a:hlinkClick r:id="rId5"/>
                        </a:rPr>
                        <a:t>4</a:t>
                      </a:r>
                      <a:r>
                        <a:rPr lang="ja-JP" altLang="en-US" sz="4400" smtClean="0"/>
                        <a:t> </a:t>
                      </a:r>
                      <a:endParaRPr lang="ja-JP" altLang="en-US" sz="4400"/>
                    </a:p>
                  </a:txBody>
                  <a:tcPr marL="0" marR="0" marT="0" marB="0" anchor="ctr"/>
                </a:tc>
                <a:tc>
                  <a:txBody>
                    <a:bodyPr/>
                    <a:lstStyle/>
                    <a:p>
                      <a:r>
                        <a:rPr lang="en-US" altLang="ja-JP" sz="4400" smtClean="0">
                          <a:hlinkClick r:id="rId6"/>
                        </a:rPr>
                        <a:t>5</a:t>
                      </a:r>
                      <a:r>
                        <a:rPr lang="ja-JP" altLang="en-US" sz="4400" smtClean="0"/>
                        <a:t> </a:t>
                      </a:r>
                      <a:endParaRPr lang="ja-JP" altLang="en-US" sz="4400"/>
                    </a:p>
                  </a:txBody>
                  <a:tcPr marL="0" marR="0" marT="0" marB="0" anchor="ctr"/>
                </a:tc>
                <a:tc>
                  <a:txBody>
                    <a:bodyPr/>
                    <a:lstStyle/>
                    <a:p>
                      <a:r>
                        <a:rPr lang="en-US" altLang="ja-JP" sz="4400" smtClean="0">
                          <a:hlinkClick r:id="rId7"/>
                        </a:rPr>
                        <a:t>6</a:t>
                      </a:r>
                      <a:r>
                        <a:rPr lang="ja-JP" altLang="en-US" sz="4400" smtClean="0"/>
                        <a:t> </a:t>
                      </a:r>
                      <a:endParaRPr lang="ja-JP" altLang="en-US" sz="4400"/>
                    </a:p>
                  </a:txBody>
                  <a:tcPr marL="0" marR="0" marT="0" marB="0" anchor="ctr"/>
                </a:tc>
              </a:tr>
              <a:tr h="985843">
                <a:tc>
                  <a:txBody>
                    <a:bodyPr/>
                    <a:lstStyle/>
                    <a:p>
                      <a:r>
                        <a:rPr lang="en-US" altLang="ja-JP" sz="4400" dirty="0" smtClean="0">
                          <a:hlinkClick r:id="rId8"/>
                        </a:rPr>
                        <a:t>7</a:t>
                      </a:r>
                      <a:r>
                        <a:rPr lang="ja-JP" altLang="en-US" sz="4400" dirty="0" smtClean="0"/>
                        <a:t> </a:t>
                      </a:r>
                      <a:endParaRPr lang="ja-JP" altLang="en-US" sz="4400" dirty="0"/>
                    </a:p>
                  </a:txBody>
                  <a:tcPr marL="0" marR="0" marT="0" marB="0" anchor="ctr"/>
                </a:tc>
                <a:tc>
                  <a:txBody>
                    <a:bodyPr/>
                    <a:lstStyle/>
                    <a:p>
                      <a:r>
                        <a:rPr lang="en-US" altLang="ja-JP" sz="4400" dirty="0" smtClean="0">
                          <a:hlinkClick r:id="rId9"/>
                        </a:rPr>
                        <a:t>8</a:t>
                      </a:r>
                      <a:r>
                        <a:rPr lang="ja-JP" altLang="en-US" sz="4400" dirty="0" smtClean="0"/>
                        <a:t> </a:t>
                      </a:r>
                      <a:endParaRPr lang="ja-JP" altLang="en-US" sz="4400" dirty="0"/>
                    </a:p>
                  </a:txBody>
                  <a:tcPr marL="0" marR="0" marT="0" marB="0" anchor="ctr"/>
                </a:tc>
                <a:tc>
                  <a:txBody>
                    <a:bodyPr/>
                    <a:lstStyle/>
                    <a:p>
                      <a:r>
                        <a:rPr lang="en-US" altLang="ja-JP" sz="4400" smtClean="0">
                          <a:hlinkClick r:id="rId10"/>
                        </a:rPr>
                        <a:t>9</a:t>
                      </a:r>
                      <a:r>
                        <a:rPr lang="ja-JP" altLang="en-US" sz="4400" smtClean="0"/>
                        <a:t> </a:t>
                      </a:r>
                      <a:endParaRPr lang="ja-JP" altLang="en-US" sz="4400"/>
                    </a:p>
                  </a:txBody>
                  <a:tcPr marL="0" marR="0" marT="0" marB="0" anchor="ctr"/>
                </a:tc>
                <a:tc>
                  <a:txBody>
                    <a:bodyPr/>
                    <a:lstStyle/>
                    <a:p>
                      <a:r>
                        <a:rPr lang="en-US" altLang="ja-JP" sz="4400" dirty="0" smtClean="0">
                          <a:hlinkClick r:id="rId11"/>
                        </a:rPr>
                        <a:t>10</a:t>
                      </a:r>
                      <a:r>
                        <a:rPr lang="ja-JP" altLang="en-US" sz="4400" dirty="0" smtClean="0"/>
                        <a:t> </a:t>
                      </a:r>
                      <a:endParaRPr lang="ja-JP" altLang="en-US" sz="4400" dirty="0"/>
                    </a:p>
                  </a:txBody>
                  <a:tcPr marL="0" marR="0" marT="0" marB="0" anchor="ctr"/>
                </a:tc>
                <a:tc>
                  <a:txBody>
                    <a:bodyPr/>
                    <a:lstStyle/>
                    <a:p>
                      <a:r>
                        <a:rPr lang="en-US" altLang="ja-JP" sz="4400" dirty="0" smtClean="0">
                          <a:hlinkClick r:id="rId12"/>
                        </a:rPr>
                        <a:t>11</a:t>
                      </a:r>
                      <a:r>
                        <a:rPr lang="ja-JP" altLang="en-US" sz="4400" dirty="0" smtClean="0"/>
                        <a:t> </a:t>
                      </a:r>
                      <a:endParaRPr lang="ja-JP" altLang="en-US" sz="4400" dirty="0"/>
                    </a:p>
                  </a:txBody>
                  <a:tcPr marL="0" marR="0" marT="0" marB="0" anchor="ctr"/>
                </a:tc>
                <a:tc>
                  <a:txBody>
                    <a:bodyPr/>
                    <a:lstStyle/>
                    <a:p>
                      <a:r>
                        <a:rPr lang="en-US" altLang="ja-JP" sz="4400" smtClean="0">
                          <a:hlinkClick r:id="rId13"/>
                        </a:rPr>
                        <a:t>12</a:t>
                      </a:r>
                      <a:r>
                        <a:rPr lang="ja-JP" altLang="en-US" sz="4400" smtClean="0"/>
                        <a:t> </a:t>
                      </a:r>
                      <a:endParaRPr lang="ja-JP" altLang="en-US" sz="4400"/>
                    </a:p>
                  </a:txBody>
                  <a:tcPr marL="0" marR="0" marT="0" marB="0" anchor="ctr"/>
                </a:tc>
                <a:tc>
                  <a:txBody>
                    <a:bodyPr/>
                    <a:lstStyle/>
                    <a:p>
                      <a:r>
                        <a:rPr lang="en-US" altLang="ja-JP" sz="4400" smtClean="0">
                          <a:hlinkClick r:id="rId14"/>
                        </a:rPr>
                        <a:t>13</a:t>
                      </a:r>
                      <a:r>
                        <a:rPr lang="ja-JP" altLang="en-US" sz="4400" smtClean="0"/>
                        <a:t> </a:t>
                      </a:r>
                      <a:endParaRPr lang="ja-JP" altLang="en-US" sz="4400"/>
                    </a:p>
                  </a:txBody>
                  <a:tcPr marL="0" marR="0" marT="0" marB="0" anchor="ctr"/>
                </a:tc>
              </a:tr>
              <a:tr h="666357">
                <a:tc>
                  <a:txBody>
                    <a:bodyPr/>
                    <a:lstStyle/>
                    <a:p>
                      <a:r>
                        <a:rPr lang="en-US" altLang="ja-JP" sz="4400" smtClean="0">
                          <a:hlinkClick r:id="rId15"/>
                        </a:rPr>
                        <a:t>14</a:t>
                      </a:r>
                      <a:r>
                        <a:rPr lang="ja-JP" altLang="en-US" sz="4400" smtClean="0"/>
                        <a:t> </a:t>
                      </a:r>
                      <a:endParaRPr lang="ja-JP" altLang="en-US" sz="4400" dirty="0"/>
                    </a:p>
                  </a:txBody>
                  <a:tcPr marL="0" marR="0" marT="0" marB="0" anchor="ctr"/>
                </a:tc>
                <a:tc>
                  <a:txBody>
                    <a:bodyPr/>
                    <a:lstStyle/>
                    <a:p>
                      <a:r>
                        <a:rPr lang="en-US" altLang="ja-JP" sz="4400" smtClean="0">
                          <a:hlinkClick r:id="rId16"/>
                        </a:rPr>
                        <a:t>15</a:t>
                      </a:r>
                      <a:r>
                        <a:rPr lang="ja-JP" altLang="en-US" sz="4400" smtClean="0"/>
                        <a:t> </a:t>
                      </a:r>
                      <a:endParaRPr lang="ja-JP" altLang="en-US" sz="4400" dirty="0"/>
                    </a:p>
                  </a:txBody>
                  <a:tcPr marL="0" marR="0" marT="0" marB="0" anchor="ctr"/>
                </a:tc>
                <a:tc>
                  <a:txBody>
                    <a:bodyPr/>
                    <a:lstStyle/>
                    <a:p>
                      <a:r>
                        <a:rPr lang="en-US" altLang="ja-JP" sz="4400" smtClean="0">
                          <a:hlinkClick r:id="rId17"/>
                        </a:rPr>
                        <a:t>16</a:t>
                      </a:r>
                      <a:r>
                        <a:rPr lang="ja-JP" altLang="en-US" sz="4400" smtClean="0"/>
                        <a:t> </a:t>
                      </a:r>
                      <a:endParaRPr lang="ja-JP" altLang="en-US" sz="4400"/>
                    </a:p>
                  </a:txBody>
                  <a:tcPr marL="0" marR="0" marT="0" marB="0" anchor="ctr"/>
                </a:tc>
                <a:tc>
                  <a:txBody>
                    <a:bodyPr/>
                    <a:lstStyle/>
                    <a:p>
                      <a:r>
                        <a:rPr lang="en-US" altLang="ja-JP" sz="4400" smtClean="0">
                          <a:hlinkClick r:id="rId18"/>
                        </a:rPr>
                        <a:t>17</a:t>
                      </a:r>
                      <a:r>
                        <a:rPr lang="ja-JP" altLang="en-US" sz="4400" smtClean="0"/>
                        <a:t> </a:t>
                      </a:r>
                      <a:endParaRPr lang="ja-JP" altLang="en-US" sz="4400"/>
                    </a:p>
                  </a:txBody>
                  <a:tcPr marL="0" marR="0" marT="0" marB="0" anchor="ctr"/>
                </a:tc>
                <a:tc>
                  <a:txBody>
                    <a:bodyPr/>
                    <a:lstStyle/>
                    <a:p>
                      <a:r>
                        <a:rPr lang="en-US" altLang="ja-JP" sz="4400" smtClean="0">
                          <a:hlinkClick r:id="rId19"/>
                        </a:rPr>
                        <a:t>18</a:t>
                      </a:r>
                      <a:r>
                        <a:rPr lang="ja-JP" altLang="en-US" sz="4400" smtClean="0"/>
                        <a:t> </a:t>
                      </a:r>
                      <a:endParaRPr lang="ja-JP" altLang="en-US" sz="4400"/>
                    </a:p>
                  </a:txBody>
                  <a:tcPr marL="0" marR="0" marT="0" marB="0" anchor="ctr"/>
                </a:tc>
                <a:tc>
                  <a:txBody>
                    <a:bodyPr/>
                    <a:lstStyle/>
                    <a:p>
                      <a:r>
                        <a:rPr lang="en-US" altLang="ja-JP" sz="4400" dirty="0" smtClean="0">
                          <a:hlinkClick r:id="rId20"/>
                        </a:rPr>
                        <a:t>19</a:t>
                      </a:r>
                      <a:r>
                        <a:rPr lang="ja-JP" altLang="en-US" sz="4400" dirty="0" smtClean="0"/>
                        <a:t> </a:t>
                      </a:r>
                      <a:endParaRPr lang="ja-JP" altLang="en-US" sz="4400" dirty="0"/>
                    </a:p>
                  </a:txBody>
                  <a:tcPr marL="0" marR="0" marT="0" marB="0" anchor="ctr"/>
                </a:tc>
                <a:tc>
                  <a:txBody>
                    <a:bodyPr/>
                    <a:lstStyle/>
                    <a:p>
                      <a:r>
                        <a:rPr lang="en-US" altLang="ja-JP" sz="4400" smtClean="0">
                          <a:hlinkClick r:id="rId21"/>
                        </a:rPr>
                        <a:t>20</a:t>
                      </a:r>
                      <a:r>
                        <a:rPr lang="ja-JP" altLang="en-US" sz="4400" smtClean="0"/>
                        <a:t> </a:t>
                      </a:r>
                      <a:endParaRPr lang="ja-JP" altLang="en-US" sz="4400"/>
                    </a:p>
                  </a:txBody>
                  <a:tcPr marL="0" marR="0" marT="0" marB="0" anchor="ctr"/>
                </a:tc>
              </a:tr>
              <a:tr h="666357">
                <a:tc>
                  <a:txBody>
                    <a:bodyPr/>
                    <a:lstStyle/>
                    <a:p>
                      <a:r>
                        <a:rPr lang="en-US" altLang="ja-JP" sz="4400" smtClean="0">
                          <a:hlinkClick r:id="rId22"/>
                        </a:rPr>
                        <a:t>21</a:t>
                      </a:r>
                      <a:r>
                        <a:rPr lang="ja-JP" altLang="en-US" sz="4400" smtClean="0"/>
                        <a:t> </a:t>
                      </a:r>
                      <a:endParaRPr lang="ja-JP" altLang="en-US" sz="4400" dirty="0"/>
                    </a:p>
                  </a:txBody>
                  <a:tcPr marL="0" marR="0" marT="0" marB="0" anchor="ctr"/>
                </a:tc>
                <a:tc>
                  <a:txBody>
                    <a:bodyPr/>
                    <a:lstStyle/>
                    <a:p>
                      <a:r>
                        <a:rPr lang="en-US" altLang="ja-JP" sz="4400" smtClean="0">
                          <a:hlinkClick r:id="rId23"/>
                        </a:rPr>
                        <a:t>22</a:t>
                      </a:r>
                      <a:r>
                        <a:rPr lang="ja-JP" altLang="en-US" sz="4400" smtClean="0"/>
                        <a:t> </a:t>
                      </a:r>
                      <a:endParaRPr lang="ja-JP" altLang="en-US" sz="4400" dirty="0"/>
                    </a:p>
                  </a:txBody>
                  <a:tcPr marL="0" marR="0" marT="0" marB="0" anchor="ctr"/>
                </a:tc>
                <a:tc>
                  <a:txBody>
                    <a:bodyPr/>
                    <a:lstStyle/>
                    <a:p>
                      <a:r>
                        <a:rPr lang="en-US" altLang="ja-JP" sz="4400" smtClean="0">
                          <a:hlinkClick r:id="rId24"/>
                        </a:rPr>
                        <a:t>23</a:t>
                      </a:r>
                      <a:r>
                        <a:rPr lang="ja-JP" altLang="en-US" sz="4400" smtClean="0"/>
                        <a:t> </a:t>
                      </a:r>
                      <a:endParaRPr lang="ja-JP" altLang="en-US" sz="4400" dirty="0"/>
                    </a:p>
                  </a:txBody>
                  <a:tcPr marL="0" marR="0" marT="0" marB="0" anchor="ctr"/>
                </a:tc>
                <a:tc>
                  <a:txBody>
                    <a:bodyPr/>
                    <a:lstStyle/>
                    <a:p>
                      <a:r>
                        <a:rPr lang="en-US" altLang="ja-JP" sz="4400" smtClean="0">
                          <a:hlinkClick r:id="rId25"/>
                        </a:rPr>
                        <a:t>24</a:t>
                      </a:r>
                      <a:r>
                        <a:rPr lang="ja-JP" altLang="en-US" sz="4400" smtClean="0"/>
                        <a:t> </a:t>
                      </a:r>
                      <a:endParaRPr lang="ja-JP" altLang="en-US" sz="4400" dirty="0"/>
                    </a:p>
                  </a:txBody>
                  <a:tcPr marL="0" marR="0" marT="0" marB="0" anchor="ctr"/>
                </a:tc>
                <a:tc>
                  <a:txBody>
                    <a:bodyPr/>
                    <a:lstStyle/>
                    <a:p>
                      <a:r>
                        <a:rPr lang="en-US" altLang="ja-JP" sz="4400" smtClean="0">
                          <a:hlinkClick r:id="rId26"/>
                        </a:rPr>
                        <a:t>25</a:t>
                      </a:r>
                      <a:r>
                        <a:rPr lang="ja-JP" altLang="en-US" sz="4400" smtClean="0"/>
                        <a:t> </a:t>
                      </a:r>
                      <a:endParaRPr lang="ja-JP" altLang="en-US" sz="4400"/>
                    </a:p>
                  </a:txBody>
                  <a:tcPr marL="0" marR="0" marT="0" marB="0" anchor="ctr"/>
                </a:tc>
                <a:tc>
                  <a:txBody>
                    <a:bodyPr/>
                    <a:lstStyle/>
                    <a:p>
                      <a:r>
                        <a:rPr lang="en-US" altLang="ja-JP" sz="4400" smtClean="0">
                          <a:hlinkClick r:id="rId27"/>
                        </a:rPr>
                        <a:t>26</a:t>
                      </a:r>
                      <a:r>
                        <a:rPr lang="ja-JP" altLang="en-US" sz="4400" smtClean="0"/>
                        <a:t> </a:t>
                      </a:r>
                      <a:endParaRPr lang="ja-JP" altLang="en-US" sz="4400"/>
                    </a:p>
                  </a:txBody>
                  <a:tcPr marL="0" marR="0" marT="0" marB="0" anchor="ctr"/>
                </a:tc>
                <a:tc>
                  <a:txBody>
                    <a:bodyPr/>
                    <a:lstStyle/>
                    <a:p>
                      <a:r>
                        <a:rPr lang="en-US" altLang="ja-JP" sz="4400" smtClean="0">
                          <a:hlinkClick r:id="rId28"/>
                        </a:rPr>
                        <a:t>27</a:t>
                      </a:r>
                      <a:r>
                        <a:rPr lang="ja-JP" altLang="en-US" sz="4400" smtClean="0"/>
                        <a:t> </a:t>
                      </a:r>
                      <a:endParaRPr lang="ja-JP" altLang="en-US" sz="4400"/>
                    </a:p>
                  </a:txBody>
                  <a:tcPr marL="0" marR="0" marT="0" marB="0" anchor="ctr"/>
                </a:tc>
              </a:tr>
              <a:tr h="985843">
                <a:tc>
                  <a:txBody>
                    <a:bodyPr/>
                    <a:lstStyle/>
                    <a:p>
                      <a:r>
                        <a:rPr lang="en-US" altLang="ja-JP" sz="4400" dirty="0" smtClean="0">
                          <a:hlinkClick r:id="rId29"/>
                        </a:rPr>
                        <a:t>28</a:t>
                      </a:r>
                      <a:r>
                        <a:rPr lang="ja-JP" altLang="en-US" sz="4400" dirty="0" smtClean="0"/>
                        <a:t> </a:t>
                      </a:r>
                      <a:endParaRPr lang="ja-JP" altLang="en-US" sz="4400" dirty="0"/>
                    </a:p>
                  </a:txBody>
                  <a:tcPr marL="0" marR="0" marT="0" marB="0" anchor="ctr"/>
                </a:tc>
                <a:tc>
                  <a:txBody>
                    <a:bodyPr/>
                    <a:lstStyle/>
                    <a:p>
                      <a:r>
                        <a:rPr lang="en-US" altLang="ja-JP" sz="4400" smtClean="0">
                          <a:hlinkClick r:id="rId30"/>
                        </a:rPr>
                        <a:t>29</a:t>
                      </a:r>
                      <a:r>
                        <a:rPr lang="ja-JP" altLang="en-US" sz="4400" smtClean="0"/>
                        <a:t> </a:t>
                      </a:r>
                      <a:endParaRPr lang="ja-JP" altLang="en-US" sz="4400" dirty="0"/>
                    </a:p>
                  </a:txBody>
                  <a:tcPr marL="0" marR="0" marT="0" marB="0" anchor="ctr"/>
                </a:tc>
                <a:tc>
                  <a:txBody>
                    <a:bodyPr/>
                    <a:lstStyle/>
                    <a:p>
                      <a:r>
                        <a:rPr lang="en-US" altLang="ja-JP" sz="4400" smtClean="0">
                          <a:hlinkClick r:id="rId31"/>
                        </a:rPr>
                        <a:t>30</a:t>
                      </a:r>
                      <a:r>
                        <a:rPr lang="ja-JP" altLang="en-US" sz="4400" smtClean="0"/>
                        <a:t> </a:t>
                      </a:r>
                      <a:endParaRPr lang="ja-JP" altLang="en-US" sz="4400" dirty="0"/>
                    </a:p>
                  </a:txBody>
                  <a:tcPr marL="0" marR="0" marT="0" marB="0" anchor="ctr"/>
                </a:tc>
                <a:tc>
                  <a:txBody>
                    <a:bodyPr/>
                    <a:lstStyle/>
                    <a:p>
                      <a:r>
                        <a:rPr lang="en-US" altLang="ja-JP" sz="4400" smtClean="0">
                          <a:hlinkClick r:id="rId32"/>
                        </a:rPr>
                        <a:t>31</a:t>
                      </a:r>
                      <a:r>
                        <a:rPr lang="ja-JP" altLang="en-US" sz="4400" smtClean="0"/>
                        <a:t> </a:t>
                      </a:r>
                      <a:endParaRPr lang="ja-JP" altLang="en-US" sz="4400" dirty="0"/>
                    </a:p>
                  </a:txBody>
                  <a:tcPr marL="0" marR="0" marT="0" marB="0" anchor="ctr"/>
                </a:tc>
                <a:tc>
                  <a:txBody>
                    <a:bodyPr/>
                    <a:lstStyle/>
                    <a:p>
                      <a:endParaRPr kumimoji="1" lang="ja-JP" altLang="en-US" sz="4400" dirty="0"/>
                    </a:p>
                  </a:txBody>
                  <a:tcPr/>
                </a:tc>
                <a:tc>
                  <a:txBody>
                    <a:bodyPr/>
                    <a:lstStyle/>
                    <a:p>
                      <a:endParaRPr kumimoji="1" lang="ja-JP" altLang="en-US" sz="4400" dirty="0"/>
                    </a:p>
                  </a:txBody>
                  <a:tcPr/>
                </a:tc>
                <a:tc>
                  <a:txBody>
                    <a:bodyPr/>
                    <a:lstStyle/>
                    <a:p>
                      <a:endParaRPr kumimoji="1" lang="ja-JP" altLang="en-US" sz="4400" dirty="0"/>
                    </a:p>
                  </a:txBody>
                  <a:tcPr/>
                </a:tc>
              </a:tr>
            </a:tbl>
          </a:graphicData>
        </a:graphic>
      </p:graphicFrame>
      <p:sp>
        <p:nvSpPr>
          <p:cNvPr id="5" name="正方形/長方形 4"/>
          <p:cNvSpPr/>
          <p:nvPr/>
        </p:nvSpPr>
        <p:spPr>
          <a:xfrm>
            <a:off x="5220071" y="1340768"/>
            <a:ext cx="3466727" cy="5517232"/>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正方形/長方形 5"/>
          <p:cNvSpPr/>
          <p:nvPr/>
        </p:nvSpPr>
        <p:spPr>
          <a:xfrm>
            <a:off x="251520" y="1340768"/>
            <a:ext cx="1287761" cy="5517232"/>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321041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19256" cy="922114"/>
          </a:xfrm>
          <a:solidFill>
            <a:schemeClr val="tx2">
              <a:lumMod val="20000"/>
              <a:lumOff val="80000"/>
            </a:schemeClr>
          </a:solidFill>
        </p:spPr>
        <p:txBody>
          <a:bodyPr/>
          <a:lstStyle/>
          <a:p>
            <a:r>
              <a:rPr kumimoji="1" lang="ja-JP" altLang="en-US" dirty="0" smtClean="0"/>
              <a:t>単価を変更する例</a:t>
            </a:r>
            <a:endParaRPr kumimoji="1" lang="ja-JP" altLang="en-US" dirty="0"/>
          </a:p>
        </p:txBody>
      </p:sp>
      <p:sp>
        <p:nvSpPr>
          <p:cNvPr id="3" name="コンテンツ プレースホルダー 2"/>
          <p:cNvSpPr>
            <a:spLocks noGrp="1"/>
          </p:cNvSpPr>
          <p:nvPr>
            <p:ph idx="1"/>
          </p:nvPr>
        </p:nvSpPr>
        <p:spPr>
          <a:xfrm>
            <a:off x="0" y="1196752"/>
            <a:ext cx="8686800" cy="4929411"/>
          </a:xfrm>
        </p:spPr>
        <p:txBody>
          <a:bodyPr/>
          <a:lstStyle/>
          <a:p>
            <a:pPr marL="0" indent="0">
              <a:buNone/>
            </a:pPr>
            <a:r>
              <a:rPr kumimoji="1" lang="ja-JP" altLang="en-US" dirty="0" smtClean="0"/>
              <a:t>○大阪市　</a:t>
            </a:r>
            <a:endParaRPr kumimoji="1" lang="en-US" altLang="ja-JP" dirty="0" smtClean="0"/>
          </a:p>
          <a:p>
            <a:pPr marL="0" indent="0">
              <a:buNone/>
            </a:pPr>
            <a:r>
              <a:rPr kumimoji="1" lang="ja-JP" altLang="en-US" dirty="0" smtClean="0"/>
              <a:t>　　現行相当は訪問型・通所型とも「月額包括制報</a:t>
            </a:r>
            <a:endParaRPr kumimoji="1" lang="en-US" altLang="ja-JP" dirty="0" smtClean="0"/>
          </a:p>
          <a:p>
            <a:pPr marL="0" indent="0">
              <a:buNone/>
            </a:pPr>
            <a:r>
              <a:rPr kumimoji="1" lang="ja-JP" altLang="en-US" dirty="0" smtClean="0"/>
              <a:t>　　酬」は維持</a:t>
            </a:r>
            <a:endParaRPr lang="en-US" altLang="ja-JP" dirty="0"/>
          </a:p>
          <a:p>
            <a:pPr marL="0" indent="0">
              <a:buNone/>
            </a:pPr>
            <a:r>
              <a:rPr kumimoji="1" lang="ja-JP" altLang="en-US" dirty="0" smtClean="0"/>
              <a:t>　　通所型は回数区分へ　要支援</a:t>
            </a:r>
            <a:r>
              <a:rPr kumimoji="1" lang="en-US" altLang="ja-JP" dirty="0" smtClean="0"/>
              <a:t>2</a:t>
            </a:r>
            <a:r>
              <a:rPr kumimoji="1" lang="ja-JP" altLang="en-US" dirty="0" smtClean="0"/>
              <a:t>でも週１回利用</a:t>
            </a:r>
            <a:endParaRPr kumimoji="1" lang="en-US" altLang="ja-JP" dirty="0" smtClean="0"/>
          </a:p>
          <a:p>
            <a:pPr marL="0" indent="0">
              <a:buNone/>
            </a:pPr>
            <a:r>
              <a:rPr lang="ja-JP" altLang="en-US" dirty="0"/>
              <a:t>　</a:t>
            </a:r>
            <a:r>
              <a:rPr lang="ja-JP" altLang="en-US" dirty="0" smtClean="0"/>
              <a:t>　</a:t>
            </a:r>
            <a:r>
              <a:rPr kumimoji="1" lang="ja-JP" altLang="en-US" dirty="0" smtClean="0"/>
              <a:t>なら　　３３７７単位⇒１６４７単位</a:t>
            </a:r>
            <a:endParaRPr kumimoji="1" lang="en-US" altLang="ja-JP" dirty="0" smtClean="0"/>
          </a:p>
          <a:p>
            <a:pPr marL="0" indent="0">
              <a:buNone/>
            </a:pPr>
            <a:r>
              <a:rPr kumimoji="1" lang="ja-JP" altLang="en-US" dirty="0" smtClean="0"/>
              <a:t>○堺市　</a:t>
            </a:r>
            <a:endParaRPr kumimoji="1" lang="en-US" altLang="ja-JP" dirty="0" smtClean="0"/>
          </a:p>
          <a:p>
            <a:pPr marL="0" indent="0">
              <a:buNone/>
            </a:pPr>
            <a:r>
              <a:rPr lang="ja-JP" altLang="en-US" dirty="0"/>
              <a:t>　</a:t>
            </a:r>
            <a:r>
              <a:rPr lang="ja-JP" altLang="en-US" dirty="0" smtClean="0"/>
              <a:t>　基本は月額包括制単価。１回当たり出来高単価は「月途中の利用開始・廃止」などのみ</a:t>
            </a:r>
            <a:endParaRPr kumimoji="1" lang="en-US" altLang="ja-JP" dirty="0" smtClean="0"/>
          </a:p>
          <a:p>
            <a:pPr marL="0" indent="0">
              <a:buNone/>
            </a:pP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3973980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864096"/>
          </a:xfrm>
          <a:solidFill>
            <a:schemeClr val="tx2">
              <a:lumMod val="20000"/>
              <a:lumOff val="80000"/>
            </a:schemeClr>
          </a:solidFill>
        </p:spPr>
        <p:txBody>
          <a:bodyPr/>
          <a:lstStyle/>
          <a:p>
            <a:r>
              <a:rPr kumimoji="1" lang="ja-JP" altLang="en-US" sz="3600" dirty="0" smtClean="0"/>
              <a:t>阪南各市の現行相当削減へのたたかい</a:t>
            </a:r>
            <a:endParaRPr kumimoji="1" lang="ja-JP" altLang="en-US" sz="3600" dirty="0"/>
          </a:p>
        </p:txBody>
      </p:sp>
      <p:sp>
        <p:nvSpPr>
          <p:cNvPr id="3" name="コンテンツ プレースホルダー 2"/>
          <p:cNvSpPr>
            <a:spLocks noGrp="1"/>
          </p:cNvSpPr>
          <p:nvPr>
            <p:ph idx="1"/>
          </p:nvPr>
        </p:nvSpPr>
        <p:spPr>
          <a:xfrm>
            <a:off x="0" y="1124744"/>
            <a:ext cx="8892480" cy="5400600"/>
          </a:xfrm>
        </p:spPr>
        <p:txBody>
          <a:bodyPr/>
          <a:lstStyle/>
          <a:p>
            <a:pPr marL="0" indent="0">
              <a:buNone/>
            </a:pPr>
            <a:r>
              <a:rPr kumimoji="1" lang="ja-JP" altLang="en-US" dirty="0" smtClean="0"/>
              <a:t>　阪南</a:t>
            </a:r>
            <a:r>
              <a:rPr kumimoji="1" lang="ja-JP" altLang="en-US" dirty="0" smtClean="0"/>
              <a:t>各市町で訪問介護・通所介護事業者に問いかける取り組みをしてはどう</a:t>
            </a:r>
            <a:r>
              <a:rPr kumimoji="1" lang="ja-JP" altLang="en-US" dirty="0" smtClean="0"/>
              <a:t>か</a:t>
            </a:r>
            <a:endParaRPr kumimoji="1" lang="en-US" altLang="ja-JP" dirty="0" smtClean="0"/>
          </a:p>
          <a:p>
            <a:pPr marL="0" indent="0">
              <a:buNone/>
            </a:pPr>
            <a:r>
              <a:rPr kumimoji="1" lang="en-US" altLang="ja-JP" dirty="0" smtClean="0"/>
              <a:t>【</a:t>
            </a:r>
            <a:r>
              <a:rPr kumimoji="1" lang="ja-JP" altLang="en-US" dirty="0" smtClean="0"/>
              <a:t>訪問介護・通所介護事業者アンケート</a:t>
            </a:r>
            <a:r>
              <a:rPr kumimoji="1" lang="en-US" altLang="ja-JP" dirty="0" smtClean="0"/>
              <a:t>】</a:t>
            </a:r>
          </a:p>
          <a:p>
            <a:pPr marL="0" indent="0">
              <a:buNone/>
            </a:pPr>
            <a:r>
              <a:rPr lang="ja-JP" altLang="en-US" dirty="0" smtClean="0"/>
              <a:t>問）出来高制報酬による報酬削減でやっていけますか</a:t>
            </a:r>
            <a:endParaRPr lang="en-US" altLang="ja-JP" dirty="0" smtClean="0"/>
          </a:p>
          <a:p>
            <a:pPr marL="0" indent="0">
              <a:buNone/>
            </a:pPr>
            <a:r>
              <a:rPr lang="ja-JP" altLang="en-US" dirty="0" smtClean="0"/>
              <a:t>調査項目　　出来高単価でどれだけ減収になるか</a:t>
            </a:r>
            <a:endParaRPr lang="en-US" altLang="ja-JP" dirty="0" smtClean="0"/>
          </a:p>
          <a:p>
            <a:pPr marL="0" indent="0">
              <a:buNone/>
            </a:pPr>
            <a:r>
              <a:rPr lang="ja-JP" altLang="en-US" dirty="0"/>
              <a:t>①</a:t>
            </a:r>
            <a:r>
              <a:rPr lang="ja-JP" altLang="en-US" dirty="0" smtClean="0"/>
              <a:t>８月１ヵ月の利用実績</a:t>
            </a:r>
            <a:r>
              <a:rPr lang="en-US" altLang="ja-JP" dirty="0" smtClean="0"/>
              <a:t>×</a:t>
            </a:r>
            <a:r>
              <a:rPr lang="ja-JP" altLang="en-US" dirty="0" smtClean="0"/>
              <a:t>出来高単価　の報酬額</a:t>
            </a:r>
            <a:endParaRPr lang="en-US" altLang="ja-JP" dirty="0" smtClean="0"/>
          </a:p>
          <a:p>
            <a:pPr marL="0" indent="0">
              <a:buNone/>
            </a:pPr>
            <a:r>
              <a:rPr lang="ja-JP" altLang="en-US" dirty="0" smtClean="0"/>
              <a:t>②現行の８月の報酬額　　①－②　⇒　</a:t>
            </a:r>
            <a:r>
              <a:rPr lang="en-US" altLang="ja-JP" dirty="0" smtClean="0"/>
              <a:t>(</a:t>
            </a:r>
            <a:r>
              <a:rPr lang="ja-JP" altLang="en-US" dirty="0" smtClean="0"/>
              <a:t>　</a:t>
            </a:r>
            <a:r>
              <a:rPr lang="en-US" altLang="ja-JP" dirty="0" smtClean="0"/>
              <a:t>)</a:t>
            </a:r>
            <a:r>
              <a:rPr lang="ja-JP" altLang="en-US" dirty="0" smtClean="0"/>
              <a:t>％減</a:t>
            </a:r>
            <a:endParaRPr lang="en-US" altLang="ja-JP" dirty="0" smtClean="0"/>
          </a:p>
          <a:p>
            <a:pPr marL="0" indent="0">
              <a:buNone/>
            </a:pPr>
            <a:r>
              <a:rPr lang="ja-JP" altLang="en-US" dirty="0"/>
              <a:t>　</a:t>
            </a:r>
            <a:endParaRPr lang="en-US" altLang="ja-JP" dirty="0" smtClean="0"/>
          </a:p>
          <a:p>
            <a:pPr marL="0" indent="0">
              <a:buNone/>
            </a:pPr>
            <a:endParaRPr kumimoji="1" lang="en-US" altLang="ja-JP" dirty="0" smtClean="0"/>
          </a:p>
          <a:p>
            <a:pPr marL="0" indent="0">
              <a:buNone/>
            </a:pPr>
            <a:endParaRPr kumimoji="1" lang="ja-JP" altLang="en-US" dirty="0"/>
          </a:p>
        </p:txBody>
      </p:sp>
      <p:sp>
        <p:nvSpPr>
          <p:cNvPr id="4" name="角丸四角形 3"/>
          <p:cNvSpPr/>
          <p:nvPr/>
        </p:nvSpPr>
        <p:spPr>
          <a:xfrm>
            <a:off x="251520" y="5733256"/>
            <a:ext cx="8208912" cy="1124744"/>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400" dirty="0" smtClean="0">
                <a:solidFill>
                  <a:srgbClr val="FF0000"/>
                </a:solidFill>
              </a:rPr>
              <a:t>全市町村へ統一して要求・現行サービスの報酬引き下げ反対</a:t>
            </a:r>
            <a:endParaRPr kumimoji="1" lang="ja-JP" altLang="en-US" sz="4400" dirty="0">
              <a:solidFill>
                <a:srgbClr val="FF0000"/>
              </a:solidFill>
            </a:endParaRPr>
          </a:p>
        </p:txBody>
      </p:sp>
    </p:spTree>
    <p:extLst>
      <p:ext uri="{BB962C8B-B14F-4D97-AF65-F5344CB8AC3E}">
        <p14:creationId xmlns:p14="http://schemas.microsoft.com/office/powerpoint/2010/main" val="4207232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530626"/>
          </a:xfrm>
        </p:spPr>
        <p:txBody>
          <a:bodyPr/>
          <a:lstStyle/>
          <a:p>
            <a:r>
              <a:rPr kumimoji="1" lang="ja-JP" altLang="en-US" sz="8000" dirty="0" smtClean="0">
                <a:solidFill>
                  <a:srgbClr val="FF0000"/>
                </a:solidFill>
              </a:rPr>
              <a:t>争点２</a:t>
            </a:r>
            <a:r>
              <a:rPr kumimoji="1" lang="en-US" altLang="ja-JP" sz="8000" dirty="0" smtClean="0">
                <a:solidFill>
                  <a:srgbClr val="FF0000"/>
                </a:solidFill>
              </a:rPr>
              <a:t/>
            </a:r>
            <a:br>
              <a:rPr kumimoji="1" lang="en-US" altLang="ja-JP" sz="8000" dirty="0" smtClean="0">
                <a:solidFill>
                  <a:srgbClr val="FF0000"/>
                </a:solidFill>
              </a:rPr>
            </a:br>
            <a:r>
              <a:rPr lang="ja-JP" altLang="en-US" sz="8000" dirty="0" smtClean="0">
                <a:solidFill>
                  <a:srgbClr val="FF0000"/>
                </a:solidFill>
              </a:rPr>
              <a:t>緩和型サービス</a:t>
            </a:r>
            <a:r>
              <a:rPr lang="en-US" altLang="ja-JP" sz="8000" dirty="0" smtClean="0">
                <a:solidFill>
                  <a:srgbClr val="FF0000"/>
                </a:solidFill>
              </a:rPr>
              <a:t>A</a:t>
            </a:r>
            <a:r>
              <a:rPr lang="ja-JP" altLang="en-US" sz="8000" dirty="0" smtClean="0">
                <a:solidFill>
                  <a:srgbClr val="FF0000"/>
                </a:solidFill>
              </a:rPr>
              <a:t>を中心にさせない</a:t>
            </a:r>
            <a:endParaRPr kumimoji="1" lang="ja-JP" altLang="en-US" sz="8000" dirty="0">
              <a:solidFill>
                <a:srgbClr val="FF0000"/>
              </a:solidFill>
            </a:endParaRPr>
          </a:p>
        </p:txBody>
      </p:sp>
    </p:spTree>
    <p:extLst>
      <p:ext uri="{BB962C8B-B14F-4D97-AF65-F5344CB8AC3E}">
        <p14:creationId xmlns:p14="http://schemas.microsoft.com/office/powerpoint/2010/main" val="16624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solidFill>
            <a:schemeClr val="accent5">
              <a:lumMod val="20000"/>
              <a:lumOff val="80000"/>
            </a:schemeClr>
          </a:solidFill>
        </p:spPr>
        <p:txBody>
          <a:bodyPr>
            <a:normAutofit fontScale="90000"/>
          </a:bodyPr>
          <a:lstStyle/>
          <a:p>
            <a:r>
              <a:rPr lang="ja-JP" altLang="en-US" sz="5400" dirty="0" smtClean="0"/>
              <a:t>介護の４大改定</a:t>
            </a:r>
            <a:r>
              <a:rPr lang="ja-JP" altLang="en-US" dirty="0" smtClean="0"/>
              <a:t>　</a:t>
            </a:r>
            <a:r>
              <a:rPr lang="ja-JP" altLang="ja-JP" dirty="0" smtClean="0"/>
              <a:t>　</a:t>
            </a:r>
            <a:endParaRPr kumimoji="1" lang="ja-JP" altLang="en-US" dirty="0"/>
          </a:p>
        </p:txBody>
      </p:sp>
      <p:sp>
        <p:nvSpPr>
          <p:cNvPr id="3" name="コンテンツ プレースホルダ 2"/>
          <p:cNvSpPr>
            <a:spLocks noGrp="1"/>
          </p:cNvSpPr>
          <p:nvPr>
            <p:ph idx="1"/>
          </p:nvPr>
        </p:nvSpPr>
        <p:spPr>
          <a:xfrm>
            <a:off x="179512" y="1124744"/>
            <a:ext cx="8856984" cy="5616624"/>
          </a:xfrm>
        </p:spPr>
        <p:txBody>
          <a:bodyPr>
            <a:normAutofit fontScale="92500" lnSpcReduction="20000"/>
          </a:bodyPr>
          <a:lstStyle/>
          <a:p>
            <a:pPr>
              <a:buNone/>
            </a:pPr>
            <a:r>
              <a:rPr lang="ja-JP" altLang="en-US" sz="4800" dirty="0" smtClean="0"/>
              <a:t>１　</a:t>
            </a:r>
            <a:r>
              <a:rPr lang="ja-JP" altLang="en-US" sz="4800" u="sng" dirty="0" smtClean="0">
                <a:solidFill>
                  <a:srgbClr val="FF0000"/>
                </a:solidFill>
              </a:rPr>
              <a:t>要支援１，２の</a:t>
            </a:r>
            <a:r>
              <a:rPr lang="ja-JP" altLang="en-US" sz="4800" dirty="0" smtClean="0"/>
              <a:t>ヘルパー・デイサービスの</a:t>
            </a:r>
            <a:r>
              <a:rPr lang="ja-JP" altLang="en-US" sz="4800" u="sng" dirty="0" smtClean="0">
                <a:solidFill>
                  <a:srgbClr val="FF0000"/>
                </a:solidFill>
              </a:rPr>
              <a:t>保険外し、市町村事業化</a:t>
            </a:r>
            <a:r>
              <a:rPr kumimoji="1" lang="ja-JP" altLang="en-US" sz="7200" dirty="0" smtClean="0"/>
              <a:t>　</a:t>
            </a:r>
            <a:endParaRPr kumimoji="1" lang="en-US" altLang="ja-JP" sz="7200" dirty="0" smtClean="0"/>
          </a:p>
          <a:p>
            <a:pPr>
              <a:buNone/>
            </a:pPr>
            <a:r>
              <a:rPr lang="ja-JP" altLang="en-US" sz="4800" dirty="0" smtClean="0"/>
              <a:t>２　特養新規入所は原則</a:t>
            </a:r>
            <a:r>
              <a:rPr lang="ja-JP" altLang="en-US" sz="4800" u="sng" dirty="0" smtClean="0">
                <a:solidFill>
                  <a:srgbClr val="FF0000"/>
                </a:solidFill>
              </a:rPr>
              <a:t>要介護３以上</a:t>
            </a:r>
            <a:endParaRPr lang="en-US" altLang="ja-JP" sz="5400" u="sng" dirty="0" smtClean="0">
              <a:solidFill>
                <a:srgbClr val="FF0000"/>
              </a:solidFill>
            </a:endParaRPr>
          </a:p>
          <a:p>
            <a:pPr>
              <a:buNone/>
            </a:pPr>
            <a:r>
              <a:rPr lang="ja-JP" altLang="en-US" sz="4800" dirty="0" smtClean="0"/>
              <a:t>３　一定以上の所得者（年金収入２８０万円超）は</a:t>
            </a:r>
            <a:r>
              <a:rPr lang="ja-JP" altLang="en-US" sz="4800" u="sng" dirty="0" smtClean="0">
                <a:solidFill>
                  <a:srgbClr val="FF0000"/>
                </a:solidFill>
              </a:rPr>
              <a:t>２割負担</a:t>
            </a:r>
            <a:endParaRPr lang="en-US" altLang="ja-JP" sz="4800" u="sng" dirty="0" smtClean="0"/>
          </a:p>
          <a:p>
            <a:pPr>
              <a:buNone/>
            </a:pPr>
            <a:r>
              <a:rPr lang="ja-JP" altLang="en-US" sz="4800" dirty="0" smtClean="0"/>
              <a:t>４　非課税者の施設食事・部屋代軽減に</a:t>
            </a:r>
            <a:r>
              <a:rPr lang="ja-JP" altLang="en-US" sz="4800" u="sng" dirty="0" smtClean="0">
                <a:solidFill>
                  <a:srgbClr val="FF0000"/>
                </a:solidFill>
              </a:rPr>
              <a:t>預貯金（１０００万円未満）・配偶者（非課税）要件</a:t>
            </a:r>
            <a:endParaRPr lang="en-US" altLang="ja-JP" sz="4400" u="sng" dirty="0" smtClean="0">
              <a:solidFill>
                <a:srgbClr val="FF0000"/>
              </a:solidFill>
            </a:endParaRPr>
          </a:p>
          <a:p>
            <a:pPr>
              <a:buNone/>
            </a:pPr>
            <a:endParaRPr kumimoji="1" lang="ja-JP" altLang="en-US" dirty="0"/>
          </a:p>
        </p:txBody>
      </p:sp>
    </p:spTree>
    <p:extLst>
      <p:ext uri="{BB962C8B-B14F-4D97-AF65-F5344CB8AC3E}">
        <p14:creationId xmlns:p14="http://schemas.microsoft.com/office/powerpoint/2010/main" val="9754563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07413" cy="1143000"/>
          </a:xfrm>
        </p:spPr>
        <p:txBody>
          <a:bodyPr rtlCol="0">
            <a:normAutofit fontScale="90000"/>
          </a:bodyPr>
          <a:lstStyle/>
          <a:p>
            <a:pPr eaLnBrk="1" fontAlgn="auto" hangingPunct="1">
              <a:spcAft>
                <a:spcPts val="0"/>
              </a:spcAft>
              <a:defRPr/>
            </a:pPr>
            <a:r>
              <a:rPr lang="ja-JP" altLang="en-US" u="sng" dirty="0" smtClean="0"/>
              <a:t>訪問型・通所型サービスＡ（基準緩和）</a:t>
            </a:r>
            <a:endParaRPr lang="ja-JP" altLang="en-US" u="sng" dirty="0"/>
          </a:p>
        </p:txBody>
      </p:sp>
      <p:sp>
        <p:nvSpPr>
          <p:cNvPr id="56323" name="コンテンツ プレースホルダ 2"/>
          <p:cNvSpPr>
            <a:spLocks noGrp="1"/>
          </p:cNvSpPr>
          <p:nvPr>
            <p:ph idx="1"/>
          </p:nvPr>
        </p:nvSpPr>
        <p:spPr>
          <a:xfrm>
            <a:off x="250825" y="1268413"/>
            <a:ext cx="8893175" cy="5400675"/>
          </a:xfrm>
        </p:spPr>
        <p:txBody>
          <a:bodyPr/>
          <a:lstStyle/>
          <a:p>
            <a:pPr eaLnBrk="1" hangingPunct="1">
              <a:buFont typeface="Arial" panose="020B0604020202020204" pitchFamily="34" charset="0"/>
              <a:buNone/>
            </a:pPr>
            <a:r>
              <a:rPr lang="ja-JP" altLang="ja-JP" sz="3600" dirty="0" smtClean="0"/>
              <a:t>緩和した基準による生活支援、デ</a:t>
            </a:r>
            <a:r>
              <a:rPr lang="ja-JP" altLang="en-US" sz="3600" dirty="0" smtClean="0"/>
              <a:t>イ</a:t>
            </a:r>
            <a:r>
              <a:rPr lang="ja-JP" altLang="ja-JP" sz="3600" dirty="0" smtClean="0"/>
              <a:t>サービス</a:t>
            </a:r>
            <a:r>
              <a:rPr lang="ja-JP" altLang="en-US" sz="3600" dirty="0" smtClean="0"/>
              <a:t>　</a:t>
            </a:r>
            <a:r>
              <a:rPr lang="en-US" altLang="ja-JP" sz="3600" dirty="0" smtClean="0"/>
              <a:t>【</a:t>
            </a:r>
            <a:r>
              <a:rPr lang="ja-JP" altLang="en-US" sz="3600" dirty="0" smtClean="0"/>
              <a:t>実施方法</a:t>
            </a:r>
            <a:r>
              <a:rPr lang="en-US" altLang="ja-JP" sz="3600" dirty="0" smtClean="0"/>
              <a:t>】</a:t>
            </a:r>
            <a:r>
              <a:rPr lang="ja-JP" altLang="ja-JP" sz="3600" dirty="0" smtClean="0"/>
              <a:t>指定事業者</a:t>
            </a:r>
            <a:endParaRPr lang="en-US" altLang="ja-JP" sz="3600" dirty="0" smtClean="0"/>
          </a:p>
          <a:p>
            <a:pPr eaLnBrk="1" hangingPunct="1">
              <a:buFont typeface="Arial" panose="020B0604020202020204" pitchFamily="34" charset="0"/>
              <a:buNone/>
            </a:pPr>
            <a:r>
              <a:rPr lang="ja-JP" altLang="ja-JP" sz="3600" dirty="0" smtClean="0"/>
              <a:t>①</a:t>
            </a:r>
            <a:r>
              <a:rPr lang="ja-JP" altLang="ja-JP" sz="3600" dirty="0" smtClean="0">
                <a:solidFill>
                  <a:srgbClr val="FF0000"/>
                </a:solidFill>
              </a:rPr>
              <a:t>無資格者可</a:t>
            </a:r>
            <a:r>
              <a:rPr lang="ja-JP" altLang="en-US" sz="3600" dirty="0" smtClean="0"/>
              <a:t>（一定の研修）</a:t>
            </a:r>
            <a:endParaRPr lang="ja-JP" altLang="ja-JP" sz="3600" dirty="0" smtClean="0"/>
          </a:p>
          <a:p>
            <a:pPr eaLnBrk="1" hangingPunct="1">
              <a:buFont typeface="Arial" panose="020B0604020202020204" pitchFamily="34" charset="0"/>
              <a:buNone/>
            </a:pPr>
            <a:r>
              <a:rPr lang="ja-JP" altLang="ja-JP" sz="3600" dirty="0" smtClean="0"/>
              <a:t>②設備基準</a:t>
            </a:r>
            <a:r>
              <a:rPr lang="ja-JP" altLang="ja-JP" sz="3600" dirty="0" smtClean="0">
                <a:solidFill>
                  <a:srgbClr val="FF0000"/>
                </a:solidFill>
              </a:rPr>
              <a:t>緩和</a:t>
            </a:r>
          </a:p>
          <a:p>
            <a:pPr eaLnBrk="1" hangingPunct="1">
              <a:buFont typeface="Arial" panose="020B0604020202020204" pitchFamily="34" charset="0"/>
              <a:buNone/>
            </a:pPr>
            <a:r>
              <a:rPr lang="ja-JP" altLang="ja-JP" sz="3600" dirty="0" smtClean="0"/>
              <a:t>③個別サービス</a:t>
            </a:r>
            <a:r>
              <a:rPr lang="ja-JP" altLang="ja-JP" sz="3600" dirty="0" smtClean="0">
                <a:solidFill>
                  <a:srgbClr val="FF0000"/>
                </a:solidFill>
              </a:rPr>
              <a:t>計画なし</a:t>
            </a:r>
            <a:r>
              <a:rPr lang="ja-JP" altLang="ja-JP" sz="3600" dirty="0" smtClean="0"/>
              <a:t>も可</a:t>
            </a:r>
          </a:p>
          <a:p>
            <a:pPr eaLnBrk="1" hangingPunct="1">
              <a:buFont typeface="Arial" panose="020B0604020202020204" pitchFamily="34" charset="0"/>
              <a:buNone/>
            </a:pPr>
            <a:r>
              <a:rPr lang="ja-JP" altLang="ja-JP" sz="3600" dirty="0" smtClean="0"/>
              <a:t>④衛生・守秘・事故対応など</a:t>
            </a:r>
            <a:endParaRPr lang="en-US" altLang="ja-JP" sz="3600" dirty="0" smtClean="0"/>
          </a:p>
          <a:p>
            <a:pPr eaLnBrk="1" hangingPunct="1">
              <a:buFont typeface="Arial" panose="020B0604020202020204" pitchFamily="34" charset="0"/>
              <a:buNone/>
            </a:pPr>
            <a:r>
              <a:rPr lang="en-US" altLang="ja-JP" sz="3600" dirty="0" smtClean="0"/>
              <a:t>【</a:t>
            </a:r>
            <a:r>
              <a:rPr lang="ja-JP" altLang="en-US" sz="3600" dirty="0" smtClean="0"/>
              <a:t>提供者</a:t>
            </a:r>
            <a:r>
              <a:rPr lang="en-US" altLang="ja-JP" sz="3600" dirty="0" smtClean="0"/>
              <a:t>】</a:t>
            </a:r>
            <a:r>
              <a:rPr lang="ja-JP" altLang="ja-JP" sz="3600" dirty="0" smtClean="0"/>
              <a:t>主に雇用労働者</a:t>
            </a:r>
            <a:endParaRPr lang="en-US" altLang="ja-JP" sz="3600" dirty="0" smtClean="0"/>
          </a:p>
          <a:p>
            <a:pPr eaLnBrk="1" hangingPunct="1">
              <a:buFont typeface="Arial" panose="020B0604020202020204" pitchFamily="34" charset="0"/>
              <a:buNone/>
            </a:pPr>
            <a:r>
              <a:rPr lang="en-US" altLang="ja-JP" dirty="0" smtClean="0">
                <a:solidFill>
                  <a:srgbClr val="FF0000"/>
                </a:solidFill>
              </a:rPr>
              <a:t>※</a:t>
            </a:r>
            <a:r>
              <a:rPr lang="ja-JP" altLang="en-US" dirty="0" smtClean="0">
                <a:solidFill>
                  <a:srgbClr val="FF0000"/>
                </a:solidFill>
              </a:rPr>
              <a:t>報酬は予防給付より</a:t>
            </a:r>
            <a:r>
              <a:rPr lang="ja-JP" altLang="en-US" u="sng" dirty="0" smtClean="0">
                <a:solidFill>
                  <a:srgbClr val="FF0000"/>
                </a:solidFill>
              </a:rPr>
              <a:t>大幅に低い　８割～５割</a:t>
            </a:r>
          </a:p>
        </p:txBody>
      </p:sp>
    </p:spTree>
    <p:extLst>
      <p:ext uri="{BB962C8B-B14F-4D97-AF65-F5344CB8AC3E}">
        <p14:creationId xmlns:p14="http://schemas.microsoft.com/office/powerpoint/2010/main" val="15083916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7524" y="1384269"/>
            <a:ext cx="8856476" cy="5257800"/>
          </a:xfrm>
        </p:spPr>
        <p:txBody>
          <a:bodyPr/>
          <a:lstStyle/>
          <a:p>
            <a:pPr marL="0" indent="0">
              <a:buNone/>
            </a:pPr>
            <a:r>
              <a:rPr lang="ja-JP" altLang="en-US" sz="4000" dirty="0" smtClean="0"/>
              <a:t>課題①～③</a:t>
            </a:r>
            <a:endParaRPr lang="en-US" altLang="ja-JP" sz="4000" dirty="0" smtClean="0"/>
          </a:p>
          <a:p>
            <a:pPr marL="0" indent="0">
              <a:buNone/>
            </a:pPr>
            <a:r>
              <a:rPr lang="ja-JP" altLang="ja-JP" sz="4000" dirty="0" smtClean="0"/>
              <a:t>①</a:t>
            </a:r>
            <a:r>
              <a:rPr lang="ja-JP" altLang="ja-JP" sz="4000" dirty="0" smtClean="0"/>
              <a:t>「現行相当サービス」</a:t>
            </a:r>
            <a:r>
              <a:rPr lang="ja-JP" altLang="en-US" sz="4000" dirty="0" smtClean="0"/>
              <a:t>を堅持し、</a:t>
            </a:r>
            <a:r>
              <a:rPr lang="ja-JP" altLang="ja-JP" sz="4000" dirty="0" smtClean="0"/>
              <a:t>現行相当サービスの</a:t>
            </a:r>
            <a:r>
              <a:rPr lang="ja-JP" altLang="en-US" sz="4000" dirty="0" smtClean="0"/>
              <a:t>切り下げ・</a:t>
            </a:r>
            <a:r>
              <a:rPr lang="ja-JP" altLang="ja-JP" sz="4000" dirty="0" smtClean="0"/>
              <a:t>縮小をさせない</a:t>
            </a:r>
            <a:endParaRPr lang="en-US" altLang="ja-JP" sz="4000" dirty="0" smtClean="0"/>
          </a:p>
          <a:p>
            <a:pPr marL="0" indent="0">
              <a:buNone/>
            </a:pPr>
            <a:r>
              <a:rPr lang="ja-JP" altLang="ja-JP" sz="4000" dirty="0" smtClean="0"/>
              <a:t>②</a:t>
            </a:r>
            <a:r>
              <a:rPr lang="ja-JP" altLang="en-US" sz="4000" dirty="0" smtClean="0">
                <a:latin typeface="+mj-ea"/>
                <a:ea typeface="+mj-ea"/>
              </a:rPr>
              <a:t>無資格</a:t>
            </a:r>
            <a:r>
              <a:rPr lang="ja-JP" altLang="en-US" sz="4000" dirty="0" smtClean="0">
                <a:latin typeface="+mj-ea"/>
                <a:ea typeface="+mj-ea"/>
              </a:rPr>
              <a:t>・低価格の「緩和型</a:t>
            </a:r>
            <a:r>
              <a:rPr lang="en-US" altLang="ja-JP" sz="4000" dirty="0" smtClean="0">
                <a:latin typeface="+mj-ea"/>
                <a:ea typeface="+mj-ea"/>
              </a:rPr>
              <a:t>A</a:t>
            </a:r>
            <a:r>
              <a:rPr lang="ja-JP" altLang="en-US" sz="4000" dirty="0" smtClean="0">
                <a:latin typeface="+mj-ea"/>
                <a:ea typeface="+mj-ea"/>
              </a:rPr>
              <a:t>」はできる限り導入させない</a:t>
            </a:r>
            <a:endParaRPr lang="en-US" altLang="ja-JP" sz="4000" dirty="0" smtClean="0">
              <a:latin typeface="+mj-ea"/>
              <a:ea typeface="+mj-ea"/>
            </a:endParaRPr>
          </a:p>
          <a:p>
            <a:pPr marL="0" indent="0">
              <a:buNone/>
            </a:pPr>
            <a:endParaRPr kumimoji="1" lang="en-US" altLang="ja-JP" dirty="0" smtClean="0"/>
          </a:p>
          <a:p>
            <a:pPr marL="0" indent="0">
              <a:buNone/>
            </a:pPr>
            <a:endParaRPr kumimoji="1" lang="ja-JP" altLang="en-US" dirty="0"/>
          </a:p>
        </p:txBody>
      </p:sp>
      <p:sp>
        <p:nvSpPr>
          <p:cNvPr id="4" name="タイトル 1"/>
          <p:cNvSpPr>
            <a:spLocks noGrp="1"/>
          </p:cNvSpPr>
          <p:nvPr>
            <p:ph type="title"/>
          </p:nvPr>
        </p:nvSpPr>
        <p:spPr>
          <a:xfrm>
            <a:off x="457200" y="274638"/>
            <a:ext cx="8507288" cy="1143000"/>
          </a:xfrm>
          <a:solidFill>
            <a:schemeClr val="accent1">
              <a:lumMod val="40000"/>
              <a:lumOff val="60000"/>
            </a:schemeClr>
          </a:solidFill>
        </p:spPr>
        <p:txBody>
          <a:bodyPr/>
          <a:lstStyle/>
          <a:p>
            <a:r>
              <a:rPr kumimoji="1" lang="ja-JP" altLang="en-US" dirty="0" smtClean="0"/>
              <a:t>争点②　緩和型サービス</a:t>
            </a:r>
            <a:r>
              <a:rPr kumimoji="1" lang="en-US" altLang="ja-JP" dirty="0" smtClean="0"/>
              <a:t>A</a:t>
            </a:r>
            <a:r>
              <a:rPr kumimoji="1" lang="ja-JP" altLang="en-US" dirty="0" smtClean="0"/>
              <a:t>を</a:t>
            </a:r>
            <a:r>
              <a:rPr kumimoji="1" lang="en-US" altLang="ja-JP" dirty="0" smtClean="0"/>
              <a:t/>
            </a:r>
            <a:br>
              <a:rPr kumimoji="1" lang="en-US" altLang="ja-JP" dirty="0" smtClean="0"/>
            </a:br>
            <a:r>
              <a:rPr kumimoji="1" lang="ja-JP" altLang="en-US" dirty="0" smtClean="0"/>
              <a:t>中心にさせない</a:t>
            </a:r>
            <a:endParaRPr kumimoji="1" lang="ja-JP" altLang="en-US" dirty="0"/>
          </a:p>
        </p:txBody>
      </p:sp>
      <p:sp>
        <p:nvSpPr>
          <p:cNvPr id="5" name="角丸四角形 4"/>
          <p:cNvSpPr/>
          <p:nvPr/>
        </p:nvSpPr>
        <p:spPr>
          <a:xfrm>
            <a:off x="457200" y="5229200"/>
            <a:ext cx="8229600" cy="162879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r>
              <a:rPr lang="ja-JP" altLang="en-US" sz="3600" dirty="0" smtClean="0">
                <a:solidFill>
                  <a:srgbClr val="FF0000"/>
                </a:solidFill>
              </a:rPr>
              <a:t>利用者がこれまで通りのサービスが選択できれば現行相当サービスが中心になる</a:t>
            </a:r>
            <a:endParaRPr kumimoji="1" lang="ja-JP" altLang="en-US" sz="3600" dirty="0">
              <a:solidFill>
                <a:srgbClr val="FF0000"/>
              </a:solidFill>
            </a:endParaRPr>
          </a:p>
        </p:txBody>
      </p:sp>
    </p:spTree>
    <p:extLst>
      <p:ext uri="{BB962C8B-B14F-4D97-AF65-F5344CB8AC3E}">
        <p14:creationId xmlns:p14="http://schemas.microsoft.com/office/powerpoint/2010/main" val="24844935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40000"/>
              <a:lumOff val="60000"/>
            </a:schemeClr>
          </a:solidFill>
        </p:spPr>
        <p:txBody>
          <a:bodyPr/>
          <a:lstStyle/>
          <a:p>
            <a:r>
              <a:rPr kumimoji="1" lang="ja-JP" altLang="en-US" dirty="0" smtClean="0"/>
              <a:t>緩和型</a:t>
            </a:r>
            <a:r>
              <a:rPr kumimoji="1" lang="en-US" altLang="ja-JP" dirty="0" smtClean="0"/>
              <a:t>A</a:t>
            </a:r>
            <a:r>
              <a:rPr kumimoji="1" lang="ja-JP" altLang="en-US" dirty="0" smtClean="0"/>
              <a:t>は参入と利用者数確保</a:t>
            </a:r>
            <a:endParaRPr kumimoji="1" lang="ja-JP" altLang="en-US" dirty="0"/>
          </a:p>
        </p:txBody>
      </p:sp>
      <p:sp>
        <p:nvSpPr>
          <p:cNvPr id="3" name="コンテンツ プレースホルダー 2"/>
          <p:cNvSpPr>
            <a:spLocks noGrp="1"/>
          </p:cNvSpPr>
          <p:nvPr>
            <p:ph idx="1"/>
          </p:nvPr>
        </p:nvSpPr>
        <p:spPr>
          <a:xfrm>
            <a:off x="457200" y="1600201"/>
            <a:ext cx="8229600" cy="3917032"/>
          </a:xfrm>
        </p:spPr>
        <p:txBody>
          <a:bodyPr/>
          <a:lstStyle/>
          <a:p>
            <a:pPr marL="0" indent="0">
              <a:buNone/>
            </a:pPr>
            <a:r>
              <a:rPr lang="ja-JP" altLang="en-US" sz="3600" dirty="0" smtClean="0"/>
              <a:t>②無資格・低価格の「緩和型</a:t>
            </a:r>
            <a:r>
              <a:rPr lang="en-US" altLang="ja-JP" sz="3600" dirty="0" smtClean="0"/>
              <a:t>A</a:t>
            </a:r>
            <a:r>
              <a:rPr lang="ja-JP" altLang="en-US" sz="3600" dirty="0" smtClean="0"/>
              <a:t>」はできる限り導入させない</a:t>
            </a:r>
            <a:endParaRPr lang="en-US" altLang="ja-JP" sz="3600" dirty="0" smtClean="0"/>
          </a:p>
          <a:p>
            <a:pPr marL="0" indent="0">
              <a:buNone/>
            </a:pPr>
            <a:r>
              <a:rPr lang="ja-JP" altLang="en-US" sz="5400" dirty="0">
                <a:solidFill>
                  <a:srgbClr val="FF0000"/>
                </a:solidFill>
              </a:rPr>
              <a:t>争点</a:t>
            </a:r>
            <a:r>
              <a:rPr lang="ja-JP" altLang="en-US" sz="5400" dirty="0" smtClean="0">
                <a:solidFill>
                  <a:srgbClr val="FF0000"/>
                </a:solidFill>
              </a:rPr>
              <a:t>となること</a:t>
            </a:r>
            <a:endParaRPr lang="en-US" altLang="ja-JP" sz="5400" dirty="0" smtClean="0">
              <a:solidFill>
                <a:srgbClr val="FF0000"/>
              </a:solidFill>
            </a:endParaRPr>
          </a:p>
          <a:p>
            <a:pPr marL="0" indent="0">
              <a:buNone/>
            </a:pPr>
            <a:r>
              <a:rPr lang="ja-JP" altLang="en-US" sz="4000" dirty="0" smtClean="0">
                <a:solidFill>
                  <a:srgbClr val="FF0000"/>
                </a:solidFill>
              </a:rPr>
              <a:t>介護事業者の参入基準</a:t>
            </a:r>
            <a:endParaRPr lang="en-US" altLang="ja-JP" sz="4000" dirty="0" smtClean="0">
              <a:solidFill>
                <a:srgbClr val="FF0000"/>
              </a:solidFill>
            </a:endParaRPr>
          </a:p>
          <a:p>
            <a:pPr marL="0" indent="0">
              <a:buNone/>
            </a:pPr>
            <a:r>
              <a:rPr lang="ja-JP" altLang="en-US" sz="4000" dirty="0">
                <a:solidFill>
                  <a:srgbClr val="FF0000"/>
                </a:solidFill>
              </a:rPr>
              <a:t>　</a:t>
            </a:r>
            <a:r>
              <a:rPr lang="ja-JP" altLang="en-US" sz="4000" dirty="0" smtClean="0">
                <a:solidFill>
                  <a:srgbClr val="FF0000"/>
                </a:solidFill>
              </a:rPr>
              <a:t>緩和型</a:t>
            </a:r>
            <a:r>
              <a:rPr lang="en-US" altLang="ja-JP" sz="4000" dirty="0" smtClean="0">
                <a:solidFill>
                  <a:srgbClr val="FF0000"/>
                </a:solidFill>
              </a:rPr>
              <a:t>A</a:t>
            </a:r>
            <a:r>
              <a:rPr lang="ja-JP" altLang="en-US" sz="4000" dirty="0" smtClean="0">
                <a:solidFill>
                  <a:srgbClr val="FF0000"/>
                </a:solidFill>
              </a:rPr>
              <a:t>に回される利用者数</a:t>
            </a:r>
            <a:r>
              <a:rPr lang="ja-JP" altLang="en-US" sz="4800" dirty="0"/>
              <a:t>　</a:t>
            </a:r>
            <a:endParaRPr lang="ja-JP" altLang="ja-JP" sz="4800" dirty="0"/>
          </a:p>
        </p:txBody>
      </p:sp>
      <p:sp>
        <p:nvSpPr>
          <p:cNvPr id="4" name="角丸四角形 3"/>
          <p:cNvSpPr/>
          <p:nvPr/>
        </p:nvSpPr>
        <p:spPr>
          <a:xfrm>
            <a:off x="971600" y="5517232"/>
            <a:ext cx="7560840" cy="1340767"/>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dirty="0" smtClean="0"/>
              <a:t>報酬が安くても利用者が緩和型</a:t>
            </a:r>
            <a:r>
              <a:rPr kumimoji="1" lang="en-US" altLang="ja-JP" sz="2800" dirty="0" smtClean="0"/>
              <a:t>A</a:t>
            </a:r>
            <a:r>
              <a:rPr kumimoji="1" lang="ja-JP" altLang="en-US" sz="2800" dirty="0" smtClean="0"/>
              <a:t>にどんどん回れば介護事業者は参入せざるを得なくなる</a:t>
            </a:r>
            <a:endParaRPr kumimoji="1" lang="ja-JP" altLang="en-US" sz="2800" dirty="0"/>
          </a:p>
        </p:txBody>
      </p:sp>
    </p:spTree>
    <p:extLst>
      <p:ext uri="{BB962C8B-B14F-4D97-AF65-F5344CB8AC3E}">
        <p14:creationId xmlns:p14="http://schemas.microsoft.com/office/powerpoint/2010/main" val="32751338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4497" y="0"/>
            <a:ext cx="8229600" cy="725563"/>
          </a:xfrm>
          <a:solidFill>
            <a:schemeClr val="accent1">
              <a:lumMod val="20000"/>
              <a:lumOff val="80000"/>
            </a:schemeClr>
          </a:solidFill>
        </p:spPr>
        <p:txBody>
          <a:bodyPr/>
          <a:lstStyle/>
          <a:p>
            <a:r>
              <a:rPr kumimoji="1" lang="ja-JP" altLang="en-US" dirty="0" smtClean="0"/>
              <a:t>サービス類型をめぐるパターン</a:t>
            </a:r>
            <a:endParaRPr kumimoji="1" lang="ja-JP" altLang="en-US" dirty="0"/>
          </a:p>
        </p:txBody>
      </p:sp>
      <p:sp>
        <p:nvSpPr>
          <p:cNvPr id="3" name="コンテンツ プレースホルダー 2"/>
          <p:cNvSpPr>
            <a:spLocks noGrp="1"/>
          </p:cNvSpPr>
          <p:nvPr>
            <p:ph idx="1"/>
          </p:nvPr>
        </p:nvSpPr>
        <p:spPr>
          <a:xfrm>
            <a:off x="504496" y="725564"/>
            <a:ext cx="8182303" cy="5400600"/>
          </a:xfrm>
        </p:spPr>
        <p:txBody>
          <a:bodyPr/>
          <a:lstStyle/>
          <a:p>
            <a:pPr marL="0" indent="0">
              <a:buNone/>
            </a:pPr>
            <a:r>
              <a:rPr kumimoji="1" lang="en-US" altLang="ja-JP" dirty="0" smtClean="0"/>
              <a:t>【</a:t>
            </a:r>
            <a:r>
              <a:rPr kumimoji="1" lang="ja-JP" altLang="en-US" dirty="0" smtClean="0"/>
              <a:t>訪問型</a:t>
            </a:r>
            <a:r>
              <a:rPr kumimoji="1" lang="en-US" altLang="ja-JP" dirty="0" smtClean="0"/>
              <a:t>】</a:t>
            </a:r>
            <a:r>
              <a:rPr lang="ja-JP" altLang="en-US" dirty="0"/>
              <a:t>（短期集中除く）</a:t>
            </a:r>
            <a:endParaRPr lang="en-US" altLang="ja-JP" dirty="0"/>
          </a:p>
          <a:p>
            <a:pPr marL="0" indent="0">
              <a:buNone/>
            </a:pPr>
            <a:r>
              <a:rPr kumimoji="1" lang="ja-JP" altLang="en-US" sz="2800" dirty="0" smtClean="0"/>
              <a:t>①現行相当のみで移行</a:t>
            </a:r>
            <a:endParaRPr kumimoji="1" lang="en-US" altLang="ja-JP" sz="2800" dirty="0" smtClean="0"/>
          </a:p>
          <a:p>
            <a:pPr marL="0" indent="0">
              <a:buNone/>
            </a:pPr>
            <a:r>
              <a:rPr lang="ja-JP" altLang="en-US" sz="2800" dirty="0"/>
              <a:t>　</a:t>
            </a:r>
            <a:r>
              <a:rPr lang="ja-JP" altLang="en-US" sz="2800" dirty="0" smtClean="0"/>
              <a:t>池田市、能勢町、高石市、吹田市、八尾市など　</a:t>
            </a:r>
            <a:endParaRPr lang="en-US" altLang="ja-JP" sz="2800" dirty="0" smtClean="0"/>
          </a:p>
          <a:p>
            <a:pPr marL="0" indent="0">
              <a:buNone/>
            </a:pPr>
            <a:r>
              <a:rPr lang="ja-JP" altLang="en-US" sz="2800" dirty="0"/>
              <a:t>　</a:t>
            </a:r>
            <a:r>
              <a:rPr lang="ja-JP" altLang="en-US" sz="2800" dirty="0" smtClean="0"/>
              <a:t>（</a:t>
            </a:r>
            <a:r>
              <a:rPr lang="en-US" altLang="ja-JP" sz="2800" dirty="0" smtClean="0"/>
              <a:t>※</a:t>
            </a:r>
            <a:r>
              <a:rPr lang="ja-JP" altLang="en-US" sz="2800" dirty="0" smtClean="0"/>
              <a:t>ただし報酬単価は変更の</a:t>
            </a:r>
            <a:r>
              <a:rPr lang="ja-JP" altLang="en-US" sz="2800" dirty="0" smtClean="0"/>
              <a:t>可能性）</a:t>
            </a:r>
            <a:endParaRPr lang="en-US" altLang="ja-JP" sz="2800" dirty="0" smtClean="0"/>
          </a:p>
          <a:p>
            <a:pPr marL="0" indent="0">
              <a:buNone/>
            </a:pPr>
            <a:r>
              <a:rPr kumimoji="1" lang="ja-JP" altLang="en-US" sz="2800" dirty="0" smtClean="0">
                <a:solidFill>
                  <a:srgbClr val="FF0000"/>
                </a:solidFill>
                <a:latin typeface="+mn-ea"/>
              </a:rPr>
              <a:t>②現行相当＋緩和</a:t>
            </a:r>
            <a:r>
              <a:rPr kumimoji="1" lang="en-US" altLang="ja-JP" sz="2800" dirty="0" smtClean="0">
                <a:solidFill>
                  <a:srgbClr val="FF0000"/>
                </a:solidFill>
                <a:latin typeface="+mn-ea"/>
              </a:rPr>
              <a:t>A</a:t>
            </a:r>
            <a:r>
              <a:rPr kumimoji="1" lang="ja-JP" altLang="en-US" sz="2800" dirty="0" smtClean="0">
                <a:solidFill>
                  <a:srgbClr val="FF0000"/>
                </a:solidFill>
                <a:latin typeface="+mn-ea"/>
              </a:rPr>
              <a:t>型</a:t>
            </a:r>
            <a:r>
              <a:rPr lang="ja-JP" altLang="en-US" sz="2800" dirty="0">
                <a:solidFill>
                  <a:srgbClr val="FF0000"/>
                </a:solidFill>
                <a:latin typeface="+mn-ea"/>
              </a:rPr>
              <a:t>　</a:t>
            </a:r>
            <a:endParaRPr lang="en-US" altLang="ja-JP" sz="2800" dirty="0" smtClean="0">
              <a:solidFill>
                <a:srgbClr val="FF0000"/>
              </a:solidFill>
              <a:latin typeface="+mn-ea"/>
            </a:endParaRPr>
          </a:p>
          <a:p>
            <a:pPr marL="0" indent="0">
              <a:buNone/>
            </a:pPr>
            <a:r>
              <a:rPr lang="ja-JP" altLang="en-US" sz="2800" dirty="0" smtClean="0">
                <a:solidFill>
                  <a:srgbClr val="FF0000"/>
                </a:solidFill>
                <a:latin typeface="+mn-ea"/>
              </a:rPr>
              <a:t>大阪市</a:t>
            </a:r>
            <a:r>
              <a:rPr lang="ja-JP" altLang="en-US" sz="2800" dirty="0" smtClean="0">
                <a:solidFill>
                  <a:srgbClr val="FF0000"/>
                </a:solidFill>
                <a:latin typeface="+mn-ea"/>
              </a:rPr>
              <a:t>、豊中市、箕面市、茨木市、摂津市、岸和田市、貝塚市、岬町、交野市、大阪狭山市、柏原市など</a:t>
            </a:r>
            <a:endParaRPr lang="en-US" altLang="ja-JP" sz="2800" dirty="0" smtClean="0">
              <a:solidFill>
                <a:srgbClr val="FF0000"/>
              </a:solidFill>
              <a:latin typeface="+mn-ea"/>
            </a:endParaRPr>
          </a:p>
          <a:p>
            <a:pPr marL="0" indent="0">
              <a:buNone/>
            </a:pPr>
            <a:r>
              <a:rPr kumimoji="1" lang="ja-JP" altLang="en-US" sz="2800" dirty="0" smtClean="0"/>
              <a:t>③現行相当＋住民主体</a:t>
            </a:r>
            <a:r>
              <a:rPr kumimoji="1" lang="en-US" altLang="ja-JP" sz="2800" dirty="0" smtClean="0"/>
              <a:t>B</a:t>
            </a:r>
            <a:r>
              <a:rPr kumimoji="1" lang="ja-JP" altLang="en-US" sz="2800" dirty="0" smtClean="0"/>
              <a:t>型</a:t>
            </a:r>
            <a:endParaRPr kumimoji="1" lang="en-US" altLang="ja-JP" sz="2800" dirty="0" smtClean="0"/>
          </a:p>
          <a:p>
            <a:pPr marL="0" indent="0">
              <a:buNone/>
            </a:pPr>
            <a:r>
              <a:rPr lang="ja-JP" altLang="en-US" sz="2800" dirty="0"/>
              <a:t>　</a:t>
            </a:r>
            <a:r>
              <a:rPr lang="ja-JP" altLang="en-US" sz="2800" dirty="0" smtClean="0"/>
              <a:t>堺市、和泉市、豊能町</a:t>
            </a:r>
            <a:endParaRPr lang="en-US" altLang="ja-JP" sz="2800" dirty="0" smtClean="0"/>
          </a:p>
          <a:p>
            <a:pPr marL="0" indent="0">
              <a:buNone/>
            </a:pPr>
            <a:r>
              <a:rPr kumimoji="1" lang="ja-JP" altLang="en-US" sz="2800" dirty="0" smtClean="0">
                <a:solidFill>
                  <a:srgbClr val="FF0000"/>
                </a:solidFill>
                <a:latin typeface="+mj-ea"/>
                <a:ea typeface="+mj-ea"/>
              </a:rPr>
              <a:t>④現行相当</a:t>
            </a:r>
            <a:r>
              <a:rPr kumimoji="1" lang="ja-JP" altLang="en-US" sz="2800" dirty="0" smtClean="0">
                <a:solidFill>
                  <a:srgbClr val="FF0000"/>
                </a:solidFill>
                <a:latin typeface="+mj-ea"/>
                <a:ea typeface="+mj-ea"/>
              </a:rPr>
              <a:t>＋緩和型</a:t>
            </a:r>
            <a:r>
              <a:rPr kumimoji="1" lang="en-US" altLang="ja-JP" sz="2800" dirty="0" smtClean="0">
                <a:solidFill>
                  <a:srgbClr val="FF0000"/>
                </a:solidFill>
                <a:latin typeface="+mj-ea"/>
                <a:ea typeface="+mj-ea"/>
              </a:rPr>
              <a:t>A</a:t>
            </a:r>
            <a:r>
              <a:rPr kumimoji="1" lang="ja-JP" altLang="en-US" sz="2800" dirty="0" smtClean="0">
                <a:solidFill>
                  <a:srgbClr val="FF0000"/>
                </a:solidFill>
                <a:latin typeface="+mj-ea"/>
                <a:ea typeface="+mj-ea"/>
              </a:rPr>
              <a:t>＋住民主体型</a:t>
            </a:r>
            <a:r>
              <a:rPr kumimoji="1" lang="en-US" altLang="ja-JP" sz="2800" dirty="0" smtClean="0">
                <a:solidFill>
                  <a:srgbClr val="FF0000"/>
                </a:solidFill>
                <a:latin typeface="+mj-ea"/>
                <a:ea typeface="+mj-ea"/>
              </a:rPr>
              <a:t>B</a:t>
            </a:r>
            <a:endParaRPr kumimoji="1" lang="en-US" altLang="ja-JP" sz="2800" dirty="0" smtClean="0">
              <a:solidFill>
                <a:srgbClr val="FF0000"/>
              </a:solidFill>
              <a:latin typeface="+mj-ea"/>
              <a:ea typeface="+mj-ea"/>
            </a:endParaRPr>
          </a:p>
          <a:p>
            <a:pPr marL="0" indent="0">
              <a:buNone/>
            </a:pPr>
            <a:r>
              <a:rPr lang="ja-JP" altLang="en-US" sz="2800" dirty="0">
                <a:solidFill>
                  <a:srgbClr val="FF0000"/>
                </a:solidFill>
                <a:latin typeface="+mj-ea"/>
                <a:ea typeface="+mj-ea"/>
              </a:rPr>
              <a:t>　</a:t>
            </a:r>
            <a:r>
              <a:rPr lang="ja-JP" altLang="en-US" sz="2800" dirty="0" smtClean="0">
                <a:solidFill>
                  <a:srgbClr val="FF0000"/>
                </a:solidFill>
                <a:latin typeface="+mj-ea"/>
                <a:ea typeface="+mj-ea"/>
              </a:rPr>
              <a:t>阪南市、枚方市、大東市、羽曳野市、河内長野市など</a:t>
            </a:r>
            <a:endParaRPr kumimoji="1" lang="en-US" altLang="ja-JP" sz="2800" dirty="0" smtClean="0">
              <a:solidFill>
                <a:srgbClr val="FF0000"/>
              </a:solidFill>
              <a:latin typeface="+mj-ea"/>
              <a:ea typeface="+mj-ea"/>
            </a:endParaRPr>
          </a:p>
          <a:p>
            <a:pPr marL="0" indent="0">
              <a:buNone/>
            </a:pPr>
            <a:endParaRPr kumimoji="1" lang="ja-JP" altLang="en-US" dirty="0"/>
          </a:p>
        </p:txBody>
      </p:sp>
      <p:sp>
        <p:nvSpPr>
          <p:cNvPr id="4" name="正方形/長方形 3"/>
          <p:cNvSpPr/>
          <p:nvPr/>
        </p:nvSpPr>
        <p:spPr>
          <a:xfrm>
            <a:off x="5580112" y="6597352"/>
            <a:ext cx="3365756" cy="23223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自治体キャラバン資料１１２頁</a:t>
            </a:r>
            <a:endParaRPr kumimoji="1" lang="ja-JP" altLang="en-US" dirty="0"/>
          </a:p>
        </p:txBody>
      </p:sp>
    </p:spTree>
    <p:extLst>
      <p:ext uri="{BB962C8B-B14F-4D97-AF65-F5344CB8AC3E}">
        <p14:creationId xmlns:p14="http://schemas.microsoft.com/office/powerpoint/2010/main" val="2529646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4497" y="0"/>
            <a:ext cx="8229600" cy="725563"/>
          </a:xfrm>
          <a:solidFill>
            <a:schemeClr val="accent1">
              <a:lumMod val="40000"/>
              <a:lumOff val="60000"/>
            </a:schemeClr>
          </a:solidFill>
        </p:spPr>
        <p:txBody>
          <a:bodyPr/>
          <a:lstStyle/>
          <a:p>
            <a:r>
              <a:rPr kumimoji="1" lang="ja-JP" altLang="en-US" dirty="0" smtClean="0"/>
              <a:t>サービス類型をめぐるパターン</a:t>
            </a:r>
            <a:endParaRPr kumimoji="1" lang="ja-JP" altLang="en-US" dirty="0"/>
          </a:p>
        </p:txBody>
      </p:sp>
      <p:sp>
        <p:nvSpPr>
          <p:cNvPr id="3" name="コンテンツ プレースホルダー 2"/>
          <p:cNvSpPr>
            <a:spLocks noGrp="1"/>
          </p:cNvSpPr>
          <p:nvPr>
            <p:ph idx="1"/>
          </p:nvPr>
        </p:nvSpPr>
        <p:spPr>
          <a:xfrm>
            <a:off x="504496" y="725564"/>
            <a:ext cx="8182303" cy="5400600"/>
          </a:xfrm>
        </p:spPr>
        <p:txBody>
          <a:bodyPr/>
          <a:lstStyle/>
          <a:p>
            <a:pPr marL="0" indent="0">
              <a:buNone/>
            </a:pPr>
            <a:r>
              <a:rPr kumimoji="1" lang="en-US" altLang="ja-JP" dirty="0" smtClean="0"/>
              <a:t>【</a:t>
            </a:r>
            <a:r>
              <a:rPr lang="ja-JP" altLang="en-US" dirty="0" smtClean="0"/>
              <a:t>通所</a:t>
            </a:r>
            <a:r>
              <a:rPr lang="ja-JP" altLang="en-US" dirty="0"/>
              <a:t>型</a:t>
            </a:r>
            <a:r>
              <a:rPr kumimoji="1" lang="en-US" altLang="ja-JP" dirty="0" smtClean="0"/>
              <a:t>】</a:t>
            </a:r>
            <a:r>
              <a:rPr lang="ja-JP" altLang="en-US" dirty="0"/>
              <a:t>（短期集中除く）</a:t>
            </a:r>
            <a:endParaRPr lang="en-US" altLang="ja-JP" dirty="0"/>
          </a:p>
          <a:p>
            <a:pPr marL="0" indent="0">
              <a:buNone/>
            </a:pPr>
            <a:r>
              <a:rPr kumimoji="1" lang="ja-JP" altLang="en-US" sz="2800" dirty="0" smtClean="0"/>
              <a:t>①現行相当のみで移行</a:t>
            </a:r>
            <a:endParaRPr kumimoji="1" lang="en-US" altLang="ja-JP" sz="2800" dirty="0" smtClean="0"/>
          </a:p>
          <a:p>
            <a:pPr marL="0" indent="0">
              <a:buNone/>
            </a:pPr>
            <a:r>
              <a:rPr lang="ja-JP" altLang="en-US" sz="2800" dirty="0"/>
              <a:t>　</a:t>
            </a:r>
            <a:r>
              <a:rPr lang="ja-JP" altLang="en-US" sz="2800" dirty="0" smtClean="0"/>
              <a:t>豊能町、能勢町、吹田市、八尾市、高石市、和泉市、泉南市、阪南市など　</a:t>
            </a:r>
            <a:r>
              <a:rPr lang="en-US" altLang="ja-JP" sz="2800" dirty="0" smtClean="0"/>
              <a:t>※</a:t>
            </a:r>
            <a:r>
              <a:rPr lang="ja-JP" altLang="en-US" sz="2800" dirty="0" smtClean="0"/>
              <a:t>ただし報酬単価は変更の可能性</a:t>
            </a:r>
            <a:endParaRPr lang="en-US" altLang="ja-JP" sz="2800" dirty="0" smtClean="0"/>
          </a:p>
          <a:p>
            <a:pPr marL="0" indent="0">
              <a:buNone/>
            </a:pPr>
            <a:r>
              <a:rPr kumimoji="1" lang="ja-JP" altLang="en-US" sz="2800" dirty="0" smtClean="0"/>
              <a:t>②現行相当＋緩和</a:t>
            </a:r>
            <a:r>
              <a:rPr kumimoji="1" lang="en-US" altLang="ja-JP" sz="2800" dirty="0" smtClean="0"/>
              <a:t>A</a:t>
            </a:r>
            <a:r>
              <a:rPr kumimoji="1" lang="ja-JP" altLang="en-US" sz="2800" dirty="0" smtClean="0"/>
              <a:t>型</a:t>
            </a:r>
            <a:r>
              <a:rPr lang="ja-JP" altLang="en-US" sz="2800" dirty="0"/>
              <a:t>　</a:t>
            </a:r>
            <a:r>
              <a:rPr lang="ja-JP" altLang="en-US" sz="2800" dirty="0" smtClean="0"/>
              <a:t>大阪市、豊中市、箕面市、摂津市、岸和田市、貝塚市、岬町、大東市、交野市、羽曳野市、河内長野市、大阪狭山市、柏原市など</a:t>
            </a:r>
            <a:endParaRPr lang="en-US" altLang="ja-JP" sz="2800" dirty="0" smtClean="0"/>
          </a:p>
          <a:p>
            <a:pPr marL="0" indent="0">
              <a:buNone/>
            </a:pPr>
            <a:r>
              <a:rPr kumimoji="1" lang="ja-JP" altLang="en-US" sz="2800" dirty="0" smtClean="0"/>
              <a:t>③現行相当＋住民主体</a:t>
            </a:r>
            <a:r>
              <a:rPr kumimoji="1" lang="en-US" altLang="ja-JP" sz="2800" dirty="0" smtClean="0"/>
              <a:t>B</a:t>
            </a:r>
            <a:r>
              <a:rPr kumimoji="1" lang="ja-JP" altLang="en-US" sz="2800" dirty="0" smtClean="0"/>
              <a:t>型</a:t>
            </a:r>
            <a:endParaRPr kumimoji="1" lang="en-US" altLang="ja-JP" sz="2800" dirty="0" smtClean="0"/>
          </a:p>
          <a:p>
            <a:pPr marL="0" indent="0">
              <a:buNone/>
            </a:pPr>
            <a:r>
              <a:rPr lang="ja-JP" altLang="en-US" sz="2800" dirty="0"/>
              <a:t>　</a:t>
            </a:r>
            <a:r>
              <a:rPr lang="ja-JP" altLang="en-US" sz="2800" dirty="0" smtClean="0"/>
              <a:t>堺市</a:t>
            </a:r>
            <a:endParaRPr lang="en-US" altLang="ja-JP" sz="2800" dirty="0" smtClean="0"/>
          </a:p>
          <a:p>
            <a:pPr marL="0" indent="0">
              <a:buNone/>
            </a:pPr>
            <a:r>
              <a:rPr kumimoji="1" lang="ja-JP" altLang="en-US" sz="2800" dirty="0" smtClean="0"/>
              <a:t>④現行相当＋</a:t>
            </a:r>
            <a:r>
              <a:rPr kumimoji="1" lang="en-US" altLang="ja-JP" sz="2800" dirty="0" smtClean="0"/>
              <a:t>A</a:t>
            </a:r>
            <a:r>
              <a:rPr kumimoji="1" lang="ja-JP" altLang="en-US" sz="2800" dirty="0" smtClean="0"/>
              <a:t>＋</a:t>
            </a:r>
            <a:r>
              <a:rPr kumimoji="1" lang="en-US" altLang="ja-JP" sz="2800" dirty="0" smtClean="0"/>
              <a:t>B</a:t>
            </a:r>
          </a:p>
          <a:p>
            <a:pPr marL="0" indent="0">
              <a:buNone/>
            </a:pPr>
            <a:r>
              <a:rPr lang="ja-JP" altLang="en-US" sz="2800" dirty="0"/>
              <a:t>　</a:t>
            </a:r>
            <a:r>
              <a:rPr lang="ja-JP" altLang="en-US" sz="2800" dirty="0" smtClean="0"/>
              <a:t>茨木市、阪南市、枚方市、河南町</a:t>
            </a:r>
            <a:r>
              <a:rPr lang="ja-JP" altLang="en-US" sz="2800" dirty="0" err="1" smtClean="0"/>
              <a:t>ど</a:t>
            </a:r>
            <a:endParaRPr kumimoji="1" lang="en-US" altLang="ja-JP" sz="2800" dirty="0" smtClean="0"/>
          </a:p>
          <a:p>
            <a:pPr marL="0" indent="0">
              <a:buNone/>
            </a:pPr>
            <a:endParaRPr kumimoji="1" lang="ja-JP" altLang="en-US" dirty="0"/>
          </a:p>
        </p:txBody>
      </p:sp>
      <p:sp>
        <p:nvSpPr>
          <p:cNvPr id="4" name="正方形/長方形 3"/>
          <p:cNvSpPr/>
          <p:nvPr/>
        </p:nvSpPr>
        <p:spPr>
          <a:xfrm>
            <a:off x="5580112" y="6597352"/>
            <a:ext cx="3365756" cy="23223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自治体キャラバン資料１１２頁</a:t>
            </a:r>
            <a:endParaRPr kumimoji="1" lang="ja-JP" altLang="en-US" dirty="0"/>
          </a:p>
        </p:txBody>
      </p:sp>
    </p:spTree>
    <p:extLst>
      <p:ext uri="{BB962C8B-B14F-4D97-AF65-F5344CB8AC3E}">
        <p14:creationId xmlns:p14="http://schemas.microsoft.com/office/powerpoint/2010/main" val="126376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12" y="189"/>
            <a:ext cx="9067789" cy="478264"/>
          </a:xfrm>
        </p:spPr>
        <p:txBody>
          <a:bodyPr>
            <a:normAutofit/>
          </a:bodyPr>
          <a:lstStyle/>
          <a:p>
            <a:r>
              <a:rPr lang="ja-JP" altLang="en-US" sz="2286" dirty="0"/>
              <a:t>訪問型サービス</a:t>
            </a:r>
          </a:p>
        </p:txBody>
      </p:sp>
      <p:graphicFrame>
        <p:nvGraphicFramePr>
          <p:cNvPr id="7" name="コンテンツ プレースホルダー 6"/>
          <p:cNvGraphicFramePr>
            <a:graphicFrameLocks noGrp="1"/>
          </p:cNvGraphicFramePr>
          <p:nvPr>
            <p:ph idx="1"/>
            <p:extLst/>
          </p:nvPr>
        </p:nvGraphicFramePr>
        <p:xfrm>
          <a:off x="65326" y="1085061"/>
          <a:ext cx="9016845" cy="5579681"/>
        </p:xfrm>
        <a:graphic>
          <a:graphicData uri="http://schemas.openxmlformats.org/drawingml/2006/table">
            <a:tbl>
              <a:tblPr firstRow="1" bandRow="1">
                <a:tableStyleId>{69CF1AB2-1976-4502-BF36-3FF5EA218861}</a:tableStyleId>
              </a:tblPr>
              <a:tblGrid>
                <a:gridCol w="873264"/>
                <a:gridCol w="1599803"/>
                <a:gridCol w="1370226"/>
                <a:gridCol w="1306502"/>
                <a:gridCol w="1284727"/>
                <a:gridCol w="1143998"/>
                <a:gridCol w="1438325"/>
              </a:tblGrid>
              <a:tr h="268897">
                <a:tc>
                  <a:txBody>
                    <a:bodyPr/>
                    <a:lstStyle/>
                    <a:p>
                      <a:pPr algn="ctr"/>
                      <a:r>
                        <a:rPr kumimoji="1" lang="ja-JP" altLang="en-US" sz="1100" dirty="0" smtClean="0"/>
                        <a:t>基準</a:t>
                      </a:r>
                      <a:endParaRPr kumimoji="1" lang="ja-JP" altLang="en-US" sz="1100" dirty="0"/>
                    </a:p>
                  </a:txBody>
                  <a:tcPr marL="66867" marR="66867" marT="33433" marB="33433"/>
                </a:tc>
                <a:tc>
                  <a:txBody>
                    <a:bodyPr/>
                    <a:lstStyle/>
                    <a:p>
                      <a:pPr algn="ctr"/>
                      <a:r>
                        <a:rPr kumimoji="1" lang="ja-JP" altLang="en-US" sz="1100" dirty="0" smtClean="0"/>
                        <a:t>現行の訪問介護相当</a:t>
                      </a:r>
                      <a:endParaRPr kumimoji="1" lang="ja-JP" altLang="en-US" sz="1100" dirty="0"/>
                    </a:p>
                  </a:txBody>
                  <a:tcPr marL="66867" marR="66867" marT="33433" marB="33433"/>
                </a:tc>
                <a:tc gridSpan="5">
                  <a:txBody>
                    <a:bodyPr/>
                    <a:lstStyle/>
                    <a:p>
                      <a:pPr algn="ctr"/>
                      <a:r>
                        <a:rPr kumimoji="1" lang="ja-JP" altLang="en-US" sz="1100" dirty="0" smtClean="0"/>
                        <a:t>多様なサービス</a:t>
                      </a:r>
                      <a:endParaRPr kumimoji="1" lang="ja-JP" altLang="en-US" sz="1100" dirty="0"/>
                    </a:p>
                  </a:txBody>
                  <a:tcPr marL="66867" marR="66867" marT="33433" marB="33433"/>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400" dirty="0"/>
                    </a:p>
                  </a:txBody>
                  <a:tcPr/>
                </a:tc>
              </a:tr>
              <a:tr h="763667">
                <a:tc>
                  <a:txBody>
                    <a:bodyPr/>
                    <a:lstStyle/>
                    <a:p>
                      <a:r>
                        <a:rPr kumimoji="1" lang="ja-JP" altLang="en-US" sz="1100" dirty="0" smtClean="0"/>
                        <a:t>サービス</a:t>
                      </a:r>
                      <a:endParaRPr kumimoji="1" lang="en-US" altLang="ja-JP" sz="1100" dirty="0" smtClean="0"/>
                    </a:p>
                    <a:p>
                      <a:r>
                        <a:rPr kumimoji="1" lang="ja-JP" altLang="en-US" sz="1100" dirty="0" smtClean="0"/>
                        <a:t>種別</a:t>
                      </a:r>
                      <a:endParaRPr kumimoji="1" lang="ja-JP" altLang="en-US" sz="1100" dirty="0"/>
                    </a:p>
                  </a:txBody>
                  <a:tcPr marL="66867" marR="66867" marT="33433" marB="33433"/>
                </a:tc>
                <a:tc>
                  <a:txBody>
                    <a:bodyPr/>
                    <a:lstStyle/>
                    <a:p>
                      <a:pPr algn="ctr"/>
                      <a:r>
                        <a:rPr kumimoji="1" lang="ja-JP" altLang="en-US" sz="1100" dirty="0" smtClean="0"/>
                        <a:t>①訪問介護</a:t>
                      </a:r>
                      <a:endParaRPr kumimoji="1" lang="ja-JP" altLang="en-US" sz="1100" dirty="0"/>
                    </a:p>
                  </a:txBody>
                  <a:tcPr marL="66867" marR="66867" marT="33433" marB="33433"/>
                </a:tc>
                <a:tc>
                  <a:txBody>
                    <a:bodyPr/>
                    <a:lstStyle/>
                    <a:p>
                      <a:r>
                        <a:rPr kumimoji="1" lang="ja-JP" altLang="en-US" sz="1100" dirty="0" smtClean="0"/>
                        <a:t>②訪問型サービスＡ</a:t>
                      </a:r>
                      <a:endParaRPr kumimoji="1" lang="en-US" altLang="ja-JP" sz="1100" dirty="0" smtClean="0"/>
                    </a:p>
                    <a:p>
                      <a:r>
                        <a:rPr kumimoji="1" lang="ja-JP" altLang="en-US" sz="1100" dirty="0" smtClean="0"/>
                        <a:t>　　　</a:t>
                      </a:r>
                      <a:r>
                        <a:rPr kumimoji="1" lang="en-US" altLang="ja-JP" sz="1100" dirty="0" smtClean="0"/>
                        <a:t>【</a:t>
                      </a:r>
                      <a:r>
                        <a:rPr kumimoji="1" lang="ja-JP" altLang="en-US" sz="1100" dirty="0" smtClean="0"/>
                        <a:t>一体型</a:t>
                      </a:r>
                      <a:r>
                        <a:rPr kumimoji="1" lang="en-US" altLang="ja-JP" sz="1100" dirty="0" smtClean="0"/>
                        <a:t>】</a:t>
                      </a:r>
                    </a:p>
                    <a:p>
                      <a:r>
                        <a:rPr kumimoji="1" lang="ja-JP" altLang="en-US" sz="1000" dirty="0" smtClean="0"/>
                        <a:t>（緩和した基準によるサービス）</a:t>
                      </a:r>
                      <a:endParaRPr kumimoji="1" lang="ja-JP" altLang="en-US" sz="1000" dirty="0"/>
                    </a:p>
                  </a:txBody>
                  <a:tcPr marL="66867" marR="66867" marT="33433" marB="33433"/>
                </a:tc>
                <a:tc>
                  <a:txBody>
                    <a:bodyPr/>
                    <a:lstStyle/>
                    <a:p>
                      <a:r>
                        <a:rPr kumimoji="1" lang="ja-JP" altLang="en-US" sz="1100" dirty="0" smtClean="0"/>
                        <a:t>③訪問型サービスＡ　</a:t>
                      </a:r>
                      <a:r>
                        <a:rPr kumimoji="1" lang="en-US" altLang="ja-JP" sz="1100" dirty="0" smtClean="0"/>
                        <a:t>【</a:t>
                      </a:r>
                      <a:r>
                        <a:rPr kumimoji="1" lang="ja-JP" altLang="en-US" sz="1100" dirty="0" smtClean="0"/>
                        <a:t>単独型</a:t>
                      </a:r>
                      <a:r>
                        <a:rPr kumimoji="1" lang="en-US" altLang="ja-JP" sz="1100" dirty="0" smtClean="0"/>
                        <a:t>】</a:t>
                      </a:r>
                    </a:p>
                    <a:p>
                      <a:r>
                        <a:rPr kumimoji="1" lang="ja-JP" altLang="en-US" sz="1000" dirty="0" smtClean="0"/>
                        <a:t>（緩和した基準によるサービス）</a:t>
                      </a:r>
                      <a:endParaRPr kumimoji="1" lang="ja-JP" altLang="en-US" sz="1000" dirty="0"/>
                    </a:p>
                  </a:txBody>
                  <a:tcPr marL="66867" marR="66867" marT="33433" marB="33433"/>
                </a:tc>
                <a:tc>
                  <a:txBody>
                    <a:bodyPr/>
                    <a:lstStyle/>
                    <a:p>
                      <a:r>
                        <a:rPr kumimoji="1" lang="ja-JP" altLang="en-US" sz="1100" dirty="0" smtClean="0"/>
                        <a:t>④訪問型サービスＢ１</a:t>
                      </a:r>
                      <a:endParaRPr kumimoji="1" lang="ja-JP" altLang="en-US" sz="1100" dirty="0"/>
                    </a:p>
                  </a:txBody>
                  <a:tcPr marL="66867" marR="66867" marT="33433" marB="33433"/>
                </a:tc>
                <a:tc>
                  <a:txBody>
                    <a:bodyPr/>
                    <a:lstStyle/>
                    <a:p>
                      <a:r>
                        <a:rPr kumimoji="1" lang="ja-JP" altLang="en-US" sz="1100" dirty="0" smtClean="0"/>
                        <a:t>⑤訪問型サービスＢ２</a:t>
                      </a:r>
                      <a:endParaRPr kumimoji="1" lang="en-US" altLang="ja-JP" sz="1100" dirty="0" smtClean="0"/>
                    </a:p>
                    <a:p>
                      <a:r>
                        <a:rPr kumimoji="1" lang="ja-JP" altLang="en-US" sz="1100" dirty="0" smtClean="0"/>
                        <a:t>（住民主体による支援）</a:t>
                      </a:r>
                      <a:endParaRPr kumimoji="1" lang="ja-JP" altLang="en-US" sz="1100" dirty="0"/>
                    </a:p>
                  </a:txBody>
                  <a:tcPr marL="66867" marR="66867" marT="33433" marB="33433"/>
                </a:tc>
                <a:tc>
                  <a:txBody>
                    <a:bodyPr/>
                    <a:lstStyle/>
                    <a:p>
                      <a:r>
                        <a:rPr kumimoji="1" lang="ja-JP" altLang="en-US" sz="1100" dirty="0" smtClean="0"/>
                        <a:t>⑥訪問型サービスＣ</a:t>
                      </a:r>
                      <a:endParaRPr kumimoji="1" lang="en-US" altLang="ja-JP" sz="1100" dirty="0" smtClean="0"/>
                    </a:p>
                    <a:p>
                      <a:r>
                        <a:rPr kumimoji="1" lang="ja-JP" altLang="en-US" sz="1100" dirty="0" smtClean="0"/>
                        <a:t>（短期集中予防サービス）</a:t>
                      </a:r>
                      <a:endParaRPr kumimoji="1" lang="ja-JP" altLang="en-US" sz="1100" dirty="0"/>
                    </a:p>
                  </a:txBody>
                  <a:tcPr marL="66867" marR="66867" marT="33433" marB="33433"/>
                </a:tc>
              </a:tr>
              <a:tr h="626218">
                <a:tc>
                  <a:txBody>
                    <a:bodyPr/>
                    <a:lstStyle/>
                    <a:p>
                      <a:r>
                        <a:rPr kumimoji="1" lang="ja-JP" altLang="en-US" sz="1100" dirty="0" smtClean="0"/>
                        <a:t>サービス</a:t>
                      </a:r>
                      <a:endParaRPr kumimoji="1" lang="en-US" altLang="ja-JP" sz="1100" dirty="0" smtClean="0"/>
                    </a:p>
                    <a:p>
                      <a:r>
                        <a:rPr kumimoji="1" lang="ja-JP" altLang="en-US" sz="1100" dirty="0" smtClean="0"/>
                        <a:t>内容</a:t>
                      </a:r>
                      <a:endParaRPr kumimoji="1" lang="ja-JP" altLang="en-US" sz="1100" dirty="0"/>
                    </a:p>
                  </a:txBody>
                  <a:tcPr marL="66867" marR="66867" marT="33433" marB="33433"/>
                </a:tc>
                <a:tc>
                  <a:txBody>
                    <a:bodyPr/>
                    <a:lstStyle/>
                    <a:p>
                      <a:r>
                        <a:rPr kumimoji="1" lang="ja-JP" altLang="en-US" sz="1100" smtClean="0"/>
                        <a:t>訪問介護員による</a:t>
                      </a:r>
                      <a:r>
                        <a:rPr kumimoji="1" lang="ja-JP" altLang="en-US" sz="1100" dirty="0" smtClean="0"/>
                        <a:t>身体介護、生活援助</a:t>
                      </a:r>
                      <a:endParaRPr kumimoji="1" lang="ja-JP" altLang="en-US" sz="1100" dirty="0"/>
                    </a:p>
                  </a:txBody>
                  <a:tcPr marL="33433" marR="33433" marT="33433" marB="33433"/>
                </a:tc>
                <a:tc>
                  <a:txBody>
                    <a:bodyPr/>
                    <a:lstStyle/>
                    <a:p>
                      <a:r>
                        <a:rPr kumimoji="1" lang="ja-JP" altLang="en-US" sz="1100" dirty="0" smtClean="0"/>
                        <a:t>生活援助等</a:t>
                      </a:r>
                      <a:endParaRPr kumimoji="1" lang="ja-JP" altLang="en-US" sz="1100" dirty="0"/>
                    </a:p>
                  </a:txBody>
                  <a:tcPr marL="66867" marR="66867" marT="33433" marB="33433"/>
                </a:tc>
                <a:tc>
                  <a:txBody>
                    <a:bodyPr/>
                    <a:lstStyle/>
                    <a:p>
                      <a:r>
                        <a:rPr kumimoji="1" lang="ja-JP" altLang="en-US" sz="1100" dirty="0" smtClean="0"/>
                        <a:t>生活援助等</a:t>
                      </a:r>
                      <a:endParaRPr kumimoji="1" lang="ja-JP" altLang="en-US" sz="1100" dirty="0"/>
                    </a:p>
                  </a:txBody>
                  <a:tcPr marL="66867" marR="66867" marT="33433" marB="33433"/>
                </a:tc>
                <a:tc>
                  <a:txBody>
                    <a:bodyPr/>
                    <a:lstStyle/>
                    <a:p>
                      <a:r>
                        <a:rPr kumimoji="1" lang="ja-JP" altLang="en-US" sz="1100" dirty="0" smtClean="0"/>
                        <a:t>生活援助等</a:t>
                      </a:r>
                      <a:endParaRPr kumimoji="1" lang="ja-JP" altLang="en-US" sz="1100" dirty="0"/>
                    </a:p>
                  </a:txBody>
                  <a:tcPr marL="66867" marR="66867" marT="33433" marB="33433"/>
                </a:tc>
                <a:tc>
                  <a:txBody>
                    <a:bodyPr/>
                    <a:lstStyle/>
                    <a:p>
                      <a:r>
                        <a:rPr kumimoji="1" lang="ja-JP" altLang="en-US" sz="1100" dirty="0" smtClean="0"/>
                        <a:t>住民主体の自主活動として行う生活援助等</a:t>
                      </a:r>
                      <a:endParaRPr kumimoji="1" lang="ja-JP" altLang="en-US" sz="1100" dirty="0"/>
                    </a:p>
                  </a:txBody>
                  <a:tcPr marL="66867" marR="66867" marT="33433" marB="33433"/>
                </a:tc>
                <a:tc>
                  <a:txBody>
                    <a:bodyPr/>
                    <a:lstStyle/>
                    <a:p>
                      <a:r>
                        <a:rPr kumimoji="1" lang="ja-JP" altLang="en-US" sz="1100" dirty="0" smtClean="0"/>
                        <a:t>保健師等による居宅での相談指導等</a:t>
                      </a:r>
                      <a:endParaRPr kumimoji="1" lang="ja-JP" altLang="en-US" sz="1100" dirty="0"/>
                    </a:p>
                  </a:txBody>
                  <a:tcPr marL="66867" marR="66867" marT="33433" marB="33433"/>
                </a:tc>
              </a:tr>
              <a:tr h="1661655">
                <a:tc>
                  <a:txBody>
                    <a:bodyPr/>
                    <a:lstStyle/>
                    <a:p>
                      <a:r>
                        <a:rPr kumimoji="1" lang="ja-JP" altLang="en-US" sz="1100" dirty="0" smtClean="0"/>
                        <a:t>対象者とサービス提供の考え方</a:t>
                      </a:r>
                      <a:endParaRPr kumimoji="1" lang="ja-JP" altLang="en-US" sz="1100" dirty="0"/>
                    </a:p>
                  </a:txBody>
                  <a:tcPr marL="66867" marR="66867" marT="33433" marB="33433"/>
                </a:tc>
                <a:tc>
                  <a:txBody>
                    <a:bodyPr/>
                    <a:lstStyle/>
                    <a:p>
                      <a:r>
                        <a:rPr kumimoji="1" lang="ja-JP" altLang="en-US" sz="1100" dirty="0" smtClean="0"/>
                        <a:t>○既にサービスを利用しており、サービスの利用の継続が必要なケース</a:t>
                      </a:r>
                      <a:endParaRPr kumimoji="1" lang="en-US" altLang="ja-JP" sz="1100" dirty="0" smtClean="0"/>
                    </a:p>
                    <a:p>
                      <a:r>
                        <a:rPr kumimoji="1" lang="ja-JP" altLang="en-US" sz="1100" dirty="0" smtClean="0"/>
                        <a:t>○「多様なサービス」の利用が難しいケース</a:t>
                      </a:r>
                      <a:endParaRPr kumimoji="1" lang="en-US" altLang="ja-JP" sz="1100" dirty="0" smtClean="0"/>
                    </a:p>
                    <a:p>
                      <a:r>
                        <a:rPr kumimoji="1" lang="en-US" altLang="ja-JP" sz="1100" dirty="0" smtClean="0"/>
                        <a:t>※</a:t>
                      </a:r>
                      <a:r>
                        <a:rPr kumimoji="1" lang="ja-JP" altLang="en-US" sz="1100" dirty="0" smtClean="0"/>
                        <a:t>状態等を踏まえながら、多様なサービスの利用を促進していく。</a:t>
                      </a:r>
                      <a:endParaRPr kumimoji="1" lang="ja-JP" altLang="en-US" sz="1100" dirty="0"/>
                    </a:p>
                  </a:txBody>
                  <a:tcPr marL="66867" marR="66867" marT="33433" marB="33433"/>
                </a:tc>
                <a:tc gridSpan="4">
                  <a:txBody>
                    <a:bodyPr/>
                    <a:lstStyle/>
                    <a:p>
                      <a:r>
                        <a:rPr kumimoji="1" lang="ja-JP" altLang="en-US" sz="1100" dirty="0" smtClean="0"/>
                        <a:t>○状態等を踏まえながら、住民主体による支援等「多様なサービス」の利用を促進</a:t>
                      </a:r>
                      <a:endParaRPr kumimoji="1" lang="ja-JP" altLang="en-US" sz="1100" dirty="0"/>
                    </a:p>
                  </a:txBody>
                  <a:tcPr marL="66867" marR="66867" marT="33433" marB="33433"/>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r>
                        <a:rPr kumimoji="1" lang="ja-JP" altLang="en-US" sz="1100" dirty="0" smtClean="0"/>
                        <a:t>体力の改善に向けた支援が必要なケース</a:t>
                      </a:r>
                      <a:endParaRPr kumimoji="1" lang="en-US" altLang="ja-JP" sz="1100" dirty="0" smtClean="0"/>
                    </a:p>
                    <a:p>
                      <a:r>
                        <a:rPr kumimoji="1" lang="ja-JP" altLang="en-US" sz="1100" dirty="0" smtClean="0"/>
                        <a:t>・ＡＤＬやＩＡＤＬの改善に向けた支援が必要なケース　等</a:t>
                      </a:r>
                      <a:endParaRPr kumimoji="1" lang="en-US" altLang="ja-JP" sz="1100" dirty="0" smtClean="0"/>
                    </a:p>
                    <a:p>
                      <a:endParaRPr kumimoji="1" lang="en-US" altLang="ja-JP" sz="1100" dirty="0" smtClean="0"/>
                    </a:p>
                    <a:p>
                      <a:r>
                        <a:rPr kumimoji="1" lang="en-US" altLang="ja-JP" sz="1100" dirty="0" smtClean="0"/>
                        <a:t>※</a:t>
                      </a:r>
                      <a:r>
                        <a:rPr kumimoji="1" lang="ja-JP" altLang="en-US" sz="1100" dirty="0" smtClean="0"/>
                        <a:t>３～６ヶ月の短期間で実施</a:t>
                      </a:r>
                      <a:endParaRPr kumimoji="1" lang="ja-JP" altLang="en-US" sz="1100" dirty="0"/>
                    </a:p>
                  </a:txBody>
                  <a:tcPr marL="66867" marR="66867" marT="33433" marB="33433"/>
                </a:tc>
              </a:tr>
              <a:tr h="352506">
                <a:tc>
                  <a:txBody>
                    <a:bodyPr/>
                    <a:lstStyle/>
                    <a:p>
                      <a:r>
                        <a:rPr kumimoji="1" lang="ja-JP" altLang="en-US" sz="1100" dirty="0" smtClean="0"/>
                        <a:t>実施方法</a:t>
                      </a:r>
                      <a:endParaRPr kumimoji="1" lang="ja-JP" altLang="en-US" sz="1100" dirty="0"/>
                    </a:p>
                  </a:txBody>
                  <a:tcPr marL="66867" marR="66867" marT="33433" marB="33433"/>
                </a:tc>
                <a:tc>
                  <a:txBody>
                    <a:bodyPr/>
                    <a:lstStyle/>
                    <a:p>
                      <a:pPr algn="ctr"/>
                      <a:r>
                        <a:rPr kumimoji="1" lang="ja-JP" altLang="en-US" sz="1100" dirty="0" smtClean="0"/>
                        <a:t>事業者指定</a:t>
                      </a:r>
                      <a:endParaRPr kumimoji="1" lang="ja-JP" altLang="en-US" sz="1100" dirty="0"/>
                    </a:p>
                  </a:txBody>
                  <a:tcPr marL="66867" marR="66867" marT="33433" marB="33433"/>
                </a:tc>
                <a:tc>
                  <a:txBody>
                    <a:bodyPr/>
                    <a:lstStyle/>
                    <a:p>
                      <a:pPr algn="ctr"/>
                      <a:r>
                        <a:rPr kumimoji="1" lang="ja-JP" altLang="en-US" sz="1100" dirty="0" smtClean="0"/>
                        <a:t>事業者指定</a:t>
                      </a:r>
                      <a:endParaRPr kumimoji="1" lang="ja-JP" altLang="en-US" sz="1100" dirty="0"/>
                    </a:p>
                  </a:txBody>
                  <a:tcPr marL="66867" marR="66867" marT="33433" marB="33433"/>
                </a:tc>
                <a:tc>
                  <a:txBody>
                    <a:bodyPr/>
                    <a:lstStyle/>
                    <a:p>
                      <a:r>
                        <a:rPr kumimoji="1" lang="ja-JP" altLang="en-US" sz="1100" dirty="0" smtClean="0"/>
                        <a:t>事業者指定</a:t>
                      </a:r>
                      <a:endParaRPr kumimoji="1" lang="ja-JP" altLang="en-US" sz="1100" dirty="0"/>
                    </a:p>
                  </a:txBody>
                  <a:tcPr marL="66867" marR="66867" marT="33433" marB="33433"/>
                </a:tc>
                <a:tc>
                  <a:txBody>
                    <a:bodyPr/>
                    <a:lstStyle/>
                    <a:p>
                      <a:pPr algn="ctr"/>
                      <a:r>
                        <a:rPr kumimoji="1" lang="ja-JP" altLang="en-US" sz="1100" dirty="0" smtClean="0"/>
                        <a:t>委託</a:t>
                      </a:r>
                      <a:endParaRPr kumimoji="1" lang="ja-JP" altLang="en-US" sz="1100" dirty="0"/>
                    </a:p>
                  </a:txBody>
                  <a:tcPr marL="66867" marR="66867" marT="33433" marB="33433"/>
                </a:tc>
                <a:tc>
                  <a:txBody>
                    <a:bodyPr/>
                    <a:lstStyle/>
                    <a:p>
                      <a:pPr algn="ctr"/>
                      <a:r>
                        <a:rPr kumimoji="1" lang="ja-JP" altLang="en-US" sz="1100" dirty="0" smtClean="0"/>
                        <a:t>補助（助成）</a:t>
                      </a:r>
                      <a:endParaRPr kumimoji="1" lang="ja-JP" altLang="en-US" sz="1100" dirty="0"/>
                    </a:p>
                  </a:txBody>
                  <a:tcPr marL="66867" marR="66867" marT="33433" marB="33433"/>
                </a:tc>
                <a:tc>
                  <a:txBody>
                    <a:bodyPr/>
                    <a:lstStyle/>
                    <a:p>
                      <a:pPr algn="ctr"/>
                      <a:r>
                        <a:rPr kumimoji="1" lang="ja-JP" altLang="en-US" sz="1100" dirty="0" smtClean="0"/>
                        <a:t>委託</a:t>
                      </a:r>
                      <a:endParaRPr kumimoji="1" lang="ja-JP" altLang="en-US" sz="1100" dirty="0"/>
                    </a:p>
                  </a:txBody>
                  <a:tcPr marL="66867" marR="66867" marT="33433" marB="33433"/>
                </a:tc>
              </a:tr>
              <a:tr h="422953">
                <a:tc>
                  <a:txBody>
                    <a:bodyPr/>
                    <a:lstStyle/>
                    <a:p>
                      <a:r>
                        <a:rPr kumimoji="1" lang="ja-JP" altLang="en-US" sz="1100" dirty="0" smtClean="0"/>
                        <a:t>サービス提供者</a:t>
                      </a:r>
                      <a:endParaRPr kumimoji="1" lang="ja-JP" altLang="en-US" sz="1100" dirty="0"/>
                    </a:p>
                  </a:txBody>
                  <a:tcPr marL="66867" marR="66867" marT="33433" marB="33433"/>
                </a:tc>
                <a:tc>
                  <a:txBody>
                    <a:bodyPr/>
                    <a:lstStyle/>
                    <a:p>
                      <a:pPr algn="ctr"/>
                      <a:r>
                        <a:rPr kumimoji="1" lang="ja-JP" altLang="en-US" sz="1100" dirty="0" smtClean="0"/>
                        <a:t>訪問介護事業者の</a:t>
                      </a:r>
                      <a:endParaRPr kumimoji="1" lang="en-US" altLang="ja-JP" sz="1100" dirty="0" smtClean="0"/>
                    </a:p>
                    <a:p>
                      <a:pPr algn="ctr"/>
                      <a:r>
                        <a:rPr kumimoji="1" lang="ja-JP" altLang="en-US" sz="1100" dirty="0" smtClean="0"/>
                        <a:t>従事者</a:t>
                      </a:r>
                      <a:endParaRPr kumimoji="1" lang="ja-JP" altLang="en-US" sz="1100" dirty="0"/>
                    </a:p>
                  </a:txBody>
                  <a:tcPr marL="66867" marR="66867" marT="33433" marB="33433"/>
                </a:tc>
                <a:tc>
                  <a:txBody>
                    <a:bodyPr/>
                    <a:lstStyle/>
                    <a:p>
                      <a:pPr algn="ctr"/>
                      <a:r>
                        <a:rPr kumimoji="1" lang="ja-JP" altLang="en-US" sz="1100" dirty="0" smtClean="0"/>
                        <a:t>主に雇用労働者</a:t>
                      </a:r>
                      <a:endParaRPr kumimoji="1" lang="en-US" altLang="ja-JP" sz="1100" dirty="0" smtClean="0"/>
                    </a:p>
                  </a:txBody>
                  <a:tcPr marL="66867" marR="66867" marT="33433" marB="33433"/>
                </a:tc>
                <a:tc>
                  <a:txBody>
                    <a:bodyPr/>
                    <a:lstStyle/>
                    <a:p>
                      <a:r>
                        <a:rPr kumimoji="1" lang="ja-JP" altLang="en-US" sz="1100" dirty="0" smtClean="0"/>
                        <a:t>主に雇用労働者</a:t>
                      </a:r>
                      <a:endParaRPr kumimoji="1" lang="en-US" altLang="ja-JP" sz="1100" dirty="0" smtClean="0"/>
                    </a:p>
                    <a:p>
                      <a:r>
                        <a:rPr kumimoji="1" lang="ja-JP" altLang="en-US" sz="1100" dirty="0" smtClean="0"/>
                        <a:t>（ＮＰＯ等）</a:t>
                      </a:r>
                      <a:endParaRPr kumimoji="1" lang="ja-JP" altLang="en-US" sz="1100" dirty="0"/>
                    </a:p>
                  </a:txBody>
                  <a:tcPr marL="66867" marR="66867" marT="33433" marB="33433"/>
                </a:tc>
                <a:tc>
                  <a:txBody>
                    <a:bodyPr/>
                    <a:lstStyle/>
                    <a:p>
                      <a:pPr algn="ctr"/>
                      <a:r>
                        <a:rPr kumimoji="1" lang="ja-JP" altLang="en-US" sz="1100" dirty="0" smtClean="0"/>
                        <a:t>シルバー人材</a:t>
                      </a:r>
                      <a:endParaRPr kumimoji="1" lang="en-US" altLang="ja-JP" sz="1100" dirty="0" smtClean="0"/>
                    </a:p>
                    <a:p>
                      <a:pPr algn="ctr"/>
                      <a:r>
                        <a:rPr kumimoji="1" lang="ja-JP" altLang="en-US" sz="1100" dirty="0" smtClean="0"/>
                        <a:t>センター</a:t>
                      </a:r>
                      <a:endParaRPr kumimoji="1" lang="en-US" altLang="ja-JP" sz="1100" dirty="0" smtClean="0"/>
                    </a:p>
                  </a:txBody>
                  <a:tcPr marL="66867" marR="66867" marT="33433" marB="33433"/>
                </a:tc>
                <a:tc>
                  <a:txBody>
                    <a:bodyPr/>
                    <a:lstStyle/>
                    <a:p>
                      <a:pPr algn="ctr"/>
                      <a:r>
                        <a:rPr kumimoji="1" lang="ja-JP" altLang="en-US" sz="1000" dirty="0" smtClean="0"/>
                        <a:t>ボランティア主体</a:t>
                      </a:r>
                      <a:endParaRPr kumimoji="1" lang="ja-JP" altLang="en-US" sz="1000" dirty="0"/>
                    </a:p>
                  </a:txBody>
                  <a:tcPr marL="66867" marR="66867" marT="33433" marB="33433"/>
                </a:tc>
                <a:tc>
                  <a:txBody>
                    <a:bodyPr/>
                    <a:lstStyle/>
                    <a:p>
                      <a:pPr algn="ctr"/>
                      <a:r>
                        <a:rPr kumimoji="1" lang="ja-JP" altLang="en-US" sz="1100" dirty="0" smtClean="0"/>
                        <a:t>保健・医療の専門職</a:t>
                      </a:r>
                      <a:endParaRPr kumimoji="1" lang="ja-JP" altLang="en-US" sz="1100" dirty="0"/>
                    </a:p>
                  </a:txBody>
                  <a:tcPr marL="66867" marR="66867" marT="33433" marB="33433"/>
                </a:tc>
              </a:tr>
              <a:tr h="1068518">
                <a:tc>
                  <a:txBody>
                    <a:bodyPr/>
                    <a:lstStyle/>
                    <a:p>
                      <a:r>
                        <a:rPr kumimoji="1" lang="ja-JP" altLang="en-US" sz="1100" smtClean="0"/>
                        <a:t>単価</a:t>
                      </a:r>
                      <a:endParaRPr kumimoji="1" lang="ja-JP" altLang="en-US" sz="1100" dirty="0"/>
                    </a:p>
                  </a:txBody>
                  <a:tcPr marL="66867" marR="66867" marT="33433" marB="33433"/>
                </a:tc>
                <a:tc>
                  <a:txBody>
                    <a:bodyPr/>
                    <a:lstStyle/>
                    <a:p>
                      <a:pPr algn="ctr"/>
                      <a:r>
                        <a:rPr kumimoji="1" lang="ja-JP" altLang="en-US" sz="1100" dirty="0" smtClean="0"/>
                        <a:t>週</a:t>
                      </a:r>
                      <a:r>
                        <a:rPr kumimoji="1" lang="en-US" altLang="ja-JP" sz="1100" dirty="0" smtClean="0"/>
                        <a:t>1</a:t>
                      </a:r>
                      <a:r>
                        <a:rPr kumimoji="1" lang="ja-JP" altLang="en-US" sz="1100" dirty="0" smtClean="0"/>
                        <a:t>回：</a:t>
                      </a:r>
                      <a:r>
                        <a:rPr kumimoji="1" lang="en-US" altLang="ja-JP" sz="1100" dirty="0" smtClean="0"/>
                        <a:t>1,168</a:t>
                      </a:r>
                      <a:r>
                        <a:rPr kumimoji="1" lang="ja-JP" altLang="en-US" sz="1100" dirty="0" smtClean="0"/>
                        <a:t>単位／月</a:t>
                      </a:r>
                      <a:endParaRPr kumimoji="1" lang="en-US" altLang="ja-JP" sz="1100" dirty="0" smtClean="0"/>
                    </a:p>
                    <a:p>
                      <a:pPr algn="ctr"/>
                      <a:r>
                        <a:rPr kumimoji="1" lang="ja-JP" altLang="en-US" sz="1100" dirty="0" smtClean="0"/>
                        <a:t>週</a:t>
                      </a:r>
                      <a:r>
                        <a:rPr kumimoji="1" lang="en-US" altLang="ja-JP" sz="1100" dirty="0" smtClean="0"/>
                        <a:t>2</a:t>
                      </a:r>
                      <a:r>
                        <a:rPr kumimoji="1" lang="ja-JP" altLang="en-US" sz="1100" dirty="0" smtClean="0"/>
                        <a:t>回：</a:t>
                      </a:r>
                      <a:r>
                        <a:rPr kumimoji="1" lang="en-US" altLang="ja-JP" sz="1100" dirty="0" smtClean="0"/>
                        <a:t>2,335</a:t>
                      </a:r>
                      <a:r>
                        <a:rPr kumimoji="1" lang="ja-JP" altLang="en-US" sz="1100" dirty="0" smtClean="0"/>
                        <a:t>単位／月</a:t>
                      </a:r>
                      <a:endParaRPr kumimoji="1" lang="en-US" altLang="ja-JP" sz="1100" dirty="0" smtClean="0"/>
                    </a:p>
                    <a:p>
                      <a:pPr algn="ctr"/>
                      <a:r>
                        <a:rPr kumimoji="1" lang="ja-JP" altLang="en-US" sz="1100" dirty="0" smtClean="0"/>
                        <a:t>週</a:t>
                      </a:r>
                      <a:r>
                        <a:rPr kumimoji="1" lang="en-US" altLang="ja-JP" sz="1100" dirty="0" smtClean="0"/>
                        <a:t>3</a:t>
                      </a:r>
                      <a:r>
                        <a:rPr kumimoji="1" lang="ja-JP" altLang="en-US" sz="1100" dirty="0" smtClean="0"/>
                        <a:t>回：</a:t>
                      </a:r>
                      <a:r>
                        <a:rPr kumimoji="1" lang="en-US" altLang="ja-JP" sz="1100" dirty="0" smtClean="0"/>
                        <a:t>3,704</a:t>
                      </a:r>
                      <a:r>
                        <a:rPr kumimoji="1" lang="ja-JP" altLang="en-US" sz="1100" dirty="0" smtClean="0"/>
                        <a:t>単位／月</a:t>
                      </a:r>
                      <a:endParaRPr kumimoji="1" lang="en-US" altLang="ja-JP" sz="1100" dirty="0" smtClean="0"/>
                    </a:p>
                  </a:txBody>
                  <a:tcPr marL="66867" marR="66867" marT="33433" marB="33433"/>
                </a:tc>
                <a:tc>
                  <a:txBody>
                    <a:bodyPr/>
                    <a:lstStyle/>
                    <a:p>
                      <a:pPr algn="ctr"/>
                      <a:r>
                        <a:rPr kumimoji="1" lang="en-US" altLang="ja-JP" sz="1100" dirty="0" smtClean="0"/>
                        <a:t>225</a:t>
                      </a:r>
                      <a:r>
                        <a:rPr kumimoji="1" lang="ja-JP" altLang="en-US" sz="1100" dirty="0" smtClean="0"/>
                        <a:t>単位／回</a:t>
                      </a:r>
                      <a:endParaRPr kumimoji="1" lang="en-US" altLang="ja-JP" sz="1100" dirty="0" smtClean="0"/>
                    </a:p>
                  </a:txBody>
                  <a:tcPr marL="66867" marR="66867" marT="33433" marB="33433"/>
                </a:tc>
                <a:tc>
                  <a:txBody>
                    <a:bodyPr/>
                    <a:lstStyle/>
                    <a:p>
                      <a:endParaRPr kumimoji="1" lang="en-US" altLang="ja-JP" sz="1100" dirty="0" smtClean="0"/>
                    </a:p>
                    <a:p>
                      <a:endParaRPr kumimoji="1" lang="en-US" altLang="ja-JP" sz="1100" dirty="0" smtClean="0"/>
                    </a:p>
                    <a:p>
                      <a:r>
                        <a:rPr kumimoji="1" lang="ja-JP" altLang="en-US" sz="1100" dirty="0" smtClean="0"/>
                        <a:t>　　　　　　－</a:t>
                      </a:r>
                      <a:endParaRPr kumimoji="1" lang="ja-JP" altLang="en-US" sz="1100" dirty="0"/>
                    </a:p>
                  </a:txBody>
                  <a:tcPr marL="66867" marR="66867" marT="33433" marB="33433"/>
                </a:tc>
                <a:tc>
                  <a:txBody>
                    <a:bodyPr/>
                    <a:lstStyle/>
                    <a:p>
                      <a:pPr marL="0" marR="0" indent="0" algn="ctr" defTabSz="959937" rtl="0" eaLnBrk="1" fontAlgn="auto" latinLnBrk="0" hangingPunct="1">
                        <a:lnSpc>
                          <a:spcPct val="100000"/>
                        </a:lnSpc>
                        <a:spcBef>
                          <a:spcPts val="0"/>
                        </a:spcBef>
                        <a:spcAft>
                          <a:spcPts val="0"/>
                        </a:spcAft>
                        <a:buClrTx/>
                        <a:buSzTx/>
                        <a:buFontTx/>
                        <a:buNone/>
                        <a:tabLst/>
                        <a:defRPr/>
                      </a:pPr>
                      <a:r>
                        <a:rPr kumimoji="1" lang="en-US" altLang="ja-JP" sz="1100" dirty="0" smtClean="0"/>
                        <a:t>1,000</a:t>
                      </a:r>
                      <a:r>
                        <a:rPr kumimoji="1" lang="ja-JP" altLang="en-US" sz="1100" dirty="0" smtClean="0"/>
                        <a:t>円＋事務費／回</a:t>
                      </a:r>
                      <a:endParaRPr kumimoji="1" lang="en-US" altLang="ja-JP" sz="1100" dirty="0" smtClean="0"/>
                    </a:p>
                    <a:p>
                      <a:pPr marL="0" marR="0" indent="0" algn="ctr" defTabSz="959937" rtl="0" eaLnBrk="1" fontAlgn="auto" latinLnBrk="0" hangingPunct="1">
                        <a:lnSpc>
                          <a:spcPct val="100000"/>
                        </a:lnSpc>
                        <a:spcBef>
                          <a:spcPts val="0"/>
                        </a:spcBef>
                        <a:spcAft>
                          <a:spcPts val="0"/>
                        </a:spcAft>
                        <a:buClrTx/>
                        <a:buSzTx/>
                        <a:buFontTx/>
                        <a:buNone/>
                        <a:tabLst/>
                        <a:defRPr/>
                      </a:pPr>
                      <a:endParaRPr kumimoji="1" lang="en-US" altLang="ja-JP" sz="1000" dirty="0" smtClean="0"/>
                    </a:p>
                    <a:p>
                      <a:pPr marL="0" marR="0" indent="0" algn="ctr" defTabSz="959937" rtl="0" eaLnBrk="1" fontAlgn="auto" latinLnBrk="0" hangingPunct="1">
                        <a:lnSpc>
                          <a:spcPct val="100000"/>
                        </a:lnSpc>
                        <a:spcBef>
                          <a:spcPts val="0"/>
                        </a:spcBef>
                        <a:spcAft>
                          <a:spcPts val="0"/>
                        </a:spcAft>
                        <a:buClrTx/>
                        <a:buSzTx/>
                        <a:buFontTx/>
                        <a:buNone/>
                        <a:tabLst/>
                        <a:defRPr/>
                      </a:pPr>
                      <a:r>
                        <a:rPr kumimoji="1" lang="en-US" altLang="ja-JP" sz="1000" dirty="0" smtClean="0"/>
                        <a:t>※1,000</a:t>
                      </a:r>
                      <a:r>
                        <a:rPr kumimoji="1" lang="ja-JP" altLang="en-US" sz="1000" dirty="0" smtClean="0"/>
                        <a:t>円は現行の利用料</a:t>
                      </a:r>
                      <a:endParaRPr kumimoji="1" lang="en-US" altLang="ja-JP" sz="1000" dirty="0" smtClean="0"/>
                    </a:p>
                    <a:p>
                      <a:pPr algn="ctr"/>
                      <a:endParaRPr kumimoji="1" lang="en-US" altLang="ja-JP" sz="1100" dirty="0" smtClean="0"/>
                    </a:p>
                  </a:txBody>
                  <a:tcPr marL="66867" marR="66867" marT="33433" marB="33433"/>
                </a:tc>
                <a:tc>
                  <a:txBody>
                    <a:bodyPr/>
                    <a:lstStyle/>
                    <a:p>
                      <a:pPr algn="ctr"/>
                      <a:endParaRPr kumimoji="1" lang="en-US" altLang="ja-JP" sz="1000" dirty="0" smtClean="0"/>
                    </a:p>
                    <a:p>
                      <a:pPr algn="ctr"/>
                      <a:endParaRPr kumimoji="1" lang="en-US" altLang="ja-JP" sz="1100" dirty="0" smtClean="0"/>
                    </a:p>
                    <a:p>
                      <a:pPr algn="ctr"/>
                      <a:r>
                        <a:rPr kumimoji="1" lang="ja-JP" altLang="en-US" sz="1100" dirty="0" smtClean="0"/>
                        <a:t>－</a:t>
                      </a:r>
                      <a:endParaRPr kumimoji="1" lang="en-US" altLang="ja-JP" sz="1100" dirty="0" smtClean="0"/>
                    </a:p>
                  </a:txBody>
                  <a:tcPr marL="66867" marR="66867" marT="33433" marB="33433"/>
                </a:tc>
                <a:tc>
                  <a:txBody>
                    <a:bodyPr/>
                    <a:lstStyle/>
                    <a:p>
                      <a:pPr algn="ctr"/>
                      <a:r>
                        <a:rPr kumimoji="1" lang="ja-JP" altLang="en-US" sz="1100" dirty="0" smtClean="0"/>
                        <a:t>－</a:t>
                      </a:r>
                      <a:endParaRPr kumimoji="1" lang="ja-JP" altLang="en-US" sz="1100" dirty="0"/>
                    </a:p>
                  </a:txBody>
                  <a:tcPr marL="66867" marR="66867" marT="33433" marB="33433" anchor="ctr"/>
                </a:tc>
              </a:tr>
              <a:tr h="415267">
                <a:tc>
                  <a:txBody>
                    <a:bodyPr/>
                    <a:lstStyle/>
                    <a:p>
                      <a:r>
                        <a:rPr kumimoji="1" lang="ja-JP" altLang="en-US" sz="1100" dirty="0" smtClean="0"/>
                        <a:t>利用者負担</a:t>
                      </a:r>
                      <a:endParaRPr kumimoji="1" lang="ja-JP" altLang="en-US" sz="1100" dirty="0"/>
                    </a:p>
                  </a:txBody>
                  <a:tcPr marL="66867" marR="66867" marT="33433" marB="33433"/>
                </a:tc>
                <a:tc>
                  <a:txBody>
                    <a:bodyPr/>
                    <a:lstStyle/>
                    <a:p>
                      <a:pPr algn="ctr"/>
                      <a:r>
                        <a:rPr kumimoji="1" lang="ja-JP" altLang="en-US" sz="1100" dirty="0" smtClean="0"/>
                        <a:t>単価の</a:t>
                      </a:r>
                      <a:r>
                        <a:rPr kumimoji="1" lang="en-US" altLang="ja-JP" sz="1100" dirty="0" smtClean="0"/>
                        <a:t>1</a:t>
                      </a:r>
                      <a:r>
                        <a:rPr kumimoji="1" lang="ja-JP" altLang="en-US" sz="1100" dirty="0" smtClean="0"/>
                        <a:t>割（または</a:t>
                      </a:r>
                      <a:r>
                        <a:rPr kumimoji="1" lang="en-US" altLang="ja-JP" sz="1100" dirty="0" smtClean="0"/>
                        <a:t>2</a:t>
                      </a:r>
                      <a:r>
                        <a:rPr kumimoji="1" lang="ja-JP" altLang="en-US" sz="1100" dirty="0" smtClean="0"/>
                        <a:t>割）</a:t>
                      </a:r>
                      <a:endParaRPr kumimoji="1" lang="ja-JP" altLang="en-US" sz="1100" dirty="0"/>
                    </a:p>
                  </a:txBody>
                  <a:tcPr marL="66867" marR="66867" marT="33433" marB="33433"/>
                </a:tc>
                <a:tc>
                  <a:txBody>
                    <a:bodyPr/>
                    <a:lstStyle/>
                    <a:p>
                      <a:pPr algn="ctr"/>
                      <a:r>
                        <a:rPr kumimoji="1" lang="ja-JP" altLang="en-US" sz="1100" dirty="0" smtClean="0"/>
                        <a:t>単価の</a:t>
                      </a:r>
                      <a:r>
                        <a:rPr kumimoji="1" lang="en-US" altLang="ja-JP" sz="1100" dirty="0" smtClean="0"/>
                        <a:t>1</a:t>
                      </a:r>
                      <a:r>
                        <a:rPr kumimoji="1" lang="ja-JP" altLang="en-US" sz="1100" dirty="0" smtClean="0"/>
                        <a:t>割</a:t>
                      </a:r>
                      <a:endParaRPr kumimoji="1" lang="en-US" altLang="ja-JP" sz="1100" dirty="0" smtClean="0"/>
                    </a:p>
                    <a:p>
                      <a:pPr algn="ctr"/>
                      <a:r>
                        <a:rPr kumimoji="1" lang="ja-JP" altLang="en-US" sz="1100" dirty="0" smtClean="0"/>
                        <a:t>（または</a:t>
                      </a:r>
                      <a:r>
                        <a:rPr kumimoji="1" lang="en-US" altLang="ja-JP" sz="1100" dirty="0" smtClean="0"/>
                        <a:t>2</a:t>
                      </a:r>
                      <a:r>
                        <a:rPr kumimoji="1" lang="ja-JP" altLang="en-US" sz="1100" dirty="0" smtClean="0"/>
                        <a:t>割）</a:t>
                      </a:r>
                      <a:endParaRPr kumimoji="1" lang="en-US" altLang="ja-JP" sz="1100" dirty="0" smtClean="0"/>
                    </a:p>
                  </a:txBody>
                  <a:tcPr marL="66867" marR="66867" marT="33433" marB="33433"/>
                </a:tc>
                <a:tc>
                  <a:txBody>
                    <a:bodyPr/>
                    <a:lstStyle/>
                    <a:p>
                      <a:r>
                        <a:rPr kumimoji="1" lang="ja-JP" altLang="en-US" sz="1100" dirty="0" smtClean="0"/>
                        <a:t>　　　　　　－</a:t>
                      </a:r>
                      <a:endParaRPr kumimoji="1" lang="ja-JP" altLang="en-US" sz="1100" dirty="0"/>
                    </a:p>
                  </a:txBody>
                  <a:tcPr marL="66867" marR="66867" marT="33433" marB="33433"/>
                </a:tc>
                <a:tc>
                  <a:txBody>
                    <a:bodyPr/>
                    <a:lstStyle/>
                    <a:p>
                      <a:pPr marL="0" marR="0" indent="0" algn="ctr" defTabSz="959937" rtl="0" eaLnBrk="1" fontAlgn="auto" latinLnBrk="0" hangingPunct="1">
                        <a:lnSpc>
                          <a:spcPct val="100000"/>
                        </a:lnSpc>
                        <a:spcBef>
                          <a:spcPts val="0"/>
                        </a:spcBef>
                        <a:spcAft>
                          <a:spcPts val="0"/>
                        </a:spcAft>
                        <a:buClrTx/>
                        <a:buSzTx/>
                        <a:buFontTx/>
                        <a:buNone/>
                        <a:tabLst/>
                        <a:defRPr/>
                      </a:pPr>
                      <a:r>
                        <a:rPr kumimoji="1" lang="en-US" altLang="ja-JP" sz="1100" dirty="0" smtClean="0"/>
                        <a:t>200</a:t>
                      </a:r>
                      <a:r>
                        <a:rPr kumimoji="1" lang="ja-JP" altLang="en-US" sz="1100" dirty="0" smtClean="0"/>
                        <a:t>円／回</a:t>
                      </a:r>
                    </a:p>
                    <a:p>
                      <a:pPr algn="ctr"/>
                      <a:endParaRPr kumimoji="1" lang="en-US" altLang="ja-JP" sz="1100" dirty="0" smtClean="0"/>
                    </a:p>
                  </a:txBody>
                  <a:tcPr marL="66867" marR="66867" marT="33433" marB="33433"/>
                </a:tc>
                <a:tc>
                  <a:txBody>
                    <a:bodyPr/>
                    <a:lstStyle/>
                    <a:p>
                      <a:pPr algn="ctr"/>
                      <a:r>
                        <a:rPr kumimoji="1" lang="ja-JP" altLang="en-US" sz="1100" dirty="0" smtClean="0"/>
                        <a:t>－</a:t>
                      </a:r>
                      <a:endParaRPr kumimoji="1" lang="ja-JP" altLang="en-US" sz="1100" dirty="0"/>
                    </a:p>
                  </a:txBody>
                  <a:tcPr marL="66867" marR="66867" marT="33433" marB="33433"/>
                </a:tc>
                <a:tc>
                  <a:txBody>
                    <a:bodyPr/>
                    <a:lstStyle/>
                    <a:p>
                      <a:pPr algn="ctr"/>
                      <a:r>
                        <a:rPr kumimoji="1" lang="ja-JP" altLang="en-US" sz="1100" dirty="0" smtClean="0"/>
                        <a:t>－</a:t>
                      </a:r>
                      <a:endParaRPr kumimoji="1" lang="en-US" altLang="ja-JP" sz="1100" dirty="0" smtClean="0"/>
                    </a:p>
                    <a:p>
                      <a:pPr algn="ctr"/>
                      <a:endParaRPr kumimoji="1" lang="ja-JP" altLang="en-US" sz="1100" dirty="0"/>
                    </a:p>
                  </a:txBody>
                  <a:tcPr marL="66867" marR="66867" marT="33433" marB="33433" anchor="ctr"/>
                </a:tc>
              </a:tr>
            </a:tbl>
          </a:graphicData>
        </a:graphic>
      </p:graphicFrame>
      <p:sp>
        <p:nvSpPr>
          <p:cNvPr id="8" name="角丸四角形 7"/>
          <p:cNvSpPr/>
          <p:nvPr/>
        </p:nvSpPr>
        <p:spPr>
          <a:xfrm>
            <a:off x="959612" y="1059909"/>
            <a:ext cx="1577180" cy="57123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099" tIns="43550" rIns="87099" bIns="43550" numCol="1" spcCol="0" rtlCol="0" fromWordArt="0" anchor="ctr" anchorCtr="0" forceAA="0" compatLnSpc="1">
            <a:prstTxWarp prst="textNoShape">
              <a:avLst/>
            </a:prstTxWarp>
            <a:noAutofit/>
          </a:bodyPr>
          <a:lstStyle/>
          <a:p>
            <a:pPr algn="ctr"/>
            <a:endParaRPr lang="ja-JP" altLang="en-US"/>
          </a:p>
        </p:txBody>
      </p:sp>
      <p:sp>
        <p:nvSpPr>
          <p:cNvPr id="9" name="角丸四角形 8"/>
          <p:cNvSpPr/>
          <p:nvPr/>
        </p:nvSpPr>
        <p:spPr>
          <a:xfrm>
            <a:off x="2536793" y="1059909"/>
            <a:ext cx="1339162" cy="57123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099" tIns="43550" rIns="87099" bIns="43550" numCol="1" spcCol="0" rtlCol="0" fromWordArt="0" anchor="ctr" anchorCtr="0" forceAA="0" compatLnSpc="1">
            <a:prstTxWarp prst="textNoShape">
              <a:avLst/>
            </a:prstTxWarp>
            <a:noAutofit/>
          </a:bodyPr>
          <a:lstStyle/>
          <a:p>
            <a:pPr algn="ctr"/>
            <a:endParaRPr lang="ja-JP" altLang="en-US"/>
          </a:p>
        </p:txBody>
      </p:sp>
      <p:sp>
        <p:nvSpPr>
          <p:cNvPr id="10" name="角丸四角形 9"/>
          <p:cNvSpPr/>
          <p:nvPr/>
        </p:nvSpPr>
        <p:spPr>
          <a:xfrm>
            <a:off x="3857811" y="1016358"/>
            <a:ext cx="1339164" cy="5712314"/>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099" tIns="43550" rIns="87099" bIns="43550" numCol="1" spcCol="0" rtlCol="0" fromWordArt="0" anchor="ctr" anchorCtr="0" forceAA="0" compatLnSpc="1">
            <a:prstTxWarp prst="textNoShape">
              <a:avLst/>
            </a:prstTxWarp>
            <a:noAutofit/>
          </a:bodyPr>
          <a:lstStyle/>
          <a:p>
            <a:pPr algn="ctr"/>
            <a:endParaRPr lang="ja-JP" altLang="en-US"/>
          </a:p>
        </p:txBody>
      </p:sp>
      <p:sp>
        <p:nvSpPr>
          <p:cNvPr id="11" name="サブタイトル 2"/>
          <p:cNvSpPr txBox="1">
            <a:spLocks/>
          </p:cNvSpPr>
          <p:nvPr/>
        </p:nvSpPr>
        <p:spPr>
          <a:xfrm>
            <a:off x="65325" y="395070"/>
            <a:ext cx="8971312" cy="621288"/>
          </a:xfrm>
          <a:prstGeom prst="rect">
            <a:avLst/>
          </a:prstGeom>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143" dirty="0"/>
              <a:t>○訪問型サービスは、現行の訪問介護に相当するものと、それ以外の多様なサービスからなる。</a:t>
            </a:r>
            <a:endParaRPr lang="en-US" altLang="ja-JP" sz="1143" dirty="0"/>
          </a:p>
          <a:p>
            <a:pPr marL="0" indent="0">
              <a:buNone/>
            </a:pPr>
            <a:r>
              <a:rPr lang="ja-JP" altLang="en-US" sz="1143" dirty="0"/>
              <a:t>○多様なサービスについては、雇用労働者が行う緩和した基準によるサービスと、住民主体による支援、保健・医療の専門職により短期集中で行うサービス、移動支援を想定。</a:t>
            </a:r>
          </a:p>
        </p:txBody>
      </p:sp>
      <p:sp>
        <p:nvSpPr>
          <p:cNvPr id="12" name="角丸四角形 11"/>
          <p:cNvSpPr/>
          <p:nvPr/>
        </p:nvSpPr>
        <p:spPr>
          <a:xfrm>
            <a:off x="5196975" y="1067166"/>
            <a:ext cx="1296520" cy="56615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099" tIns="43550" rIns="87099" bIns="43550" numCol="1" spcCol="0" rtlCol="0" fromWordArt="0" anchor="ctr" anchorCtr="0" forceAA="0" compatLnSpc="1">
            <a:prstTxWarp prst="textNoShape">
              <a:avLst/>
            </a:prstTxWarp>
            <a:noAutofit/>
          </a:bodyPr>
          <a:lstStyle/>
          <a:p>
            <a:pPr algn="ctr"/>
            <a:endParaRPr lang="ja-JP" altLang="en-US"/>
          </a:p>
        </p:txBody>
      </p:sp>
      <p:sp>
        <p:nvSpPr>
          <p:cNvPr id="13" name="角丸四角形 12"/>
          <p:cNvSpPr/>
          <p:nvPr/>
        </p:nvSpPr>
        <p:spPr>
          <a:xfrm>
            <a:off x="7598578" y="1059908"/>
            <a:ext cx="1426264" cy="5668764"/>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099" tIns="43550" rIns="87099" bIns="43550" numCol="1" spcCol="0" rtlCol="0" fromWordArt="0" anchor="ctr" anchorCtr="0" forceAA="0" compatLnSpc="1">
            <a:prstTxWarp prst="textNoShape">
              <a:avLst/>
            </a:prstTxWarp>
            <a:noAutofit/>
          </a:bodyPr>
          <a:lstStyle/>
          <a:p>
            <a:pPr algn="ctr"/>
            <a:endParaRPr lang="ja-JP" altLang="en-US"/>
          </a:p>
        </p:txBody>
      </p:sp>
      <p:sp>
        <p:nvSpPr>
          <p:cNvPr id="14" name="正方形/長方形 13"/>
          <p:cNvSpPr/>
          <p:nvPr/>
        </p:nvSpPr>
        <p:spPr>
          <a:xfrm>
            <a:off x="5696838" y="81515"/>
            <a:ext cx="3365756" cy="23223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羽曳野市資料</a:t>
            </a:r>
            <a:endParaRPr kumimoji="1" lang="ja-JP" altLang="en-US" dirty="0"/>
          </a:p>
        </p:txBody>
      </p:sp>
    </p:spTree>
    <p:extLst>
      <p:ext uri="{BB962C8B-B14F-4D97-AF65-F5344CB8AC3E}">
        <p14:creationId xmlns:p14="http://schemas.microsoft.com/office/powerpoint/2010/main" val="428269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163" y="93109"/>
            <a:ext cx="8756387" cy="495007"/>
          </a:xfrm>
        </p:spPr>
        <p:txBody>
          <a:bodyPr>
            <a:normAutofit/>
          </a:bodyPr>
          <a:lstStyle/>
          <a:p>
            <a:r>
              <a:rPr lang="ja-JP" altLang="en-US" sz="2286" dirty="0"/>
              <a:t>訪問型サービスの基準</a:t>
            </a:r>
          </a:p>
        </p:txBody>
      </p:sp>
      <p:graphicFrame>
        <p:nvGraphicFramePr>
          <p:cNvPr id="4" name="コンテンツ プレースホルダー 3"/>
          <p:cNvGraphicFramePr>
            <a:graphicFrameLocks noGrp="1"/>
          </p:cNvGraphicFramePr>
          <p:nvPr>
            <p:ph idx="1"/>
            <p:extLst/>
          </p:nvPr>
        </p:nvGraphicFramePr>
        <p:xfrm>
          <a:off x="182263" y="812822"/>
          <a:ext cx="8756386" cy="5226007"/>
        </p:xfrm>
        <a:graphic>
          <a:graphicData uri="http://schemas.openxmlformats.org/drawingml/2006/table">
            <a:tbl>
              <a:tblPr firstRow="1" bandRow="1">
                <a:tableStyleId>{69CF1AB2-1976-4502-BF36-3FF5EA218861}</a:tableStyleId>
              </a:tblPr>
              <a:tblGrid>
                <a:gridCol w="656076"/>
                <a:gridCol w="2417028"/>
                <a:gridCol w="2994066"/>
                <a:gridCol w="2689216"/>
              </a:tblGrid>
              <a:tr h="871001">
                <a:tc>
                  <a:txBody>
                    <a:bodyPr/>
                    <a:lstStyle/>
                    <a:p>
                      <a:endParaRPr kumimoji="1" lang="ja-JP" altLang="en-US" sz="1700" dirty="0"/>
                    </a:p>
                  </a:txBody>
                  <a:tcPr marL="87100" marR="87100" marT="43550" marB="43550"/>
                </a:tc>
                <a:tc>
                  <a:txBody>
                    <a:bodyPr/>
                    <a:lstStyle/>
                    <a:p>
                      <a:r>
                        <a:rPr kumimoji="1" lang="ja-JP" altLang="en-US" sz="1700" dirty="0" smtClean="0"/>
                        <a:t>現行の訪問介護相当のサービス</a:t>
                      </a:r>
                      <a:endParaRPr kumimoji="1" lang="ja-JP" altLang="en-US" sz="1700" dirty="0"/>
                    </a:p>
                  </a:txBody>
                  <a:tcPr marL="87100" marR="87100" marT="43550" marB="43550"/>
                </a:tc>
                <a:tc>
                  <a:txBody>
                    <a:bodyPr/>
                    <a:lstStyle/>
                    <a:p>
                      <a:r>
                        <a:rPr kumimoji="1" lang="ja-JP" altLang="en-US" sz="1700" dirty="0" smtClean="0"/>
                        <a:t>緩和した基準による</a:t>
                      </a:r>
                      <a:endParaRPr kumimoji="1" lang="en-US" altLang="ja-JP" sz="1700" dirty="0" smtClean="0"/>
                    </a:p>
                    <a:p>
                      <a:r>
                        <a:rPr kumimoji="1" lang="ja-JP" altLang="en-US" sz="1700" dirty="0" smtClean="0"/>
                        <a:t>サービス</a:t>
                      </a:r>
                      <a:endParaRPr kumimoji="1" lang="en-US" altLang="ja-JP" sz="1700" dirty="0" smtClean="0"/>
                    </a:p>
                    <a:p>
                      <a:r>
                        <a:rPr kumimoji="1" lang="en-US" altLang="ja-JP" sz="1700" dirty="0" smtClean="0"/>
                        <a:t>【</a:t>
                      </a:r>
                      <a:r>
                        <a:rPr kumimoji="1" lang="ja-JP" altLang="en-US" sz="1700" dirty="0" smtClean="0"/>
                        <a:t>一体型</a:t>
                      </a:r>
                      <a:r>
                        <a:rPr kumimoji="1" lang="en-US" altLang="ja-JP" sz="1700" dirty="0" smtClean="0"/>
                        <a:t>】</a:t>
                      </a:r>
                      <a:endParaRPr kumimoji="1" lang="ja-JP" altLang="en-US" sz="1700" dirty="0"/>
                    </a:p>
                  </a:txBody>
                  <a:tcPr marL="87100" marR="87100" marT="43550" marB="43550"/>
                </a:tc>
                <a:tc>
                  <a:txBody>
                    <a:bodyPr/>
                    <a:lstStyle/>
                    <a:p>
                      <a:r>
                        <a:rPr kumimoji="1" lang="ja-JP" altLang="en-US" sz="1700" dirty="0" smtClean="0"/>
                        <a:t>住民ボランティア・住民主体の自主活動</a:t>
                      </a:r>
                      <a:endParaRPr kumimoji="1" lang="ja-JP" altLang="en-US" sz="1700" dirty="0"/>
                    </a:p>
                  </a:txBody>
                  <a:tcPr marL="87100" marR="87100" marT="43550" marB="43550"/>
                </a:tc>
              </a:tr>
              <a:tr h="2438803">
                <a:tc>
                  <a:txBody>
                    <a:bodyPr/>
                    <a:lstStyle/>
                    <a:p>
                      <a:r>
                        <a:rPr kumimoji="1" lang="ja-JP" altLang="en-US" sz="1700" dirty="0" smtClean="0"/>
                        <a:t>人員</a:t>
                      </a:r>
                      <a:endParaRPr kumimoji="1" lang="ja-JP" altLang="en-US" sz="1700" dirty="0"/>
                    </a:p>
                  </a:txBody>
                  <a:tcPr marL="87100" marR="87100" marT="43550" marB="43550"/>
                </a:tc>
                <a:tc>
                  <a:txBody>
                    <a:bodyPr/>
                    <a:lstStyle/>
                    <a:p>
                      <a:r>
                        <a:rPr kumimoji="1" lang="ja-JP" altLang="en-US" sz="1100" dirty="0" smtClean="0"/>
                        <a:t>・管理者</a:t>
                      </a:r>
                      <a:r>
                        <a:rPr kumimoji="1" lang="en-US" altLang="ja-JP" sz="1000" dirty="0" smtClean="0"/>
                        <a:t>※1</a:t>
                      </a:r>
                      <a:r>
                        <a:rPr kumimoji="1" lang="ja-JP" altLang="en-US" sz="1100" dirty="0" smtClean="0"/>
                        <a:t>　　常勤・専従</a:t>
                      </a:r>
                      <a:r>
                        <a:rPr kumimoji="1" lang="en-US" altLang="ja-JP" sz="1100" dirty="0" smtClean="0"/>
                        <a:t>1</a:t>
                      </a:r>
                      <a:r>
                        <a:rPr kumimoji="1" lang="ja-JP" altLang="en-US" sz="1100" dirty="0" smtClean="0"/>
                        <a:t>以上</a:t>
                      </a:r>
                      <a:endParaRPr kumimoji="1" lang="en-US" altLang="ja-JP" sz="1100" dirty="0" smtClean="0"/>
                    </a:p>
                    <a:p>
                      <a:r>
                        <a:rPr kumimoji="1" lang="ja-JP" altLang="en-US" sz="1100" dirty="0" smtClean="0"/>
                        <a:t>・訪問介護員等　常勤換算</a:t>
                      </a:r>
                      <a:r>
                        <a:rPr kumimoji="1" lang="en-US" altLang="ja-JP" sz="1100" dirty="0" smtClean="0"/>
                        <a:t>2.5</a:t>
                      </a:r>
                      <a:r>
                        <a:rPr kumimoji="1" lang="ja-JP" altLang="en-US" sz="1100" dirty="0" smtClean="0"/>
                        <a:t>以上</a:t>
                      </a:r>
                      <a:endParaRPr kumimoji="1" lang="en-US" altLang="ja-JP" sz="1100" dirty="0" smtClean="0"/>
                    </a:p>
                    <a:p>
                      <a:r>
                        <a:rPr kumimoji="1" lang="en-US" altLang="ja-JP" sz="1100" dirty="0" smtClean="0"/>
                        <a:t>【</a:t>
                      </a:r>
                      <a:r>
                        <a:rPr kumimoji="1" lang="ja-JP" altLang="en-US" sz="1100" dirty="0" smtClean="0"/>
                        <a:t>資格要件：介護福祉士、介護職員初任者研修等修了者</a:t>
                      </a:r>
                      <a:r>
                        <a:rPr kumimoji="1" lang="en-US" altLang="ja-JP" sz="1100" dirty="0" smtClean="0"/>
                        <a:t>】</a:t>
                      </a:r>
                    </a:p>
                    <a:p>
                      <a:r>
                        <a:rPr kumimoji="1" lang="ja-JP" altLang="en-US" sz="1100" dirty="0" smtClean="0"/>
                        <a:t>・サービス提供責任者</a:t>
                      </a:r>
                      <a:endParaRPr kumimoji="1" lang="en-US" altLang="ja-JP" sz="1100" dirty="0" smtClean="0"/>
                    </a:p>
                    <a:p>
                      <a:r>
                        <a:rPr kumimoji="1" lang="ja-JP" altLang="en-US" sz="1100" dirty="0" smtClean="0"/>
                        <a:t>　常勤の訪問介護員等のうち、利用者</a:t>
                      </a:r>
                      <a:r>
                        <a:rPr kumimoji="1" lang="en-US" altLang="ja-JP" sz="1100" dirty="0" smtClean="0"/>
                        <a:t>40</a:t>
                      </a:r>
                      <a:r>
                        <a:rPr kumimoji="1" lang="ja-JP" altLang="en-US" sz="1100" dirty="0" smtClean="0"/>
                        <a:t>人に</a:t>
                      </a:r>
                      <a:r>
                        <a:rPr kumimoji="1" lang="en-US" altLang="ja-JP" sz="1100" dirty="0" smtClean="0"/>
                        <a:t>1</a:t>
                      </a:r>
                      <a:r>
                        <a:rPr kumimoji="1" lang="ja-JP" altLang="en-US" sz="1100" dirty="0" smtClean="0"/>
                        <a:t>人以上　</a:t>
                      </a:r>
                      <a:r>
                        <a:rPr kumimoji="1" lang="en-US" altLang="ja-JP" sz="1000" dirty="0" smtClean="0"/>
                        <a:t>※2</a:t>
                      </a:r>
                    </a:p>
                    <a:p>
                      <a:r>
                        <a:rPr kumimoji="1" lang="en-US" altLang="ja-JP" sz="1100" dirty="0" smtClean="0"/>
                        <a:t>【</a:t>
                      </a:r>
                      <a:r>
                        <a:rPr kumimoji="1" lang="ja-JP" altLang="en-US" sz="1100" dirty="0" smtClean="0"/>
                        <a:t>介護福祉士、実務者研修修了者、</a:t>
                      </a:r>
                      <a:r>
                        <a:rPr kumimoji="1" lang="en-US" altLang="ja-JP" sz="1100" dirty="0" smtClean="0"/>
                        <a:t>3</a:t>
                      </a:r>
                      <a:r>
                        <a:rPr kumimoji="1" lang="ja-JP" altLang="en-US" sz="1100" dirty="0" smtClean="0"/>
                        <a:t>年以上介護等の業務に従事した介護職員初任者研修等修了者</a:t>
                      </a:r>
                      <a:r>
                        <a:rPr kumimoji="1" lang="en-US" altLang="ja-JP" sz="1100" dirty="0" smtClean="0"/>
                        <a:t>】</a:t>
                      </a:r>
                    </a:p>
                    <a:p>
                      <a:endParaRPr kumimoji="1" lang="en-US" altLang="ja-JP" sz="1100" dirty="0" smtClean="0"/>
                    </a:p>
                    <a:p>
                      <a:r>
                        <a:rPr kumimoji="1" lang="en-US" altLang="ja-JP" sz="1000" dirty="0" smtClean="0"/>
                        <a:t>※1</a:t>
                      </a:r>
                      <a:r>
                        <a:rPr kumimoji="1" lang="ja-JP" altLang="en-US" sz="1000" dirty="0" smtClean="0"/>
                        <a:t>　支障がない場合、他の職務、同一敷地内の他事業所等の職務に従事可能。</a:t>
                      </a:r>
                      <a:endParaRPr kumimoji="1" lang="en-US" altLang="ja-JP" sz="1000" dirty="0" smtClean="0"/>
                    </a:p>
                    <a:p>
                      <a:r>
                        <a:rPr kumimoji="1" lang="en-US" altLang="ja-JP" sz="1000" dirty="0" smtClean="0"/>
                        <a:t>※</a:t>
                      </a:r>
                      <a:r>
                        <a:rPr kumimoji="1" lang="ja-JP" altLang="en-US" sz="1000" dirty="0" smtClean="0"/>
                        <a:t>２　一部非常勤職員も可能。</a:t>
                      </a:r>
                      <a:endParaRPr kumimoji="1" lang="ja-JP" altLang="en-US" sz="1000" dirty="0"/>
                    </a:p>
                  </a:txBody>
                  <a:tcPr marL="87100" marR="87100" marT="43550" marB="43550"/>
                </a:tc>
                <a:tc>
                  <a:txBody>
                    <a:bodyPr/>
                    <a:lstStyle/>
                    <a:p>
                      <a:r>
                        <a:rPr kumimoji="1" lang="ja-JP" altLang="en-US" sz="1100" dirty="0" smtClean="0"/>
                        <a:t>・管理者</a:t>
                      </a:r>
                      <a:r>
                        <a:rPr kumimoji="1" lang="en-US" altLang="ja-JP" sz="1000" dirty="0" smtClean="0"/>
                        <a:t>※</a:t>
                      </a:r>
                      <a:r>
                        <a:rPr kumimoji="1" lang="ja-JP" altLang="en-US" sz="1000" dirty="0" smtClean="0"/>
                        <a:t>　</a:t>
                      </a:r>
                      <a:r>
                        <a:rPr kumimoji="1" lang="ja-JP" altLang="en-US" sz="1100" dirty="0" smtClean="0"/>
                        <a:t>　　専従</a:t>
                      </a:r>
                      <a:r>
                        <a:rPr kumimoji="1" lang="en-US" altLang="ja-JP" sz="1100" dirty="0" smtClean="0"/>
                        <a:t>1</a:t>
                      </a:r>
                      <a:r>
                        <a:rPr kumimoji="1" lang="ja-JP" altLang="en-US" sz="1100" dirty="0" smtClean="0"/>
                        <a:t>以上</a:t>
                      </a:r>
                      <a:endParaRPr kumimoji="1" lang="en-US" altLang="ja-JP" sz="1100" dirty="0" smtClean="0"/>
                    </a:p>
                    <a:p>
                      <a:r>
                        <a:rPr kumimoji="1" lang="ja-JP" altLang="en-US" sz="1100" dirty="0" smtClean="0"/>
                        <a:t>・従事者　　　　常勤換算</a:t>
                      </a:r>
                      <a:r>
                        <a:rPr kumimoji="1" lang="en-US" altLang="ja-JP" sz="1100" dirty="0" smtClean="0"/>
                        <a:t>1</a:t>
                      </a:r>
                      <a:r>
                        <a:rPr kumimoji="1" lang="ja-JP" altLang="en-US" sz="1100" dirty="0" smtClean="0"/>
                        <a:t>以上</a:t>
                      </a:r>
                      <a:endParaRPr kumimoji="1" lang="en-US" altLang="ja-JP" sz="1100" dirty="0" smtClean="0"/>
                    </a:p>
                    <a:p>
                      <a:r>
                        <a:rPr kumimoji="1" lang="en-US" altLang="ja-JP" sz="1100" dirty="0" smtClean="0"/>
                        <a:t>【</a:t>
                      </a:r>
                      <a:r>
                        <a:rPr kumimoji="1" lang="ja-JP" altLang="en-US" sz="1100" dirty="0" smtClean="0"/>
                        <a:t>資格要件：介護福祉士、介護職員初任者研修等修了者又は一定の研修受講者</a:t>
                      </a:r>
                      <a:r>
                        <a:rPr kumimoji="1" lang="en-US" altLang="ja-JP" sz="1100" dirty="0" smtClean="0"/>
                        <a:t>】</a:t>
                      </a:r>
                    </a:p>
                    <a:p>
                      <a:r>
                        <a:rPr kumimoji="1" lang="ja-JP" altLang="en-US" sz="1100" dirty="0" smtClean="0"/>
                        <a:t>・訪問事業責任者</a:t>
                      </a:r>
                      <a:endParaRPr kumimoji="1" lang="en-US" altLang="ja-JP" sz="1100" dirty="0" smtClean="0"/>
                    </a:p>
                    <a:p>
                      <a:r>
                        <a:rPr kumimoji="1" lang="ja-JP" altLang="en-US" sz="1100" dirty="0" smtClean="0"/>
                        <a:t>　従事者のうち</a:t>
                      </a:r>
                      <a:r>
                        <a:rPr kumimoji="1" lang="en-US" altLang="ja-JP" sz="1100" dirty="0" smtClean="0"/>
                        <a:t>1</a:t>
                      </a:r>
                      <a:r>
                        <a:rPr kumimoji="1" lang="ja-JP" altLang="en-US" sz="1100" dirty="0" smtClean="0"/>
                        <a:t>以上必要数</a:t>
                      </a:r>
                      <a:endParaRPr kumimoji="1" lang="en-US" altLang="ja-JP" sz="1100" dirty="0" smtClean="0"/>
                    </a:p>
                    <a:p>
                      <a:r>
                        <a:rPr kumimoji="1" lang="en-US" altLang="ja-JP" sz="1100" dirty="0" smtClean="0"/>
                        <a:t>【</a:t>
                      </a:r>
                      <a:r>
                        <a:rPr kumimoji="1" lang="ja-JP" altLang="en-US" sz="1100" dirty="0" smtClean="0"/>
                        <a:t>資格要件：介護福祉士、介護職員初任者研修修了者</a:t>
                      </a:r>
                      <a:r>
                        <a:rPr kumimoji="1" lang="en-US" altLang="ja-JP" sz="1100" dirty="0" smtClean="0"/>
                        <a:t>】</a:t>
                      </a:r>
                    </a:p>
                    <a:p>
                      <a:endParaRPr kumimoji="1" lang="en-US" altLang="ja-JP" sz="1100" dirty="0" smtClean="0"/>
                    </a:p>
                    <a:p>
                      <a:r>
                        <a:rPr kumimoji="1" lang="en-US" altLang="ja-JP" sz="1000" dirty="0" smtClean="0"/>
                        <a:t>※</a:t>
                      </a:r>
                      <a:r>
                        <a:rPr kumimoji="1" lang="ja-JP" altLang="en-US" sz="1000" dirty="0" smtClean="0"/>
                        <a:t>支障がない場合、他の職務、同一敷地内の他事業所等の職務に従事可能。</a:t>
                      </a:r>
                      <a:endParaRPr kumimoji="1" lang="en-US" altLang="ja-JP" sz="1000" dirty="0" smtClean="0"/>
                    </a:p>
                    <a:p>
                      <a:endParaRPr kumimoji="1" lang="ja-JP" altLang="en-US" sz="1000" dirty="0"/>
                    </a:p>
                  </a:txBody>
                  <a:tcPr marL="87100" marR="87100" marT="43550" marB="43550"/>
                </a:tc>
                <a:tc>
                  <a:txBody>
                    <a:bodyPr/>
                    <a:lstStyle/>
                    <a:p>
                      <a:r>
                        <a:rPr kumimoji="1" lang="ja-JP" altLang="en-US" sz="1100" dirty="0" smtClean="0"/>
                        <a:t>・従事者　　　必要数</a:t>
                      </a:r>
                      <a:endParaRPr kumimoji="1" lang="ja-JP" altLang="en-US" sz="1100" dirty="0"/>
                    </a:p>
                  </a:txBody>
                  <a:tcPr marL="87100" marR="87100" marT="43550" marB="43550"/>
                </a:tc>
              </a:tr>
              <a:tr h="435501">
                <a:tc>
                  <a:txBody>
                    <a:bodyPr/>
                    <a:lstStyle/>
                    <a:p>
                      <a:r>
                        <a:rPr kumimoji="1" lang="ja-JP" altLang="en-US" sz="1700" dirty="0" smtClean="0"/>
                        <a:t>設備</a:t>
                      </a:r>
                      <a:endParaRPr kumimoji="1" lang="ja-JP" altLang="en-US" sz="1700" dirty="0"/>
                    </a:p>
                  </a:txBody>
                  <a:tcPr marL="87100" marR="87100" marT="43550" marB="43550"/>
                </a:tc>
                <a:tc gridSpan="2">
                  <a:txBody>
                    <a:bodyPr/>
                    <a:lstStyle/>
                    <a:p>
                      <a:r>
                        <a:rPr kumimoji="1" lang="ja-JP" altLang="en-US" sz="1100" dirty="0" smtClean="0"/>
                        <a:t>・事業の運営に必要な広さを有する専用の区画</a:t>
                      </a:r>
                      <a:endParaRPr kumimoji="1" lang="en-US" altLang="ja-JP" sz="1100" dirty="0" smtClean="0"/>
                    </a:p>
                    <a:p>
                      <a:r>
                        <a:rPr kumimoji="1" lang="ja-JP" altLang="en-US" sz="1100" dirty="0" smtClean="0"/>
                        <a:t>・必要な設備・備品</a:t>
                      </a:r>
                      <a:endParaRPr kumimoji="1" lang="ja-JP" altLang="en-US" sz="1100" dirty="0"/>
                    </a:p>
                  </a:txBody>
                  <a:tcPr marL="87100" marR="87100" marT="43550" marB="43550"/>
                </a:tc>
                <a:tc hMerge="1">
                  <a:txBody>
                    <a:bodyPr/>
                    <a:lstStyle/>
                    <a:p>
                      <a:endParaRPr kumimoji="1" lang="ja-JP" altLang="en-US"/>
                    </a:p>
                  </a:txBody>
                  <a:tcPr/>
                </a:tc>
                <a:tc>
                  <a:txBody>
                    <a:bodyPr/>
                    <a:lstStyle/>
                    <a:p>
                      <a:r>
                        <a:rPr kumimoji="1" lang="ja-JP" altLang="en-US" sz="1100" dirty="0" smtClean="0"/>
                        <a:t>・事業の運営に必要な広さを有する区画</a:t>
                      </a:r>
                      <a:endParaRPr kumimoji="1" lang="en-US" altLang="ja-JP" sz="1100" dirty="0" smtClean="0"/>
                    </a:p>
                    <a:p>
                      <a:r>
                        <a:rPr kumimoji="1" lang="ja-JP" altLang="en-US" sz="1100" dirty="0" smtClean="0"/>
                        <a:t>・必要な設備・備品</a:t>
                      </a:r>
                      <a:endParaRPr kumimoji="1" lang="ja-JP" altLang="en-US" sz="1100" dirty="0"/>
                    </a:p>
                  </a:txBody>
                  <a:tcPr marL="87100" marR="87100" marT="43550" marB="43550"/>
                </a:tc>
              </a:tr>
              <a:tr h="1480702">
                <a:tc>
                  <a:txBody>
                    <a:bodyPr/>
                    <a:lstStyle/>
                    <a:p>
                      <a:r>
                        <a:rPr kumimoji="1" lang="ja-JP" altLang="en-US" sz="1700" dirty="0" smtClean="0"/>
                        <a:t>運営</a:t>
                      </a:r>
                      <a:endParaRPr kumimoji="1" lang="ja-JP" altLang="en-US" sz="1700" dirty="0"/>
                    </a:p>
                  </a:txBody>
                  <a:tcPr marL="87100" marR="87100" marT="43550" marB="43550"/>
                </a:tc>
                <a:tc>
                  <a:txBody>
                    <a:bodyPr/>
                    <a:lstStyle/>
                    <a:p>
                      <a:r>
                        <a:rPr kumimoji="1" lang="ja-JP" altLang="en-US" sz="1100" dirty="0" smtClean="0"/>
                        <a:t>・個別サービス計画の作成</a:t>
                      </a:r>
                      <a:endParaRPr kumimoji="1" lang="en-US" altLang="ja-JP" sz="1100" dirty="0" smtClean="0"/>
                    </a:p>
                    <a:p>
                      <a:r>
                        <a:rPr kumimoji="1" lang="ja-JP" altLang="en-US" sz="1100" dirty="0" smtClean="0"/>
                        <a:t>・運営規定等の説明・同意</a:t>
                      </a:r>
                      <a:endParaRPr kumimoji="1" lang="en-US" altLang="ja-JP" sz="1100" dirty="0" smtClean="0"/>
                    </a:p>
                    <a:p>
                      <a:r>
                        <a:rPr kumimoji="1" lang="ja-JP" altLang="en-US" sz="1100" dirty="0" smtClean="0"/>
                        <a:t>・提供拒否の禁止</a:t>
                      </a:r>
                      <a:endParaRPr kumimoji="1" lang="en-US" altLang="ja-JP" sz="1100" dirty="0" smtClean="0"/>
                    </a:p>
                    <a:p>
                      <a:r>
                        <a:rPr kumimoji="1" lang="ja-JP" altLang="en-US" sz="1100" dirty="0" smtClean="0"/>
                        <a:t>・訪問介護員等の清潔の保持・健康状態の管理</a:t>
                      </a:r>
                      <a:endParaRPr kumimoji="1" lang="en-US" altLang="ja-JP" sz="1100" dirty="0" smtClean="0"/>
                    </a:p>
                    <a:p>
                      <a:r>
                        <a:rPr kumimoji="1" lang="ja-JP" altLang="en-US" sz="1100" dirty="0" smtClean="0"/>
                        <a:t>・秘密保持等</a:t>
                      </a:r>
                      <a:endParaRPr kumimoji="1" lang="en-US" altLang="ja-JP" sz="1100" dirty="0" smtClean="0"/>
                    </a:p>
                    <a:p>
                      <a:r>
                        <a:rPr kumimoji="1" lang="ja-JP" altLang="en-US" sz="1100" dirty="0" smtClean="0"/>
                        <a:t>・廃止・休止の届出と便宜の提供　等</a:t>
                      </a:r>
                      <a:endParaRPr kumimoji="1" lang="en-US" altLang="ja-JP" sz="1100" dirty="0" smtClean="0"/>
                    </a:p>
                    <a:p>
                      <a:r>
                        <a:rPr kumimoji="1" lang="ja-JP" altLang="en-US" sz="1100" dirty="0" smtClean="0"/>
                        <a:t>（現行の基準と同様）</a:t>
                      </a:r>
                      <a:endParaRPr kumimoji="1" lang="ja-JP" altLang="en-US" sz="1100" dirty="0"/>
                    </a:p>
                  </a:txBody>
                  <a:tcPr marL="87100" marR="87100" marT="43550" marB="43550"/>
                </a:tc>
                <a:tc>
                  <a:txBody>
                    <a:bodyPr/>
                    <a:lstStyle/>
                    <a:p>
                      <a:r>
                        <a:rPr kumimoji="1" lang="ja-JP" altLang="en-US" sz="1100" dirty="0" smtClean="0"/>
                        <a:t>・必要に応じ、個別サービス計画書の作成</a:t>
                      </a:r>
                      <a:endParaRPr kumimoji="1" lang="en-US" altLang="ja-JP" sz="1100" dirty="0" smtClean="0"/>
                    </a:p>
                    <a:p>
                      <a:r>
                        <a:rPr kumimoji="1" lang="ja-JP" altLang="en-US" sz="1100" dirty="0" smtClean="0"/>
                        <a:t>・従事者の清潔の保持・健康状態の管理</a:t>
                      </a:r>
                      <a:endParaRPr kumimoji="1" lang="en-US" altLang="ja-JP" sz="1100" dirty="0" smtClean="0"/>
                    </a:p>
                    <a:p>
                      <a:r>
                        <a:rPr kumimoji="1" lang="ja-JP" altLang="en-US" sz="1100" dirty="0" smtClean="0"/>
                        <a:t>・従事者又は従事者であった者の秘密保持</a:t>
                      </a:r>
                      <a:endParaRPr kumimoji="1" lang="en-US" altLang="ja-JP" sz="1100" dirty="0" smtClean="0"/>
                    </a:p>
                    <a:p>
                      <a:r>
                        <a:rPr kumimoji="1" lang="ja-JP" altLang="en-US" sz="1100" dirty="0" smtClean="0"/>
                        <a:t>・事故発生時の対応</a:t>
                      </a:r>
                      <a:endParaRPr kumimoji="1" lang="en-US" altLang="ja-JP" sz="1100" dirty="0" smtClean="0"/>
                    </a:p>
                    <a:p>
                      <a:r>
                        <a:rPr kumimoji="1" lang="ja-JP" altLang="en-US" sz="1100" dirty="0" smtClean="0"/>
                        <a:t>・廃止・休止の届出と便宜の提供</a:t>
                      </a:r>
                      <a:endParaRPr kumimoji="1" lang="en-US" altLang="ja-JP" sz="1100" dirty="0" smtClean="0"/>
                    </a:p>
                  </a:txBody>
                  <a:tcPr marL="87100" marR="87100" marT="43550" marB="43550"/>
                </a:tc>
                <a:tc>
                  <a:txBody>
                    <a:bodyPr/>
                    <a:lstStyle/>
                    <a:p>
                      <a:r>
                        <a:rPr kumimoji="1" lang="ja-JP" altLang="en-US" sz="1100" dirty="0" smtClean="0"/>
                        <a:t>・従事者の清潔の保持・健康状態の管理</a:t>
                      </a:r>
                      <a:endParaRPr kumimoji="1" lang="en-US" altLang="ja-JP" sz="1100" dirty="0" smtClean="0"/>
                    </a:p>
                    <a:p>
                      <a:r>
                        <a:rPr kumimoji="1" lang="ja-JP" altLang="en-US" sz="1100" dirty="0" smtClean="0"/>
                        <a:t>・従事者又は従事者であった者の秘密保持</a:t>
                      </a:r>
                      <a:endParaRPr kumimoji="1" lang="en-US" altLang="ja-JP" sz="1100" dirty="0" smtClean="0"/>
                    </a:p>
                    <a:p>
                      <a:r>
                        <a:rPr kumimoji="1" lang="ja-JP" altLang="en-US" sz="1100" dirty="0" smtClean="0"/>
                        <a:t>・事故発生時の対応</a:t>
                      </a:r>
                      <a:endParaRPr kumimoji="1" lang="en-US" altLang="ja-JP" sz="1100" dirty="0" smtClean="0"/>
                    </a:p>
                    <a:p>
                      <a:r>
                        <a:rPr kumimoji="1" lang="ja-JP" altLang="en-US" sz="1100" dirty="0" smtClean="0"/>
                        <a:t>・廃止・休止の届出と便宜の提供</a:t>
                      </a:r>
                      <a:endParaRPr kumimoji="1" lang="en-US" altLang="ja-JP" sz="1100" dirty="0" smtClean="0"/>
                    </a:p>
                  </a:txBody>
                  <a:tcPr marL="87100" marR="87100" marT="43550" marB="43550"/>
                </a:tc>
              </a:tr>
            </a:tbl>
          </a:graphicData>
        </a:graphic>
      </p:graphicFrame>
      <p:cxnSp>
        <p:nvCxnSpPr>
          <p:cNvPr id="5" name="直線矢印コネクタ 4"/>
          <p:cNvCxnSpPr/>
          <p:nvPr/>
        </p:nvCxnSpPr>
        <p:spPr>
          <a:xfrm>
            <a:off x="2830754" y="1829292"/>
            <a:ext cx="511713" cy="0"/>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745469" y="1544417"/>
            <a:ext cx="1126858" cy="253596"/>
          </a:xfrm>
          <a:prstGeom prst="rect">
            <a:avLst/>
          </a:prstGeom>
          <a:noFill/>
        </p:spPr>
        <p:txBody>
          <a:bodyPr wrap="square" rtlCol="0">
            <a:spAutoFit/>
          </a:bodyPr>
          <a:lstStyle/>
          <a:p>
            <a:r>
              <a:rPr lang="ja-JP" altLang="en-US" sz="1048" b="1" dirty="0">
                <a:solidFill>
                  <a:srgbClr val="FF0000"/>
                </a:solidFill>
              </a:rPr>
              <a:t>同じ人で可</a:t>
            </a:r>
          </a:p>
        </p:txBody>
      </p:sp>
      <p:cxnSp>
        <p:nvCxnSpPr>
          <p:cNvPr id="7" name="直線矢印コネクタ 6"/>
          <p:cNvCxnSpPr/>
          <p:nvPr/>
        </p:nvCxnSpPr>
        <p:spPr>
          <a:xfrm>
            <a:off x="2986809" y="2007121"/>
            <a:ext cx="355658" cy="7258"/>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2752727" y="2533351"/>
            <a:ext cx="589739" cy="3629"/>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601208" y="2284156"/>
            <a:ext cx="1126858" cy="253596"/>
          </a:xfrm>
          <a:prstGeom prst="rect">
            <a:avLst/>
          </a:prstGeom>
          <a:noFill/>
        </p:spPr>
        <p:txBody>
          <a:bodyPr wrap="square" rtlCol="0">
            <a:spAutoFit/>
          </a:bodyPr>
          <a:lstStyle/>
          <a:p>
            <a:r>
              <a:rPr lang="ja-JP" altLang="en-US" sz="1048" b="1" dirty="0">
                <a:solidFill>
                  <a:srgbClr val="FF0000"/>
                </a:solidFill>
              </a:rPr>
              <a:t>同じ人で可</a:t>
            </a:r>
          </a:p>
        </p:txBody>
      </p:sp>
      <p:sp>
        <p:nvSpPr>
          <p:cNvPr id="9" name="正方形/長方形 8"/>
          <p:cNvSpPr/>
          <p:nvPr/>
        </p:nvSpPr>
        <p:spPr>
          <a:xfrm>
            <a:off x="6300192" y="93109"/>
            <a:ext cx="2762402" cy="22063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羽曳野市資料</a:t>
            </a:r>
            <a:endParaRPr kumimoji="1" lang="ja-JP" altLang="en-US" dirty="0"/>
          </a:p>
        </p:txBody>
      </p:sp>
    </p:spTree>
    <p:extLst>
      <p:ext uri="{BB962C8B-B14F-4D97-AF65-F5344CB8AC3E}">
        <p14:creationId xmlns:p14="http://schemas.microsoft.com/office/powerpoint/2010/main" val="14150045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 y="-9465"/>
            <a:ext cx="8686572" cy="473233"/>
          </a:xfrm>
        </p:spPr>
        <p:txBody>
          <a:bodyPr>
            <a:normAutofit/>
          </a:bodyPr>
          <a:lstStyle/>
          <a:p>
            <a:r>
              <a:rPr lang="ja-JP" altLang="en-US" sz="2286" dirty="0"/>
              <a:t>通所型サービス</a:t>
            </a:r>
          </a:p>
        </p:txBody>
      </p:sp>
      <p:graphicFrame>
        <p:nvGraphicFramePr>
          <p:cNvPr id="6" name="コンテンツ プレースホルダー 5"/>
          <p:cNvGraphicFramePr>
            <a:graphicFrameLocks noGrp="1"/>
          </p:cNvGraphicFramePr>
          <p:nvPr>
            <p:ph idx="1"/>
            <p:extLst/>
          </p:nvPr>
        </p:nvGraphicFramePr>
        <p:xfrm>
          <a:off x="76213" y="1132491"/>
          <a:ext cx="8993087" cy="4567443"/>
        </p:xfrm>
        <a:graphic>
          <a:graphicData uri="http://schemas.openxmlformats.org/drawingml/2006/table">
            <a:tbl>
              <a:tblPr firstRow="1" bandRow="1">
                <a:tableStyleId>{69CF1AB2-1976-4502-BF36-3FF5EA218861}</a:tableStyleId>
              </a:tblPr>
              <a:tblGrid>
                <a:gridCol w="741998"/>
                <a:gridCol w="1751243"/>
                <a:gridCol w="1687565"/>
                <a:gridCol w="1654902"/>
                <a:gridCol w="1766991"/>
                <a:gridCol w="1390388"/>
              </a:tblGrid>
              <a:tr h="348722">
                <a:tc>
                  <a:txBody>
                    <a:bodyPr/>
                    <a:lstStyle/>
                    <a:p>
                      <a:pPr algn="ctr"/>
                      <a:r>
                        <a:rPr kumimoji="1" lang="ja-JP" altLang="en-US" sz="1100" dirty="0" smtClean="0"/>
                        <a:t>基準</a:t>
                      </a:r>
                      <a:endParaRPr kumimoji="1" lang="ja-JP" altLang="en-US" sz="1100" dirty="0"/>
                    </a:p>
                  </a:txBody>
                  <a:tcPr marL="66867" marR="66867" marT="33433" marB="33433"/>
                </a:tc>
                <a:tc>
                  <a:txBody>
                    <a:bodyPr/>
                    <a:lstStyle/>
                    <a:p>
                      <a:pPr algn="ctr"/>
                      <a:r>
                        <a:rPr kumimoji="1" lang="ja-JP" altLang="en-US" sz="1100" dirty="0" smtClean="0"/>
                        <a:t>現行の通所介護相当</a:t>
                      </a:r>
                      <a:endParaRPr kumimoji="1" lang="ja-JP" altLang="en-US" sz="1100" dirty="0"/>
                    </a:p>
                  </a:txBody>
                  <a:tcPr marL="66867" marR="66867" marT="33433" marB="33433"/>
                </a:tc>
                <a:tc gridSpan="4">
                  <a:txBody>
                    <a:bodyPr/>
                    <a:lstStyle/>
                    <a:p>
                      <a:pPr algn="ctr"/>
                      <a:r>
                        <a:rPr kumimoji="1" lang="ja-JP" altLang="en-US" sz="1100" dirty="0" smtClean="0"/>
                        <a:t>多様なサービス</a:t>
                      </a:r>
                      <a:endParaRPr kumimoji="1" lang="ja-JP" altLang="en-US" sz="1100" dirty="0"/>
                    </a:p>
                  </a:txBody>
                  <a:tcPr marL="66867" marR="66867" marT="33433" marB="33433"/>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400" dirty="0"/>
                    </a:p>
                  </a:txBody>
                  <a:tcPr/>
                </a:tc>
              </a:tr>
              <a:tr h="720117">
                <a:tc>
                  <a:txBody>
                    <a:bodyPr/>
                    <a:lstStyle/>
                    <a:p>
                      <a:r>
                        <a:rPr kumimoji="1" lang="ja-JP" altLang="en-US" sz="1100" dirty="0" smtClean="0"/>
                        <a:t>サービス</a:t>
                      </a:r>
                      <a:endParaRPr kumimoji="1" lang="en-US" altLang="ja-JP" sz="1100" dirty="0" smtClean="0"/>
                    </a:p>
                    <a:p>
                      <a:r>
                        <a:rPr kumimoji="1" lang="ja-JP" altLang="en-US" sz="1100" dirty="0" smtClean="0"/>
                        <a:t>種別</a:t>
                      </a:r>
                      <a:endParaRPr kumimoji="1" lang="ja-JP" altLang="en-US" sz="1100" dirty="0"/>
                    </a:p>
                  </a:txBody>
                  <a:tcPr marL="66867" marR="66867" marT="33433" marB="33433"/>
                </a:tc>
                <a:tc>
                  <a:txBody>
                    <a:bodyPr/>
                    <a:lstStyle/>
                    <a:p>
                      <a:pPr algn="ctr"/>
                      <a:r>
                        <a:rPr kumimoji="1" lang="ja-JP" altLang="en-US" sz="1100" dirty="0" smtClean="0"/>
                        <a:t>①通所介護</a:t>
                      </a:r>
                      <a:endParaRPr kumimoji="1" lang="ja-JP" altLang="en-US" sz="1100" dirty="0"/>
                    </a:p>
                  </a:txBody>
                  <a:tcPr marL="66867" marR="66867" marT="33433" marB="33433"/>
                </a:tc>
                <a:tc>
                  <a:txBody>
                    <a:bodyPr/>
                    <a:lstStyle/>
                    <a:p>
                      <a:pPr algn="ctr"/>
                      <a:r>
                        <a:rPr kumimoji="1" lang="ja-JP" altLang="en-US" sz="1100" dirty="0" smtClean="0"/>
                        <a:t>②通所型サービスＡ</a:t>
                      </a:r>
                      <a:endParaRPr kumimoji="1" lang="en-US" altLang="ja-JP" sz="1100" dirty="0" smtClean="0"/>
                    </a:p>
                    <a:p>
                      <a:pPr algn="ctr"/>
                      <a:r>
                        <a:rPr kumimoji="1" lang="en-US" altLang="ja-JP" sz="1100" dirty="0" smtClean="0"/>
                        <a:t>【</a:t>
                      </a:r>
                      <a:r>
                        <a:rPr kumimoji="1" lang="ja-JP" altLang="en-US" sz="1100" dirty="0" smtClean="0"/>
                        <a:t>一体型</a:t>
                      </a:r>
                      <a:r>
                        <a:rPr kumimoji="1" lang="en-US" altLang="ja-JP" sz="1100" dirty="0" smtClean="0"/>
                        <a:t>】</a:t>
                      </a:r>
                    </a:p>
                    <a:p>
                      <a:pPr algn="ctr"/>
                      <a:r>
                        <a:rPr kumimoji="1" lang="ja-JP" altLang="en-US" sz="900" dirty="0" smtClean="0"/>
                        <a:t>（緩和した基準によるサービス）</a:t>
                      </a:r>
                      <a:endParaRPr kumimoji="1" lang="en-US" altLang="ja-JP" sz="900" dirty="0" smtClean="0"/>
                    </a:p>
                    <a:p>
                      <a:pPr algn="ctr"/>
                      <a:endParaRPr kumimoji="1" lang="ja-JP" altLang="en-US" sz="1100" dirty="0"/>
                    </a:p>
                  </a:txBody>
                  <a:tcPr marL="66867" marR="66867" marT="33433" marB="33433"/>
                </a:tc>
                <a:tc>
                  <a:txBody>
                    <a:bodyPr/>
                    <a:lstStyle/>
                    <a:p>
                      <a:pPr algn="ctr"/>
                      <a:r>
                        <a:rPr kumimoji="1" lang="ja-JP" altLang="en-US" sz="1100" dirty="0" smtClean="0"/>
                        <a:t>③通所型サービスＡ</a:t>
                      </a:r>
                      <a:endParaRPr kumimoji="1" lang="en-US" altLang="ja-JP" sz="1100" dirty="0" smtClean="0"/>
                    </a:p>
                    <a:p>
                      <a:pPr algn="ctr"/>
                      <a:r>
                        <a:rPr kumimoji="1" lang="en-US" altLang="ja-JP" sz="1100" dirty="0" smtClean="0"/>
                        <a:t>【</a:t>
                      </a:r>
                      <a:r>
                        <a:rPr kumimoji="1" lang="ja-JP" altLang="en-US" sz="1100" dirty="0" smtClean="0"/>
                        <a:t>単独型</a:t>
                      </a:r>
                      <a:r>
                        <a:rPr kumimoji="1" lang="en-US" altLang="ja-JP" sz="1100" dirty="0" smtClean="0"/>
                        <a:t>】</a:t>
                      </a:r>
                    </a:p>
                    <a:p>
                      <a:r>
                        <a:rPr kumimoji="1" lang="ja-JP" altLang="en-US" sz="900" dirty="0" smtClean="0"/>
                        <a:t>（緩和した基準によるサービス）</a:t>
                      </a:r>
                      <a:endParaRPr kumimoji="1" lang="ja-JP" altLang="en-US" sz="900" dirty="0"/>
                    </a:p>
                  </a:txBody>
                  <a:tcPr marL="66867" marR="66867" marT="33433" marB="33433"/>
                </a:tc>
                <a:tc>
                  <a:txBody>
                    <a:bodyPr/>
                    <a:lstStyle/>
                    <a:p>
                      <a:r>
                        <a:rPr kumimoji="1" lang="ja-JP" altLang="en-US" sz="1100" dirty="0" smtClean="0"/>
                        <a:t>④通所型サービスＢ</a:t>
                      </a:r>
                      <a:endParaRPr kumimoji="1" lang="en-US" altLang="ja-JP" sz="1100" dirty="0" smtClean="0"/>
                    </a:p>
                    <a:p>
                      <a:r>
                        <a:rPr kumimoji="1" lang="ja-JP" altLang="en-US" sz="1100" dirty="0" smtClean="0"/>
                        <a:t>（住民主体による支援）</a:t>
                      </a:r>
                      <a:endParaRPr kumimoji="1" lang="ja-JP" altLang="en-US" sz="1100" dirty="0"/>
                    </a:p>
                  </a:txBody>
                  <a:tcPr marL="66867" marR="66867" marT="33433" marB="33433"/>
                </a:tc>
                <a:tc>
                  <a:txBody>
                    <a:bodyPr/>
                    <a:lstStyle/>
                    <a:p>
                      <a:r>
                        <a:rPr kumimoji="1" lang="ja-JP" altLang="en-US" sz="1100" dirty="0" smtClean="0"/>
                        <a:t>⑤通所型サービスＣ</a:t>
                      </a:r>
                      <a:endParaRPr kumimoji="1" lang="en-US" altLang="ja-JP" sz="1100" dirty="0" smtClean="0"/>
                    </a:p>
                    <a:p>
                      <a:r>
                        <a:rPr kumimoji="1" lang="ja-JP" altLang="en-US" sz="900" dirty="0" smtClean="0"/>
                        <a:t>（短期集中予防サービス</a:t>
                      </a:r>
                      <a:r>
                        <a:rPr kumimoji="1" lang="ja-JP" altLang="en-US" sz="1100" dirty="0" smtClean="0"/>
                        <a:t>）</a:t>
                      </a:r>
                      <a:endParaRPr kumimoji="1" lang="ja-JP" altLang="en-US" sz="1100" dirty="0"/>
                    </a:p>
                  </a:txBody>
                  <a:tcPr marL="66867" marR="66867" marT="33433" marB="33433"/>
                </a:tc>
              </a:tr>
              <a:tr h="763667">
                <a:tc>
                  <a:txBody>
                    <a:bodyPr/>
                    <a:lstStyle/>
                    <a:p>
                      <a:r>
                        <a:rPr kumimoji="1" lang="ja-JP" altLang="en-US" sz="1100" dirty="0" smtClean="0"/>
                        <a:t>サービス</a:t>
                      </a:r>
                      <a:endParaRPr kumimoji="1" lang="en-US" altLang="ja-JP" sz="1100" dirty="0" smtClean="0"/>
                    </a:p>
                    <a:p>
                      <a:r>
                        <a:rPr kumimoji="1" lang="ja-JP" altLang="en-US" sz="1100" dirty="0" smtClean="0"/>
                        <a:t>内容</a:t>
                      </a:r>
                      <a:endParaRPr kumimoji="1" lang="ja-JP" altLang="en-US" sz="1100" dirty="0"/>
                    </a:p>
                  </a:txBody>
                  <a:tcPr marL="66867" marR="66867" marT="33433" marB="33433"/>
                </a:tc>
                <a:tc>
                  <a:txBody>
                    <a:bodyPr/>
                    <a:lstStyle/>
                    <a:p>
                      <a:r>
                        <a:rPr kumimoji="1" lang="ja-JP" altLang="en-US" sz="1100" dirty="0" smtClean="0"/>
                        <a:t>通所介護と同様のサービス</a:t>
                      </a:r>
                      <a:endParaRPr kumimoji="1" lang="en-US" altLang="ja-JP" sz="1100" dirty="0" smtClean="0"/>
                    </a:p>
                    <a:p>
                      <a:r>
                        <a:rPr kumimoji="1" lang="ja-JP" altLang="en-US" sz="1100" dirty="0" smtClean="0"/>
                        <a:t>生活機能の向上のための機能訓練</a:t>
                      </a:r>
                      <a:endParaRPr kumimoji="1" lang="en-US" altLang="ja-JP" sz="1100" dirty="0" smtClean="0"/>
                    </a:p>
                  </a:txBody>
                  <a:tcPr marL="33433" marR="33433" marT="33433" marB="33433"/>
                </a:tc>
                <a:tc>
                  <a:txBody>
                    <a:bodyPr/>
                    <a:lstStyle/>
                    <a:p>
                      <a:r>
                        <a:rPr kumimoji="1" lang="ja-JP" altLang="en-US" sz="1100" dirty="0" smtClean="0"/>
                        <a:t>運動・レクリエーション等</a:t>
                      </a:r>
                      <a:endParaRPr kumimoji="1" lang="en-US" altLang="ja-JP" sz="1100" dirty="0" smtClean="0"/>
                    </a:p>
                  </a:txBody>
                  <a:tcPr marL="33433" marR="33433" marT="33433" marB="33433"/>
                </a:tc>
                <a:tc>
                  <a:txBody>
                    <a:bodyPr/>
                    <a:lstStyle/>
                    <a:p>
                      <a:r>
                        <a:rPr kumimoji="1" lang="ja-JP" altLang="en-US" sz="1100" dirty="0" smtClean="0"/>
                        <a:t>ミニデイサービス</a:t>
                      </a:r>
                      <a:endParaRPr kumimoji="1" lang="en-US" altLang="ja-JP" sz="1100" dirty="0" smtClean="0"/>
                    </a:p>
                    <a:p>
                      <a:endParaRPr kumimoji="1" lang="en-US" altLang="ja-JP" sz="1100" dirty="0" smtClean="0"/>
                    </a:p>
                  </a:txBody>
                  <a:tcPr marL="66867" marR="66867" marT="33433" marB="33433"/>
                </a:tc>
                <a:tc>
                  <a:txBody>
                    <a:bodyPr/>
                    <a:lstStyle/>
                    <a:p>
                      <a:r>
                        <a:rPr kumimoji="1" lang="ja-JP" altLang="en-US" sz="1100" dirty="0" smtClean="0"/>
                        <a:t>体操・運動等の活動など、自主的な通いの場</a:t>
                      </a:r>
                      <a:endParaRPr kumimoji="1" lang="ja-JP" altLang="en-US" sz="1100" dirty="0"/>
                    </a:p>
                  </a:txBody>
                  <a:tcPr marL="66867" marR="66867" marT="33433" marB="33433"/>
                </a:tc>
                <a:tc>
                  <a:txBody>
                    <a:bodyPr/>
                    <a:lstStyle/>
                    <a:p>
                      <a:r>
                        <a:rPr kumimoji="1" lang="ja-JP" altLang="en-US" sz="1100" dirty="0" smtClean="0"/>
                        <a:t>生活機能を改善するため運動器の機能向上や栄養改善等のプログラム</a:t>
                      </a:r>
                      <a:endParaRPr kumimoji="1" lang="ja-JP" altLang="en-US" sz="1100" dirty="0"/>
                    </a:p>
                  </a:txBody>
                  <a:tcPr marL="66867" marR="66867" marT="33433" marB="33433"/>
                </a:tc>
              </a:tr>
              <a:tr h="1199168">
                <a:tc>
                  <a:txBody>
                    <a:bodyPr/>
                    <a:lstStyle/>
                    <a:p>
                      <a:r>
                        <a:rPr kumimoji="1" lang="ja-JP" altLang="en-US" sz="1100" dirty="0" smtClean="0"/>
                        <a:t>対象者とサービス提供の考え方</a:t>
                      </a:r>
                      <a:endParaRPr kumimoji="1" lang="ja-JP" altLang="en-US" sz="1100" dirty="0"/>
                    </a:p>
                  </a:txBody>
                  <a:tcPr marL="66867" marR="66867" marT="33433" marB="33433"/>
                </a:tc>
                <a:tc>
                  <a:txBody>
                    <a:bodyPr/>
                    <a:lstStyle/>
                    <a:p>
                      <a:r>
                        <a:rPr kumimoji="1" lang="ja-JP" altLang="en-US" sz="1100" dirty="0" smtClean="0"/>
                        <a:t>○既にサービスを利用しており、サービスの利用の継続が必要なケース</a:t>
                      </a:r>
                      <a:endParaRPr kumimoji="1" lang="en-US" altLang="ja-JP" sz="1100" dirty="0" smtClean="0"/>
                    </a:p>
                    <a:p>
                      <a:r>
                        <a:rPr kumimoji="1" lang="ja-JP" altLang="en-US" sz="1100" dirty="0" smtClean="0"/>
                        <a:t>○「多様なサービス」の利用が難しいケース</a:t>
                      </a:r>
                      <a:endParaRPr kumimoji="1" lang="en-US" altLang="ja-JP" sz="1100" dirty="0" smtClean="0"/>
                    </a:p>
                    <a:p>
                      <a:r>
                        <a:rPr kumimoji="1" lang="en-US" altLang="ja-JP" sz="900" dirty="0" smtClean="0"/>
                        <a:t>※</a:t>
                      </a:r>
                      <a:r>
                        <a:rPr kumimoji="1" lang="ja-JP" altLang="en-US" sz="900" dirty="0" smtClean="0"/>
                        <a:t>状態等を踏まえながら、多様なサービスの利用を促進していく。</a:t>
                      </a:r>
                      <a:endParaRPr kumimoji="1" lang="ja-JP" altLang="en-US" sz="900" dirty="0"/>
                    </a:p>
                  </a:txBody>
                  <a:tcPr marL="66867" marR="66867" marT="33433" marB="33433"/>
                </a:tc>
                <a:tc gridSpan="3">
                  <a:txBody>
                    <a:bodyPr/>
                    <a:lstStyle/>
                    <a:p>
                      <a:r>
                        <a:rPr kumimoji="1" lang="ja-JP" altLang="en-US" sz="1100" dirty="0" smtClean="0"/>
                        <a:t>○状態等を踏まえながら、住民主体による支援等「多様なサービス」の利用を促進</a:t>
                      </a:r>
                      <a:endParaRPr kumimoji="1" lang="ja-JP" altLang="en-US" sz="1100" dirty="0"/>
                    </a:p>
                  </a:txBody>
                  <a:tcPr marL="66867" marR="66867" marT="33433" marB="33433"/>
                </a:tc>
                <a:tc hMerge="1">
                  <a:txBody>
                    <a:bodyPr/>
                    <a:lstStyle/>
                    <a:p>
                      <a:endParaRPr kumimoji="1" lang="ja-JP" altLang="en-US"/>
                    </a:p>
                  </a:txBody>
                  <a:tcPr/>
                </a:tc>
                <a:tc hMerge="1">
                  <a:txBody>
                    <a:bodyPr/>
                    <a:lstStyle/>
                    <a:p>
                      <a:endParaRPr kumimoji="1" lang="ja-JP" altLang="en-US"/>
                    </a:p>
                  </a:txBody>
                  <a:tcPr/>
                </a:tc>
                <a:tc>
                  <a:txBody>
                    <a:bodyPr/>
                    <a:lstStyle/>
                    <a:p>
                      <a:r>
                        <a:rPr kumimoji="1" lang="ja-JP" altLang="en-US" sz="1100" dirty="0" smtClean="0"/>
                        <a:t>・ＡＤＬやＩＡＤＬの改善に向けた支援が必要なケース　等</a:t>
                      </a:r>
                      <a:endParaRPr kumimoji="1" lang="en-US" altLang="ja-JP" sz="1100" dirty="0" smtClean="0"/>
                    </a:p>
                    <a:p>
                      <a:endParaRPr kumimoji="1" lang="en-US" altLang="ja-JP" sz="1100" dirty="0" smtClean="0"/>
                    </a:p>
                    <a:p>
                      <a:r>
                        <a:rPr kumimoji="1" lang="en-US" altLang="ja-JP" sz="1100" dirty="0" smtClean="0"/>
                        <a:t>※</a:t>
                      </a:r>
                      <a:r>
                        <a:rPr kumimoji="1" lang="ja-JP" altLang="en-US" sz="1100" dirty="0" smtClean="0"/>
                        <a:t>３～６ヶ月の短期間で実施</a:t>
                      </a:r>
                      <a:endParaRPr kumimoji="1" lang="ja-JP" altLang="en-US" sz="1100" dirty="0"/>
                    </a:p>
                  </a:txBody>
                  <a:tcPr marL="66867" marR="66867" marT="33433" marB="33433"/>
                </a:tc>
              </a:tr>
              <a:tr h="345730">
                <a:tc>
                  <a:txBody>
                    <a:bodyPr/>
                    <a:lstStyle/>
                    <a:p>
                      <a:r>
                        <a:rPr kumimoji="1" lang="ja-JP" altLang="en-US" sz="1100" dirty="0" smtClean="0"/>
                        <a:t>実施方法</a:t>
                      </a:r>
                      <a:endParaRPr kumimoji="1" lang="ja-JP" altLang="en-US" sz="1100" dirty="0"/>
                    </a:p>
                  </a:txBody>
                  <a:tcPr marL="66867" marR="66867" marT="33433" marB="33433"/>
                </a:tc>
                <a:tc>
                  <a:txBody>
                    <a:bodyPr/>
                    <a:lstStyle/>
                    <a:p>
                      <a:pPr algn="ctr"/>
                      <a:r>
                        <a:rPr kumimoji="1" lang="ja-JP" altLang="en-US" sz="1100" dirty="0" smtClean="0"/>
                        <a:t>事業者指定</a:t>
                      </a:r>
                      <a:endParaRPr kumimoji="1" lang="ja-JP" altLang="en-US" sz="1100" dirty="0"/>
                    </a:p>
                  </a:txBody>
                  <a:tcPr marL="66867" marR="66867" marT="33433" marB="33433"/>
                </a:tc>
                <a:tc>
                  <a:txBody>
                    <a:bodyPr/>
                    <a:lstStyle/>
                    <a:p>
                      <a:pPr algn="ctr"/>
                      <a:r>
                        <a:rPr kumimoji="1" lang="ja-JP" altLang="en-US" sz="1100" dirty="0" smtClean="0"/>
                        <a:t>事業者指定</a:t>
                      </a:r>
                      <a:endParaRPr kumimoji="1" lang="ja-JP" altLang="en-US" sz="1100" dirty="0"/>
                    </a:p>
                  </a:txBody>
                  <a:tcPr marL="66867" marR="66867" marT="33433" marB="33433"/>
                </a:tc>
                <a:tc>
                  <a:txBody>
                    <a:bodyPr/>
                    <a:lstStyle/>
                    <a:p>
                      <a:pPr algn="ctr"/>
                      <a:r>
                        <a:rPr kumimoji="1" lang="ja-JP" altLang="en-US" sz="1100" dirty="0" smtClean="0"/>
                        <a:t>事業者指定／委託</a:t>
                      </a:r>
                      <a:endParaRPr kumimoji="1" lang="ja-JP" altLang="en-US" sz="1100" dirty="0"/>
                    </a:p>
                  </a:txBody>
                  <a:tcPr marL="66867" marR="66867" marT="33433" marB="33433"/>
                </a:tc>
                <a:tc>
                  <a:txBody>
                    <a:bodyPr/>
                    <a:lstStyle/>
                    <a:p>
                      <a:pPr algn="ctr"/>
                      <a:r>
                        <a:rPr kumimoji="1" lang="ja-JP" altLang="en-US" sz="1100" dirty="0" smtClean="0"/>
                        <a:t>補助（助成）</a:t>
                      </a:r>
                      <a:endParaRPr kumimoji="1" lang="ja-JP" altLang="en-US" sz="1100" dirty="0"/>
                    </a:p>
                  </a:txBody>
                  <a:tcPr marL="66867" marR="66867" marT="33433" marB="33433"/>
                </a:tc>
                <a:tc>
                  <a:txBody>
                    <a:bodyPr/>
                    <a:lstStyle/>
                    <a:p>
                      <a:pPr algn="ctr"/>
                      <a:r>
                        <a:rPr kumimoji="1" lang="ja-JP" altLang="en-US" sz="1100" dirty="0" smtClean="0"/>
                        <a:t>委託</a:t>
                      </a:r>
                      <a:endParaRPr kumimoji="1" lang="ja-JP" altLang="en-US" sz="1100" dirty="0"/>
                    </a:p>
                  </a:txBody>
                  <a:tcPr marL="66867" marR="66867" marT="33433" marB="33433"/>
                </a:tc>
              </a:tr>
              <a:tr h="371717">
                <a:tc>
                  <a:txBody>
                    <a:bodyPr/>
                    <a:lstStyle/>
                    <a:p>
                      <a:r>
                        <a:rPr kumimoji="1" lang="ja-JP" altLang="en-US" sz="1000" dirty="0" smtClean="0"/>
                        <a:t>サービス提供者（例）</a:t>
                      </a:r>
                      <a:endParaRPr kumimoji="1" lang="ja-JP" altLang="en-US" sz="1000" dirty="0"/>
                    </a:p>
                  </a:txBody>
                  <a:tcPr marL="66867" marR="66867" marT="33433" marB="33433"/>
                </a:tc>
                <a:tc>
                  <a:txBody>
                    <a:bodyPr/>
                    <a:lstStyle/>
                    <a:p>
                      <a:pPr algn="ctr"/>
                      <a:r>
                        <a:rPr kumimoji="1" lang="ja-JP" altLang="en-US" sz="1100" dirty="0" smtClean="0"/>
                        <a:t>通所介護事業者の従事者</a:t>
                      </a:r>
                      <a:endParaRPr kumimoji="1" lang="ja-JP" altLang="en-US" sz="1100" dirty="0"/>
                    </a:p>
                  </a:txBody>
                  <a:tcPr marL="66867" marR="66867" marT="33433" marB="33433"/>
                </a:tc>
                <a:tc gridSpan="2">
                  <a:txBody>
                    <a:bodyPr/>
                    <a:lstStyle/>
                    <a:p>
                      <a:pPr algn="ctr"/>
                      <a:r>
                        <a:rPr kumimoji="1" lang="ja-JP" altLang="en-US" sz="1100" dirty="0" smtClean="0"/>
                        <a:t>主に雇用労働者＋ボランティア</a:t>
                      </a:r>
                      <a:endParaRPr kumimoji="1" lang="ja-JP" altLang="en-US" sz="1100" dirty="0"/>
                    </a:p>
                  </a:txBody>
                  <a:tcPr marL="66867" marR="66867" marT="33433" marB="33433"/>
                </a:tc>
                <a:tc hMerge="1">
                  <a:txBody>
                    <a:bodyPr/>
                    <a:lstStyle/>
                    <a:p>
                      <a:endParaRPr kumimoji="1" lang="ja-JP" altLang="en-US"/>
                    </a:p>
                  </a:txBody>
                  <a:tcPr/>
                </a:tc>
                <a:tc>
                  <a:txBody>
                    <a:bodyPr/>
                    <a:lstStyle/>
                    <a:p>
                      <a:pPr algn="ctr"/>
                      <a:r>
                        <a:rPr kumimoji="1" lang="ja-JP" altLang="en-US" sz="1100" dirty="0" smtClean="0"/>
                        <a:t>ボランティア主体</a:t>
                      </a:r>
                      <a:endParaRPr kumimoji="1" lang="ja-JP" altLang="en-US" sz="1100" dirty="0"/>
                    </a:p>
                  </a:txBody>
                  <a:tcPr marL="66867" marR="66867" marT="33433" marB="33433"/>
                </a:tc>
                <a:tc>
                  <a:txBody>
                    <a:bodyPr/>
                    <a:lstStyle/>
                    <a:p>
                      <a:pPr algn="ctr"/>
                      <a:r>
                        <a:rPr kumimoji="1" lang="ja-JP" altLang="en-US" sz="1100" dirty="0" smtClean="0"/>
                        <a:t>保健・医療の専門職</a:t>
                      </a:r>
                      <a:endParaRPr kumimoji="1" lang="ja-JP" altLang="en-US" sz="1100" dirty="0"/>
                    </a:p>
                  </a:txBody>
                  <a:tcPr marL="66867" marR="66867" marT="33433" marB="33433"/>
                </a:tc>
              </a:tr>
              <a:tr h="415267">
                <a:tc>
                  <a:txBody>
                    <a:bodyPr/>
                    <a:lstStyle/>
                    <a:p>
                      <a:r>
                        <a:rPr kumimoji="1" lang="ja-JP" altLang="en-US" sz="1100" dirty="0" smtClean="0"/>
                        <a:t>単価</a:t>
                      </a:r>
                      <a:endParaRPr kumimoji="1" lang="ja-JP" altLang="en-US" sz="1100" dirty="0"/>
                    </a:p>
                  </a:txBody>
                  <a:tcPr marL="66867" marR="66867" marT="33433" marB="33433"/>
                </a:tc>
                <a:tc>
                  <a:txBody>
                    <a:bodyPr/>
                    <a:lstStyle/>
                    <a:p>
                      <a:pPr algn="ctr"/>
                      <a:r>
                        <a:rPr kumimoji="1" lang="ja-JP" altLang="en-US" sz="1100" dirty="0" smtClean="0"/>
                        <a:t>週</a:t>
                      </a:r>
                      <a:r>
                        <a:rPr kumimoji="1" lang="en-US" altLang="ja-JP" sz="1100" dirty="0" smtClean="0"/>
                        <a:t>1</a:t>
                      </a:r>
                      <a:r>
                        <a:rPr kumimoji="1" lang="ja-JP" altLang="en-US" sz="1100" dirty="0" smtClean="0"/>
                        <a:t>回：</a:t>
                      </a:r>
                      <a:r>
                        <a:rPr kumimoji="1" lang="en-US" altLang="ja-JP" sz="1100" dirty="0" smtClean="0"/>
                        <a:t>1,647</a:t>
                      </a:r>
                      <a:r>
                        <a:rPr kumimoji="1" lang="ja-JP" altLang="en-US" sz="1100" dirty="0" smtClean="0"/>
                        <a:t>単位／月</a:t>
                      </a:r>
                      <a:endParaRPr kumimoji="1" lang="en-US" altLang="ja-JP" sz="1100" dirty="0" smtClean="0"/>
                    </a:p>
                    <a:p>
                      <a:pPr algn="ctr"/>
                      <a:r>
                        <a:rPr kumimoji="1" lang="ja-JP" altLang="en-US" sz="1100" dirty="0" smtClean="0"/>
                        <a:t>週</a:t>
                      </a:r>
                      <a:r>
                        <a:rPr kumimoji="1" lang="en-US" altLang="ja-JP" sz="1100" dirty="0" smtClean="0"/>
                        <a:t>2</a:t>
                      </a:r>
                      <a:r>
                        <a:rPr kumimoji="1" lang="ja-JP" altLang="en-US" sz="1100" dirty="0" smtClean="0"/>
                        <a:t>回：</a:t>
                      </a:r>
                      <a:r>
                        <a:rPr kumimoji="1" lang="en-US" altLang="ja-JP" sz="1100" dirty="0" smtClean="0"/>
                        <a:t>3,377</a:t>
                      </a:r>
                      <a:r>
                        <a:rPr kumimoji="1" lang="ja-JP" altLang="en-US" sz="1100" dirty="0" smtClean="0"/>
                        <a:t>単位／月</a:t>
                      </a:r>
                      <a:endParaRPr kumimoji="1" lang="ja-JP" altLang="en-US" sz="1100" dirty="0"/>
                    </a:p>
                  </a:txBody>
                  <a:tcPr marL="66867" marR="66867" marT="33433" marB="33433"/>
                </a:tc>
                <a:tc>
                  <a:txBody>
                    <a:bodyPr/>
                    <a:lstStyle/>
                    <a:p>
                      <a:pPr algn="ctr"/>
                      <a:r>
                        <a:rPr kumimoji="1" lang="ja-JP" altLang="en-US" sz="1100" dirty="0" smtClean="0"/>
                        <a:t>送迎なし：</a:t>
                      </a:r>
                      <a:r>
                        <a:rPr kumimoji="1" lang="en-US" altLang="ja-JP" sz="1100" dirty="0" smtClean="0"/>
                        <a:t>300</a:t>
                      </a:r>
                      <a:r>
                        <a:rPr kumimoji="1" lang="ja-JP" altLang="en-US" sz="1100" dirty="0" smtClean="0"/>
                        <a:t>単位／回</a:t>
                      </a:r>
                      <a:endParaRPr kumimoji="1" lang="en-US" altLang="ja-JP" sz="1100" dirty="0" smtClean="0"/>
                    </a:p>
                    <a:p>
                      <a:pPr algn="ctr"/>
                      <a:r>
                        <a:rPr kumimoji="1" lang="ja-JP" altLang="en-US" sz="1100" dirty="0" smtClean="0"/>
                        <a:t>送迎あり：</a:t>
                      </a:r>
                      <a:r>
                        <a:rPr kumimoji="1" lang="en-US" altLang="ja-JP" sz="1100" dirty="0" smtClean="0"/>
                        <a:t>350</a:t>
                      </a:r>
                      <a:r>
                        <a:rPr kumimoji="1" lang="ja-JP" altLang="en-US" sz="1100" dirty="0" smtClean="0"/>
                        <a:t>単位／回</a:t>
                      </a:r>
                      <a:endParaRPr kumimoji="1" lang="en-US" altLang="ja-JP" sz="1100" dirty="0" smtClean="0"/>
                    </a:p>
                  </a:txBody>
                  <a:tcPr marL="66867" marR="66867" marT="33433" marB="33433"/>
                </a:tc>
                <a:tc>
                  <a:txBody>
                    <a:bodyPr/>
                    <a:lstStyle/>
                    <a:p>
                      <a:pPr algn="ctr"/>
                      <a:r>
                        <a:rPr kumimoji="1" lang="ja-JP" altLang="en-US" sz="1100" dirty="0" smtClean="0"/>
                        <a:t>－</a:t>
                      </a:r>
                      <a:endParaRPr kumimoji="1" lang="en-US" altLang="ja-JP" sz="1100" dirty="0" smtClean="0"/>
                    </a:p>
                  </a:txBody>
                  <a:tcPr marL="66867" marR="66867" marT="33433" marB="33433"/>
                </a:tc>
                <a:tc>
                  <a:txBody>
                    <a:bodyPr/>
                    <a:lstStyle/>
                    <a:p>
                      <a:pPr algn="ctr"/>
                      <a:r>
                        <a:rPr kumimoji="1" lang="ja-JP" altLang="en-US" sz="1100" dirty="0" smtClean="0"/>
                        <a:t>－</a:t>
                      </a:r>
                      <a:endParaRPr kumimoji="1" lang="ja-JP" altLang="en-US" sz="1100" dirty="0"/>
                    </a:p>
                  </a:txBody>
                  <a:tcPr marL="66867" marR="66867" marT="33433" marB="33433" anchor="ctr"/>
                </a:tc>
                <a:tc>
                  <a:txBody>
                    <a:bodyPr/>
                    <a:lstStyle/>
                    <a:p>
                      <a:pPr algn="ctr"/>
                      <a:r>
                        <a:rPr kumimoji="1" lang="ja-JP" altLang="en-US" sz="1100" dirty="0" smtClean="0"/>
                        <a:t>－</a:t>
                      </a:r>
                      <a:endParaRPr kumimoji="1" lang="ja-JP" altLang="en-US" sz="1100" dirty="0"/>
                    </a:p>
                  </a:txBody>
                  <a:tcPr marL="66867" marR="66867" marT="33433" marB="33433" anchor="ctr"/>
                </a:tc>
              </a:tr>
              <a:tr h="403055">
                <a:tc>
                  <a:txBody>
                    <a:bodyPr/>
                    <a:lstStyle/>
                    <a:p>
                      <a:r>
                        <a:rPr kumimoji="1" lang="ja-JP" altLang="en-US" sz="1000" dirty="0" smtClean="0"/>
                        <a:t>利用者</a:t>
                      </a:r>
                      <a:endParaRPr kumimoji="1" lang="en-US" altLang="ja-JP" sz="1000" dirty="0" smtClean="0"/>
                    </a:p>
                    <a:p>
                      <a:r>
                        <a:rPr kumimoji="1" lang="ja-JP" altLang="en-US" sz="1000" dirty="0" smtClean="0"/>
                        <a:t>負担</a:t>
                      </a:r>
                      <a:endParaRPr kumimoji="1" lang="ja-JP" altLang="en-US" sz="1000" dirty="0"/>
                    </a:p>
                  </a:txBody>
                  <a:tcPr marL="66867" marR="66867" marT="33433" marB="33433"/>
                </a:tc>
                <a:tc>
                  <a:txBody>
                    <a:bodyPr/>
                    <a:lstStyle/>
                    <a:p>
                      <a:pPr algn="ctr"/>
                      <a:r>
                        <a:rPr kumimoji="1" lang="ja-JP" altLang="en-US" sz="1100" dirty="0" smtClean="0"/>
                        <a:t>単価の</a:t>
                      </a:r>
                      <a:r>
                        <a:rPr kumimoji="1" lang="en-US" altLang="ja-JP" sz="1100" dirty="0" smtClean="0"/>
                        <a:t>1</a:t>
                      </a:r>
                      <a:r>
                        <a:rPr kumimoji="1" lang="ja-JP" altLang="en-US" sz="1100" dirty="0" smtClean="0"/>
                        <a:t>割（または</a:t>
                      </a:r>
                      <a:r>
                        <a:rPr kumimoji="1" lang="en-US" altLang="ja-JP" sz="1100" dirty="0" smtClean="0"/>
                        <a:t>2</a:t>
                      </a:r>
                      <a:r>
                        <a:rPr kumimoji="1" lang="ja-JP" altLang="en-US" sz="1100" dirty="0" smtClean="0"/>
                        <a:t>割）</a:t>
                      </a:r>
                      <a:endParaRPr kumimoji="1" lang="ja-JP" altLang="en-US" sz="1100" dirty="0"/>
                    </a:p>
                  </a:txBody>
                  <a:tcPr marL="66867" marR="66867" marT="33433" marB="33433"/>
                </a:tc>
                <a:tc>
                  <a:txBody>
                    <a:bodyPr/>
                    <a:lstStyle/>
                    <a:p>
                      <a:pPr algn="ctr"/>
                      <a:r>
                        <a:rPr kumimoji="1" lang="ja-JP" altLang="en-US" sz="1100" dirty="0" smtClean="0"/>
                        <a:t>単価の</a:t>
                      </a:r>
                      <a:r>
                        <a:rPr kumimoji="1" lang="en-US" altLang="ja-JP" sz="1100" dirty="0" smtClean="0"/>
                        <a:t>1</a:t>
                      </a:r>
                      <a:r>
                        <a:rPr kumimoji="1" lang="ja-JP" altLang="en-US" sz="1100" dirty="0" smtClean="0"/>
                        <a:t>割（または</a:t>
                      </a:r>
                      <a:r>
                        <a:rPr kumimoji="1" lang="en-US" altLang="ja-JP" sz="1100" dirty="0" smtClean="0"/>
                        <a:t>2</a:t>
                      </a:r>
                      <a:r>
                        <a:rPr kumimoji="1" lang="ja-JP" altLang="en-US" sz="1100" dirty="0" smtClean="0"/>
                        <a:t>割）</a:t>
                      </a:r>
                      <a:endParaRPr kumimoji="1" lang="ja-JP" altLang="en-US" sz="1100" dirty="0"/>
                    </a:p>
                  </a:txBody>
                  <a:tcPr marL="66867" marR="66867" marT="33433" marB="33433"/>
                </a:tc>
                <a:tc>
                  <a:txBody>
                    <a:bodyPr/>
                    <a:lstStyle/>
                    <a:p>
                      <a:pPr algn="ctr"/>
                      <a:r>
                        <a:rPr kumimoji="1" lang="ja-JP" altLang="en-US" sz="1100" dirty="0" smtClean="0"/>
                        <a:t>－</a:t>
                      </a:r>
                      <a:endParaRPr kumimoji="1" lang="en-US" altLang="ja-JP" sz="1100" dirty="0" smtClean="0"/>
                    </a:p>
                  </a:txBody>
                  <a:tcPr marL="66867" marR="66867" marT="33433" marB="33433"/>
                </a:tc>
                <a:tc>
                  <a:txBody>
                    <a:bodyPr/>
                    <a:lstStyle/>
                    <a:p>
                      <a:pPr algn="ctr"/>
                      <a:r>
                        <a:rPr kumimoji="1" lang="ja-JP" altLang="en-US" sz="1100" dirty="0" smtClean="0"/>
                        <a:t>－</a:t>
                      </a:r>
                      <a:endParaRPr kumimoji="1" lang="ja-JP" altLang="en-US" sz="1100" dirty="0"/>
                    </a:p>
                  </a:txBody>
                  <a:tcPr marL="66867" marR="66867" marT="33433" marB="33433" anchor="ctr"/>
                </a:tc>
                <a:tc>
                  <a:txBody>
                    <a:bodyPr/>
                    <a:lstStyle/>
                    <a:p>
                      <a:pPr algn="ctr"/>
                      <a:r>
                        <a:rPr kumimoji="1" lang="ja-JP" altLang="en-US" sz="1100" dirty="0" smtClean="0"/>
                        <a:t>－</a:t>
                      </a:r>
                      <a:endParaRPr kumimoji="1" lang="ja-JP" altLang="en-US" sz="1100" dirty="0"/>
                    </a:p>
                  </a:txBody>
                  <a:tcPr marL="66867" marR="66867" marT="33433" marB="33433" anchor="ctr"/>
                </a:tc>
              </a:tr>
            </a:tbl>
          </a:graphicData>
        </a:graphic>
      </p:graphicFrame>
      <p:sp>
        <p:nvSpPr>
          <p:cNvPr id="7" name="角丸四角形 6"/>
          <p:cNvSpPr/>
          <p:nvPr/>
        </p:nvSpPr>
        <p:spPr>
          <a:xfrm>
            <a:off x="2581854" y="1070559"/>
            <a:ext cx="1703895" cy="46593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099" tIns="43550" rIns="87099" bIns="43550" numCol="1" spcCol="0" rtlCol="0" fromWordArt="0" anchor="ctr" anchorCtr="0" forceAA="0" compatLnSpc="1">
            <a:prstTxWarp prst="textNoShape">
              <a:avLst/>
            </a:prstTxWarp>
            <a:noAutofit/>
          </a:bodyPr>
          <a:lstStyle/>
          <a:p>
            <a:pPr algn="ctr"/>
            <a:endParaRPr lang="ja-JP" altLang="en-US"/>
          </a:p>
        </p:txBody>
      </p:sp>
      <p:sp>
        <p:nvSpPr>
          <p:cNvPr id="8" name="角丸四角形 7"/>
          <p:cNvSpPr/>
          <p:nvPr/>
        </p:nvSpPr>
        <p:spPr>
          <a:xfrm>
            <a:off x="774527" y="1111673"/>
            <a:ext cx="1807327" cy="46182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099" tIns="43550" rIns="87099" bIns="43550" numCol="1" spcCol="0" rtlCol="0" fromWordArt="0" anchor="ctr" anchorCtr="0" forceAA="0" compatLnSpc="1">
            <a:prstTxWarp prst="textNoShape">
              <a:avLst/>
            </a:prstTxWarp>
            <a:noAutofit/>
          </a:bodyPr>
          <a:lstStyle/>
          <a:p>
            <a:pPr algn="ctr"/>
            <a:endParaRPr lang="ja-JP" altLang="en-US"/>
          </a:p>
        </p:txBody>
      </p:sp>
      <p:sp>
        <p:nvSpPr>
          <p:cNvPr id="9" name="角丸四角形 8"/>
          <p:cNvSpPr/>
          <p:nvPr/>
        </p:nvSpPr>
        <p:spPr>
          <a:xfrm>
            <a:off x="4267906" y="1091115"/>
            <a:ext cx="1633127" cy="4659368"/>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099" tIns="43550" rIns="87099" bIns="43550" numCol="1" spcCol="0" rtlCol="0" fromWordArt="0" anchor="ctr" anchorCtr="0" forceAA="0" compatLnSpc="1">
            <a:prstTxWarp prst="textNoShape">
              <a:avLst/>
            </a:prstTxWarp>
            <a:noAutofit/>
          </a:bodyPr>
          <a:lstStyle/>
          <a:p>
            <a:pPr algn="ctr"/>
            <a:endParaRPr lang="ja-JP" altLang="en-US"/>
          </a:p>
        </p:txBody>
      </p:sp>
      <p:sp>
        <p:nvSpPr>
          <p:cNvPr id="10" name="サブタイトル 2"/>
          <p:cNvSpPr txBox="1">
            <a:spLocks/>
          </p:cNvSpPr>
          <p:nvPr/>
        </p:nvSpPr>
        <p:spPr>
          <a:xfrm>
            <a:off x="76214" y="404741"/>
            <a:ext cx="8916873" cy="665817"/>
          </a:xfrm>
          <a:prstGeom prst="rect">
            <a:avLst/>
          </a:prstGeom>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143" dirty="0"/>
              <a:t>○通所型サービスは、現行の通所介護に相当するものと、それ以外の多様なサービスからなる。</a:t>
            </a:r>
            <a:endParaRPr lang="en-US" altLang="ja-JP" sz="1143" dirty="0"/>
          </a:p>
          <a:p>
            <a:pPr marL="0" indent="0">
              <a:buNone/>
            </a:pPr>
            <a:r>
              <a:rPr lang="ja-JP" altLang="en-US" sz="1143" dirty="0"/>
              <a:t>○多様なサービスについては、雇用労働者が行う緩和した基準によるサービスと、住民主体による支援、保健・医療の専門職により短期集中で行うサービスを想定。</a:t>
            </a:r>
          </a:p>
        </p:txBody>
      </p:sp>
      <p:sp>
        <p:nvSpPr>
          <p:cNvPr id="11" name="タイトル 1"/>
          <p:cNvSpPr txBox="1">
            <a:spLocks/>
          </p:cNvSpPr>
          <p:nvPr/>
        </p:nvSpPr>
        <p:spPr>
          <a:xfrm>
            <a:off x="1" y="5729927"/>
            <a:ext cx="9144000" cy="353472"/>
          </a:xfrm>
          <a:prstGeom prst="rect">
            <a:avLst/>
          </a:prstGeom>
        </p:spPr>
        <p:txBody>
          <a:bodyPr vert="horz" lIns="87100" tIns="43550" rIns="87100" bIns="43550" rtlCol="0" anchor="ctr">
            <a:noAutofit/>
          </a:bodyPr>
          <a:lstStyle>
            <a:lvl1pPr algn="l" defTabSz="959803" rtl="0" eaLnBrk="1" latinLnBrk="0" hangingPunct="1">
              <a:lnSpc>
                <a:spcPct val="90000"/>
              </a:lnSpc>
              <a:spcBef>
                <a:spcPct val="0"/>
              </a:spcBef>
              <a:buNone/>
              <a:defRPr kumimoji="1" sz="4618" kern="1200">
                <a:solidFill>
                  <a:schemeClr val="tx1"/>
                </a:solidFill>
                <a:latin typeface="+mj-lt"/>
                <a:ea typeface="+mj-ea"/>
                <a:cs typeface="+mj-cs"/>
              </a:defRPr>
            </a:lvl1pPr>
          </a:lstStyle>
          <a:p>
            <a:r>
              <a:rPr lang="ja-JP" altLang="en-US" sz="2286" dirty="0"/>
              <a:t>その他の生活支援サービス</a:t>
            </a:r>
          </a:p>
        </p:txBody>
      </p:sp>
      <p:sp>
        <p:nvSpPr>
          <p:cNvPr id="12" name="サブタイトル 2"/>
          <p:cNvSpPr txBox="1">
            <a:spLocks/>
          </p:cNvSpPr>
          <p:nvPr/>
        </p:nvSpPr>
        <p:spPr>
          <a:xfrm>
            <a:off x="76214" y="6134925"/>
            <a:ext cx="8993087" cy="626408"/>
          </a:xfrm>
          <a:prstGeom prst="rect">
            <a:avLst/>
          </a:prstGeom>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1143" dirty="0"/>
              <a:t>○その他の生活支援サービスは、①栄養改善を目的とした配食や、②住民ボランティア等が行う見守り、③訪問型サービス、通所型サービスに準じる自立支援に資する生活支援（訪問型サービス・通所型サービスの一体的提供等）からなる。</a:t>
            </a:r>
            <a:endParaRPr lang="en-US" altLang="ja-JP" sz="1143" dirty="0"/>
          </a:p>
        </p:txBody>
      </p:sp>
      <p:sp>
        <p:nvSpPr>
          <p:cNvPr id="13" name="角丸四角形 12"/>
          <p:cNvSpPr/>
          <p:nvPr/>
        </p:nvSpPr>
        <p:spPr>
          <a:xfrm>
            <a:off x="7692028" y="1111672"/>
            <a:ext cx="1339166" cy="4659368"/>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099" tIns="43550" rIns="87099" bIns="43550" numCol="1" spcCol="0" rtlCol="0" fromWordArt="0" anchor="ctr" anchorCtr="0" forceAA="0" compatLnSpc="1">
            <a:prstTxWarp prst="textNoShape">
              <a:avLst/>
            </a:prstTxWarp>
            <a:noAutofit/>
          </a:bodyPr>
          <a:lstStyle/>
          <a:p>
            <a:pPr algn="ctr"/>
            <a:endParaRPr lang="ja-JP" altLang="en-US"/>
          </a:p>
        </p:txBody>
      </p:sp>
      <p:sp>
        <p:nvSpPr>
          <p:cNvPr id="14" name="正方形/長方形 13"/>
          <p:cNvSpPr/>
          <p:nvPr/>
        </p:nvSpPr>
        <p:spPr>
          <a:xfrm>
            <a:off x="5696838" y="81515"/>
            <a:ext cx="3365756" cy="23223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羽曳野市資料</a:t>
            </a:r>
            <a:endParaRPr kumimoji="1" lang="ja-JP" altLang="en-US" dirty="0"/>
          </a:p>
        </p:txBody>
      </p:sp>
    </p:spTree>
    <p:extLst>
      <p:ext uri="{BB962C8B-B14F-4D97-AF65-F5344CB8AC3E}">
        <p14:creationId xmlns:p14="http://schemas.microsoft.com/office/powerpoint/2010/main" val="422562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63313" y="190"/>
            <a:ext cx="8797112" cy="560332"/>
          </a:xfrm>
        </p:spPr>
        <p:txBody>
          <a:bodyPr>
            <a:normAutofit/>
          </a:bodyPr>
          <a:lstStyle/>
          <a:p>
            <a:r>
              <a:rPr lang="ja-JP" altLang="en-US" sz="2286" dirty="0"/>
              <a:t>通所型サービスの基準</a:t>
            </a:r>
          </a:p>
        </p:txBody>
      </p:sp>
      <p:graphicFrame>
        <p:nvGraphicFramePr>
          <p:cNvPr id="5" name="コンテンツ プレースホルダー 3"/>
          <p:cNvGraphicFramePr>
            <a:graphicFrameLocks noGrp="1"/>
          </p:cNvGraphicFramePr>
          <p:nvPr>
            <p:ph idx="1"/>
            <p:extLst/>
          </p:nvPr>
        </p:nvGraphicFramePr>
        <p:xfrm>
          <a:off x="566151" y="636734"/>
          <a:ext cx="7991436" cy="5875477"/>
        </p:xfrm>
        <a:graphic>
          <a:graphicData uri="http://schemas.openxmlformats.org/drawingml/2006/table">
            <a:tbl>
              <a:tblPr firstRow="1" bandRow="1">
                <a:tableStyleId>{69CF1AB2-1976-4502-BF36-3FF5EA218861}</a:tableStyleId>
              </a:tblPr>
              <a:tblGrid>
                <a:gridCol w="806176"/>
                <a:gridCol w="2582033"/>
                <a:gridCol w="2610812"/>
                <a:gridCol w="1992415"/>
              </a:tblGrid>
              <a:tr h="822322">
                <a:tc>
                  <a:txBody>
                    <a:bodyPr/>
                    <a:lstStyle/>
                    <a:p>
                      <a:endParaRPr kumimoji="1" lang="ja-JP" altLang="en-US" sz="1700" dirty="0"/>
                    </a:p>
                  </a:txBody>
                  <a:tcPr marL="87100" marR="87100" marT="43550" marB="43550"/>
                </a:tc>
                <a:tc>
                  <a:txBody>
                    <a:bodyPr/>
                    <a:lstStyle/>
                    <a:p>
                      <a:r>
                        <a:rPr kumimoji="1" lang="ja-JP" altLang="en-US" sz="1300" dirty="0" smtClean="0"/>
                        <a:t>現行の通所介護相当のサービス</a:t>
                      </a:r>
                      <a:endParaRPr kumimoji="1" lang="ja-JP" altLang="en-US" sz="1300" dirty="0"/>
                    </a:p>
                  </a:txBody>
                  <a:tcPr marL="87100" marR="87100" marT="43550" marB="43550"/>
                </a:tc>
                <a:tc>
                  <a:txBody>
                    <a:bodyPr/>
                    <a:lstStyle/>
                    <a:p>
                      <a:r>
                        <a:rPr kumimoji="1" lang="ja-JP" altLang="en-US" sz="1300" dirty="0" smtClean="0"/>
                        <a:t>緩和した基準によるサービス　</a:t>
                      </a:r>
                      <a:endParaRPr kumimoji="1" lang="en-US" altLang="ja-JP" sz="1300" dirty="0" smtClean="0"/>
                    </a:p>
                    <a:p>
                      <a:r>
                        <a:rPr kumimoji="1" lang="en-US" altLang="ja-JP" sz="1300" dirty="0" smtClean="0"/>
                        <a:t>【</a:t>
                      </a:r>
                      <a:r>
                        <a:rPr kumimoji="1" lang="ja-JP" altLang="en-US" sz="1300" dirty="0" smtClean="0"/>
                        <a:t>一体型</a:t>
                      </a:r>
                      <a:r>
                        <a:rPr kumimoji="1" lang="en-US" altLang="ja-JP" sz="1300" dirty="0" smtClean="0"/>
                        <a:t>】</a:t>
                      </a:r>
                      <a:endParaRPr kumimoji="1" lang="ja-JP" altLang="en-US" sz="1300" dirty="0"/>
                    </a:p>
                  </a:txBody>
                  <a:tcPr marL="87100" marR="87100" marT="43550" marB="43550"/>
                </a:tc>
                <a:tc>
                  <a:txBody>
                    <a:bodyPr/>
                    <a:lstStyle/>
                    <a:p>
                      <a:r>
                        <a:rPr kumimoji="1" lang="ja-JP" altLang="en-US" sz="1300" dirty="0" smtClean="0"/>
                        <a:t>住民ボランティア・住民主体の自主活動</a:t>
                      </a:r>
                      <a:endParaRPr kumimoji="1" lang="ja-JP" altLang="en-US" sz="1300" dirty="0"/>
                    </a:p>
                  </a:txBody>
                  <a:tcPr marL="87100" marR="87100" marT="43550" marB="43550"/>
                </a:tc>
              </a:tr>
              <a:tr h="2025139">
                <a:tc>
                  <a:txBody>
                    <a:bodyPr/>
                    <a:lstStyle/>
                    <a:p>
                      <a:r>
                        <a:rPr kumimoji="1" lang="ja-JP" altLang="en-US" sz="1700" dirty="0" smtClean="0"/>
                        <a:t>人員</a:t>
                      </a:r>
                      <a:endParaRPr kumimoji="1" lang="ja-JP" altLang="en-US" sz="1700" dirty="0"/>
                    </a:p>
                  </a:txBody>
                  <a:tcPr marL="87100" marR="87100" marT="43550" marB="43550"/>
                </a:tc>
                <a:tc>
                  <a:txBody>
                    <a:bodyPr/>
                    <a:lstStyle/>
                    <a:p>
                      <a:r>
                        <a:rPr kumimoji="1" lang="ja-JP" altLang="en-US" sz="1000" dirty="0" smtClean="0"/>
                        <a:t>・管理者</a:t>
                      </a:r>
                      <a:r>
                        <a:rPr kumimoji="1" lang="en-US" altLang="ja-JP" sz="1000" dirty="0" smtClean="0"/>
                        <a:t>※</a:t>
                      </a:r>
                      <a:r>
                        <a:rPr kumimoji="1" lang="ja-JP" altLang="en-US" sz="1000" dirty="0" smtClean="0"/>
                        <a:t>　常勤・専従</a:t>
                      </a:r>
                      <a:r>
                        <a:rPr kumimoji="1" lang="en-US" altLang="ja-JP" sz="1000" dirty="0" smtClean="0"/>
                        <a:t>1</a:t>
                      </a:r>
                      <a:r>
                        <a:rPr kumimoji="1" lang="ja-JP" altLang="en-US" sz="1000" dirty="0" smtClean="0"/>
                        <a:t>以上</a:t>
                      </a:r>
                      <a:endParaRPr kumimoji="1" lang="en-US" altLang="ja-JP" sz="1000" dirty="0" smtClean="0"/>
                    </a:p>
                    <a:p>
                      <a:r>
                        <a:rPr kumimoji="1" lang="ja-JP" altLang="en-US" sz="1000" dirty="0" smtClean="0"/>
                        <a:t>・生活相談員　専従</a:t>
                      </a:r>
                      <a:r>
                        <a:rPr kumimoji="1" lang="en-US" altLang="ja-JP" sz="1000" dirty="0" smtClean="0"/>
                        <a:t>1</a:t>
                      </a:r>
                      <a:r>
                        <a:rPr kumimoji="1" lang="ja-JP" altLang="en-US" sz="1000" dirty="0" smtClean="0"/>
                        <a:t>以上</a:t>
                      </a:r>
                      <a:endParaRPr kumimoji="1" lang="en-US" altLang="ja-JP" sz="1000" dirty="0" smtClean="0"/>
                    </a:p>
                    <a:p>
                      <a:r>
                        <a:rPr kumimoji="1" lang="ja-JP" altLang="en-US" sz="1000" dirty="0" smtClean="0"/>
                        <a:t>・看護職員　　専従</a:t>
                      </a:r>
                      <a:r>
                        <a:rPr kumimoji="1" lang="en-US" altLang="ja-JP" sz="1000" dirty="0" smtClean="0"/>
                        <a:t>1</a:t>
                      </a:r>
                      <a:r>
                        <a:rPr kumimoji="1" lang="ja-JP" altLang="en-US" sz="1000" dirty="0" smtClean="0"/>
                        <a:t>以上</a:t>
                      </a:r>
                      <a:endParaRPr kumimoji="1" lang="en-US" altLang="ja-JP" sz="1000" dirty="0" smtClean="0"/>
                    </a:p>
                    <a:p>
                      <a:r>
                        <a:rPr kumimoji="1" lang="ja-JP" altLang="en-US" sz="1000" dirty="0" smtClean="0"/>
                        <a:t>・介護職員　　～</a:t>
                      </a:r>
                      <a:r>
                        <a:rPr kumimoji="1" lang="en-US" altLang="ja-JP" sz="1000" dirty="0" smtClean="0"/>
                        <a:t>15</a:t>
                      </a:r>
                      <a:r>
                        <a:rPr kumimoji="1" lang="ja-JP" altLang="en-US" sz="1000" dirty="0" smtClean="0"/>
                        <a:t>人　専従</a:t>
                      </a:r>
                      <a:r>
                        <a:rPr kumimoji="1" lang="en-US" altLang="ja-JP" sz="1000" dirty="0" smtClean="0"/>
                        <a:t>1</a:t>
                      </a:r>
                      <a:r>
                        <a:rPr kumimoji="1" lang="ja-JP" altLang="en-US" sz="1000" dirty="0" smtClean="0"/>
                        <a:t>以上</a:t>
                      </a:r>
                      <a:endParaRPr kumimoji="1" lang="en-US" altLang="ja-JP" sz="1000" dirty="0" smtClean="0"/>
                    </a:p>
                    <a:p>
                      <a:r>
                        <a:rPr kumimoji="1" lang="ja-JP" altLang="en-US" sz="1000" dirty="0" smtClean="0"/>
                        <a:t>　　　　　　　　</a:t>
                      </a:r>
                      <a:r>
                        <a:rPr kumimoji="1" lang="en-US" altLang="ja-JP" sz="1000" dirty="0" smtClean="0"/>
                        <a:t>15</a:t>
                      </a:r>
                      <a:r>
                        <a:rPr kumimoji="1" lang="ja-JP" altLang="en-US" sz="1000" dirty="0" smtClean="0"/>
                        <a:t>人～　利用者</a:t>
                      </a:r>
                      <a:r>
                        <a:rPr kumimoji="1" lang="en-US" altLang="ja-JP" sz="1000" dirty="0" smtClean="0"/>
                        <a:t>1</a:t>
                      </a:r>
                      <a:r>
                        <a:rPr kumimoji="1" lang="ja-JP" altLang="en-US" sz="1000" dirty="0" smtClean="0"/>
                        <a:t>人に</a:t>
                      </a:r>
                      <a:endParaRPr kumimoji="1" lang="en-US" altLang="ja-JP" sz="1000" dirty="0" smtClean="0"/>
                    </a:p>
                    <a:p>
                      <a:r>
                        <a:rPr kumimoji="1" lang="ja-JP" altLang="en-US" sz="1000" dirty="0" smtClean="0"/>
                        <a:t>　　　　　　　　　　　　　　専従</a:t>
                      </a:r>
                      <a:r>
                        <a:rPr kumimoji="1" lang="en-US" altLang="ja-JP" sz="1000" dirty="0" smtClean="0"/>
                        <a:t>0.2</a:t>
                      </a:r>
                      <a:r>
                        <a:rPr kumimoji="1" lang="ja-JP" altLang="en-US" sz="1000" dirty="0" smtClean="0"/>
                        <a:t>以上</a:t>
                      </a:r>
                      <a:endParaRPr kumimoji="1" lang="en-US" altLang="ja-JP" sz="1000" dirty="0" smtClean="0"/>
                    </a:p>
                    <a:p>
                      <a:r>
                        <a:rPr kumimoji="1" lang="ja-JP" altLang="en-US" sz="1000" dirty="0" smtClean="0"/>
                        <a:t>（生活相談員・介護職員の</a:t>
                      </a:r>
                      <a:r>
                        <a:rPr kumimoji="1" lang="en-US" altLang="ja-JP" sz="1000" dirty="0" smtClean="0"/>
                        <a:t>1</a:t>
                      </a:r>
                      <a:r>
                        <a:rPr kumimoji="1" lang="ja-JP" altLang="en-US" sz="1000" dirty="0" smtClean="0"/>
                        <a:t>以上は常勤）　　　　　　　　</a:t>
                      </a:r>
                      <a:endParaRPr kumimoji="1" lang="en-US" altLang="ja-JP" sz="1000" dirty="0" smtClean="0"/>
                    </a:p>
                    <a:p>
                      <a:endParaRPr kumimoji="1" lang="en-US" altLang="ja-JP" sz="1000" dirty="0" smtClean="0"/>
                    </a:p>
                    <a:p>
                      <a:r>
                        <a:rPr kumimoji="1" lang="en-US" altLang="ja-JP" sz="1000" dirty="0" smtClean="0"/>
                        <a:t>※</a:t>
                      </a:r>
                      <a:r>
                        <a:rPr kumimoji="1" lang="ja-JP" altLang="en-US" sz="1000" dirty="0" smtClean="0"/>
                        <a:t>　支障がない場合、他の職務、同一敷地内の他事業所等の職務に従事可能。</a:t>
                      </a:r>
                      <a:endParaRPr kumimoji="1" lang="en-US" altLang="ja-JP" sz="1000" dirty="0" smtClean="0"/>
                    </a:p>
                    <a:p>
                      <a:endParaRPr kumimoji="1" lang="ja-JP" altLang="en-US" sz="1000" dirty="0"/>
                    </a:p>
                  </a:txBody>
                  <a:tcPr marL="87100" marR="87100" marT="43550" marB="43550"/>
                </a:tc>
                <a:tc>
                  <a:txBody>
                    <a:bodyPr/>
                    <a:lstStyle/>
                    <a:p>
                      <a:r>
                        <a:rPr kumimoji="1" lang="ja-JP" altLang="en-US" sz="1000" dirty="0" smtClean="0"/>
                        <a:t>・管理者</a:t>
                      </a:r>
                      <a:r>
                        <a:rPr kumimoji="1" lang="en-US" altLang="ja-JP" sz="1000" dirty="0" smtClean="0"/>
                        <a:t>※</a:t>
                      </a:r>
                      <a:r>
                        <a:rPr kumimoji="1" lang="ja-JP" altLang="en-US" sz="1000" dirty="0" smtClean="0"/>
                        <a:t>　　　専従</a:t>
                      </a:r>
                      <a:r>
                        <a:rPr kumimoji="1" lang="en-US" altLang="ja-JP" sz="1000" dirty="0" smtClean="0"/>
                        <a:t>1</a:t>
                      </a:r>
                      <a:r>
                        <a:rPr kumimoji="1" lang="ja-JP" altLang="en-US" sz="1000" dirty="0" smtClean="0"/>
                        <a:t>以上</a:t>
                      </a:r>
                      <a:endParaRPr kumimoji="1" lang="en-US" altLang="ja-JP" sz="1000" dirty="0" smtClean="0"/>
                    </a:p>
                    <a:p>
                      <a:r>
                        <a:rPr kumimoji="1" lang="ja-JP" altLang="en-US" sz="1000" dirty="0" smtClean="0"/>
                        <a:t>・従事者　　　　利用者</a:t>
                      </a:r>
                      <a:r>
                        <a:rPr kumimoji="1" lang="en-US" altLang="ja-JP" sz="1000" dirty="0" smtClean="0"/>
                        <a:t>1</a:t>
                      </a:r>
                      <a:r>
                        <a:rPr kumimoji="1" lang="ja-JP" altLang="en-US" sz="1000" dirty="0" smtClean="0"/>
                        <a:t>人に</a:t>
                      </a:r>
                      <a:r>
                        <a:rPr kumimoji="1" lang="ja-JP" altLang="en-US" sz="1000" baseline="0" dirty="0" smtClean="0"/>
                        <a:t> </a:t>
                      </a:r>
                      <a:r>
                        <a:rPr kumimoji="1" lang="en-US" altLang="ja-JP" sz="1000" baseline="0" dirty="0" smtClean="0"/>
                        <a:t>0.1</a:t>
                      </a:r>
                      <a:r>
                        <a:rPr kumimoji="1" lang="ja-JP" altLang="en-US" sz="1000" baseline="0" dirty="0" smtClean="0"/>
                        <a:t>人以上</a:t>
                      </a:r>
                      <a:endParaRPr kumimoji="1" lang="en-US" altLang="ja-JP" sz="1000" dirty="0" smtClean="0"/>
                    </a:p>
                    <a:p>
                      <a:endParaRPr kumimoji="1" lang="en-US" altLang="ja-JP" sz="1100" dirty="0" smtClean="0"/>
                    </a:p>
                    <a:p>
                      <a:endParaRPr kumimoji="1" lang="en-US" altLang="ja-JP" sz="1000" dirty="0" smtClean="0"/>
                    </a:p>
                    <a:p>
                      <a:r>
                        <a:rPr kumimoji="1" lang="en-US" altLang="ja-JP" sz="1000" dirty="0" smtClean="0"/>
                        <a:t>※</a:t>
                      </a:r>
                      <a:r>
                        <a:rPr kumimoji="1" lang="ja-JP" altLang="en-US" sz="1000" dirty="0" smtClean="0"/>
                        <a:t>支障がない場合、他の職務、同一敷地内の他事業所等の職務に従事可能。</a:t>
                      </a:r>
                      <a:endParaRPr kumimoji="1" lang="en-US" altLang="ja-JP" sz="1000" dirty="0" smtClean="0"/>
                    </a:p>
                    <a:p>
                      <a:endParaRPr kumimoji="1" lang="ja-JP" altLang="en-US" sz="1000" dirty="0"/>
                    </a:p>
                  </a:txBody>
                  <a:tcPr marL="87100" marR="87100" marT="43550" marB="43550"/>
                </a:tc>
                <a:tc>
                  <a:txBody>
                    <a:bodyPr/>
                    <a:lstStyle/>
                    <a:p>
                      <a:r>
                        <a:rPr kumimoji="1" lang="ja-JP" altLang="en-US" sz="1100" dirty="0" smtClean="0"/>
                        <a:t>・従事者　　　必要数</a:t>
                      </a:r>
                      <a:endParaRPr kumimoji="1" lang="ja-JP" altLang="en-US" sz="1100" dirty="0"/>
                    </a:p>
                  </a:txBody>
                  <a:tcPr marL="87100" marR="87100" marT="43550" marB="43550"/>
                </a:tc>
              </a:tr>
              <a:tr h="1255904">
                <a:tc>
                  <a:txBody>
                    <a:bodyPr/>
                    <a:lstStyle/>
                    <a:p>
                      <a:r>
                        <a:rPr kumimoji="1" lang="ja-JP" altLang="en-US" sz="1700" dirty="0" smtClean="0"/>
                        <a:t>設備</a:t>
                      </a:r>
                      <a:endParaRPr kumimoji="1" lang="ja-JP" altLang="en-US" sz="1700" dirty="0"/>
                    </a:p>
                  </a:txBody>
                  <a:tcPr marL="87100" marR="87100" marT="43550" marB="43550"/>
                </a:tc>
                <a:tc>
                  <a:txBody>
                    <a:bodyPr/>
                    <a:lstStyle/>
                    <a:p>
                      <a:r>
                        <a:rPr kumimoji="1" lang="ja-JP" altLang="en-US" sz="1100" dirty="0" smtClean="0"/>
                        <a:t>・食堂・機能訓練室</a:t>
                      </a:r>
                      <a:endParaRPr kumimoji="1" lang="en-US" altLang="ja-JP" sz="1100" dirty="0" smtClean="0"/>
                    </a:p>
                    <a:p>
                      <a:r>
                        <a:rPr kumimoji="1" lang="ja-JP" altLang="en-US" sz="1100" dirty="0" smtClean="0"/>
                        <a:t>　（</a:t>
                      </a:r>
                      <a:r>
                        <a:rPr kumimoji="1" lang="en-US" altLang="ja-JP" sz="1100" dirty="0" smtClean="0"/>
                        <a:t>3</a:t>
                      </a:r>
                      <a:r>
                        <a:rPr kumimoji="1" lang="ja-JP" altLang="en-US" sz="1100" dirty="0" smtClean="0"/>
                        <a:t>㎡</a:t>
                      </a:r>
                      <a:r>
                        <a:rPr kumimoji="1" lang="en-US" altLang="ja-JP" sz="1100" dirty="0" smtClean="0"/>
                        <a:t>×</a:t>
                      </a:r>
                      <a:r>
                        <a:rPr kumimoji="1" lang="ja-JP" altLang="en-US" sz="1100" dirty="0" smtClean="0"/>
                        <a:t>利用定員以上）</a:t>
                      </a:r>
                      <a:endParaRPr kumimoji="1" lang="en-US" altLang="ja-JP" sz="1100" dirty="0" smtClean="0"/>
                    </a:p>
                    <a:p>
                      <a:r>
                        <a:rPr kumimoji="1" lang="ja-JP" altLang="en-US" sz="1100" dirty="0" smtClean="0"/>
                        <a:t>・静養室・相談室・事務室</a:t>
                      </a:r>
                      <a:endParaRPr kumimoji="1" lang="en-US" altLang="ja-JP" sz="1100" dirty="0" smtClean="0"/>
                    </a:p>
                    <a:p>
                      <a:r>
                        <a:rPr kumimoji="1" lang="ja-JP" altLang="en-US" sz="1100" dirty="0" smtClean="0"/>
                        <a:t>・消火設備その他の非常災害に必要な設備</a:t>
                      </a:r>
                      <a:endParaRPr kumimoji="1" lang="en-US" altLang="ja-JP" sz="1100" dirty="0" smtClean="0"/>
                    </a:p>
                    <a:p>
                      <a:r>
                        <a:rPr kumimoji="1" lang="ja-JP" altLang="en-US" sz="1100" dirty="0" smtClean="0"/>
                        <a:t>・必要なその他の設備・備品</a:t>
                      </a:r>
                      <a:endParaRPr kumimoji="1" lang="ja-JP" altLang="en-US" sz="1100" dirty="0"/>
                    </a:p>
                  </a:txBody>
                  <a:tcPr marL="87100" marR="87100" marT="43550" marB="43550"/>
                </a:tc>
                <a:tc>
                  <a:txBody>
                    <a:bodyPr/>
                    <a:lstStyle/>
                    <a:p>
                      <a:r>
                        <a:rPr kumimoji="1" lang="ja-JP" altLang="en-US" sz="1100" dirty="0" smtClean="0"/>
                        <a:t>・サービスを提供するために必要な場所（</a:t>
                      </a:r>
                      <a:r>
                        <a:rPr kumimoji="1" lang="en-US" altLang="ja-JP" sz="1100" dirty="0" smtClean="0"/>
                        <a:t>3</a:t>
                      </a:r>
                      <a:r>
                        <a:rPr kumimoji="1" lang="ja-JP" altLang="en-US" sz="1100" dirty="0" smtClean="0"/>
                        <a:t>㎡</a:t>
                      </a:r>
                      <a:r>
                        <a:rPr kumimoji="1" lang="en-US" altLang="ja-JP" sz="1100" dirty="0" smtClean="0"/>
                        <a:t>×</a:t>
                      </a:r>
                      <a:r>
                        <a:rPr kumimoji="1" lang="ja-JP" altLang="en-US" sz="1100" dirty="0" smtClean="0"/>
                        <a:t>利用定員以上）</a:t>
                      </a:r>
                      <a:endParaRPr kumimoji="1" lang="en-US" altLang="ja-JP" sz="1100" dirty="0" smtClean="0"/>
                    </a:p>
                    <a:p>
                      <a:r>
                        <a:rPr kumimoji="1" lang="ja-JP" altLang="en-US" sz="1100" dirty="0" smtClean="0"/>
                        <a:t>・消火設備その他の非常災害に必要な設備</a:t>
                      </a:r>
                      <a:endParaRPr kumimoji="1" lang="en-US" altLang="ja-JP" sz="1100" dirty="0" smtClean="0"/>
                    </a:p>
                    <a:p>
                      <a:r>
                        <a:rPr kumimoji="1" lang="ja-JP" altLang="en-US" sz="1100" dirty="0" smtClean="0"/>
                        <a:t>・必要なその他の設備・備品</a:t>
                      </a:r>
                      <a:endParaRPr kumimoji="1" lang="ja-JP" altLang="en-US" sz="1100" dirty="0"/>
                    </a:p>
                  </a:txBody>
                  <a:tcPr marL="87100" marR="87100" marT="43550" marB="43550"/>
                </a:tc>
                <a:tc>
                  <a:txBody>
                    <a:bodyPr/>
                    <a:lstStyle/>
                    <a:p>
                      <a:r>
                        <a:rPr kumimoji="1" lang="ja-JP" altLang="en-US" sz="1100" dirty="0" smtClean="0"/>
                        <a:t>・サービスを提供するために必要な場所</a:t>
                      </a:r>
                      <a:endParaRPr kumimoji="1" lang="en-US" altLang="ja-JP" sz="1100" dirty="0" smtClean="0"/>
                    </a:p>
                    <a:p>
                      <a:r>
                        <a:rPr kumimoji="1" lang="ja-JP" altLang="en-US" sz="1100" dirty="0" smtClean="0"/>
                        <a:t>・必要な設備・備品</a:t>
                      </a:r>
                      <a:endParaRPr kumimoji="1" lang="ja-JP" altLang="en-US" sz="1100" dirty="0"/>
                    </a:p>
                  </a:txBody>
                  <a:tcPr marL="87100" marR="87100" marT="43550" marB="43550"/>
                </a:tc>
              </a:tr>
              <a:tr h="1772112">
                <a:tc>
                  <a:txBody>
                    <a:bodyPr/>
                    <a:lstStyle/>
                    <a:p>
                      <a:r>
                        <a:rPr kumimoji="1" lang="ja-JP" altLang="en-US" sz="1700" dirty="0" smtClean="0"/>
                        <a:t>運営</a:t>
                      </a:r>
                      <a:endParaRPr kumimoji="1" lang="ja-JP" altLang="en-US" sz="1700" dirty="0"/>
                    </a:p>
                  </a:txBody>
                  <a:tcPr marL="87100" marR="87100" marT="43550" marB="43550"/>
                </a:tc>
                <a:tc>
                  <a:txBody>
                    <a:bodyPr/>
                    <a:lstStyle/>
                    <a:p>
                      <a:r>
                        <a:rPr kumimoji="1" lang="ja-JP" altLang="en-US" sz="1100" dirty="0" smtClean="0"/>
                        <a:t>・個別サービス計画の作成</a:t>
                      </a:r>
                      <a:endParaRPr kumimoji="1" lang="en-US" altLang="ja-JP" sz="1100" dirty="0" smtClean="0"/>
                    </a:p>
                    <a:p>
                      <a:r>
                        <a:rPr kumimoji="1" lang="ja-JP" altLang="en-US" sz="1100" dirty="0" smtClean="0"/>
                        <a:t>・運営規定等の説明・同意</a:t>
                      </a:r>
                      <a:endParaRPr kumimoji="1" lang="en-US" altLang="ja-JP" sz="1100" dirty="0" smtClean="0"/>
                    </a:p>
                    <a:p>
                      <a:r>
                        <a:rPr kumimoji="1" lang="ja-JP" altLang="en-US" sz="1100" dirty="0" smtClean="0"/>
                        <a:t>・提供拒否の禁止</a:t>
                      </a:r>
                      <a:endParaRPr kumimoji="1" lang="en-US" altLang="ja-JP" sz="1100" dirty="0" smtClean="0"/>
                    </a:p>
                    <a:p>
                      <a:r>
                        <a:rPr kumimoji="1" lang="ja-JP" altLang="en-US" sz="1100" dirty="0" smtClean="0"/>
                        <a:t>・訪問介護員等の清潔の保持・健康状態の管理</a:t>
                      </a:r>
                      <a:endParaRPr kumimoji="1" lang="en-US" altLang="ja-JP" sz="1100" dirty="0" smtClean="0"/>
                    </a:p>
                    <a:p>
                      <a:r>
                        <a:rPr kumimoji="1" lang="ja-JP" altLang="en-US" sz="1100" dirty="0" smtClean="0"/>
                        <a:t>・秘密保持等</a:t>
                      </a:r>
                      <a:endParaRPr kumimoji="1" lang="en-US" altLang="ja-JP" sz="1100" dirty="0" smtClean="0"/>
                    </a:p>
                    <a:p>
                      <a:r>
                        <a:rPr kumimoji="1" lang="ja-JP" altLang="en-US" sz="1100" dirty="0" smtClean="0"/>
                        <a:t>・廃止・休止の届出と便宜の提供　等</a:t>
                      </a:r>
                      <a:endParaRPr kumimoji="1" lang="en-US" altLang="ja-JP" sz="1100" dirty="0" smtClean="0"/>
                    </a:p>
                    <a:p>
                      <a:r>
                        <a:rPr kumimoji="1" lang="ja-JP" altLang="en-US" sz="1100" dirty="0" smtClean="0"/>
                        <a:t>（現行の基準と同様）</a:t>
                      </a:r>
                      <a:endParaRPr kumimoji="1" lang="ja-JP" altLang="en-US" sz="1100" dirty="0"/>
                    </a:p>
                  </a:txBody>
                  <a:tcPr marL="87100" marR="87100" marT="43550" marB="43550"/>
                </a:tc>
                <a:tc>
                  <a:txBody>
                    <a:bodyPr/>
                    <a:lstStyle/>
                    <a:p>
                      <a:r>
                        <a:rPr kumimoji="1" lang="ja-JP" altLang="en-US" sz="1100" dirty="0" smtClean="0"/>
                        <a:t>・必要に応じ、個別サービス計画書の作成</a:t>
                      </a:r>
                      <a:endParaRPr kumimoji="1" lang="en-US" altLang="ja-JP" sz="1100" dirty="0" smtClean="0"/>
                    </a:p>
                    <a:p>
                      <a:r>
                        <a:rPr kumimoji="1" lang="ja-JP" altLang="en-US" sz="1100" dirty="0" smtClean="0"/>
                        <a:t>・従事者の清潔の保持・健康状態の管理</a:t>
                      </a:r>
                      <a:endParaRPr kumimoji="1" lang="en-US" altLang="ja-JP" sz="1100" dirty="0" smtClean="0"/>
                    </a:p>
                    <a:p>
                      <a:r>
                        <a:rPr kumimoji="1" lang="ja-JP" altLang="en-US" sz="1100" dirty="0" smtClean="0"/>
                        <a:t>・従事者又は従事者であった者の秘密保持</a:t>
                      </a:r>
                      <a:endParaRPr kumimoji="1" lang="en-US" altLang="ja-JP" sz="1100" dirty="0" smtClean="0"/>
                    </a:p>
                    <a:p>
                      <a:r>
                        <a:rPr kumimoji="1" lang="ja-JP" altLang="en-US" sz="1100" dirty="0" smtClean="0"/>
                        <a:t>・事故発生時の対応</a:t>
                      </a:r>
                      <a:endParaRPr kumimoji="1" lang="en-US" altLang="ja-JP" sz="1100" dirty="0" smtClean="0"/>
                    </a:p>
                    <a:p>
                      <a:r>
                        <a:rPr kumimoji="1" lang="ja-JP" altLang="en-US" sz="1100" dirty="0" smtClean="0"/>
                        <a:t>・廃止・休止の届出と便宜の提供</a:t>
                      </a:r>
                      <a:endParaRPr kumimoji="1" lang="en-US" altLang="ja-JP" sz="1100" dirty="0" smtClean="0"/>
                    </a:p>
                  </a:txBody>
                  <a:tcPr marL="87100" marR="87100" marT="43550" marB="43550"/>
                </a:tc>
                <a:tc>
                  <a:txBody>
                    <a:bodyPr/>
                    <a:lstStyle/>
                    <a:p>
                      <a:r>
                        <a:rPr kumimoji="1" lang="ja-JP" altLang="en-US" sz="1100" dirty="0" smtClean="0"/>
                        <a:t>・従事者の清潔の保持・健康状態の管理</a:t>
                      </a:r>
                      <a:endParaRPr kumimoji="1" lang="en-US" altLang="ja-JP" sz="1100" dirty="0" smtClean="0"/>
                    </a:p>
                    <a:p>
                      <a:r>
                        <a:rPr kumimoji="1" lang="ja-JP" altLang="en-US" sz="1100" dirty="0" smtClean="0"/>
                        <a:t>・従事者又は従事者であった者の秘密保持</a:t>
                      </a:r>
                      <a:endParaRPr kumimoji="1" lang="en-US" altLang="ja-JP" sz="1100" dirty="0" smtClean="0"/>
                    </a:p>
                    <a:p>
                      <a:r>
                        <a:rPr kumimoji="1" lang="ja-JP" altLang="en-US" sz="1100" dirty="0" smtClean="0"/>
                        <a:t>・事故発生時の対応</a:t>
                      </a:r>
                      <a:endParaRPr kumimoji="1" lang="en-US" altLang="ja-JP" sz="1100" dirty="0" smtClean="0"/>
                    </a:p>
                    <a:p>
                      <a:r>
                        <a:rPr kumimoji="1" lang="ja-JP" altLang="en-US" sz="1100" dirty="0" smtClean="0"/>
                        <a:t>・廃止・休止の届出と便宜の提供</a:t>
                      </a:r>
                      <a:endParaRPr kumimoji="1" lang="en-US" altLang="ja-JP" sz="1100" dirty="0" smtClean="0"/>
                    </a:p>
                  </a:txBody>
                  <a:tcPr marL="87100" marR="87100" marT="43550" marB="43550"/>
                </a:tc>
              </a:tr>
            </a:tbl>
          </a:graphicData>
        </a:graphic>
      </p:graphicFrame>
      <p:sp>
        <p:nvSpPr>
          <p:cNvPr id="8" name="テキスト ボックス 7"/>
          <p:cNvSpPr txBox="1"/>
          <p:nvPr/>
        </p:nvSpPr>
        <p:spPr>
          <a:xfrm>
            <a:off x="3494893" y="1231698"/>
            <a:ext cx="1126858" cy="253596"/>
          </a:xfrm>
          <a:prstGeom prst="rect">
            <a:avLst/>
          </a:prstGeom>
          <a:noFill/>
        </p:spPr>
        <p:txBody>
          <a:bodyPr wrap="square" rtlCol="0">
            <a:spAutoFit/>
          </a:bodyPr>
          <a:lstStyle/>
          <a:p>
            <a:r>
              <a:rPr lang="ja-JP" altLang="en-US" sz="1048" b="1" dirty="0">
                <a:solidFill>
                  <a:srgbClr val="FF0000"/>
                </a:solidFill>
              </a:rPr>
              <a:t>同じ人で可</a:t>
            </a:r>
          </a:p>
        </p:txBody>
      </p:sp>
      <p:cxnSp>
        <p:nvCxnSpPr>
          <p:cNvPr id="11" name="直線矢印コネクタ 10"/>
          <p:cNvCxnSpPr/>
          <p:nvPr/>
        </p:nvCxnSpPr>
        <p:spPr>
          <a:xfrm>
            <a:off x="3494892" y="1557104"/>
            <a:ext cx="511713" cy="0"/>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6444208" y="190"/>
            <a:ext cx="2618386" cy="31355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羽曳野市資料</a:t>
            </a:r>
            <a:endParaRPr kumimoji="1" lang="ja-JP" altLang="en-US" dirty="0"/>
          </a:p>
        </p:txBody>
      </p:sp>
    </p:spTree>
    <p:extLst>
      <p:ext uri="{BB962C8B-B14F-4D97-AF65-F5344CB8AC3E}">
        <p14:creationId xmlns:p14="http://schemas.microsoft.com/office/powerpoint/2010/main" val="40544346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多様なサービス移行促進</a:t>
            </a:r>
            <a:endParaRPr kumimoji="1" lang="ja-JP" altLang="en-US" u="sng" dirty="0"/>
          </a:p>
        </p:txBody>
      </p:sp>
      <p:sp>
        <p:nvSpPr>
          <p:cNvPr id="3" name="コンテンツ プレースホルダー 2"/>
          <p:cNvSpPr>
            <a:spLocks noGrp="1"/>
          </p:cNvSpPr>
          <p:nvPr>
            <p:ph idx="1"/>
          </p:nvPr>
        </p:nvSpPr>
        <p:spPr>
          <a:xfrm>
            <a:off x="251520" y="1417638"/>
            <a:ext cx="8435280" cy="4708525"/>
          </a:xfrm>
        </p:spPr>
        <p:txBody>
          <a:bodyPr/>
          <a:lstStyle/>
          <a:p>
            <a:r>
              <a:rPr lang="ja-JP" altLang="en-US" sz="4800" dirty="0"/>
              <a:t>介護保険法の理念に沿って、必要な人に適当な介護サービスを提供することが肝要であると考えます。国基準を元に、</a:t>
            </a:r>
            <a:r>
              <a:rPr lang="ja-JP" altLang="en-US" sz="4800" dirty="0">
                <a:solidFill>
                  <a:srgbClr val="FF0000"/>
                </a:solidFill>
              </a:rPr>
              <a:t>市独自の指針を作成し、多様なサービスへの移行促進を図りたい</a:t>
            </a:r>
            <a:r>
              <a:rPr lang="ja-JP" altLang="en-US" sz="4800" dirty="0"/>
              <a:t>と考えます</a:t>
            </a:r>
            <a:r>
              <a:rPr lang="ja-JP" altLang="en-US" dirty="0"/>
              <a:t>。 </a:t>
            </a:r>
            <a:endParaRPr kumimoji="1" lang="ja-JP" altLang="en-US" dirty="0"/>
          </a:p>
        </p:txBody>
      </p:sp>
      <p:sp>
        <p:nvSpPr>
          <p:cNvPr id="4" name="正方形/長方形 3"/>
          <p:cNvSpPr/>
          <p:nvPr/>
        </p:nvSpPr>
        <p:spPr>
          <a:xfrm>
            <a:off x="5778244" y="6309320"/>
            <a:ext cx="3365756" cy="23223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枚方市資料</a:t>
            </a:r>
            <a:endParaRPr kumimoji="1" lang="ja-JP" altLang="en-US" dirty="0"/>
          </a:p>
        </p:txBody>
      </p:sp>
    </p:spTree>
    <p:extLst>
      <p:ext uri="{BB962C8B-B14F-4D97-AF65-F5344CB8AC3E}">
        <p14:creationId xmlns:p14="http://schemas.microsoft.com/office/powerpoint/2010/main" val="151573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034682"/>
          </a:xfrm>
        </p:spPr>
        <p:txBody>
          <a:bodyPr/>
          <a:lstStyle/>
          <a:p>
            <a:r>
              <a:rPr kumimoji="1" lang="ja-JP" altLang="en-US" sz="9600" dirty="0" smtClean="0">
                <a:latin typeface="+mj-ea"/>
              </a:rPr>
              <a:t>新総合事業の</a:t>
            </a:r>
            <a:r>
              <a:rPr kumimoji="1" lang="en-US" altLang="ja-JP" sz="9600" dirty="0" smtClean="0">
                <a:latin typeface="+mj-ea"/>
              </a:rPr>
              <a:t/>
            </a:r>
            <a:br>
              <a:rPr kumimoji="1" lang="en-US" altLang="ja-JP" sz="9600" dirty="0" smtClean="0">
                <a:latin typeface="+mj-ea"/>
              </a:rPr>
            </a:br>
            <a:r>
              <a:rPr kumimoji="1" lang="ja-JP" altLang="en-US" sz="9600" dirty="0" smtClean="0">
                <a:latin typeface="+mj-ea"/>
              </a:rPr>
              <a:t>次にくるもの</a:t>
            </a:r>
            <a:r>
              <a:rPr kumimoji="1" lang="en-US" altLang="ja-JP" sz="7200" dirty="0" smtClean="0">
                <a:solidFill>
                  <a:srgbClr val="FF0000"/>
                </a:solidFill>
              </a:rPr>
              <a:t/>
            </a:r>
            <a:br>
              <a:rPr kumimoji="1" lang="en-US" altLang="ja-JP" sz="7200" dirty="0" smtClean="0">
                <a:solidFill>
                  <a:srgbClr val="FF0000"/>
                </a:solidFill>
              </a:rPr>
            </a:br>
            <a:r>
              <a:rPr lang="ja-JP" altLang="en-US" sz="7200" dirty="0" smtClean="0">
                <a:solidFill>
                  <a:srgbClr val="FF0000"/>
                </a:solidFill>
              </a:rPr>
              <a:t>次期介護</a:t>
            </a:r>
            <a:r>
              <a:rPr lang="ja-JP" altLang="en-US" sz="7200" dirty="0">
                <a:solidFill>
                  <a:srgbClr val="FF0000"/>
                </a:solidFill>
              </a:rPr>
              <a:t>保険</a:t>
            </a:r>
            <a:r>
              <a:rPr kumimoji="1" lang="ja-JP" altLang="en-US" sz="7200" dirty="0" smtClean="0">
                <a:solidFill>
                  <a:srgbClr val="FF0000"/>
                </a:solidFill>
              </a:rPr>
              <a:t>改定</a:t>
            </a:r>
            <a:endParaRPr kumimoji="1" lang="ja-JP" altLang="en-US" sz="7200" dirty="0">
              <a:solidFill>
                <a:srgbClr val="FF0000"/>
              </a:solidFill>
            </a:endParaRPr>
          </a:p>
        </p:txBody>
      </p:sp>
      <p:sp>
        <p:nvSpPr>
          <p:cNvPr id="3" name="正方形/長方形 2"/>
          <p:cNvSpPr/>
          <p:nvPr/>
        </p:nvSpPr>
        <p:spPr>
          <a:xfrm>
            <a:off x="5292080" y="5977210"/>
            <a:ext cx="3168352" cy="33265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「どうなる」本　</a:t>
            </a:r>
            <a:r>
              <a:rPr kumimoji="1" lang="ja-JP" altLang="en-US" dirty="0" smtClean="0"/>
              <a:t>７～１２頁</a:t>
            </a:r>
            <a:endParaRPr kumimoji="1" lang="ja-JP" altLang="en-US" dirty="0"/>
          </a:p>
        </p:txBody>
      </p:sp>
    </p:spTree>
    <p:extLst>
      <p:ext uri="{BB962C8B-B14F-4D97-AF65-F5344CB8AC3E}">
        <p14:creationId xmlns:p14="http://schemas.microsoft.com/office/powerpoint/2010/main" val="19135895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lstStyle/>
          <a:p>
            <a:r>
              <a:rPr kumimoji="1" lang="ja-JP" altLang="en-US" dirty="0" smtClean="0"/>
              <a:t>多様なサービス利用促進</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　基本的</a:t>
            </a:r>
            <a:r>
              <a:rPr lang="ja-JP" altLang="en-US" dirty="0"/>
              <a:t>には、</a:t>
            </a:r>
            <a:r>
              <a:rPr lang="ja-JP" altLang="en-US" dirty="0">
                <a:solidFill>
                  <a:srgbClr val="FF0000"/>
                </a:solidFill>
              </a:rPr>
              <a:t>多様なサービス（緩和した基準によるサービス）を利用する</a:t>
            </a:r>
            <a:r>
              <a:rPr lang="ja-JP" altLang="en-US" dirty="0"/>
              <a:t>こととする。</a:t>
            </a:r>
            <a:r>
              <a:rPr lang="ja-JP" altLang="en-US" u="sng" dirty="0"/>
              <a:t>現行相当のサービス</a:t>
            </a:r>
            <a:r>
              <a:rPr lang="ja-JP" altLang="en-US" dirty="0"/>
              <a:t>については、３の①で記載した通り、一定の基準を設け、</a:t>
            </a:r>
            <a:r>
              <a:rPr lang="ja-JP" altLang="en-US" dirty="0">
                <a:solidFill>
                  <a:srgbClr val="FF0000"/>
                </a:solidFill>
              </a:rPr>
              <a:t>基準に該当する人の利用</a:t>
            </a:r>
            <a:r>
              <a:rPr lang="ja-JP" altLang="en-US" dirty="0" smtClean="0"/>
              <a:t>とする。（摂津市回答）</a:t>
            </a:r>
            <a:endParaRPr lang="en-US" altLang="ja-JP" dirty="0" smtClean="0"/>
          </a:p>
          <a:p>
            <a:pPr marL="0" indent="0">
              <a:buNone/>
            </a:pPr>
            <a:r>
              <a:rPr kumimoji="1" lang="ja-JP" altLang="en-US" dirty="0"/>
              <a:t>　</a:t>
            </a:r>
            <a:r>
              <a:rPr lang="ja-JP" altLang="en-US" dirty="0"/>
              <a:t>同様</a:t>
            </a:r>
            <a:r>
              <a:rPr lang="ja-JP" altLang="en-US" dirty="0" smtClean="0"/>
              <a:t>の回答の自治体も</a:t>
            </a:r>
            <a:endParaRPr lang="en-US" altLang="ja-JP" dirty="0" smtClean="0"/>
          </a:p>
          <a:p>
            <a:pPr marL="0" indent="0">
              <a:buNone/>
            </a:pPr>
            <a:r>
              <a:rPr kumimoji="1" lang="ja-JP" altLang="en-US" dirty="0"/>
              <a:t>　</a:t>
            </a:r>
            <a:r>
              <a:rPr kumimoji="1" lang="ja-JP" altLang="en-US" dirty="0" smtClean="0"/>
              <a:t>　　　　</a:t>
            </a:r>
            <a:endParaRPr kumimoji="1" lang="ja-JP" altLang="en-US" dirty="0"/>
          </a:p>
        </p:txBody>
      </p:sp>
      <p:sp>
        <p:nvSpPr>
          <p:cNvPr id="4" name="正方形/長方形 3"/>
          <p:cNvSpPr/>
          <p:nvPr/>
        </p:nvSpPr>
        <p:spPr>
          <a:xfrm>
            <a:off x="1619672" y="5445224"/>
            <a:ext cx="7326196" cy="1384358"/>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t>自治体キャラバン資料</a:t>
            </a:r>
            <a:r>
              <a:rPr kumimoji="1" lang="ja-JP" altLang="en-US" sz="3200" dirty="0" smtClean="0"/>
              <a:t>１１７～１１９頁</a:t>
            </a:r>
            <a:endParaRPr kumimoji="1" lang="ja-JP" altLang="en-US" sz="3200" dirty="0"/>
          </a:p>
        </p:txBody>
      </p:sp>
    </p:spTree>
    <p:extLst>
      <p:ext uri="{BB962C8B-B14F-4D97-AF65-F5344CB8AC3E}">
        <p14:creationId xmlns:p14="http://schemas.microsoft.com/office/powerpoint/2010/main" val="18871935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8229600" cy="490066"/>
          </a:xfrm>
        </p:spPr>
        <p:txBody>
          <a:bodyPr/>
          <a:lstStyle/>
          <a:p>
            <a:r>
              <a:rPr kumimoji="1" lang="ja-JP" altLang="en-US" dirty="0" smtClean="0"/>
              <a:t>大東市の回答</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320183875"/>
              </p:ext>
            </p:extLst>
          </p:nvPr>
        </p:nvGraphicFramePr>
        <p:xfrm>
          <a:off x="107504" y="16024"/>
          <a:ext cx="9067299" cy="6782300"/>
        </p:xfrm>
        <a:graphic>
          <a:graphicData uri="http://schemas.openxmlformats.org/drawingml/2006/table">
            <a:tbl>
              <a:tblPr firstRow="1" bandRow="1">
                <a:tableStyleId>{5C22544A-7EE6-4342-B048-85BDC9FD1C3A}</a:tableStyleId>
              </a:tblPr>
              <a:tblGrid>
                <a:gridCol w="1872208"/>
                <a:gridCol w="2123549"/>
                <a:gridCol w="2305246"/>
                <a:gridCol w="2151562"/>
                <a:gridCol w="614734"/>
              </a:tblGrid>
              <a:tr h="602887">
                <a:tc>
                  <a:txBody>
                    <a:bodyPr/>
                    <a:lstStyle/>
                    <a:p>
                      <a:pPr algn="just" fontAlgn="t"/>
                      <a:r>
                        <a:rPr lang="en-US" altLang="ja-JP" sz="2800" b="0" i="0" u="none" strike="noStrike" dirty="0">
                          <a:effectLst/>
                          <a:latin typeface="ＭＳ Ｐ明朝" panose="02020600040205080304" pitchFamily="18" charset="-128"/>
                          <a:ea typeface="ＭＳ Ｐ明朝" panose="02020600040205080304" pitchFamily="18" charset="-128"/>
                        </a:rPr>
                        <a:t>【</a:t>
                      </a:r>
                      <a:r>
                        <a:rPr lang="ja-JP" altLang="en-US" sz="2800" b="0" i="0" u="none" strike="noStrike" dirty="0">
                          <a:effectLst/>
                          <a:latin typeface="ＭＳ Ｐ明朝" panose="02020600040205080304" pitchFamily="18" charset="-128"/>
                          <a:ea typeface="ＭＳ Ｐ明朝" panose="02020600040205080304" pitchFamily="18" charset="-128"/>
                        </a:rPr>
                        <a:t>訪問</a:t>
                      </a:r>
                      <a:r>
                        <a:rPr lang="en-US" altLang="ja-JP" sz="2800" b="0" i="0" u="none" strike="noStrike" dirty="0">
                          <a:effectLst/>
                          <a:latin typeface="ＭＳ Ｐ明朝" panose="02020600040205080304" pitchFamily="18" charset="-128"/>
                          <a:ea typeface="ＭＳ Ｐ明朝" panose="02020600040205080304" pitchFamily="18" charset="-128"/>
                        </a:rPr>
                        <a:t>】</a:t>
                      </a:r>
                    </a:p>
                  </a:txBody>
                  <a:tcPr marL="9525" marR="9525" marT="9525" marB="0"/>
                </a:tc>
                <a:tc>
                  <a:txBody>
                    <a:bodyPr/>
                    <a:lstStyle/>
                    <a:p>
                      <a:pPr algn="just" fontAlgn="t"/>
                      <a:r>
                        <a:rPr lang="ja-JP" altLang="en-US" sz="2800" b="0" i="0" u="none" strike="noStrike">
                          <a:effectLst/>
                          <a:latin typeface="ＭＳ Ｐ明朝" panose="02020600040205080304" pitchFamily="18" charset="-128"/>
                          <a:ea typeface="ＭＳ Ｐ明朝" panose="02020600040205080304" pitchFamily="18" charset="-128"/>
                        </a:rPr>
                        <a:t>現行相当</a:t>
                      </a:r>
                    </a:p>
                  </a:txBody>
                  <a:tcPr marL="9525" marR="9525" marT="9525" marB="0"/>
                </a:tc>
                <a:tc>
                  <a:txBody>
                    <a:bodyPr/>
                    <a:lstStyle/>
                    <a:p>
                      <a:pPr algn="just" fontAlgn="t"/>
                      <a:r>
                        <a:rPr lang="ja-JP" altLang="en-US" sz="2800" b="0" i="0" u="none" strike="noStrike">
                          <a:effectLst/>
                          <a:latin typeface="ＭＳ Ｐ明朝" panose="02020600040205080304" pitchFamily="18" charset="-128"/>
                          <a:ea typeface="ＭＳ Ｐ明朝" panose="02020600040205080304" pitchFamily="18" charset="-128"/>
                        </a:rPr>
                        <a:t>基準緩和</a:t>
                      </a:r>
                      <a:r>
                        <a:rPr lang="en-US" sz="2800" b="0" i="0" u="none" strike="noStrike">
                          <a:effectLst/>
                          <a:latin typeface="ＭＳ Ｐ明朝" panose="02020600040205080304" pitchFamily="18" charset="-128"/>
                          <a:ea typeface="ＭＳ Ｐ明朝" panose="02020600040205080304" pitchFamily="18" charset="-128"/>
                        </a:rPr>
                        <a:t>A　</a:t>
                      </a:r>
                    </a:p>
                  </a:txBody>
                  <a:tcPr marL="9525" marR="9525" marT="9525" marB="0"/>
                </a:tc>
                <a:tc>
                  <a:txBody>
                    <a:bodyPr/>
                    <a:lstStyle/>
                    <a:p>
                      <a:pPr algn="just" fontAlgn="t"/>
                      <a:r>
                        <a:rPr lang="ja-JP" altLang="en-US" sz="2800" b="0" i="0" u="none" strike="noStrike">
                          <a:effectLst/>
                          <a:latin typeface="ＭＳ Ｐ明朝" panose="02020600040205080304" pitchFamily="18" charset="-128"/>
                          <a:ea typeface="ＭＳ Ｐ明朝" panose="02020600040205080304" pitchFamily="18" charset="-128"/>
                        </a:rPr>
                        <a:t>住民主体</a:t>
                      </a:r>
                      <a:r>
                        <a:rPr lang="en-US" sz="2800" b="0" i="0" u="none" strike="noStrike">
                          <a:effectLst/>
                          <a:latin typeface="ＭＳ Ｐ明朝" panose="02020600040205080304" pitchFamily="18" charset="-128"/>
                          <a:ea typeface="ＭＳ Ｐ明朝" panose="02020600040205080304" pitchFamily="18" charset="-128"/>
                        </a:rPr>
                        <a:t>B</a:t>
                      </a:r>
                    </a:p>
                  </a:txBody>
                  <a:tcPr marL="9525" marR="9525" marT="9525" marB="0"/>
                </a:tc>
                <a:tc>
                  <a:txBody>
                    <a:bodyPr/>
                    <a:lstStyle/>
                    <a:p>
                      <a:endParaRPr kumimoji="1" lang="ja-JP" altLang="en-US" dirty="0"/>
                    </a:p>
                  </a:txBody>
                  <a:tcPr/>
                </a:tc>
              </a:tr>
              <a:tr h="389947">
                <a:tc>
                  <a:txBody>
                    <a:bodyPr/>
                    <a:lstStyle/>
                    <a:p>
                      <a:pPr algn="just" fontAlgn="t"/>
                      <a:r>
                        <a:rPr lang="ja-JP" altLang="en-US" sz="1800" b="0" i="0" u="none" strike="noStrike" dirty="0">
                          <a:effectLst/>
                          <a:latin typeface="ＭＳ Ｐ明朝" panose="02020600040205080304" pitchFamily="18" charset="-128"/>
                          <a:ea typeface="ＭＳ Ｐ明朝" panose="02020600040205080304" pitchFamily="18" charset="-128"/>
                        </a:rPr>
                        <a:t>名称 </a:t>
                      </a:r>
                    </a:p>
                  </a:txBody>
                  <a:tcPr marL="9525" marR="9525" marT="9525" marB="0"/>
                </a:tc>
                <a:tc>
                  <a:txBody>
                    <a:bodyPr/>
                    <a:lstStyle/>
                    <a:p>
                      <a:pPr algn="ctr" fontAlgn="t"/>
                      <a:r>
                        <a:rPr lang="ja-JP" altLang="en-US" sz="1800" b="0" i="0" u="none" strike="noStrike">
                          <a:effectLst/>
                          <a:latin typeface="ＭＳ Ｐ明朝" panose="02020600040205080304" pitchFamily="18" charset="-128"/>
                          <a:ea typeface="ＭＳ Ｐ明朝" panose="02020600040205080304" pitchFamily="18" charset="-128"/>
                        </a:rPr>
                        <a:t>現行相当サービス</a:t>
                      </a:r>
                    </a:p>
                  </a:txBody>
                  <a:tcPr marL="9525" marR="9525" marT="9525" marB="0"/>
                </a:tc>
                <a:tc>
                  <a:txBody>
                    <a:bodyPr/>
                    <a:lstStyle/>
                    <a:p>
                      <a:pPr algn="ctr" fontAlgn="t"/>
                      <a:r>
                        <a:rPr lang="ja-JP" altLang="en-US" sz="1800" b="0" i="0" u="none" strike="noStrike">
                          <a:effectLst/>
                          <a:latin typeface="ＭＳ Ｐ明朝" panose="02020600040205080304" pitchFamily="18" charset="-128"/>
                          <a:ea typeface="ＭＳ Ｐ明朝" panose="02020600040205080304" pitchFamily="18" charset="-128"/>
                        </a:rPr>
                        <a:t>ｻｰﾋﾞｽ</a:t>
                      </a:r>
                      <a:r>
                        <a:rPr lang="en-US" sz="1800" b="0" i="0" u="none" strike="noStrike">
                          <a:effectLst/>
                          <a:latin typeface="ＭＳ Ｐ明朝" panose="02020600040205080304" pitchFamily="18" charset="-128"/>
                          <a:ea typeface="ＭＳ Ｐ明朝" panose="02020600040205080304" pitchFamily="18" charset="-128"/>
                        </a:rPr>
                        <a:t>A‐1、A‐2、A‐3</a:t>
                      </a:r>
                    </a:p>
                  </a:txBody>
                  <a:tcPr marL="9525" marR="9525" marT="9525" marB="0"/>
                </a:tc>
                <a:tc>
                  <a:txBody>
                    <a:bodyPr/>
                    <a:lstStyle/>
                    <a:p>
                      <a:pPr algn="ctr" fontAlgn="t"/>
                      <a:r>
                        <a:rPr lang="ja-JP" altLang="en-US" sz="1800" b="0" i="0" u="none" strike="noStrike">
                          <a:effectLst/>
                          <a:latin typeface="ＭＳ Ｐ明朝" panose="02020600040205080304" pitchFamily="18" charset="-128"/>
                          <a:ea typeface="ＭＳ Ｐ明朝" panose="02020600040205080304" pitchFamily="18" charset="-128"/>
                        </a:rPr>
                        <a:t>生活サポート事業</a:t>
                      </a:r>
                    </a:p>
                  </a:txBody>
                  <a:tcPr marL="9525" marR="9525" marT="9525" marB="0"/>
                </a:tc>
                <a:tc>
                  <a:txBody>
                    <a:bodyPr/>
                    <a:lstStyle/>
                    <a:p>
                      <a:endParaRPr kumimoji="1" lang="ja-JP" altLang="en-US" dirty="0"/>
                    </a:p>
                  </a:txBody>
                  <a:tcPr/>
                </a:tc>
              </a:tr>
              <a:tr h="389947">
                <a:tc>
                  <a:txBody>
                    <a:bodyPr/>
                    <a:lstStyle/>
                    <a:p>
                      <a:pPr algn="just" fontAlgn="t"/>
                      <a:r>
                        <a:rPr lang="ja-JP" altLang="en-US" sz="1800" b="0" i="0" u="none" strike="noStrike" dirty="0">
                          <a:effectLst/>
                          <a:latin typeface="ＭＳ Ｐ明朝" panose="02020600040205080304" pitchFamily="18" charset="-128"/>
                          <a:ea typeface="ＭＳ Ｐ明朝" panose="02020600040205080304" pitchFamily="18" charset="-128"/>
                        </a:rPr>
                        <a:t>利用対象者</a:t>
                      </a:r>
                    </a:p>
                  </a:txBody>
                  <a:tcPr marL="9525" marR="9525" marT="9525" marB="0"/>
                </a:tc>
                <a:tc>
                  <a:txBody>
                    <a:bodyPr/>
                    <a:lstStyle/>
                    <a:p>
                      <a:pPr algn="ctr" fontAlgn="t"/>
                      <a:r>
                        <a:rPr lang="zh-TW" altLang="en-US" sz="1800" b="0" i="0" u="none" strike="noStrike">
                          <a:effectLst/>
                          <a:latin typeface="ＭＳ Ｐ明朝" panose="02020600040205080304" pitchFamily="18" charset="-128"/>
                          <a:ea typeface="ＭＳ Ｐ明朝" panose="02020600040205080304" pitchFamily="18" charset="-128"/>
                        </a:rPr>
                        <a:t>要支援１，２、事業対象者</a:t>
                      </a:r>
                    </a:p>
                  </a:txBody>
                  <a:tcPr marL="9525" marR="9525" marT="9525" marB="0"/>
                </a:tc>
                <a:tc>
                  <a:txBody>
                    <a:bodyPr/>
                    <a:lstStyle/>
                    <a:p>
                      <a:pPr algn="ctr" fontAlgn="t"/>
                      <a:r>
                        <a:rPr lang="zh-TW" altLang="en-US" sz="1800" b="0" i="0" u="none" strike="noStrike">
                          <a:effectLst/>
                          <a:latin typeface="ＭＳ Ｐ明朝" panose="02020600040205080304" pitchFamily="18" charset="-128"/>
                          <a:ea typeface="ＭＳ Ｐ明朝" panose="02020600040205080304" pitchFamily="18" charset="-128"/>
                        </a:rPr>
                        <a:t>要支援１，２、事業対象者</a:t>
                      </a:r>
                    </a:p>
                  </a:txBody>
                  <a:tcPr marL="9525" marR="9525" marT="9525" marB="0"/>
                </a:tc>
                <a:tc>
                  <a:txBody>
                    <a:bodyPr/>
                    <a:lstStyle/>
                    <a:p>
                      <a:pPr algn="ctr" fontAlgn="t"/>
                      <a:r>
                        <a:rPr lang="zh-TW" altLang="en-US" sz="1800" b="0" i="0" u="none" strike="noStrike">
                          <a:effectLst/>
                          <a:latin typeface="ＭＳ Ｐ明朝" panose="02020600040205080304" pitchFamily="18" charset="-128"/>
                          <a:ea typeface="ＭＳ Ｐ明朝" panose="02020600040205080304" pitchFamily="18" charset="-128"/>
                        </a:rPr>
                        <a:t>要支援１，２、事業対象者</a:t>
                      </a:r>
                    </a:p>
                  </a:txBody>
                  <a:tcPr marL="9525" marR="9525" marT="9525" marB="0"/>
                </a:tc>
                <a:tc>
                  <a:txBody>
                    <a:bodyPr/>
                    <a:lstStyle/>
                    <a:p>
                      <a:endParaRPr kumimoji="1" lang="ja-JP" altLang="en-US" dirty="0"/>
                    </a:p>
                  </a:txBody>
                  <a:tcPr/>
                </a:tc>
              </a:tr>
              <a:tr h="389947">
                <a:tc>
                  <a:txBody>
                    <a:bodyPr/>
                    <a:lstStyle/>
                    <a:p>
                      <a:pPr algn="just" fontAlgn="t"/>
                      <a:r>
                        <a:rPr lang="ja-JP" altLang="en-US" sz="1800" b="0" i="0" u="none" strike="noStrike" dirty="0">
                          <a:effectLst/>
                          <a:latin typeface="ＭＳ Ｐ明朝" panose="02020600040205080304" pitchFamily="18" charset="-128"/>
                          <a:ea typeface="ＭＳ Ｐ明朝" panose="02020600040205080304" pitchFamily="18" charset="-128"/>
                        </a:rPr>
                        <a:t>サービス提供者</a:t>
                      </a:r>
                    </a:p>
                  </a:txBody>
                  <a:tcPr marL="9525" marR="9525" marT="9525" marB="0"/>
                </a:tc>
                <a:tc>
                  <a:txBody>
                    <a:bodyPr/>
                    <a:lstStyle/>
                    <a:p>
                      <a:pPr algn="ctr" fontAlgn="t"/>
                      <a:r>
                        <a:rPr lang="zh-TW" altLang="en-US" sz="1800" b="0" i="0" u="none" strike="noStrike">
                          <a:effectLst/>
                          <a:latin typeface="ＭＳ Ｐ明朝" panose="02020600040205080304" pitchFamily="18" charset="-128"/>
                          <a:ea typeface="ＭＳ Ｐ明朝" panose="02020600040205080304" pitchFamily="18" charset="-128"/>
                        </a:rPr>
                        <a:t>介護保険事業所</a:t>
                      </a:r>
                    </a:p>
                  </a:txBody>
                  <a:tcPr marL="9525" marR="9525" marT="9525" marB="0"/>
                </a:tc>
                <a:tc>
                  <a:txBody>
                    <a:bodyPr/>
                    <a:lstStyle/>
                    <a:p>
                      <a:pPr algn="ctr" fontAlgn="t"/>
                      <a:r>
                        <a:rPr lang="zh-TW" altLang="en-US" sz="1800" b="0" i="0" u="none" strike="noStrike">
                          <a:effectLst/>
                          <a:latin typeface="ＭＳ Ｐ明朝" panose="02020600040205080304" pitchFamily="18" charset="-128"/>
                          <a:ea typeface="ＭＳ Ｐ明朝" panose="02020600040205080304" pitchFamily="18" charset="-128"/>
                        </a:rPr>
                        <a:t>介護保険事業所、民間事業所</a:t>
                      </a:r>
                    </a:p>
                  </a:txBody>
                  <a:tcPr marL="9525" marR="9525" marT="9525" marB="0"/>
                </a:tc>
                <a:tc>
                  <a:txBody>
                    <a:bodyPr/>
                    <a:lstStyle/>
                    <a:p>
                      <a:pPr algn="ctr" fontAlgn="t"/>
                      <a:r>
                        <a:rPr lang="ja-JP" altLang="en-US" sz="1800" b="0" i="0" u="none" strike="noStrike">
                          <a:effectLst/>
                          <a:latin typeface="ＭＳ Ｐ明朝" panose="02020600040205080304" pitchFamily="18" charset="-128"/>
                          <a:ea typeface="ＭＳ Ｐ明朝" panose="02020600040205080304" pitchFamily="18" charset="-128"/>
                        </a:rPr>
                        <a:t>住民</a:t>
                      </a:r>
                    </a:p>
                  </a:txBody>
                  <a:tcPr marL="9525" marR="9525" marT="9525" marB="0"/>
                </a:tc>
                <a:tc>
                  <a:txBody>
                    <a:bodyPr/>
                    <a:lstStyle/>
                    <a:p>
                      <a:endParaRPr kumimoji="1" lang="ja-JP" altLang="en-US" dirty="0"/>
                    </a:p>
                  </a:txBody>
                  <a:tcPr/>
                </a:tc>
              </a:tr>
              <a:tr h="389947">
                <a:tc>
                  <a:txBody>
                    <a:bodyPr/>
                    <a:lstStyle/>
                    <a:p>
                      <a:pPr algn="just" fontAlgn="t"/>
                      <a:r>
                        <a:rPr lang="ja-JP" altLang="en-US" sz="1800" b="0" i="0" u="none" strike="noStrike" dirty="0">
                          <a:effectLst/>
                          <a:latin typeface="ＭＳ Ｐ明朝" panose="02020600040205080304" pitchFamily="18" charset="-128"/>
                          <a:ea typeface="ＭＳ Ｐ明朝" panose="02020600040205080304" pitchFamily="18" charset="-128"/>
                        </a:rPr>
                        <a:t>サービス内容</a:t>
                      </a:r>
                    </a:p>
                  </a:txBody>
                  <a:tcPr marL="9525" marR="9525" marT="9525" marB="0"/>
                </a:tc>
                <a:tc>
                  <a:txBody>
                    <a:bodyPr/>
                    <a:lstStyle/>
                    <a:p>
                      <a:pPr algn="ctr" fontAlgn="t"/>
                      <a:r>
                        <a:rPr lang="ja-JP" altLang="en-US" sz="1800" b="0" i="0" u="none" strike="noStrike" dirty="0">
                          <a:effectLst/>
                          <a:latin typeface="ＭＳ Ｐ明朝" panose="02020600040205080304" pitchFamily="18" charset="-128"/>
                          <a:ea typeface="ＭＳ Ｐ明朝" panose="02020600040205080304" pitchFamily="18" charset="-128"/>
                        </a:rPr>
                        <a:t>予防給付と同様</a:t>
                      </a:r>
                    </a:p>
                  </a:txBody>
                  <a:tcPr marL="9525" marR="9525" marT="9525" marB="0"/>
                </a:tc>
                <a:tc>
                  <a:txBody>
                    <a:bodyPr/>
                    <a:lstStyle/>
                    <a:p>
                      <a:pPr algn="ctr" fontAlgn="t"/>
                      <a:r>
                        <a:rPr lang="ja-JP" altLang="en-US" sz="1800" b="0" i="0" u="none" strike="noStrike">
                          <a:effectLst/>
                          <a:latin typeface="ＭＳ Ｐ明朝" panose="02020600040205080304" pitchFamily="18" charset="-128"/>
                          <a:ea typeface="ＭＳ Ｐ明朝" panose="02020600040205080304" pitchFamily="18" charset="-128"/>
                        </a:rPr>
                        <a:t>主に生活支援、一部時間短縮</a:t>
                      </a:r>
                    </a:p>
                  </a:txBody>
                  <a:tcPr marL="9525" marR="9525" marT="9525" marB="0"/>
                </a:tc>
                <a:tc>
                  <a:txBody>
                    <a:bodyPr/>
                    <a:lstStyle/>
                    <a:p>
                      <a:pPr algn="ctr" fontAlgn="t"/>
                      <a:r>
                        <a:rPr lang="ja-JP" altLang="en-US" sz="1800" b="0" i="0" u="none" strike="noStrike">
                          <a:effectLst/>
                          <a:latin typeface="ＭＳ Ｐ明朝" panose="02020600040205080304" pitchFamily="18" charset="-128"/>
                          <a:ea typeface="ＭＳ Ｐ明朝" panose="02020600040205080304" pitchFamily="18" charset="-128"/>
                        </a:rPr>
                        <a:t>老計１０号外も可</a:t>
                      </a:r>
                    </a:p>
                  </a:txBody>
                  <a:tcPr marL="9525" marR="9525" marT="9525" marB="0"/>
                </a:tc>
                <a:tc>
                  <a:txBody>
                    <a:bodyPr/>
                    <a:lstStyle/>
                    <a:p>
                      <a:endParaRPr kumimoji="1" lang="ja-JP" altLang="en-US" dirty="0"/>
                    </a:p>
                  </a:txBody>
                  <a:tcPr/>
                </a:tc>
              </a:tr>
              <a:tr h="259077">
                <a:tc>
                  <a:txBody>
                    <a:bodyPr/>
                    <a:lstStyle/>
                    <a:p>
                      <a:pPr algn="just" fontAlgn="t"/>
                      <a:r>
                        <a:rPr lang="ja-JP" altLang="en-US" sz="1800" b="0" i="0" u="none" strike="noStrike">
                          <a:effectLst/>
                          <a:latin typeface="ＭＳ Ｐ明朝" panose="02020600040205080304" pitchFamily="18" charset="-128"/>
                          <a:ea typeface="ＭＳ Ｐ明朝" panose="02020600040205080304" pitchFamily="18" charset="-128"/>
                        </a:rPr>
                        <a:t>人員基準</a:t>
                      </a:r>
                    </a:p>
                  </a:txBody>
                  <a:tcPr marL="9525" marR="9525" marT="9525" marB="0"/>
                </a:tc>
                <a:tc>
                  <a:txBody>
                    <a:bodyPr/>
                    <a:lstStyle/>
                    <a:p>
                      <a:pPr algn="ctr" fontAlgn="t"/>
                      <a:r>
                        <a:rPr lang="en-US" altLang="ja-JP" sz="1800" b="0" i="0" u="none" strike="noStrike" dirty="0">
                          <a:effectLst/>
                          <a:latin typeface="ＭＳ Ｐ明朝" panose="02020600040205080304" pitchFamily="18" charset="-128"/>
                          <a:ea typeface="ＭＳ Ｐ明朝" panose="02020600040205080304" pitchFamily="18" charset="-128"/>
                        </a:rPr>
                        <a:t>〃</a:t>
                      </a:r>
                    </a:p>
                  </a:txBody>
                  <a:tcPr marL="9525" marR="9525" marT="9525" marB="0"/>
                </a:tc>
                <a:tc>
                  <a:txBody>
                    <a:bodyPr/>
                    <a:lstStyle/>
                    <a:p>
                      <a:pPr algn="ctr" fontAlgn="t"/>
                      <a:r>
                        <a:rPr lang="ja-JP" altLang="en-US" sz="1800" b="0" i="0" u="none" strike="noStrike">
                          <a:effectLst/>
                          <a:latin typeface="ＭＳ Ｐ明朝" panose="02020600040205080304" pitchFamily="18" charset="-128"/>
                          <a:ea typeface="ＭＳ Ｐ明朝" panose="02020600040205080304" pitchFamily="18" charset="-128"/>
                        </a:rPr>
                        <a:t>一部緩和</a:t>
                      </a:r>
                    </a:p>
                  </a:txBody>
                  <a:tcPr marL="9525" marR="9525" marT="9525" marB="0"/>
                </a:tc>
                <a:tc>
                  <a:txBody>
                    <a:bodyPr/>
                    <a:lstStyle/>
                    <a:p>
                      <a:pPr algn="ctr" fontAlgn="t"/>
                      <a:r>
                        <a:rPr lang="ja-JP" altLang="en-US" sz="1800" b="0" i="0" u="none" strike="noStrike">
                          <a:effectLst/>
                          <a:latin typeface="ＭＳ Ｐ明朝" panose="02020600040205080304" pitchFamily="18" charset="-128"/>
                          <a:ea typeface="ＭＳ Ｐ明朝" panose="02020600040205080304" pitchFamily="18" charset="-128"/>
                        </a:rPr>
                        <a:t>なし</a:t>
                      </a:r>
                    </a:p>
                  </a:txBody>
                  <a:tcPr marL="9525" marR="9525" marT="9525" marB="0"/>
                </a:tc>
                <a:tc>
                  <a:txBody>
                    <a:bodyPr/>
                    <a:lstStyle/>
                    <a:p>
                      <a:endParaRPr kumimoji="1" lang="ja-JP" altLang="en-US" dirty="0"/>
                    </a:p>
                  </a:txBody>
                  <a:tcPr/>
                </a:tc>
              </a:tr>
              <a:tr h="259077">
                <a:tc>
                  <a:txBody>
                    <a:bodyPr/>
                    <a:lstStyle/>
                    <a:p>
                      <a:pPr algn="just" fontAlgn="t"/>
                      <a:r>
                        <a:rPr lang="ja-JP" altLang="en-US" sz="1800" b="0" i="0" u="none" strike="noStrike">
                          <a:effectLst/>
                          <a:latin typeface="ＭＳ Ｐ明朝" panose="02020600040205080304" pitchFamily="18" charset="-128"/>
                          <a:ea typeface="ＭＳ Ｐ明朝" panose="02020600040205080304" pitchFamily="18" charset="-128"/>
                        </a:rPr>
                        <a:t>設備基準</a:t>
                      </a:r>
                    </a:p>
                  </a:txBody>
                  <a:tcPr marL="9525" marR="9525" marT="9525" marB="0"/>
                </a:tc>
                <a:tc>
                  <a:txBody>
                    <a:bodyPr/>
                    <a:lstStyle/>
                    <a:p>
                      <a:pPr algn="ctr" fontAlgn="t"/>
                      <a:r>
                        <a:rPr lang="en-US" altLang="ja-JP" sz="1800" b="0" i="0" u="none" strike="noStrike" dirty="0">
                          <a:effectLst/>
                          <a:latin typeface="ＭＳ Ｐ明朝" panose="02020600040205080304" pitchFamily="18" charset="-128"/>
                          <a:ea typeface="ＭＳ Ｐ明朝" panose="02020600040205080304" pitchFamily="18" charset="-128"/>
                        </a:rPr>
                        <a:t>〃</a:t>
                      </a:r>
                    </a:p>
                  </a:txBody>
                  <a:tcPr marL="9525" marR="9525" marT="9525" marB="0"/>
                </a:tc>
                <a:tc>
                  <a:txBody>
                    <a:bodyPr/>
                    <a:lstStyle/>
                    <a:p>
                      <a:pPr algn="ctr" fontAlgn="t"/>
                      <a:r>
                        <a:rPr lang="en-US" altLang="ja-JP" sz="1800" b="0" i="0" u="none" strike="noStrike">
                          <a:effectLst/>
                          <a:latin typeface="ＭＳ Ｐ明朝" panose="02020600040205080304" pitchFamily="18" charset="-128"/>
                          <a:ea typeface="ＭＳ Ｐ明朝" panose="02020600040205080304" pitchFamily="18" charset="-128"/>
                        </a:rPr>
                        <a:t>〃</a:t>
                      </a:r>
                    </a:p>
                  </a:txBody>
                  <a:tcPr marL="9525" marR="9525" marT="9525" marB="0"/>
                </a:tc>
                <a:tc>
                  <a:txBody>
                    <a:bodyPr/>
                    <a:lstStyle/>
                    <a:p>
                      <a:pPr algn="ctr" fontAlgn="t"/>
                      <a:r>
                        <a:rPr lang="en-US" altLang="ja-JP" sz="1800" b="0" i="0" u="none" strike="noStrike">
                          <a:effectLst/>
                          <a:latin typeface="ＭＳ Ｐ明朝" panose="02020600040205080304" pitchFamily="18" charset="-128"/>
                          <a:ea typeface="ＭＳ Ｐ明朝" panose="02020600040205080304" pitchFamily="18" charset="-128"/>
                        </a:rPr>
                        <a:t>〃</a:t>
                      </a:r>
                    </a:p>
                  </a:txBody>
                  <a:tcPr marL="9525" marR="9525" marT="9525" marB="0"/>
                </a:tc>
                <a:tc>
                  <a:txBody>
                    <a:bodyPr/>
                    <a:lstStyle/>
                    <a:p>
                      <a:endParaRPr kumimoji="1" lang="ja-JP" altLang="en-US" dirty="0"/>
                    </a:p>
                  </a:txBody>
                  <a:tcPr/>
                </a:tc>
              </a:tr>
              <a:tr h="259077">
                <a:tc>
                  <a:txBody>
                    <a:bodyPr/>
                    <a:lstStyle/>
                    <a:p>
                      <a:pPr algn="just" fontAlgn="t"/>
                      <a:r>
                        <a:rPr lang="ja-JP" altLang="en-US" sz="1800" b="0" i="0" u="none" strike="noStrike">
                          <a:effectLst/>
                          <a:latin typeface="ＭＳ Ｐ明朝" panose="02020600040205080304" pitchFamily="18" charset="-128"/>
                          <a:ea typeface="ＭＳ Ｐ明朝" panose="02020600040205080304" pitchFamily="18" charset="-128"/>
                        </a:rPr>
                        <a:t>運営基準</a:t>
                      </a:r>
                    </a:p>
                  </a:txBody>
                  <a:tcPr marL="9525" marR="9525" marT="9525" marB="0"/>
                </a:tc>
                <a:tc>
                  <a:txBody>
                    <a:bodyPr/>
                    <a:lstStyle/>
                    <a:p>
                      <a:pPr algn="ctr" fontAlgn="t"/>
                      <a:r>
                        <a:rPr lang="en-US" altLang="ja-JP" sz="1800" b="0" i="0" u="none" strike="noStrike" dirty="0">
                          <a:effectLst/>
                          <a:latin typeface="ＭＳ Ｐ明朝" panose="02020600040205080304" pitchFamily="18" charset="-128"/>
                          <a:ea typeface="ＭＳ Ｐ明朝" panose="02020600040205080304" pitchFamily="18" charset="-128"/>
                        </a:rPr>
                        <a:t>〃</a:t>
                      </a:r>
                    </a:p>
                  </a:txBody>
                  <a:tcPr marL="9525" marR="9525" marT="9525" marB="0"/>
                </a:tc>
                <a:tc>
                  <a:txBody>
                    <a:bodyPr/>
                    <a:lstStyle/>
                    <a:p>
                      <a:pPr algn="ctr" fontAlgn="t"/>
                      <a:r>
                        <a:rPr lang="en-US" altLang="ja-JP" sz="1800" b="0" i="0" u="none" strike="noStrike">
                          <a:effectLst/>
                          <a:latin typeface="ＭＳ Ｐ明朝" panose="02020600040205080304" pitchFamily="18" charset="-128"/>
                          <a:ea typeface="ＭＳ Ｐ明朝" panose="02020600040205080304" pitchFamily="18" charset="-128"/>
                        </a:rPr>
                        <a:t>〃</a:t>
                      </a:r>
                    </a:p>
                  </a:txBody>
                  <a:tcPr marL="9525" marR="9525" marT="9525" marB="0"/>
                </a:tc>
                <a:tc>
                  <a:txBody>
                    <a:bodyPr/>
                    <a:lstStyle/>
                    <a:p>
                      <a:pPr algn="ctr" fontAlgn="t"/>
                      <a:r>
                        <a:rPr lang="en-US" altLang="ja-JP" sz="1800" b="0" i="0" u="none" strike="noStrike">
                          <a:effectLst/>
                          <a:latin typeface="ＭＳ Ｐ明朝" panose="02020600040205080304" pitchFamily="18" charset="-128"/>
                          <a:ea typeface="ＭＳ Ｐ明朝" panose="02020600040205080304" pitchFamily="18" charset="-128"/>
                        </a:rPr>
                        <a:t>〃</a:t>
                      </a:r>
                    </a:p>
                  </a:txBody>
                  <a:tcPr marL="9525" marR="9525" marT="9525" marB="0"/>
                </a:tc>
                <a:tc>
                  <a:txBody>
                    <a:bodyPr/>
                    <a:lstStyle/>
                    <a:p>
                      <a:endParaRPr kumimoji="1" lang="ja-JP" altLang="en-US" dirty="0"/>
                    </a:p>
                  </a:txBody>
                  <a:tcPr/>
                </a:tc>
              </a:tr>
              <a:tr h="389947">
                <a:tc rowSpan="2">
                  <a:txBody>
                    <a:bodyPr/>
                    <a:lstStyle/>
                    <a:p>
                      <a:pPr algn="just" fontAlgn="t"/>
                      <a:r>
                        <a:rPr lang="ja-JP" altLang="en-US" sz="1800" b="0" i="0" u="none" strike="noStrike" dirty="0">
                          <a:effectLst/>
                          <a:latin typeface="ＭＳ Ｐ明朝" panose="02020600040205080304" pitchFamily="18" charset="-128"/>
                          <a:ea typeface="ＭＳ Ｐ明朝" panose="02020600040205080304" pitchFamily="18" charset="-128"/>
                        </a:rPr>
                        <a:t>報酬</a:t>
                      </a:r>
                    </a:p>
                  </a:txBody>
                  <a:tcPr marL="9525" marR="9525" marT="9525" marB="0"/>
                </a:tc>
                <a:tc rowSpan="2">
                  <a:txBody>
                    <a:bodyPr/>
                    <a:lstStyle/>
                    <a:p>
                      <a:pPr algn="ctr" fontAlgn="t"/>
                      <a:r>
                        <a:rPr lang="en-US" altLang="ja-JP" sz="1800" b="0" i="0" u="none" strike="noStrike" dirty="0">
                          <a:effectLst/>
                          <a:latin typeface="ＭＳ Ｐ明朝" panose="02020600040205080304" pitchFamily="18" charset="-128"/>
                          <a:ea typeface="ＭＳ Ｐ明朝" panose="02020600040205080304" pitchFamily="18" charset="-128"/>
                        </a:rPr>
                        <a:t>〃</a:t>
                      </a:r>
                    </a:p>
                  </a:txBody>
                  <a:tcPr marL="9525" marR="9525" marT="9525" marB="0"/>
                </a:tc>
                <a:tc>
                  <a:txBody>
                    <a:bodyPr/>
                    <a:lstStyle/>
                    <a:p>
                      <a:pPr algn="ctr" fontAlgn="t"/>
                      <a:r>
                        <a:rPr lang="en-US" sz="1800" b="0" i="0" u="none" strike="noStrike">
                          <a:effectLst/>
                          <a:latin typeface="ＭＳ Ｐ明朝" panose="02020600040205080304" pitchFamily="18" charset="-128"/>
                          <a:ea typeface="ＭＳ Ｐ明朝" panose="02020600040205080304" pitchFamily="18" charset="-128"/>
                        </a:rPr>
                        <a:t>A-1(30</a:t>
                      </a:r>
                      <a:r>
                        <a:rPr lang="ja-JP" altLang="en-US" sz="1800" b="0" i="0" u="none" strike="noStrike">
                          <a:effectLst/>
                          <a:latin typeface="ＭＳ Ｐ明朝" panose="02020600040205080304" pitchFamily="18" charset="-128"/>
                          <a:ea typeface="ＭＳ Ｐ明朝" panose="02020600040205080304" pitchFamily="18" charset="-128"/>
                        </a:rPr>
                        <a:t>分</a:t>
                      </a:r>
                      <a:r>
                        <a:rPr lang="en-US" altLang="ja-JP" sz="1800" b="0" i="0" u="none" strike="noStrike">
                          <a:effectLst/>
                          <a:latin typeface="ＭＳ Ｐ明朝" panose="02020600040205080304" pitchFamily="18" charset="-128"/>
                          <a:ea typeface="ＭＳ Ｐ明朝" panose="02020600040205080304" pitchFamily="18" charset="-128"/>
                        </a:rPr>
                        <a:t>)</a:t>
                      </a:r>
                      <a:r>
                        <a:rPr lang="ja-JP" altLang="en-US" sz="1800" b="0" i="0" u="none" strike="noStrike">
                          <a:effectLst/>
                          <a:latin typeface="ＭＳ Ｐ明朝" panose="02020600040205080304" pitchFamily="18" charset="-128"/>
                          <a:ea typeface="ＭＳ Ｐ明朝" panose="02020600040205080304" pitchFamily="18" charset="-128"/>
                        </a:rPr>
                        <a:t>：</a:t>
                      </a:r>
                      <a:r>
                        <a:rPr lang="en-US" altLang="ja-JP" sz="1800" b="0" i="0" u="none" strike="noStrike">
                          <a:effectLst/>
                          <a:latin typeface="ＭＳ Ｐ明朝" panose="02020600040205080304" pitchFamily="18" charset="-128"/>
                          <a:ea typeface="ＭＳ Ｐ明朝" panose="02020600040205080304" pitchFamily="18" charset="-128"/>
                        </a:rPr>
                        <a:t>204 </a:t>
                      </a:r>
                      <a:r>
                        <a:rPr lang="en-US" sz="1800" b="0" i="0" u="none" strike="noStrike">
                          <a:effectLst/>
                          <a:latin typeface="ＭＳ Ｐ明朝" panose="02020600040205080304" pitchFamily="18" charset="-128"/>
                          <a:ea typeface="ＭＳ Ｐ明朝" panose="02020600040205080304" pitchFamily="18" charset="-128"/>
                        </a:rPr>
                        <a:t>A-2:122</a:t>
                      </a:r>
                    </a:p>
                  </a:txBody>
                  <a:tcPr marL="9525" marR="9525" marT="9525" marB="0"/>
                </a:tc>
                <a:tc rowSpan="2">
                  <a:txBody>
                    <a:bodyPr/>
                    <a:lstStyle/>
                    <a:p>
                      <a:pPr algn="ctr" fontAlgn="t"/>
                      <a:r>
                        <a:rPr lang="zh-CN" altLang="en-US" sz="1800" b="0" i="0" u="none" strike="noStrike" dirty="0">
                          <a:effectLst/>
                          <a:latin typeface="ＭＳ Ｐ明朝" panose="02020600040205080304" pitchFamily="18" charset="-128"/>
                          <a:ea typeface="ＭＳ Ｐ明朝" panose="02020600040205080304" pitchFamily="18" charset="-128"/>
                        </a:rPr>
                        <a:t>３０分以内２５０円</a:t>
                      </a:r>
                    </a:p>
                  </a:txBody>
                  <a:tcPr marL="9525" marR="9525" marT="9525" marB="0"/>
                </a:tc>
                <a:tc>
                  <a:txBody>
                    <a:bodyPr/>
                    <a:lstStyle/>
                    <a:p>
                      <a:endParaRPr kumimoji="1" lang="ja-JP" altLang="en-US" dirty="0"/>
                    </a:p>
                  </a:txBody>
                  <a:tcPr/>
                </a:tc>
              </a:tr>
              <a:tr h="389947">
                <a:tc vMerge="1">
                  <a:txBody>
                    <a:bodyPr/>
                    <a:lstStyle/>
                    <a:p>
                      <a:endParaRPr kumimoji="1" lang="ja-JP" altLang="en-US"/>
                    </a:p>
                  </a:txBody>
                  <a:tcPr/>
                </a:tc>
                <a:tc vMerge="1">
                  <a:txBody>
                    <a:bodyPr/>
                    <a:lstStyle/>
                    <a:p>
                      <a:endParaRPr kumimoji="1" lang="ja-JP" altLang="en-US"/>
                    </a:p>
                  </a:txBody>
                  <a:tcPr/>
                </a:tc>
                <a:tc>
                  <a:txBody>
                    <a:bodyPr/>
                    <a:lstStyle/>
                    <a:p>
                      <a:pPr algn="ctr" fontAlgn="t"/>
                      <a:r>
                        <a:rPr lang="pt-BR" sz="1800" b="0" i="0" u="none" strike="noStrike" dirty="0">
                          <a:effectLst/>
                          <a:latin typeface="ＭＳ Ｐ明朝" panose="02020600040205080304" pitchFamily="18" charset="-128"/>
                          <a:ea typeface="ＭＳ Ｐ明朝" panose="02020600040205080304" pitchFamily="18" charset="-128"/>
                        </a:rPr>
                        <a:t>A-1(20分)：146　単位╱回</a:t>
                      </a:r>
                    </a:p>
                  </a:txBody>
                  <a:tcPr marL="9525" marR="9525" marT="9525" marB="0"/>
                </a:tc>
                <a:tc vMerge="1">
                  <a:txBody>
                    <a:bodyPr/>
                    <a:lstStyle/>
                    <a:p>
                      <a:endParaRPr kumimoji="1" lang="ja-JP" altLang="en-US"/>
                    </a:p>
                  </a:txBody>
                  <a:tcPr/>
                </a:tc>
                <a:tc>
                  <a:txBody>
                    <a:bodyPr/>
                    <a:lstStyle/>
                    <a:p>
                      <a:endParaRPr kumimoji="1" lang="ja-JP" altLang="en-US" dirty="0"/>
                    </a:p>
                  </a:txBody>
                  <a:tcPr/>
                </a:tc>
              </a:tr>
              <a:tr h="259077">
                <a:tc>
                  <a:txBody>
                    <a:bodyPr/>
                    <a:lstStyle/>
                    <a:p>
                      <a:pPr algn="just" fontAlgn="t"/>
                      <a:r>
                        <a:rPr lang="ja-JP" altLang="en-US" sz="1800" b="0" i="0" u="none" strike="noStrike">
                          <a:effectLst/>
                          <a:latin typeface="ＭＳ Ｐ明朝" panose="02020600040205080304" pitchFamily="18" charset="-128"/>
                          <a:ea typeface="ＭＳ Ｐ明朝" panose="02020600040205080304" pitchFamily="18" charset="-128"/>
                        </a:rPr>
                        <a:t>利用者負担</a:t>
                      </a:r>
                    </a:p>
                  </a:txBody>
                  <a:tcPr marL="9525" marR="9525" marT="9525" marB="0"/>
                </a:tc>
                <a:tc>
                  <a:txBody>
                    <a:bodyPr/>
                    <a:lstStyle/>
                    <a:p>
                      <a:pPr algn="ctr" fontAlgn="t"/>
                      <a:r>
                        <a:rPr lang="en-US" altLang="ja-JP" sz="1800" b="0" i="0" u="none" strike="noStrike">
                          <a:effectLst/>
                          <a:latin typeface="ＭＳ Ｐ明朝" panose="02020600040205080304" pitchFamily="18" charset="-128"/>
                          <a:ea typeface="ＭＳ Ｐ明朝" panose="02020600040205080304" pitchFamily="18" charset="-128"/>
                        </a:rPr>
                        <a:t>〃</a:t>
                      </a:r>
                    </a:p>
                  </a:txBody>
                  <a:tcPr marL="9525" marR="9525" marT="9525" marB="0"/>
                </a:tc>
                <a:tc>
                  <a:txBody>
                    <a:bodyPr/>
                    <a:lstStyle/>
                    <a:p>
                      <a:pPr algn="ctr" fontAlgn="t"/>
                      <a:r>
                        <a:rPr lang="ja-JP" altLang="en-US" sz="1800" b="0" i="0" u="none" strike="noStrike" dirty="0">
                          <a:effectLst/>
                          <a:latin typeface="ＭＳ Ｐ明朝" panose="02020600040205080304" pitchFamily="18" charset="-128"/>
                          <a:ea typeface="ＭＳ Ｐ明朝" panose="02020600040205080304" pitchFamily="18" charset="-128"/>
                        </a:rPr>
                        <a:t>定額</a:t>
                      </a:r>
                    </a:p>
                  </a:txBody>
                  <a:tcPr marL="9525" marR="9525" marT="9525" marB="0"/>
                </a:tc>
                <a:tc>
                  <a:txBody>
                    <a:bodyPr/>
                    <a:lstStyle/>
                    <a:p>
                      <a:pPr algn="ctr" fontAlgn="t"/>
                      <a:r>
                        <a:rPr lang="en-US" altLang="ja-JP" sz="1800" b="0" i="0" u="none" strike="noStrike">
                          <a:effectLst/>
                          <a:latin typeface="ＭＳ Ｐ明朝" panose="02020600040205080304" pitchFamily="18" charset="-128"/>
                          <a:ea typeface="ＭＳ Ｐ明朝" panose="02020600040205080304" pitchFamily="18" charset="-128"/>
                        </a:rPr>
                        <a:t>〃</a:t>
                      </a:r>
                    </a:p>
                  </a:txBody>
                  <a:tcPr marL="9525" marR="9525" marT="9525" marB="0"/>
                </a:tc>
                <a:tc>
                  <a:txBody>
                    <a:bodyPr/>
                    <a:lstStyle/>
                    <a:p>
                      <a:endParaRPr kumimoji="1" lang="ja-JP" altLang="en-US"/>
                    </a:p>
                  </a:txBody>
                  <a:tcPr/>
                </a:tc>
              </a:tr>
              <a:tr h="389947">
                <a:tc>
                  <a:txBody>
                    <a:bodyPr/>
                    <a:lstStyle/>
                    <a:p>
                      <a:pPr algn="just" fontAlgn="t"/>
                      <a:r>
                        <a:rPr lang="ja-JP" altLang="en-US" sz="1800" b="0" i="0" u="none" strike="noStrike">
                          <a:effectLst/>
                          <a:latin typeface="ＭＳ Ｐ明朝" panose="02020600040205080304" pitchFamily="18" charset="-128"/>
                          <a:ea typeface="ＭＳ Ｐ明朝" panose="02020600040205080304" pitchFamily="18" charset="-128"/>
                        </a:rPr>
                        <a:t>限度額管理の有無</a:t>
                      </a:r>
                    </a:p>
                  </a:txBody>
                  <a:tcPr marL="9525" marR="9525" marT="9525" marB="0"/>
                </a:tc>
                <a:tc>
                  <a:txBody>
                    <a:bodyPr/>
                    <a:lstStyle/>
                    <a:p>
                      <a:pPr algn="ctr" fontAlgn="t"/>
                      <a:r>
                        <a:rPr lang="en-US" altLang="ja-JP" sz="1800" b="0" i="0" u="none" strike="noStrike">
                          <a:effectLst/>
                          <a:latin typeface="ＭＳ Ｐ明朝" panose="02020600040205080304" pitchFamily="18" charset="-128"/>
                          <a:ea typeface="ＭＳ Ｐ明朝" panose="02020600040205080304" pitchFamily="18" charset="-128"/>
                        </a:rPr>
                        <a:t>〃</a:t>
                      </a:r>
                    </a:p>
                  </a:txBody>
                  <a:tcPr marL="9525" marR="9525" marT="9525" marB="0"/>
                </a:tc>
                <a:tc>
                  <a:txBody>
                    <a:bodyPr/>
                    <a:lstStyle/>
                    <a:p>
                      <a:pPr algn="ctr" fontAlgn="t"/>
                      <a:r>
                        <a:rPr lang="ja-JP" altLang="en-US" sz="1800" b="0" i="0" u="none" strike="noStrike" dirty="0">
                          <a:effectLst/>
                          <a:latin typeface="ＭＳ Ｐ明朝" panose="02020600040205080304" pitchFamily="18" charset="-128"/>
                          <a:ea typeface="ＭＳ Ｐ明朝" panose="02020600040205080304" pitchFamily="18" charset="-128"/>
                        </a:rPr>
                        <a:t>有</a:t>
                      </a:r>
                    </a:p>
                  </a:txBody>
                  <a:tcPr marL="9525" marR="9525" marT="9525" marB="0"/>
                </a:tc>
                <a:tc>
                  <a:txBody>
                    <a:bodyPr/>
                    <a:lstStyle/>
                    <a:p>
                      <a:pPr algn="ctr" fontAlgn="t"/>
                      <a:r>
                        <a:rPr lang="ja-JP" altLang="en-US" sz="1800" b="0" i="0" u="none" strike="noStrike" dirty="0">
                          <a:effectLst/>
                          <a:latin typeface="ＭＳ Ｐ明朝" panose="02020600040205080304" pitchFamily="18" charset="-128"/>
                          <a:ea typeface="ＭＳ Ｐ明朝" panose="02020600040205080304" pitchFamily="18" charset="-128"/>
                        </a:rPr>
                        <a:t>無</a:t>
                      </a:r>
                    </a:p>
                  </a:txBody>
                  <a:tcPr marL="9525" marR="9525" marT="9525" marB="0"/>
                </a:tc>
                <a:tc>
                  <a:txBody>
                    <a:bodyPr/>
                    <a:lstStyle/>
                    <a:p>
                      <a:endParaRPr kumimoji="1" lang="ja-JP" altLang="en-US" dirty="0"/>
                    </a:p>
                  </a:txBody>
                  <a:tcPr/>
                </a:tc>
              </a:tr>
              <a:tr h="259077">
                <a:tc>
                  <a:txBody>
                    <a:bodyPr/>
                    <a:lstStyle/>
                    <a:p>
                      <a:pPr algn="just" fontAlgn="t"/>
                      <a:r>
                        <a:rPr lang="ja-JP" altLang="en-US" sz="1800" b="0" i="0" u="none" strike="noStrike">
                          <a:effectLst/>
                          <a:latin typeface="ＭＳ Ｐ明朝" panose="02020600040205080304" pitchFamily="18" charset="-128"/>
                          <a:ea typeface="ＭＳ Ｐ明朝" panose="02020600040205080304" pitchFamily="18" charset="-128"/>
                        </a:rPr>
                        <a:t>請求・支払い</a:t>
                      </a:r>
                    </a:p>
                  </a:txBody>
                  <a:tcPr marL="9525" marR="9525" marT="9525" marB="0"/>
                </a:tc>
                <a:tc>
                  <a:txBody>
                    <a:bodyPr/>
                    <a:lstStyle/>
                    <a:p>
                      <a:pPr algn="ctr" fontAlgn="t"/>
                      <a:r>
                        <a:rPr lang="en-US" altLang="ja-JP" sz="1800" b="0" i="0" u="none" strike="noStrike">
                          <a:effectLst/>
                          <a:latin typeface="ＭＳ Ｐ明朝" panose="02020600040205080304" pitchFamily="18" charset="-128"/>
                          <a:ea typeface="ＭＳ Ｐ明朝" panose="02020600040205080304" pitchFamily="18" charset="-128"/>
                        </a:rPr>
                        <a:t>〃</a:t>
                      </a:r>
                    </a:p>
                  </a:txBody>
                  <a:tcPr marL="9525" marR="9525" marT="9525" marB="0"/>
                </a:tc>
                <a:tc>
                  <a:txBody>
                    <a:bodyPr/>
                    <a:lstStyle/>
                    <a:p>
                      <a:pPr algn="ctr" fontAlgn="t"/>
                      <a:r>
                        <a:rPr lang="ja-JP" altLang="en-US" sz="1800" b="0" i="0" u="none" strike="noStrike" dirty="0">
                          <a:effectLst/>
                          <a:latin typeface="ＭＳ Ｐ明朝" panose="02020600040205080304" pitchFamily="18" charset="-128"/>
                          <a:ea typeface="ＭＳ Ｐ明朝" panose="02020600040205080304" pitchFamily="18" charset="-128"/>
                        </a:rPr>
                        <a:t>指定・委託</a:t>
                      </a:r>
                    </a:p>
                  </a:txBody>
                  <a:tcPr marL="9525" marR="9525" marT="9525" marB="0"/>
                </a:tc>
                <a:tc>
                  <a:txBody>
                    <a:bodyPr/>
                    <a:lstStyle/>
                    <a:p>
                      <a:pPr algn="ctr" fontAlgn="t"/>
                      <a:r>
                        <a:rPr lang="ja-JP" altLang="en-US" sz="1800" b="0" i="0" u="none" strike="noStrike" dirty="0">
                          <a:effectLst/>
                          <a:latin typeface="ＭＳ Ｐ明朝" panose="02020600040205080304" pitchFamily="18" charset="-128"/>
                          <a:ea typeface="ＭＳ Ｐ明朝" panose="02020600040205080304" pitchFamily="18" charset="-128"/>
                        </a:rPr>
                        <a:t>補助金</a:t>
                      </a:r>
                    </a:p>
                  </a:txBody>
                  <a:tcPr marL="9525" marR="9525" marT="9525" marB="0"/>
                </a:tc>
                <a:tc>
                  <a:txBody>
                    <a:bodyPr/>
                    <a:lstStyle/>
                    <a:p>
                      <a:endParaRPr kumimoji="1" lang="ja-JP" altLang="en-US"/>
                    </a:p>
                  </a:txBody>
                  <a:tcPr/>
                </a:tc>
              </a:tr>
              <a:tr h="389947">
                <a:tc>
                  <a:txBody>
                    <a:bodyPr/>
                    <a:lstStyle/>
                    <a:p>
                      <a:pPr algn="just" fontAlgn="t"/>
                      <a:r>
                        <a:rPr lang="ja-JP" altLang="en-US" sz="1800" b="0" i="0" u="none" strike="noStrike">
                          <a:effectLst/>
                          <a:latin typeface="ＭＳ Ｐ明朝" panose="02020600040205080304" pitchFamily="18" charset="-128"/>
                          <a:ea typeface="ＭＳ Ｐ明朝" panose="02020600040205080304" pitchFamily="18" charset="-128"/>
                        </a:rPr>
                        <a:t>参入者件数見込み</a:t>
                      </a:r>
                    </a:p>
                  </a:txBody>
                  <a:tcPr marL="9525" marR="9525" marT="9525" marB="0"/>
                </a:tc>
                <a:tc>
                  <a:txBody>
                    <a:bodyPr/>
                    <a:lstStyle/>
                    <a:p>
                      <a:pPr algn="ctr" fontAlgn="t"/>
                      <a:r>
                        <a:rPr lang="ja-JP" altLang="en-US" sz="1800" b="0" i="0" u="none" strike="noStrike">
                          <a:effectLst/>
                          <a:latin typeface="ＭＳ Ｐ明朝" panose="02020600040205080304" pitchFamily="18" charset="-128"/>
                          <a:ea typeface="ＭＳ Ｐ明朝" panose="02020600040205080304" pitchFamily="18" charset="-128"/>
                        </a:rPr>
                        <a:t>従来通り</a:t>
                      </a:r>
                    </a:p>
                  </a:txBody>
                  <a:tcPr marL="9525" marR="9525" marT="9525" marB="0"/>
                </a:tc>
                <a:tc>
                  <a:txBody>
                    <a:bodyPr/>
                    <a:lstStyle/>
                    <a:p>
                      <a:pPr algn="ctr" fontAlgn="t"/>
                      <a:r>
                        <a:rPr lang="ja-JP" altLang="en-US" sz="1800" b="0" i="0" u="none" strike="noStrike">
                          <a:effectLst/>
                          <a:latin typeface="ＭＳ Ｐ明朝" panose="02020600040205080304" pitchFamily="18" charset="-128"/>
                          <a:ea typeface="ＭＳ Ｐ明朝" panose="02020600040205080304" pitchFamily="18" charset="-128"/>
                        </a:rPr>
                        <a:t>４０事業所</a:t>
                      </a:r>
                    </a:p>
                  </a:txBody>
                  <a:tcPr marL="9525" marR="9525" marT="9525" marB="0"/>
                </a:tc>
                <a:tc>
                  <a:txBody>
                    <a:bodyPr/>
                    <a:lstStyle/>
                    <a:p>
                      <a:pPr algn="ctr" fontAlgn="t"/>
                      <a:r>
                        <a:rPr lang="ja-JP" altLang="en-US" sz="1800" b="0" i="0" u="none" strike="noStrike" dirty="0">
                          <a:effectLst/>
                          <a:latin typeface="ＭＳ Ｐ明朝" panose="02020600040205080304" pitchFamily="18" charset="-128"/>
                          <a:ea typeface="ＭＳ Ｐ明朝" panose="02020600040205080304" pitchFamily="18" charset="-128"/>
                        </a:rPr>
                        <a:t>１団体</a:t>
                      </a:r>
                    </a:p>
                  </a:txBody>
                  <a:tcPr marL="9525" marR="9525" marT="9525" marB="0"/>
                </a:tc>
                <a:tc>
                  <a:txBody>
                    <a:bodyPr/>
                    <a:lstStyle/>
                    <a:p>
                      <a:endParaRPr kumimoji="1" lang="ja-JP" altLang="en-US"/>
                    </a:p>
                  </a:txBody>
                  <a:tcPr/>
                </a:tc>
              </a:tr>
              <a:tr h="389947">
                <a:tc>
                  <a:txBody>
                    <a:bodyPr/>
                    <a:lstStyle/>
                    <a:p>
                      <a:pPr algn="just" fontAlgn="t"/>
                      <a:r>
                        <a:rPr lang="ja-JP" altLang="en-US" sz="2000" b="1" i="0" u="none" strike="noStrike" dirty="0">
                          <a:solidFill>
                            <a:srgbClr val="FF0000"/>
                          </a:solidFill>
                          <a:effectLst/>
                          <a:latin typeface="ＭＳ Ｐ明朝" panose="02020600040205080304" pitchFamily="18" charset="-128"/>
                          <a:ea typeface="ＭＳ Ｐ明朝" panose="02020600040205080304" pitchFamily="18" charset="-128"/>
                        </a:rPr>
                        <a:t>利用者数見込み</a:t>
                      </a:r>
                    </a:p>
                  </a:txBody>
                  <a:tcPr marL="9525" marR="9525" marT="9525" marB="0"/>
                </a:tc>
                <a:tc>
                  <a:txBody>
                    <a:bodyPr/>
                    <a:lstStyle/>
                    <a:p>
                      <a:pPr algn="ctr" fontAlgn="t"/>
                      <a:r>
                        <a:rPr lang="ja-JP" altLang="en-US" sz="2000" b="1" i="0" u="none" strike="noStrike" dirty="0">
                          <a:solidFill>
                            <a:srgbClr val="FF0000"/>
                          </a:solidFill>
                          <a:effectLst/>
                          <a:latin typeface="ＭＳ Ｐ明朝" panose="02020600040205080304" pitchFamily="18" charset="-128"/>
                          <a:ea typeface="ＭＳ Ｐ明朝" panose="02020600040205080304" pitchFamily="18" charset="-128"/>
                        </a:rPr>
                        <a:t>全体の２０％程度</a:t>
                      </a:r>
                    </a:p>
                  </a:txBody>
                  <a:tcPr marL="9525" marR="9525" marT="9525" marB="0"/>
                </a:tc>
                <a:tc>
                  <a:txBody>
                    <a:bodyPr/>
                    <a:lstStyle/>
                    <a:p>
                      <a:pPr algn="ctr" fontAlgn="t"/>
                      <a:r>
                        <a:rPr lang="ja-JP" altLang="en-US" sz="2000" b="1" i="0" u="none" strike="noStrike" dirty="0">
                          <a:solidFill>
                            <a:srgbClr val="FF0000"/>
                          </a:solidFill>
                          <a:effectLst/>
                          <a:latin typeface="ＭＳ Ｐ明朝" panose="02020600040205080304" pitchFamily="18" charset="-128"/>
                          <a:ea typeface="ＭＳ Ｐ明朝" panose="02020600040205080304" pitchFamily="18" charset="-128"/>
                        </a:rPr>
                        <a:t>全体の６０％程度</a:t>
                      </a:r>
                    </a:p>
                  </a:txBody>
                  <a:tcPr marL="9525" marR="9525" marT="9525" marB="0"/>
                </a:tc>
                <a:tc>
                  <a:txBody>
                    <a:bodyPr/>
                    <a:lstStyle/>
                    <a:p>
                      <a:pPr algn="ctr" fontAlgn="t"/>
                      <a:r>
                        <a:rPr lang="ja-JP" altLang="en-US" sz="2000" b="1" i="0" u="none" strike="noStrike" dirty="0">
                          <a:solidFill>
                            <a:srgbClr val="FF0000"/>
                          </a:solidFill>
                          <a:effectLst/>
                          <a:latin typeface="ＭＳ Ｐ明朝" panose="02020600040205080304" pitchFamily="18" charset="-128"/>
                          <a:ea typeface="ＭＳ Ｐ明朝" panose="02020600040205080304" pitchFamily="18" charset="-128"/>
                        </a:rPr>
                        <a:t>全体の２０％程度</a:t>
                      </a:r>
                    </a:p>
                  </a:txBody>
                  <a:tcPr marL="9525" marR="9525" marT="9525" marB="0"/>
                </a:tc>
                <a:tc>
                  <a:txBody>
                    <a:bodyPr/>
                    <a:lstStyle/>
                    <a:p>
                      <a:endParaRPr kumimoji="1" lang="ja-JP" altLang="en-US" dirty="0"/>
                    </a:p>
                  </a:txBody>
                  <a:tcPr/>
                </a:tc>
              </a:tr>
            </a:tbl>
          </a:graphicData>
        </a:graphic>
      </p:graphicFrame>
      <p:sp>
        <p:nvSpPr>
          <p:cNvPr id="5" name="正方形/長方形 4"/>
          <p:cNvSpPr/>
          <p:nvPr/>
        </p:nvSpPr>
        <p:spPr>
          <a:xfrm>
            <a:off x="6084168" y="6669360"/>
            <a:ext cx="2808312" cy="261103"/>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大東市資料</a:t>
            </a:r>
            <a:endParaRPr kumimoji="1" lang="ja-JP" altLang="en-US" dirty="0"/>
          </a:p>
        </p:txBody>
      </p:sp>
    </p:spTree>
    <p:extLst>
      <p:ext uri="{BB962C8B-B14F-4D97-AF65-F5344CB8AC3E}">
        <p14:creationId xmlns:p14="http://schemas.microsoft.com/office/powerpoint/2010/main" val="9428126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20000"/>
              <a:lumOff val="80000"/>
            </a:schemeClr>
          </a:solidFill>
        </p:spPr>
        <p:txBody>
          <a:bodyPr/>
          <a:lstStyle/>
          <a:p>
            <a:r>
              <a:rPr kumimoji="1" lang="ja-JP" altLang="en-US" dirty="0" smtClean="0"/>
              <a:t>大阪市</a:t>
            </a:r>
            <a:r>
              <a:rPr kumimoji="1" lang="en-US" altLang="ja-JP" dirty="0" smtClean="0"/>
              <a:t/>
            </a:r>
            <a:br>
              <a:rPr kumimoji="1" lang="en-US" altLang="ja-JP" dirty="0" smtClean="0"/>
            </a:br>
            <a:r>
              <a:rPr kumimoji="1" lang="ja-JP" altLang="en-US" dirty="0" smtClean="0"/>
              <a:t>生活援助は無資格でも可？</a:t>
            </a:r>
            <a:endParaRPr kumimoji="1" lang="ja-JP" altLang="en-US" dirty="0"/>
          </a:p>
        </p:txBody>
      </p:sp>
      <p:sp>
        <p:nvSpPr>
          <p:cNvPr id="3" name="コンテンツ プレースホルダー 2"/>
          <p:cNvSpPr>
            <a:spLocks noGrp="1"/>
          </p:cNvSpPr>
          <p:nvPr>
            <p:ph idx="1"/>
          </p:nvPr>
        </p:nvSpPr>
        <p:spPr>
          <a:xfrm>
            <a:off x="457200" y="1417638"/>
            <a:ext cx="8507288" cy="4708525"/>
          </a:xfrm>
        </p:spPr>
        <p:txBody>
          <a:bodyPr>
            <a:noAutofit/>
          </a:bodyPr>
          <a:lstStyle/>
          <a:p>
            <a:pPr marL="0" indent="0">
              <a:buNone/>
            </a:pPr>
            <a:r>
              <a:rPr kumimoji="1" lang="ja-JP" altLang="en-US" sz="5400" dirty="0" smtClean="0"/>
              <a:t>たった数時間の研修で　単独で利用者宅訪問</a:t>
            </a:r>
            <a:endParaRPr kumimoji="1" lang="en-US" altLang="ja-JP" sz="5400" dirty="0" smtClean="0"/>
          </a:p>
          <a:p>
            <a:pPr marL="0" indent="0">
              <a:buNone/>
            </a:pPr>
            <a:r>
              <a:rPr lang="ja-JP" altLang="en-US" sz="5400" dirty="0" smtClean="0"/>
              <a:t>訪問介護計画不要</a:t>
            </a:r>
            <a:endParaRPr lang="en-US" altLang="ja-JP" sz="5400" dirty="0" smtClean="0"/>
          </a:p>
          <a:p>
            <a:pPr marL="0" indent="0">
              <a:buNone/>
            </a:pPr>
            <a:r>
              <a:rPr kumimoji="1" lang="ja-JP" altLang="en-US" sz="5400" dirty="0" smtClean="0"/>
              <a:t>ホームヘルパーの専門性否定　</a:t>
            </a:r>
            <a:endParaRPr kumimoji="1" lang="en-US" altLang="ja-JP" sz="5400" dirty="0" smtClean="0"/>
          </a:p>
          <a:p>
            <a:pPr marL="0" indent="0">
              <a:buNone/>
            </a:pPr>
            <a:r>
              <a:rPr kumimoji="1" lang="ja-JP" altLang="en-US" sz="5400" dirty="0" smtClean="0">
                <a:solidFill>
                  <a:srgbClr val="FF0000"/>
                </a:solidFill>
              </a:rPr>
              <a:t>自費サービス化</a:t>
            </a:r>
            <a:endParaRPr kumimoji="1" lang="ja-JP" altLang="en-US" sz="5400" dirty="0">
              <a:solidFill>
                <a:srgbClr val="FF0000"/>
              </a:solidFill>
            </a:endParaRPr>
          </a:p>
        </p:txBody>
      </p:sp>
    </p:spTree>
    <p:extLst>
      <p:ext uri="{BB962C8B-B14F-4D97-AF65-F5344CB8AC3E}">
        <p14:creationId xmlns:p14="http://schemas.microsoft.com/office/powerpoint/2010/main" val="31490779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51897" y="116632"/>
            <a:ext cx="7148111" cy="523220"/>
          </a:xfrm>
          <a:prstGeom prst="rect">
            <a:avLst/>
          </a:prstGeom>
        </p:spPr>
        <p:txBody>
          <a:bodyPr wrap="none">
            <a:spAutoFit/>
          </a:bodyPr>
          <a:lstStyle/>
          <a:p>
            <a:r>
              <a:rPr lang="ja-JP" altLang="en-US" sz="2800" dirty="0" smtClean="0">
                <a:solidFill>
                  <a:srgbClr val="000000"/>
                </a:solidFill>
                <a:latin typeface="HGPｺﾞｼｯｸE" panose="020B0900000000000000" pitchFamily="50" charset="-128"/>
                <a:ea typeface="HGPｺﾞｼｯｸE" panose="020B0900000000000000" pitchFamily="50" charset="-128"/>
              </a:rPr>
              <a:t>大阪市　総合事業</a:t>
            </a:r>
            <a:r>
              <a:rPr lang="ja-JP" altLang="en-US" sz="2800" dirty="0">
                <a:solidFill>
                  <a:srgbClr val="000000"/>
                </a:solidFill>
                <a:latin typeface="HGPｺﾞｼｯｸE" panose="020B0900000000000000" pitchFamily="50" charset="-128"/>
                <a:ea typeface="HGPｺﾞｼｯｸE" panose="020B0900000000000000" pitchFamily="50" charset="-128"/>
              </a:rPr>
              <a:t>　</a:t>
            </a:r>
            <a:r>
              <a:rPr lang="ja-JP" altLang="en-US" sz="2800" dirty="0" smtClean="0">
                <a:solidFill>
                  <a:srgbClr val="000000"/>
                </a:solidFill>
                <a:latin typeface="HGPｺﾞｼｯｸE" panose="020B0900000000000000" pitchFamily="50" charset="-128"/>
                <a:ea typeface="HGPｺﾞｼｯｸE" panose="020B0900000000000000" pitchFamily="50" charset="-128"/>
              </a:rPr>
              <a:t>訪問型</a:t>
            </a:r>
            <a:r>
              <a:rPr lang="ja-JP" altLang="en-US" sz="2800" dirty="0">
                <a:solidFill>
                  <a:srgbClr val="000000"/>
                </a:solidFill>
                <a:latin typeface="HGPｺﾞｼｯｸE" panose="020B0900000000000000" pitchFamily="50" charset="-128"/>
                <a:ea typeface="HGPｺﾞｼｯｸE" panose="020B0900000000000000" pitchFamily="50" charset="-128"/>
              </a:rPr>
              <a:t>サービスの</a:t>
            </a:r>
            <a:r>
              <a:rPr lang="ja-JP" altLang="en-US" sz="2800" dirty="0" smtClean="0">
                <a:solidFill>
                  <a:srgbClr val="000000"/>
                </a:solidFill>
                <a:latin typeface="HGPｺﾞｼｯｸE" panose="020B0900000000000000" pitchFamily="50" charset="-128"/>
                <a:ea typeface="HGPｺﾞｼｯｸE" panose="020B0900000000000000" pitchFamily="50" charset="-128"/>
              </a:rPr>
              <a:t>類型案 </a:t>
            </a:r>
            <a:endParaRPr lang="ja-JP" altLang="en-US" sz="2800" dirty="0">
              <a:latin typeface="HGPｺﾞｼｯｸE" panose="020B0900000000000000" pitchFamily="50" charset="-128"/>
              <a:ea typeface="HGPｺﾞｼｯｸE" panose="020B0900000000000000" pitchFamily="50" charset="-128"/>
            </a:endParaRPr>
          </a:p>
        </p:txBody>
      </p:sp>
      <p:graphicFrame>
        <p:nvGraphicFramePr>
          <p:cNvPr id="4" name="表 3"/>
          <p:cNvGraphicFramePr>
            <a:graphicFrameLocks noGrp="1"/>
          </p:cNvGraphicFramePr>
          <p:nvPr>
            <p:extLst/>
          </p:nvPr>
        </p:nvGraphicFramePr>
        <p:xfrm>
          <a:off x="323528" y="639853"/>
          <a:ext cx="8712968" cy="5833083"/>
        </p:xfrm>
        <a:graphic>
          <a:graphicData uri="http://schemas.openxmlformats.org/drawingml/2006/table">
            <a:tbl>
              <a:tblPr firstRow="1" bandRow="1">
                <a:tableStyleId>{5C22544A-7EE6-4342-B048-85BDC9FD1C3A}</a:tableStyleId>
              </a:tblPr>
              <a:tblGrid>
                <a:gridCol w="1136474"/>
                <a:gridCol w="3688062"/>
                <a:gridCol w="3888432"/>
              </a:tblGrid>
              <a:tr h="772923">
                <a:tc>
                  <a:txBody>
                    <a:bodyPr/>
                    <a:lstStyle/>
                    <a:p>
                      <a:r>
                        <a:rPr kumimoji="1" lang="ja-JP" altLang="en-US" sz="2400" b="0" dirty="0" smtClean="0">
                          <a:solidFill>
                            <a:schemeClr val="tx1"/>
                          </a:solidFill>
                          <a:latin typeface="ＭＳ ゴシック" panose="020B0609070205080204" pitchFamily="49" charset="-128"/>
                          <a:ea typeface="ＭＳ ゴシック" panose="020B0609070205080204" pitchFamily="49" charset="-128"/>
                        </a:rPr>
                        <a:t>類型</a:t>
                      </a:r>
                      <a:endParaRPr kumimoji="1" lang="ja-JP" altLang="en-US" sz="2400" b="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latin typeface="ＭＳ ゴシック" panose="020B0609070205080204" pitchFamily="49" charset="-128"/>
                          <a:ea typeface="ＭＳ ゴシック" panose="020B0609070205080204" pitchFamily="49" charset="-128"/>
                        </a:rPr>
                        <a:t>介護予防型訪問サービス（現行の介護予防訪問介護相当）</a:t>
                      </a:r>
                      <a:endParaRPr kumimoji="1" lang="ja-JP" altLang="en-US" sz="2000" b="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tc>
                  <a:txBody>
                    <a:bodyPr/>
                    <a:lstStyle/>
                    <a:p>
                      <a:r>
                        <a:rPr kumimoji="1" lang="ja-JP"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生活援助型訪問サービス</a:t>
                      </a:r>
                      <a:r>
                        <a:rPr kumimoji="1" lang="zh-TW" altLang="en-US" sz="2000" b="0" i="0" u="none" strike="noStrike" kern="1200" baseline="0" dirty="0" smtClean="0">
                          <a:solidFill>
                            <a:schemeClr val="tx1"/>
                          </a:solidFill>
                          <a:latin typeface="ＭＳ ゴシック" panose="020B0609070205080204" pitchFamily="49" charset="-128"/>
                          <a:ea typeface="ＭＳ ゴシック" panose="020B0609070205080204" pitchFamily="49" charset="-128"/>
                          <a:cs typeface="+mn-cs"/>
                        </a:rPr>
                        <a:t>（基準緩和型：Ａ型） </a:t>
                      </a:r>
                      <a:endParaRPr kumimoji="1" lang="zh-TW" altLang="en-US" sz="2000" b="0" i="0" u="none" strike="noStrike" kern="1200" baseline="0" dirty="0" smtClean="0">
                        <a:solidFill>
                          <a:schemeClr val="lt1"/>
                        </a:solidFill>
                        <a:latin typeface="ＭＳ ゴシック" panose="020B0609070205080204" pitchFamily="49" charset="-128"/>
                        <a:ea typeface="ＭＳ ゴシック" panose="020B0609070205080204" pitchFamily="49" charset="-128"/>
                        <a:cs typeface="+mn-cs"/>
                      </a:endParaRPr>
                    </a:p>
                  </a:txBody>
                  <a:tcPr>
                    <a:solidFill>
                      <a:srgbClr val="FFFF00"/>
                    </a:solidFill>
                  </a:tcPr>
                </a:tc>
              </a:tr>
              <a:tr h="1108206">
                <a:tc>
                  <a:txBody>
                    <a:bodyPr/>
                    <a:lstStyle/>
                    <a:p>
                      <a:r>
                        <a:rPr lang="ja-JP" altLang="en-US" sz="2400" dirty="0" smtClean="0">
                          <a:latin typeface="ＭＳ ゴシック" panose="020B0609070205080204" pitchFamily="49" charset="-128"/>
                          <a:ea typeface="ＭＳ ゴシック" panose="020B0609070205080204" pitchFamily="49" charset="-128"/>
                        </a:rPr>
                        <a:t>目的</a:t>
                      </a:r>
                      <a:endParaRPr kumimoji="1" lang="ja-JP" altLang="en-US" sz="2400" dirty="0">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ＭＳ ゴシック" panose="020B0609070205080204" pitchFamily="49" charset="-128"/>
                          <a:ea typeface="ＭＳ ゴシック" panose="020B0609070205080204" pitchFamily="49" charset="-128"/>
                        </a:rPr>
                        <a:t>要支援状態の維持・改善、要介護状態になることの予防</a:t>
                      </a:r>
                      <a:endParaRPr kumimoji="1" lang="ja-JP" altLang="en-US" sz="2400" dirty="0">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生活の質の確保・向上 	</a:t>
                      </a:r>
                    </a:p>
                    <a:p>
                      <a:endParaRPr kumimoji="1" lang="ja-JP" altLang="en-US" sz="2400" dirty="0">
                        <a:latin typeface="ＭＳ ゴシック" panose="020B0609070205080204" pitchFamily="49" charset="-128"/>
                        <a:ea typeface="ＭＳ ゴシック" panose="020B0609070205080204" pitchFamily="49" charset="-128"/>
                      </a:endParaRPr>
                    </a:p>
                  </a:txBody>
                  <a:tcPr>
                    <a:solidFill>
                      <a:srgbClr val="FFFF00"/>
                    </a:solidFill>
                  </a:tcPr>
                </a:tc>
              </a:tr>
              <a:tr h="946135">
                <a:tc>
                  <a:txBody>
                    <a:bodyPr/>
                    <a:lstStyle/>
                    <a:p>
                      <a:r>
                        <a:rPr lang="ja-JP" altLang="en-US" sz="2400" dirty="0" smtClean="0">
                          <a:latin typeface="ＭＳ ゴシック" panose="020B0609070205080204" pitchFamily="49" charset="-128"/>
                          <a:ea typeface="ＭＳ ゴシック" panose="020B0609070205080204" pitchFamily="49" charset="-128"/>
                        </a:rPr>
                        <a:t>ｻｰﾋﾞｽ内容</a:t>
                      </a:r>
                      <a:endParaRPr kumimoji="1" lang="ja-JP" altLang="en-US" sz="2400" dirty="0">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r>
                        <a:rPr lang="ja-JP" altLang="en-US" sz="2400" dirty="0" smtClean="0">
                          <a:solidFill>
                            <a:schemeClr val="tx1"/>
                          </a:solidFill>
                          <a:latin typeface="ＭＳ ゴシック" panose="020B0609070205080204" pitchFamily="49" charset="-128"/>
                          <a:ea typeface="ＭＳ ゴシック" panose="020B0609070205080204" pitchFamily="49" charset="-128"/>
                        </a:rPr>
                        <a:t>訪問介護員による</a:t>
                      </a:r>
                      <a:r>
                        <a:rPr lang="ja-JP" altLang="en-US" sz="2400" dirty="0" smtClean="0">
                          <a:latin typeface="ＭＳ ゴシック" panose="020B0609070205080204" pitchFamily="49" charset="-128"/>
                          <a:ea typeface="ＭＳ ゴシック" panose="020B0609070205080204" pitchFamily="49" charset="-128"/>
                        </a:rPr>
                        <a:t>身体介護・生活援助</a:t>
                      </a:r>
                      <a:endParaRPr kumimoji="1" lang="ja-JP" altLang="en-US" sz="2400" dirty="0">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研修受講者</a:t>
                      </a:r>
                      <a:r>
                        <a:rPr kumimoji="1" lang="ja-JP" altLang="en-US" sz="24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による調理・掃除・買物・洗濯等の</a:t>
                      </a:r>
                      <a:r>
                        <a:rPr kumimoji="1" lang="ja-JP"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生活援助 	</a:t>
                      </a:r>
                    </a:p>
                  </a:txBody>
                  <a:tcPr>
                    <a:solidFill>
                      <a:srgbClr val="FFFF00"/>
                    </a:solidFill>
                  </a:tcPr>
                </a:tc>
              </a:tr>
              <a:tr h="2682720">
                <a:tc>
                  <a:txBody>
                    <a:bodyPr/>
                    <a:lstStyle/>
                    <a:p>
                      <a:r>
                        <a:rPr kumimoji="1" lang="ja-JP" altLang="en-US" sz="2400" dirty="0" smtClean="0">
                          <a:latin typeface="ＭＳ ゴシック" panose="020B0609070205080204" pitchFamily="49" charset="-128"/>
                          <a:ea typeface="ＭＳ ゴシック" panose="020B0609070205080204" pitchFamily="49" charset="-128"/>
                        </a:rPr>
                        <a:t>対象者</a:t>
                      </a:r>
                      <a:endParaRPr kumimoji="1" lang="ja-JP" altLang="en-US" sz="2400" dirty="0">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r>
                        <a:rPr kumimoji="1" lang="ja-JP" altLang="en-US" sz="1800" b="1" i="0" u="none" strike="noStrike" kern="1200" baseline="0" dirty="0" smtClean="0">
                          <a:solidFill>
                            <a:schemeClr val="dk1"/>
                          </a:solidFill>
                          <a:latin typeface="+mn-lt"/>
                          <a:ea typeface="+mn-ea"/>
                          <a:cs typeface="+mn-cs"/>
                        </a:rPr>
                        <a:t>要支援１又は２（要支援認定） </a:t>
                      </a:r>
                    </a:p>
                    <a:p>
                      <a:r>
                        <a:rPr kumimoji="1" lang="ja-JP" altLang="en-US" sz="1800" b="0" i="0" u="none" strike="noStrike" kern="1200" baseline="0" dirty="0" smtClean="0">
                          <a:solidFill>
                            <a:schemeClr val="dk1"/>
                          </a:solidFill>
                          <a:latin typeface="+mn-lt"/>
                          <a:ea typeface="+mn-ea"/>
                          <a:cs typeface="+mn-cs"/>
                        </a:rPr>
                        <a:t>　</a:t>
                      </a:r>
                      <a:r>
                        <a:rPr kumimoji="1" lang="ja-JP" altLang="en-US" sz="1800" b="1" i="0" u="sng" strike="noStrike" kern="1200" baseline="0" dirty="0" smtClean="0">
                          <a:solidFill>
                            <a:srgbClr val="FF0000"/>
                          </a:solidFill>
                          <a:latin typeface="+mn-lt"/>
                          <a:ea typeface="+mn-ea"/>
                          <a:cs typeface="+mn-cs"/>
                        </a:rPr>
                        <a:t>既にサービスを利用している者 </a:t>
                      </a:r>
                    </a:p>
                    <a:p>
                      <a:r>
                        <a:rPr kumimoji="1" lang="ja-JP" altLang="en-US" sz="1800" b="0" i="0" u="none" strike="noStrike" kern="1200" baseline="0" dirty="0" smtClean="0">
                          <a:solidFill>
                            <a:schemeClr val="dk1"/>
                          </a:solidFill>
                          <a:latin typeface="+mn-lt"/>
                          <a:ea typeface="+mn-ea"/>
                          <a:cs typeface="+mn-cs"/>
                        </a:rPr>
                        <a:t>　</a:t>
                      </a:r>
                      <a:r>
                        <a:rPr kumimoji="1" lang="ja-JP" altLang="en-US" sz="1800" b="1" i="0" u="sng" strike="noStrike" kern="1200" baseline="0" dirty="0" smtClean="0">
                          <a:solidFill>
                            <a:srgbClr val="FF0000"/>
                          </a:solidFill>
                          <a:latin typeface="+mn-lt"/>
                          <a:ea typeface="+mn-ea"/>
                          <a:cs typeface="+mn-cs"/>
                        </a:rPr>
                        <a:t>新たにサービス利用する者のうち　身体介護等が必要な者 </a:t>
                      </a:r>
                    </a:p>
                    <a:p>
                      <a:r>
                        <a:rPr kumimoji="1" lang="ja-JP" altLang="en-US" sz="1800" b="0" i="0" u="none" strike="noStrike" kern="1200" baseline="0" dirty="0" smtClean="0">
                          <a:solidFill>
                            <a:schemeClr val="dk1"/>
                          </a:solidFill>
                          <a:latin typeface="+mn-lt"/>
                          <a:ea typeface="+mn-ea"/>
                          <a:cs typeface="+mn-cs"/>
                        </a:rPr>
                        <a:t>サービス事業対象者（基本チェックリスト） </a:t>
                      </a:r>
                    </a:p>
                    <a:p>
                      <a:r>
                        <a:rPr kumimoji="1" lang="ja-JP" altLang="en-US" sz="1800" b="0" i="0" u="none" strike="noStrike" kern="1200" baseline="0" dirty="0" smtClean="0">
                          <a:solidFill>
                            <a:schemeClr val="dk1"/>
                          </a:solidFill>
                          <a:latin typeface="+mn-lt"/>
                          <a:ea typeface="+mn-ea"/>
                          <a:cs typeface="+mn-cs"/>
                        </a:rPr>
                        <a:t>　身体介護等が必要な者 	</a:t>
                      </a:r>
                    </a:p>
                    <a:p>
                      <a:pPr marL="0" indent="0">
                        <a:buNone/>
                      </a:pPr>
                      <a:endParaRPr kumimoji="1" lang="ja-JP" altLang="en-US" sz="2400" dirty="0">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tc>
                  <a:txBody>
                    <a:bodyPr/>
                    <a:lstStyle/>
                    <a:p>
                      <a:r>
                        <a:rPr kumimoji="1" lang="ja-JP" altLang="en-US" sz="1800" b="1" i="0" u="none" strike="noStrike" kern="1200" baseline="0" dirty="0" smtClean="0">
                          <a:solidFill>
                            <a:schemeClr val="dk1"/>
                          </a:solidFill>
                          <a:latin typeface="+mn-lt"/>
                          <a:ea typeface="+mn-ea"/>
                          <a:cs typeface="+mn-cs"/>
                        </a:rPr>
                        <a:t>要支援１又は２（要支援認定） </a:t>
                      </a:r>
                    </a:p>
                    <a:p>
                      <a:r>
                        <a:rPr kumimoji="1" lang="ja-JP" altLang="en-US" sz="1800" b="0" i="0" u="none" strike="noStrike" kern="1200" baseline="0" dirty="0" smtClean="0">
                          <a:solidFill>
                            <a:schemeClr val="dk1"/>
                          </a:solidFill>
                          <a:latin typeface="+mn-lt"/>
                          <a:ea typeface="+mn-ea"/>
                          <a:cs typeface="+mn-cs"/>
                        </a:rPr>
                        <a:t>　既にサービスを利用している者</a:t>
                      </a:r>
                      <a:endParaRPr kumimoji="1" lang="en-US" altLang="ja-JP" sz="1800" b="0" i="0" u="none" strike="noStrike" kern="1200" baseline="0" dirty="0" smtClean="0">
                        <a:solidFill>
                          <a:schemeClr val="dk1"/>
                        </a:solidFill>
                        <a:latin typeface="+mn-lt"/>
                        <a:ea typeface="+mn-ea"/>
                        <a:cs typeface="+mn-cs"/>
                      </a:endParaRPr>
                    </a:p>
                    <a:p>
                      <a:r>
                        <a:rPr kumimoji="1" lang="ja-JP" altLang="en-US" sz="1800" b="0" i="0" u="none" strike="noStrike" kern="1200" baseline="0" dirty="0" smtClean="0">
                          <a:solidFill>
                            <a:schemeClr val="dk1"/>
                          </a:solidFill>
                          <a:latin typeface="+mn-lt"/>
                          <a:ea typeface="+mn-ea"/>
                          <a:cs typeface="+mn-cs"/>
                        </a:rPr>
                        <a:t>　　　のうち</a:t>
                      </a:r>
                      <a:r>
                        <a:rPr kumimoji="1" lang="ja-JP" altLang="en-US" sz="1800" b="1" i="0" u="sng" strike="noStrike" kern="1200" baseline="0" dirty="0" smtClean="0">
                          <a:solidFill>
                            <a:srgbClr val="FF0000"/>
                          </a:solidFill>
                          <a:latin typeface="+mn-lt"/>
                          <a:ea typeface="+mn-ea"/>
                          <a:cs typeface="+mn-cs"/>
                        </a:rPr>
                        <a:t>希望する者</a:t>
                      </a:r>
                      <a:r>
                        <a:rPr kumimoji="1" lang="ja-JP" altLang="en-US" sz="1800" b="0" i="0" u="none" strike="noStrike" kern="1200" baseline="0" dirty="0" smtClean="0">
                          <a:solidFill>
                            <a:schemeClr val="dk1"/>
                          </a:solidFill>
                          <a:latin typeface="+mn-lt"/>
                          <a:ea typeface="+mn-ea"/>
                          <a:cs typeface="+mn-cs"/>
                        </a:rPr>
                        <a:t> </a:t>
                      </a:r>
                    </a:p>
                    <a:p>
                      <a:r>
                        <a:rPr kumimoji="1" lang="ja-JP" altLang="en-US" sz="1800" b="0" i="0" u="none" strike="noStrike" kern="1200" baseline="0" dirty="0" smtClean="0">
                          <a:solidFill>
                            <a:schemeClr val="dk1"/>
                          </a:solidFill>
                          <a:latin typeface="+mn-lt"/>
                          <a:ea typeface="+mn-ea"/>
                          <a:cs typeface="+mn-cs"/>
                        </a:rPr>
                        <a:t>　</a:t>
                      </a:r>
                      <a:r>
                        <a:rPr kumimoji="1" lang="ja-JP" altLang="en-US" sz="1800" b="1" i="0" u="sng" strike="noStrike" kern="1200" baseline="0" dirty="0" smtClean="0">
                          <a:solidFill>
                            <a:srgbClr val="FF0000"/>
                          </a:solidFill>
                          <a:latin typeface="+mn-lt"/>
                          <a:ea typeface="+mn-ea"/>
                          <a:cs typeface="+mn-cs"/>
                        </a:rPr>
                        <a:t>新たにサービス利用する者 </a:t>
                      </a:r>
                    </a:p>
                    <a:p>
                      <a:r>
                        <a:rPr kumimoji="1" lang="ja-JP" altLang="en-US" sz="1800" b="1" i="0" u="none" strike="noStrike" kern="1200" baseline="0" dirty="0" smtClean="0">
                          <a:solidFill>
                            <a:schemeClr val="dk1"/>
                          </a:solidFill>
                          <a:latin typeface="+mn-lt"/>
                          <a:ea typeface="+mn-ea"/>
                          <a:cs typeface="+mn-cs"/>
                        </a:rPr>
                        <a:t>サービス事業対象者（基本チェックリスト） </a:t>
                      </a:r>
                    </a:p>
                    <a:p>
                      <a:r>
                        <a:rPr kumimoji="1" lang="ja-JP" altLang="en-US" sz="1800" b="0" i="0" u="none" strike="noStrike" kern="1200" baseline="0" dirty="0" smtClean="0">
                          <a:solidFill>
                            <a:schemeClr val="dk1"/>
                          </a:solidFill>
                          <a:latin typeface="+mn-lt"/>
                          <a:ea typeface="+mn-ea"/>
                          <a:cs typeface="+mn-cs"/>
                        </a:rPr>
                        <a:t>　</a:t>
                      </a:r>
                      <a:r>
                        <a:rPr kumimoji="1" lang="ja-JP" altLang="en-US" sz="1800" b="1" i="0" u="none" strike="noStrike" kern="1200" baseline="0" dirty="0" smtClean="0">
                          <a:solidFill>
                            <a:srgbClr val="FF0000"/>
                          </a:solidFill>
                          <a:latin typeface="+mn-lt"/>
                          <a:ea typeface="+mn-ea"/>
                          <a:cs typeface="+mn-cs"/>
                        </a:rPr>
                        <a:t>生活援助が必要な者 </a:t>
                      </a:r>
                      <a:r>
                        <a:rPr kumimoji="1" lang="ja-JP" altLang="en-US" sz="1800" b="0" i="0" u="none" strike="noStrike" kern="1200" baseline="0" dirty="0" smtClean="0">
                          <a:solidFill>
                            <a:schemeClr val="dk1"/>
                          </a:solidFill>
                          <a:latin typeface="+mn-lt"/>
                          <a:ea typeface="+mn-ea"/>
                          <a:cs typeface="+mn-cs"/>
                        </a:rPr>
                        <a:t>	</a:t>
                      </a:r>
                    </a:p>
                    <a:p>
                      <a:endParaRPr kumimoji="1" lang="ja-JP" altLang="en-US" sz="2400" dirty="0">
                        <a:latin typeface="ＭＳ ゴシック" panose="020B0609070205080204" pitchFamily="49" charset="-128"/>
                        <a:ea typeface="ＭＳ ゴシック" panose="020B0609070205080204" pitchFamily="49" charset="-128"/>
                      </a:endParaRPr>
                    </a:p>
                  </a:txBody>
                  <a:tcPr>
                    <a:solidFill>
                      <a:srgbClr val="FFFF00"/>
                    </a:solidFill>
                  </a:tcPr>
                </a:tc>
              </a:tr>
            </a:tbl>
          </a:graphicData>
        </a:graphic>
      </p:graphicFrame>
    </p:spTree>
    <p:extLst>
      <p:ext uri="{BB962C8B-B14F-4D97-AF65-F5344CB8AC3E}">
        <p14:creationId xmlns:p14="http://schemas.microsoft.com/office/powerpoint/2010/main" val="29242124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51897" y="116632"/>
            <a:ext cx="6909264" cy="523220"/>
          </a:xfrm>
          <a:prstGeom prst="rect">
            <a:avLst/>
          </a:prstGeom>
        </p:spPr>
        <p:txBody>
          <a:bodyPr wrap="none">
            <a:spAutoFit/>
          </a:bodyPr>
          <a:lstStyle/>
          <a:p>
            <a:r>
              <a:rPr lang="ja-JP" altLang="en-US" sz="2800" dirty="0" smtClean="0">
                <a:solidFill>
                  <a:srgbClr val="000000"/>
                </a:solidFill>
                <a:latin typeface="HGPｺﾞｼｯｸE" panose="020B0900000000000000" pitchFamily="50" charset="-128"/>
                <a:ea typeface="HGPｺﾞｼｯｸE" panose="020B0900000000000000" pitchFamily="50" charset="-128"/>
              </a:rPr>
              <a:t>大阪市総合事業　訪問型</a:t>
            </a:r>
            <a:r>
              <a:rPr lang="ja-JP" altLang="en-US" sz="2800" dirty="0">
                <a:solidFill>
                  <a:srgbClr val="000000"/>
                </a:solidFill>
                <a:latin typeface="HGPｺﾞｼｯｸE" panose="020B0900000000000000" pitchFamily="50" charset="-128"/>
                <a:ea typeface="HGPｺﾞｼｯｸE" panose="020B0900000000000000" pitchFamily="50" charset="-128"/>
              </a:rPr>
              <a:t>サービスの</a:t>
            </a:r>
            <a:r>
              <a:rPr lang="ja-JP" altLang="en-US" sz="2800" dirty="0" smtClean="0">
                <a:solidFill>
                  <a:srgbClr val="000000"/>
                </a:solidFill>
                <a:latin typeface="HGPｺﾞｼｯｸE" panose="020B0900000000000000" pitchFamily="50" charset="-128"/>
                <a:ea typeface="HGPｺﾞｼｯｸE" panose="020B0900000000000000" pitchFamily="50" charset="-128"/>
              </a:rPr>
              <a:t>類型案 </a:t>
            </a:r>
            <a:endParaRPr lang="ja-JP" altLang="en-US" sz="2800" dirty="0">
              <a:latin typeface="HGPｺﾞｼｯｸE" panose="020B0900000000000000" pitchFamily="50" charset="-128"/>
              <a:ea typeface="HGPｺﾞｼｯｸE" panose="020B0900000000000000" pitchFamily="50" charset="-128"/>
            </a:endParaRPr>
          </a:p>
        </p:txBody>
      </p:sp>
      <p:graphicFrame>
        <p:nvGraphicFramePr>
          <p:cNvPr id="4" name="表 3"/>
          <p:cNvGraphicFramePr>
            <a:graphicFrameLocks noGrp="1"/>
          </p:cNvGraphicFramePr>
          <p:nvPr>
            <p:extLst/>
          </p:nvPr>
        </p:nvGraphicFramePr>
        <p:xfrm>
          <a:off x="23725" y="664428"/>
          <a:ext cx="9012772" cy="6522720"/>
        </p:xfrm>
        <a:graphic>
          <a:graphicData uri="http://schemas.openxmlformats.org/drawingml/2006/table">
            <a:tbl>
              <a:tblPr firstRow="1" bandRow="1">
                <a:tableStyleId>{5C22544A-7EE6-4342-B048-85BDC9FD1C3A}</a:tableStyleId>
              </a:tblPr>
              <a:tblGrid>
                <a:gridCol w="675958"/>
                <a:gridCol w="4016333"/>
                <a:gridCol w="4320481"/>
              </a:tblGrid>
              <a:tr h="1132963">
                <a:tc>
                  <a:txBody>
                    <a:bodyPr/>
                    <a:lstStyle/>
                    <a:p>
                      <a:r>
                        <a:rPr kumimoji="1" lang="ja-JP" altLang="en-US" sz="2800" b="0" dirty="0" smtClean="0">
                          <a:solidFill>
                            <a:schemeClr val="tx1"/>
                          </a:solidFill>
                          <a:latin typeface="ＭＳ ゴシック" panose="020B0609070205080204" pitchFamily="49" charset="-128"/>
                          <a:ea typeface="ＭＳ ゴシック" panose="020B0609070205080204" pitchFamily="49" charset="-128"/>
                        </a:rPr>
                        <a:t>類型</a:t>
                      </a:r>
                      <a:endParaRPr kumimoji="1" lang="ja-JP" altLang="en-US" sz="2800" b="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ＭＳ ゴシック" panose="020B0609070205080204" pitchFamily="49" charset="-128"/>
                          <a:ea typeface="ＭＳ ゴシック" panose="020B0609070205080204" pitchFamily="49" charset="-128"/>
                        </a:rPr>
                        <a:t>介護予防型訪問サービス（現行の介護予防訪問介護相当）</a:t>
                      </a:r>
                      <a:endParaRPr kumimoji="1" lang="ja-JP" altLang="en-US" sz="2800" b="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tc>
                  <a:txBody>
                    <a:bodyPr/>
                    <a:lstStyle/>
                    <a:p>
                      <a:r>
                        <a:rPr kumimoji="1" lang="ja-JP" altLang="en-US" sz="2800" b="0" i="0" u="none" strike="noStrike" kern="1200" baseline="0" dirty="0" smtClean="0">
                          <a:solidFill>
                            <a:schemeClr val="tx1"/>
                          </a:solidFill>
                          <a:latin typeface="ＭＳ ゴシック" panose="020B0609070205080204" pitchFamily="49" charset="-128"/>
                          <a:ea typeface="ＭＳ ゴシック" panose="020B0609070205080204" pitchFamily="49" charset="-128"/>
                          <a:cs typeface="+mn-cs"/>
                        </a:rPr>
                        <a:t>生活援助型訪問サービス</a:t>
                      </a:r>
                      <a:r>
                        <a:rPr kumimoji="1" lang="zh-TW" altLang="en-US" sz="2800" b="0" i="0" u="none" strike="noStrike" kern="1200" baseline="0" dirty="0" smtClean="0">
                          <a:solidFill>
                            <a:schemeClr val="tx1"/>
                          </a:solidFill>
                          <a:latin typeface="ＭＳ ゴシック" panose="020B0609070205080204" pitchFamily="49" charset="-128"/>
                          <a:ea typeface="ＭＳ ゴシック" panose="020B0609070205080204" pitchFamily="49" charset="-128"/>
                          <a:cs typeface="+mn-cs"/>
                        </a:rPr>
                        <a:t>（基準緩和型：Ａ型）</a:t>
                      </a:r>
                      <a:endParaRPr kumimoji="1" lang="ja-JP" altLang="en-US" sz="2800" dirty="0">
                        <a:latin typeface="ＭＳ ゴシック" panose="020B0609070205080204" pitchFamily="49" charset="-128"/>
                        <a:ea typeface="ＭＳ ゴシック" panose="020B0609070205080204" pitchFamily="49" charset="-128"/>
                      </a:endParaRPr>
                    </a:p>
                  </a:txBody>
                  <a:tcPr>
                    <a:solidFill>
                      <a:srgbClr val="FFFF00"/>
                    </a:solidFill>
                  </a:tcPr>
                </a:tc>
              </a:tr>
              <a:tr h="1846658">
                <a:tc>
                  <a:txBody>
                    <a:bodyPr/>
                    <a:lstStyle/>
                    <a:p>
                      <a:r>
                        <a:rPr kumimoji="1" lang="ja-JP" altLang="en-US" sz="2800" dirty="0" smtClean="0">
                          <a:latin typeface="ＭＳ ゴシック" panose="020B0609070205080204" pitchFamily="49" charset="-128"/>
                          <a:ea typeface="ＭＳ ゴシック" panose="020B0609070205080204" pitchFamily="49" charset="-128"/>
                        </a:rPr>
                        <a:t>報酬</a:t>
                      </a:r>
                      <a:endParaRPr kumimoji="1" lang="ja-JP" altLang="en-US" sz="2800" dirty="0">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pPr marL="0" indent="0">
                        <a:buNone/>
                      </a:pPr>
                      <a:r>
                        <a:rPr lang="en-US" altLang="zh-TW" sz="2800" dirty="0" smtClean="0">
                          <a:latin typeface="ＭＳ ゴシック" panose="020B0609070205080204" pitchFamily="49" charset="-128"/>
                          <a:ea typeface="ＭＳ ゴシック" panose="020B0609070205080204" pitchFamily="49" charset="-128"/>
                        </a:rPr>
                        <a:t>【</a:t>
                      </a:r>
                      <a:r>
                        <a:rPr lang="zh-TW" altLang="en-US" sz="2800" dirty="0" smtClean="0">
                          <a:latin typeface="ＭＳ ゴシック" panose="020B0609070205080204" pitchFamily="49" charset="-128"/>
                          <a:ea typeface="ＭＳ ゴシック" panose="020B0609070205080204" pitchFamily="49" charset="-128"/>
                        </a:rPr>
                        <a:t>月額報酬制 </a:t>
                      </a:r>
                      <a:r>
                        <a:rPr lang="en-US" altLang="zh-TW" sz="2800" dirty="0" smtClean="0">
                          <a:latin typeface="ＭＳ ゴシック" panose="020B0609070205080204" pitchFamily="49" charset="-128"/>
                          <a:ea typeface="ＭＳ ゴシック" panose="020B0609070205080204" pitchFamily="49" charset="-128"/>
                        </a:rPr>
                        <a:t>1</a:t>
                      </a:r>
                      <a:r>
                        <a:rPr lang="zh-TW" altLang="en-US" sz="2800" dirty="0" smtClean="0">
                          <a:latin typeface="ＭＳ ゴシック" panose="020B0609070205080204" pitchFamily="49" charset="-128"/>
                          <a:ea typeface="ＭＳ ゴシック" panose="020B0609070205080204" pitchFamily="49" charset="-128"/>
                        </a:rPr>
                        <a:t>単位</a:t>
                      </a:r>
                      <a:r>
                        <a:rPr lang="en-US" altLang="zh-TW" sz="2800" dirty="0" smtClean="0">
                          <a:latin typeface="ＭＳ ゴシック" panose="020B0609070205080204" pitchFamily="49" charset="-128"/>
                          <a:ea typeface="ＭＳ ゴシック" panose="020B0609070205080204" pitchFamily="49" charset="-128"/>
                        </a:rPr>
                        <a:t>11.12</a:t>
                      </a:r>
                      <a:r>
                        <a:rPr lang="zh-TW" altLang="en-US" sz="2800" dirty="0" smtClean="0">
                          <a:latin typeface="ＭＳ ゴシック" panose="020B0609070205080204" pitchFamily="49" charset="-128"/>
                          <a:ea typeface="ＭＳ ゴシック" panose="020B0609070205080204" pitchFamily="49" charset="-128"/>
                        </a:rPr>
                        <a:t>円</a:t>
                      </a:r>
                      <a:r>
                        <a:rPr lang="en-US" altLang="zh-TW" sz="2800" dirty="0" smtClean="0">
                          <a:latin typeface="ＭＳ ゴシック" panose="020B0609070205080204" pitchFamily="49" charset="-128"/>
                          <a:ea typeface="ＭＳ ゴシック" panose="020B0609070205080204" pitchFamily="49" charset="-128"/>
                        </a:rPr>
                        <a:t>】 </a:t>
                      </a:r>
                    </a:p>
                    <a:p>
                      <a:pPr marL="0" indent="0">
                        <a:buNone/>
                      </a:pPr>
                      <a:r>
                        <a:rPr lang="zh-TW" altLang="en-US" sz="2800" dirty="0" smtClean="0">
                          <a:latin typeface="ＭＳ ゴシック" panose="020B0609070205080204" pitchFamily="49" charset="-128"/>
                          <a:ea typeface="ＭＳ ゴシック" panose="020B0609070205080204" pitchFamily="49" charset="-128"/>
                        </a:rPr>
                        <a:t>週１回 </a:t>
                      </a:r>
                      <a:r>
                        <a:rPr lang="en-US" altLang="zh-TW" sz="2800" dirty="0" smtClean="0">
                          <a:latin typeface="ＭＳ ゴシック" panose="020B0609070205080204" pitchFamily="49" charset="-128"/>
                          <a:ea typeface="ＭＳ ゴシック" panose="020B0609070205080204" pitchFamily="49" charset="-128"/>
                        </a:rPr>
                        <a:t>1,168</a:t>
                      </a:r>
                      <a:r>
                        <a:rPr lang="zh-TW" altLang="en-US" sz="2800" dirty="0" smtClean="0">
                          <a:latin typeface="ＭＳ ゴシック" panose="020B0609070205080204" pitchFamily="49" charset="-128"/>
                          <a:ea typeface="ＭＳ ゴシック" panose="020B0609070205080204" pitchFamily="49" charset="-128"/>
                        </a:rPr>
                        <a:t>単位</a:t>
                      </a:r>
                      <a:endParaRPr lang="en-US" altLang="zh-TW" sz="2800" dirty="0" smtClean="0">
                        <a:latin typeface="ＭＳ ゴシック" panose="020B0609070205080204" pitchFamily="49" charset="-128"/>
                        <a:ea typeface="ＭＳ ゴシック" panose="020B0609070205080204" pitchFamily="49" charset="-128"/>
                      </a:endParaRPr>
                    </a:p>
                    <a:p>
                      <a:pPr marL="0" indent="0">
                        <a:buNone/>
                      </a:pPr>
                      <a:r>
                        <a:rPr lang="zh-TW" altLang="en-US" sz="2800" dirty="0" smtClean="0">
                          <a:latin typeface="ＭＳ ゴシック" panose="020B0609070205080204" pitchFamily="49" charset="-128"/>
                          <a:ea typeface="ＭＳ ゴシック" panose="020B0609070205080204" pitchFamily="49" charset="-128"/>
                        </a:rPr>
                        <a:t>（</a:t>
                      </a:r>
                      <a:r>
                        <a:rPr lang="en-US" altLang="zh-TW" sz="2800" dirty="0" smtClean="0">
                          <a:latin typeface="ＭＳ ゴシック" panose="020B0609070205080204" pitchFamily="49" charset="-128"/>
                          <a:ea typeface="ＭＳ ゴシック" panose="020B0609070205080204" pitchFamily="49" charset="-128"/>
                        </a:rPr>
                        <a:t>12,988</a:t>
                      </a:r>
                      <a:r>
                        <a:rPr lang="zh-TW" altLang="en-US" sz="2800" dirty="0" smtClean="0">
                          <a:latin typeface="ＭＳ ゴシック" panose="020B0609070205080204" pitchFamily="49" charset="-128"/>
                          <a:ea typeface="ＭＳ ゴシック" panose="020B0609070205080204" pitchFamily="49" charset="-128"/>
                        </a:rPr>
                        <a:t>円） </a:t>
                      </a:r>
                    </a:p>
                    <a:p>
                      <a:pPr marL="0" indent="0">
                        <a:buNone/>
                      </a:pPr>
                      <a:r>
                        <a:rPr lang="zh-TW" altLang="en-US" sz="2800" dirty="0" smtClean="0">
                          <a:latin typeface="ＭＳ ゴシック" panose="020B0609070205080204" pitchFamily="49" charset="-128"/>
                          <a:ea typeface="ＭＳ ゴシック" panose="020B0609070205080204" pitchFamily="49" charset="-128"/>
                        </a:rPr>
                        <a:t>週２回 </a:t>
                      </a:r>
                      <a:r>
                        <a:rPr lang="en-US" altLang="zh-TW" sz="2800" dirty="0" smtClean="0">
                          <a:latin typeface="ＭＳ ゴシック" panose="020B0609070205080204" pitchFamily="49" charset="-128"/>
                          <a:ea typeface="ＭＳ ゴシック" panose="020B0609070205080204" pitchFamily="49" charset="-128"/>
                        </a:rPr>
                        <a:t>2,335</a:t>
                      </a:r>
                      <a:r>
                        <a:rPr lang="zh-TW" altLang="en-US" sz="2800" dirty="0" smtClean="0">
                          <a:latin typeface="ＭＳ ゴシック" panose="020B0609070205080204" pitchFamily="49" charset="-128"/>
                          <a:ea typeface="ＭＳ ゴシック" panose="020B0609070205080204" pitchFamily="49" charset="-128"/>
                        </a:rPr>
                        <a:t>単位（</a:t>
                      </a:r>
                      <a:r>
                        <a:rPr lang="en-US" altLang="zh-TW" sz="2800" dirty="0" smtClean="0">
                          <a:latin typeface="ＭＳ ゴシック" panose="020B0609070205080204" pitchFamily="49" charset="-128"/>
                          <a:ea typeface="ＭＳ ゴシック" panose="020B0609070205080204" pitchFamily="49" charset="-128"/>
                        </a:rPr>
                        <a:t>25,965</a:t>
                      </a:r>
                      <a:r>
                        <a:rPr lang="zh-TW" altLang="en-US" sz="2800" dirty="0" smtClean="0">
                          <a:latin typeface="ＭＳ ゴシック" panose="020B0609070205080204" pitchFamily="49" charset="-128"/>
                          <a:ea typeface="ＭＳ ゴシック" panose="020B0609070205080204" pitchFamily="49" charset="-128"/>
                        </a:rPr>
                        <a:t>円） </a:t>
                      </a:r>
                    </a:p>
                    <a:p>
                      <a:pPr marL="0" indent="0">
                        <a:buNone/>
                      </a:pPr>
                      <a:r>
                        <a:rPr lang="zh-TW" altLang="en-US" sz="2800" dirty="0" smtClean="0">
                          <a:latin typeface="ＭＳ ゴシック" panose="020B0609070205080204" pitchFamily="49" charset="-128"/>
                          <a:ea typeface="ＭＳ ゴシック" panose="020B0609070205080204" pitchFamily="49" charset="-128"/>
                        </a:rPr>
                        <a:t>週２回超 </a:t>
                      </a:r>
                      <a:r>
                        <a:rPr lang="en-US" altLang="zh-TW" sz="2800" dirty="0" smtClean="0">
                          <a:latin typeface="ＭＳ ゴシック" panose="020B0609070205080204" pitchFamily="49" charset="-128"/>
                          <a:ea typeface="ＭＳ ゴシック" panose="020B0609070205080204" pitchFamily="49" charset="-128"/>
                        </a:rPr>
                        <a:t>3,704</a:t>
                      </a:r>
                      <a:r>
                        <a:rPr lang="zh-TW" altLang="en-US" sz="2800" dirty="0" smtClean="0">
                          <a:latin typeface="ＭＳ ゴシック" panose="020B0609070205080204" pitchFamily="49" charset="-128"/>
                          <a:ea typeface="ＭＳ ゴシック" panose="020B0609070205080204" pitchFamily="49" charset="-128"/>
                        </a:rPr>
                        <a:t>単位（</a:t>
                      </a:r>
                      <a:r>
                        <a:rPr lang="en-US" altLang="zh-TW" sz="2800" dirty="0" smtClean="0">
                          <a:latin typeface="ＭＳ ゴシック" panose="020B0609070205080204" pitchFamily="49" charset="-128"/>
                          <a:ea typeface="ＭＳ ゴシック" panose="020B0609070205080204" pitchFamily="49" charset="-128"/>
                        </a:rPr>
                        <a:t>41,188</a:t>
                      </a:r>
                      <a:r>
                        <a:rPr lang="zh-TW" altLang="en-US" sz="2800" dirty="0" smtClean="0">
                          <a:latin typeface="ＭＳ ゴシック" panose="020B0609070205080204" pitchFamily="49" charset="-128"/>
                          <a:ea typeface="ＭＳ ゴシック" panose="020B0609070205080204" pitchFamily="49" charset="-128"/>
                        </a:rPr>
                        <a:t>円）</a:t>
                      </a:r>
                      <a:endParaRPr lang="en-US" altLang="zh-TW" sz="2800" dirty="0" smtClean="0">
                        <a:latin typeface="ＭＳ ゴシック" panose="020B0609070205080204" pitchFamily="49" charset="-128"/>
                        <a:ea typeface="ＭＳ ゴシック" panose="020B0609070205080204"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baseline="0" dirty="0" smtClean="0">
                          <a:solidFill>
                            <a:schemeClr val="dk1"/>
                          </a:solidFill>
                          <a:latin typeface="+mn-lt"/>
                          <a:ea typeface="+mn-ea"/>
                          <a:cs typeface="+mn-cs"/>
                        </a:rPr>
                        <a:t>※</a:t>
                      </a:r>
                      <a:r>
                        <a:rPr kumimoji="1" lang="ja-JP" altLang="en-US" sz="2000" b="0" i="0" u="none" strike="noStrike" kern="1200" baseline="0" dirty="0" smtClean="0">
                          <a:solidFill>
                            <a:schemeClr val="dk1"/>
                          </a:solidFill>
                          <a:latin typeface="+mn-lt"/>
                          <a:ea typeface="+mn-ea"/>
                          <a:cs typeface="+mn-cs"/>
                        </a:rPr>
                        <a:t>国が定める単価どおり 	</a:t>
                      </a:r>
                    </a:p>
                    <a:p>
                      <a:pPr marL="0" indent="0">
                        <a:buNone/>
                      </a:pPr>
                      <a:endParaRPr kumimoji="1" lang="ja-JP" altLang="en-US" sz="2800" dirty="0">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tc>
                  <a:txBody>
                    <a:bodyPr/>
                    <a:lstStyle/>
                    <a:p>
                      <a:r>
                        <a:rPr kumimoji="1" lang="en-US" altLang="zh-TW"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a:t>
                      </a:r>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月額報酬制 </a:t>
                      </a:r>
                      <a:r>
                        <a:rPr kumimoji="1" lang="en-US" altLang="zh-TW"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1</a:t>
                      </a:r>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単位</a:t>
                      </a:r>
                      <a:endParaRPr kumimoji="1" lang="en-US" altLang="zh-TW"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endParaRPr>
                    </a:p>
                    <a:p>
                      <a:r>
                        <a:rPr kumimoji="1" lang="en-US" altLang="zh-TW"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11.12</a:t>
                      </a:r>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円</a:t>
                      </a:r>
                      <a:r>
                        <a:rPr kumimoji="1" lang="en-US" altLang="zh-TW"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 </a:t>
                      </a:r>
                    </a:p>
                    <a:p>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週１回 </a:t>
                      </a:r>
                      <a:r>
                        <a:rPr kumimoji="1" lang="en-US" altLang="zh-TW"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880</a:t>
                      </a:r>
                      <a:r>
                        <a:rPr kumimoji="1" lang="zh-TW" altLang="en-US"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単位</a:t>
                      </a:r>
                      <a:endParaRPr kumimoji="1" lang="en-US" altLang="zh-TW"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endParaRPr>
                    </a:p>
                    <a:p>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 </a:t>
                      </a:r>
                      <a:r>
                        <a:rPr kumimoji="1" lang="en-US" altLang="zh-TW"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9,785</a:t>
                      </a:r>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円） </a:t>
                      </a:r>
                    </a:p>
                    <a:p>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週２回 </a:t>
                      </a:r>
                      <a:r>
                        <a:rPr kumimoji="1" lang="en-US" altLang="zh-TW"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1,759</a:t>
                      </a:r>
                      <a:r>
                        <a:rPr kumimoji="1" lang="zh-TW" altLang="en-US"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単位</a:t>
                      </a:r>
                      <a:endParaRPr kumimoji="1" lang="en-US" altLang="zh-TW"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endParaRPr>
                    </a:p>
                    <a:p>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a:t>
                      </a:r>
                      <a:r>
                        <a:rPr kumimoji="1" lang="en-US" altLang="zh-TW"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19,560</a:t>
                      </a:r>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円） </a:t>
                      </a:r>
                    </a:p>
                    <a:p>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週２回超 </a:t>
                      </a:r>
                      <a:r>
                        <a:rPr kumimoji="1" lang="en-US" altLang="zh-TW"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2,790</a:t>
                      </a:r>
                      <a:r>
                        <a:rPr kumimoji="1" lang="zh-TW" altLang="en-US"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単位</a:t>
                      </a:r>
                      <a:endParaRPr kumimoji="1" lang="en-US" altLang="zh-TW"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endParaRPr>
                    </a:p>
                    <a:p>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a:t>
                      </a:r>
                      <a:r>
                        <a:rPr kumimoji="1" lang="en-US" altLang="zh-TW"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31,024</a:t>
                      </a:r>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円） 	</a:t>
                      </a:r>
                    </a:p>
                    <a:p>
                      <a:r>
                        <a:rPr kumimoji="1" lang="en-US" altLang="ja-JP" sz="2000" b="0" i="0" u="none" strike="noStrike" kern="1200" baseline="0" dirty="0" smtClean="0">
                          <a:solidFill>
                            <a:schemeClr val="dk1"/>
                          </a:solidFill>
                          <a:latin typeface="+mn-lt"/>
                          <a:ea typeface="+mn-ea"/>
                          <a:cs typeface="+mn-cs"/>
                        </a:rPr>
                        <a:t>※</a:t>
                      </a:r>
                      <a:r>
                        <a:rPr kumimoji="1" lang="ja-JP" altLang="en-US" sz="2000" b="0" i="0" u="none" strike="noStrike" kern="1200" baseline="0" dirty="0" smtClean="0">
                          <a:solidFill>
                            <a:schemeClr val="dk1"/>
                          </a:solidFill>
                          <a:latin typeface="+mn-lt"/>
                          <a:ea typeface="+mn-ea"/>
                          <a:cs typeface="+mn-cs"/>
                        </a:rPr>
                        <a:t>左記、介護予防型訪問サービスの単価をベースに </a:t>
                      </a:r>
                      <a:r>
                        <a:rPr kumimoji="1" lang="ja-JP" altLang="en-US" sz="2000" b="1" i="0" u="none" strike="noStrike" kern="1200" baseline="0" dirty="0" smtClean="0">
                          <a:solidFill>
                            <a:srgbClr val="FF0000"/>
                          </a:solidFill>
                          <a:latin typeface="+mn-lt"/>
                          <a:ea typeface="+mn-ea"/>
                          <a:cs typeface="+mn-cs"/>
                        </a:rPr>
                        <a:t>人件費を有資格者から無資格者に緩和する分だけ減額 </a:t>
                      </a:r>
                      <a:r>
                        <a:rPr kumimoji="1" lang="ja-JP" altLang="en-US" sz="2000" b="0" i="0" u="none" strike="noStrike" kern="1200" baseline="0" dirty="0" smtClean="0">
                          <a:solidFill>
                            <a:schemeClr val="dk1"/>
                          </a:solidFill>
                          <a:latin typeface="+mn-lt"/>
                          <a:ea typeface="+mn-ea"/>
                          <a:cs typeface="+mn-cs"/>
                        </a:rPr>
                        <a:t>	</a:t>
                      </a:r>
                    </a:p>
                    <a:p>
                      <a:endParaRPr kumimoji="1" lang="ja-JP" altLang="en-US" sz="2800" dirty="0">
                        <a:latin typeface="ＭＳ ゴシック" panose="020B0609070205080204" pitchFamily="49" charset="-128"/>
                        <a:ea typeface="ＭＳ ゴシック" panose="020B0609070205080204" pitchFamily="49" charset="-128"/>
                      </a:endParaRPr>
                    </a:p>
                  </a:txBody>
                  <a:tcPr>
                    <a:solidFill>
                      <a:srgbClr val="FFFF00"/>
                    </a:solidFill>
                  </a:tcPr>
                </a:tc>
              </a:tr>
            </a:tbl>
          </a:graphicData>
        </a:graphic>
      </p:graphicFrame>
    </p:spTree>
    <p:extLst>
      <p:ext uri="{BB962C8B-B14F-4D97-AF65-F5344CB8AC3E}">
        <p14:creationId xmlns:p14="http://schemas.microsoft.com/office/powerpoint/2010/main" val="11211099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23528" y="611167"/>
            <a:ext cx="8363272" cy="5433467"/>
          </a:xfrm>
        </p:spPr>
        <p:txBody>
          <a:bodyPr/>
          <a:lstStyle/>
          <a:p>
            <a:pPr marL="0" indent="0">
              <a:buNone/>
            </a:pPr>
            <a:r>
              <a:rPr lang="ja-JP" altLang="en-US" dirty="0"/>
              <a:t>●</a:t>
            </a:r>
            <a:r>
              <a:rPr lang="ja-JP" altLang="ja-JP" dirty="0" smtClean="0"/>
              <a:t>訪問</a:t>
            </a:r>
            <a:r>
              <a:rPr lang="ja-JP" altLang="ja-JP" dirty="0"/>
              <a:t>介護員から研修受講者による支援に</a:t>
            </a:r>
            <a:r>
              <a:rPr lang="ja-JP" altLang="ja-JP" dirty="0" smtClean="0"/>
              <a:t>置き換える</a:t>
            </a:r>
            <a:r>
              <a:rPr lang="ja-JP" altLang="en-US" dirty="0" err="1" smtClean="0"/>
              <a:t>を</a:t>
            </a:r>
            <a:endParaRPr lang="en-US" altLang="ja-JP" dirty="0" smtClean="0"/>
          </a:p>
          <a:p>
            <a:pPr marL="0" indent="0">
              <a:buNone/>
            </a:pPr>
            <a:r>
              <a:rPr lang="ja-JP" altLang="en-US" dirty="0" smtClean="0"/>
              <a:t>●</a:t>
            </a:r>
            <a:r>
              <a:rPr lang="ja-JP" altLang="ja-JP" dirty="0" smtClean="0"/>
              <a:t>物件費</a:t>
            </a:r>
            <a:r>
              <a:rPr lang="ja-JP" altLang="ja-JP" dirty="0"/>
              <a:t>についてはこれまで</a:t>
            </a:r>
            <a:r>
              <a:rPr lang="ja-JP" altLang="ja-JP" dirty="0" smtClean="0"/>
              <a:t>通りかかる、</a:t>
            </a:r>
            <a:r>
              <a:rPr lang="ja-JP" altLang="ja-JP" dirty="0"/>
              <a:t>人件費</a:t>
            </a:r>
            <a:r>
              <a:rPr lang="ja-JP" altLang="ja-JP" dirty="0" smtClean="0"/>
              <a:t>部分</a:t>
            </a:r>
            <a:r>
              <a:rPr lang="ja-JP" altLang="en-US" dirty="0" smtClean="0"/>
              <a:t>は</a:t>
            </a:r>
            <a:r>
              <a:rPr lang="ja-JP" altLang="ja-JP" dirty="0" smtClean="0"/>
              <a:t>、</a:t>
            </a:r>
            <a:r>
              <a:rPr lang="ja-JP" altLang="ja-JP" dirty="0"/>
              <a:t>訪問介護員の</a:t>
            </a:r>
            <a:r>
              <a:rPr lang="ja-JP" altLang="ja-JP" sz="3600" u="sng" dirty="0">
                <a:solidFill>
                  <a:srgbClr val="FF0000"/>
                </a:solidFill>
              </a:rPr>
              <a:t>身体介護の時給単価が</a:t>
            </a:r>
            <a:r>
              <a:rPr lang="en-US" altLang="ja-JP" sz="3600" u="sng" dirty="0">
                <a:solidFill>
                  <a:srgbClr val="FF0000"/>
                </a:solidFill>
              </a:rPr>
              <a:t>1300</a:t>
            </a:r>
            <a:r>
              <a:rPr lang="ja-JP" altLang="ja-JP" sz="3600" u="sng" dirty="0">
                <a:solidFill>
                  <a:srgbClr val="FF0000"/>
                </a:solidFill>
              </a:rPr>
              <a:t>円程度</a:t>
            </a:r>
            <a:r>
              <a:rPr lang="ja-JP" altLang="ja-JP" dirty="0"/>
              <a:t>、</a:t>
            </a:r>
            <a:r>
              <a:rPr lang="ja-JP" altLang="ja-JP" sz="3600" u="sng" dirty="0">
                <a:solidFill>
                  <a:srgbClr val="FF0000"/>
                </a:solidFill>
              </a:rPr>
              <a:t>家事援助の方の単価が</a:t>
            </a:r>
            <a:r>
              <a:rPr lang="en-US" altLang="ja-JP" sz="3600" u="sng" dirty="0">
                <a:solidFill>
                  <a:srgbClr val="FF0000"/>
                </a:solidFill>
              </a:rPr>
              <a:t>950</a:t>
            </a:r>
            <a:r>
              <a:rPr lang="ja-JP" altLang="ja-JP" sz="3600" u="sng" dirty="0">
                <a:solidFill>
                  <a:srgbClr val="FF0000"/>
                </a:solidFill>
              </a:rPr>
              <a:t>円程度</a:t>
            </a:r>
            <a:r>
              <a:rPr lang="ja-JP" altLang="ja-JP" dirty="0"/>
              <a:t>と一定の差が見られますので、この人件費部分につきまして再計算いたしましてこのような単価設定をして</a:t>
            </a:r>
            <a:r>
              <a:rPr lang="ja-JP" altLang="ja-JP" dirty="0" smtClean="0"/>
              <a:t>いる</a:t>
            </a:r>
            <a:endParaRPr lang="en-US" altLang="ja-JP" dirty="0" smtClean="0"/>
          </a:p>
          <a:p>
            <a:pPr marL="0" indent="0">
              <a:buNone/>
            </a:pPr>
            <a:r>
              <a:rPr lang="ja-JP" altLang="en-US" sz="3600" u="sng" dirty="0">
                <a:solidFill>
                  <a:srgbClr val="FF0000"/>
                </a:solidFill>
              </a:rPr>
              <a:t>●</a:t>
            </a:r>
            <a:r>
              <a:rPr lang="ja-JP" altLang="ja-JP" sz="3600" u="sng" dirty="0" smtClean="0">
                <a:solidFill>
                  <a:srgbClr val="FF0000"/>
                </a:solidFill>
              </a:rPr>
              <a:t>現行</a:t>
            </a:r>
            <a:r>
              <a:rPr lang="ja-JP" altLang="ja-JP" sz="3600" u="sng" dirty="0">
                <a:solidFill>
                  <a:srgbClr val="FF0000"/>
                </a:solidFill>
              </a:rPr>
              <a:t>相当サービスの</a:t>
            </a:r>
            <a:r>
              <a:rPr lang="en-US" altLang="ja-JP" sz="3600" u="sng" dirty="0">
                <a:solidFill>
                  <a:srgbClr val="FF0000"/>
                </a:solidFill>
              </a:rPr>
              <a:t>75%</a:t>
            </a:r>
            <a:r>
              <a:rPr lang="ja-JP" altLang="ja-JP" sz="3600" u="sng" dirty="0">
                <a:solidFill>
                  <a:srgbClr val="FF0000"/>
                </a:solidFill>
              </a:rPr>
              <a:t>の単価</a:t>
            </a:r>
            <a:r>
              <a:rPr lang="ja-JP" altLang="ja-JP" dirty="0"/>
              <a:t>ということで案を設定</a:t>
            </a:r>
          </a:p>
          <a:p>
            <a:pPr marL="0" indent="0">
              <a:buNone/>
            </a:pPr>
            <a:endParaRPr lang="ja-JP" altLang="ja-JP" dirty="0"/>
          </a:p>
          <a:p>
            <a:endParaRPr kumimoji="1" lang="ja-JP" altLang="en-US" dirty="0"/>
          </a:p>
        </p:txBody>
      </p:sp>
      <p:sp>
        <p:nvSpPr>
          <p:cNvPr id="3" name="角丸四角形 2"/>
          <p:cNvSpPr/>
          <p:nvPr/>
        </p:nvSpPr>
        <p:spPr>
          <a:xfrm>
            <a:off x="3779912" y="6309320"/>
            <a:ext cx="4906888" cy="5486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srgbClr val="FF0000"/>
                </a:solidFill>
              </a:rPr>
              <a:t>２０１６年１月２７日　第１回大阪市社会福祉審議会高齢者福祉専門分科会での説明</a:t>
            </a:r>
            <a:endParaRPr lang="ja-JP" altLang="en-US" sz="2000" b="1" dirty="0">
              <a:solidFill>
                <a:srgbClr val="FF0000"/>
              </a:solidFill>
            </a:endParaRPr>
          </a:p>
        </p:txBody>
      </p:sp>
      <p:sp>
        <p:nvSpPr>
          <p:cNvPr id="4" name="テキスト ボックス 3"/>
          <p:cNvSpPr txBox="1"/>
          <p:nvPr/>
        </p:nvSpPr>
        <p:spPr>
          <a:xfrm>
            <a:off x="323528" y="26967"/>
            <a:ext cx="8229600" cy="584200"/>
          </a:xfrm>
          <a:prstGeom prst="rect">
            <a:avLst/>
          </a:prstGeom>
          <a:solidFill>
            <a:schemeClr val="accent1">
              <a:lumMod val="20000"/>
              <a:lumOff val="80000"/>
            </a:schemeClr>
          </a:solidFill>
        </p:spPr>
        <p:txBody>
          <a:bodyPr>
            <a:spAutoFit/>
          </a:bodyPr>
          <a:lstStyle/>
          <a:p>
            <a:pPr>
              <a:defRPr/>
            </a:pPr>
            <a:r>
              <a:rPr lang="ja-JP" altLang="en-US" sz="3200" u="sng" dirty="0" smtClean="0"/>
              <a:t>生活援助</a:t>
            </a:r>
            <a:r>
              <a:rPr lang="ja-JP" altLang="en-US" sz="3200" u="sng" dirty="0"/>
              <a:t>の</a:t>
            </a:r>
            <a:r>
              <a:rPr lang="ja-JP" altLang="en-US" sz="3200" u="sng" dirty="0" smtClean="0"/>
              <a:t>時給単価</a:t>
            </a:r>
            <a:r>
              <a:rPr lang="en-US" altLang="ja-JP" sz="3200" u="sng" dirty="0" smtClean="0"/>
              <a:t>950</a:t>
            </a:r>
            <a:r>
              <a:rPr lang="ja-JP" altLang="en-US" sz="3200" u="sng" dirty="0" smtClean="0"/>
              <a:t>円を参考に設定</a:t>
            </a:r>
            <a:endParaRPr lang="ja-JP" altLang="en-US" sz="3200" u="sng" dirty="0"/>
          </a:p>
        </p:txBody>
      </p:sp>
    </p:spTree>
    <p:extLst>
      <p:ext uri="{BB962C8B-B14F-4D97-AF65-F5344CB8AC3E}">
        <p14:creationId xmlns:p14="http://schemas.microsoft.com/office/powerpoint/2010/main" val="29075114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8330" y="908720"/>
            <a:ext cx="9036496" cy="5693866"/>
          </a:xfrm>
          <a:prstGeom prst="rect">
            <a:avLst/>
          </a:prstGeom>
        </p:spPr>
        <p:txBody>
          <a:bodyPr wrap="square">
            <a:spAutoFit/>
          </a:bodyPr>
          <a:lstStyle/>
          <a:p>
            <a:pPr algn="just">
              <a:spcAft>
                <a:spcPts val="0"/>
              </a:spcAft>
            </a:pPr>
            <a:r>
              <a:rPr lang="ja-JP" altLang="ja-JP" sz="2800" kern="100" dirty="0">
                <a:latin typeface="+mn-ea"/>
                <a:cs typeface="Times New Roman" panose="02020603050405020304" pitchFamily="18" charset="0"/>
              </a:rPr>
              <a:t>大阪市の「判定基準」案によると「訪問介護員による現行相当サービス利用」は新総合事業移行前に既に介護予防訪問介護を利用している人は「現行相当サービス」が利用</a:t>
            </a:r>
            <a:r>
              <a:rPr lang="ja-JP" altLang="ja-JP" sz="2800" kern="100" dirty="0" smtClean="0">
                <a:latin typeface="+mn-ea"/>
                <a:cs typeface="Times New Roman" panose="02020603050405020304" pitchFamily="18" charset="0"/>
              </a:rPr>
              <a:t>でき</a:t>
            </a:r>
            <a:r>
              <a:rPr lang="ja-JP" altLang="en-US" sz="2800" kern="100" dirty="0" smtClean="0">
                <a:latin typeface="+mn-ea"/>
                <a:cs typeface="Times New Roman" panose="02020603050405020304" pitchFamily="18" charset="0"/>
              </a:rPr>
              <a:t>る</a:t>
            </a:r>
            <a:r>
              <a:rPr lang="ja-JP" altLang="ja-JP" sz="2800" kern="100" dirty="0" smtClean="0">
                <a:latin typeface="+mn-ea"/>
                <a:cs typeface="Times New Roman" panose="02020603050405020304" pitchFamily="18" charset="0"/>
              </a:rPr>
              <a:t>が</a:t>
            </a:r>
            <a:r>
              <a:rPr lang="ja-JP" altLang="ja-JP" sz="2800" kern="100" dirty="0">
                <a:latin typeface="+mn-ea"/>
                <a:cs typeface="Times New Roman" panose="02020603050405020304" pitchFamily="18" charset="0"/>
              </a:rPr>
              <a:t>、新規利用者は</a:t>
            </a:r>
          </a:p>
          <a:p>
            <a:pPr marL="342900" lvl="0" indent="-342900" algn="just">
              <a:spcAft>
                <a:spcPts val="0"/>
              </a:spcAft>
              <a:buFont typeface="+mj-ea"/>
              <a:buAutoNum type="circleNumDbPlain"/>
            </a:pPr>
            <a:r>
              <a:rPr lang="ja-JP" altLang="ja-JP" sz="2800" kern="100" dirty="0">
                <a:latin typeface="+mn-ea"/>
                <a:cs typeface="Times New Roman" panose="02020603050405020304" pitchFamily="18" charset="0"/>
              </a:rPr>
              <a:t>「認知症高齢者の日常生活自立度」ランクⅡ（</a:t>
            </a:r>
            <a:r>
              <a:rPr lang="ja-JP" altLang="ja-JP" sz="2800" kern="100" dirty="0">
                <a:solidFill>
                  <a:srgbClr val="FF0000"/>
                </a:solidFill>
                <a:latin typeface="+mn-ea"/>
                <a:cs typeface="Times New Roman" panose="02020603050405020304" pitchFamily="18" charset="0"/>
              </a:rPr>
              <a:t>日常生活に支障のある認知症</a:t>
            </a:r>
            <a:r>
              <a:rPr lang="ja-JP" altLang="ja-JP" sz="2800" kern="100" dirty="0">
                <a:latin typeface="+mn-ea"/>
                <a:cs typeface="Times New Roman" panose="02020603050405020304" pitchFamily="18" charset="0"/>
              </a:rPr>
              <a:t>）以上</a:t>
            </a:r>
          </a:p>
          <a:p>
            <a:pPr marL="342900" lvl="0" indent="-342900" algn="just">
              <a:spcAft>
                <a:spcPts val="0"/>
              </a:spcAft>
              <a:buFont typeface="+mj-ea"/>
              <a:buAutoNum type="circleNumDbPlain"/>
            </a:pPr>
            <a:r>
              <a:rPr lang="ja-JP" altLang="ja-JP" sz="2800" kern="100" dirty="0">
                <a:latin typeface="+mn-ea"/>
                <a:cs typeface="Times New Roman" panose="02020603050405020304" pitchFamily="18" charset="0"/>
              </a:rPr>
              <a:t>「障害高齢者の日常生活自立度」ランクＢ（</a:t>
            </a:r>
            <a:r>
              <a:rPr lang="ja-JP" altLang="ja-JP" sz="2800" kern="100" dirty="0">
                <a:solidFill>
                  <a:srgbClr val="FF0000"/>
                </a:solidFill>
                <a:latin typeface="+mn-ea"/>
                <a:cs typeface="Times New Roman" panose="02020603050405020304" pitchFamily="18" charset="0"/>
              </a:rPr>
              <a:t>ベッド生活中心で車椅子利用</a:t>
            </a:r>
            <a:r>
              <a:rPr lang="ja-JP" altLang="ja-JP" sz="2800" kern="100" dirty="0">
                <a:latin typeface="+mn-ea"/>
                <a:cs typeface="Times New Roman" panose="02020603050405020304" pitchFamily="18" charset="0"/>
              </a:rPr>
              <a:t>）以上</a:t>
            </a:r>
          </a:p>
          <a:p>
            <a:pPr marL="533400" algn="just">
              <a:spcAft>
                <a:spcPts val="0"/>
              </a:spcAft>
            </a:pPr>
            <a:r>
              <a:rPr lang="ja-JP" altLang="ja-JP" sz="2800" kern="100" dirty="0">
                <a:latin typeface="+mn-ea"/>
                <a:cs typeface="Times New Roman" panose="02020603050405020304" pitchFamily="18" charset="0"/>
              </a:rPr>
              <a:t>の人でないと「現行相当サービス」は利用対象となりません。</a:t>
            </a:r>
          </a:p>
          <a:p>
            <a:pPr algn="just">
              <a:spcAft>
                <a:spcPts val="0"/>
              </a:spcAft>
            </a:pPr>
            <a:r>
              <a:rPr lang="ja-JP" altLang="ja-JP" sz="2800" kern="100" dirty="0">
                <a:latin typeface="+mn-ea"/>
                <a:cs typeface="Times New Roman" panose="02020603050405020304" pitchFamily="18" charset="0"/>
              </a:rPr>
              <a:t>　それ以外の人が「現行相当サービス」（訪問型）を利用するには、</a:t>
            </a:r>
            <a:r>
              <a:rPr lang="ja-JP" altLang="ja-JP" sz="2800" kern="100" dirty="0">
                <a:solidFill>
                  <a:srgbClr val="FF0000"/>
                </a:solidFill>
                <a:latin typeface="+mn-ea"/>
                <a:cs typeface="Times New Roman" panose="02020603050405020304" pitchFamily="18" charset="0"/>
              </a:rPr>
              <a:t>「大阪市サービス判定会議」（月</a:t>
            </a:r>
            <a:r>
              <a:rPr lang="en-US" altLang="ja-JP" sz="2800" kern="100" dirty="0">
                <a:solidFill>
                  <a:srgbClr val="FF0000"/>
                </a:solidFill>
                <a:latin typeface="+mn-ea"/>
                <a:cs typeface="Times New Roman" panose="02020603050405020304" pitchFamily="18" charset="0"/>
              </a:rPr>
              <a:t>1</a:t>
            </a:r>
            <a:r>
              <a:rPr lang="ja-JP" altLang="ja-JP" sz="2800" kern="100" dirty="0">
                <a:solidFill>
                  <a:srgbClr val="FF0000"/>
                </a:solidFill>
                <a:latin typeface="+mn-ea"/>
                <a:cs typeface="Times New Roman" panose="02020603050405020304" pitchFamily="18" charset="0"/>
              </a:rPr>
              <a:t>回、事務局大阪市高齢福祉課）の判定</a:t>
            </a:r>
            <a:r>
              <a:rPr lang="ja-JP" altLang="ja-JP" sz="2800" kern="100" dirty="0">
                <a:latin typeface="+mn-ea"/>
                <a:cs typeface="Times New Roman" panose="02020603050405020304" pitchFamily="18" charset="0"/>
              </a:rPr>
              <a:t>を</a:t>
            </a:r>
            <a:r>
              <a:rPr lang="ja-JP" altLang="ja-JP" sz="2800" kern="100" dirty="0" smtClean="0">
                <a:latin typeface="+mn-ea"/>
                <a:cs typeface="Times New Roman" panose="02020603050405020304" pitchFamily="18" charset="0"/>
              </a:rPr>
              <a:t>受けなければ</a:t>
            </a:r>
            <a:r>
              <a:rPr lang="ja-JP" altLang="en-US" sz="2800" kern="100" dirty="0" smtClean="0">
                <a:latin typeface="+mn-ea"/>
                <a:cs typeface="Times New Roman" panose="02020603050405020304" pitchFamily="18" charset="0"/>
              </a:rPr>
              <a:t>利用できない。</a:t>
            </a:r>
            <a:endParaRPr lang="ja-JP" altLang="ja-JP" sz="2800" kern="100" dirty="0">
              <a:effectLst/>
              <a:latin typeface="+mn-ea"/>
              <a:cs typeface="Times New Roman" panose="02020603050405020304" pitchFamily="18" charset="0"/>
            </a:endParaRPr>
          </a:p>
        </p:txBody>
      </p:sp>
      <p:sp>
        <p:nvSpPr>
          <p:cNvPr id="4" name="正方形/長方形 3"/>
          <p:cNvSpPr/>
          <p:nvPr/>
        </p:nvSpPr>
        <p:spPr>
          <a:xfrm>
            <a:off x="467544" y="260648"/>
            <a:ext cx="8064896" cy="64807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smtClean="0">
                <a:solidFill>
                  <a:srgbClr val="FF0000"/>
                </a:solidFill>
              </a:rPr>
              <a:t>ヘルパー利用の大阪市の判定基準</a:t>
            </a:r>
            <a:endParaRPr kumimoji="1" lang="ja-JP" altLang="en-US" sz="3600" dirty="0">
              <a:solidFill>
                <a:srgbClr val="FF0000"/>
              </a:solidFill>
            </a:endParaRPr>
          </a:p>
        </p:txBody>
      </p:sp>
    </p:spTree>
    <p:extLst>
      <p:ext uri="{BB962C8B-B14F-4D97-AF65-F5344CB8AC3E}">
        <p14:creationId xmlns:p14="http://schemas.microsoft.com/office/powerpoint/2010/main" val="32099029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052736"/>
            <a:ext cx="8229600" cy="4525963"/>
          </a:xfrm>
        </p:spPr>
        <p:txBody>
          <a:bodyPr/>
          <a:lstStyle/>
          <a:p>
            <a:pPr marL="0" indent="0">
              <a:buNone/>
            </a:pPr>
            <a:r>
              <a:rPr kumimoji="1" lang="ja-JP" altLang="en-US" dirty="0" smtClean="0"/>
              <a:t>○大阪市の「現行相当サービス判定基準」</a:t>
            </a:r>
            <a:endParaRPr kumimoji="1" lang="en-US" altLang="ja-JP" dirty="0" smtClean="0"/>
          </a:p>
          <a:p>
            <a:pPr marL="0" indent="0">
              <a:buNone/>
            </a:pPr>
            <a:r>
              <a:rPr lang="ja-JP" altLang="en-US" dirty="0"/>
              <a:t>　</a:t>
            </a:r>
            <a:r>
              <a:rPr lang="ja-JP" altLang="en-US" dirty="0" smtClean="0"/>
              <a:t>　内容をいち早く暴露　介護事業所・ケアマネジャーに</a:t>
            </a:r>
            <a:r>
              <a:rPr lang="en-US" altLang="ja-JP" dirty="0" smtClean="0"/>
              <a:t>FAX</a:t>
            </a:r>
            <a:r>
              <a:rPr lang="ja-JP" altLang="en-US" dirty="0" smtClean="0"/>
              <a:t>送信</a:t>
            </a:r>
            <a:endParaRPr lang="en-US" altLang="ja-JP" dirty="0" smtClean="0"/>
          </a:p>
          <a:p>
            <a:pPr marL="0" indent="0">
              <a:buNone/>
            </a:pPr>
            <a:r>
              <a:rPr lang="ja-JP" altLang="en-US" dirty="0" smtClean="0"/>
              <a:t>○市の審議会傍聴　</a:t>
            </a:r>
            <a:endParaRPr lang="en-US" altLang="ja-JP" dirty="0" smtClean="0"/>
          </a:p>
          <a:p>
            <a:pPr marL="0" indent="0">
              <a:buNone/>
            </a:pPr>
            <a:r>
              <a:rPr lang="ja-JP" altLang="en-US" dirty="0" smtClean="0"/>
              <a:t>○緊急の「撤回」要求・交渉　９月７日予定</a:t>
            </a:r>
            <a:endParaRPr lang="en-US" altLang="ja-JP" dirty="0" smtClean="0"/>
          </a:p>
          <a:p>
            <a:pPr marL="0" indent="0">
              <a:buNone/>
            </a:pPr>
            <a:r>
              <a:rPr lang="ja-JP" altLang="en-US" dirty="0" smtClean="0"/>
              <a:t>○全ケアマネ事業所に「判定基準」利用者アンケート　　　３０６事業所回答</a:t>
            </a:r>
            <a:endParaRPr lang="en-US" altLang="ja-JP" dirty="0" smtClean="0"/>
          </a:p>
          <a:p>
            <a:pPr marL="0" indent="0">
              <a:buNone/>
            </a:pPr>
            <a:r>
              <a:rPr kumimoji="1" lang="ja-JP" altLang="en-US" dirty="0"/>
              <a:t>　</a:t>
            </a:r>
            <a:r>
              <a:rPr kumimoji="1" lang="ja-JP" altLang="en-US" dirty="0" smtClean="0"/>
              <a:t>　　認知症自立度</a:t>
            </a:r>
            <a:r>
              <a:rPr kumimoji="1" lang="en-US" altLang="ja-JP" dirty="0" smtClean="0"/>
              <a:t>Ⅱ</a:t>
            </a:r>
            <a:r>
              <a:rPr kumimoji="1" lang="ja-JP" altLang="en-US" dirty="0" smtClean="0"/>
              <a:t>　１６％　</a:t>
            </a:r>
            <a:endParaRPr kumimoji="1" lang="en-US" altLang="ja-JP" dirty="0" smtClean="0"/>
          </a:p>
          <a:p>
            <a:pPr marL="0" indent="0">
              <a:buNone/>
            </a:pPr>
            <a:r>
              <a:rPr lang="ja-JP" altLang="en-US" dirty="0" smtClean="0"/>
              <a:t>○他団体との共同も広がる</a:t>
            </a:r>
            <a:endParaRPr kumimoji="1" lang="ja-JP" altLang="en-US" dirty="0"/>
          </a:p>
        </p:txBody>
      </p:sp>
      <p:sp>
        <p:nvSpPr>
          <p:cNvPr id="3" name="テキスト ボックス 2"/>
          <p:cNvSpPr txBox="1"/>
          <p:nvPr/>
        </p:nvSpPr>
        <p:spPr>
          <a:xfrm>
            <a:off x="323528" y="26966"/>
            <a:ext cx="8363272" cy="769441"/>
          </a:xfrm>
          <a:prstGeom prst="rect">
            <a:avLst/>
          </a:prstGeom>
          <a:noFill/>
        </p:spPr>
        <p:txBody>
          <a:bodyPr wrap="square">
            <a:spAutoFit/>
          </a:bodyPr>
          <a:lstStyle/>
          <a:p>
            <a:pPr>
              <a:defRPr/>
            </a:pPr>
            <a:r>
              <a:rPr lang="ja-JP" altLang="en-US" sz="4400" u="sng" dirty="0"/>
              <a:t>大阪市</a:t>
            </a:r>
            <a:r>
              <a:rPr lang="ja-JP" altLang="en-US" sz="4400" u="sng" dirty="0" smtClean="0"/>
              <a:t>でのたたかいの到達点</a:t>
            </a:r>
            <a:endParaRPr lang="ja-JP" altLang="en-US" sz="4400" u="sng" dirty="0"/>
          </a:p>
        </p:txBody>
      </p:sp>
    </p:spTree>
    <p:extLst>
      <p:ext uri="{BB962C8B-B14F-4D97-AF65-F5344CB8AC3E}">
        <p14:creationId xmlns:p14="http://schemas.microsoft.com/office/powerpoint/2010/main" val="38151938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40000"/>
              <a:lumOff val="60000"/>
            </a:schemeClr>
          </a:solidFill>
        </p:spPr>
        <p:txBody>
          <a:bodyPr/>
          <a:lstStyle/>
          <a:p>
            <a:r>
              <a:rPr kumimoji="1" lang="ja-JP" altLang="en-US" dirty="0" smtClean="0"/>
              <a:t>地域でただちにとりくむべきこと</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○現行相当サービスの利用者の考え方・基準案があればただちに公開させる</a:t>
            </a:r>
            <a:endParaRPr lang="en-US" altLang="ja-JP" dirty="0" smtClean="0"/>
          </a:p>
          <a:p>
            <a:pPr marL="0" indent="0">
              <a:buNone/>
            </a:pPr>
            <a:r>
              <a:rPr lang="ja-JP" altLang="en-US" dirty="0" smtClean="0"/>
              <a:t>○とくに利用者数割合の「見込み」</a:t>
            </a: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○自治体当局に要求・交渉</a:t>
            </a:r>
            <a:endParaRPr lang="en-US" altLang="ja-JP" dirty="0" smtClean="0"/>
          </a:p>
          <a:p>
            <a:pPr marL="0" indent="0">
              <a:buNone/>
            </a:pPr>
            <a:r>
              <a:rPr lang="ja-JP" altLang="en-US" dirty="0"/>
              <a:t>　</a:t>
            </a:r>
            <a:r>
              <a:rPr lang="ja-JP" altLang="en-US" dirty="0" smtClean="0"/>
              <a:t>　①現行相当サービスの利用保障</a:t>
            </a:r>
            <a:endParaRPr lang="en-US" altLang="ja-JP" dirty="0" smtClean="0"/>
          </a:p>
          <a:p>
            <a:pPr marL="0" indent="0">
              <a:buNone/>
            </a:pPr>
            <a:r>
              <a:rPr lang="ja-JP" altLang="en-US" dirty="0"/>
              <a:t>　</a:t>
            </a:r>
            <a:r>
              <a:rPr lang="ja-JP" altLang="en-US" dirty="0" smtClean="0"/>
              <a:t>　②不当な排除・選別をさせない</a:t>
            </a:r>
            <a:endParaRPr lang="en-US" altLang="ja-JP" dirty="0" smtClean="0"/>
          </a:p>
          <a:p>
            <a:pPr marL="0" indent="0">
              <a:buNone/>
            </a:pPr>
            <a:endParaRPr lang="en-US" altLang="ja-JP" dirty="0" smtClean="0"/>
          </a:p>
          <a:p>
            <a:pPr marL="0" indent="0">
              <a:buNone/>
            </a:pPr>
            <a:endParaRPr lang="en-US" altLang="ja-JP" dirty="0" smtClean="0"/>
          </a:p>
        </p:txBody>
      </p:sp>
      <p:sp>
        <p:nvSpPr>
          <p:cNvPr id="4" name="下矢印 3"/>
          <p:cNvSpPr/>
          <p:nvPr/>
        </p:nvSpPr>
        <p:spPr>
          <a:xfrm>
            <a:off x="3491880" y="3429000"/>
            <a:ext cx="122413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39411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530626"/>
          </a:xfrm>
        </p:spPr>
        <p:txBody>
          <a:bodyPr/>
          <a:lstStyle/>
          <a:p>
            <a:r>
              <a:rPr kumimoji="1" lang="ja-JP" altLang="en-US" sz="8000" dirty="0" smtClean="0">
                <a:solidFill>
                  <a:srgbClr val="FF0000"/>
                </a:solidFill>
              </a:rPr>
              <a:t>争点３</a:t>
            </a:r>
            <a:r>
              <a:rPr kumimoji="1" lang="en-US" altLang="ja-JP" sz="8000" dirty="0" smtClean="0">
                <a:solidFill>
                  <a:srgbClr val="FF0000"/>
                </a:solidFill>
              </a:rPr>
              <a:t/>
            </a:r>
            <a:br>
              <a:rPr kumimoji="1" lang="en-US" altLang="ja-JP" sz="8000" dirty="0" smtClean="0">
                <a:solidFill>
                  <a:srgbClr val="FF0000"/>
                </a:solidFill>
              </a:rPr>
            </a:br>
            <a:r>
              <a:rPr lang="ja-JP" altLang="en-US" sz="8000" dirty="0" smtClean="0">
                <a:solidFill>
                  <a:srgbClr val="FF0000"/>
                </a:solidFill>
              </a:rPr>
              <a:t>要介護認定申請権を侵害せない</a:t>
            </a:r>
            <a:r>
              <a:rPr lang="en-US" altLang="ja-JP" sz="8000" dirty="0" smtClean="0">
                <a:solidFill>
                  <a:srgbClr val="FF0000"/>
                </a:solidFill>
              </a:rPr>
              <a:t/>
            </a:r>
            <a:br>
              <a:rPr lang="en-US" altLang="ja-JP" sz="8000" dirty="0" smtClean="0">
                <a:solidFill>
                  <a:srgbClr val="FF0000"/>
                </a:solidFill>
              </a:rPr>
            </a:br>
            <a:r>
              <a:rPr lang="ja-JP" altLang="en-US" sz="6000" dirty="0" smtClean="0"/>
              <a:t>基本チェックリスト問題</a:t>
            </a:r>
            <a:endParaRPr kumimoji="1" lang="ja-JP" altLang="en-US" sz="6000" dirty="0"/>
          </a:p>
        </p:txBody>
      </p:sp>
    </p:spTree>
    <p:extLst>
      <p:ext uri="{BB962C8B-B14F-4D97-AF65-F5344CB8AC3E}">
        <p14:creationId xmlns:p14="http://schemas.microsoft.com/office/powerpoint/2010/main" val="3417869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4000" dirty="0" smtClean="0">
                <a:solidFill>
                  <a:srgbClr val="FF0000"/>
                </a:solidFill>
              </a:rPr>
              <a:t>経済財政運営の基本方針「骨太の方針」</a:t>
            </a:r>
            <a:r>
              <a:rPr lang="en-US" altLang="ja-JP" sz="4000" dirty="0" smtClean="0">
                <a:solidFill>
                  <a:srgbClr val="FF0000"/>
                </a:solidFill>
              </a:rPr>
              <a:t> 2015</a:t>
            </a:r>
            <a:r>
              <a:rPr lang="ja-JP" altLang="en-US" sz="4000" dirty="0" smtClean="0">
                <a:solidFill>
                  <a:srgbClr val="FF0000"/>
                </a:solidFill>
              </a:rPr>
              <a:t>年６月３０日閣議決定</a:t>
            </a:r>
            <a:endParaRPr kumimoji="1" lang="ja-JP" altLang="en-US" sz="4000" dirty="0">
              <a:solidFill>
                <a:srgbClr val="FF0000"/>
              </a:solidFill>
            </a:endParaRPr>
          </a:p>
        </p:txBody>
      </p:sp>
      <p:sp>
        <p:nvSpPr>
          <p:cNvPr id="3" name="コンテンツ プレースホルダ 2"/>
          <p:cNvSpPr>
            <a:spLocks noGrp="1"/>
          </p:cNvSpPr>
          <p:nvPr>
            <p:ph idx="1"/>
          </p:nvPr>
        </p:nvSpPr>
        <p:spPr>
          <a:xfrm>
            <a:off x="251520" y="1700808"/>
            <a:ext cx="8373616" cy="4886003"/>
          </a:xfrm>
          <a:solidFill>
            <a:srgbClr val="FFFF00"/>
          </a:solidFill>
        </p:spPr>
        <p:txBody>
          <a:bodyPr>
            <a:normAutofit/>
          </a:bodyPr>
          <a:lstStyle/>
          <a:p>
            <a:pPr>
              <a:buNone/>
            </a:pPr>
            <a:r>
              <a:rPr lang="ja-JP" altLang="en-US" dirty="0" smtClean="0"/>
              <a:t>　　　２０２０年度に「財政健全化」目標を達成するための「経済・財政再生計画」</a:t>
            </a:r>
            <a:endParaRPr lang="en-US" altLang="ja-JP" dirty="0" smtClean="0"/>
          </a:p>
          <a:p>
            <a:pPr>
              <a:buNone/>
            </a:pPr>
            <a:r>
              <a:rPr lang="ja-JP" altLang="en-US" dirty="0" smtClean="0"/>
              <a:t>　　２０１６～２０１８年度を「集中改革期間」</a:t>
            </a:r>
            <a:endParaRPr lang="en-US" altLang="ja-JP" dirty="0" smtClean="0"/>
          </a:p>
          <a:p>
            <a:pPr>
              <a:buNone/>
            </a:pPr>
            <a:r>
              <a:rPr lang="ja-JP" altLang="en-US" dirty="0" smtClean="0"/>
              <a:t>　　３年間で社会保障費の自然増を１兆５千億円に抑える</a:t>
            </a:r>
            <a:endParaRPr lang="en-US" altLang="ja-JP" dirty="0" smtClean="0"/>
          </a:p>
          <a:p>
            <a:pPr>
              <a:buNone/>
            </a:pPr>
            <a:r>
              <a:rPr lang="ja-JP" altLang="en-US" dirty="0" smtClean="0"/>
              <a:t>　　３年間で９千億～１兆５千億円、１年当たり３千億～５千億円も削る　「目安」</a:t>
            </a:r>
          </a:p>
          <a:p>
            <a:endParaRPr kumimoji="1" lang="ja-JP" altLang="en-US" dirty="0"/>
          </a:p>
        </p:txBody>
      </p:sp>
    </p:spTree>
    <p:extLst>
      <p:ext uri="{BB962C8B-B14F-4D97-AF65-F5344CB8AC3E}">
        <p14:creationId xmlns:p14="http://schemas.microsoft.com/office/powerpoint/2010/main" val="36204712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5698"/>
            <a:ext cx="8229600" cy="1143000"/>
          </a:xfrm>
        </p:spPr>
        <p:txBody>
          <a:bodyPr/>
          <a:lstStyle/>
          <a:p>
            <a:r>
              <a:rPr kumimoji="1" lang="ja-JP" altLang="en-US" u="sng" dirty="0" smtClean="0"/>
              <a:t>要支援認定手続き</a:t>
            </a:r>
            <a:endParaRPr kumimoji="1" lang="ja-JP" altLang="en-US" u="sng" dirty="0"/>
          </a:p>
        </p:txBody>
      </p:sp>
      <p:sp>
        <p:nvSpPr>
          <p:cNvPr id="3" name="コンテンツ プレースホルダー 2"/>
          <p:cNvSpPr>
            <a:spLocks noGrp="1"/>
          </p:cNvSpPr>
          <p:nvPr>
            <p:ph idx="1"/>
          </p:nvPr>
        </p:nvSpPr>
        <p:spPr>
          <a:xfrm>
            <a:off x="251520" y="836713"/>
            <a:ext cx="8784976" cy="4176464"/>
          </a:xfrm>
        </p:spPr>
        <p:txBody>
          <a:bodyPr/>
          <a:lstStyle/>
          <a:p>
            <a:pPr marL="0" indent="0">
              <a:buNone/>
            </a:pPr>
            <a:r>
              <a:rPr lang="ja-JP" altLang="en-US" dirty="0"/>
              <a:t>●</a:t>
            </a:r>
            <a:r>
              <a:rPr lang="ja-JP" altLang="en-US" dirty="0" smtClean="0"/>
              <a:t>原則</a:t>
            </a:r>
            <a:r>
              <a:rPr lang="ja-JP" altLang="en-US" dirty="0"/>
              <a:t>、新規でサービスを利用する人は、認定申請の手続を行う予定です。</a:t>
            </a:r>
            <a:br>
              <a:rPr lang="ja-JP" altLang="en-US" dirty="0"/>
            </a:br>
            <a:r>
              <a:rPr lang="ja-JP" altLang="en-US" dirty="0" smtClean="0"/>
              <a:t>●新規</a:t>
            </a:r>
            <a:r>
              <a:rPr lang="ja-JP" altLang="en-US" dirty="0"/>
              <a:t>申請者で明らかに、要介護状態ではなく、介護予防訪問介護・通所介護のみの利用を希望している人や、更新時に要支援１・２で介護予防訪問介護・通所介護のみを利用していて、今後も同様のサービスを希望する人は、チェックリストの手続を行う予定です。</a:t>
            </a:r>
            <a:br>
              <a:rPr lang="ja-JP" altLang="en-US" dirty="0"/>
            </a:br>
            <a:endParaRPr lang="en-US" altLang="ja-JP" dirty="0" smtClean="0"/>
          </a:p>
          <a:p>
            <a:pPr marL="0" indent="0">
              <a:buNone/>
            </a:pPr>
            <a:r>
              <a:rPr kumimoji="1" lang="ja-JP" altLang="en-US" dirty="0" smtClean="0"/>
              <a:t>他自治体の状況　キャラバン資料１１３～１１６頁</a:t>
            </a:r>
            <a:endParaRPr kumimoji="1" lang="ja-JP" altLang="en-US" dirty="0"/>
          </a:p>
        </p:txBody>
      </p:sp>
      <p:sp>
        <p:nvSpPr>
          <p:cNvPr id="4" name="正方形/長方形 3"/>
          <p:cNvSpPr/>
          <p:nvPr/>
        </p:nvSpPr>
        <p:spPr>
          <a:xfrm>
            <a:off x="5364088" y="4653136"/>
            <a:ext cx="3365756" cy="23223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岸和田市　回答</a:t>
            </a:r>
            <a:endParaRPr kumimoji="1" lang="ja-JP" altLang="en-US" dirty="0"/>
          </a:p>
        </p:txBody>
      </p:sp>
    </p:spTree>
    <p:extLst>
      <p:ext uri="{BB962C8B-B14F-4D97-AF65-F5344CB8AC3E}">
        <p14:creationId xmlns:p14="http://schemas.microsoft.com/office/powerpoint/2010/main" val="2266378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23528" y="1628800"/>
            <a:ext cx="8640960" cy="4497363"/>
          </a:xfrm>
        </p:spPr>
        <p:txBody>
          <a:bodyPr/>
          <a:lstStyle/>
          <a:p>
            <a:pPr marL="0" indent="0">
              <a:buNone/>
            </a:pPr>
            <a:r>
              <a:rPr lang="ja-JP" altLang="ja-JP" dirty="0" smtClean="0"/>
              <a:t>大阪市</a:t>
            </a:r>
            <a:r>
              <a:rPr lang="ja-JP" altLang="ja-JP" dirty="0"/>
              <a:t>は今年（２０１６年）３月末に突如、「事業対象者判定」の独自ルール</a:t>
            </a:r>
            <a:r>
              <a:rPr lang="ja-JP" altLang="ja-JP" dirty="0" smtClean="0"/>
              <a:t>案</a:t>
            </a:r>
            <a:endParaRPr lang="ja-JP" altLang="ja-JP" dirty="0"/>
          </a:p>
          <a:p>
            <a:pPr marL="0" indent="0">
              <a:buNone/>
            </a:pPr>
            <a:r>
              <a:rPr lang="ja-JP" altLang="ja-JP" dirty="0" smtClean="0"/>
              <a:t>①</a:t>
            </a:r>
            <a:r>
              <a:rPr lang="ja-JP" altLang="ja-JP" dirty="0"/>
              <a:t>基本チェックリストで「該当」となった人は、健診を受けて、総合事業の「短期集中型サービス」は利用できる</a:t>
            </a:r>
          </a:p>
          <a:p>
            <a:pPr marL="0" indent="0">
              <a:buNone/>
            </a:pPr>
            <a:r>
              <a:rPr lang="ja-JP" altLang="ja-JP" dirty="0" smtClean="0"/>
              <a:t>②</a:t>
            </a:r>
            <a:r>
              <a:rPr lang="ja-JP" altLang="ja-JP" dirty="0"/>
              <a:t>基本チェックリストで「該当」となった人が、総合事業の「基準緩和型サービス」「現行相当型サービス」を利用する場合は、さらに「要支援認定」を受けて要支援１・２と認定されることが必要</a:t>
            </a:r>
          </a:p>
          <a:p>
            <a:endParaRPr kumimoji="1" lang="ja-JP" altLang="en-US" dirty="0"/>
          </a:p>
        </p:txBody>
      </p:sp>
      <p:sp>
        <p:nvSpPr>
          <p:cNvPr id="3" name="正方形/長方形 2"/>
          <p:cNvSpPr/>
          <p:nvPr/>
        </p:nvSpPr>
        <p:spPr>
          <a:xfrm>
            <a:off x="323528" y="188640"/>
            <a:ext cx="7848872" cy="1077218"/>
          </a:xfrm>
          <a:prstGeom prst="rect">
            <a:avLst/>
          </a:prstGeom>
          <a:solidFill>
            <a:schemeClr val="accent1">
              <a:lumMod val="20000"/>
              <a:lumOff val="80000"/>
            </a:schemeClr>
          </a:solidFill>
        </p:spPr>
        <p:txBody>
          <a:bodyPr wrap="square">
            <a:spAutoFit/>
          </a:bodyPr>
          <a:lstStyle/>
          <a:p>
            <a:r>
              <a:rPr lang="ja-JP" altLang="en-US" sz="3200" dirty="0" smtClean="0"/>
              <a:t>大阪市　</a:t>
            </a:r>
            <a:r>
              <a:rPr lang="ja-JP" altLang="ja-JP" sz="3200" dirty="0" smtClean="0"/>
              <a:t>基本</a:t>
            </a:r>
            <a:r>
              <a:rPr lang="ja-JP" altLang="ja-JP" sz="3200" dirty="0"/>
              <a:t>チェックリスト＋要支援認定　</a:t>
            </a:r>
            <a:endParaRPr lang="en-US" altLang="ja-JP" sz="3200" dirty="0" smtClean="0"/>
          </a:p>
          <a:p>
            <a:r>
              <a:rPr lang="ja-JP" altLang="en-US" sz="3200" dirty="0"/>
              <a:t>　</a:t>
            </a:r>
            <a:r>
              <a:rPr lang="ja-JP" altLang="en-US" sz="3200" dirty="0" smtClean="0"/>
              <a:t>　　　</a:t>
            </a:r>
            <a:r>
              <a:rPr lang="ja-JP" altLang="ja-JP" sz="3200" dirty="0" smtClean="0"/>
              <a:t>―</a:t>
            </a:r>
            <a:r>
              <a:rPr lang="ja-JP" altLang="ja-JP" sz="3200" dirty="0"/>
              <a:t>事業対象者判定の独自ルール</a:t>
            </a:r>
          </a:p>
        </p:txBody>
      </p:sp>
    </p:spTree>
    <p:extLst>
      <p:ext uri="{BB962C8B-B14F-4D97-AF65-F5344CB8AC3E}">
        <p14:creationId xmlns:p14="http://schemas.microsoft.com/office/powerpoint/2010/main" val="32158023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コンテンツ プレースホルダー 2"/>
          <p:cNvPicPr>
            <a:picLocks noGrp="1" noChangeAspect="1"/>
          </p:cNvPicPr>
          <p:nvPr>
            <p:ph idx="1"/>
          </p:nvPr>
        </p:nvPicPr>
        <p:blipFill>
          <a:blip r:embed="rId2"/>
          <a:stretch>
            <a:fillRect/>
          </a:stretch>
        </p:blipFill>
        <p:spPr>
          <a:xfrm>
            <a:off x="155975" y="116632"/>
            <a:ext cx="8712201" cy="6480720"/>
          </a:xfrm>
          <a:prstGeom prst="rect">
            <a:avLst/>
          </a:prstGeom>
        </p:spPr>
      </p:pic>
    </p:spTree>
    <p:extLst>
      <p:ext uri="{BB962C8B-B14F-4D97-AF65-F5344CB8AC3E}">
        <p14:creationId xmlns:p14="http://schemas.microsoft.com/office/powerpoint/2010/main" val="21251200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52090" y="1412776"/>
            <a:ext cx="8134709" cy="4958011"/>
          </a:xfrm>
        </p:spPr>
        <p:txBody>
          <a:bodyPr/>
          <a:lstStyle/>
          <a:p>
            <a:pPr marL="0" indent="0">
              <a:buNone/>
            </a:pPr>
            <a:r>
              <a:rPr lang="ja-JP" altLang="en-US" dirty="0" smtClean="0"/>
              <a:t>○</a:t>
            </a:r>
            <a:r>
              <a:rPr lang="ja-JP" altLang="ja-JP" dirty="0" smtClean="0"/>
              <a:t>新規</a:t>
            </a:r>
            <a:r>
              <a:rPr lang="ja-JP" altLang="ja-JP" dirty="0"/>
              <a:t>利用　要支援認定必要　　</a:t>
            </a:r>
            <a:endParaRPr lang="en-US" altLang="ja-JP" dirty="0" smtClean="0"/>
          </a:p>
          <a:p>
            <a:pPr marL="0" indent="0">
              <a:buNone/>
            </a:pPr>
            <a:r>
              <a:rPr lang="ja-JP" altLang="en-US" dirty="0"/>
              <a:t>　</a:t>
            </a:r>
            <a:r>
              <a:rPr lang="ja-JP" altLang="ja-JP" dirty="0" smtClean="0"/>
              <a:t>認定</a:t>
            </a:r>
            <a:r>
              <a:rPr lang="ja-JP" altLang="ja-JP" dirty="0"/>
              <a:t>非該当者が基本チェックリストで対象となっても「</a:t>
            </a:r>
            <a:r>
              <a:rPr lang="ja-JP" altLang="ja-JP" dirty="0" smtClean="0"/>
              <a:t>短期</a:t>
            </a:r>
            <a:r>
              <a:rPr lang="ja-JP" altLang="en-US" dirty="0" smtClean="0"/>
              <a:t>集中</a:t>
            </a:r>
            <a:r>
              <a:rPr lang="ja-JP" altLang="ja-JP" dirty="0" smtClean="0"/>
              <a:t>サービス</a:t>
            </a:r>
            <a:r>
              <a:rPr lang="ja-JP" altLang="ja-JP" dirty="0"/>
              <a:t>」しか利用できない</a:t>
            </a:r>
          </a:p>
          <a:p>
            <a:pPr marL="0" indent="0">
              <a:buNone/>
            </a:pPr>
            <a:r>
              <a:rPr lang="ja-JP" altLang="en-US" dirty="0" smtClean="0"/>
              <a:t>○</a:t>
            </a:r>
            <a:r>
              <a:rPr lang="ja-JP" altLang="ja-JP" dirty="0" smtClean="0"/>
              <a:t>認定</a:t>
            </a:r>
            <a:r>
              <a:rPr lang="ja-JP" altLang="ja-JP" dirty="0" smtClean="0"/>
              <a:t>更新</a:t>
            </a:r>
            <a:r>
              <a:rPr lang="ja-JP" altLang="ja-JP" dirty="0"/>
              <a:t>　</a:t>
            </a:r>
            <a:endParaRPr lang="en-US" altLang="ja-JP" dirty="0" smtClean="0"/>
          </a:p>
          <a:p>
            <a:pPr marL="0" indent="0">
              <a:buNone/>
            </a:pPr>
            <a:r>
              <a:rPr lang="ja-JP" altLang="en-US" dirty="0"/>
              <a:t>　</a:t>
            </a:r>
            <a:r>
              <a:rPr lang="ja-JP" altLang="ja-JP" dirty="0" smtClean="0"/>
              <a:t>認定</a:t>
            </a:r>
            <a:r>
              <a:rPr lang="ja-JP" altLang="ja-JP" dirty="0"/>
              <a:t>か基本チェックリストか選択制　基本チェックリスト</a:t>
            </a:r>
            <a:r>
              <a:rPr lang="ja-JP" altLang="ja-JP" dirty="0" smtClean="0"/>
              <a:t>は</a:t>
            </a:r>
            <a:r>
              <a:rPr lang="ja-JP" altLang="en-US" dirty="0" smtClean="0"/>
              <a:t>ケアマネ実施</a:t>
            </a:r>
            <a:r>
              <a:rPr lang="ja-JP" altLang="ja-JP" dirty="0" smtClean="0"/>
              <a:t>可</a:t>
            </a:r>
            <a:endParaRPr lang="ja-JP" altLang="ja-JP" dirty="0"/>
          </a:p>
          <a:p>
            <a:pPr marL="0" indent="0">
              <a:buNone/>
            </a:pPr>
            <a:r>
              <a:rPr lang="ja-JP" altLang="ja-JP" sz="3600" dirty="0" smtClean="0">
                <a:solidFill>
                  <a:srgbClr val="FF0000"/>
                </a:solidFill>
              </a:rPr>
              <a:t>※</a:t>
            </a:r>
            <a:r>
              <a:rPr lang="ja-JP" altLang="ja-JP" sz="3600" dirty="0">
                <a:solidFill>
                  <a:srgbClr val="FF0000"/>
                </a:solidFill>
              </a:rPr>
              <a:t>更新認定非該当者</a:t>
            </a:r>
            <a:r>
              <a:rPr lang="ja-JP" altLang="ja-JP" sz="3600" dirty="0" smtClean="0">
                <a:solidFill>
                  <a:srgbClr val="FF0000"/>
                </a:solidFill>
              </a:rPr>
              <a:t>が基本</a:t>
            </a:r>
            <a:r>
              <a:rPr lang="ja-JP" altLang="ja-JP" sz="3600" dirty="0">
                <a:solidFill>
                  <a:srgbClr val="FF0000"/>
                </a:solidFill>
              </a:rPr>
              <a:t>チェックリスト</a:t>
            </a:r>
            <a:r>
              <a:rPr lang="ja-JP" altLang="ja-JP" sz="3600" dirty="0" smtClean="0">
                <a:solidFill>
                  <a:srgbClr val="FF0000"/>
                </a:solidFill>
              </a:rPr>
              <a:t>で</a:t>
            </a:r>
            <a:r>
              <a:rPr lang="ja-JP" altLang="en-US" sz="3600" dirty="0" smtClean="0">
                <a:solidFill>
                  <a:srgbClr val="FF0000"/>
                </a:solidFill>
              </a:rPr>
              <a:t>事業</a:t>
            </a:r>
            <a:r>
              <a:rPr lang="ja-JP" altLang="ja-JP" sz="3600" dirty="0" smtClean="0">
                <a:solidFill>
                  <a:srgbClr val="FF0000"/>
                </a:solidFill>
              </a:rPr>
              <a:t>対象</a:t>
            </a:r>
            <a:r>
              <a:rPr lang="ja-JP" altLang="ja-JP" sz="3600" dirty="0">
                <a:solidFill>
                  <a:srgbClr val="FF0000"/>
                </a:solidFill>
              </a:rPr>
              <a:t>となっても「</a:t>
            </a:r>
            <a:r>
              <a:rPr lang="ja-JP" altLang="ja-JP" sz="3600" dirty="0" smtClean="0">
                <a:solidFill>
                  <a:srgbClr val="FF0000"/>
                </a:solidFill>
              </a:rPr>
              <a:t>短期</a:t>
            </a:r>
            <a:r>
              <a:rPr lang="ja-JP" altLang="en-US" sz="3600" dirty="0">
                <a:solidFill>
                  <a:srgbClr val="FF0000"/>
                </a:solidFill>
              </a:rPr>
              <a:t>集中</a:t>
            </a:r>
            <a:r>
              <a:rPr lang="ja-JP" altLang="ja-JP" sz="3600" dirty="0" smtClean="0">
                <a:solidFill>
                  <a:srgbClr val="FF0000"/>
                </a:solidFill>
              </a:rPr>
              <a:t>サービス</a:t>
            </a:r>
            <a:r>
              <a:rPr lang="ja-JP" altLang="ja-JP" sz="3600" dirty="0">
                <a:solidFill>
                  <a:srgbClr val="FF0000"/>
                </a:solidFill>
              </a:rPr>
              <a:t>」しか利用</a:t>
            </a:r>
            <a:r>
              <a:rPr lang="ja-JP" altLang="ja-JP" sz="3600" dirty="0" smtClean="0">
                <a:solidFill>
                  <a:srgbClr val="FF0000"/>
                </a:solidFill>
              </a:rPr>
              <a:t>できない</a:t>
            </a:r>
            <a:endParaRPr lang="ja-JP" altLang="ja-JP" sz="3600" dirty="0">
              <a:solidFill>
                <a:srgbClr val="FF0000"/>
              </a:solidFill>
            </a:endParaRPr>
          </a:p>
        </p:txBody>
      </p:sp>
      <p:sp>
        <p:nvSpPr>
          <p:cNvPr id="4" name="タイトル 1"/>
          <p:cNvSpPr>
            <a:spLocks noGrp="1"/>
          </p:cNvSpPr>
          <p:nvPr>
            <p:ph type="title"/>
          </p:nvPr>
        </p:nvSpPr>
        <p:spPr>
          <a:xfrm>
            <a:off x="552091" y="0"/>
            <a:ext cx="8229600" cy="1143000"/>
          </a:xfrm>
          <a:solidFill>
            <a:srgbClr val="FFFF00"/>
          </a:solidFill>
        </p:spPr>
        <p:txBody>
          <a:bodyPr/>
          <a:lstStyle/>
          <a:p>
            <a:r>
              <a:rPr lang="ja-JP" altLang="en-US" dirty="0" smtClean="0"/>
              <a:t>堺市　要支援認定優先だが</a:t>
            </a:r>
            <a:endParaRPr kumimoji="1" lang="ja-JP" altLang="en-US" dirty="0"/>
          </a:p>
        </p:txBody>
      </p:sp>
    </p:spTree>
    <p:extLst>
      <p:ext uri="{BB962C8B-B14F-4D97-AF65-F5344CB8AC3E}">
        <p14:creationId xmlns:p14="http://schemas.microsoft.com/office/powerpoint/2010/main" val="3651610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40000"/>
              <a:lumOff val="60000"/>
            </a:schemeClr>
          </a:solidFill>
        </p:spPr>
        <p:txBody>
          <a:bodyPr/>
          <a:lstStyle/>
          <a:p>
            <a:r>
              <a:rPr kumimoji="1" lang="ja-JP" altLang="en-US" dirty="0" smtClean="0"/>
              <a:t>地域でただちにとりくむべきこと</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○基本チェックリストと要支援認定の関係を明らかにさせる</a:t>
            </a:r>
            <a:endParaRPr lang="en-US" altLang="ja-JP" dirty="0" smtClean="0"/>
          </a:p>
          <a:p>
            <a:pPr marL="0" indent="0">
              <a:buNone/>
            </a:pPr>
            <a:r>
              <a:rPr lang="ja-JP" altLang="en-US" dirty="0" smtClean="0"/>
              <a:t>○とくに更新者の扱い</a:t>
            </a: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○自治体当局に要求・交渉</a:t>
            </a:r>
            <a:endParaRPr lang="en-US" altLang="ja-JP" dirty="0" smtClean="0"/>
          </a:p>
          <a:p>
            <a:pPr marL="0" indent="0">
              <a:buNone/>
            </a:pPr>
            <a:r>
              <a:rPr lang="ja-JP" altLang="en-US" dirty="0" smtClean="0"/>
              <a:t>①すべてに相談・利用希望者には認定申請を先行してさせる</a:t>
            </a:r>
            <a:endParaRPr lang="en-US" altLang="ja-JP" dirty="0" smtClean="0"/>
          </a:p>
          <a:p>
            <a:pPr marL="0" indent="0">
              <a:buNone/>
            </a:pPr>
            <a:r>
              <a:rPr lang="ja-JP" altLang="en-US" dirty="0" smtClean="0"/>
              <a:t>②</a:t>
            </a:r>
            <a:endParaRPr lang="en-US" altLang="ja-JP" dirty="0" smtClean="0"/>
          </a:p>
          <a:p>
            <a:pPr marL="0" indent="0">
              <a:buNone/>
            </a:pPr>
            <a:endParaRPr lang="en-US" altLang="ja-JP" dirty="0" smtClean="0"/>
          </a:p>
          <a:p>
            <a:pPr marL="0" indent="0">
              <a:buNone/>
            </a:pPr>
            <a:endParaRPr lang="en-US" altLang="ja-JP" dirty="0" smtClean="0"/>
          </a:p>
        </p:txBody>
      </p:sp>
      <p:sp>
        <p:nvSpPr>
          <p:cNvPr id="4" name="下矢印 3"/>
          <p:cNvSpPr/>
          <p:nvPr/>
        </p:nvSpPr>
        <p:spPr>
          <a:xfrm>
            <a:off x="3491880" y="3429000"/>
            <a:ext cx="122413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830830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79296" cy="5530626"/>
          </a:xfrm>
        </p:spPr>
        <p:txBody>
          <a:bodyPr/>
          <a:lstStyle/>
          <a:p>
            <a:r>
              <a:rPr kumimoji="1" lang="ja-JP" altLang="en-US" sz="8000" dirty="0" smtClean="0">
                <a:solidFill>
                  <a:srgbClr val="FF0000"/>
                </a:solidFill>
              </a:rPr>
              <a:t>争点４</a:t>
            </a:r>
            <a:r>
              <a:rPr kumimoji="1" lang="en-US" altLang="ja-JP" sz="8000" dirty="0" smtClean="0">
                <a:solidFill>
                  <a:srgbClr val="FF0000"/>
                </a:solidFill>
              </a:rPr>
              <a:t/>
            </a:r>
            <a:br>
              <a:rPr kumimoji="1" lang="en-US" altLang="ja-JP" sz="8000" dirty="0" smtClean="0">
                <a:solidFill>
                  <a:srgbClr val="FF0000"/>
                </a:solidFill>
              </a:rPr>
            </a:br>
            <a:r>
              <a:rPr lang="ja-JP" altLang="en-US" sz="8000" dirty="0" smtClean="0">
                <a:solidFill>
                  <a:srgbClr val="FF0000"/>
                </a:solidFill>
              </a:rPr>
              <a:t>自立</a:t>
            </a:r>
            <a:r>
              <a:rPr lang="ja-JP" altLang="en-US" sz="8000" dirty="0">
                <a:solidFill>
                  <a:srgbClr val="FF0000"/>
                </a:solidFill>
              </a:rPr>
              <a:t>支援</a:t>
            </a:r>
            <a:r>
              <a:rPr lang="ja-JP" altLang="en-US" sz="8000" dirty="0" smtClean="0">
                <a:solidFill>
                  <a:srgbClr val="FF0000"/>
                </a:solidFill>
              </a:rPr>
              <a:t>に名を借りた「卒業」・利用抑制をさせない</a:t>
            </a:r>
            <a:r>
              <a:rPr lang="en-US" altLang="ja-JP" sz="8000" dirty="0" smtClean="0">
                <a:solidFill>
                  <a:srgbClr val="FF0000"/>
                </a:solidFill>
              </a:rPr>
              <a:t/>
            </a:r>
            <a:br>
              <a:rPr lang="en-US" altLang="ja-JP" sz="8000" dirty="0" smtClean="0">
                <a:solidFill>
                  <a:srgbClr val="FF0000"/>
                </a:solidFill>
              </a:rPr>
            </a:br>
            <a:r>
              <a:rPr lang="ja-JP" altLang="en-US" sz="6000" dirty="0" smtClean="0"/>
              <a:t>予防ケアマネジメント問題</a:t>
            </a:r>
            <a:endParaRPr kumimoji="1" lang="ja-JP" altLang="en-US" sz="6000" dirty="0"/>
          </a:p>
        </p:txBody>
      </p:sp>
    </p:spTree>
    <p:extLst>
      <p:ext uri="{BB962C8B-B14F-4D97-AF65-F5344CB8AC3E}">
        <p14:creationId xmlns:p14="http://schemas.microsoft.com/office/powerpoint/2010/main" val="29285456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4638"/>
            <a:ext cx="8147248" cy="390119"/>
          </a:xfrm>
        </p:spPr>
        <p:txBody>
          <a:bodyPr/>
          <a:lstStyle/>
          <a:p>
            <a:r>
              <a:rPr kumimoji="1" lang="ja-JP" altLang="en-US" dirty="0" smtClean="0"/>
              <a:t>サービス利用の選別</a:t>
            </a:r>
            <a:endParaRPr kumimoji="1" lang="ja-JP" altLang="en-US" dirty="0"/>
          </a:p>
        </p:txBody>
      </p:sp>
      <p:sp>
        <p:nvSpPr>
          <p:cNvPr id="5" name="角丸四角形 4"/>
          <p:cNvSpPr/>
          <p:nvPr/>
        </p:nvSpPr>
        <p:spPr>
          <a:xfrm>
            <a:off x="2072596" y="871596"/>
            <a:ext cx="2592288"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新規申請者</a:t>
            </a:r>
            <a:endParaRPr kumimoji="1" lang="ja-JP" altLang="en-US" sz="3200" dirty="0">
              <a:solidFill>
                <a:schemeClr val="tx1"/>
              </a:solidFill>
            </a:endParaRPr>
          </a:p>
        </p:txBody>
      </p:sp>
      <p:sp>
        <p:nvSpPr>
          <p:cNvPr id="6" name="角丸四角形 5"/>
          <p:cNvSpPr/>
          <p:nvPr/>
        </p:nvSpPr>
        <p:spPr>
          <a:xfrm>
            <a:off x="5369260" y="930053"/>
            <a:ext cx="2520280"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更新</a:t>
            </a:r>
            <a:r>
              <a:rPr lang="ja-JP" altLang="en-US" sz="3200" dirty="0">
                <a:solidFill>
                  <a:schemeClr val="tx1"/>
                </a:solidFill>
              </a:rPr>
              <a:t>申請者</a:t>
            </a:r>
            <a:endParaRPr kumimoji="1" lang="ja-JP" altLang="en-US" sz="3200" dirty="0">
              <a:solidFill>
                <a:schemeClr val="tx1"/>
              </a:solidFill>
            </a:endParaRPr>
          </a:p>
        </p:txBody>
      </p:sp>
      <p:sp>
        <p:nvSpPr>
          <p:cNvPr id="7" name="角丸四角形 6"/>
          <p:cNvSpPr/>
          <p:nvPr/>
        </p:nvSpPr>
        <p:spPr>
          <a:xfrm>
            <a:off x="378778" y="2011213"/>
            <a:ext cx="8468796"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区</a:t>
            </a:r>
            <a:r>
              <a:rPr lang="ja-JP" altLang="en-US" sz="3200" dirty="0" smtClean="0">
                <a:solidFill>
                  <a:schemeClr val="tx1"/>
                </a:solidFill>
              </a:rPr>
              <a:t>役所・地域包括支援センター</a:t>
            </a:r>
            <a:endParaRPr kumimoji="1" lang="ja-JP" altLang="en-US" sz="3200" dirty="0">
              <a:solidFill>
                <a:schemeClr val="tx1"/>
              </a:solidFill>
            </a:endParaRPr>
          </a:p>
        </p:txBody>
      </p:sp>
      <p:sp>
        <p:nvSpPr>
          <p:cNvPr id="8" name="角丸四角形 7"/>
          <p:cNvSpPr/>
          <p:nvPr/>
        </p:nvSpPr>
        <p:spPr>
          <a:xfrm>
            <a:off x="3423572" y="4166237"/>
            <a:ext cx="2592288" cy="576064"/>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要支援１．２</a:t>
            </a:r>
            <a:endParaRPr kumimoji="1" lang="ja-JP" altLang="en-US" sz="3200" dirty="0">
              <a:solidFill>
                <a:srgbClr val="FF0000"/>
              </a:solidFill>
            </a:endParaRPr>
          </a:p>
        </p:txBody>
      </p:sp>
      <p:sp>
        <p:nvSpPr>
          <p:cNvPr id="9" name="角丸四角形 8"/>
          <p:cNvSpPr/>
          <p:nvPr/>
        </p:nvSpPr>
        <p:spPr>
          <a:xfrm>
            <a:off x="6278600" y="4180919"/>
            <a:ext cx="2638198" cy="576064"/>
          </a:xfrm>
          <a:prstGeom prst="roundRect">
            <a:avLst>
              <a:gd name="adj" fmla="val 1926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要介護１～５</a:t>
            </a:r>
            <a:endParaRPr kumimoji="1" lang="ja-JP" altLang="en-US" sz="3200" dirty="0">
              <a:solidFill>
                <a:srgbClr val="FF0000"/>
              </a:solidFill>
            </a:endParaRPr>
          </a:p>
        </p:txBody>
      </p:sp>
      <p:sp>
        <p:nvSpPr>
          <p:cNvPr id="10" name="角丸四角形 9"/>
          <p:cNvSpPr/>
          <p:nvPr/>
        </p:nvSpPr>
        <p:spPr>
          <a:xfrm>
            <a:off x="4644008" y="3086605"/>
            <a:ext cx="3970784"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rPr>
              <a:t>要介護（要支援）認定</a:t>
            </a:r>
            <a:endParaRPr kumimoji="1" lang="ja-JP" altLang="en-US" sz="3200" dirty="0">
              <a:solidFill>
                <a:srgbClr val="FF0000"/>
              </a:solidFill>
            </a:endParaRPr>
          </a:p>
        </p:txBody>
      </p:sp>
      <p:sp>
        <p:nvSpPr>
          <p:cNvPr id="11" name="角丸四角形 10"/>
          <p:cNvSpPr/>
          <p:nvPr/>
        </p:nvSpPr>
        <p:spPr>
          <a:xfrm>
            <a:off x="448002" y="3005947"/>
            <a:ext cx="3665189"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基本チェックリスト</a:t>
            </a:r>
            <a:endParaRPr kumimoji="1" lang="ja-JP" altLang="en-US" sz="3200" dirty="0">
              <a:solidFill>
                <a:srgbClr val="FF0000"/>
              </a:solidFill>
            </a:endParaRPr>
          </a:p>
        </p:txBody>
      </p:sp>
      <p:sp>
        <p:nvSpPr>
          <p:cNvPr id="12" name="角丸四角形 11"/>
          <p:cNvSpPr/>
          <p:nvPr/>
        </p:nvSpPr>
        <p:spPr>
          <a:xfrm>
            <a:off x="539552" y="4030604"/>
            <a:ext cx="2823574" cy="876694"/>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サービス事業対象者</a:t>
            </a:r>
            <a:endParaRPr kumimoji="1" lang="ja-JP" altLang="en-US" sz="3200" dirty="0">
              <a:solidFill>
                <a:srgbClr val="FF0000"/>
              </a:solidFill>
            </a:endParaRPr>
          </a:p>
        </p:txBody>
      </p:sp>
      <p:sp>
        <p:nvSpPr>
          <p:cNvPr id="13" name="角丸四角形 12"/>
          <p:cNvSpPr/>
          <p:nvPr/>
        </p:nvSpPr>
        <p:spPr>
          <a:xfrm>
            <a:off x="0" y="5221131"/>
            <a:ext cx="4750918" cy="4787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介護予防ケア</a:t>
            </a:r>
            <a:r>
              <a:rPr lang="ja-JP" altLang="en-US" sz="3200" dirty="0">
                <a:solidFill>
                  <a:srgbClr val="FF0000"/>
                </a:solidFill>
              </a:rPr>
              <a:t>マネジメント</a:t>
            </a:r>
            <a:endParaRPr kumimoji="1" lang="ja-JP" altLang="en-US" sz="3200" dirty="0">
              <a:solidFill>
                <a:srgbClr val="FF0000"/>
              </a:solidFill>
            </a:endParaRPr>
          </a:p>
        </p:txBody>
      </p:sp>
      <p:sp>
        <p:nvSpPr>
          <p:cNvPr id="14" name="角丸四角形 13"/>
          <p:cNvSpPr/>
          <p:nvPr/>
        </p:nvSpPr>
        <p:spPr>
          <a:xfrm>
            <a:off x="5030646" y="5387423"/>
            <a:ext cx="2098764" cy="4178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予防プラン</a:t>
            </a:r>
            <a:endParaRPr kumimoji="1" lang="ja-JP" altLang="en-US" sz="3200" dirty="0">
              <a:solidFill>
                <a:srgbClr val="FF0000"/>
              </a:solidFill>
            </a:endParaRPr>
          </a:p>
        </p:txBody>
      </p:sp>
      <p:sp>
        <p:nvSpPr>
          <p:cNvPr id="15" name="角丸四角形 14"/>
          <p:cNvSpPr/>
          <p:nvPr/>
        </p:nvSpPr>
        <p:spPr>
          <a:xfrm>
            <a:off x="7129410" y="5402105"/>
            <a:ext cx="2098764" cy="4031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ケア</a:t>
            </a:r>
            <a:r>
              <a:rPr lang="ja-JP" altLang="en-US" sz="3200" dirty="0" smtClean="0">
                <a:solidFill>
                  <a:srgbClr val="FF0000"/>
                </a:solidFill>
              </a:rPr>
              <a:t>プラン</a:t>
            </a:r>
            <a:endParaRPr kumimoji="1" lang="ja-JP" altLang="en-US" sz="3200" dirty="0">
              <a:solidFill>
                <a:srgbClr val="FF0000"/>
              </a:solidFill>
            </a:endParaRPr>
          </a:p>
        </p:txBody>
      </p:sp>
      <p:sp>
        <p:nvSpPr>
          <p:cNvPr id="16" name="角丸四角形 15"/>
          <p:cNvSpPr/>
          <p:nvPr/>
        </p:nvSpPr>
        <p:spPr>
          <a:xfrm>
            <a:off x="49315" y="5965355"/>
            <a:ext cx="1819378" cy="87039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smtClean="0">
              <a:solidFill>
                <a:srgbClr val="FF0000"/>
              </a:solidFill>
            </a:endParaRPr>
          </a:p>
          <a:p>
            <a:pPr algn="ctr"/>
            <a:r>
              <a:rPr lang="ja-JP" altLang="en-US" sz="2800" dirty="0" smtClean="0">
                <a:solidFill>
                  <a:srgbClr val="FF0000"/>
                </a:solidFill>
              </a:rPr>
              <a:t>現行相当サービス</a:t>
            </a:r>
            <a:endParaRPr lang="en-US" altLang="ja-JP" sz="2800" dirty="0" smtClean="0">
              <a:solidFill>
                <a:srgbClr val="FF0000"/>
              </a:solidFill>
            </a:endParaRPr>
          </a:p>
          <a:p>
            <a:pPr algn="ctr"/>
            <a:endParaRPr kumimoji="1" lang="ja-JP" altLang="en-US" sz="3200" dirty="0">
              <a:solidFill>
                <a:srgbClr val="FF0000"/>
              </a:solidFill>
            </a:endParaRPr>
          </a:p>
        </p:txBody>
      </p:sp>
      <p:sp>
        <p:nvSpPr>
          <p:cNvPr id="17" name="角丸四角形 16"/>
          <p:cNvSpPr/>
          <p:nvPr/>
        </p:nvSpPr>
        <p:spPr>
          <a:xfrm>
            <a:off x="5030646" y="6308107"/>
            <a:ext cx="2098764" cy="4178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予防給付</a:t>
            </a:r>
            <a:endParaRPr kumimoji="1" lang="ja-JP" altLang="en-US" sz="3200" dirty="0">
              <a:solidFill>
                <a:srgbClr val="FF0000"/>
              </a:solidFill>
            </a:endParaRPr>
          </a:p>
        </p:txBody>
      </p:sp>
      <p:sp>
        <p:nvSpPr>
          <p:cNvPr id="18" name="角丸四角形 17"/>
          <p:cNvSpPr/>
          <p:nvPr/>
        </p:nvSpPr>
        <p:spPr>
          <a:xfrm>
            <a:off x="7136400" y="6308108"/>
            <a:ext cx="2098764" cy="44852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介護給付</a:t>
            </a:r>
            <a:endParaRPr kumimoji="1" lang="ja-JP" altLang="en-US" sz="3200" dirty="0">
              <a:solidFill>
                <a:srgbClr val="FF0000"/>
              </a:solidFill>
            </a:endParaRPr>
          </a:p>
        </p:txBody>
      </p:sp>
      <p:sp>
        <p:nvSpPr>
          <p:cNvPr id="19" name="下矢印 18"/>
          <p:cNvSpPr/>
          <p:nvPr/>
        </p:nvSpPr>
        <p:spPr>
          <a:xfrm>
            <a:off x="3368740" y="1547320"/>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6117296" y="1534050"/>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rot="3041250">
            <a:off x="3763023" y="2467110"/>
            <a:ext cx="555188" cy="765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rot="18886421">
            <a:off x="4994482" y="2495432"/>
            <a:ext cx="555188" cy="771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a:off x="5030646" y="3693314"/>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a:off x="7207046" y="3708329"/>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1725408" y="3595935"/>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rot="3170067">
            <a:off x="3463382" y="4623607"/>
            <a:ext cx="407442" cy="794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下矢印 26"/>
          <p:cNvSpPr/>
          <p:nvPr/>
        </p:nvSpPr>
        <p:spPr>
          <a:xfrm>
            <a:off x="1766884" y="4907298"/>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a:off x="5272076" y="4787961"/>
            <a:ext cx="555188" cy="5385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下矢印 28"/>
          <p:cNvSpPr/>
          <p:nvPr/>
        </p:nvSpPr>
        <p:spPr>
          <a:xfrm>
            <a:off x="7494784" y="4888440"/>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下矢印 29"/>
          <p:cNvSpPr/>
          <p:nvPr/>
        </p:nvSpPr>
        <p:spPr>
          <a:xfrm rot="2869184">
            <a:off x="1770419" y="5600381"/>
            <a:ext cx="555188" cy="642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下矢印 30"/>
          <p:cNvSpPr/>
          <p:nvPr/>
        </p:nvSpPr>
        <p:spPr>
          <a:xfrm>
            <a:off x="5827264" y="5842199"/>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下矢印 31"/>
          <p:cNvSpPr/>
          <p:nvPr/>
        </p:nvSpPr>
        <p:spPr>
          <a:xfrm>
            <a:off x="7772378" y="5852793"/>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2072596" y="2011213"/>
            <a:ext cx="5412044" cy="1651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448002" y="4907298"/>
            <a:ext cx="4302916" cy="12580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2776713" y="5967601"/>
            <a:ext cx="1819378" cy="87039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rPr>
              <a:t>多様</a:t>
            </a:r>
            <a:r>
              <a:rPr lang="ja-JP" altLang="en-US" sz="2800" dirty="0" smtClean="0">
                <a:solidFill>
                  <a:srgbClr val="FF0000"/>
                </a:solidFill>
              </a:rPr>
              <a:t>な</a:t>
            </a:r>
            <a:endParaRPr lang="en-US" altLang="ja-JP" sz="2800" dirty="0" smtClean="0">
              <a:solidFill>
                <a:srgbClr val="FF0000"/>
              </a:solidFill>
            </a:endParaRPr>
          </a:p>
          <a:p>
            <a:pPr algn="ctr"/>
            <a:r>
              <a:rPr lang="ja-JP" altLang="en-US" sz="2800" dirty="0" smtClean="0">
                <a:solidFill>
                  <a:srgbClr val="FF0000"/>
                </a:solidFill>
              </a:rPr>
              <a:t>サービス</a:t>
            </a:r>
            <a:endParaRPr kumimoji="1" lang="ja-JP" altLang="en-US" sz="3200" dirty="0">
              <a:solidFill>
                <a:srgbClr val="FF0000"/>
              </a:solidFill>
            </a:endParaRPr>
          </a:p>
        </p:txBody>
      </p:sp>
      <p:sp>
        <p:nvSpPr>
          <p:cNvPr id="36" name="下矢印 35"/>
          <p:cNvSpPr/>
          <p:nvPr/>
        </p:nvSpPr>
        <p:spPr>
          <a:xfrm rot="18886421">
            <a:off x="2945422" y="5729271"/>
            <a:ext cx="555188" cy="4021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42508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6228" y="260647"/>
            <a:ext cx="8229600" cy="772317"/>
          </a:xfrm>
        </p:spPr>
        <p:txBody>
          <a:bodyPr/>
          <a:lstStyle/>
          <a:p>
            <a:r>
              <a:rPr kumimoji="1" lang="ja-JP" altLang="en-US" sz="3200" u="sng" dirty="0" smtClean="0"/>
              <a:t>自立支援型</a:t>
            </a:r>
            <a:r>
              <a:rPr kumimoji="1" lang="ja-JP" altLang="en-US" sz="3200" u="sng" dirty="0" smtClean="0"/>
              <a:t>ケアマネジメント大阪府内の動き</a:t>
            </a:r>
            <a:endParaRPr kumimoji="1" lang="ja-JP" altLang="en-US" sz="3200" u="sng" dirty="0"/>
          </a:p>
        </p:txBody>
      </p:sp>
      <p:sp>
        <p:nvSpPr>
          <p:cNvPr id="3" name="コンテンツ プレースホルダー 2"/>
          <p:cNvSpPr>
            <a:spLocks noGrp="1"/>
          </p:cNvSpPr>
          <p:nvPr>
            <p:ph idx="1"/>
          </p:nvPr>
        </p:nvSpPr>
        <p:spPr>
          <a:xfrm>
            <a:off x="356228" y="1032965"/>
            <a:ext cx="8229600" cy="4525963"/>
          </a:xfrm>
        </p:spPr>
        <p:txBody>
          <a:bodyPr/>
          <a:lstStyle/>
          <a:p>
            <a:pPr marL="0" indent="0">
              <a:buNone/>
            </a:pPr>
            <a:r>
              <a:rPr lang="ja-JP" altLang="en-US" sz="3600" dirty="0"/>
              <a:t>○</a:t>
            </a:r>
            <a:r>
              <a:rPr lang="ja-JP" altLang="en-US" sz="3600" dirty="0" smtClean="0"/>
              <a:t>市</a:t>
            </a:r>
            <a:r>
              <a:rPr lang="ja-JP" altLang="en-US" sz="3600" dirty="0"/>
              <a:t>の体制を勘案しながら、自立支援型の会議を開催していく予定 </a:t>
            </a:r>
            <a:endParaRPr lang="en-US" altLang="ja-JP" sz="3600" dirty="0" smtClean="0"/>
          </a:p>
          <a:p>
            <a:pPr marL="0" indent="0">
              <a:buNone/>
            </a:pPr>
            <a:r>
              <a:rPr kumimoji="1" lang="ja-JP" altLang="en-US" dirty="0" smtClean="0"/>
              <a:t>○他自治体はキャラバン資料１１７～１１９頁　</a:t>
            </a:r>
            <a:endParaRPr kumimoji="1" lang="en-US" altLang="ja-JP" dirty="0" smtClean="0"/>
          </a:p>
          <a:p>
            <a:pPr marL="0" indent="0">
              <a:buNone/>
            </a:pPr>
            <a:r>
              <a:rPr lang="ja-JP" altLang="en-US" dirty="0" smtClean="0"/>
              <a:t>○寝屋川市が７月に桑名市前副市長を講師に研修会</a:t>
            </a:r>
            <a:endParaRPr lang="en-US" altLang="ja-JP" dirty="0" smtClean="0"/>
          </a:p>
          <a:p>
            <a:pPr marL="0" indent="0">
              <a:buNone/>
            </a:pPr>
            <a:r>
              <a:rPr kumimoji="1" lang="ja-JP" altLang="en-US" dirty="0"/>
              <a:t>　</a:t>
            </a:r>
            <a:r>
              <a:rPr lang="ja-JP" altLang="en-US" dirty="0">
                <a:solidFill>
                  <a:srgbClr val="FF0000"/>
                </a:solidFill>
              </a:rPr>
              <a:t>地域</a:t>
            </a:r>
            <a:r>
              <a:rPr lang="ja-JP" altLang="en-US" dirty="0" smtClean="0">
                <a:solidFill>
                  <a:srgbClr val="FF0000"/>
                </a:solidFill>
              </a:rPr>
              <a:t>包括</a:t>
            </a:r>
            <a:r>
              <a:rPr lang="ja-JP" altLang="en-US" dirty="0">
                <a:solidFill>
                  <a:srgbClr val="FF0000"/>
                </a:solidFill>
              </a:rPr>
              <a:t>支援</a:t>
            </a:r>
            <a:r>
              <a:rPr lang="ja-JP" altLang="en-US" dirty="0" smtClean="0">
                <a:solidFill>
                  <a:srgbClr val="FF0000"/>
                </a:solidFill>
              </a:rPr>
              <a:t>センター　⇒　ケアマネジャーへのプラン委託率　</a:t>
            </a:r>
            <a:r>
              <a:rPr lang="ja-JP" altLang="en-US" sz="2400" dirty="0" smtClean="0">
                <a:solidFill>
                  <a:srgbClr val="FF0000"/>
                </a:solidFill>
              </a:rPr>
              <a:t>キャラバン資料　１１７～１１９頁</a:t>
            </a:r>
            <a:endParaRPr kumimoji="1" lang="ja-JP" altLang="en-US" sz="2400" dirty="0">
              <a:solidFill>
                <a:srgbClr val="FF0000"/>
              </a:solidFill>
            </a:endParaRPr>
          </a:p>
        </p:txBody>
      </p:sp>
      <p:sp>
        <p:nvSpPr>
          <p:cNvPr id="4" name="正方形/長方形 3"/>
          <p:cNvSpPr/>
          <p:nvPr/>
        </p:nvSpPr>
        <p:spPr>
          <a:xfrm>
            <a:off x="5797017" y="1943735"/>
            <a:ext cx="3365756" cy="23223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岸和田市　回答</a:t>
            </a:r>
            <a:endParaRPr kumimoji="1" lang="ja-JP" altLang="en-US" dirty="0"/>
          </a:p>
        </p:txBody>
      </p:sp>
    </p:spTree>
    <p:extLst>
      <p:ext uri="{BB962C8B-B14F-4D97-AF65-F5344CB8AC3E}">
        <p14:creationId xmlns:p14="http://schemas.microsoft.com/office/powerpoint/2010/main" val="13019865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z="3100" u="sng" dirty="0" smtClean="0"/>
              <a:t>国モデル率先実行</a:t>
            </a:r>
            <a:r>
              <a:rPr lang="ja-JP" altLang="en-US" sz="6700" u="sng" dirty="0" smtClean="0">
                <a:solidFill>
                  <a:srgbClr val="FF0000"/>
                </a:solidFill>
              </a:rPr>
              <a:t>「卒業」促進型</a:t>
            </a:r>
            <a:r>
              <a:rPr lang="en-US" altLang="ja-JP" sz="6700" u="sng" dirty="0" smtClean="0"/>
              <a:t/>
            </a:r>
            <a:br>
              <a:rPr lang="en-US" altLang="ja-JP" sz="6700" u="sng" dirty="0" smtClean="0"/>
            </a:br>
            <a:r>
              <a:rPr lang="ja-JP" altLang="en-US" dirty="0" smtClean="0">
                <a:solidFill>
                  <a:srgbClr val="FF0000"/>
                </a:solidFill>
              </a:rPr>
              <a:t>三重県桑名市　２０１５年４月実施</a:t>
            </a:r>
            <a:endParaRPr lang="ja-JP" altLang="en-US" dirty="0">
              <a:solidFill>
                <a:srgbClr val="FF0000"/>
              </a:solidFill>
            </a:endParaRPr>
          </a:p>
        </p:txBody>
      </p:sp>
      <p:sp>
        <p:nvSpPr>
          <p:cNvPr id="3" name="コンテンツ プレースホルダ 2"/>
          <p:cNvSpPr>
            <a:spLocks noGrp="1"/>
          </p:cNvSpPr>
          <p:nvPr>
            <p:ph idx="1"/>
          </p:nvPr>
        </p:nvSpPr>
        <p:spPr>
          <a:xfrm>
            <a:off x="395288" y="2060575"/>
            <a:ext cx="8229600" cy="4525963"/>
          </a:xfrm>
        </p:spPr>
        <p:txBody>
          <a:bodyPr rtlCol="0">
            <a:normAutofit lnSpcReduction="10000"/>
          </a:bodyPr>
          <a:lstStyle/>
          <a:p>
            <a:pPr eaLnBrk="1" fontAlgn="auto" hangingPunct="1">
              <a:spcAft>
                <a:spcPts val="0"/>
              </a:spcAft>
              <a:buFont typeface="Arial" panose="020B0604020202020204" pitchFamily="34" charset="0"/>
              <a:buNone/>
              <a:defRPr/>
            </a:pPr>
            <a:r>
              <a:rPr lang="ja-JP" altLang="en-US" dirty="0" smtClean="0"/>
              <a:t>○基準緩和Ａなしでスタート。Ｂ住民主体とＣ短期集中型のみ</a:t>
            </a:r>
            <a:endParaRPr lang="en-US" altLang="ja-JP" dirty="0" smtClean="0"/>
          </a:p>
          <a:p>
            <a:pPr eaLnBrk="1" fontAlgn="auto" hangingPunct="1">
              <a:spcAft>
                <a:spcPts val="0"/>
              </a:spcAft>
              <a:buFont typeface="Arial" panose="020B0604020202020204" pitchFamily="34" charset="0"/>
              <a:buNone/>
              <a:defRPr/>
            </a:pPr>
            <a:r>
              <a:rPr lang="ja-JP" altLang="en-US" dirty="0" smtClean="0"/>
              <a:t>○「地域生活応援会議」（２０１４年１０月開始）で全利用者のプランを検討。「自立支援に資するケアマネジメント」</a:t>
            </a:r>
            <a:endParaRPr lang="en-US" altLang="ja-JP" dirty="0" smtClean="0"/>
          </a:p>
          <a:p>
            <a:pPr eaLnBrk="1" fontAlgn="auto" hangingPunct="1">
              <a:spcAft>
                <a:spcPts val="0"/>
              </a:spcAft>
              <a:buFont typeface="Arial" panose="020B0604020202020204" pitchFamily="34" charset="0"/>
              <a:buNone/>
              <a:defRPr/>
            </a:pPr>
            <a:r>
              <a:rPr lang="ja-JP" altLang="en-US" dirty="0" smtClean="0"/>
              <a:t>○要支援・要介護認定率の低減と保険料抑制効果も期待</a:t>
            </a:r>
            <a:endParaRPr lang="en-US" altLang="ja-JP" dirty="0" smtClean="0"/>
          </a:p>
          <a:p>
            <a:pPr eaLnBrk="1" fontAlgn="auto" hangingPunct="1">
              <a:spcAft>
                <a:spcPts val="0"/>
              </a:spcAft>
              <a:buFont typeface="Arial" panose="020B0604020202020204" pitchFamily="34" charset="0"/>
              <a:buNone/>
              <a:defRPr/>
            </a:pPr>
            <a:r>
              <a:rPr lang="ja-JP" altLang="en-US" dirty="0" smtClean="0"/>
              <a:t>　１６．１％（現在の桑名市）⇒　９．６％（和光市）</a:t>
            </a:r>
          </a:p>
          <a:p>
            <a:pPr eaLnBrk="1" fontAlgn="auto" hangingPunct="1">
              <a:spcAft>
                <a:spcPts val="0"/>
              </a:spcAft>
              <a:buFont typeface="Arial" panose="020B0604020202020204" pitchFamily="34" charset="0"/>
              <a:buNone/>
              <a:defRPr/>
            </a:pPr>
            <a:endParaRPr lang="ja-JP" altLang="en-US" dirty="0"/>
          </a:p>
        </p:txBody>
      </p:sp>
    </p:spTree>
    <p:extLst>
      <p:ext uri="{BB962C8B-B14F-4D97-AF65-F5344CB8AC3E}">
        <p14:creationId xmlns:p14="http://schemas.microsoft.com/office/powerpoint/2010/main" val="41637462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0" y="260350"/>
            <a:ext cx="8640763" cy="777875"/>
          </a:xfrm>
        </p:spPr>
        <p:txBody>
          <a:bodyPr/>
          <a:lstStyle/>
          <a:p>
            <a:pPr eaLnBrk="1" hangingPunct="1"/>
            <a:r>
              <a:rPr lang="ja-JP" altLang="en-US" sz="3200" u="sng" smtClean="0"/>
              <a:t>桑名市の「地域生活応援会議」（地域ケア会議）</a:t>
            </a:r>
          </a:p>
        </p:txBody>
      </p:sp>
      <p:sp>
        <p:nvSpPr>
          <p:cNvPr id="43011" name="コンテンツ プレースホルダ 2"/>
          <p:cNvSpPr>
            <a:spLocks noGrp="1"/>
          </p:cNvSpPr>
          <p:nvPr>
            <p:ph idx="1"/>
          </p:nvPr>
        </p:nvSpPr>
        <p:spPr>
          <a:xfrm>
            <a:off x="468313" y="1052513"/>
            <a:ext cx="8496300" cy="5805487"/>
          </a:xfrm>
        </p:spPr>
        <p:txBody>
          <a:bodyPr/>
          <a:lstStyle/>
          <a:p>
            <a:pPr eaLnBrk="1" hangingPunct="1">
              <a:buFont typeface="Arial" panose="020B0604020202020204" pitchFamily="34" charset="0"/>
              <a:buNone/>
            </a:pPr>
            <a:r>
              <a:rPr lang="ja-JP" altLang="en-US" sz="3600" smtClean="0"/>
              <a:t>○サービスを利用しようとするすべての被保険者に、介護保険を「卒業」して地域活動に「デビュー」することを目標として、介護予防（＝生活機能の向上）に資するケアマネジメントを多職種協働で提案</a:t>
            </a:r>
            <a:endParaRPr lang="en-US" altLang="ja-JP" sz="3600" smtClean="0"/>
          </a:p>
          <a:p>
            <a:pPr eaLnBrk="1" hangingPunct="1">
              <a:buFont typeface="Arial" panose="020B0604020202020204" pitchFamily="34" charset="0"/>
              <a:buNone/>
            </a:pPr>
            <a:r>
              <a:rPr lang="ja-JP" altLang="en-US" sz="3600" smtClean="0"/>
              <a:t>○毎週水曜日開催。担当ケアマネ・地域包括支援センター・保健センター・薬剤師会・介護支援専門員協会支部が参加</a:t>
            </a:r>
            <a:endParaRPr lang="en-US" altLang="ja-JP" sz="3600" smtClean="0"/>
          </a:p>
        </p:txBody>
      </p:sp>
    </p:spTree>
    <p:extLst>
      <p:ext uri="{BB962C8B-B14F-4D97-AF65-F5344CB8AC3E}">
        <p14:creationId xmlns:p14="http://schemas.microsoft.com/office/powerpoint/2010/main" val="3145838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u="sng" dirty="0" smtClean="0"/>
              <a:t>次は軽度者サービス見直し</a:t>
            </a:r>
            <a:r>
              <a:rPr lang="en-US" altLang="ja-JP" u="sng" dirty="0" smtClean="0"/>
              <a:t/>
            </a:r>
            <a:br>
              <a:rPr lang="en-US" altLang="ja-JP" u="sng" dirty="0" smtClean="0"/>
            </a:br>
            <a:r>
              <a:rPr lang="ja-JP" altLang="en-US" u="sng" dirty="0" smtClean="0"/>
              <a:t>骨太の方針２０１５</a:t>
            </a:r>
            <a:endParaRPr kumimoji="1" lang="ja-JP" altLang="en-US" u="sng" dirty="0"/>
          </a:p>
        </p:txBody>
      </p:sp>
      <p:sp>
        <p:nvSpPr>
          <p:cNvPr id="3" name="コンテンツ プレースホルダ 2"/>
          <p:cNvSpPr>
            <a:spLocks noGrp="1"/>
          </p:cNvSpPr>
          <p:nvPr>
            <p:ph idx="1"/>
          </p:nvPr>
        </p:nvSpPr>
        <p:spPr/>
        <p:txBody>
          <a:bodyPr>
            <a:normAutofit lnSpcReduction="10000"/>
          </a:bodyPr>
          <a:lstStyle/>
          <a:p>
            <a:pPr>
              <a:buNone/>
            </a:pPr>
            <a:r>
              <a:rPr lang="ja-JP" altLang="en-US" dirty="0" smtClean="0"/>
              <a:t>　　次期介護保険制度改革に向けて、高齢者の有する能力に応じ自立した生活を目指すという制度の趣旨や制度改正の施行状況を踏まえつつ、</a:t>
            </a:r>
            <a:r>
              <a:rPr lang="ja-JP" altLang="en-US" sz="4000" u="sng" dirty="0" smtClean="0">
                <a:solidFill>
                  <a:srgbClr val="FF0000"/>
                </a:solidFill>
              </a:rPr>
              <a:t>軽度者</a:t>
            </a:r>
            <a:r>
              <a:rPr lang="ja-JP" altLang="en-US" sz="4000" dirty="0" smtClean="0">
                <a:solidFill>
                  <a:srgbClr val="FF0000"/>
                </a:solidFill>
              </a:rPr>
              <a:t>に対する生活援助サービス・福祉用具貸与等やその他の給付について、</a:t>
            </a:r>
            <a:r>
              <a:rPr lang="ja-JP" altLang="en-US" sz="4000" u="sng" dirty="0" smtClean="0">
                <a:solidFill>
                  <a:srgbClr val="FF0000"/>
                </a:solidFill>
              </a:rPr>
              <a:t>給付の見直し</a:t>
            </a:r>
            <a:r>
              <a:rPr lang="ja-JP" altLang="en-US" sz="4000" dirty="0" smtClean="0">
                <a:solidFill>
                  <a:srgbClr val="FF0000"/>
                </a:solidFill>
              </a:rPr>
              <a:t>や</a:t>
            </a:r>
            <a:r>
              <a:rPr lang="ja-JP" altLang="en-US" sz="4000" u="sng" dirty="0" smtClean="0">
                <a:solidFill>
                  <a:srgbClr val="FF0000"/>
                </a:solidFill>
              </a:rPr>
              <a:t>地域支援事業への移行</a:t>
            </a:r>
            <a:r>
              <a:rPr lang="ja-JP" altLang="en-US" sz="4000" dirty="0" smtClean="0">
                <a:solidFill>
                  <a:srgbClr val="FF0000"/>
                </a:solidFill>
              </a:rPr>
              <a:t>を含め検討を行う</a:t>
            </a:r>
            <a:endParaRPr kumimoji="1" lang="ja-JP" altLang="en-US" dirty="0">
              <a:solidFill>
                <a:srgbClr val="FF0000"/>
              </a:solidFill>
            </a:endParaRPr>
          </a:p>
        </p:txBody>
      </p:sp>
    </p:spTree>
    <p:extLst>
      <p:ext uri="{BB962C8B-B14F-4D97-AF65-F5344CB8AC3E}">
        <p14:creationId xmlns:p14="http://schemas.microsoft.com/office/powerpoint/2010/main" val="33707156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p:txBody>
          <a:bodyPr/>
          <a:lstStyle/>
          <a:p>
            <a:endParaRPr lang="ja-JP" altLang="en-US" smtClean="0"/>
          </a:p>
        </p:txBody>
      </p:sp>
      <p:pic>
        <p:nvPicPr>
          <p:cNvPr id="471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 y="188913"/>
            <a:ext cx="9094788" cy="6669087"/>
          </a:xfrm>
        </p:spPr>
      </p:pic>
      <p:sp>
        <p:nvSpPr>
          <p:cNvPr id="4" name="正方形/長方形 3"/>
          <p:cNvSpPr/>
          <p:nvPr/>
        </p:nvSpPr>
        <p:spPr>
          <a:xfrm>
            <a:off x="6372225" y="6597650"/>
            <a:ext cx="2314575" cy="2428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rPr>
              <a:t>桑名市</a:t>
            </a:r>
            <a:r>
              <a:rPr lang="en-US" altLang="ja-JP" dirty="0">
                <a:solidFill>
                  <a:schemeClr val="tx1"/>
                </a:solidFill>
              </a:rPr>
              <a:t>HP</a:t>
            </a:r>
            <a:r>
              <a:rPr lang="ja-JP" altLang="en-US" dirty="0">
                <a:solidFill>
                  <a:schemeClr val="tx1"/>
                </a:solidFill>
              </a:rPr>
              <a:t>資料</a:t>
            </a:r>
          </a:p>
        </p:txBody>
      </p:sp>
    </p:spTree>
    <p:extLst>
      <p:ext uri="{BB962C8B-B14F-4D97-AF65-F5344CB8AC3E}">
        <p14:creationId xmlns:p14="http://schemas.microsoft.com/office/powerpoint/2010/main" val="37663278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173178" y="142916"/>
            <a:ext cx="8797643" cy="6706320"/>
          </a:xfrm>
          <a:prstGeom prst="rect">
            <a:avLst/>
          </a:prstGeom>
        </p:spPr>
      </p:pic>
      <p:sp>
        <p:nvSpPr>
          <p:cNvPr id="3" name="正方形/長方形 2"/>
          <p:cNvSpPr/>
          <p:nvPr/>
        </p:nvSpPr>
        <p:spPr>
          <a:xfrm>
            <a:off x="5364088" y="0"/>
            <a:ext cx="3322712" cy="40466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solidFill>
                  <a:srgbClr val="FF0000"/>
                </a:solidFill>
              </a:rPr>
              <a:t>大阪府大東市資料</a:t>
            </a:r>
            <a:endParaRPr kumimoji="1" lang="ja-JP" altLang="en-US" sz="2400" b="1" dirty="0">
              <a:solidFill>
                <a:srgbClr val="FF0000"/>
              </a:solidFill>
            </a:endParaRPr>
          </a:p>
        </p:txBody>
      </p:sp>
    </p:spTree>
    <p:extLst>
      <p:ext uri="{BB962C8B-B14F-4D97-AF65-F5344CB8AC3E}">
        <p14:creationId xmlns:p14="http://schemas.microsoft.com/office/powerpoint/2010/main" val="11209375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251520" y="404664"/>
            <a:ext cx="9217077" cy="6690754"/>
          </a:xfrm>
          <a:prstGeom prst="rect">
            <a:avLst/>
          </a:prstGeom>
        </p:spPr>
      </p:pic>
      <p:sp>
        <p:nvSpPr>
          <p:cNvPr id="5" name="正方形/長方形 4"/>
          <p:cNvSpPr/>
          <p:nvPr/>
        </p:nvSpPr>
        <p:spPr>
          <a:xfrm>
            <a:off x="5364088" y="0"/>
            <a:ext cx="3322712" cy="40466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solidFill>
                  <a:srgbClr val="FF0000"/>
                </a:solidFill>
              </a:rPr>
              <a:t>大阪府大東市資料</a:t>
            </a:r>
            <a:endParaRPr kumimoji="1" lang="ja-JP" altLang="en-US" sz="2400" b="1" dirty="0">
              <a:solidFill>
                <a:srgbClr val="FF0000"/>
              </a:solidFill>
            </a:endParaRPr>
          </a:p>
        </p:txBody>
      </p:sp>
    </p:spTree>
    <p:extLst>
      <p:ext uri="{BB962C8B-B14F-4D97-AF65-F5344CB8AC3E}">
        <p14:creationId xmlns:p14="http://schemas.microsoft.com/office/powerpoint/2010/main" val="29229500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42614" y="-61090"/>
            <a:ext cx="9858072" cy="7234506"/>
          </a:xfrm>
          <a:prstGeom prst="rect">
            <a:avLst/>
          </a:prstGeom>
        </p:spPr>
      </p:pic>
      <p:sp>
        <p:nvSpPr>
          <p:cNvPr id="5" name="正方形/長方形 4"/>
          <p:cNvSpPr/>
          <p:nvPr/>
        </p:nvSpPr>
        <p:spPr>
          <a:xfrm>
            <a:off x="-42614" y="274638"/>
            <a:ext cx="3102446" cy="40466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solidFill>
                  <a:srgbClr val="FF0000"/>
                </a:solidFill>
              </a:rPr>
              <a:t>大阪府大東市資料</a:t>
            </a:r>
            <a:endParaRPr kumimoji="1" lang="ja-JP" altLang="en-US" sz="2400" b="1" dirty="0">
              <a:solidFill>
                <a:srgbClr val="FF0000"/>
              </a:solidFill>
            </a:endParaRPr>
          </a:p>
        </p:txBody>
      </p:sp>
    </p:spTree>
    <p:extLst>
      <p:ext uri="{BB962C8B-B14F-4D97-AF65-F5344CB8AC3E}">
        <p14:creationId xmlns:p14="http://schemas.microsoft.com/office/powerpoint/2010/main" val="38893840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179512" y="0"/>
            <a:ext cx="9146135" cy="6858000"/>
          </a:xfrm>
          <a:prstGeom prst="rect">
            <a:avLst/>
          </a:prstGeom>
        </p:spPr>
      </p:pic>
      <p:sp>
        <p:nvSpPr>
          <p:cNvPr id="5" name="正方形/長方形 4"/>
          <p:cNvSpPr/>
          <p:nvPr/>
        </p:nvSpPr>
        <p:spPr>
          <a:xfrm>
            <a:off x="5364088" y="0"/>
            <a:ext cx="3322712" cy="40466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solidFill>
                  <a:srgbClr val="FF0000"/>
                </a:solidFill>
              </a:rPr>
              <a:t>大阪府大東市資料</a:t>
            </a:r>
            <a:endParaRPr kumimoji="1" lang="ja-JP" altLang="en-US" sz="2400" b="1" dirty="0">
              <a:solidFill>
                <a:srgbClr val="FF0000"/>
              </a:solidFill>
            </a:endParaRPr>
          </a:p>
        </p:txBody>
      </p:sp>
    </p:spTree>
    <p:extLst>
      <p:ext uri="{BB962C8B-B14F-4D97-AF65-F5344CB8AC3E}">
        <p14:creationId xmlns:p14="http://schemas.microsoft.com/office/powerpoint/2010/main" val="22212279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0" y="-171400"/>
            <a:ext cx="9052633" cy="6756988"/>
          </a:xfrm>
          <a:prstGeom prst="rect">
            <a:avLst/>
          </a:prstGeom>
        </p:spPr>
      </p:pic>
      <p:sp>
        <p:nvSpPr>
          <p:cNvPr id="5" name="正方形/長方形 4"/>
          <p:cNvSpPr/>
          <p:nvPr/>
        </p:nvSpPr>
        <p:spPr>
          <a:xfrm>
            <a:off x="5382795" y="6436083"/>
            <a:ext cx="3322712" cy="40466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solidFill>
                  <a:srgbClr val="FF0000"/>
                </a:solidFill>
              </a:rPr>
              <a:t>厚生労働省</a:t>
            </a:r>
            <a:r>
              <a:rPr kumimoji="1" lang="ja-JP" altLang="en-US" sz="2400" b="1" dirty="0" smtClean="0">
                <a:solidFill>
                  <a:srgbClr val="FF0000"/>
                </a:solidFill>
              </a:rPr>
              <a:t>資料</a:t>
            </a:r>
            <a:endParaRPr kumimoji="1" lang="ja-JP" altLang="en-US" sz="2400" b="1" dirty="0">
              <a:solidFill>
                <a:srgbClr val="FF0000"/>
              </a:solidFill>
            </a:endParaRPr>
          </a:p>
        </p:txBody>
      </p:sp>
    </p:spTree>
    <p:extLst>
      <p:ext uri="{BB962C8B-B14F-4D97-AF65-F5344CB8AC3E}">
        <p14:creationId xmlns:p14="http://schemas.microsoft.com/office/powerpoint/2010/main" val="41134946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295197" y="0"/>
            <a:ext cx="8657080" cy="6597352"/>
          </a:xfrm>
          <a:prstGeom prst="rect">
            <a:avLst/>
          </a:prstGeom>
        </p:spPr>
      </p:pic>
      <p:sp>
        <p:nvSpPr>
          <p:cNvPr id="5" name="正方形/長方形 4"/>
          <p:cNvSpPr/>
          <p:nvPr/>
        </p:nvSpPr>
        <p:spPr>
          <a:xfrm>
            <a:off x="5382795" y="6436083"/>
            <a:ext cx="3322712" cy="40466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solidFill>
                  <a:srgbClr val="FF0000"/>
                </a:solidFill>
              </a:rPr>
              <a:t>厚生労働省</a:t>
            </a:r>
            <a:r>
              <a:rPr kumimoji="1" lang="ja-JP" altLang="en-US" sz="2400" b="1" dirty="0" smtClean="0">
                <a:solidFill>
                  <a:srgbClr val="FF0000"/>
                </a:solidFill>
              </a:rPr>
              <a:t>資料</a:t>
            </a:r>
            <a:endParaRPr kumimoji="1" lang="ja-JP" altLang="en-US" sz="2400" b="1" dirty="0">
              <a:solidFill>
                <a:srgbClr val="FF0000"/>
              </a:solidFill>
            </a:endParaRPr>
          </a:p>
        </p:txBody>
      </p:sp>
    </p:spTree>
    <p:extLst>
      <p:ext uri="{BB962C8B-B14F-4D97-AF65-F5344CB8AC3E}">
        <p14:creationId xmlns:p14="http://schemas.microsoft.com/office/powerpoint/2010/main" val="14213453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457199" y="1600200"/>
            <a:ext cx="11370695" cy="6780475"/>
          </a:xfrm>
        </p:spPr>
        <p:txBody>
          <a:bodyPr/>
          <a:lstStyle/>
          <a:p>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4762"/>
            <a:ext cx="8790120" cy="659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 3"/>
          <p:cNvSpPr/>
          <p:nvPr/>
        </p:nvSpPr>
        <p:spPr>
          <a:xfrm>
            <a:off x="5292080" y="6525344"/>
            <a:ext cx="3394720" cy="3326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FF0000"/>
                </a:solidFill>
              </a:rPr>
              <a:t>大分県資料</a:t>
            </a:r>
            <a:endParaRPr kumimoji="1" lang="ja-JP" altLang="en-US" sz="2400" dirty="0">
              <a:solidFill>
                <a:srgbClr val="FF0000"/>
              </a:solidFill>
            </a:endParaRPr>
          </a:p>
        </p:txBody>
      </p:sp>
    </p:spTree>
    <p:extLst>
      <p:ext uri="{BB962C8B-B14F-4D97-AF65-F5344CB8AC3E}">
        <p14:creationId xmlns:p14="http://schemas.microsoft.com/office/powerpoint/2010/main" val="41155202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17253" y="0"/>
            <a:ext cx="9193791" cy="6597352"/>
          </a:xfrm>
          <a:prstGeom prst="rect">
            <a:avLst/>
          </a:prstGeom>
        </p:spPr>
      </p:pic>
      <p:sp>
        <p:nvSpPr>
          <p:cNvPr id="5" name="角丸四角形 4"/>
          <p:cNvSpPr/>
          <p:nvPr/>
        </p:nvSpPr>
        <p:spPr>
          <a:xfrm>
            <a:off x="5292080" y="6525344"/>
            <a:ext cx="3394720" cy="3326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FF0000"/>
                </a:solidFill>
              </a:rPr>
              <a:t>大分県資料</a:t>
            </a:r>
            <a:endParaRPr kumimoji="1" lang="ja-JP" altLang="en-US" sz="2400" dirty="0">
              <a:solidFill>
                <a:srgbClr val="FF0000"/>
              </a:solidFill>
            </a:endParaRPr>
          </a:p>
        </p:txBody>
      </p:sp>
    </p:spTree>
    <p:extLst>
      <p:ext uri="{BB962C8B-B14F-4D97-AF65-F5344CB8AC3E}">
        <p14:creationId xmlns:p14="http://schemas.microsoft.com/office/powerpoint/2010/main" val="40236742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9139237" cy="652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 3"/>
          <p:cNvSpPr/>
          <p:nvPr/>
        </p:nvSpPr>
        <p:spPr>
          <a:xfrm>
            <a:off x="5292080" y="6525344"/>
            <a:ext cx="3394720" cy="3326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rPr>
              <a:t>和光市</a:t>
            </a:r>
            <a:r>
              <a:rPr kumimoji="1" lang="ja-JP" altLang="en-US" sz="2400" dirty="0" smtClean="0">
                <a:solidFill>
                  <a:srgbClr val="FF0000"/>
                </a:solidFill>
              </a:rPr>
              <a:t>資料</a:t>
            </a:r>
            <a:endParaRPr kumimoji="1" lang="ja-JP" altLang="en-US" sz="2400" dirty="0">
              <a:solidFill>
                <a:srgbClr val="FF0000"/>
              </a:solidFill>
            </a:endParaRPr>
          </a:p>
        </p:txBody>
      </p:sp>
    </p:spTree>
    <p:extLst>
      <p:ext uri="{BB962C8B-B14F-4D97-AF65-F5344CB8AC3E}">
        <p14:creationId xmlns:p14="http://schemas.microsoft.com/office/powerpoint/2010/main" val="43796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35280" cy="1143000"/>
          </a:xfrm>
          <a:solidFill>
            <a:srgbClr val="FFFF00"/>
          </a:solidFill>
        </p:spPr>
        <p:txBody>
          <a:bodyPr>
            <a:normAutofit fontScale="90000"/>
          </a:bodyPr>
          <a:lstStyle/>
          <a:p>
            <a:r>
              <a:rPr lang="ja-JP" altLang="en-US" b="1" dirty="0" smtClean="0">
                <a:solidFill>
                  <a:srgbClr val="FF0000"/>
                </a:solidFill>
                <a:latin typeface="HGPｺﾞｼｯｸM" panose="020B0600000000000000" pitchFamily="50" charset="-128"/>
                <a:ea typeface="HGPｺﾞｼｯｸM" panose="020B0600000000000000" pitchFamily="50" charset="-128"/>
              </a:rPr>
              <a:t>生活援助と福祉用具は自己負担</a:t>
            </a:r>
            <a:r>
              <a:rPr lang="en-US" altLang="ja-JP" b="1" dirty="0" smtClean="0">
                <a:solidFill>
                  <a:srgbClr val="FF0000"/>
                </a:solidFill>
                <a:latin typeface="HGPｺﾞｼｯｸM" panose="020B0600000000000000" pitchFamily="50" charset="-128"/>
                <a:ea typeface="HGPｺﾞｼｯｸM" panose="020B0600000000000000" pitchFamily="50" charset="-128"/>
              </a:rPr>
              <a:t/>
            </a:r>
            <a:br>
              <a:rPr lang="en-US" altLang="ja-JP" b="1" dirty="0" smtClean="0">
                <a:solidFill>
                  <a:srgbClr val="FF0000"/>
                </a:solidFill>
                <a:latin typeface="HGPｺﾞｼｯｸM" panose="020B0600000000000000" pitchFamily="50" charset="-128"/>
                <a:ea typeface="HGPｺﾞｼｯｸM" panose="020B0600000000000000" pitchFamily="50" charset="-128"/>
              </a:rPr>
            </a:br>
            <a:r>
              <a:rPr lang="ja-JP" altLang="en-US" sz="3200" b="1" dirty="0">
                <a:solidFill>
                  <a:srgbClr val="FF0000"/>
                </a:solidFill>
                <a:latin typeface="HGPｺﾞｼｯｸM" panose="020B0600000000000000" pitchFamily="50" charset="-128"/>
                <a:ea typeface="HGPｺﾞｼｯｸM" panose="020B0600000000000000" pitchFamily="50" charset="-128"/>
              </a:rPr>
              <a:t>保険</a:t>
            </a:r>
            <a:r>
              <a:rPr lang="ja-JP" altLang="en-US" sz="3200" b="1" dirty="0" smtClean="0">
                <a:solidFill>
                  <a:srgbClr val="FF0000"/>
                </a:solidFill>
                <a:latin typeface="HGPｺﾞｼｯｸM" panose="020B0600000000000000" pitchFamily="50" charset="-128"/>
                <a:ea typeface="HGPｺﾞｼｯｸM" panose="020B0600000000000000" pitchFamily="50" charset="-128"/>
              </a:rPr>
              <a:t>からも事業からも外す</a:t>
            </a:r>
            <a:endParaRPr kumimoji="1" lang="ja-JP" altLang="en-US" sz="3200" dirty="0">
              <a:solidFill>
                <a:srgbClr val="FF0000"/>
              </a:solidFill>
              <a:latin typeface="HGPｺﾞｼｯｸM" panose="020B0600000000000000" pitchFamily="50" charset="-128"/>
              <a:ea typeface="HGPｺﾞｼｯｸM" panose="020B0600000000000000" pitchFamily="50" charset="-128"/>
            </a:endParaRPr>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sz="3600" dirty="0" smtClean="0"/>
              <a:t>・</a:t>
            </a:r>
            <a:r>
              <a:rPr lang="ja-JP" altLang="en-US" sz="3600" dirty="0">
                <a:solidFill>
                  <a:srgbClr val="FF0000"/>
                </a:solidFill>
              </a:rPr>
              <a:t>軽度者に対する生活援助</a:t>
            </a:r>
            <a:r>
              <a:rPr lang="ja-JP" altLang="en-US" sz="3600" dirty="0"/>
              <a:t>の</a:t>
            </a:r>
            <a:r>
              <a:rPr lang="ja-JP" altLang="en-US" sz="3600" u="sng" dirty="0"/>
              <a:t>原則自己負担（一部補助）化</a:t>
            </a:r>
            <a:r>
              <a:rPr lang="ja-JP" altLang="en-US" sz="3600" dirty="0"/>
              <a:t> </a:t>
            </a:r>
          </a:p>
          <a:p>
            <a:pPr marL="0" indent="0">
              <a:buNone/>
            </a:pPr>
            <a:r>
              <a:rPr lang="ja-JP" altLang="en-US" sz="3600" dirty="0"/>
              <a:t>・</a:t>
            </a:r>
            <a:r>
              <a:rPr lang="ja-JP" altLang="en-US" sz="3600" dirty="0">
                <a:solidFill>
                  <a:srgbClr val="FF0000"/>
                </a:solidFill>
              </a:rPr>
              <a:t>福祉用具貸与・住宅改修</a:t>
            </a:r>
            <a:r>
              <a:rPr lang="ja-JP" altLang="en-US" sz="3600" dirty="0"/>
              <a:t>に係る価格及びスペックの見直し、</a:t>
            </a:r>
            <a:r>
              <a:rPr lang="ja-JP" altLang="en-US" sz="3600" u="sng" dirty="0"/>
              <a:t>原則自己負担（一部補助）化 </a:t>
            </a:r>
          </a:p>
          <a:p>
            <a:pPr marL="0" indent="0">
              <a:buNone/>
            </a:pPr>
            <a:r>
              <a:rPr lang="ja-JP" altLang="en-US" sz="3600" dirty="0"/>
              <a:t>・</a:t>
            </a:r>
            <a:r>
              <a:rPr lang="ja-JP" altLang="en-US" sz="3600" dirty="0">
                <a:solidFill>
                  <a:srgbClr val="FF0000"/>
                </a:solidFill>
              </a:rPr>
              <a:t>要介護１・２への通所介護サービス等</a:t>
            </a:r>
            <a:r>
              <a:rPr lang="ja-JP" altLang="en-US" sz="3600" dirty="0"/>
              <a:t>について、自治体の予算の範囲内で実施する仕組み</a:t>
            </a:r>
            <a:r>
              <a:rPr lang="ja-JP" altLang="en-US" sz="3600" u="sng" dirty="0">
                <a:solidFill>
                  <a:srgbClr val="FF0000"/>
                </a:solidFill>
              </a:rPr>
              <a:t>（地域支援事業）へ移行 </a:t>
            </a:r>
            <a:r>
              <a:rPr lang="ja-JP" altLang="en-US" dirty="0"/>
              <a:t>	</a:t>
            </a:r>
          </a:p>
        </p:txBody>
      </p:sp>
      <p:sp>
        <p:nvSpPr>
          <p:cNvPr id="4" name="タイトル 1"/>
          <p:cNvSpPr txBox="1">
            <a:spLocks/>
          </p:cNvSpPr>
          <p:nvPr/>
        </p:nvSpPr>
        <p:spPr>
          <a:xfrm>
            <a:off x="4139952" y="6525344"/>
            <a:ext cx="5004048" cy="332656"/>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HGPｺﾞｼｯｸM" panose="020B0600000000000000" pitchFamily="50" charset="-128"/>
                <a:ea typeface="HGPｺﾞｼｯｸM" panose="020B0600000000000000" pitchFamily="50" charset="-128"/>
              </a:rPr>
              <a:t>財政制度等審議会・</a:t>
            </a:r>
            <a:r>
              <a:rPr lang="zh-TW" altLang="en-US" sz="1400" b="1" dirty="0" smtClean="0">
                <a:latin typeface="HGPｺﾞｼｯｸM" panose="020B0600000000000000" pitchFamily="50" charset="-128"/>
                <a:ea typeface="HGPｺﾞｼｯｸM" panose="020B0600000000000000" pitchFamily="50" charset="-128"/>
              </a:rPr>
              <a:t>財政制度分科会（</a:t>
            </a:r>
            <a:r>
              <a:rPr lang="en-US" altLang="ja-JP" sz="1400" b="1" dirty="0" smtClean="0">
                <a:latin typeface="HGPｺﾞｼｯｸM" panose="020B0600000000000000" pitchFamily="50" charset="-128"/>
                <a:ea typeface="HGPｺﾞｼｯｸM" panose="020B0600000000000000" pitchFamily="50" charset="-128"/>
              </a:rPr>
              <a:t>2015</a:t>
            </a:r>
            <a:r>
              <a:rPr lang="zh-TW" altLang="en-US" sz="1400" b="1" dirty="0" smtClean="0">
                <a:latin typeface="HGPｺﾞｼｯｸM" panose="020B0600000000000000" pitchFamily="50" charset="-128"/>
                <a:ea typeface="HGPｺﾞｼｯｸM" panose="020B0600000000000000" pitchFamily="50" charset="-128"/>
              </a:rPr>
              <a:t>年</a:t>
            </a:r>
            <a:r>
              <a:rPr lang="en-US" altLang="zh-TW" sz="1400" b="1" dirty="0" smtClean="0">
                <a:latin typeface="HGPｺﾞｼｯｸM" panose="020B0600000000000000" pitchFamily="50" charset="-128"/>
                <a:ea typeface="HGPｺﾞｼｯｸM" panose="020B0600000000000000" pitchFamily="50" charset="-128"/>
              </a:rPr>
              <a:t>10</a:t>
            </a:r>
            <a:r>
              <a:rPr lang="zh-TW" altLang="en-US" sz="1400" b="1" dirty="0" smtClean="0">
                <a:latin typeface="HGPｺﾞｼｯｸM" panose="020B0600000000000000" pitchFamily="50" charset="-128"/>
                <a:ea typeface="HGPｺﾞｼｯｸM" panose="020B0600000000000000" pitchFamily="50" charset="-128"/>
              </a:rPr>
              <a:t>月</a:t>
            </a:r>
            <a:r>
              <a:rPr lang="en-US" altLang="zh-TW" sz="1400" b="1" dirty="0" smtClean="0">
                <a:latin typeface="HGPｺﾞｼｯｸM" panose="020B0600000000000000" pitchFamily="50" charset="-128"/>
                <a:ea typeface="HGPｺﾞｼｯｸM" panose="020B0600000000000000" pitchFamily="50" charset="-128"/>
              </a:rPr>
              <a:t>9</a:t>
            </a:r>
            <a:r>
              <a:rPr lang="zh-TW" altLang="en-US" sz="1400" b="1" dirty="0" smtClean="0">
                <a:latin typeface="HGPｺﾞｼｯｸM" panose="020B0600000000000000" pitchFamily="50" charset="-128"/>
                <a:ea typeface="HGPｺﾞｼｯｸM" panose="020B0600000000000000" pitchFamily="50" charset="-128"/>
              </a:rPr>
              <a:t>日）</a:t>
            </a:r>
            <a:r>
              <a:rPr lang="ja-JP" altLang="en-US" sz="1400" b="1" dirty="0" smtClean="0">
                <a:latin typeface="HGPｺﾞｼｯｸM" panose="020B0600000000000000" pitchFamily="50" charset="-128"/>
                <a:ea typeface="HGPｺﾞｼｯｸM" panose="020B0600000000000000" pitchFamily="50" charset="-128"/>
              </a:rPr>
              <a:t>資料</a:t>
            </a:r>
            <a:endParaRPr lang="ja-JP" altLang="en-US" sz="24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9692529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11309084" cy="1719714"/>
          </a:xfrm>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sp>
        <p:nvSpPr>
          <p:cNvPr id="4" name="角丸四角形 3"/>
          <p:cNvSpPr/>
          <p:nvPr/>
        </p:nvSpPr>
        <p:spPr>
          <a:xfrm>
            <a:off x="5292080" y="6525344"/>
            <a:ext cx="3394720" cy="3326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rPr>
              <a:t>和光市</a:t>
            </a:r>
            <a:r>
              <a:rPr kumimoji="1" lang="ja-JP" altLang="en-US" sz="2400" dirty="0" smtClean="0">
                <a:solidFill>
                  <a:srgbClr val="FF0000"/>
                </a:solidFill>
              </a:rPr>
              <a:t>資料</a:t>
            </a:r>
            <a:endParaRPr kumimoji="1" lang="ja-JP" altLang="en-US" sz="2400"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00152" cy="652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15675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2868" y="0"/>
            <a:ext cx="8363272" cy="490066"/>
          </a:xfrm>
        </p:spPr>
        <p:txBody>
          <a:bodyPr/>
          <a:lstStyle/>
          <a:p>
            <a:r>
              <a:rPr kumimoji="1" lang="ja-JP" altLang="en-US" sz="3200" dirty="0" smtClean="0"/>
              <a:t>地域ケア会議での介護予防マネジメント支援</a:t>
            </a:r>
            <a:endParaRPr kumimoji="1" lang="ja-JP" altLang="en-US" sz="3200" dirty="0"/>
          </a:p>
        </p:txBody>
      </p:sp>
      <p:pic>
        <p:nvPicPr>
          <p:cNvPr id="5" name="コンテンツ プレースホルダー 4"/>
          <p:cNvPicPr>
            <a:picLocks noGrp="1" noChangeAspect="1"/>
          </p:cNvPicPr>
          <p:nvPr>
            <p:ph idx="1"/>
          </p:nvPr>
        </p:nvPicPr>
        <p:blipFill>
          <a:blip r:embed="rId2"/>
          <a:stretch>
            <a:fillRect/>
          </a:stretch>
        </p:blipFill>
        <p:spPr>
          <a:xfrm>
            <a:off x="0" y="490066"/>
            <a:ext cx="9357504" cy="6487566"/>
          </a:xfrm>
          <a:prstGeom prst="rect">
            <a:avLst/>
          </a:prstGeom>
        </p:spPr>
      </p:pic>
    </p:spTree>
    <p:extLst>
      <p:ext uri="{BB962C8B-B14F-4D97-AF65-F5344CB8AC3E}">
        <p14:creationId xmlns:p14="http://schemas.microsoft.com/office/powerpoint/2010/main" val="15298853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85208" y="0"/>
            <a:ext cx="9136295" cy="6858000"/>
          </a:xfrm>
          <a:prstGeom prst="rect">
            <a:avLst/>
          </a:prstGeom>
        </p:spPr>
      </p:pic>
    </p:spTree>
    <p:extLst>
      <p:ext uri="{BB962C8B-B14F-4D97-AF65-F5344CB8AC3E}">
        <p14:creationId xmlns:p14="http://schemas.microsoft.com/office/powerpoint/2010/main" val="310127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964488" cy="1143000"/>
          </a:xfrm>
          <a:solidFill>
            <a:schemeClr val="tx2">
              <a:lumMod val="20000"/>
              <a:lumOff val="80000"/>
            </a:schemeClr>
          </a:solidFill>
        </p:spPr>
        <p:txBody>
          <a:bodyPr/>
          <a:lstStyle/>
          <a:p>
            <a:r>
              <a:rPr lang="ja-JP" altLang="en-US" u="sng" dirty="0" smtClean="0"/>
              <a:t>堺市「ケアプラン支援会議」（仮称）</a:t>
            </a:r>
            <a:endParaRPr kumimoji="1" lang="ja-JP" altLang="en-US" u="sng" dirty="0"/>
          </a:p>
        </p:txBody>
      </p:sp>
      <p:sp>
        <p:nvSpPr>
          <p:cNvPr id="3" name="コンテンツ プレースホルダー 2"/>
          <p:cNvSpPr>
            <a:spLocks noGrp="1"/>
          </p:cNvSpPr>
          <p:nvPr>
            <p:ph idx="1"/>
          </p:nvPr>
        </p:nvSpPr>
        <p:spPr>
          <a:xfrm>
            <a:off x="467544" y="1417638"/>
            <a:ext cx="8229600" cy="3523530"/>
          </a:xfrm>
        </p:spPr>
        <p:txBody>
          <a:bodyPr/>
          <a:lstStyle/>
          <a:p>
            <a:pPr marL="0" indent="0">
              <a:buNone/>
            </a:pPr>
            <a:r>
              <a:rPr kumimoji="1" lang="ja-JP" altLang="en-US" sz="3600" dirty="0" smtClean="0"/>
              <a:t>堺市案　大分県を参考に「自立支援型ケアママネジメントへ転換」</a:t>
            </a:r>
            <a:endParaRPr kumimoji="1" lang="en-US" altLang="ja-JP" sz="3600" dirty="0" smtClean="0"/>
          </a:p>
          <a:p>
            <a:pPr marL="0" indent="0">
              <a:buNone/>
            </a:pPr>
            <a:r>
              <a:rPr lang="ja-JP" altLang="en-US" sz="3600" dirty="0"/>
              <a:t>　</a:t>
            </a:r>
            <a:r>
              <a:rPr lang="ja-JP" altLang="en-US" sz="3600" dirty="0" smtClean="0"/>
              <a:t>ケアプラン支援会議を</a:t>
            </a:r>
            <a:endParaRPr lang="en-US" altLang="ja-JP" sz="3600" dirty="0" smtClean="0"/>
          </a:p>
          <a:p>
            <a:pPr marL="0" indent="0">
              <a:buNone/>
            </a:pPr>
            <a:r>
              <a:rPr lang="ja-JP" altLang="en-US" sz="3600" dirty="0"/>
              <a:t>　</a:t>
            </a:r>
            <a:r>
              <a:rPr lang="ja-JP" altLang="en-US" sz="3600" dirty="0" smtClean="0"/>
              <a:t>　平成</a:t>
            </a:r>
            <a:r>
              <a:rPr lang="en-US" altLang="ja-JP" sz="3600" dirty="0" smtClean="0"/>
              <a:t>28</a:t>
            </a:r>
            <a:r>
              <a:rPr lang="ja-JP" altLang="en-US" sz="3600" dirty="0" smtClean="0"/>
              <a:t>年度　包括プランでモデル事業</a:t>
            </a:r>
            <a:endParaRPr lang="en-US" altLang="ja-JP" sz="3600" dirty="0" smtClean="0"/>
          </a:p>
          <a:p>
            <a:pPr marL="0" indent="0">
              <a:buNone/>
            </a:pPr>
            <a:r>
              <a:rPr lang="ja-JP" altLang="en-US" sz="3600" dirty="0"/>
              <a:t>　</a:t>
            </a:r>
            <a:r>
              <a:rPr lang="ja-JP" altLang="en-US" sz="3600" dirty="0" smtClean="0"/>
              <a:t>　平成</a:t>
            </a:r>
            <a:r>
              <a:rPr lang="en-US" altLang="ja-JP" sz="3600" dirty="0" smtClean="0"/>
              <a:t>29</a:t>
            </a:r>
            <a:r>
              <a:rPr lang="ja-JP" altLang="en-US" sz="3600" dirty="0" smtClean="0"/>
              <a:t>年度　委託プラン（要支援１、事業対象者）対象に実施</a:t>
            </a:r>
            <a:endParaRPr lang="en-US" altLang="ja-JP" sz="3600" dirty="0" smtClean="0"/>
          </a:p>
        </p:txBody>
      </p:sp>
      <p:sp>
        <p:nvSpPr>
          <p:cNvPr id="4" name="角丸四角形 3"/>
          <p:cNvSpPr/>
          <p:nvPr/>
        </p:nvSpPr>
        <p:spPr>
          <a:xfrm>
            <a:off x="0" y="5157192"/>
            <a:ext cx="9144000" cy="17008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rgbClr val="FF0000"/>
                </a:solidFill>
              </a:rPr>
              <a:t>「</a:t>
            </a:r>
            <a:r>
              <a:rPr lang="en-US" altLang="ja-JP" sz="3200" dirty="0" smtClean="0">
                <a:solidFill>
                  <a:srgbClr val="FF0000"/>
                </a:solidFill>
              </a:rPr>
              <a:t>2</a:t>
            </a:r>
            <a:r>
              <a:rPr lang="ja-JP" altLang="en-US" sz="3200" dirty="0" smtClean="0">
                <a:solidFill>
                  <a:srgbClr val="FF0000"/>
                </a:solidFill>
              </a:rPr>
              <a:t>月に地域包括支援センターに示したが、ケアマネジャーの反発が強いので</a:t>
            </a:r>
            <a:r>
              <a:rPr lang="en-US" altLang="ja-JP" sz="3200" dirty="0" smtClean="0">
                <a:solidFill>
                  <a:srgbClr val="FF0000"/>
                </a:solidFill>
              </a:rPr>
              <a:t>『</a:t>
            </a:r>
            <a:r>
              <a:rPr lang="ja-JP" altLang="en-US" sz="3200" dirty="0" smtClean="0">
                <a:solidFill>
                  <a:srgbClr val="FF0000"/>
                </a:solidFill>
              </a:rPr>
              <a:t>白紙</a:t>
            </a:r>
            <a:r>
              <a:rPr lang="en-US" altLang="ja-JP" sz="3200" dirty="0" smtClean="0">
                <a:solidFill>
                  <a:srgbClr val="FF0000"/>
                </a:solidFill>
              </a:rPr>
              <a:t>』</a:t>
            </a:r>
            <a:r>
              <a:rPr lang="ja-JP" altLang="en-US" sz="3200" dirty="0" err="1" smtClean="0">
                <a:solidFill>
                  <a:srgbClr val="FF0000"/>
                </a:solidFill>
              </a:rPr>
              <a:t>。</a:t>
            </a:r>
            <a:r>
              <a:rPr lang="ja-JP" altLang="en-US" sz="3200" dirty="0" smtClean="0">
                <a:solidFill>
                  <a:srgbClr val="FF0000"/>
                </a:solidFill>
              </a:rPr>
              <a:t>しかし、何かしなければならない。」</a:t>
            </a:r>
            <a:r>
              <a:rPr lang="en-US" altLang="ja-JP" sz="3200" dirty="0" smtClean="0">
                <a:solidFill>
                  <a:srgbClr val="FF0000"/>
                </a:solidFill>
              </a:rPr>
              <a:t>(7</a:t>
            </a:r>
            <a:r>
              <a:rPr lang="ja-JP" altLang="en-US" sz="3200" dirty="0" smtClean="0">
                <a:solidFill>
                  <a:srgbClr val="FF0000"/>
                </a:solidFill>
              </a:rPr>
              <a:t>月</a:t>
            </a:r>
            <a:r>
              <a:rPr lang="en-US" altLang="ja-JP" sz="3200" dirty="0" smtClean="0">
                <a:solidFill>
                  <a:srgbClr val="FF0000"/>
                </a:solidFill>
              </a:rPr>
              <a:t>8</a:t>
            </a:r>
            <a:r>
              <a:rPr lang="ja-JP" altLang="en-US" sz="3200" dirty="0" smtClean="0">
                <a:solidFill>
                  <a:srgbClr val="FF0000"/>
                </a:solidFill>
              </a:rPr>
              <a:t>日　堺市高齢施策推進課答弁）</a:t>
            </a:r>
            <a:endParaRPr kumimoji="1" lang="ja-JP" altLang="en-US" sz="3200" dirty="0">
              <a:solidFill>
                <a:srgbClr val="FF0000"/>
              </a:solidFill>
            </a:endParaRPr>
          </a:p>
        </p:txBody>
      </p:sp>
    </p:spTree>
    <p:extLst>
      <p:ext uri="{BB962C8B-B14F-4D97-AF65-F5344CB8AC3E}">
        <p14:creationId xmlns:p14="http://schemas.microsoft.com/office/powerpoint/2010/main" val="14217888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18058"/>
          </a:xfrm>
        </p:spPr>
        <p:txBody>
          <a:bodyPr/>
          <a:lstStyle/>
          <a:p>
            <a:r>
              <a:rPr kumimoji="1" lang="ja-JP" altLang="en-US" u="sng" dirty="0" smtClean="0"/>
              <a:t>堺市でのたたかいの到達点</a:t>
            </a:r>
            <a:endParaRPr kumimoji="1" lang="ja-JP" altLang="en-US" u="sng" dirty="0"/>
          </a:p>
        </p:txBody>
      </p:sp>
      <p:sp>
        <p:nvSpPr>
          <p:cNvPr id="3" name="コンテンツ プレースホルダー 2"/>
          <p:cNvSpPr>
            <a:spLocks noGrp="1"/>
          </p:cNvSpPr>
          <p:nvPr>
            <p:ph idx="1"/>
          </p:nvPr>
        </p:nvSpPr>
        <p:spPr>
          <a:xfrm>
            <a:off x="457200" y="908720"/>
            <a:ext cx="8435280" cy="5034881"/>
          </a:xfrm>
        </p:spPr>
        <p:txBody>
          <a:bodyPr/>
          <a:lstStyle/>
          <a:p>
            <a:pPr marL="0" indent="0">
              <a:buNone/>
            </a:pPr>
            <a:r>
              <a:rPr kumimoji="1" lang="ja-JP" altLang="en-US" dirty="0" smtClean="0"/>
              <a:t>○堺市案（地域包括支援センター管理者会議資料）　いち早く暴露　全ケアマネ事業所に送付</a:t>
            </a:r>
            <a:endParaRPr kumimoji="1" lang="en-US" altLang="ja-JP" dirty="0" smtClean="0"/>
          </a:p>
          <a:p>
            <a:pPr marL="0" indent="0">
              <a:buNone/>
            </a:pPr>
            <a:r>
              <a:rPr lang="ja-JP" altLang="en-US" dirty="0" smtClean="0"/>
              <a:t>○対市交渉で撤回要求</a:t>
            </a:r>
            <a:endParaRPr lang="en-US" altLang="ja-JP" dirty="0" smtClean="0"/>
          </a:p>
          <a:p>
            <a:pPr marL="0" indent="0">
              <a:buNone/>
            </a:pPr>
            <a:r>
              <a:rPr kumimoji="1" lang="ja-JP" altLang="en-US" dirty="0"/>
              <a:t>　</a:t>
            </a:r>
            <a:r>
              <a:rPr kumimoji="1" lang="ja-JP" altLang="en-US" dirty="0" smtClean="0"/>
              <a:t>現時点では「白紙」　「何かしなければならない」回答</a:t>
            </a:r>
            <a:endParaRPr kumimoji="1" lang="en-US" altLang="ja-JP" dirty="0" smtClean="0"/>
          </a:p>
          <a:p>
            <a:pPr marL="0" indent="0">
              <a:buNone/>
            </a:pPr>
            <a:r>
              <a:rPr lang="ja-JP" altLang="en-US" dirty="0" smtClean="0"/>
              <a:t>○自主的団体「堺市の介護</a:t>
            </a:r>
            <a:r>
              <a:rPr lang="ja-JP" altLang="en-US" dirty="0"/>
              <a:t>保険</a:t>
            </a:r>
            <a:r>
              <a:rPr lang="ja-JP" altLang="en-US" dirty="0" smtClean="0"/>
              <a:t>を考える会」ケアマネアンケート　３３０件送付　２０８件回答</a:t>
            </a:r>
            <a:endParaRPr lang="en-US" altLang="ja-JP" dirty="0" smtClean="0"/>
          </a:p>
          <a:p>
            <a:pPr marL="0" indent="0">
              <a:buNone/>
            </a:pPr>
            <a:r>
              <a:rPr kumimoji="1" lang="ja-JP" altLang="en-US" dirty="0"/>
              <a:t>　</a:t>
            </a:r>
            <a:r>
              <a:rPr kumimoji="1" lang="ja-JP" altLang="en-US" dirty="0" smtClean="0"/>
              <a:t>賛成は　１％　反対は７５％</a:t>
            </a:r>
            <a:endParaRPr kumimoji="1" lang="en-US" altLang="ja-JP" dirty="0" smtClean="0"/>
          </a:p>
          <a:p>
            <a:pPr marL="0" indent="0">
              <a:buNone/>
            </a:pPr>
            <a:r>
              <a:rPr lang="ja-JP" altLang="en-US" dirty="0" smtClean="0"/>
              <a:t>○８月２７日にケアマネ１２０人で学習会開催</a:t>
            </a:r>
            <a:endParaRPr lang="en-US" altLang="ja-JP" dirty="0" smtClean="0"/>
          </a:p>
          <a:p>
            <a:pPr marL="0" indent="0">
              <a:buNone/>
            </a:pPr>
            <a:r>
              <a:rPr kumimoji="1" lang="ja-JP" altLang="en-US" dirty="0"/>
              <a:t>　</a:t>
            </a:r>
            <a:r>
              <a:rPr kumimoji="1" lang="ja-JP" altLang="en-US" dirty="0" smtClean="0"/>
              <a:t>⇒市への撤回要求確認</a:t>
            </a:r>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32060510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40000"/>
              <a:lumOff val="60000"/>
            </a:schemeClr>
          </a:solidFill>
        </p:spPr>
        <p:txBody>
          <a:bodyPr/>
          <a:lstStyle/>
          <a:p>
            <a:r>
              <a:rPr kumimoji="1" lang="ja-JP" altLang="en-US" dirty="0" smtClean="0"/>
              <a:t>地域でただちにとりくむべきこと</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○「自立支援型ケアマネジメント」について当局の情報収集</a:t>
            </a:r>
            <a:endParaRPr lang="en-US" altLang="ja-JP" dirty="0" smtClean="0"/>
          </a:p>
          <a:p>
            <a:pPr marL="0" indent="0">
              <a:buNone/>
            </a:pPr>
            <a:r>
              <a:rPr lang="ja-JP" altLang="en-US" dirty="0" smtClean="0"/>
              <a:t>○とくに「自立支援型地域ケア会議」の予定</a:t>
            </a: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○ケアマネジャーとの懇談</a:t>
            </a:r>
            <a:endParaRPr lang="en-US" altLang="ja-JP" dirty="0" smtClean="0"/>
          </a:p>
          <a:p>
            <a:pPr marL="0" indent="0">
              <a:buNone/>
            </a:pPr>
            <a:r>
              <a:rPr lang="ja-JP" altLang="en-US" dirty="0" smtClean="0"/>
              <a:t>○自治体に対する要求の確立</a:t>
            </a:r>
            <a:endParaRPr lang="en-US" altLang="ja-JP" dirty="0" smtClean="0"/>
          </a:p>
        </p:txBody>
      </p:sp>
      <p:sp>
        <p:nvSpPr>
          <p:cNvPr id="4" name="下矢印 3"/>
          <p:cNvSpPr/>
          <p:nvPr/>
        </p:nvSpPr>
        <p:spPr>
          <a:xfrm>
            <a:off x="3491880" y="3429000"/>
            <a:ext cx="122413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56675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530626"/>
          </a:xfrm>
        </p:spPr>
        <p:txBody>
          <a:bodyPr/>
          <a:lstStyle/>
          <a:p>
            <a:r>
              <a:rPr kumimoji="1" lang="ja-JP" altLang="en-US" sz="8000" dirty="0" smtClean="0">
                <a:solidFill>
                  <a:srgbClr val="FF0000"/>
                </a:solidFill>
              </a:rPr>
              <a:t>争点５</a:t>
            </a:r>
            <a:r>
              <a:rPr kumimoji="1" lang="en-US" altLang="ja-JP" sz="8000" dirty="0" smtClean="0">
                <a:solidFill>
                  <a:srgbClr val="FF0000"/>
                </a:solidFill>
              </a:rPr>
              <a:t/>
            </a:r>
            <a:br>
              <a:rPr kumimoji="1" lang="en-US" altLang="ja-JP" sz="8000" dirty="0" smtClean="0">
                <a:solidFill>
                  <a:srgbClr val="FF0000"/>
                </a:solidFill>
              </a:rPr>
            </a:br>
            <a:r>
              <a:rPr kumimoji="1" lang="ja-JP" altLang="en-US" sz="7200" dirty="0" smtClean="0">
                <a:solidFill>
                  <a:srgbClr val="FF0000"/>
                </a:solidFill>
              </a:rPr>
              <a:t>「上限額」を口実とした削減をさせない</a:t>
            </a:r>
            <a:endParaRPr kumimoji="1" lang="ja-JP" altLang="en-US" sz="7200" dirty="0">
              <a:solidFill>
                <a:srgbClr val="FF0000"/>
              </a:solidFill>
            </a:endParaRPr>
          </a:p>
        </p:txBody>
      </p:sp>
    </p:spTree>
    <p:extLst>
      <p:ext uri="{BB962C8B-B14F-4D97-AF65-F5344CB8AC3E}">
        <p14:creationId xmlns:p14="http://schemas.microsoft.com/office/powerpoint/2010/main" val="15984966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a:solidFill>
            <a:schemeClr val="accent1">
              <a:lumMod val="40000"/>
              <a:lumOff val="60000"/>
            </a:schemeClr>
          </a:solidFill>
        </p:spPr>
        <p:txBody>
          <a:bodyPr/>
          <a:lstStyle/>
          <a:p>
            <a:r>
              <a:rPr lang="ja-JP" altLang="ja-JP" dirty="0"/>
              <a:t>総合事業費には上限が</a:t>
            </a:r>
            <a:r>
              <a:rPr lang="ja-JP" altLang="ja-JP" dirty="0" smtClean="0"/>
              <a:t>設定</a:t>
            </a:r>
            <a:endParaRPr kumimoji="1" lang="ja-JP" altLang="en-US" dirty="0"/>
          </a:p>
        </p:txBody>
      </p:sp>
      <p:sp>
        <p:nvSpPr>
          <p:cNvPr id="3" name="コンテンツ プレースホルダー 2"/>
          <p:cNvSpPr>
            <a:spLocks noGrp="1"/>
          </p:cNvSpPr>
          <p:nvPr>
            <p:ph idx="1"/>
          </p:nvPr>
        </p:nvSpPr>
        <p:spPr>
          <a:xfrm>
            <a:off x="251520" y="1340768"/>
            <a:ext cx="8435280" cy="5174035"/>
          </a:xfrm>
        </p:spPr>
        <p:txBody>
          <a:bodyPr/>
          <a:lstStyle/>
          <a:p>
            <a:pPr marL="0" indent="0">
              <a:buNone/>
            </a:pPr>
            <a:r>
              <a:rPr lang="ja-JP" altLang="ja-JP" sz="4000" dirty="0"/>
              <a:t>総合事業の上限</a:t>
            </a:r>
          </a:p>
          <a:p>
            <a:pPr marL="0" indent="0">
              <a:buNone/>
            </a:pPr>
            <a:r>
              <a:rPr lang="ja-JP" altLang="ja-JP" sz="3600" dirty="0"/>
              <a:t>＝【①当該市町村の</a:t>
            </a:r>
            <a:r>
              <a:rPr lang="ja-JP" altLang="ja-JP" sz="3600" dirty="0">
                <a:solidFill>
                  <a:srgbClr val="FF0000"/>
                </a:solidFill>
              </a:rPr>
              <a:t>事業開始の前年度</a:t>
            </a:r>
            <a:r>
              <a:rPr lang="ja-JP" altLang="ja-JP" sz="3600" dirty="0"/>
              <a:t>の（予防給付（介護予防訪問介護、介護予防通所介護、介護予防支援）＋介護予防事業）の総額】　　　　　</a:t>
            </a:r>
          </a:p>
          <a:p>
            <a:pPr marL="0" indent="0">
              <a:buNone/>
            </a:pPr>
            <a:r>
              <a:rPr lang="ja-JP" altLang="ja-JP" sz="3600" dirty="0" smtClean="0"/>
              <a:t>×</a:t>
            </a:r>
            <a:r>
              <a:rPr lang="ja-JP" altLang="ja-JP" sz="3600" dirty="0"/>
              <a:t>　【②当該市町村の</a:t>
            </a:r>
            <a:r>
              <a:rPr lang="en-US" altLang="ja-JP" sz="3600" dirty="0">
                <a:solidFill>
                  <a:srgbClr val="FF0000"/>
                </a:solidFill>
              </a:rPr>
              <a:t>75</a:t>
            </a:r>
            <a:r>
              <a:rPr lang="ja-JP" altLang="ja-JP" sz="3600" dirty="0">
                <a:solidFill>
                  <a:srgbClr val="FF0000"/>
                </a:solidFill>
              </a:rPr>
              <a:t>歳以上高齢者の伸び</a:t>
            </a:r>
            <a:r>
              <a:rPr lang="ja-JP" altLang="ja-JP" sz="3600" dirty="0" smtClean="0"/>
              <a:t>】</a:t>
            </a:r>
            <a:endParaRPr lang="en-US" altLang="ja-JP" sz="3600" dirty="0" smtClean="0"/>
          </a:p>
          <a:p>
            <a:pPr marL="0" indent="0">
              <a:buNone/>
            </a:pPr>
            <a:r>
              <a:rPr lang="en-US" altLang="ja-JP" dirty="0" smtClean="0"/>
              <a:t>※</a:t>
            </a:r>
            <a:r>
              <a:rPr lang="ja-JP" altLang="ja-JP" dirty="0"/>
              <a:t>移行期間（２０１５年～１７年度）については、「１０％の</a:t>
            </a:r>
            <a:r>
              <a:rPr lang="ja-JP" altLang="ja-JP" dirty="0" smtClean="0"/>
              <a:t>特例</a:t>
            </a:r>
            <a:r>
              <a:rPr lang="ja-JP" altLang="en-US" dirty="0" smtClean="0"/>
              <a:t>」</a:t>
            </a:r>
            <a:r>
              <a:rPr lang="ja-JP" altLang="ja-JP" dirty="0" smtClean="0"/>
              <a:t>措置</a:t>
            </a:r>
            <a:endParaRPr lang="ja-JP" altLang="ja-JP" dirty="0"/>
          </a:p>
          <a:p>
            <a:pPr marL="0" indent="0">
              <a:buNone/>
            </a:pPr>
            <a:endParaRPr lang="ja-JP" altLang="ja-JP" dirty="0"/>
          </a:p>
          <a:p>
            <a:endParaRPr kumimoji="1" lang="ja-JP" altLang="en-US" dirty="0"/>
          </a:p>
        </p:txBody>
      </p:sp>
    </p:spTree>
    <p:extLst>
      <p:ext uri="{BB962C8B-B14F-4D97-AF65-F5344CB8AC3E}">
        <p14:creationId xmlns:p14="http://schemas.microsoft.com/office/powerpoint/2010/main" val="177360633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363005" y="116632"/>
            <a:ext cx="8632785" cy="6624736"/>
          </a:xfrm>
          <a:prstGeom prst="rect">
            <a:avLst/>
          </a:prstGeom>
        </p:spPr>
      </p:pic>
    </p:spTree>
    <p:extLst>
      <p:ext uri="{BB962C8B-B14F-4D97-AF65-F5344CB8AC3E}">
        <p14:creationId xmlns:p14="http://schemas.microsoft.com/office/powerpoint/2010/main" val="22294700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上限額との関係</a:t>
            </a:r>
            <a:endParaRPr kumimoji="1" lang="ja-JP" altLang="en-US" u="sng" dirty="0"/>
          </a:p>
        </p:txBody>
      </p:sp>
      <p:sp>
        <p:nvSpPr>
          <p:cNvPr id="3" name="コンテンツ プレースホルダー 2"/>
          <p:cNvSpPr>
            <a:spLocks noGrp="1"/>
          </p:cNvSpPr>
          <p:nvPr>
            <p:ph idx="1"/>
          </p:nvPr>
        </p:nvSpPr>
        <p:spPr/>
        <p:txBody>
          <a:bodyPr/>
          <a:lstStyle/>
          <a:p>
            <a:r>
              <a:rPr lang="en-US" altLang="ja-JP" sz="4400" dirty="0"/>
              <a:t>12</a:t>
            </a:r>
            <a:r>
              <a:rPr lang="ja-JP" altLang="en-US" sz="4400" dirty="0"/>
              <a:t>年度⇒</a:t>
            </a:r>
            <a:r>
              <a:rPr lang="en-US" altLang="ja-JP" sz="4400" dirty="0"/>
              <a:t>14</a:t>
            </a:r>
            <a:r>
              <a:rPr lang="ja-JP" altLang="en-US" sz="4400" dirty="0"/>
              <a:t>年度伸び </a:t>
            </a:r>
            <a:r>
              <a:rPr lang="ja-JP" altLang="en-US" sz="4400" dirty="0" smtClean="0"/>
              <a:t>　大阪市</a:t>
            </a:r>
            <a:endParaRPr lang="en-US" altLang="ja-JP" sz="4400" dirty="0" smtClean="0"/>
          </a:p>
          <a:p>
            <a:pPr marL="0" indent="0">
              <a:buNone/>
            </a:pPr>
            <a:r>
              <a:rPr lang="ja-JP" altLang="en-US" sz="4400" dirty="0" smtClean="0"/>
              <a:t>　事業費　　　　　　　</a:t>
            </a:r>
            <a:r>
              <a:rPr lang="ja-JP" altLang="en-US" sz="4400" dirty="0" smtClean="0"/>
              <a:t>２１</a:t>
            </a:r>
            <a:r>
              <a:rPr lang="en-US" altLang="ja-JP" sz="4400" dirty="0" smtClean="0"/>
              <a:t>.</a:t>
            </a:r>
            <a:r>
              <a:rPr lang="ja-JP" altLang="en-US" sz="4400" dirty="0" smtClean="0"/>
              <a:t>３</a:t>
            </a:r>
            <a:r>
              <a:rPr lang="en-US" altLang="ja-JP" sz="4400" dirty="0" smtClean="0"/>
              <a:t>%</a:t>
            </a:r>
            <a:r>
              <a:rPr lang="ja-JP" altLang="en-US" sz="4400" dirty="0" smtClean="0"/>
              <a:t> </a:t>
            </a:r>
            <a:endParaRPr lang="en-US" altLang="ja-JP" sz="4400" dirty="0" smtClean="0"/>
          </a:p>
          <a:p>
            <a:pPr marL="0" indent="0">
              <a:buNone/>
            </a:pPr>
            <a:r>
              <a:rPr kumimoji="1" lang="ja-JP" altLang="en-US" sz="4400" dirty="0"/>
              <a:t>　</a:t>
            </a:r>
            <a:r>
              <a:rPr kumimoji="1" lang="ja-JP" altLang="en-US" sz="4400" dirty="0" smtClean="0"/>
              <a:t>後期高齢者数　　</a:t>
            </a:r>
            <a:r>
              <a:rPr lang="ja-JP" altLang="en-US" sz="4400" dirty="0"/>
              <a:t>　</a:t>
            </a:r>
            <a:r>
              <a:rPr lang="ja-JP" altLang="en-US" sz="4400" dirty="0" smtClean="0"/>
              <a:t>４．６</a:t>
            </a:r>
            <a:r>
              <a:rPr lang="en-US" altLang="ja-JP" sz="4400" dirty="0" smtClean="0"/>
              <a:t>%</a:t>
            </a:r>
            <a:r>
              <a:rPr lang="ja-JP" altLang="en-US" sz="4400" dirty="0" smtClean="0"/>
              <a:t> </a:t>
            </a:r>
            <a:endParaRPr lang="en-US" altLang="ja-JP" sz="4400" dirty="0" smtClean="0"/>
          </a:p>
          <a:p>
            <a:pPr marL="0" indent="0">
              <a:buNone/>
            </a:pPr>
            <a:r>
              <a:rPr kumimoji="1" lang="ja-JP" altLang="en-US" sz="4400" dirty="0"/>
              <a:t>　</a:t>
            </a:r>
            <a:r>
              <a:rPr kumimoji="1" lang="ja-JP" altLang="en-US" sz="4400" dirty="0" smtClean="0"/>
              <a:t>他自治体の状況はキャラバン資料１２０頁</a:t>
            </a:r>
            <a:endParaRPr kumimoji="1" lang="ja-JP" altLang="en-US" sz="4400" dirty="0"/>
          </a:p>
        </p:txBody>
      </p:sp>
    </p:spTree>
    <p:extLst>
      <p:ext uri="{BB962C8B-B14F-4D97-AF65-F5344CB8AC3E}">
        <p14:creationId xmlns:p14="http://schemas.microsoft.com/office/powerpoint/2010/main" val="40432211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15913</TotalTime>
  <Words>5372</Words>
  <Application>Microsoft Office PowerPoint</Application>
  <PresentationFormat>画面に合わせる (4:3)</PresentationFormat>
  <Paragraphs>1049</Paragraphs>
  <Slides>105</Slides>
  <Notes>26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105</vt:i4>
      </vt:variant>
    </vt:vector>
  </HeadingPairs>
  <TitlesOfParts>
    <vt:vector size="118" baseType="lpstr">
      <vt:lpstr>HGPｺﾞｼｯｸE</vt:lpstr>
      <vt:lpstr>HGPｺﾞｼｯｸM</vt:lpstr>
      <vt:lpstr>HGP創英角ｺﾞｼｯｸUB</vt:lpstr>
      <vt:lpstr>HG丸ｺﾞｼｯｸM-PRO</vt:lpstr>
      <vt:lpstr>ＭＳ Ｐゴシック</vt:lpstr>
      <vt:lpstr>ＭＳ Ｐ明朝</vt:lpstr>
      <vt:lpstr>ＭＳ ゴシック</vt:lpstr>
      <vt:lpstr>ＭＳ 明朝</vt:lpstr>
      <vt:lpstr>Arial</vt:lpstr>
      <vt:lpstr>Calibri</vt:lpstr>
      <vt:lpstr>Century</vt:lpstr>
      <vt:lpstr>Times New Roman</vt:lpstr>
      <vt:lpstr>Office テーマ</vt:lpstr>
      <vt:lpstr>    わが街の 介護保険総合事業 問題点と改善ポイント    </vt:lpstr>
      <vt:lpstr>新総合事業を考える 前提　 2015年介護保険改定　</vt:lpstr>
      <vt:lpstr>PowerPoint プレゼンテーション</vt:lpstr>
      <vt:lpstr>介護保険　これまでとこれから</vt:lpstr>
      <vt:lpstr>介護の４大改定　　</vt:lpstr>
      <vt:lpstr>新総合事業の 次にくるもの 次期介護保険改定</vt:lpstr>
      <vt:lpstr>経済財政運営の基本方針「骨太の方針」 2015年６月３０日閣議決定</vt:lpstr>
      <vt:lpstr>次は軽度者サービス見直し 骨太の方針２０１５</vt:lpstr>
      <vt:lpstr>生活援助と福祉用具は自己負担 保険からも事業からも外す</vt:lpstr>
      <vt:lpstr>今年末までに結論、 来年通常国会へ法案提出</vt:lpstr>
      <vt:lpstr>74歳まで2割負担へ 2017年法改悪　</vt:lpstr>
      <vt:lpstr>75歳以上　2019（平成３１）年度には 医療も介護も原則2割負担に</vt:lpstr>
      <vt:lpstr>2016年末までに「結論」、 2017年法改正、18年～実施</vt:lpstr>
      <vt:lpstr>PowerPoint プレゼンテーション</vt:lpstr>
      <vt:lpstr>社会保障審議会介護保険部会</vt:lpstr>
      <vt:lpstr>新たな負担増の見直し項目 ８月１９日の社保審介護保険部会での「論点」</vt:lpstr>
      <vt:lpstr>介護保険部会での委員の発言（7月２０日、８月２０日）</vt:lpstr>
      <vt:lpstr>介護保険部会での委員の発言（7月２０日、８月２０日）</vt:lpstr>
      <vt:lpstr>「改定」スケジュールと当面の重点</vt:lpstr>
      <vt:lpstr>国に向けての要求と 　　　　自治体への取り組み</vt:lpstr>
      <vt:lpstr>総合事業とは どのようなものか </vt:lpstr>
      <vt:lpstr>PowerPoint プレゼンテーション</vt:lpstr>
      <vt:lpstr>総合事業が分からん５問５答</vt:lpstr>
      <vt:lpstr>１　要支援がなくなるのですか？</vt:lpstr>
      <vt:lpstr>２　ヘルパー・デイサービスはどうなるのか？</vt:lpstr>
      <vt:lpstr>国のガイドラインが示す サービス事業の類型</vt:lpstr>
      <vt:lpstr>３　利用の手続きは？ </vt:lpstr>
      <vt:lpstr>４　希望すればサービスは選べるの</vt:lpstr>
      <vt:lpstr>５　市町村の財源は確保されるの</vt:lpstr>
      <vt:lpstr>要支援者と総合事業</vt:lpstr>
      <vt:lpstr>わが街は？ 大阪府内各自治体の 総合事業案 コスト削減 自立支援＝卒業</vt:lpstr>
      <vt:lpstr>大阪府内での総合事業実施時期</vt:lpstr>
      <vt:lpstr>PowerPoint プレゼンテーション</vt:lpstr>
      <vt:lpstr>政府の狙い 安上がりサービスの置き換えが目的</vt:lpstr>
      <vt:lpstr>私たちの対案 専門的サービスを土台にプラスアルファを</vt:lpstr>
      <vt:lpstr>わが街の総合事業 実施をめぐる 課題・争点</vt:lpstr>
      <vt:lpstr>総合事業実施をめぐる６つの課題</vt:lpstr>
      <vt:lpstr>　サービス事業の類型めぐる争点</vt:lpstr>
      <vt:lpstr>争点１ 現行相当サービスの単価設定</vt:lpstr>
      <vt:lpstr>国ガイドラインのサービス事業の類型</vt:lpstr>
      <vt:lpstr>争点１　現行相当サービス報酬</vt:lpstr>
      <vt:lpstr>要支援の訪問介護・通所介護の報酬 （現行は月額包括制単価）</vt:lpstr>
      <vt:lpstr>現行相当の報酬を減額　単価変更</vt:lpstr>
      <vt:lpstr>PowerPoint プレゼンテーション</vt:lpstr>
      <vt:lpstr>計算してみる</vt:lpstr>
      <vt:lpstr>例えば8月では</vt:lpstr>
      <vt:lpstr>単価を変更する例</vt:lpstr>
      <vt:lpstr>阪南各市の現行相当削減へのたたかい</vt:lpstr>
      <vt:lpstr>争点２ 緩和型サービスAを中心にさせない</vt:lpstr>
      <vt:lpstr>訪問型・通所型サービスＡ（基準緩和）</vt:lpstr>
      <vt:lpstr>争点②　緩和型サービスAを 中心にさせない</vt:lpstr>
      <vt:lpstr>緩和型Aは参入と利用者数確保</vt:lpstr>
      <vt:lpstr>サービス類型をめぐるパターン</vt:lpstr>
      <vt:lpstr>サービス類型をめぐるパターン</vt:lpstr>
      <vt:lpstr>訪問型サービス</vt:lpstr>
      <vt:lpstr>訪問型サービスの基準</vt:lpstr>
      <vt:lpstr>通所型サービス</vt:lpstr>
      <vt:lpstr>通所型サービスの基準</vt:lpstr>
      <vt:lpstr>多様なサービス移行促進</vt:lpstr>
      <vt:lpstr>多様なサービス利用促進</vt:lpstr>
      <vt:lpstr>大東市の回答</vt:lpstr>
      <vt:lpstr>大阪市 生活援助は無資格でも可？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地域でただちにとりくむべきこと</vt:lpstr>
      <vt:lpstr>争点３ 要介護認定申請権を侵害せない 基本チェックリスト問題</vt:lpstr>
      <vt:lpstr>要支援認定手続き</vt:lpstr>
      <vt:lpstr>PowerPoint プレゼンテーション</vt:lpstr>
      <vt:lpstr>PowerPoint プレゼンテーション</vt:lpstr>
      <vt:lpstr>堺市　要支援認定優先だが</vt:lpstr>
      <vt:lpstr>地域でただちにとりくむべきこと</vt:lpstr>
      <vt:lpstr>争点４ 自立支援に名を借りた「卒業」・利用抑制をさせない 予防ケアマネジメント問題</vt:lpstr>
      <vt:lpstr>サービス利用の選別</vt:lpstr>
      <vt:lpstr>自立支援型ケアマネジメント大阪府内の動き</vt:lpstr>
      <vt:lpstr>国モデル率先実行「卒業」促進型 三重県桑名市　２０１５年４月実施</vt:lpstr>
      <vt:lpstr>桑名市の「地域生活応援会議」（地域ケア会議）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地域ケア会議での介護予防マネジメント支援</vt:lpstr>
      <vt:lpstr>PowerPoint プレゼンテーション</vt:lpstr>
      <vt:lpstr>堺市「ケアプラン支援会議」（仮称）</vt:lpstr>
      <vt:lpstr>堺市でのたたかいの到達点</vt:lpstr>
      <vt:lpstr>地域でただちにとりくむべきこと</vt:lpstr>
      <vt:lpstr>争点５ 「上限額」を口実とした削減をさせない</vt:lpstr>
      <vt:lpstr>総合事業費には上限が設定</vt:lpstr>
      <vt:lpstr>PowerPoint プレゼンテーション</vt:lpstr>
      <vt:lpstr>上限額との関係</vt:lpstr>
      <vt:lpstr>PowerPoint プレゼンテーション</vt:lpstr>
      <vt:lpstr>PowerPoint プレゼンテーション</vt:lpstr>
      <vt:lpstr>PowerPoint プレゼンテーション</vt:lpstr>
      <vt:lpstr>地域でただちにとりくむべきこと</vt:lpstr>
      <vt:lpstr>直ちに取り組むべきこと</vt:lpstr>
      <vt:lpstr>ご清聴ありがとうございました。</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２０１２年度報酬改定と ケアマネジャーの課題</dc:title>
  <dc:creator>kusakabemasaki</dc:creator>
  <cp:lastModifiedBy>日下部雅喜</cp:lastModifiedBy>
  <cp:revision>746</cp:revision>
  <cp:lastPrinted>2016-08-29T13:42:34Z</cp:lastPrinted>
  <dcterms:created xsi:type="dcterms:W3CDTF">2012-03-04T00:00:04Z</dcterms:created>
  <dcterms:modified xsi:type="dcterms:W3CDTF">2016-08-29T22:42:52Z</dcterms:modified>
</cp:coreProperties>
</file>