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56" r:id="rId2"/>
    <p:sldId id="1155" r:id="rId3"/>
    <p:sldId id="1156" r:id="rId4"/>
    <p:sldId id="1232" r:id="rId5"/>
    <p:sldId id="1231" r:id="rId6"/>
    <p:sldId id="1038" r:id="rId7"/>
    <p:sldId id="1039" r:id="rId8"/>
    <p:sldId id="1152" r:id="rId9"/>
    <p:sldId id="1153" r:id="rId10"/>
    <p:sldId id="1229" r:id="rId11"/>
    <p:sldId id="1230" r:id="rId12"/>
    <p:sldId id="1233" r:id="rId13"/>
    <p:sldId id="1187" r:id="rId14"/>
    <p:sldId id="1188" r:id="rId15"/>
    <p:sldId id="983" r:id="rId16"/>
    <p:sldId id="1190" r:id="rId17"/>
    <p:sldId id="984" r:id="rId18"/>
    <p:sldId id="986" r:id="rId19"/>
    <p:sldId id="987" r:id="rId20"/>
    <p:sldId id="988" r:id="rId21"/>
    <p:sldId id="991" r:id="rId22"/>
    <p:sldId id="1124" r:id="rId23"/>
    <p:sldId id="1125" r:id="rId24"/>
    <p:sldId id="1123" r:id="rId25"/>
    <p:sldId id="994" r:id="rId26"/>
    <p:sldId id="1191" r:id="rId27"/>
    <p:sldId id="1001" r:id="rId28"/>
    <p:sldId id="1002" r:id="rId29"/>
    <p:sldId id="1121" r:id="rId30"/>
    <p:sldId id="1004" r:id="rId31"/>
    <p:sldId id="1192" r:id="rId32"/>
    <p:sldId id="1008" r:id="rId33"/>
    <p:sldId id="1010" r:id="rId34"/>
    <p:sldId id="1011" r:id="rId35"/>
    <p:sldId id="1012" r:id="rId36"/>
    <p:sldId id="1013" r:id="rId37"/>
    <p:sldId id="1014" r:id="rId38"/>
    <p:sldId id="1015" r:id="rId39"/>
    <p:sldId id="982" r:id="rId40"/>
    <p:sldId id="1016" r:id="rId41"/>
    <p:sldId id="1017" r:id="rId42"/>
    <p:sldId id="1021" r:id="rId43"/>
    <p:sldId id="1119" r:id="rId44"/>
    <p:sldId id="1196" r:id="rId45"/>
    <p:sldId id="1197" r:id="rId46"/>
    <p:sldId id="1198" r:id="rId47"/>
    <p:sldId id="1199" r:id="rId48"/>
    <p:sldId id="1200" r:id="rId49"/>
    <p:sldId id="1201" r:id="rId50"/>
    <p:sldId id="1202" r:id="rId51"/>
    <p:sldId id="1203" r:id="rId52"/>
    <p:sldId id="1193" r:id="rId53"/>
    <p:sldId id="1194" r:id="rId54"/>
    <p:sldId id="1195" r:id="rId55"/>
    <p:sldId id="1143" r:id="rId56"/>
    <p:sldId id="1150" r:id="rId57"/>
    <p:sldId id="1151" r:id="rId58"/>
    <p:sldId id="1048" r:id="rId59"/>
    <p:sldId id="1101" r:id="rId60"/>
    <p:sldId id="1049" r:id="rId61"/>
    <p:sldId id="1054" r:id="rId62"/>
    <p:sldId id="1204" r:id="rId63"/>
    <p:sldId id="1163" r:id="rId64"/>
    <p:sldId id="1215" r:id="rId65"/>
    <p:sldId id="1216" r:id="rId66"/>
    <p:sldId id="1217" r:id="rId67"/>
    <p:sldId id="1218" r:id="rId68"/>
    <p:sldId id="1219" r:id="rId69"/>
    <p:sldId id="1220" r:id="rId70"/>
    <p:sldId id="1221" r:id="rId71"/>
    <p:sldId id="1172" r:id="rId72"/>
    <p:sldId id="1222" r:id="rId73"/>
    <p:sldId id="1223" r:id="rId74"/>
    <p:sldId id="1208" r:id="rId75"/>
    <p:sldId id="1209" r:id="rId76"/>
    <p:sldId id="1224" r:id="rId77"/>
    <p:sldId id="1205" r:id="rId78"/>
    <p:sldId id="1226" r:id="rId79"/>
    <p:sldId id="1206" r:id="rId80"/>
    <p:sldId id="1207" r:id="rId81"/>
    <p:sldId id="1210" r:id="rId82"/>
    <p:sldId id="1211" r:id="rId83"/>
    <p:sldId id="1213" r:id="rId84"/>
    <p:sldId id="1212" r:id="rId85"/>
    <p:sldId id="1185" r:id="rId86"/>
    <p:sldId id="1214" r:id="rId87"/>
    <p:sldId id="1225" r:id="rId88"/>
    <p:sldId id="1227" r:id="rId89"/>
    <p:sldId id="1228" r:id="rId90"/>
    <p:sldId id="1059" r:id="rId9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B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35" autoAdjust="0"/>
  </p:normalViewPr>
  <p:slideViewPr>
    <p:cSldViewPr>
      <p:cViewPr varScale="1">
        <p:scale>
          <a:sx n="86" d="100"/>
          <a:sy n="86" d="100"/>
        </p:scale>
        <p:origin x="-6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3B15CA76-4206-4606-8400-3F11F67FE15D}" type="datetimeFigureOut">
              <a:rPr kumimoji="1" lang="ja-JP" altLang="en-US" smtClean="0"/>
              <a:pPr/>
              <a:t>2014/2/14</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804992A5-2FD0-4F67-BF1D-CD53383A9D7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0" cy="493316"/>
          </a:xfrm>
          <a:prstGeom prst="rect">
            <a:avLst/>
          </a:prstGeom>
        </p:spPr>
        <p:txBody>
          <a:bodyPr vert="horz" lIns="91394" tIns="45697" rIns="91394" bIns="45697"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5374" y="0"/>
            <a:ext cx="2918830" cy="493316"/>
          </a:xfrm>
          <a:prstGeom prst="rect">
            <a:avLst/>
          </a:prstGeom>
        </p:spPr>
        <p:txBody>
          <a:bodyPr vert="horz" lIns="91394" tIns="45697" rIns="91394" bIns="45697" rtlCol="0"/>
          <a:lstStyle>
            <a:lvl1pPr algn="r">
              <a:defRPr sz="1200"/>
            </a:lvl1pPr>
          </a:lstStyle>
          <a:p>
            <a:fld id="{F9AE447D-F221-4433-9291-CB7BF5354A0E}" type="datetimeFigureOut">
              <a:rPr kumimoji="1" lang="ja-JP" altLang="en-US" smtClean="0"/>
              <a:pPr/>
              <a:t>2014/2/14</a:t>
            </a:fld>
            <a:endParaRPr kumimoji="1" lang="ja-JP" altLang="en-US" dirty="0"/>
          </a:p>
        </p:txBody>
      </p:sp>
      <p:sp>
        <p:nvSpPr>
          <p:cNvPr id="4" name="スライド イメージ プレースホルダ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394" tIns="45697" rIns="91394" bIns="45697" rtlCol="0" anchor="ctr"/>
          <a:lstStyle/>
          <a:p>
            <a:endParaRPr lang="ja-JP" altLang="en-US" dirty="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394" tIns="45697" rIns="91394" bIns="4569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0" cy="493316"/>
          </a:xfrm>
          <a:prstGeom prst="rect">
            <a:avLst/>
          </a:prstGeom>
        </p:spPr>
        <p:txBody>
          <a:bodyPr vert="horz" lIns="91394" tIns="45697" rIns="91394" bIns="45697"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5374" y="9371285"/>
            <a:ext cx="2918830" cy="493316"/>
          </a:xfrm>
          <a:prstGeom prst="rect">
            <a:avLst/>
          </a:prstGeom>
        </p:spPr>
        <p:txBody>
          <a:bodyPr vert="horz" lIns="91394" tIns="45697" rIns="91394" bIns="45697" rtlCol="0" anchor="b"/>
          <a:lstStyle>
            <a:lvl1pPr algn="r">
              <a:defRPr sz="1200"/>
            </a:lvl1pPr>
          </a:lstStyle>
          <a:p>
            <a:fld id="{201EC23D-09A2-4CB2-B05E-6B9724E8F4A2}"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11</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13</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0B149C4-2DF0-4B0C-B562-F7EDEC576EC6}"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15</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16</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17</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18</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19</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20</a:t>
            </a:fld>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21</a:t>
            </a:fld>
            <a:endParaRPr kumimoji="1"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22</a:t>
            </a:fld>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23</a:t>
            </a:fld>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24</a:t>
            </a:fld>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25</a:t>
            </a:fld>
            <a:endParaRPr kumimoji="1"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26</a:t>
            </a:fld>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72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72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2F4B7B-4016-4545-87FE-EE79233014C8}" type="slidenum">
              <a:rPr lang="ja-JP" altLang="en-US"/>
              <a:pPr fontAlgn="base">
                <a:spcBef>
                  <a:spcPct val="0"/>
                </a:spcBef>
                <a:spcAft>
                  <a:spcPct val="0"/>
                </a:spcAft>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28</a:t>
            </a:fld>
            <a:endParaRPr kumimoji="1"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E46347-C6D0-4032-9EF5-982724F65D3D}" type="slidenum">
              <a:rPr lang="ja-JP" altLang="en-US"/>
              <a:pPr fontAlgn="base">
                <a:spcBef>
                  <a:spcPct val="0"/>
                </a:spcBef>
                <a:spcAft>
                  <a:spcPct val="0"/>
                </a:spcAft>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4E096A-56D3-49BC-8904-795355C61DAD}" type="slidenum">
              <a:rPr lang="en-US" altLang="ja-JP"/>
              <a:pPr fontAlgn="base">
                <a:spcBef>
                  <a:spcPct val="0"/>
                </a:spcBef>
                <a:spcAft>
                  <a:spcPct val="0"/>
                </a:spcAft>
              </a:pPr>
              <a:t>30</a:t>
            </a:fld>
            <a:endParaRPr lang="en-US" altLang="ja-JP"/>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31</a:t>
            </a:fld>
            <a:endParaRPr kumimoji="1"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757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4C43C3-1012-4331-B96E-74BB934CA0AF}" type="slidenum">
              <a:rPr lang="ja-JP" altLang="en-US"/>
              <a:pPr fontAlgn="base">
                <a:spcBef>
                  <a:spcPct val="0"/>
                </a:spcBef>
                <a:spcAft>
                  <a:spcPct val="0"/>
                </a:spcAft>
              </a:pPr>
              <a:t>32</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74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4F6925-C487-4C21-AB0A-4281F7E5AC95}" type="slidenum">
              <a:rPr lang="ja-JP" altLang="en-US"/>
              <a:pPr fontAlgn="base">
                <a:spcBef>
                  <a:spcPct val="0"/>
                </a:spcBef>
                <a:spcAft>
                  <a:spcPct val="0"/>
                </a:spcAft>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34</a:t>
            </a:fld>
            <a:endParaRPr kumimoji="1"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35</a:t>
            </a:fld>
            <a:endParaRPr kumimoji="1"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36</a:t>
            </a:fld>
            <a:endParaRPr kumimoji="1"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37</a:t>
            </a:fld>
            <a:endParaRPr kumimoji="1"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38</a:t>
            </a:fld>
            <a:endParaRPr kumimoji="1" lang="ja-JP"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39</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a:t>
            </a:fld>
            <a:endParaRPr kumimoji="1" lang="ja-JP"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40</a:t>
            </a:fld>
            <a:endParaRPr kumimoji="1" lang="ja-JP"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2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21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61A1B-37BC-48F1-BCEB-EEF6CA882C66}" type="slidenum">
              <a:rPr lang="ja-JP" altLang="en-US"/>
              <a:pPr fontAlgn="base">
                <a:spcBef>
                  <a:spcPct val="0"/>
                </a:spcBef>
                <a:spcAft>
                  <a:spcPct val="0"/>
                </a:spcAft>
              </a:pPr>
              <a:t>41</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2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921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61A1B-37BC-48F1-BCEB-EEF6CA882C66}" type="slidenum">
              <a:rPr lang="ja-JP" altLang="en-US"/>
              <a:pPr fontAlgn="base">
                <a:spcBef>
                  <a:spcPct val="0"/>
                </a:spcBef>
                <a:spcAft>
                  <a:spcPct val="0"/>
                </a:spcAft>
              </a:pPr>
              <a:t>42</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43</a:t>
            </a:fld>
            <a:endParaRPr kumimoji="1" lang="ja-JP"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44</a:t>
            </a:fld>
            <a:endParaRPr kumimoji="1" lang="ja-JP"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ln/>
        </p:spPr>
      </p:sp>
      <p:sp>
        <p:nvSpPr>
          <p:cNvPr id="80899"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80900"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C60D8C70-11AD-4BE7-B6B7-F8F33793BF74}" type="slidenum">
              <a:rPr lang="ja-JP" altLang="en-US" smtClean="0">
                <a:latin typeface="Calibri" pitchFamily="34" charset="0"/>
                <a:ea typeface="ＭＳ Ｐゴシック" charset="-128"/>
              </a:rPr>
              <a:pPr fontAlgn="base">
                <a:spcBef>
                  <a:spcPct val="0"/>
                </a:spcBef>
                <a:spcAft>
                  <a:spcPct val="0"/>
                </a:spcAft>
              </a:pPr>
              <a:t>45</a:t>
            </a:fld>
            <a:endParaRPr lang="ja-JP" altLang="en-US" smtClean="0">
              <a:latin typeface="Calibri" pitchFamily="34" charset="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2CDCAF-C9F2-4F9A-8B33-652888BB5413}"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8294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FDFD2AA6-A834-446F-8DC8-039B3BC56659}" type="slidenum">
              <a:rPr altLang="ja-JP" smtClean="0">
                <a:latin typeface="Calibri" pitchFamily="34" charset="0"/>
                <a:ea typeface="ＭＳ Ｐゴシック" charset="-128"/>
              </a:rPr>
              <a:pPr fontAlgn="base">
                <a:spcBef>
                  <a:spcPct val="0"/>
                </a:spcBef>
                <a:spcAft>
                  <a:spcPct val="0"/>
                </a:spcAft>
              </a:pPr>
              <a:t>47</a:t>
            </a:fld>
            <a:endParaRPr altLang="ja-JP" smtClean="0">
              <a:latin typeface="Calibri" pitchFamily="34" charset="0"/>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48</a:t>
            </a:fld>
            <a:endParaRPr kumimoji="1" lang="ja-JP"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49</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a:t>
            </a:fld>
            <a:endParaRPr kumimoji="1" lang="ja-JP"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txBox="1">
            <a:spLocks noGrp="1"/>
          </p:cNvSpPr>
          <p:nvPr>
            <p:ph type="body" sz="quarter" idx="1"/>
          </p:nvPr>
        </p:nvSpPr>
        <p:spPr bwMode="auto">
          <a:noFill/>
        </p:spPr>
        <p:txBody>
          <a:bodyPr numCol="1">
            <a:prstTxWarp prst="textNoShape">
              <a:avLst/>
            </a:prstTxWarp>
          </a:bodyPr>
          <a:lstStyle/>
          <a:p>
            <a:pPr eaLnBrk="1" hangingPunct="1">
              <a:spcBef>
                <a:spcPct val="0"/>
              </a:spcBef>
            </a:pPr>
            <a:endParaRPr altLang="en-US" smtClean="0">
              <a:latin typeface="Calibri" pitchFamily="34" charset="0"/>
              <a:ea typeface="ＭＳ Ｐゴシック" charset="-128"/>
            </a:endParaRPr>
          </a:p>
        </p:txBody>
      </p:sp>
      <p:sp>
        <p:nvSpPr>
          <p:cNvPr id="44035" name="スライド番号プレースホルダ 3"/>
          <p:cNvSpPr txBox="1">
            <a:spLocks noChangeArrowheads="1"/>
          </p:cNvSpPr>
          <p:nvPr/>
        </p:nvSpPr>
        <p:spPr bwMode="auto">
          <a:xfrm>
            <a:off x="3814763" y="9371013"/>
            <a:ext cx="2919412" cy="493712"/>
          </a:xfrm>
          <a:prstGeom prst="rect">
            <a:avLst/>
          </a:prstGeom>
          <a:noFill/>
          <a:ln w="9525">
            <a:noFill/>
            <a:miter lim="800000"/>
            <a:headEnd/>
            <a:tailEnd/>
          </a:ln>
        </p:spPr>
        <p:txBody>
          <a:bodyPr lIns="91431" tIns="45715" rIns="91431" bIns="45715" anchor="b"/>
          <a:lstStyle/>
          <a:p>
            <a:pPr algn="r"/>
            <a:fld id="{DF9437E4-BCF9-4F87-9553-A2094ECC8B0A}" type="slidenum">
              <a:rPr lang="en-US" altLang="ja-JP" sz="1200">
                <a:solidFill>
                  <a:srgbClr val="000000"/>
                </a:solidFill>
                <a:latin typeface="Calibri" pitchFamily="34" charset="0"/>
              </a:rPr>
              <a:pPr algn="r"/>
              <a:t>50</a:t>
            </a:fld>
            <a:endParaRPr lang="en-US" altLang="ja-JP" sz="1200" dirty="0">
              <a:solidFill>
                <a:srgbClr val="000000"/>
              </a:solidFill>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 1"/>
          <p:cNvSpPr>
            <a:spLocks noGrp="1" noRot="1" noChangeAspect="1" noTextEdit="1"/>
          </p:cNvSpPr>
          <p:nvPr>
            <p:ph type="sldImg"/>
          </p:nvPr>
        </p:nvSpPr>
        <p:spPr>
          <a:ln/>
        </p:spPr>
      </p:sp>
      <p:sp>
        <p:nvSpPr>
          <p:cNvPr id="176131" name="ノート プレースホルダ 2"/>
          <p:cNvSpPr txBox="1">
            <a:spLocks noGrp="1"/>
          </p:cNvSpPr>
          <p:nvPr>
            <p:ph type="body" idx="1"/>
          </p:nvPr>
        </p:nvSpPr>
        <p:spPr bwMode="auto">
          <a:noFill/>
        </p:spPr>
        <p:txBody>
          <a:bodyPr numCol="1">
            <a:prstTxWarp prst="textNoShape">
              <a:avLst/>
            </a:prstTxWarp>
          </a:bodyPr>
          <a:lstStyle/>
          <a:p>
            <a:pPr eaLnBrk="1" hangingPunct="1">
              <a:spcBef>
                <a:spcPct val="0"/>
              </a:spcBef>
            </a:pPr>
            <a:endParaRPr altLang="en-US" smtClean="0">
              <a:latin typeface="Calibri" pitchFamily="34" charset="0"/>
              <a:ea typeface="ＭＳ Ｐゴシック" charset="-128"/>
            </a:endParaRPr>
          </a:p>
        </p:txBody>
      </p:sp>
      <p:sp>
        <p:nvSpPr>
          <p:cNvPr id="176132"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D88FA589-A089-4A09-B9E9-B25C222489D5}" type="slidenum">
              <a:rPr lang="ja-JP" altLang="en-US" smtClean="0">
                <a:latin typeface="Calibri" pitchFamily="34" charset="0"/>
                <a:ea typeface="ＭＳ Ｐゴシック" charset="-128"/>
              </a:rPr>
              <a:pPr fontAlgn="base">
                <a:spcBef>
                  <a:spcPct val="0"/>
                </a:spcBef>
                <a:spcAft>
                  <a:spcPct val="0"/>
                </a:spcAft>
              </a:pPr>
              <a:t>51</a:t>
            </a:fld>
            <a:endParaRPr altLang="ja-JP" smtClean="0">
              <a:latin typeface="Calibri" pitchFamily="34" charset="0"/>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a:ln/>
        </p:spPr>
      </p:sp>
      <p:sp>
        <p:nvSpPr>
          <p:cNvPr id="101379"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101380"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764C4E23-C1B1-40A0-9DCE-D601744B37A5}" type="slidenum">
              <a:rPr lang="ja-JP" altLang="en-US" smtClean="0">
                <a:latin typeface="Calibri" pitchFamily="34" charset="0"/>
                <a:ea typeface="ＭＳ Ｐゴシック" charset="-128"/>
              </a:rPr>
              <a:pPr fontAlgn="base">
                <a:spcBef>
                  <a:spcPct val="0"/>
                </a:spcBef>
                <a:spcAft>
                  <a:spcPct val="0"/>
                </a:spcAft>
              </a:pPr>
              <a:t>52</a:t>
            </a:fld>
            <a:endParaRPr lang="ja-JP" altLang="en-US" smtClean="0">
              <a:latin typeface="Calibri" pitchFamily="34" charset="0"/>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53</a:t>
            </a:fld>
            <a:endParaRPr kumimoji="1" lang="ja-JP"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54</a:t>
            </a:fld>
            <a:endParaRPr kumimoji="1" lang="ja-JP"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55</a:t>
            </a:fld>
            <a:endParaRPr kumimoji="1" lang="ja-JP"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56</a:t>
            </a:fld>
            <a:endParaRPr kumimoji="1" lang="ja-JP"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57</a:t>
            </a:fld>
            <a:endParaRPr kumimoji="1" lang="ja-JP"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58</a:t>
            </a:fld>
            <a:endParaRPr kumimoji="1" lang="ja-JP"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59</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a:t>
            </a:fld>
            <a:endParaRPr kumimoji="1" lang="ja-JP"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7256036-C53E-417C-873B-57FCD2D98743}" type="slidenum">
              <a:rPr lang="ja-JP" altLang="en-US" smtClean="0"/>
              <a:pPr>
                <a:defRPr/>
              </a:pPr>
              <a:t>60</a:t>
            </a:fld>
            <a:endParaRPr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106E9F2-2051-479A-B97C-F9D1FF1AD9BA}" type="slidenum">
              <a:rPr lang="ja-JP" altLang="en-US" smtClean="0"/>
              <a:pPr>
                <a:defRPr/>
              </a:pPr>
              <a:t>61</a:t>
            </a:fld>
            <a:endParaRPr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62</a:t>
            </a:fld>
            <a:endParaRPr kumimoji="1" lang="ja-JP"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63</a:t>
            </a:fld>
            <a:endParaRPr kumimoji="1" lang="ja-JP"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64</a:t>
            </a:fld>
            <a:endParaRPr kumimoji="1" lang="ja-JP"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65</a:t>
            </a:fld>
            <a:endParaRPr kumimoji="1" lang="ja-JP"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66</a:t>
            </a:fld>
            <a:endParaRPr kumimoji="1" lang="ja-JP"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67</a:t>
            </a:fld>
            <a:endParaRPr kumimoji="1" lang="ja-JP"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68</a:t>
            </a:fld>
            <a:endParaRPr kumimoji="1" lang="ja-JP"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69</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a:t>
            </a:fld>
            <a:endParaRPr kumimoji="1" lang="ja-JP"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70</a:t>
            </a:fld>
            <a:endParaRPr kumimoji="1" lang="ja-JP"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71</a:t>
            </a:fld>
            <a:endParaRPr kumimoji="1" lang="ja-JP"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72</a:t>
            </a:fld>
            <a:endParaRPr kumimoji="1" lang="ja-JP"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73</a:t>
            </a:fld>
            <a:endParaRPr kumimoji="1" lang="ja-JP"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74</a:t>
            </a:fld>
            <a:endParaRPr kumimoji="1" lang="ja-JP"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75</a:t>
            </a:fld>
            <a:endParaRPr kumimoji="1" lang="ja-JP"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76</a:t>
            </a:fld>
            <a:endParaRPr kumimoji="1" lang="ja-JP"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77</a:t>
            </a:fld>
            <a:endParaRPr kumimoji="1" lang="ja-JP"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78</a:t>
            </a:fld>
            <a:endParaRPr kumimoji="1" lang="ja-JP"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79</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a:t>
            </a:fld>
            <a:endParaRPr kumimoji="1" lang="ja-JP"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80</a:t>
            </a:fld>
            <a:endParaRPr kumimoji="1" lang="ja-JP"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81</a:t>
            </a:fld>
            <a:endParaRPr kumimoji="1" lang="ja-JP"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82</a:t>
            </a:fld>
            <a:endParaRPr kumimoji="1" lang="ja-JP"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83</a:t>
            </a:fld>
            <a:endParaRPr kumimoji="1" lang="ja-JP"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84</a:t>
            </a:fld>
            <a:endParaRPr kumimoji="1" lang="ja-JP"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08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208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7FD583-BD94-4757-ADEE-225942560D69}" type="slidenum">
              <a:rPr lang="ja-JP" altLang="en-US"/>
              <a:pPr fontAlgn="base">
                <a:spcBef>
                  <a:spcPct val="0"/>
                </a:spcBef>
                <a:spcAft>
                  <a:spcPct val="0"/>
                </a:spcAft>
              </a:pPr>
              <a:t>85</a:t>
            </a:fld>
            <a:endParaRPr lang="ja-JP"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98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198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2456E3-BFE8-42E7-AC40-D57EE3666146}" type="slidenum">
              <a:rPr lang="ja-JP" altLang="en-US"/>
              <a:pPr fontAlgn="base">
                <a:spcBef>
                  <a:spcPct val="0"/>
                </a:spcBef>
                <a:spcAft>
                  <a:spcPct val="0"/>
                </a:spcAft>
              </a:pPr>
              <a:t>86</a:t>
            </a:fld>
            <a:endParaRPr lang="ja-JP"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87</a:t>
            </a:fld>
            <a:endParaRPr kumimoji="1" lang="ja-JP"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88</a:t>
            </a:fld>
            <a:endParaRPr kumimoji="1" lang="ja-JP"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89</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9</a:t>
            </a:fld>
            <a:endParaRPr kumimoji="1" lang="ja-JP"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7256036-C53E-417C-873B-57FCD2D98743}" type="slidenum">
              <a:rPr lang="ja-JP" altLang="en-US" smtClean="0"/>
              <a:pPr>
                <a:defRPr/>
              </a:pPr>
              <a:t>90</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表プレースホルダ 2"/>
          <p:cNvSpPr txBox="1">
            <a:spLocks noGrp="1"/>
          </p:cNvSpPr>
          <p:nvPr>
            <p:ph type="tbl" idx="1"/>
          </p:nvPr>
        </p:nvSpPr>
        <p:spPr>
          <a:xfrm>
            <a:off x="457200" y="1600200"/>
            <a:ext cx="8229600" cy="4530723"/>
          </a:xfrm>
        </p:spPr>
        <p:txBody>
          <a:bodyPr/>
          <a:lstStyle>
            <a:lvl1pPr>
              <a:defRPr lang="en-US"/>
            </a:lvl1pPr>
          </a:lstStyle>
          <a:p>
            <a:pPr lvl="0"/>
            <a:endParaRPr lang="en-US" noProof="0" smtClean="0"/>
          </a:p>
        </p:txBody>
      </p:sp>
      <p:sp>
        <p:nvSpPr>
          <p:cNvPr id="4" name="日付プレースホルダ 3"/>
          <p:cNvSpPr txBox="1">
            <a:spLocks noGrp="1"/>
          </p:cNvSpPr>
          <p:nvPr>
            <p:ph type="dt" sz="half" idx="10"/>
          </p:nvPr>
        </p:nvSpPr>
        <p:spPr>
          <a:xfrm>
            <a:off x="457200" y="6248400"/>
            <a:ext cx="2133600" cy="457200"/>
          </a:xfrm>
        </p:spPr>
        <p:txBody>
          <a:bodyPr/>
          <a:lstStyle>
            <a:lvl1pPr>
              <a:defRPr/>
            </a:lvl1pPr>
          </a:lstStyle>
          <a:p>
            <a:pPr>
              <a:defRPr/>
            </a:pPr>
            <a:endParaRPr/>
          </a:p>
        </p:txBody>
      </p:sp>
      <p:sp>
        <p:nvSpPr>
          <p:cNvPr id="5" name="フッター プレースホルダ 4"/>
          <p:cNvSpPr txBox="1">
            <a:spLocks noGrp="1"/>
          </p:cNvSpPr>
          <p:nvPr>
            <p:ph type="ftr" sz="quarter" idx="11"/>
          </p:nvPr>
        </p:nvSpPr>
        <p:spPr>
          <a:xfrm>
            <a:off x="3124200" y="6248400"/>
            <a:ext cx="2895600" cy="457200"/>
          </a:xfrm>
        </p:spPr>
        <p:txBody>
          <a:bodyPr/>
          <a:lstStyle>
            <a:lvl1pPr>
              <a:defRPr/>
            </a:lvl1pPr>
          </a:lstStyle>
          <a:p>
            <a:pPr>
              <a:defRPr/>
            </a:pPr>
            <a:endParaRPr/>
          </a:p>
        </p:txBody>
      </p:sp>
      <p:sp>
        <p:nvSpPr>
          <p:cNvPr id="6" name="スライド番号プレースホルダ 5"/>
          <p:cNvSpPr txBox="1">
            <a:spLocks noGrp="1"/>
          </p:cNvSpPr>
          <p:nvPr>
            <p:ph type="sldNum" sz="quarter" idx="12"/>
          </p:nvPr>
        </p:nvSpPr>
        <p:spPr>
          <a:xfrm>
            <a:off x="6553200" y="6248400"/>
            <a:ext cx="2133600" cy="457200"/>
          </a:xfrm>
        </p:spPr>
        <p:txBody>
          <a:bodyPr/>
          <a:lstStyle>
            <a:lvl1pPr>
              <a:defRPr/>
            </a:lvl1pPr>
          </a:lstStyle>
          <a:p>
            <a:pPr>
              <a:defRPr/>
            </a:pPr>
            <a:fld id="{E0CCA062-7C69-4289-99A1-4642DD3B6E0E}" type="slidenum">
              <a:rPr/>
              <a:pPr>
                <a:defRPr/>
              </a:pPr>
              <a:t>&lt;#&gt;</a:t>
            </a:fld>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4A448E-34A5-47E9-90C6-7663F562CA7E}" type="datetimeFigureOut">
              <a:rPr kumimoji="1" lang="ja-JP" altLang="en-US" smtClean="0"/>
              <a:pPr/>
              <a:t>2014/2/14</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2D67AC38-4C38-4920-82D0-49C3A3318C8E}"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A448E-34A5-47E9-90C6-7663F562CA7E}" type="datetimeFigureOut">
              <a:rPr kumimoji="1" lang="ja-JP" altLang="en-US" smtClean="0"/>
              <a:pPr/>
              <a:t>2014/2/14</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7AC38-4C38-4920-82D0-49C3A3318C8E}"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980728"/>
            <a:ext cx="9144000" cy="4032448"/>
          </a:xfrm>
        </p:spPr>
        <p:txBody>
          <a:bodyPr>
            <a:noAutofit/>
          </a:bodyPr>
          <a:lstStyle/>
          <a:p>
            <a:r>
              <a:rPr lang="ja-JP" altLang="ja-JP" sz="8800" dirty="0" smtClean="0"/>
              <a:t>改悪内容を学び、いち早く地域で動き出すために～</a:t>
            </a:r>
            <a:endParaRPr kumimoji="1" lang="ja-JP" altLang="en-US" sz="8000" i="1" dirty="0">
              <a:solidFill>
                <a:srgbClr val="FF0000"/>
              </a:solidFill>
            </a:endParaRPr>
          </a:p>
        </p:txBody>
      </p:sp>
      <p:sp>
        <p:nvSpPr>
          <p:cNvPr id="3" name="サブタイトル 2"/>
          <p:cNvSpPr>
            <a:spLocks noGrp="1"/>
          </p:cNvSpPr>
          <p:nvPr>
            <p:ph type="subTitle" idx="1"/>
          </p:nvPr>
        </p:nvSpPr>
        <p:spPr>
          <a:xfrm>
            <a:off x="467544" y="5157192"/>
            <a:ext cx="8208912" cy="1700808"/>
          </a:xfrm>
        </p:spPr>
        <p:txBody>
          <a:bodyPr>
            <a:normAutofit/>
          </a:bodyPr>
          <a:lstStyle/>
          <a:p>
            <a:r>
              <a:rPr lang="ja-JP" altLang="en-US" sz="2400" b="1" dirty="0" smtClean="0">
                <a:solidFill>
                  <a:schemeClr val="tx1"/>
                </a:solidFill>
              </a:rPr>
              <a:t>大阪社保協　介護保険対策委員</a:t>
            </a:r>
            <a:endParaRPr lang="en-US" altLang="ja-JP" sz="2400" b="1" dirty="0" smtClean="0">
              <a:solidFill>
                <a:schemeClr val="tx1"/>
              </a:solidFill>
            </a:endParaRPr>
          </a:p>
          <a:p>
            <a:r>
              <a:rPr lang="ja-JP" altLang="en-US" sz="3600" b="1" dirty="0" smtClean="0">
                <a:solidFill>
                  <a:schemeClr val="tx1"/>
                </a:solidFill>
              </a:rPr>
              <a:t>日下部　雅喜</a:t>
            </a:r>
            <a:endParaRPr lang="ja-JP" altLang="ja-JP" sz="3600" dirty="0" smtClean="0">
              <a:solidFill>
                <a:schemeClr val="tx1"/>
              </a:solidFill>
            </a:endParaRPr>
          </a:p>
          <a:p>
            <a:endParaRPr kumimoji="1" lang="ja-JP" altLang="en-US" dirty="0"/>
          </a:p>
        </p:txBody>
      </p:sp>
      <p:sp>
        <p:nvSpPr>
          <p:cNvPr id="7" name="正方形/長方形 6"/>
          <p:cNvSpPr/>
          <p:nvPr/>
        </p:nvSpPr>
        <p:spPr>
          <a:xfrm>
            <a:off x="467544" y="1268760"/>
            <a:ext cx="47525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2">
                  <a:lumMod val="50000"/>
                </a:schemeClr>
              </a:solidFill>
            </a:endParaRPr>
          </a:p>
        </p:txBody>
      </p:sp>
      <p:sp>
        <p:nvSpPr>
          <p:cNvPr id="6" name="Rectangle 5"/>
          <p:cNvSpPr>
            <a:spLocks noChangeArrowheads="1"/>
          </p:cNvSpPr>
          <p:nvPr/>
        </p:nvSpPr>
        <p:spPr bwMode="auto">
          <a:xfrm>
            <a:off x="0" y="692696"/>
            <a:ext cx="912909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ja-JP" altLang="en-US" sz="2000" b="1" u="sng" dirty="0" smtClean="0">
                <a:latin typeface="ＭＳ ゴシック" pitchFamily="49" charset="-128"/>
                <a:cs typeface="Times New Roman" pitchFamily="18" charset="0"/>
              </a:rPr>
              <a:t>　</a:t>
            </a:r>
            <a:r>
              <a:rPr lang="ja-JP" altLang="ja-JP" sz="2000" b="1" u="sng" dirty="0" smtClean="0"/>
              <a:t>大阪社保協</a:t>
            </a:r>
            <a:r>
              <a:rPr lang="ja-JP" altLang="en-US" sz="2000" b="1" u="sng" dirty="0" smtClean="0"/>
              <a:t>地域社保協向け介護保険学習会基本レジュメ</a:t>
            </a:r>
            <a:endParaRPr kumimoji="1" lang="ja-JP" altLang="en-US" sz="3200" b="1" i="0" u="sng" strike="noStrike" cap="none" normalizeH="0" baseline="0" dirty="0" smtClean="0">
              <a:ln>
                <a:noFill/>
              </a:ln>
              <a:solidFill>
                <a:schemeClr val="tx1"/>
              </a:solidFill>
              <a:effectLst/>
              <a:latin typeface="Arial" pitchFamily="34" charset="0"/>
              <a:ea typeface="ＭＳ Ｐゴシック"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「医療・介護一括法案」の趣旨</a:t>
            </a:r>
            <a:endParaRPr kumimoji="1" lang="ja-JP" altLang="en-US" u="sng" dirty="0"/>
          </a:p>
        </p:txBody>
      </p:sp>
      <p:sp>
        <p:nvSpPr>
          <p:cNvPr id="3" name="コンテンツ プレースホルダ 2"/>
          <p:cNvSpPr>
            <a:spLocks noGrp="1"/>
          </p:cNvSpPr>
          <p:nvPr>
            <p:ph idx="1"/>
          </p:nvPr>
        </p:nvSpPr>
        <p:spPr/>
        <p:txBody>
          <a:bodyPr/>
          <a:lstStyle/>
          <a:p>
            <a:pPr>
              <a:buNone/>
            </a:pPr>
            <a:r>
              <a:rPr lang="ja-JP" altLang="en-US" dirty="0" smtClean="0"/>
              <a:t>　　　持続</a:t>
            </a:r>
            <a:r>
              <a:rPr lang="ja-JP" altLang="en-US" dirty="0" smtClean="0"/>
              <a:t>可能な社会保障制度の確立を図るための改革の推進に関する法律に基づく措置として、効率的かつ質の高い医療提供体制</a:t>
            </a:r>
            <a:r>
              <a:rPr lang="ja-JP" altLang="en-US" dirty="0" smtClean="0"/>
              <a:t>を構築</a:t>
            </a:r>
            <a:r>
              <a:rPr lang="ja-JP" altLang="en-US" dirty="0" smtClean="0"/>
              <a:t>するとともに、地域包括ケアシステムを構築することを通じ、地域における医療及び介護の総合的な確保を推進するため、</a:t>
            </a:r>
            <a:r>
              <a:rPr lang="ja-JP" altLang="en-US" dirty="0" smtClean="0"/>
              <a:t>医療法</a:t>
            </a:r>
            <a:r>
              <a:rPr lang="ja-JP" altLang="en-US" dirty="0" smtClean="0"/>
              <a:t>、介護保険法等の関係法律について所要の整備等を行う。</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634082"/>
          </a:xfrm>
        </p:spPr>
        <p:txBody>
          <a:bodyPr>
            <a:normAutofit fontScale="90000"/>
          </a:bodyPr>
          <a:lstStyle/>
          <a:p>
            <a:r>
              <a:rPr lang="ja-JP" altLang="en-US" u="sng" dirty="0" smtClean="0"/>
              <a:t>「医療・介護一括法案」</a:t>
            </a:r>
            <a:r>
              <a:rPr lang="ja-JP" altLang="en-US" u="sng" dirty="0" smtClean="0"/>
              <a:t>の概要①</a:t>
            </a:r>
            <a:endParaRPr kumimoji="1" lang="ja-JP" altLang="en-US" dirty="0"/>
          </a:p>
        </p:txBody>
      </p:sp>
      <p:sp>
        <p:nvSpPr>
          <p:cNvPr id="3" name="コンテンツ プレースホルダ 2"/>
          <p:cNvSpPr>
            <a:spLocks noGrp="1"/>
          </p:cNvSpPr>
          <p:nvPr>
            <p:ph idx="1"/>
          </p:nvPr>
        </p:nvSpPr>
        <p:spPr>
          <a:xfrm>
            <a:off x="107504" y="908720"/>
            <a:ext cx="9036496" cy="5760640"/>
          </a:xfrm>
        </p:spPr>
        <p:txBody>
          <a:bodyPr>
            <a:noAutofit/>
          </a:bodyPr>
          <a:lstStyle/>
          <a:p>
            <a:pPr>
              <a:buNone/>
            </a:pPr>
            <a:r>
              <a:rPr lang="ja-JP" altLang="en-US" sz="2000" dirty="0" smtClean="0"/>
              <a:t>１．新たな基金の創設と医療・介護の連携強化（地域介護施設整備促進法等関係）</a:t>
            </a:r>
          </a:p>
          <a:p>
            <a:pPr>
              <a:buNone/>
            </a:pPr>
            <a:r>
              <a:rPr lang="ja-JP" altLang="en-US" sz="2000" dirty="0" smtClean="0"/>
              <a:t>①都道府県の事業計画に記載した医療・介護の事業（病床の機能分化・連携、在宅医療・介護の推進等）のため</a:t>
            </a:r>
            <a:r>
              <a:rPr lang="ja-JP" altLang="en-US" sz="2000" dirty="0" smtClean="0"/>
              <a:t>、消費税</a:t>
            </a:r>
            <a:r>
              <a:rPr lang="ja-JP" altLang="en-US" sz="2000" dirty="0" smtClean="0"/>
              <a:t>増収分を活用した新たな基金を都道府県に設置</a:t>
            </a:r>
          </a:p>
          <a:p>
            <a:pPr>
              <a:buNone/>
            </a:pPr>
            <a:r>
              <a:rPr lang="ja-JP" altLang="en-US" sz="2000" dirty="0" smtClean="0"/>
              <a:t>②医療と介護の連携を強化するため、厚生労働大臣が基本的な方針を策定</a:t>
            </a:r>
          </a:p>
          <a:p>
            <a:pPr>
              <a:buNone/>
            </a:pPr>
            <a:r>
              <a:rPr lang="ja-JP" altLang="en-US" sz="2000" dirty="0" smtClean="0"/>
              <a:t>２．地域における効率的かつ効果的な医療提供体制の確保（医療法関係）</a:t>
            </a:r>
          </a:p>
          <a:p>
            <a:pPr>
              <a:buNone/>
            </a:pPr>
            <a:r>
              <a:rPr lang="ja-JP" altLang="en-US" sz="2000" dirty="0" smtClean="0"/>
              <a:t>①医療機関が都道府県知事に病床の医療機能（高度急性期、急性期、回復期、慢性期）等を報告し、都道府県は、それをもと</a:t>
            </a:r>
            <a:r>
              <a:rPr lang="ja-JP" altLang="en-US" sz="2000" dirty="0" smtClean="0"/>
              <a:t>に地域</a:t>
            </a:r>
            <a:r>
              <a:rPr lang="ja-JP" altLang="en-US" sz="2000" dirty="0" smtClean="0"/>
              <a:t>医療構想（ビジョン）（地域の医療提供体制の将来のあるべき姿）を医療計画において策定</a:t>
            </a:r>
          </a:p>
          <a:p>
            <a:pPr>
              <a:buNone/>
            </a:pPr>
            <a:r>
              <a:rPr lang="ja-JP" altLang="en-US" sz="2000" dirty="0" smtClean="0"/>
              <a:t>②医師確保支援を行う地域医療支援センターの機能を法律に位置付け</a:t>
            </a:r>
          </a:p>
          <a:p>
            <a:pPr>
              <a:buNone/>
            </a:pPr>
            <a:r>
              <a:rPr lang="ja-JP" altLang="en-US" sz="2000" dirty="0" smtClean="0"/>
              <a:t>４</a:t>
            </a:r>
            <a:r>
              <a:rPr lang="ja-JP" altLang="en-US" sz="2000" dirty="0" smtClean="0"/>
              <a:t>．その他</a:t>
            </a:r>
          </a:p>
          <a:p>
            <a:pPr>
              <a:buNone/>
            </a:pPr>
            <a:r>
              <a:rPr lang="ja-JP" altLang="en-US" sz="2000" dirty="0" smtClean="0"/>
              <a:t>①診療の補助のうちの特定行為を明確化し、それを手順書により行う看護師の研修制度を新設</a:t>
            </a:r>
          </a:p>
          <a:p>
            <a:pPr>
              <a:buNone/>
            </a:pPr>
            <a:r>
              <a:rPr lang="ja-JP" altLang="en-US" sz="2000" dirty="0" smtClean="0"/>
              <a:t>②医療事故に係る調査の仕組みを位置づけ</a:t>
            </a:r>
          </a:p>
          <a:p>
            <a:pPr>
              <a:buNone/>
            </a:pPr>
            <a:r>
              <a:rPr lang="ja-JP" altLang="en-US" sz="2000" dirty="0" smtClean="0"/>
              <a:t>③医療法人社団と医療法人財団の合併、持分なし医療法人への移行促進策を</a:t>
            </a:r>
            <a:r>
              <a:rPr lang="ja-JP" altLang="en-US" sz="2000" dirty="0" smtClean="0"/>
              <a:t>措置</a:t>
            </a:r>
            <a:endParaRPr lang="ja-JP" altLang="en-US"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「医療・介護一括法案」</a:t>
            </a:r>
            <a:r>
              <a:rPr lang="ja-JP" altLang="en-US" u="sng" dirty="0" smtClean="0"/>
              <a:t>の概要②</a:t>
            </a:r>
            <a:endParaRPr kumimoji="1" lang="ja-JP" altLang="en-US" dirty="0"/>
          </a:p>
        </p:txBody>
      </p:sp>
      <p:sp>
        <p:nvSpPr>
          <p:cNvPr id="3" name="コンテンツ プレースホルダ 2"/>
          <p:cNvSpPr>
            <a:spLocks noGrp="1"/>
          </p:cNvSpPr>
          <p:nvPr>
            <p:ph idx="1"/>
          </p:nvPr>
        </p:nvSpPr>
        <p:spPr>
          <a:xfrm>
            <a:off x="467544" y="1268760"/>
            <a:ext cx="8496944" cy="5400600"/>
          </a:xfrm>
        </p:spPr>
        <p:txBody>
          <a:bodyPr>
            <a:noAutofit/>
          </a:bodyPr>
          <a:lstStyle/>
          <a:p>
            <a:pPr>
              <a:buNone/>
            </a:pPr>
            <a:r>
              <a:rPr lang="ja-JP" altLang="en-US" sz="2000" dirty="0" smtClean="0"/>
              <a:t>３</a:t>
            </a:r>
            <a:r>
              <a:rPr lang="ja-JP" altLang="en-US" sz="2000" dirty="0" smtClean="0"/>
              <a:t>．地域包括ケアシステムの構築と費用負担の公平化（介護保険法関係）</a:t>
            </a:r>
          </a:p>
          <a:p>
            <a:pPr>
              <a:buNone/>
            </a:pPr>
            <a:r>
              <a:rPr lang="ja-JP" altLang="en-US" sz="2000" dirty="0" smtClean="0"/>
              <a:t>①在宅医療・介護連携の推進などの地域支援事業の充実とあわせ、全国一律の予防給付</a:t>
            </a:r>
            <a:r>
              <a:rPr lang="en-US" altLang="ja-JP" sz="2000" dirty="0" smtClean="0"/>
              <a:t>(</a:t>
            </a:r>
            <a:r>
              <a:rPr lang="ja-JP" altLang="en-US" sz="2000" dirty="0" smtClean="0"/>
              <a:t>訪問介護・通所介護</a:t>
            </a:r>
            <a:r>
              <a:rPr lang="en-US" altLang="ja-JP" sz="2000" dirty="0" smtClean="0"/>
              <a:t>)</a:t>
            </a:r>
            <a:r>
              <a:rPr lang="ja-JP" altLang="en-US" sz="2000" dirty="0" smtClean="0"/>
              <a:t>を地域支援事業</a:t>
            </a:r>
            <a:r>
              <a:rPr lang="ja-JP" altLang="en-US" sz="2000" dirty="0" smtClean="0"/>
              <a:t>に移行</a:t>
            </a:r>
            <a:r>
              <a:rPr lang="ja-JP" altLang="en-US" sz="2000" dirty="0" smtClean="0"/>
              <a:t>し、多様化</a:t>
            </a:r>
            <a:r>
              <a:rPr lang="en-US" altLang="ja-JP" sz="2000" dirty="0" smtClean="0"/>
              <a:t>※</a:t>
            </a:r>
            <a:r>
              <a:rPr lang="ja-JP" altLang="en-US" sz="2000" dirty="0" smtClean="0"/>
              <a:t>地域支援事業：介護保険財源で市町村が取り組む事業</a:t>
            </a:r>
          </a:p>
          <a:p>
            <a:pPr>
              <a:buNone/>
            </a:pPr>
            <a:r>
              <a:rPr lang="ja-JP" altLang="en-US" sz="2000" dirty="0" smtClean="0"/>
              <a:t>②特別養護老人ホームについて、在宅での生活が困難な中重度の要介護者を支える機能に重点化</a:t>
            </a:r>
          </a:p>
          <a:p>
            <a:pPr>
              <a:buNone/>
            </a:pPr>
            <a:r>
              <a:rPr lang="ja-JP" altLang="en-US" sz="2000" dirty="0" smtClean="0"/>
              <a:t>③低所得者の保険料軽減を拡充</a:t>
            </a:r>
          </a:p>
          <a:p>
            <a:pPr>
              <a:buNone/>
            </a:pPr>
            <a:r>
              <a:rPr lang="ja-JP" altLang="en-US" sz="2000" dirty="0" smtClean="0"/>
              <a:t>④一定以上の所得のある利用者の自己負担を２割へ引上げ（ただし、月額上限あり）</a:t>
            </a:r>
          </a:p>
          <a:p>
            <a:pPr>
              <a:buNone/>
            </a:pPr>
            <a:r>
              <a:rPr lang="ja-JP" altLang="en-US" sz="2000" dirty="0" smtClean="0"/>
              <a:t>⑤低所得の施設利用者の食費・居住費を補填する「補足給付」の要件に資産などを追加</a:t>
            </a:r>
          </a:p>
          <a:p>
            <a:pPr>
              <a:buNone/>
            </a:pPr>
            <a:r>
              <a:rPr lang="ja-JP" altLang="en-US" sz="2000" dirty="0" smtClean="0"/>
              <a:t>４．その他</a:t>
            </a:r>
          </a:p>
          <a:p>
            <a:pPr>
              <a:buNone/>
            </a:pPr>
            <a:r>
              <a:rPr lang="ja-JP" altLang="en-US" sz="2000" dirty="0" smtClean="0"/>
              <a:t>④</a:t>
            </a:r>
            <a:r>
              <a:rPr lang="ja-JP" altLang="en-US" sz="2000" dirty="0" smtClean="0"/>
              <a:t>介護人材確保対策の検討（介護福祉士の資格取得方法見直しの施行時期を</a:t>
            </a:r>
            <a:r>
              <a:rPr lang="en-US" altLang="ja-JP" sz="2000" dirty="0" smtClean="0"/>
              <a:t>27</a:t>
            </a:r>
            <a:r>
              <a:rPr lang="ja-JP" altLang="en-US" sz="2000" dirty="0" smtClean="0"/>
              <a:t>年度から</a:t>
            </a:r>
            <a:r>
              <a:rPr lang="en-US" altLang="ja-JP" sz="2000" dirty="0" smtClean="0"/>
              <a:t>28</a:t>
            </a:r>
            <a:r>
              <a:rPr lang="ja-JP" altLang="en-US" sz="2000" dirty="0" smtClean="0"/>
              <a:t>年度に延期）</a:t>
            </a:r>
            <a:endParaRPr kumimoji="1" lang="ja-JP"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u="sng" dirty="0" smtClean="0"/>
              <a:t>病院から　地域・在宅へ</a:t>
            </a:r>
            <a:endParaRPr kumimoji="1" lang="ja-JP" altLang="en-US" u="sng" dirty="0"/>
          </a:p>
        </p:txBody>
      </p:sp>
      <p:sp>
        <p:nvSpPr>
          <p:cNvPr id="3" name="コンテンツ プレースホルダ 2"/>
          <p:cNvSpPr>
            <a:spLocks noGrp="1"/>
          </p:cNvSpPr>
          <p:nvPr>
            <p:ph idx="1"/>
          </p:nvPr>
        </p:nvSpPr>
        <p:spPr/>
        <p:txBody>
          <a:bodyPr>
            <a:normAutofit/>
          </a:bodyPr>
          <a:lstStyle/>
          <a:p>
            <a:pPr>
              <a:buNone/>
            </a:pPr>
            <a:r>
              <a:rPr lang="ja-JP" altLang="en-US" sz="4800" dirty="0" smtClean="0"/>
              <a:t>○ 高齢化の進展により、疾病構造の変化を通じ、必要とされる医療の内容は、「病院完結型」から、地域全体で治し、支える「地域完結型」に変わらざるを得ない。</a:t>
            </a:r>
            <a:endParaRPr kumimoji="1" lang="ja-JP" altLang="en-US"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下矢印 3"/>
          <p:cNvSpPr/>
          <p:nvPr/>
        </p:nvSpPr>
        <p:spPr>
          <a:xfrm>
            <a:off x="251520" y="692696"/>
            <a:ext cx="792088" cy="5472608"/>
          </a:xfrm>
          <a:prstGeom prst="upDownArrow">
            <a:avLst/>
          </a:prstGeom>
          <a:gradFill>
            <a:gsLst>
              <a:gs pos="0">
                <a:srgbClr val="FF0000"/>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45594" y="1052736"/>
            <a:ext cx="553998" cy="720080"/>
          </a:xfrm>
          <a:prstGeom prst="rect">
            <a:avLst/>
          </a:prstGeom>
          <a:noFill/>
        </p:spPr>
        <p:txBody>
          <a:bodyPr vert="eaVert" wrap="square" rtlCol="0">
            <a:spAutoFit/>
          </a:bodyPr>
          <a:lstStyle/>
          <a:p>
            <a:r>
              <a:rPr kumimoji="1" lang="ja-JP" altLang="en-US" sz="2400" dirty="0" smtClean="0">
                <a:solidFill>
                  <a:schemeClr val="bg1"/>
                </a:solidFill>
                <a:latin typeface="+mn-ea"/>
              </a:rPr>
              <a:t>高い</a:t>
            </a:r>
            <a:endParaRPr kumimoji="1" lang="ja-JP" altLang="en-US" sz="2400" dirty="0">
              <a:solidFill>
                <a:schemeClr val="bg1"/>
              </a:solidFill>
              <a:latin typeface="+mn-ea"/>
            </a:endParaRPr>
          </a:p>
        </p:txBody>
      </p:sp>
      <p:sp>
        <p:nvSpPr>
          <p:cNvPr id="6" name="テキスト ボックス 5"/>
          <p:cNvSpPr txBox="1"/>
          <p:nvPr/>
        </p:nvSpPr>
        <p:spPr>
          <a:xfrm>
            <a:off x="395536" y="5157192"/>
            <a:ext cx="553998" cy="648072"/>
          </a:xfrm>
          <a:prstGeom prst="rect">
            <a:avLst/>
          </a:prstGeom>
          <a:noFill/>
        </p:spPr>
        <p:txBody>
          <a:bodyPr vert="eaVert" wrap="square" rtlCol="0">
            <a:spAutoFit/>
          </a:bodyPr>
          <a:lstStyle/>
          <a:p>
            <a:r>
              <a:rPr kumimoji="1" lang="ja-JP" altLang="en-US" sz="2400" dirty="0" smtClean="0"/>
              <a:t>安い</a:t>
            </a:r>
            <a:endParaRPr kumimoji="1" lang="ja-JP" altLang="en-US" sz="2400" dirty="0"/>
          </a:p>
        </p:txBody>
      </p:sp>
      <p:graphicFrame>
        <p:nvGraphicFramePr>
          <p:cNvPr id="18" name="表 17"/>
          <p:cNvGraphicFramePr>
            <a:graphicFrameLocks noGrp="1"/>
          </p:cNvGraphicFramePr>
          <p:nvPr/>
        </p:nvGraphicFramePr>
        <p:xfrm>
          <a:off x="2943616" y="839244"/>
          <a:ext cx="2279737" cy="5235879"/>
        </p:xfrm>
        <a:graphic>
          <a:graphicData uri="http://schemas.openxmlformats.org/drawingml/2006/table">
            <a:tbl>
              <a:tblPr/>
              <a:tblGrid>
                <a:gridCol w="2279737"/>
              </a:tblGrid>
              <a:tr h="5235879">
                <a:tc>
                  <a:txBody>
                    <a:bodyPr/>
                    <a:lstStyle/>
                    <a:p>
                      <a:endParaRPr kumimoji="1" lang="ja-JP"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00">
                        <a:alpha val="57000"/>
                      </a:srgbClr>
                    </a:solidFill>
                  </a:tcPr>
                </a:tc>
              </a:tr>
            </a:tbl>
          </a:graphicData>
        </a:graphic>
      </p:graphicFrame>
      <p:cxnSp>
        <p:nvCxnSpPr>
          <p:cNvPr id="21" name="直線コネクタ 20"/>
          <p:cNvCxnSpPr/>
          <p:nvPr/>
        </p:nvCxnSpPr>
        <p:spPr>
          <a:xfrm>
            <a:off x="2915816" y="1700808"/>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915816" y="4221088"/>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915816" y="3645024"/>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915816" y="2204864"/>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915816" y="2780928"/>
            <a:ext cx="2304256"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275856" y="4869160"/>
            <a:ext cx="1584176" cy="461665"/>
          </a:xfrm>
          <a:prstGeom prst="rect">
            <a:avLst/>
          </a:prstGeom>
          <a:noFill/>
        </p:spPr>
        <p:txBody>
          <a:bodyPr wrap="square" rtlCol="0">
            <a:spAutoFit/>
          </a:bodyPr>
          <a:lstStyle/>
          <a:p>
            <a:r>
              <a:rPr kumimoji="1" lang="ja-JP" altLang="en-US" sz="2400" dirty="0" smtClean="0"/>
              <a:t>４３４万人</a:t>
            </a:r>
            <a:endParaRPr kumimoji="1" lang="ja-JP" altLang="en-US" sz="2400" dirty="0"/>
          </a:p>
        </p:txBody>
      </p:sp>
      <p:sp>
        <p:nvSpPr>
          <p:cNvPr id="31" name="テキスト ボックス 30"/>
          <p:cNvSpPr txBox="1"/>
          <p:nvPr/>
        </p:nvSpPr>
        <p:spPr>
          <a:xfrm>
            <a:off x="3347864" y="3789040"/>
            <a:ext cx="1512168" cy="461665"/>
          </a:xfrm>
          <a:prstGeom prst="rect">
            <a:avLst/>
          </a:prstGeom>
          <a:noFill/>
        </p:spPr>
        <p:txBody>
          <a:bodyPr wrap="square" rtlCol="0">
            <a:spAutoFit/>
          </a:bodyPr>
          <a:lstStyle/>
          <a:p>
            <a:r>
              <a:rPr kumimoji="1" lang="ja-JP" altLang="en-US" sz="2400" dirty="0" smtClean="0"/>
              <a:t>５２万人</a:t>
            </a:r>
            <a:endParaRPr kumimoji="1" lang="ja-JP" altLang="en-US" sz="2400" dirty="0"/>
          </a:p>
        </p:txBody>
      </p:sp>
      <p:sp>
        <p:nvSpPr>
          <p:cNvPr id="32" name="テキスト ボックス 31"/>
          <p:cNvSpPr txBox="1"/>
          <p:nvPr/>
        </p:nvSpPr>
        <p:spPr>
          <a:xfrm>
            <a:off x="3275856" y="2996952"/>
            <a:ext cx="1512168" cy="461665"/>
          </a:xfrm>
          <a:prstGeom prst="rect">
            <a:avLst/>
          </a:prstGeom>
          <a:noFill/>
        </p:spPr>
        <p:txBody>
          <a:bodyPr wrap="square" rtlCol="0">
            <a:spAutoFit/>
          </a:bodyPr>
          <a:lstStyle/>
          <a:p>
            <a:r>
              <a:rPr kumimoji="1" lang="ja-JP" altLang="en-US" sz="2400" dirty="0" smtClean="0"/>
              <a:t>１６１万人</a:t>
            </a:r>
            <a:endParaRPr kumimoji="1" lang="ja-JP" altLang="en-US" sz="2400" dirty="0"/>
          </a:p>
        </p:txBody>
      </p:sp>
      <p:sp>
        <p:nvSpPr>
          <p:cNvPr id="33" name="テキスト ボックス 32"/>
          <p:cNvSpPr txBox="1"/>
          <p:nvPr/>
        </p:nvSpPr>
        <p:spPr>
          <a:xfrm>
            <a:off x="3347864" y="2348880"/>
            <a:ext cx="1296144" cy="461665"/>
          </a:xfrm>
          <a:prstGeom prst="rect">
            <a:avLst/>
          </a:prstGeom>
          <a:noFill/>
        </p:spPr>
        <p:txBody>
          <a:bodyPr wrap="square" rtlCol="0">
            <a:spAutoFit/>
          </a:bodyPr>
          <a:lstStyle/>
          <a:p>
            <a:r>
              <a:rPr kumimoji="1" lang="ja-JP" altLang="en-US" sz="2400" dirty="0" smtClean="0"/>
              <a:t>３４万人</a:t>
            </a:r>
            <a:endParaRPr kumimoji="1" lang="ja-JP" altLang="en-US" sz="2400" dirty="0"/>
          </a:p>
        </p:txBody>
      </p:sp>
      <p:sp>
        <p:nvSpPr>
          <p:cNvPr id="36" name="テキスト ボックス 35"/>
          <p:cNvSpPr txBox="1"/>
          <p:nvPr/>
        </p:nvSpPr>
        <p:spPr>
          <a:xfrm>
            <a:off x="3347864" y="1772817"/>
            <a:ext cx="1512168" cy="446276"/>
          </a:xfrm>
          <a:prstGeom prst="rect">
            <a:avLst/>
          </a:prstGeom>
          <a:noFill/>
        </p:spPr>
        <p:txBody>
          <a:bodyPr wrap="square" rtlCol="0">
            <a:spAutoFit/>
          </a:bodyPr>
          <a:lstStyle/>
          <a:p>
            <a:r>
              <a:rPr kumimoji="1" lang="ja-JP" altLang="en-US" sz="2300" dirty="0" smtClean="0"/>
              <a:t>３１万人</a:t>
            </a:r>
            <a:endParaRPr kumimoji="1" lang="ja-JP" altLang="en-US" sz="2300" dirty="0"/>
          </a:p>
        </p:txBody>
      </p:sp>
      <p:sp>
        <p:nvSpPr>
          <p:cNvPr id="37" name="テキスト ボックス 36"/>
          <p:cNvSpPr txBox="1"/>
          <p:nvPr/>
        </p:nvSpPr>
        <p:spPr>
          <a:xfrm>
            <a:off x="3347864" y="1052736"/>
            <a:ext cx="1368152" cy="461665"/>
          </a:xfrm>
          <a:prstGeom prst="rect">
            <a:avLst/>
          </a:prstGeom>
          <a:noFill/>
        </p:spPr>
        <p:txBody>
          <a:bodyPr wrap="square" rtlCol="0">
            <a:spAutoFit/>
          </a:bodyPr>
          <a:lstStyle/>
          <a:p>
            <a:r>
              <a:rPr kumimoji="1" lang="ja-JP" altLang="en-US" sz="2400" dirty="0" smtClean="0"/>
              <a:t>９７万人</a:t>
            </a:r>
            <a:endParaRPr kumimoji="1" lang="ja-JP" altLang="en-US" sz="2400" dirty="0"/>
          </a:p>
        </p:txBody>
      </p:sp>
      <p:sp>
        <p:nvSpPr>
          <p:cNvPr id="38" name="台形 37"/>
          <p:cNvSpPr/>
          <p:nvPr/>
        </p:nvSpPr>
        <p:spPr>
          <a:xfrm>
            <a:off x="5580112" y="908720"/>
            <a:ext cx="2880320" cy="5112568"/>
          </a:xfrm>
          <a:prstGeom prst="trapezoid">
            <a:avLst/>
          </a:prstGeom>
          <a:solidFill>
            <a:srgbClr val="00B0F0">
              <a:alpha val="1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5868144" y="4221088"/>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940152" y="3645024"/>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012160" y="2852936"/>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156176" y="2204864"/>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156176" y="1700808"/>
            <a:ext cx="1656184"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300192" y="4941168"/>
            <a:ext cx="1512168" cy="461665"/>
          </a:xfrm>
          <a:prstGeom prst="rect">
            <a:avLst/>
          </a:prstGeom>
          <a:noFill/>
        </p:spPr>
        <p:txBody>
          <a:bodyPr wrap="square" rtlCol="0">
            <a:spAutoFit/>
          </a:bodyPr>
          <a:lstStyle/>
          <a:p>
            <a:r>
              <a:rPr kumimoji="1" lang="ja-JP" altLang="en-US" sz="2400" dirty="0" smtClean="0"/>
              <a:t>４４９万人</a:t>
            </a:r>
            <a:endParaRPr kumimoji="1" lang="ja-JP" altLang="en-US" sz="2400" dirty="0"/>
          </a:p>
        </p:txBody>
      </p:sp>
      <p:sp>
        <p:nvSpPr>
          <p:cNvPr id="53" name="テキスト ボックス 52"/>
          <p:cNvSpPr txBox="1"/>
          <p:nvPr/>
        </p:nvSpPr>
        <p:spPr>
          <a:xfrm>
            <a:off x="6156176" y="5301208"/>
            <a:ext cx="1944216" cy="369332"/>
          </a:xfrm>
          <a:prstGeom prst="rect">
            <a:avLst/>
          </a:prstGeom>
          <a:noFill/>
        </p:spPr>
        <p:txBody>
          <a:bodyPr wrap="square" rtlCol="0">
            <a:spAutoFit/>
          </a:bodyPr>
          <a:lstStyle/>
          <a:p>
            <a:r>
              <a:rPr kumimoji="1" lang="ja-JP" altLang="en-US" b="1" dirty="0" smtClean="0"/>
              <a:t>　</a:t>
            </a:r>
            <a:r>
              <a:rPr kumimoji="1" lang="ja-JP" altLang="en-US" b="1" dirty="0" smtClean="0">
                <a:solidFill>
                  <a:srgbClr val="FF0000"/>
                </a:solidFill>
              </a:rPr>
              <a:t>（＋１５万人）</a:t>
            </a:r>
            <a:endParaRPr kumimoji="1" lang="ja-JP" altLang="en-US" b="1" dirty="0">
              <a:solidFill>
                <a:srgbClr val="FF0000"/>
              </a:solidFill>
            </a:endParaRPr>
          </a:p>
        </p:txBody>
      </p:sp>
      <p:sp>
        <p:nvSpPr>
          <p:cNvPr id="54" name="テキスト ボックス 53"/>
          <p:cNvSpPr txBox="1"/>
          <p:nvPr/>
        </p:nvSpPr>
        <p:spPr>
          <a:xfrm>
            <a:off x="6012160" y="3789040"/>
            <a:ext cx="1944216" cy="338554"/>
          </a:xfrm>
          <a:prstGeom prst="rect">
            <a:avLst/>
          </a:prstGeom>
          <a:noFill/>
        </p:spPr>
        <p:txBody>
          <a:bodyPr wrap="square" rtlCol="0">
            <a:spAutoFit/>
          </a:bodyPr>
          <a:lstStyle/>
          <a:p>
            <a:r>
              <a:rPr kumimoji="1" lang="ja-JP" altLang="en-US" sz="1600" b="1" dirty="0" smtClean="0"/>
              <a:t>６１万人（＋９万人）</a:t>
            </a:r>
            <a:endParaRPr kumimoji="1" lang="ja-JP" altLang="en-US" sz="1600" b="1" dirty="0"/>
          </a:p>
        </p:txBody>
      </p:sp>
      <p:sp>
        <p:nvSpPr>
          <p:cNvPr id="55" name="テキスト ボックス 54"/>
          <p:cNvSpPr txBox="1"/>
          <p:nvPr/>
        </p:nvSpPr>
        <p:spPr>
          <a:xfrm>
            <a:off x="6228184" y="2996952"/>
            <a:ext cx="1512168" cy="615553"/>
          </a:xfrm>
          <a:prstGeom prst="rect">
            <a:avLst/>
          </a:prstGeom>
          <a:noFill/>
        </p:spPr>
        <p:txBody>
          <a:bodyPr wrap="square" rtlCol="0">
            <a:spAutoFit/>
          </a:bodyPr>
          <a:lstStyle/>
          <a:p>
            <a:r>
              <a:rPr kumimoji="1" lang="ja-JP" altLang="en-US" sz="2000" b="1" dirty="0" smtClean="0"/>
              <a:t>１３１万人</a:t>
            </a:r>
            <a:endParaRPr kumimoji="1" lang="en-US" altLang="ja-JP" sz="2000" b="1" dirty="0" smtClean="0"/>
          </a:p>
          <a:p>
            <a:r>
              <a:rPr lang="ja-JP" altLang="en-US" sz="1400" b="1" dirty="0" smtClean="0">
                <a:solidFill>
                  <a:srgbClr val="FF0000"/>
                </a:solidFill>
              </a:rPr>
              <a:t>（－３０万人）</a:t>
            </a:r>
            <a:endParaRPr kumimoji="1" lang="ja-JP" altLang="en-US" sz="1400" b="1" dirty="0">
              <a:solidFill>
                <a:srgbClr val="FF0000"/>
              </a:solidFill>
            </a:endParaRPr>
          </a:p>
        </p:txBody>
      </p:sp>
      <p:sp>
        <p:nvSpPr>
          <p:cNvPr id="56" name="テキスト ボックス 55"/>
          <p:cNvSpPr txBox="1"/>
          <p:nvPr/>
        </p:nvSpPr>
        <p:spPr>
          <a:xfrm>
            <a:off x="5940152" y="2276872"/>
            <a:ext cx="2376264" cy="400110"/>
          </a:xfrm>
          <a:prstGeom prst="rect">
            <a:avLst/>
          </a:prstGeom>
          <a:noFill/>
        </p:spPr>
        <p:txBody>
          <a:bodyPr wrap="square" rtlCol="0">
            <a:spAutoFit/>
          </a:bodyPr>
          <a:lstStyle/>
          <a:p>
            <a:r>
              <a:rPr kumimoji="1" lang="ja-JP" altLang="en-US" sz="2000" b="1" dirty="0" smtClean="0"/>
              <a:t>２４万人</a:t>
            </a:r>
            <a:r>
              <a:rPr kumimoji="1" lang="ja-JP" altLang="en-US" b="1" dirty="0" smtClean="0">
                <a:solidFill>
                  <a:srgbClr val="FF0000"/>
                </a:solidFill>
              </a:rPr>
              <a:t>（－１０万人）</a:t>
            </a:r>
            <a:endParaRPr kumimoji="1" lang="ja-JP" altLang="en-US" b="1" dirty="0">
              <a:solidFill>
                <a:srgbClr val="FF0000"/>
              </a:solidFill>
            </a:endParaRPr>
          </a:p>
        </p:txBody>
      </p:sp>
      <p:sp>
        <p:nvSpPr>
          <p:cNvPr id="57" name="テキスト ボックス 56"/>
          <p:cNvSpPr txBox="1"/>
          <p:nvPr/>
        </p:nvSpPr>
        <p:spPr>
          <a:xfrm>
            <a:off x="5940152" y="1772816"/>
            <a:ext cx="2160240" cy="369332"/>
          </a:xfrm>
          <a:prstGeom prst="rect">
            <a:avLst/>
          </a:prstGeom>
          <a:noFill/>
        </p:spPr>
        <p:txBody>
          <a:bodyPr wrap="square" rtlCol="0">
            <a:spAutoFit/>
          </a:bodyPr>
          <a:lstStyle/>
          <a:p>
            <a:r>
              <a:rPr kumimoji="1" lang="ja-JP" altLang="en-US" b="1" dirty="0" smtClean="0"/>
              <a:t>２５万人</a:t>
            </a:r>
            <a:r>
              <a:rPr kumimoji="1" lang="ja-JP" altLang="en-US" b="1" dirty="0" smtClean="0">
                <a:solidFill>
                  <a:srgbClr val="FF0000"/>
                </a:solidFill>
              </a:rPr>
              <a:t>（－６万人）</a:t>
            </a:r>
            <a:endParaRPr kumimoji="1" lang="ja-JP" altLang="en-US" b="1" dirty="0">
              <a:solidFill>
                <a:srgbClr val="FF0000"/>
              </a:solidFill>
            </a:endParaRPr>
          </a:p>
        </p:txBody>
      </p:sp>
      <p:sp>
        <p:nvSpPr>
          <p:cNvPr id="58" name="テキスト ボックス 57"/>
          <p:cNvSpPr txBox="1"/>
          <p:nvPr/>
        </p:nvSpPr>
        <p:spPr>
          <a:xfrm>
            <a:off x="6300192" y="980728"/>
            <a:ext cx="2448272" cy="646331"/>
          </a:xfrm>
          <a:prstGeom prst="rect">
            <a:avLst/>
          </a:prstGeom>
          <a:noFill/>
        </p:spPr>
        <p:txBody>
          <a:bodyPr wrap="square" rtlCol="0">
            <a:spAutoFit/>
          </a:bodyPr>
          <a:lstStyle/>
          <a:p>
            <a:r>
              <a:rPr kumimoji="1" lang="ja-JP" altLang="en-US" b="1" dirty="0" smtClean="0"/>
              <a:t>７９万人</a:t>
            </a:r>
            <a:endParaRPr kumimoji="1" lang="en-US" altLang="ja-JP" b="1" dirty="0" smtClean="0"/>
          </a:p>
          <a:p>
            <a:r>
              <a:rPr kumimoji="1" lang="ja-JP" altLang="en-US" b="1" dirty="0" smtClean="0">
                <a:solidFill>
                  <a:srgbClr val="FF0000"/>
                </a:solidFill>
              </a:rPr>
              <a:t>（－１８万人）</a:t>
            </a:r>
            <a:endParaRPr kumimoji="1" lang="ja-JP" altLang="en-US" b="1" dirty="0">
              <a:solidFill>
                <a:srgbClr val="FF0000"/>
              </a:solidFill>
            </a:endParaRPr>
          </a:p>
        </p:txBody>
      </p:sp>
      <p:sp>
        <p:nvSpPr>
          <p:cNvPr id="59" name="左矢印 58"/>
          <p:cNvSpPr/>
          <p:nvPr/>
        </p:nvSpPr>
        <p:spPr>
          <a:xfrm>
            <a:off x="5796136" y="4869160"/>
            <a:ext cx="432048"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a:off x="7740352" y="4941168"/>
            <a:ext cx="50405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5868144" y="5085184"/>
            <a:ext cx="432048" cy="369332"/>
          </a:xfrm>
          <a:prstGeom prst="rect">
            <a:avLst/>
          </a:prstGeom>
          <a:noFill/>
        </p:spPr>
        <p:txBody>
          <a:bodyPr wrap="square" rtlCol="0">
            <a:spAutoFit/>
          </a:bodyPr>
          <a:lstStyle/>
          <a:p>
            <a:r>
              <a:rPr kumimoji="1" lang="ja-JP" altLang="en-US" dirty="0" smtClean="0">
                <a:solidFill>
                  <a:schemeClr val="bg1"/>
                </a:solidFill>
              </a:rPr>
              <a:t>増</a:t>
            </a:r>
            <a:endParaRPr kumimoji="1" lang="ja-JP" altLang="en-US" dirty="0">
              <a:solidFill>
                <a:schemeClr val="bg1"/>
              </a:solidFill>
            </a:endParaRPr>
          </a:p>
        </p:txBody>
      </p:sp>
      <p:sp>
        <p:nvSpPr>
          <p:cNvPr id="62" name="テキスト ボックス 61"/>
          <p:cNvSpPr txBox="1"/>
          <p:nvPr/>
        </p:nvSpPr>
        <p:spPr>
          <a:xfrm>
            <a:off x="7812360" y="5085184"/>
            <a:ext cx="432048" cy="369332"/>
          </a:xfrm>
          <a:prstGeom prst="rect">
            <a:avLst/>
          </a:prstGeom>
          <a:noFill/>
        </p:spPr>
        <p:txBody>
          <a:bodyPr wrap="square" rtlCol="0">
            <a:spAutoFit/>
          </a:bodyPr>
          <a:lstStyle/>
          <a:p>
            <a:r>
              <a:rPr kumimoji="1" lang="ja-JP" altLang="en-US" dirty="0" smtClean="0">
                <a:solidFill>
                  <a:schemeClr val="bg1"/>
                </a:solidFill>
              </a:rPr>
              <a:t>増</a:t>
            </a:r>
            <a:endParaRPr kumimoji="1" lang="ja-JP" altLang="en-US" dirty="0">
              <a:solidFill>
                <a:schemeClr val="bg1"/>
              </a:solidFill>
            </a:endParaRPr>
          </a:p>
        </p:txBody>
      </p:sp>
      <p:sp>
        <p:nvSpPr>
          <p:cNvPr id="63" name="左矢印 62"/>
          <p:cNvSpPr/>
          <p:nvPr/>
        </p:nvSpPr>
        <p:spPr>
          <a:xfrm>
            <a:off x="7956376" y="908720"/>
            <a:ext cx="648072"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矢印 63"/>
          <p:cNvSpPr/>
          <p:nvPr/>
        </p:nvSpPr>
        <p:spPr>
          <a:xfrm>
            <a:off x="5508104" y="980728"/>
            <a:ext cx="6480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5508104" y="1124744"/>
            <a:ext cx="576064" cy="400110"/>
          </a:xfrm>
          <a:prstGeom prst="rect">
            <a:avLst/>
          </a:prstGeom>
          <a:noFill/>
        </p:spPr>
        <p:txBody>
          <a:bodyPr wrap="square" rtlCol="0">
            <a:spAutoFit/>
          </a:bodyPr>
          <a:lstStyle/>
          <a:p>
            <a:r>
              <a:rPr kumimoji="1" lang="ja-JP" altLang="en-US" sz="2000" b="1" dirty="0" smtClean="0">
                <a:solidFill>
                  <a:schemeClr val="bg1"/>
                </a:solidFill>
              </a:rPr>
              <a:t>減</a:t>
            </a:r>
            <a:endParaRPr kumimoji="1" lang="ja-JP" altLang="en-US" sz="2000" b="1" dirty="0">
              <a:solidFill>
                <a:schemeClr val="bg1"/>
              </a:solidFill>
            </a:endParaRPr>
          </a:p>
        </p:txBody>
      </p:sp>
      <p:sp>
        <p:nvSpPr>
          <p:cNvPr id="66" name="テキスト ボックス 65"/>
          <p:cNvSpPr txBox="1"/>
          <p:nvPr/>
        </p:nvSpPr>
        <p:spPr>
          <a:xfrm>
            <a:off x="8028384" y="1052736"/>
            <a:ext cx="648072" cy="400110"/>
          </a:xfrm>
          <a:prstGeom prst="rect">
            <a:avLst/>
          </a:prstGeom>
          <a:noFill/>
        </p:spPr>
        <p:txBody>
          <a:bodyPr wrap="square" rtlCol="0">
            <a:spAutoFit/>
          </a:bodyPr>
          <a:lstStyle/>
          <a:p>
            <a:r>
              <a:rPr kumimoji="1" lang="ja-JP" altLang="en-US" sz="2000" b="1" dirty="0" smtClean="0">
                <a:solidFill>
                  <a:schemeClr val="bg1"/>
                </a:solidFill>
              </a:rPr>
              <a:t>減</a:t>
            </a:r>
            <a:endParaRPr kumimoji="1" lang="ja-JP" altLang="en-US" sz="2000" b="1" dirty="0">
              <a:solidFill>
                <a:schemeClr val="bg1"/>
              </a:solidFill>
            </a:endParaRPr>
          </a:p>
        </p:txBody>
      </p:sp>
      <p:sp>
        <p:nvSpPr>
          <p:cNvPr id="67" name="テキスト ボックス 66"/>
          <p:cNvSpPr txBox="1"/>
          <p:nvPr/>
        </p:nvSpPr>
        <p:spPr>
          <a:xfrm>
            <a:off x="1115616" y="980728"/>
            <a:ext cx="1512168" cy="646331"/>
          </a:xfrm>
          <a:prstGeom prst="rect">
            <a:avLst/>
          </a:prstGeom>
          <a:noFill/>
        </p:spPr>
        <p:txBody>
          <a:bodyPr wrap="square" rtlCol="0">
            <a:spAutoFit/>
          </a:bodyPr>
          <a:lstStyle/>
          <a:p>
            <a:r>
              <a:rPr kumimoji="1" lang="ja-JP" altLang="en-US" b="1" dirty="0" smtClean="0"/>
              <a:t>急性期病床（月</a:t>
            </a:r>
            <a:r>
              <a:rPr kumimoji="1" lang="en-US" altLang="ja-JP" b="1" dirty="0" smtClean="0"/>
              <a:t>129</a:t>
            </a:r>
            <a:r>
              <a:rPr kumimoji="1" lang="ja-JP" altLang="en-US" b="1" dirty="0" smtClean="0"/>
              <a:t>万円）</a:t>
            </a:r>
            <a:endParaRPr kumimoji="1" lang="ja-JP" altLang="en-US" b="1" dirty="0"/>
          </a:p>
        </p:txBody>
      </p:sp>
      <p:sp>
        <p:nvSpPr>
          <p:cNvPr id="68" name="テキスト ボックス 67"/>
          <p:cNvSpPr txBox="1"/>
          <p:nvPr/>
        </p:nvSpPr>
        <p:spPr>
          <a:xfrm>
            <a:off x="1043608" y="1700808"/>
            <a:ext cx="1584176" cy="646331"/>
          </a:xfrm>
          <a:prstGeom prst="rect">
            <a:avLst/>
          </a:prstGeom>
          <a:noFill/>
        </p:spPr>
        <p:txBody>
          <a:bodyPr wrap="square" rtlCol="0">
            <a:spAutoFit/>
          </a:bodyPr>
          <a:lstStyle/>
          <a:p>
            <a:r>
              <a:rPr kumimoji="1" lang="ja-JP" altLang="en-US" b="1" dirty="0" smtClean="0"/>
              <a:t>慢性期病床（月</a:t>
            </a:r>
            <a:r>
              <a:rPr kumimoji="1" lang="en-US" altLang="ja-JP" b="1" dirty="0" smtClean="0"/>
              <a:t>53</a:t>
            </a:r>
            <a:r>
              <a:rPr kumimoji="1" lang="ja-JP" altLang="en-US" b="1" dirty="0" smtClean="0"/>
              <a:t>万円）</a:t>
            </a:r>
            <a:endParaRPr kumimoji="1" lang="ja-JP" altLang="en-US" b="1" dirty="0"/>
          </a:p>
        </p:txBody>
      </p:sp>
      <p:sp>
        <p:nvSpPr>
          <p:cNvPr id="69" name="テキスト ボックス 68"/>
          <p:cNvSpPr txBox="1"/>
          <p:nvPr/>
        </p:nvSpPr>
        <p:spPr>
          <a:xfrm>
            <a:off x="1115616" y="2348880"/>
            <a:ext cx="1512168" cy="646331"/>
          </a:xfrm>
          <a:prstGeom prst="rect">
            <a:avLst/>
          </a:prstGeom>
          <a:noFill/>
        </p:spPr>
        <p:txBody>
          <a:bodyPr wrap="square" rtlCol="0">
            <a:spAutoFit/>
          </a:bodyPr>
          <a:lstStyle/>
          <a:p>
            <a:r>
              <a:rPr kumimoji="1" lang="ja-JP" altLang="en-US" b="1" dirty="0" smtClean="0"/>
              <a:t>精神病棟</a:t>
            </a:r>
            <a:endParaRPr kumimoji="1" lang="en-US" altLang="ja-JP" b="1" dirty="0" smtClean="0"/>
          </a:p>
          <a:p>
            <a:r>
              <a:rPr kumimoji="1" lang="ja-JP" altLang="en-US" b="1" dirty="0" smtClean="0"/>
              <a:t>（月</a:t>
            </a:r>
            <a:r>
              <a:rPr kumimoji="1" lang="en-US" altLang="ja-JP" b="1" dirty="0" smtClean="0"/>
              <a:t>47</a:t>
            </a:r>
            <a:r>
              <a:rPr kumimoji="1" lang="ja-JP" altLang="en-US" b="1" dirty="0" smtClean="0"/>
              <a:t>万円）</a:t>
            </a:r>
            <a:endParaRPr kumimoji="1" lang="ja-JP" altLang="en-US" b="1" dirty="0"/>
          </a:p>
        </p:txBody>
      </p:sp>
      <p:sp>
        <p:nvSpPr>
          <p:cNvPr id="70" name="テキスト ボックス 69"/>
          <p:cNvSpPr txBox="1"/>
          <p:nvPr/>
        </p:nvSpPr>
        <p:spPr>
          <a:xfrm>
            <a:off x="1187624" y="2996952"/>
            <a:ext cx="1584176" cy="646331"/>
          </a:xfrm>
          <a:prstGeom prst="rect">
            <a:avLst/>
          </a:prstGeom>
          <a:noFill/>
        </p:spPr>
        <p:txBody>
          <a:bodyPr wrap="square" rtlCol="0">
            <a:spAutoFit/>
          </a:bodyPr>
          <a:lstStyle/>
          <a:p>
            <a:r>
              <a:rPr kumimoji="1" lang="ja-JP" altLang="en-US" b="1" dirty="0" smtClean="0"/>
              <a:t>介護施設</a:t>
            </a:r>
            <a:endParaRPr kumimoji="1" lang="en-US" altLang="ja-JP" b="1" dirty="0" smtClean="0"/>
          </a:p>
          <a:p>
            <a:r>
              <a:rPr kumimoji="1" lang="ja-JP" altLang="en-US" b="1" dirty="0" smtClean="0"/>
              <a:t>（月</a:t>
            </a:r>
            <a:r>
              <a:rPr kumimoji="1" lang="en-US" altLang="ja-JP" b="1" dirty="0" smtClean="0"/>
              <a:t>29</a:t>
            </a:r>
            <a:r>
              <a:rPr kumimoji="1" lang="ja-JP" altLang="en-US" b="1" dirty="0" smtClean="0"/>
              <a:t>万円）</a:t>
            </a:r>
            <a:endParaRPr kumimoji="1" lang="ja-JP" altLang="en-US" b="1" dirty="0"/>
          </a:p>
        </p:txBody>
      </p:sp>
      <p:sp>
        <p:nvSpPr>
          <p:cNvPr id="71" name="テキスト ボックス 70"/>
          <p:cNvSpPr txBox="1"/>
          <p:nvPr/>
        </p:nvSpPr>
        <p:spPr>
          <a:xfrm>
            <a:off x="1115616" y="3645024"/>
            <a:ext cx="1368152" cy="923330"/>
          </a:xfrm>
          <a:prstGeom prst="rect">
            <a:avLst/>
          </a:prstGeom>
          <a:noFill/>
        </p:spPr>
        <p:txBody>
          <a:bodyPr wrap="square" rtlCol="0">
            <a:spAutoFit/>
          </a:bodyPr>
          <a:lstStyle/>
          <a:p>
            <a:r>
              <a:rPr kumimoji="1" lang="ja-JP" altLang="en-US" b="1" dirty="0" smtClean="0"/>
              <a:t>居住系介護（月</a:t>
            </a:r>
            <a:r>
              <a:rPr kumimoji="1" lang="en-US" altLang="ja-JP" b="1" dirty="0" smtClean="0"/>
              <a:t>19</a:t>
            </a:r>
            <a:r>
              <a:rPr kumimoji="1" lang="ja-JP" altLang="en-US" b="1" dirty="0" smtClean="0"/>
              <a:t>万円～</a:t>
            </a:r>
            <a:r>
              <a:rPr kumimoji="1" lang="en-US" altLang="ja-JP" b="1" dirty="0" smtClean="0"/>
              <a:t>28</a:t>
            </a:r>
            <a:r>
              <a:rPr kumimoji="1" lang="ja-JP" altLang="en-US" b="1" dirty="0" smtClean="0"/>
              <a:t>万円）</a:t>
            </a:r>
            <a:endParaRPr kumimoji="1" lang="ja-JP" altLang="en-US" b="1" dirty="0"/>
          </a:p>
        </p:txBody>
      </p:sp>
      <p:sp>
        <p:nvSpPr>
          <p:cNvPr id="72" name="テキスト ボックス 71"/>
          <p:cNvSpPr txBox="1"/>
          <p:nvPr/>
        </p:nvSpPr>
        <p:spPr>
          <a:xfrm>
            <a:off x="1187624" y="4869160"/>
            <a:ext cx="1512168" cy="646331"/>
          </a:xfrm>
          <a:prstGeom prst="rect">
            <a:avLst/>
          </a:prstGeom>
          <a:noFill/>
        </p:spPr>
        <p:txBody>
          <a:bodyPr wrap="square" rtlCol="0">
            <a:spAutoFit/>
          </a:bodyPr>
          <a:lstStyle/>
          <a:p>
            <a:r>
              <a:rPr kumimoji="1" lang="ja-JP" altLang="en-US" b="1" dirty="0" smtClean="0"/>
              <a:t>在宅介護</a:t>
            </a:r>
            <a:endParaRPr kumimoji="1" lang="en-US" altLang="ja-JP" b="1" dirty="0" smtClean="0"/>
          </a:p>
          <a:p>
            <a:r>
              <a:rPr kumimoji="1" lang="ja-JP" altLang="en-US" b="1" dirty="0" smtClean="0"/>
              <a:t>（月</a:t>
            </a:r>
            <a:r>
              <a:rPr kumimoji="1" lang="en-US" altLang="ja-JP" b="1" dirty="0" smtClean="0"/>
              <a:t>11</a:t>
            </a:r>
            <a:r>
              <a:rPr kumimoji="1" lang="ja-JP" altLang="en-US" b="1" dirty="0" smtClean="0"/>
              <a:t>万円）</a:t>
            </a:r>
            <a:endParaRPr kumimoji="1" lang="ja-JP" altLang="en-US" b="1" dirty="0"/>
          </a:p>
        </p:txBody>
      </p:sp>
      <p:cxnSp>
        <p:nvCxnSpPr>
          <p:cNvPr id="74" name="直線コネクタ 73"/>
          <p:cNvCxnSpPr/>
          <p:nvPr/>
        </p:nvCxnSpPr>
        <p:spPr>
          <a:xfrm>
            <a:off x="2483768" y="1268760"/>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411760" y="1988840"/>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339752" y="2492896"/>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411760" y="3212976"/>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411760" y="3933056"/>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411760" y="5085184"/>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1115616" y="5589240"/>
            <a:ext cx="1944216" cy="523220"/>
          </a:xfrm>
          <a:prstGeom prst="rect">
            <a:avLst/>
          </a:prstGeom>
          <a:noFill/>
        </p:spPr>
        <p:txBody>
          <a:bodyPr wrap="square" rtlCol="0">
            <a:spAutoFit/>
          </a:bodyPr>
          <a:lstStyle/>
          <a:p>
            <a:r>
              <a:rPr lang="ja-JP" altLang="en-US" sz="1400" b="1" dirty="0" smtClean="0">
                <a:latin typeface="MS Mincho"/>
                <a:ea typeface="MS Mincho"/>
              </a:rPr>
              <a:t>※現状の一人あたりの医療・介護の費用</a:t>
            </a:r>
            <a:endParaRPr kumimoji="1" lang="ja-JP" altLang="en-US" sz="1400" b="1" dirty="0"/>
          </a:p>
        </p:txBody>
      </p:sp>
      <p:sp>
        <p:nvSpPr>
          <p:cNvPr id="86" name="テキスト ボックス 85"/>
          <p:cNvSpPr txBox="1"/>
          <p:nvPr/>
        </p:nvSpPr>
        <p:spPr>
          <a:xfrm>
            <a:off x="2411760" y="6309320"/>
            <a:ext cx="5976664" cy="369332"/>
          </a:xfrm>
          <a:prstGeom prst="rect">
            <a:avLst/>
          </a:prstGeom>
          <a:noFill/>
        </p:spPr>
        <p:txBody>
          <a:bodyPr wrap="square" rtlCol="0">
            <a:spAutoFit/>
          </a:bodyPr>
          <a:lstStyle/>
          <a:p>
            <a:r>
              <a:rPr kumimoji="1" lang="ja-JP" altLang="en-US" dirty="0" smtClean="0"/>
              <a:t>政府の「医療・介護に係る長期推計（</a:t>
            </a:r>
            <a:r>
              <a:rPr kumimoji="1" lang="en-US" altLang="ja-JP" dirty="0" smtClean="0"/>
              <a:t>2011</a:t>
            </a:r>
            <a:r>
              <a:rPr kumimoji="1" lang="ja-JP" altLang="en-US" dirty="0" smtClean="0"/>
              <a:t>年</a:t>
            </a:r>
            <a:r>
              <a:rPr kumimoji="1" lang="en-US" altLang="ja-JP" dirty="0" smtClean="0"/>
              <a:t>6</a:t>
            </a:r>
            <a:r>
              <a:rPr kumimoji="1" lang="ja-JP" altLang="en-US" dirty="0" smtClean="0"/>
              <a:t>月）から作成</a:t>
            </a:r>
            <a:endParaRPr kumimoji="1" lang="ja-JP" altLang="en-US" dirty="0"/>
          </a:p>
        </p:txBody>
      </p:sp>
      <p:sp>
        <p:nvSpPr>
          <p:cNvPr id="87" name="テキスト ボックス 86"/>
          <p:cNvSpPr txBox="1"/>
          <p:nvPr/>
        </p:nvSpPr>
        <p:spPr>
          <a:xfrm>
            <a:off x="3059832" y="0"/>
            <a:ext cx="2376264" cy="830997"/>
          </a:xfrm>
          <a:prstGeom prst="rect">
            <a:avLst/>
          </a:prstGeom>
          <a:noFill/>
        </p:spPr>
        <p:txBody>
          <a:bodyPr wrap="square" rtlCol="0">
            <a:spAutoFit/>
          </a:bodyPr>
          <a:lstStyle/>
          <a:p>
            <a:r>
              <a:rPr kumimoji="1" lang="ja-JP" altLang="en-US" sz="2400" dirty="0" smtClean="0"/>
              <a:t>　</a:t>
            </a:r>
            <a:r>
              <a:rPr kumimoji="1" lang="en-US" altLang="ja-JP" sz="2400" dirty="0" smtClean="0"/>
              <a:t>2025</a:t>
            </a:r>
            <a:r>
              <a:rPr kumimoji="1" lang="ja-JP" altLang="en-US" sz="2400" dirty="0" smtClean="0"/>
              <a:t>年</a:t>
            </a:r>
            <a:endParaRPr kumimoji="1" lang="en-US" altLang="ja-JP" sz="2400" dirty="0" smtClean="0"/>
          </a:p>
          <a:p>
            <a:r>
              <a:rPr lang="ja-JP" altLang="en-US" sz="2400" dirty="0" smtClean="0"/>
              <a:t>現状で推移</a:t>
            </a:r>
            <a:endParaRPr kumimoji="1" lang="ja-JP" altLang="en-US" sz="2400" dirty="0"/>
          </a:p>
        </p:txBody>
      </p:sp>
      <p:sp>
        <p:nvSpPr>
          <p:cNvPr id="88" name="テキスト ボックス 87"/>
          <p:cNvSpPr txBox="1"/>
          <p:nvPr/>
        </p:nvSpPr>
        <p:spPr>
          <a:xfrm>
            <a:off x="6156176" y="0"/>
            <a:ext cx="2088232" cy="830997"/>
          </a:xfrm>
          <a:prstGeom prst="rect">
            <a:avLst/>
          </a:prstGeom>
          <a:noFill/>
        </p:spPr>
        <p:txBody>
          <a:bodyPr wrap="square" rtlCol="0">
            <a:spAutoFit/>
          </a:bodyPr>
          <a:lstStyle/>
          <a:p>
            <a:r>
              <a:rPr kumimoji="1" lang="ja-JP" altLang="en-US" sz="2400" dirty="0" smtClean="0"/>
              <a:t>　　</a:t>
            </a:r>
            <a:r>
              <a:rPr kumimoji="1" lang="en-US" altLang="ja-JP" sz="2400" dirty="0" smtClean="0"/>
              <a:t>2025</a:t>
            </a:r>
            <a:r>
              <a:rPr kumimoji="1" lang="ja-JP" altLang="en-US" sz="2400" dirty="0" smtClean="0"/>
              <a:t>年</a:t>
            </a:r>
            <a:endParaRPr kumimoji="1" lang="en-US" altLang="ja-JP" sz="2400" dirty="0" smtClean="0"/>
          </a:p>
          <a:p>
            <a:r>
              <a:rPr lang="ja-JP" altLang="en-US" sz="2400" dirty="0" smtClean="0"/>
              <a:t>「改革」を実施</a:t>
            </a:r>
            <a:endParaRPr kumimoji="1" lang="ja-JP" altLang="en-US" sz="2400" dirty="0"/>
          </a:p>
        </p:txBody>
      </p:sp>
      <p:sp>
        <p:nvSpPr>
          <p:cNvPr id="73" name="スライド番号プレースホルダ 72"/>
          <p:cNvSpPr>
            <a:spLocks noGrp="1"/>
          </p:cNvSpPr>
          <p:nvPr>
            <p:ph type="sldNum" sz="quarter" idx="12"/>
          </p:nvPr>
        </p:nvSpPr>
        <p:spPr/>
        <p:txBody>
          <a:bodyPr/>
          <a:lstStyle/>
          <a:p>
            <a:fld id="{C41C7ADB-546E-4D83-BE6B-4D415431EE01}"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p:spPr>
        <p:txBody>
          <a:bodyPr>
            <a:normAutofit/>
          </a:bodyPr>
          <a:lstStyle/>
          <a:p>
            <a:r>
              <a:rPr kumimoji="1" lang="ja-JP" altLang="en-US" sz="6600" u="sng" dirty="0" smtClean="0"/>
              <a:t>介護保険</a:t>
            </a:r>
            <a:r>
              <a:rPr lang="ja-JP" altLang="en-US" sz="6600" u="sng" dirty="0" smtClean="0"/>
              <a:t>４大改悪＋１</a:t>
            </a:r>
            <a:endParaRPr kumimoji="1" lang="ja-JP" altLang="en-US" sz="6600" u="sng" dirty="0"/>
          </a:p>
        </p:txBody>
      </p:sp>
      <p:sp>
        <p:nvSpPr>
          <p:cNvPr id="3" name="コンテンツ プレースホルダ 2"/>
          <p:cNvSpPr>
            <a:spLocks noGrp="1"/>
          </p:cNvSpPr>
          <p:nvPr>
            <p:ph idx="1"/>
          </p:nvPr>
        </p:nvSpPr>
        <p:spPr>
          <a:xfrm>
            <a:off x="457200" y="1600200"/>
            <a:ext cx="8291264" cy="5141168"/>
          </a:xfrm>
        </p:spPr>
        <p:txBody>
          <a:bodyPr>
            <a:normAutofit lnSpcReduction="10000"/>
          </a:bodyPr>
          <a:lstStyle/>
          <a:p>
            <a:pPr>
              <a:buNone/>
            </a:pPr>
            <a:r>
              <a:rPr lang="ja-JP" altLang="ja-JP" sz="3600" dirty="0" smtClean="0"/>
              <a:t>①</a:t>
            </a:r>
            <a:r>
              <a:rPr lang="ja-JP" altLang="ja-JP" sz="3600" dirty="0" smtClean="0">
                <a:solidFill>
                  <a:srgbClr val="FF0000"/>
                </a:solidFill>
              </a:rPr>
              <a:t>要支援１、２</a:t>
            </a:r>
            <a:r>
              <a:rPr lang="ja-JP" altLang="en-US" sz="3600" dirty="0" smtClean="0"/>
              <a:t>の訪問介護と通所介護を</a:t>
            </a:r>
            <a:r>
              <a:rPr lang="ja-JP" altLang="ja-JP" sz="3600" dirty="0" smtClean="0"/>
              <a:t>介護保険給付の対象から</a:t>
            </a:r>
            <a:r>
              <a:rPr lang="ja-JP" altLang="ja-JP" sz="3600" dirty="0" smtClean="0">
                <a:solidFill>
                  <a:srgbClr val="FF0000"/>
                </a:solidFill>
              </a:rPr>
              <a:t>外す</a:t>
            </a:r>
          </a:p>
          <a:p>
            <a:pPr>
              <a:buNone/>
            </a:pPr>
            <a:r>
              <a:rPr lang="ja-JP" altLang="ja-JP" sz="3600" dirty="0" smtClean="0"/>
              <a:t>②特別養護老人ホームへの入所は</a:t>
            </a:r>
            <a:r>
              <a:rPr lang="ja-JP" altLang="ja-JP" sz="3600" dirty="0" smtClean="0">
                <a:solidFill>
                  <a:srgbClr val="FF0000"/>
                </a:solidFill>
              </a:rPr>
              <a:t>「要介護３」以上</a:t>
            </a:r>
            <a:r>
              <a:rPr lang="ja-JP" altLang="ja-JP" sz="3600" dirty="0" smtClean="0"/>
              <a:t>に限る</a:t>
            </a:r>
          </a:p>
          <a:p>
            <a:pPr>
              <a:buNone/>
            </a:pPr>
            <a:r>
              <a:rPr lang="ja-JP" altLang="ja-JP" sz="3600" dirty="0" smtClean="0"/>
              <a:t>③</a:t>
            </a:r>
            <a:r>
              <a:rPr lang="ja-JP" altLang="ja-JP" sz="3600" dirty="0" smtClean="0">
                <a:solidFill>
                  <a:srgbClr val="FF0000"/>
                </a:solidFill>
              </a:rPr>
              <a:t>所得によって</a:t>
            </a:r>
            <a:r>
              <a:rPr lang="ja-JP" altLang="ja-JP" sz="3600" dirty="0" smtClean="0"/>
              <a:t>介護保険の</a:t>
            </a:r>
            <a:r>
              <a:rPr lang="ja-JP" altLang="ja-JP" sz="3600" dirty="0" smtClean="0">
                <a:solidFill>
                  <a:srgbClr val="FF0000"/>
                </a:solidFill>
              </a:rPr>
              <a:t>利用料を２</a:t>
            </a:r>
            <a:r>
              <a:rPr lang="ja-JP" altLang="en-US" sz="3600" dirty="0" smtClean="0">
                <a:solidFill>
                  <a:srgbClr val="FF0000"/>
                </a:solidFill>
              </a:rPr>
              <a:t>割</a:t>
            </a:r>
            <a:r>
              <a:rPr lang="ja-JP" altLang="ja-JP" sz="3600" dirty="0" smtClean="0"/>
              <a:t>に引き上げる</a:t>
            </a:r>
          </a:p>
          <a:p>
            <a:pPr>
              <a:buNone/>
            </a:pPr>
            <a:r>
              <a:rPr lang="ja-JP" altLang="en-US" sz="3600" dirty="0" smtClean="0"/>
              <a:t>④</a:t>
            </a:r>
            <a:r>
              <a:rPr lang="ja-JP" altLang="ja-JP" sz="3600" dirty="0" smtClean="0">
                <a:solidFill>
                  <a:srgbClr val="FF0000"/>
                </a:solidFill>
              </a:rPr>
              <a:t>低所得者</a:t>
            </a:r>
            <a:r>
              <a:rPr lang="ja-JP" altLang="ja-JP" sz="3600" dirty="0" smtClean="0"/>
              <a:t>でも預貯金</a:t>
            </a:r>
            <a:r>
              <a:rPr lang="ja-JP" altLang="en-US" sz="3600" dirty="0" smtClean="0"/>
              <a:t>等</a:t>
            </a:r>
            <a:r>
              <a:rPr lang="ja-JP" altLang="ja-JP" sz="3600" dirty="0" smtClean="0"/>
              <a:t>があれば施設の</a:t>
            </a:r>
            <a:r>
              <a:rPr lang="ja-JP" altLang="ja-JP" sz="3600" dirty="0" smtClean="0">
                <a:solidFill>
                  <a:srgbClr val="FF0000"/>
                </a:solidFill>
              </a:rPr>
              <a:t>居住費・食費を補助しない</a:t>
            </a:r>
            <a:endParaRPr lang="en-US" altLang="ja-JP" sz="3600" dirty="0" smtClean="0">
              <a:solidFill>
                <a:srgbClr val="FF0000"/>
              </a:solidFill>
            </a:endParaRPr>
          </a:p>
          <a:p>
            <a:pPr>
              <a:buNone/>
            </a:pPr>
            <a:r>
              <a:rPr lang="ja-JP" altLang="en-US" sz="3600" u="sng" dirty="0" smtClean="0">
                <a:solidFill>
                  <a:srgbClr val="FF0000"/>
                </a:solidFill>
              </a:rPr>
              <a:t>＋はじめて公費で低所得者保険料軽減</a:t>
            </a:r>
            <a:endParaRPr lang="ja-JP" altLang="ja-JP" sz="3600" u="sng" dirty="0" smtClean="0">
              <a:solidFill>
                <a:srgbClr val="FF0000"/>
              </a:solidFill>
            </a:endParaRPr>
          </a:p>
          <a:p>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74642"/>
          </a:xfrm>
        </p:spPr>
        <p:txBody>
          <a:bodyPr>
            <a:normAutofit fontScale="90000"/>
          </a:bodyPr>
          <a:lstStyle/>
          <a:p>
            <a:r>
              <a:rPr lang="ja-JP" altLang="ja-JP" sz="8800" dirty="0" smtClean="0"/>
              <a:t>①</a:t>
            </a:r>
            <a:r>
              <a:rPr lang="ja-JP" altLang="ja-JP" sz="8800" dirty="0" smtClean="0">
                <a:solidFill>
                  <a:srgbClr val="FF0000"/>
                </a:solidFill>
              </a:rPr>
              <a:t>要支援１、２</a:t>
            </a:r>
            <a:r>
              <a:rPr lang="ja-JP" altLang="en-US" sz="8800" dirty="0" smtClean="0"/>
              <a:t>の訪問介護と通所介護を</a:t>
            </a:r>
            <a:r>
              <a:rPr lang="ja-JP" altLang="ja-JP" sz="8800" dirty="0" smtClean="0"/>
              <a:t>介護保険給付の対象から</a:t>
            </a:r>
            <a:r>
              <a:rPr lang="ja-JP" altLang="ja-JP" sz="8800" dirty="0" smtClean="0">
                <a:solidFill>
                  <a:srgbClr val="FF0000"/>
                </a:solidFill>
              </a:rPr>
              <a:t>外す</a:t>
            </a:r>
            <a:r>
              <a:rPr lang="ja-JP" altLang="ja-JP" dirty="0" smtClean="0">
                <a:solidFill>
                  <a:srgbClr val="FF0000"/>
                </a:solidFill>
              </a:rPr>
              <a:t/>
            </a:r>
            <a:br>
              <a:rPr lang="ja-JP" altLang="ja-JP" dirty="0" smtClean="0">
                <a:solidFill>
                  <a:srgbClr val="FF0000"/>
                </a:solidFill>
              </a:rPr>
            </a:b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a:solidFill>
            <a:schemeClr val="bg1"/>
          </a:solidFill>
        </p:spPr>
        <p:txBody>
          <a:bodyPr/>
          <a:lstStyle/>
          <a:p>
            <a:r>
              <a:rPr kumimoji="1" lang="ja-JP" altLang="en-US" u="sng" dirty="0" smtClean="0"/>
              <a:t>１５４万人の要支援者</a:t>
            </a:r>
            <a:endParaRPr kumimoji="1" lang="ja-JP" altLang="en-US" u="sng" dirty="0"/>
          </a:p>
        </p:txBody>
      </p:sp>
      <p:graphicFrame>
        <p:nvGraphicFramePr>
          <p:cNvPr id="4" name="表 3"/>
          <p:cNvGraphicFramePr>
            <a:graphicFrameLocks noGrp="1"/>
          </p:cNvGraphicFramePr>
          <p:nvPr/>
        </p:nvGraphicFramePr>
        <p:xfrm>
          <a:off x="323528" y="1124744"/>
          <a:ext cx="8640960" cy="4320478"/>
        </p:xfrm>
        <a:graphic>
          <a:graphicData uri="http://schemas.openxmlformats.org/drawingml/2006/table">
            <a:tbl>
              <a:tblPr/>
              <a:tblGrid>
                <a:gridCol w="1080120"/>
                <a:gridCol w="1080120"/>
                <a:gridCol w="1080120"/>
                <a:gridCol w="1080120"/>
                <a:gridCol w="1080120"/>
                <a:gridCol w="1080120"/>
                <a:gridCol w="1080120"/>
                <a:gridCol w="1080120"/>
              </a:tblGrid>
              <a:tr h="1424333">
                <a:tc>
                  <a:txBody>
                    <a:bodyPr/>
                    <a:lstStyle/>
                    <a:p>
                      <a:pPr algn="ctr" fontAlgn="ctr"/>
                      <a:r>
                        <a:rPr lang="ja-JP" sz="3200" b="1" i="0" u="none" strike="noStrike" dirty="0">
                          <a:solidFill>
                            <a:srgbClr val="FF0000"/>
                          </a:solidFill>
                          <a:latin typeface="+mn-ea"/>
                          <a:ea typeface="+mn-ea"/>
                        </a:rPr>
                        <a:t>要支援１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ja-JP" sz="3200" b="1" i="0" u="none" strike="noStrike" dirty="0">
                          <a:solidFill>
                            <a:srgbClr val="FF0000"/>
                          </a:solidFill>
                          <a:latin typeface="+mn-ea"/>
                          <a:ea typeface="+mn-ea"/>
                        </a:rPr>
                        <a:t>要支援２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ja-JP" sz="3200" b="1" i="0" u="none" strike="noStrike" dirty="0">
                          <a:solidFill>
                            <a:schemeClr val="accent6">
                              <a:lumMod val="50000"/>
                            </a:schemeClr>
                          </a:solidFill>
                          <a:latin typeface="+mn-ea"/>
                          <a:ea typeface="+mn-ea"/>
                        </a:rPr>
                        <a:t>要介護１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ja-JP" sz="3200" b="0" i="0" u="none" strike="noStrike" dirty="0">
                          <a:solidFill>
                            <a:srgbClr val="000000"/>
                          </a:solidFill>
                          <a:latin typeface="+mn-ea"/>
                          <a:ea typeface="+mn-ea"/>
                        </a:rPr>
                        <a:t>要介護２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3200" b="0" i="0" u="none" strike="noStrike" dirty="0">
                          <a:solidFill>
                            <a:srgbClr val="000000"/>
                          </a:solidFill>
                          <a:latin typeface="+mn-ea"/>
                          <a:ea typeface="+mn-ea"/>
                        </a:rPr>
                        <a:t>要介護３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3200" b="0" i="0" u="none" strike="noStrike" dirty="0">
                          <a:solidFill>
                            <a:srgbClr val="000000"/>
                          </a:solidFill>
                          <a:latin typeface="+mn-ea"/>
                          <a:ea typeface="+mn-ea"/>
                        </a:rPr>
                        <a:t>要介護４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3200" b="0" i="0" u="none" strike="noStrike">
                          <a:solidFill>
                            <a:srgbClr val="000000"/>
                          </a:solidFill>
                          <a:latin typeface="+mn-ea"/>
                          <a:ea typeface="+mn-ea"/>
                        </a:rPr>
                        <a:t>要介護５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3200" b="0" i="0" u="none" strike="noStrike">
                          <a:solidFill>
                            <a:srgbClr val="000000"/>
                          </a:solidFill>
                          <a:latin typeface="+mn-ea"/>
                          <a:ea typeface="+mn-ea"/>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4333">
                <a:tc>
                  <a:txBody>
                    <a:bodyPr/>
                    <a:lstStyle/>
                    <a:p>
                      <a:pPr algn="r" fontAlgn="ctr"/>
                      <a:r>
                        <a:rPr lang="en-US" sz="1800" b="1" i="0" u="none" strike="noStrike" dirty="0">
                          <a:solidFill>
                            <a:srgbClr val="FF0000"/>
                          </a:solidFill>
                          <a:latin typeface="+mn-ea"/>
                          <a:ea typeface="+mn-ea"/>
                        </a:rPr>
                        <a:t>772,816</a:t>
                      </a:r>
                      <a:endParaRPr lang="ja-JP" sz="1800" b="1" i="0" u="none" strike="noStrike" dirty="0">
                        <a:solidFill>
                          <a:srgbClr val="FF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b="1" i="0" u="none" strike="noStrike" dirty="0">
                          <a:solidFill>
                            <a:srgbClr val="FF0000"/>
                          </a:solidFill>
                          <a:latin typeface="+mn-ea"/>
                          <a:ea typeface="+mn-ea"/>
                        </a:rPr>
                        <a:t>770,816</a:t>
                      </a:r>
                      <a:endParaRPr lang="ja-JP" sz="1800" b="1" i="0" u="none" strike="noStrike" dirty="0">
                        <a:solidFill>
                          <a:srgbClr val="FF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en-US" sz="1800" b="1" i="0" u="none" strike="noStrike" dirty="0">
                          <a:solidFill>
                            <a:schemeClr val="accent6">
                              <a:lumMod val="50000"/>
                            </a:schemeClr>
                          </a:solidFill>
                          <a:latin typeface="+mn-ea"/>
                          <a:ea typeface="+mn-ea"/>
                        </a:rPr>
                        <a:t>1,051,891</a:t>
                      </a:r>
                      <a:endParaRPr lang="ja-JP" sz="1800" b="1" i="0" u="none" strike="noStrike" dirty="0">
                        <a:solidFill>
                          <a:schemeClr val="accent6">
                            <a:lumMod val="50000"/>
                          </a:schemeClr>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en-US" sz="1800" b="0" i="0" u="none" strike="noStrike" dirty="0">
                          <a:solidFill>
                            <a:srgbClr val="000000"/>
                          </a:solidFill>
                          <a:latin typeface="+mn-ea"/>
                          <a:ea typeface="+mn-ea"/>
                        </a:rPr>
                        <a:t>992,717</a:t>
                      </a:r>
                      <a:endParaRPr lang="ja-JP" sz="18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latin typeface="+mn-ea"/>
                          <a:ea typeface="+mn-ea"/>
                        </a:rPr>
                        <a:t>746,722</a:t>
                      </a:r>
                      <a:endParaRPr lang="ja-JP" sz="18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latin typeface="+mn-ea"/>
                          <a:ea typeface="+mn-ea"/>
                        </a:rPr>
                        <a:t>696,080</a:t>
                      </a:r>
                      <a:endParaRPr lang="ja-JP" sz="18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latin typeface="+mn-ea"/>
                          <a:ea typeface="+mn-ea"/>
                        </a:rPr>
                        <a:t>612,113</a:t>
                      </a:r>
                      <a:endParaRPr lang="ja-JP" sz="18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latin typeface="+mn-ea"/>
                          <a:ea typeface="+mn-ea"/>
                        </a:rPr>
                        <a:t>5,643,155</a:t>
                      </a:r>
                      <a:endParaRPr lang="ja-JP" sz="18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1812">
                <a:tc>
                  <a:txBody>
                    <a:bodyPr/>
                    <a:lstStyle/>
                    <a:p>
                      <a:pPr algn="r" fontAlgn="ctr"/>
                      <a:r>
                        <a:rPr lang="ja-JP" sz="4400" b="1" i="0" u="none" strike="noStrike" dirty="0">
                          <a:solidFill>
                            <a:srgbClr val="FF0000"/>
                          </a:solidFill>
                          <a:latin typeface="+mn-ea"/>
                          <a:ea typeface="+mn-ea"/>
                        </a:rPr>
                        <a:t>13.7</a:t>
                      </a:r>
                      <a:r>
                        <a:rPr lang="ja-JP" sz="4400" b="0" i="0" u="none" strike="noStrike" dirty="0">
                          <a:solidFill>
                            <a:srgbClr val="FF0000"/>
                          </a:solidFill>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sz="4400" b="1" i="0" u="none" strike="noStrike" dirty="0">
                          <a:solidFill>
                            <a:srgbClr val="FF0000"/>
                          </a:solidFill>
                          <a:latin typeface="+mn-ea"/>
                          <a:ea typeface="+mn-ea"/>
                        </a:rPr>
                        <a:t>13.7</a:t>
                      </a:r>
                      <a:r>
                        <a:rPr lang="ja-JP" sz="4400" b="0" i="0" u="none" strike="noStrike" dirty="0">
                          <a:solidFill>
                            <a:srgbClr val="FF0000"/>
                          </a:solidFill>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sz="4400" b="1" i="0" u="none" strike="noStrike" dirty="0">
                          <a:solidFill>
                            <a:schemeClr val="accent6">
                              <a:lumMod val="50000"/>
                            </a:schemeClr>
                          </a:solidFill>
                          <a:latin typeface="+mn-ea"/>
                          <a:ea typeface="+mn-ea"/>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ja-JP" sz="4400" b="0" i="0" u="none" strike="noStrike" dirty="0">
                          <a:solidFill>
                            <a:srgbClr val="000000"/>
                          </a:solidFill>
                          <a:latin typeface="+mn-ea"/>
                          <a:ea typeface="+mn-ea"/>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sz="4400" b="0" i="0" u="none" strike="noStrike" dirty="0">
                          <a:solidFill>
                            <a:srgbClr val="000000"/>
                          </a:solidFill>
                          <a:latin typeface="+mn-ea"/>
                          <a:ea typeface="+mn-ea"/>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sz="4400" b="0" i="0" u="none" strike="noStrike" dirty="0">
                          <a:solidFill>
                            <a:srgbClr val="000000"/>
                          </a:solidFill>
                          <a:latin typeface="+mn-ea"/>
                          <a:ea typeface="+mn-ea"/>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sz="4400" b="0" i="0" u="none" strike="noStrike" dirty="0">
                          <a:solidFill>
                            <a:srgbClr val="000000"/>
                          </a:solidFill>
                          <a:latin typeface="+mn-ea"/>
                          <a:ea typeface="+mn-ea"/>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sz="3600" b="0" i="0" u="none" strike="noStrike" dirty="0">
                          <a:solidFill>
                            <a:srgbClr val="000000"/>
                          </a:solidFill>
                          <a:latin typeface="+mn-ea"/>
                          <a:ea typeface="+mn-ea"/>
                        </a:rPr>
                        <a:t>100.0</a:t>
                      </a:r>
                      <a:r>
                        <a:rPr lang="ja-JP" sz="4400" b="0" i="0" u="none" strike="noStrike" dirty="0">
                          <a:solidFill>
                            <a:srgbClr val="000000"/>
                          </a:solidFill>
                          <a:latin typeface="+mn-ea"/>
                          <a:ea typeface="+mn-ea"/>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2915816" y="5589240"/>
            <a:ext cx="6228184" cy="2880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（厚生労働省　介護保険事業状況報告書　</a:t>
            </a:r>
            <a:r>
              <a:rPr lang="en-US" altLang="ja-JP" dirty="0" smtClean="0">
                <a:solidFill>
                  <a:schemeClr val="tx1"/>
                </a:solidFill>
              </a:rPr>
              <a:t>2013</a:t>
            </a:r>
            <a:r>
              <a:rPr lang="ja-JP" altLang="en-US" dirty="0" smtClean="0">
                <a:solidFill>
                  <a:schemeClr val="tx1"/>
                </a:solidFill>
              </a:rPr>
              <a:t>年</a:t>
            </a:r>
            <a:r>
              <a:rPr lang="en-US" altLang="ja-JP" dirty="0" smtClean="0">
                <a:solidFill>
                  <a:schemeClr val="tx1"/>
                </a:solidFill>
              </a:rPr>
              <a:t>4</a:t>
            </a:r>
            <a:r>
              <a:rPr lang="ja-JP" altLang="en-US" dirty="0" smtClean="0">
                <a:solidFill>
                  <a:schemeClr val="tx1"/>
                </a:solidFill>
              </a:rPr>
              <a:t>月速報版）</a:t>
            </a:r>
            <a:endParaRPr kumimoji="1" lang="ja-JP" altLang="en-US" dirty="0">
              <a:solidFill>
                <a:schemeClr val="tx1"/>
              </a:solidFill>
            </a:endParaRPr>
          </a:p>
        </p:txBody>
      </p:sp>
      <p:sp>
        <p:nvSpPr>
          <p:cNvPr id="6" name="正方形/長方形 5"/>
          <p:cNvSpPr/>
          <p:nvPr/>
        </p:nvSpPr>
        <p:spPr>
          <a:xfrm>
            <a:off x="467544" y="5949280"/>
            <a:ext cx="8280920"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u="sng" dirty="0" smtClean="0">
                <a:solidFill>
                  <a:srgbClr val="FF0000"/>
                </a:solidFill>
              </a:rPr>
              <a:t>認定者の２７．４％は要支援１、２</a:t>
            </a:r>
            <a:endParaRPr kumimoji="1" lang="ja-JP" altLang="en-US" sz="3600"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9256" cy="994122"/>
          </a:xfrm>
          <a:solidFill>
            <a:schemeClr val="tx2">
              <a:lumMod val="20000"/>
              <a:lumOff val="80000"/>
            </a:schemeClr>
          </a:solidFill>
        </p:spPr>
        <p:txBody>
          <a:bodyPr/>
          <a:lstStyle/>
          <a:p>
            <a:r>
              <a:rPr lang="ja-JP" altLang="en-US" u="sng" dirty="0" smtClean="0"/>
              <a:t>当初の厚生労働省の検討案</a:t>
            </a:r>
            <a:endParaRPr kumimoji="1" lang="ja-JP" altLang="en-US" u="sng" dirty="0"/>
          </a:p>
        </p:txBody>
      </p:sp>
      <p:sp>
        <p:nvSpPr>
          <p:cNvPr id="3" name="コンテンツ プレースホルダ 2"/>
          <p:cNvSpPr>
            <a:spLocks noGrp="1"/>
          </p:cNvSpPr>
          <p:nvPr>
            <p:ph idx="1"/>
          </p:nvPr>
        </p:nvSpPr>
        <p:spPr>
          <a:xfrm>
            <a:off x="457200" y="1268760"/>
            <a:ext cx="8229600" cy="4857403"/>
          </a:xfrm>
        </p:spPr>
        <p:txBody>
          <a:bodyPr>
            <a:noAutofit/>
          </a:bodyPr>
          <a:lstStyle/>
          <a:p>
            <a:pPr>
              <a:buNone/>
            </a:pPr>
            <a:r>
              <a:rPr lang="ja-JP" altLang="ja-JP" sz="4400" dirty="0" smtClean="0"/>
              <a:t>①</a:t>
            </a:r>
            <a:r>
              <a:rPr lang="ja-JP" altLang="en-US" sz="4400" dirty="0" smtClean="0"/>
              <a:t>要支援１，２に対する</a:t>
            </a:r>
            <a:r>
              <a:rPr lang="ja-JP" altLang="en-US" sz="4400" dirty="0" smtClean="0">
                <a:solidFill>
                  <a:srgbClr val="FF0000"/>
                </a:solidFill>
              </a:rPr>
              <a:t>予防給付を廃止し、</a:t>
            </a:r>
            <a:r>
              <a:rPr lang="ja-JP" altLang="en-US" sz="4400" dirty="0" smtClean="0"/>
              <a:t>地域支援事業に移行する。</a:t>
            </a:r>
            <a:endParaRPr lang="en-US" altLang="ja-JP" sz="4400" dirty="0" smtClean="0"/>
          </a:p>
          <a:p>
            <a:pPr>
              <a:buNone/>
            </a:pPr>
            <a:r>
              <a:rPr lang="ja-JP" altLang="ja-JP" sz="4400" dirty="0" smtClean="0"/>
              <a:t>②サービス内容や価格、利用者負担</a:t>
            </a:r>
            <a:r>
              <a:rPr lang="ja-JP" altLang="en-US" sz="4400" dirty="0" smtClean="0"/>
              <a:t>は</a:t>
            </a:r>
            <a:r>
              <a:rPr lang="ja-JP" altLang="ja-JP" sz="4400" dirty="0" smtClean="0">
                <a:solidFill>
                  <a:srgbClr val="FF0000"/>
                </a:solidFill>
              </a:rPr>
              <a:t>市町村の裁量</a:t>
            </a:r>
            <a:r>
              <a:rPr lang="ja-JP" altLang="ja-JP" sz="4400" dirty="0" smtClean="0"/>
              <a:t>で決める</a:t>
            </a:r>
            <a:endParaRPr lang="en-US" altLang="ja-JP" sz="4400" dirty="0" smtClean="0"/>
          </a:p>
          <a:p>
            <a:pPr>
              <a:buNone/>
            </a:pPr>
            <a:r>
              <a:rPr lang="ja-JP" altLang="ja-JP" sz="4400" dirty="0" smtClean="0"/>
              <a:t>③ボランティアやＮＰＯなども担い手にして</a:t>
            </a:r>
            <a:r>
              <a:rPr lang="ja-JP" altLang="ja-JP" sz="4400" dirty="0" smtClean="0">
                <a:solidFill>
                  <a:srgbClr val="FF0000"/>
                </a:solidFill>
              </a:rPr>
              <a:t>コスト削減</a:t>
            </a:r>
            <a:r>
              <a:rPr lang="ja-JP" altLang="ja-JP" sz="4400" dirty="0" smtClean="0"/>
              <a:t>をはかる</a:t>
            </a:r>
            <a:endParaRPr kumimoji="1" lang="ja-JP" altLang="en-US" sz="4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要支援外し反対！の声に押されて</a:t>
            </a:r>
            <a:endParaRPr kumimoji="1" lang="ja-JP" altLang="en-US" u="sng" dirty="0"/>
          </a:p>
        </p:txBody>
      </p:sp>
      <p:sp>
        <p:nvSpPr>
          <p:cNvPr id="3" name="コンテンツ プレースホルダ 2"/>
          <p:cNvSpPr>
            <a:spLocks noGrp="1"/>
          </p:cNvSpPr>
          <p:nvPr>
            <p:ph idx="1"/>
          </p:nvPr>
        </p:nvSpPr>
        <p:spPr>
          <a:xfrm>
            <a:off x="457200" y="1600200"/>
            <a:ext cx="8219256" cy="4925144"/>
          </a:xfrm>
        </p:spPr>
        <p:txBody>
          <a:bodyPr>
            <a:normAutofit fontScale="92500"/>
          </a:bodyPr>
          <a:lstStyle/>
          <a:p>
            <a:pPr>
              <a:buNone/>
            </a:pPr>
            <a:r>
              <a:rPr kumimoji="1" lang="ja-JP" altLang="en-US" dirty="0" smtClean="0"/>
              <a:t>１０月３０日　</a:t>
            </a:r>
            <a:r>
              <a:rPr kumimoji="1" lang="ja-JP" altLang="en-US" dirty="0" smtClean="0">
                <a:solidFill>
                  <a:srgbClr val="FF0000"/>
                </a:solidFill>
              </a:rPr>
              <a:t>予防給付全面廃止</a:t>
            </a:r>
            <a:r>
              <a:rPr kumimoji="1" lang="ja-JP" altLang="en-US" dirty="0" smtClean="0"/>
              <a:t>、地域支援事業（「要支援事業」）へ移行案</a:t>
            </a:r>
            <a:endParaRPr kumimoji="1" lang="en-US" altLang="ja-JP" dirty="0" smtClean="0"/>
          </a:p>
          <a:p>
            <a:pPr>
              <a:buNone/>
            </a:pPr>
            <a:r>
              <a:rPr lang="ja-JP" altLang="en-US" dirty="0" smtClean="0"/>
              <a:t>１１月１４日　</a:t>
            </a:r>
            <a:r>
              <a:rPr lang="ja-JP" altLang="en-US" dirty="0" smtClean="0">
                <a:solidFill>
                  <a:srgbClr val="FF0000"/>
                </a:solidFill>
              </a:rPr>
              <a:t>全面廃止案を撤回</a:t>
            </a:r>
            <a:r>
              <a:rPr lang="ja-JP" altLang="en-US" dirty="0" smtClean="0"/>
              <a:t>。訪問介護と通所介護を地域支援事業（「介護予防・生活新事業」）へ移行案</a:t>
            </a:r>
            <a:endParaRPr lang="en-US" altLang="ja-JP" dirty="0" smtClean="0"/>
          </a:p>
          <a:p>
            <a:pPr>
              <a:buNone/>
            </a:pPr>
            <a:r>
              <a:rPr lang="ja-JP" altLang="en-US" sz="6000" dirty="0" smtClean="0">
                <a:solidFill>
                  <a:srgbClr val="FF0000"/>
                </a:solidFill>
              </a:rPr>
              <a:t>ヘルパーとデイサービスが保険給付から外される</a:t>
            </a:r>
            <a:endParaRPr kumimoji="1" lang="ja-JP" altLang="en-US" sz="60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chemeClr val="accent5">
              <a:lumMod val="20000"/>
              <a:lumOff val="80000"/>
            </a:schemeClr>
          </a:solidFill>
        </p:spPr>
        <p:txBody>
          <a:bodyPr>
            <a:normAutofit fontScale="90000"/>
          </a:bodyPr>
          <a:lstStyle/>
          <a:p>
            <a:r>
              <a:rPr lang="ja-JP" altLang="ja-JP" sz="5400" dirty="0" smtClean="0"/>
              <a:t>介護保険の現状</a:t>
            </a:r>
            <a:r>
              <a:rPr lang="ja-JP" altLang="en-US" dirty="0" smtClean="0"/>
              <a:t>　</a:t>
            </a:r>
            <a:r>
              <a:rPr lang="ja-JP" altLang="ja-JP" dirty="0" smtClean="0"/>
              <a:t>　</a:t>
            </a:r>
            <a:endParaRPr kumimoji="1" lang="ja-JP" altLang="en-US" dirty="0"/>
          </a:p>
        </p:txBody>
      </p:sp>
      <p:sp>
        <p:nvSpPr>
          <p:cNvPr id="3" name="コンテンツ プレースホルダ 2"/>
          <p:cNvSpPr>
            <a:spLocks noGrp="1"/>
          </p:cNvSpPr>
          <p:nvPr>
            <p:ph idx="1"/>
          </p:nvPr>
        </p:nvSpPr>
        <p:spPr>
          <a:xfrm>
            <a:off x="395536" y="1124744"/>
            <a:ext cx="8496944" cy="5544616"/>
          </a:xfrm>
        </p:spPr>
        <p:txBody>
          <a:bodyPr>
            <a:normAutofit/>
          </a:bodyPr>
          <a:lstStyle/>
          <a:p>
            <a:pPr>
              <a:buNone/>
            </a:pPr>
            <a:r>
              <a:rPr kumimoji="1" lang="ja-JP" altLang="en-US" sz="4000" dirty="0" smtClean="0"/>
              <a:t>○介護保険料</a:t>
            </a:r>
            <a:endParaRPr kumimoji="1" lang="en-US" altLang="ja-JP" sz="4000" dirty="0" smtClean="0"/>
          </a:p>
          <a:p>
            <a:pPr>
              <a:buNone/>
            </a:pPr>
            <a:r>
              <a:rPr lang="ja-JP" altLang="en-US" sz="4000" dirty="0" smtClean="0">
                <a:solidFill>
                  <a:srgbClr val="FF0000"/>
                </a:solidFill>
              </a:rPr>
              <a:t>　</a:t>
            </a:r>
            <a:r>
              <a:rPr lang="ja-JP" altLang="en-US" sz="4400" dirty="0" smtClean="0"/>
              <a:t>４０歳以上　約７３００万人が支払う</a:t>
            </a:r>
            <a:endParaRPr lang="en-US" altLang="ja-JP" sz="4400" dirty="0" smtClean="0"/>
          </a:p>
          <a:p>
            <a:pPr>
              <a:buNone/>
            </a:pPr>
            <a:r>
              <a:rPr lang="ja-JP" altLang="en-US" sz="4400" dirty="0" smtClean="0"/>
              <a:t>○要介護・要支援認定者</a:t>
            </a:r>
            <a:endParaRPr lang="en-US" altLang="ja-JP" sz="4400" dirty="0" smtClean="0"/>
          </a:p>
          <a:p>
            <a:pPr>
              <a:buNone/>
            </a:pPr>
            <a:r>
              <a:rPr lang="ja-JP" altLang="en-US" sz="4400" dirty="0" smtClean="0"/>
              <a:t>　５６９万８千人</a:t>
            </a:r>
            <a:r>
              <a:rPr lang="ja-JP" altLang="en-US" sz="3600" dirty="0" smtClean="0"/>
              <a:t>（６５歳以上の１７．８％）</a:t>
            </a:r>
            <a:endParaRPr lang="en-US" altLang="ja-JP" sz="4000" dirty="0" smtClean="0"/>
          </a:p>
          <a:p>
            <a:pPr>
              <a:buNone/>
            </a:pPr>
            <a:r>
              <a:rPr kumimoji="1" lang="ja-JP" altLang="en-US" sz="4000" dirty="0" smtClean="0"/>
              <a:t>○サービス利用者</a:t>
            </a:r>
            <a:endParaRPr kumimoji="1" lang="en-US" altLang="ja-JP" sz="4000" dirty="0" smtClean="0"/>
          </a:p>
          <a:p>
            <a:pPr>
              <a:buNone/>
            </a:pPr>
            <a:r>
              <a:rPr lang="ja-JP" altLang="en-US" sz="4000" dirty="0" smtClean="0"/>
              <a:t>　　４７１万４千人　</a:t>
            </a:r>
            <a:r>
              <a:rPr lang="ja-JP" altLang="en-US" sz="3600" dirty="0" smtClean="0"/>
              <a:t>　　　　</a:t>
            </a:r>
            <a:endParaRPr kumimoji="1" lang="ja-JP" altLang="en-US" sz="3600" dirty="0"/>
          </a:p>
        </p:txBody>
      </p:sp>
      <p:sp>
        <p:nvSpPr>
          <p:cNvPr id="5" name="正方形/長方形 4"/>
          <p:cNvSpPr/>
          <p:nvPr/>
        </p:nvSpPr>
        <p:spPr>
          <a:xfrm>
            <a:off x="2843808" y="6381328"/>
            <a:ext cx="6120680" cy="2880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（厚生労働省　介護保険事業状況報告書　</a:t>
            </a:r>
            <a:r>
              <a:rPr lang="en-US" altLang="ja-JP" dirty="0" smtClean="0">
                <a:solidFill>
                  <a:schemeClr val="tx1"/>
                </a:solidFill>
              </a:rPr>
              <a:t>2013</a:t>
            </a:r>
            <a:r>
              <a:rPr lang="ja-JP" altLang="en-US" dirty="0" smtClean="0">
                <a:solidFill>
                  <a:schemeClr val="tx1"/>
                </a:solidFill>
              </a:rPr>
              <a:t>年</a:t>
            </a:r>
            <a:r>
              <a:rPr lang="en-US" altLang="ja-JP" dirty="0" smtClean="0">
                <a:solidFill>
                  <a:schemeClr val="tx1"/>
                </a:solidFill>
              </a:rPr>
              <a:t>6</a:t>
            </a:r>
            <a:r>
              <a:rPr lang="ja-JP" altLang="en-US" dirty="0" smtClean="0">
                <a:solidFill>
                  <a:schemeClr val="tx1"/>
                </a:solidFill>
              </a:rPr>
              <a:t>月速報版）</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u="sng" dirty="0" smtClean="0"/>
              <a:t>要支援サービス費の６割を保険外に</a:t>
            </a:r>
            <a:endParaRPr kumimoji="1" lang="ja-JP" altLang="en-US" u="sng" dirty="0"/>
          </a:p>
        </p:txBody>
      </p:sp>
      <p:sp>
        <p:nvSpPr>
          <p:cNvPr id="3" name="コンテンツ プレースホルダ 2"/>
          <p:cNvSpPr>
            <a:spLocks noGrp="1"/>
          </p:cNvSpPr>
          <p:nvPr>
            <p:ph idx="1"/>
          </p:nvPr>
        </p:nvSpPr>
        <p:spPr>
          <a:xfrm>
            <a:off x="457200" y="1600200"/>
            <a:ext cx="8435280" cy="4525963"/>
          </a:xfrm>
        </p:spPr>
        <p:txBody>
          <a:bodyPr>
            <a:normAutofit lnSpcReduction="10000"/>
          </a:bodyPr>
          <a:lstStyle/>
          <a:p>
            <a:pPr>
              <a:buNone/>
            </a:pPr>
            <a:r>
              <a:rPr lang="ja-JP" altLang="en-US" dirty="0" smtClean="0"/>
              <a:t>要支援１、２のサービス利用者１３４</a:t>
            </a:r>
            <a:r>
              <a:rPr lang="en-US" altLang="ja-JP" dirty="0" smtClean="0"/>
              <a:t>.</a:t>
            </a:r>
            <a:r>
              <a:rPr lang="ja-JP" altLang="en-US" dirty="0" smtClean="0"/>
              <a:t>２万人</a:t>
            </a:r>
            <a:endParaRPr lang="en-US" altLang="ja-JP" dirty="0" smtClean="0"/>
          </a:p>
          <a:p>
            <a:pPr>
              <a:buNone/>
            </a:pPr>
            <a:r>
              <a:rPr lang="ja-JP" altLang="en-US" dirty="0" smtClean="0"/>
              <a:t>　訪問介護（ヘルパー）は５９</a:t>
            </a:r>
            <a:r>
              <a:rPr lang="en-US" altLang="ja-JP" dirty="0" smtClean="0"/>
              <a:t>.</a:t>
            </a:r>
            <a:r>
              <a:rPr lang="ja-JP" altLang="en-US" dirty="0" smtClean="0"/>
              <a:t>５万人</a:t>
            </a:r>
            <a:endParaRPr lang="en-US" altLang="ja-JP" dirty="0" smtClean="0"/>
          </a:p>
          <a:p>
            <a:pPr>
              <a:buNone/>
            </a:pPr>
            <a:r>
              <a:rPr lang="ja-JP" altLang="en-US" dirty="0" smtClean="0"/>
              <a:t>　通所介護（デイサービス）は６０</a:t>
            </a:r>
            <a:r>
              <a:rPr lang="en-US" altLang="ja-JP" dirty="0" smtClean="0"/>
              <a:t>.</a:t>
            </a:r>
            <a:r>
              <a:rPr lang="ja-JP" altLang="en-US" dirty="0" smtClean="0"/>
              <a:t>７万人</a:t>
            </a:r>
            <a:endParaRPr lang="en-US" altLang="ja-JP" dirty="0" smtClean="0"/>
          </a:p>
          <a:p>
            <a:pPr>
              <a:buNone/>
            </a:pPr>
            <a:endParaRPr lang="en-US" altLang="ja-JP" dirty="0" smtClean="0"/>
          </a:p>
          <a:p>
            <a:pPr>
              <a:buNone/>
            </a:pPr>
            <a:r>
              <a:rPr kumimoji="1" lang="ja-JP" altLang="en-US" dirty="0" smtClean="0"/>
              <a:t>要支援１，２のサービス費　　４６８５億円</a:t>
            </a:r>
            <a:endParaRPr kumimoji="1" lang="en-US" altLang="ja-JP" dirty="0" smtClean="0"/>
          </a:p>
          <a:p>
            <a:pPr>
              <a:buNone/>
            </a:pPr>
            <a:r>
              <a:rPr lang="ja-JP" altLang="en-US" dirty="0" smtClean="0"/>
              <a:t>　訪問介護（ヘルパー）は　　１０８４億円（２３％）</a:t>
            </a:r>
            <a:endParaRPr lang="en-US" altLang="ja-JP" dirty="0" smtClean="0"/>
          </a:p>
          <a:p>
            <a:pPr>
              <a:buNone/>
            </a:pPr>
            <a:r>
              <a:rPr kumimoji="1" lang="ja-JP" altLang="en-US" dirty="0" smtClean="0"/>
              <a:t>　</a:t>
            </a:r>
            <a:r>
              <a:rPr lang="ja-JP" altLang="en-US" dirty="0" smtClean="0"/>
              <a:t>通所介護（デイサービス）は１７２３億円（３７％）</a:t>
            </a:r>
            <a:endParaRPr lang="en-US" altLang="ja-JP" dirty="0" smtClean="0"/>
          </a:p>
          <a:p>
            <a:pPr>
              <a:buNone/>
            </a:pPr>
            <a:r>
              <a:rPr kumimoji="1" lang="ja-JP" altLang="en-US" dirty="0" smtClean="0"/>
              <a:t>　　　　　　　　　　　　　　　　　</a:t>
            </a:r>
            <a:r>
              <a:rPr kumimoji="1" lang="ja-JP" altLang="en-US" sz="4000" dirty="0" smtClean="0">
                <a:solidFill>
                  <a:srgbClr val="FF0000"/>
                </a:solidFill>
              </a:rPr>
              <a:t>合計６０％</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7020272" cy="288032"/>
          </a:xfrm>
        </p:spPr>
        <p:txBody>
          <a:bodyPr>
            <a:noAutofit/>
          </a:bodyPr>
          <a:lstStyle/>
          <a:p>
            <a:r>
              <a:rPr kumimoji="1" lang="ja-JP" altLang="en-US" sz="2800" b="1" u="sng" dirty="0" smtClean="0"/>
              <a:t>要支援者の訪問介護、通所介護の移行</a:t>
            </a:r>
            <a:endParaRPr kumimoji="1" lang="ja-JP" altLang="en-US" sz="2800" b="1" u="sng" dirty="0"/>
          </a:p>
        </p:txBody>
      </p:sp>
      <p:graphicFrame>
        <p:nvGraphicFramePr>
          <p:cNvPr id="4" name="コンテンツ プレースホルダ 3"/>
          <p:cNvGraphicFramePr>
            <a:graphicFrameLocks noGrp="1"/>
          </p:cNvGraphicFramePr>
          <p:nvPr>
            <p:ph idx="1"/>
          </p:nvPr>
        </p:nvGraphicFramePr>
        <p:xfrm>
          <a:off x="179512" y="1028965"/>
          <a:ext cx="2736304" cy="5531483"/>
        </p:xfrm>
        <a:graphic>
          <a:graphicData uri="http://schemas.openxmlformats.org/drawingml/2006/table">
            <a:tbl>
              <a:tblPr firstRow="1" bandRow="1">
                <a:tableStyleId>{5C22544A-7EE6-4342-B048-85BDC9FD1C3A}</a:tableStyleId>
              </a:tblPr>
              <a:tblGrid>
                <a:gridCol w="2736304"/>
              </a:tblGrid>
              <a:tr h="1415756">
                <a:tc>
                  <a:txBody>
                    <a:bodyPr/>
                    <a:lstStyle/>
                    <a:p>
                      <a:pPr algn="l">
                        <a:spcAft>
                          <a:spcPts val="0"/>
                        </a:spcAft>
                      </a:pPr>
                      <a:r>
                        <a:rPr lang="ja-JP" altLang="en-US" sz="1600" kern="0" dirty="0" smtClean="0">
                          <a:solidFill>
                            <a:schemeClr val="tx1"/>
                          </a:solidFill>
                          <a:latin typeface="Arial"/>
                          <a:ea typeface="ＭＳ Ｐゴシック"/>
                          <a:cs typeface="Arial"/>
                        </a:rPr>
                        <a:t>　　・</a:t>
                      </a:r>
                      <a:r>
                        <a:rPr lang="ja-JP" sz="1600" kern="0" dirty="0" smtClean="0">
                          <a:solidFill>
                            <a:schemeClr val="tx1"/>
                          </a:solidFill>
                          <a:latin typeface="Arial"/>
                          <a:ea typeface="ＭＳ Ｐゴシック"/>
                          <a:cs typeface="Arial"/>
                        </a:rPr>
                        <a:t>訪問</a:t>
                      </a:r>
                      <a:r>
                        <a:rPr lang="ja-JP" sz="1600" kern="0" dirty="0">
                          <a:solidFill>
                            <a:schemeClr val="tx1"/>
                          </a:solidFill>
                          <a:latin typeface="Arial"/>
                          <a:ea typeface="ＭＳ Ｐゴシック"/>
                          <a:cs typeface="Arial"/>
                        </a:rPr>
                        <a:t>介護</a:t>
                      </a:r>
                      <a:endParaRPr lang="ja-JP" sz="2000"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　　・</a:t>
                      </a:r>
                      <a:r>
                        <a:rPr lang="ja-JP" altLang="ja-JP" sz="1600" b="1" kern="0" dirty="0" smtClean="0">
                          <a:solidFill>
                            <a:schemeClr val="tx1"/>
                          </a:solidFill>
                          <a:latin typeface="Arial"/>
                          <a:ea typeface="+mn-ea"/>
                          <a:cs typeface="Arial"/>
                        </a:rPr>
                        <a:t>通所介護</a:t>
                      </a:r>
                      <a:endParaRPr lang="ja-JP" altLang="ja-JP" sz="2000" b="1" kern="100" dirty="0" smtClean="0">
                        <a:solidFill>
                          <a:schemeClr val="tx1"/>
                        </a:solidFill>
                        <a:latin typeface="Century"/>
                        <a:ea typeface="ＭＳ 明朝"/>
                        <a:cs typeface="Times New Roman"/>
                      </a:endParaRPr>
                    </a:p>
                  </a:txBody>
                  <a:tcPr marL="62865" marR="62865" marT="0" marB="0" anchor="ctr">
                    <a:solidFill>
                      <a:srgbClr val="FFFF00"/>
                    </a:solidFill>
                  </a:tcPr>
                </a:tc>
              </a:tr>
              <a:tr h="336207">
                <a:tc>
                  <a:txBody>
                    <a:bodyPr/>
                    <a:lstStyle/>
                    <a:p>
                      <a:pPr algn="l">
                        <a:spcAft>
                          <a:spcPts val="0"/>
                        </a:spcAft>
                      </a:pPr>
                      <a:endParaRPr lang="ja-JP" sz="2000" b="1" kern="100" dirty="0">
                        <a:solidFill>
                          <a:schemeClr val="tx1"/>
                        </a:solidFill>
                        <a:latin typeface="Century"/>
                        <a:ea typeface="ＭＳ 明朝"/>
                        <a:cs typeface="Times New Roman"/>
                      </a:endParaRPr>
                    </a:p>
                  </a:txBody>
                  <a:tcPr marL="62865" marR="62865" marT="0" marB="0" anchor="ctr">
                    <a:noFill/>
                  </a:tcPr>
                </a:tc>
              </a:tr>
              <a:tr h="2796181">
                <a:tc>
                  <a:txBody>
                    <a:bodyPr/>
                    <a:lstStyle/>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訪問</a:t>
                      </a:r>
                      <a:r>
                        <a:rPr lang="ja-JP" sz="1600" b="1" kern="0" dirty="0">
                          <a:solidFill>
                            <a:schemeClr val="tx1"/>
                          </a:solidFill>
                          <a:latin typeface="Arial"/>
                          <a:ea typeface="ＭＳ Ｐゴシック"/>
                          <a:cs typeface="Arial"/>
                        </a:rPr>
                        <a:t>看護</a:t>
                      </a:r>
                      <a:endParaRPr lang="ja-JP" sz="2000" b="1" kern="100" dirty="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訪問</a:t>
                      </a:r>
                      <a:r>
                        <a:rPr lang="ja-JP" sz="1600" b="1" kern="0" dirty="0">
                          <a:solidFill>
                            <a:schemeClr val="tx1"/>
                          </a:solidFill>
                          <a:latin typeface="Arial"/>
                          <a:ea typeface="ＭＳ Ｐゴシック"/>
                          <a:cs typeface="Arial"/>
                        </a:rPr>
                        <a:t>リハビリテーション</a:t>
                      </a:r>
                      <a:endParaRPr lang="ja-JP" sz="2000" b="1" kern="100" dirty="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通所リハビリテーション</a:t>
                      </a:r>
                      <a:endParaRPr lang="ja-JP" sz="1600" b="1"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短期入所療養介護</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居宅療養管理指導</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特定施設入居者生活介護</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短期入所生活介護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訪問入浴介護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認知症対応型共同生活介護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小規模多機能型居宅介護</a:t>
                      </a:r>
                      <a:endParaRPr lang="ja-JP" altLang="ja-JP" sz="1600" b="1" kern="100" dirty="0" smtClean="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認知症</a:t>
                      </a:r>
                      <a:r>
                        <a:rPr lang="ja-JP" sz="1600" b="1" kern="0" dirty="0">
                          <a:solidFill>
                            <a:schemeClr val="tx1"/>
                          </a:solidFill>
                          <a:latin typeface="Arial"/>
                          <a:ea typeface="ＭＳ Ｐゴシック"/>
                          <a:cs typeface="Arial"/>
                        </a:rPr>
                        <a:t>対応型通所介護</a:t>
                      </a:r>
                      <a:endParaRPr lang="ja-JP" sz="1600" b="1"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福祉用具貸与</a:t>
                      </a:r>
                      <a:endParaRPr lang="ja-JP" altLang="ja-JP" sz="1600" b="1" kern="100" dirty="0" smtClean="0">
                        <a:solidFill>
                          <a:schemeClr val="tx1"/>
                        </a:solidFill>
                        <a:latin typeface="Century"/>
                        <a:ea typeface="ＭＳ 明朝"/>
                        <a:cs typeface="Times New Roman"/>
                      </a:endParaRPr>
                    </a:p>
                  </a:txBody>
                  <a:tcPr marL="62865" marR="62865" marT="0" marB="0" anchor="ctr">
                    <a:noFill/>
                  </a:tcPr>
                </a:tc>
              </a:tr>
              <a:tr h="815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福祉用具</a:t>
                      </a:r>
                      <a:r>
                        <a:rPr lang="ja-JP" altLang="en-US" sz="1600" b="1" kern="0" dirty="0" smtClean="0">
                          <a:solidFill>
                            <a:schemeClr val="tx1"/>
                          </a:solidFill>
                          <a:latin typeface="Arial"/>
                          <a:ea typeface="+mn-ea"/>
                          <a:cs typeface="Arial"/>
                        </a:rPr>
                        <a:t>販売・</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・住宅改修　　　　　　　　</a:t>
                      </a:r>
                      <a:r>
                        <a:rPr lang="ja-JP" altLang="en-US" sz="2000" b="1" kern="100" dirty="0" smtClean="0">
                          <a:solidFill>
                            <a:schemeClr val="tx1"/>
                          </a:solidFill>
                          <a:latin typeface="ＭＳ Ｐゴシック" pitchFamily="50" charset="-128"/>
                          <a:ea typeface="ＭＳ Ｐゴシック" pitchFamily="50" charset="-128"/>
                          <a:cs typeface="Times New Roman"/>
                        </a:rPr>
                        <a:t>など</a:t>
                      </a:r>
                      <a:endParaRPr lang="ja-JP" altLang="ja-JP" sz="2000" b="1" kern="100" dirty="0" smtClean="0">
                        <a:solidFill>
                          <a:schemeClr val="tx1"/>
                        </a:solidFill>
                        <a:latin typeface="ＭＳ Ｐゴシック" pitchFamily="50" charset="-128"/>
                        <a:ea typeface="ＭＳ Ｐゴシック" pitchFamily="50" charset="-128"/>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sz="2000" b="1" kern="100" dirty="0">
                        <a:solidFill>
                          <a:schemeClr val="tx1"/>
                        </a:solidFill>
                        <a:latin typeface="Century"/>
                        <a:ea typeface="ＭＳ 明朝"/>
                        <a:cs typeface="Times New Roman"/>
                      </a:endParaRPr>
                    </a:p>
                  </a:txBody>
                  <a:tcPr marL="62865" marR="62865" marT="0" marB="0">
                    <a:noFill/>
                  </a:tcPr>
                </a:tc>
              </a:tr>
            </a:tbl>
          </a:graphicData>
        </a:graphic>
      </p:graphicFrame>
      <p:graphicFrame>
        <p:nvGraphicFramePr>
          <p:cNvPr id="6" name="コンテンツ プレースホルダ 3"/>
          <p:cNvGraphicFramePr>
            <a:graphicFrameLocks/>
          </p:cNvGraphicFramePr>
          <p:nvPr/>
        </p:nvGraphicFramePr>
        <p:xfrm>
          <a:off x="5076056" y="1268760"/>
          <a:ext cx="3816424" cy="1767840"/>
        </p:xfrm>
        <a:graphic>
          <a:graphicData uri="http://schemas.openxmlformats.org/drawingml/2006/table">
            <a:tbl>
              <a:tblPr firstRow="1" bandRow="1">
                <a:tableStyleId>{5C22544A-7EE6-4342-B048-85BDC9FD1C3A}</a:tableStyleId>
              </a:tblPr>
              <a:tblGrid>
                <a:gridCol w="3816424"/>
              </a:tblGrid>
              <a:tr h="1529283">
                <a:tc>
                  <a:txBody>
                    <a:bodyPr/>
                    <a:lstStyle/>
                    <a:p>
                      <a:pPr algn="l">
                        <a:spcAft>
                          <a:spcPts val="0"/>
                        </a:spcAft>
                      </a:pPr>
                      <a:r>
                        <a:rPr lang="ja-JP" altLang="en-US" sz="1600" kern="0" dirty="0" smtClean="0">
                          <a:solidFill>
                            <a:schemeClr val="tx1"/>
                          </a:solidFill>
                          <a:latin typeface="Arial"/>
                          <a:ea typeface="ＭＳ Ｐゴシック"/>
                          <a:cs typeface="Arial"/>
                        </a:rPr>
                        <a:t>・</a:t>
                      </a:r>
                      <a:r>
                        <a:rPr lang="ja-JP" sz="1600" kern="0" dirty="0" smtClean="0">
                          <a:solidFill>
                            <a:schemeClr val="tx1"/>
                          </a:solidFill>
                          <a:latin typeface="Arial"/>
                          <a:ea typeface="ＭＳ Ｐゴシック"/>
                          <a:cs typeface="Arial"/>
                        </a:rPr>
                        <a:t>訪問</a:t>
                      </a:r>
                      <a:r>
                        <a:rPr lang="ja-JP" altLang="en-US" sz="1600" kern="0" dirty="0" smtClean="0">
                          <a:solidFill>
                            <a:schemeClr val="tx1"/>
                          </a:solidFill>
                          <a:latin typeface="Arial"/>
                          <a:ea typeface="ＭＳ Ｐゴシック"/>
                          <a:cs typeface="Arial"/>
                        </a:rPr>
                        <a:t>型サービス</a:t>
                      </a:r>
                      <a:endParaRPr lang="ja-JP" sz="2000"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通所</a:t>
                      </a:r>
                      <a:r>
                        <a:rPr lang="ja-JP" altLang="en-US" sz="1600" b="1" kern="0" dirty="0" smtClean="0">
                          <a:solidFill>
                            <a:schemeClr val="tx1"/>
                          </a:solidFill>
                          <a:latin typeface="Arial"/>
                          <a:ea typeface="+mn-ea"/>
                          <a:cs typeface="Arial"/>
                        </a:rPr>
                        <a:t>型サービス</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・生活支援サービス</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（配食・見守り等）</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ja-JP" sz="2000" b="1" kern="100" dirty="0" smtClean="0">
                        <a:solidFill>
                          <a:schemeClr val="tx1"/>
                        </a:solidFill>
                        <a:latin typeface="Century"/>
                        <a:ea typeface="ＭＳ 明朝"/>
                        <a:cs typeface="Times New Roman"/>
                      </a:endParaRPr>
                    </a:p>
                  </a:txBody>
                  <a:tcPr marL="62865" marR="62865" marT="0" marB="0" anchor="ctr">
                    <a:solidFill>
                      <a:srgbClr val="FFFF00"/>
                    </a:solidFill>
                  </a:tcPr>
                </a:tc>
              </a:tr>
            </a:tbl>
          </a:graphicData>
        </a:graphic>
      </p:graphicFrame>
      <p:sp>
        <p:nvSpPr>
          <p:cNvPr id="7" name="角丸四角形 6"/>
          <p:cNvSpPr/>
          <p:nvPr/>
        </p:nvSpPr>
        <p:spPr>
          <a:xfrm>
            <a:off x="395536" y="620688"/>
            <a:ext cx="2880320"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予防給付によるサービス</a:t>
            </a:r>
            <a:endParaRPr kumimoji="1" lang="ja-JP" altLang="en-US" sz="1600" b="1" dirty="0">
              <a:solidFill>
                <a:schemeClr val="tx1"/>
              </a:solidFill>
            </a:endParaRPr>
          </a:p>
        </p:txBody>
      </p:sp>
      <p:sp>
        <p:nvSpPr>
          <p:cNvPr id="8" name="角丸四角形 7"/>
          <p:cNvSpPr/>
          <p:nvPr/>
        </p:nvSpPr>
        <p:spPr>
          <a:xfrm>
            <a:off x="5292080" y="620688"/>
            <a:ext cx="3672408"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新しい総合事業による</a:t>
            </a:r>
            <a:r>
              <a:rPr kumimoji="1" lang="ja-JP" altLang="en-US" sz="1600" b="1" dirty="0" smtClean="0">
                <a:solidFill>
                  <a:schemeClr val="tx1"/>
                </a:solidFill>
              </a:rPr>
              <a:t>サービス</a:t>
            </a:r>
            <a:endParaRPr kumimoji="1" lang="en-US" altLang="ja-JP" sz="1600" b="1" dirty="0" smtClean="0">
              <a:solidFill>
                <a:schemeClr val="tx1"/>
              </a:solidFill>
            </a:endParaRPr>
          </a:p>
          <a:p>
            <a:pPr algn="ctr"/>
            <a:r>
              <a:rPr lang="ja-JP" altLang="en-US" sz="1600" b="1" dirty="0" smtClean="0">
                <a:solidFill>
                  <a:schemeClr val="tx1"/>
                </a:solidFill>
              </a:rPr>
              <a:t>（介護予防・生活支援サービス事業）</a:t>
            </a:r>
            <a:endParaRPr kumimoji="1" lang="ja-JP" altLang="en-US" sz="1600" b="1" dirty="0">
              <a:solidFill>
                <a:schemeClr val="tx1"/>
              </a:solidFill>
            </a:endParaRPr>
          </a:p>
        </p:txBody>
      </p:sp>
      <p:sp>
        <p:nvSpPr>
          <p:cNvPr id="9" name="右矢印 8"/>
          <p:cNvSpPr/>
          <p:nvPr/>
        </p:nvSpPr>
        <p:spPr>
          <a:xfrm>
            <a:off x="3131840" y="1196752"/>
            <a:ext cx="1512168" cy="720080"/>
          </a:xfrm>
          <a:prstGeom prst="rightArrow">
            <a:avLst>
              <a:gd name="adj1" fmla="val 73992"/>
              <a:gd name="adj2" fmla="val 612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solidFill>
                <a:schemeClr val="tx1"/>
              </a:solidFill>
            </a:endParaRPr>
          </a:p>
        </p:txBody>
      </p:sp>
      <p:sp>
        <p:nvSpPr>
          <p:cNvPr id="13" name="タイトル 1"/>
          <p:cNvSpPr txBox="1">
            <a:spLocks/>
          </p:cNvSpPr>
          <p:nvPr/>
        </p:nvSpPr>
        <p:spPr>
          <a:xfrm>
            <a:off x="6948264" y="0"/>
            <a:ext cx="2195736" cy="47667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100" dirty="0" smtClean="0">
                <a:solidFill>
                  <a:srgbClr val="FF0000"/>
                </a:solidFill>
                <a:latin typeface="+mj-lt"/>
                <a:ea typeface="+mj-ea"/>
                <a:cs typeface="+mj-cs"/>
              </a:rPr>
              <a:t>２０１３年１１</a:t>
            </a:r>
            <a:r>
              <a:rPr kumimoji="1" lang="ja-JP" altLang="en-US" sz="1100" b="0" i="0" u="none" strike="noStrike" kern="1200" cap="none" spc="0" normalizeH="0" baseline="0" noProof="0" dirty="0" smtClean="0">
                <a:ln>
                  <a:noFill/>
                </a:ln>
                <a:solidFill>
                  <a:srgbClr val="FF0000"/>
                </a:solidFill>
                <a:effectLst/>
                <a:uLnTx/>
                <a:uFillTx/>
                <a:latin typeface="+mj-lt"/>
                <a:ea typeface="+mj-ea"/>
                <a:cs typeface="+mj-cs"/>
              </a:rPr>
              <a:t>月１４日</a:t>
            </a:r>
            <a:endParaRPr kumimoji="1" lang="en-US" altLang="ja-JP" sz="1100" b="0" i="0" u="none" strike="noStrike" kern="1200" cap="none" spc="0" normalizeH="0" baseline="0" noProof="0" dirty="0" smtClean="0">
              <a:ln>
                <a:noFill/>
              </a:ln>
              <a:solidFill>
                <a:srgbClr val="FF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mj-lt"/>
                <a:ea typeface="+mj-ea"/>
                <a:cs typeface="+mj-cs"/>
              </a:rPr>
              <a:t>社保審介護保険部会資料より</a:t>
            </a:r>
            <a:endParaRPr kumimoji="1" lang="ja-JP" altLang="en-US" sz="1100" b="0" i="0" u="none" strike="noStrike" kern="1200" cap="none" spc="0" normalizeH="0" baseline="0" noProof="0" dirty="0">
              <a:ln>
                <a:noFill/>
              </a:ln>
              <a:solidFill>
                <a:srgbClr val="FF0000"/>
              </a:solidFill>
              <a:effectLst/>
              <a:uLnTx/>
              <a:uFillTx/>
              <a:latin typeface="+mj-lt"/>
              <a:ea typeface="+mj-ea"/>
              <a:cs typeface="+mj-cs"/>
            </a:endParaRPr>
          </a:p>
        </p:txBody>
      </p:sp>
      <p:sp>
        <p:nvSpPr>
          <p:cNvPr id="14" name="四角形吹き出し 13"/>
          <p:cNvSpPr/>
          <p:nvPr/>
        </p:nvSpPr>
        <p:spPr>
          <a:xfrm>
            <a:off x="7164288" y="1340768"/>
            <a:ext cx="1656184" cy="360040"/>
          </a:xfrm>
          <a:prstGeom prst="wedgeRectCallout">
            <a:avLst>
              <a:gd name="adj1" fmla="val -77623"/>
              <a:gd name="adj2" fmla="val -20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・多様な担い手による生活支援</a:t>
            </a:r>
            <a:endParaRPr kumimoji="1" lang="ja-JP" altLang="en-US" sz="1200" b="1" dirty="0">
              <a:solidFill>
                <a:schemeClr val="tx1"/>
              </a:solidFill>
            </a:endParaRPr>
          </a:p>
        </p:txBody>
      </p:sp>
      <p:sp>
        <p:nvSpPr>
          <p:cNvPr id="15" name="四角形吹き出し 14"/>
          <p:cNvSpPr/>
          <p:nvPr/>
        </p:nvSpPr>
        <p:spPr>
          <a:xfrm>
            <a:off x="7092280" y="1772816"/>
            <a:ext cx="1872208" cy="504056"/>
          </a:xfrm>
          <a:prstGeom prst="wedgeRectCallout">
            <a:avLst>
              <a:gd name="adj1" fmla="val -65174"/>
              <a:gd name="adj2" fmla="val -258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rPr>
              <a:t>・ミニデイなどの集いの場</a:t>
            </a:r>
            <a:endParaRPr kumimoji="1" lang="en-US" altLang="ja-JP" sz="1200" b="1" dirty="0" smtClean="0">
              <a:solidFill>
                <a:schemeClr val="tx1"/>
              </a:solidFill>
            </a:endParaRPr>
          </a:p>
          <a:p>
            <a:r>
              <a:rPr lang="ja-JP" altLang="en-US" sz="1200" b="1" dirty="0" smtClean="0">
                <a:solidFill>
                  <a:schemeClr val="tx1"/>
                </a:solidFill>
              </a:rPr>
              <a:t>・運動、栄養、口腔ケア等の教室</a:t>
            </a:r>
            <a:endParaRPr kumimoji="1" lang="ja-JP" altLang="en-US" sz="1200" b="1" dirty="0">
              <a:solidFill>
                <a:schemeClr val="tx1"/>
              </a:solidFill>
            </a:endParaRPr>
          </a:p>
        </p:txBody>
      </p:sp>
      <p:sp>
        <p:nvSpPr>
          <p:cNvPr id="16" name="四角形吹き出し 15"/>
          <p:cNvSpPr/>
          <p:nvPr/>
        </p:nvSpPr>
        <p:spPr>
          <a:xfrm>
            <a:off x="6876256" y="2564904"/>
            <a:ext cx="2088232" cy="432048"/>
          </a:xfrm>
          <a:prstGeom prst="wedgeRectCallout">
            <a:avLst>
              <a:gd name="adj1" fmla="val -52246"/>
              <a:gd name="adj2" fmla="val -18884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介護事業所による訪問型・通所型サービス</a:t>
            </a:r>
            <a:endParaRPr kumimoji="1" lang="ja-JP" altLang="en-US" sz="1200" b="1" dirty="0">
              <a:solidFill>
                <a:schemeClr val="tx1"/>
              </a:solidFill>
            </a:endParaRPr>
          </a:p>
        </p:txBody>
      </p:sp>
      <p:sp>
        <p:nvSpPr>
          <p:cNvPr id="18" name="角丸四角形 17"/>
          <p:cNvSpPr/>
          <p:nvPr/>
        </p:nvSpPr>
        <p:spPr>
          <a:xfrm>
            <a:off x="323528" y="1052736"/>
            <a:ext cx="1728192" cy="1296144"/>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148064" y="3068960"/>
            <a:ext cx="399593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rPr>
              <a:t>※</a:t>
            </a:r>
            <a:r>
              <a:rPr kumimoji="1" lang="ja-JP" altLang="en-US" sz="1400" b="1" dirty="0" smtClean="0">
                <a:solidFill>
                  <a:schemeClr val="tx1"/>
                </a:solidFill>
              </a:rPr>
              <a:t>多様な主体による多様なサービスの提供を推進</a:t>
            </a:r>
            <a:endParaRPr kumimoji="1" lang="en-US" altLang="ja-JP" sz="1400" b="1" dirty="0" smtClean="0">
              <a:solidFill>
                <a:schemeClr val="tx1"/>
              </a:solidFill>
            </a:endParaRPr>
          </a:p>
          <a:p>
            <a:r>
              <a:rPr lang="en-US" altLang="ja-JP" sz="1400" b="1" dirty="0" smtClean="0">
                <a:solidFill>
                  <a:schemeClr val="tx1"/>
                </a:solidFill>
              </a:rPr>
              <a:t>※</a:t>
            </a:r>
            <a:r>
              <a:rPr lang="ja-JP" altLang="en-US" sz="1400" b="1" dirty="0" smtClean="0">
                <a:solidFill>
                  <a:schemeClr val="tx1"/>
                </a:solidFill>
              </a:rPr>
              <a:t>総合事象のみ利用の場合は、基本チェックリスト該当出利用可</a:t>
            </a:r>
            <a:endParaRPr kumimoji="1" lang="ja-JP" altLang="en-US" sz="1400" b="1" dirty="0">
              <a:solidFill>
                <a:schemeClr val="tx1"/>
              </a:solidFill>
            </a:endParaRPr>
          </a:p>
        </p:txBody>
      </p:sp>
      <p:cxnSp>
        <p:nvCxnSpPr>
          <p:cNvPr id="22" name="直線コネクタ 21"/>
          <p:cNvCxnSpPr/>
          <p:nvPr/>
        </p:nvCxnSpPr>
        <p:spPr>
          <a:xfrm>
            <a:off x="3419872" y="2852936"/>
            <a:ext cx="0" cy="3456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203848" y="2852936"/>
            <a:ext cx="207640" cy="8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203848" y="6309320"/>
            <a:ext cx="207640" cy="8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419872" y="4581128"/>
            <a:ext cx="207640" cy="8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3635896" y="4149080"/>
            <a:ext cx="22322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従来通り</a:t>
            </a:r>
            <a:endParaRPr lang="en-US" altLang="ja-JP" sz="2000" b="1" dirty="0" smtClean="0">
              <a:solidFill>
                <a:schemeClr val="tx1"/>
              </a:solidFill>
            </a:endParaRPr>
          </a:p>
          <a:p>
            <a:r>
              <a:rPr kumimoji="1" lang="ja-JP" altLang="en-US" sz="2000" b="1" dirty="0" smtClean="0">
                <a:solidFill>
                  <a:schemeClr val="tx1"/>
                </a:solidFill>
              </a:rPr>
              <a:t>予防給付で行う</a:t>
            </a:r>
            <a:endParaRPr kumimoji="1" lang="ja-JP" altLang="en-US" sz="2000" b="1" dirty="0">
              <a:solidFill>
                <a:schemeClr val="tx1"/>
              </a:solidFill>
            </a:endParaRPr>
          </a:p>
        </p:txBody>
      </p:sp>
      <p:sp>
        <p:nvSpPr>
          <p:cNvPr id="28" name="正方形/長方形 27"/>
          <p:cNvSpPr/>
          <p:nvPr/>
        </p:nvSpPr>
        <p:spPr>
          <a:xfrm>
            <a:off x="2987824" y="1925216"/>
            <a:ext cx="22322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訪問介護、通所介護について事業へ移行</a:t>
            </a:r>
            <a:endParaRPr kumimoji="1" lang="ja-JP" altLang="en-US"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a:solidFill>
            <a:schemeClr val="bg1"/>
          </a:solidFill>
        </p:spPr>
        <p:txBody>
          <a:bodyPr>
            <a:normAutofit/>
          </a:bodyPr>
          <a:lstStyle/>
          <a:p>
            <a:r>
              <a:rPr lang="ja-JP" altLang="en-US" u="sng" dirty="0" smtClean="0"/>
              <a:t>生活支援は住民ボランティアへ？</a:t>
            </a:r>
            <a:endParaRPr kumimoji="1" lang="ja-JP" altLang="en-US" u="sng" dirty="0"/>
          </a:p>
        </p:txBody>
      </p:sp>
      <p:sp>
        <p:nvSpPr>
          <p:cNvPr id="4" name="角丸四角形 3"/>
          <p:cNvSpPr/>
          <p:nvPr/>
        </p:nvSpPr>
        <p:spPr>
          <a:xfrm>
            <a:off x="323528" y="2564904"/>
            <a:ext cx="2664296" cy="864096"/>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訪問介護</a:t>
            </a:r>
            <a:endParaRPr kumimoji="1" lang="ja-JP" altLang="en-US" sz="3600" dirty="0">
              <a:solidFill>
                <a:schemeClr val="tx1"/>
              </a:solidFill>
            </a:endParaRPr>
          </a:p>
        </p:txBody>
      </p:sp>
      <p:sp>
        <p:nvSpPr>
          <p:cNvPr id="5" name="右矢印 4"/>
          <p:cNvSpPr/>
          <p:nvPr/>
        </p:nvSpPr>
        <p:spPr>
          <a:xfrm>
            <a:off x="3203848" y="2852936"/>
            <a:ext cx="864096" cy="504056"/>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211960" y="1556792"/>
            <a:ext cx="4752528" cy="864096"/>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既存の</a:t>
            </a:r>
            <a:r>
              <a:rPr kumimoji="1" lang="ja-JP" altLang="en-US" sz="2400" dirty="0" smtClean="0">
                <a:solidFill>
                  <a:schemeClr val="tx1"/>
                </a:solidFill>
              </a:rPr>
              <a:t>訪問介護事業所による</a:t>
            </a:r>
            <a:endParaRPr kumimoji="1" lang="en-US" altLang="ja-JP" sz="2400" dirty="0" smtClean="0">
              <a:solidFill>
                <a:schemeClr val="tx1"/>
              </a:solidFill>
            </a:endParaRPr>
          </a:p>
          <a:p>
            <a:pPr algn="ctr"/>
            <a:r>
              <a:rPr kumimoji="1" lang="ja-JP" altLang="en-US" sz="2400" b="1" u="sng" dirty="0" smtClean="0">
                <a:solidFill>
                  <a:schemeClr val="tx1"/>
                </a:solidFill>
              </a:rPr>
              <a:t>身体介護・生活援助等の訪問介護</a:t>
            </a:r>
            <a:endParaRPr kumimoji="1" lang="ja-JP" altLang="en-US" sz="2400" b="1" u="sng" dirty="0">
              <a:solidFill>
                <a:schemeClr val="tx1"/>
              </a:solidFill>
            </a:endParaRPr>
          </a:p>
        </p:txBody>
      </p:sp>
      <p:sp>
        <p:nvSpPr>
          <p:cNvPr id="7" name="角丸四角形 6"/>
          <p:cNvSpPr/>
          <p:nvPr/>
        </p:nvSpPr>
        <p:spPr>
          <a:xfrm>
            <a:off x="4211960" y="2636912"/>
            <a:ext cx="4752528" cy="864096"/>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ＮＰＯ・民間事業者等による掃除・洗濯等の生活支援サービス</a:t>
            </a:r>
            <a:endParaRPr kumimoji="1" lang="ja-JP" altLang="en-US" sz="2400" dirty="0">
              <a:solidFill>
                <a:schemeClr val="tx1"/>
              </a:solidFill>
            </a:endParaRPr>
          </a:p>
        </p:txBody>
      </p:sp>
      <p:sp>
        <p:nvSpPr>
          <p:cNvPr id="8" name="角丸四角形 7"/>
          <p:cNvSpPr/>
          <p:nvPr/>
        </p:nvSpPr>
        <p:spPr>
          <a:xfrm>
            <a:off x="4283968" y="3645024"/>
            <a:ext cx="4608512" cy="864096"/>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住民ボランティア等によるゴミ出し等の生活支援サービス</a:t>
            </a:r>
            <a:endParaRPr kumimoji="1" lang="ja-JP" altLang="en-US" sz="2400" dirty="0">
              <a:solidFill>
                <a:schemeClr val="tx1"/>
              </a:solidFill>
            </a:endParaRPr>
          </a:p>
        </p:txBody>
      </p:sp>
      <p:sp>
        <p:nvSpPr>
          <p:cNvPr id="9" name="角丸四角形 8"/>
          <p:cNvSpPr/>
          <p:nvPr/>
        </p:nvSpPr>
        <p:spPr>
          <a:xfrm>
            <a:off x="539552" y="4797152"/>
            <a:ext cx="8208912" cy="15121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rPr>
              <a:t>○ 全国一律のサービス内容であった訪問介護や通所介護については、</a:t>
            </a:r>
            <a:r>
              <a:rPr lang="ja-JP" altLang="en-US" sz="2400" b="1" dirty="0" smtClean="0">
                <a:solidFill>
                  <a:srgbClr val="FF0000"/>
                </a:solidFill>
              </a:rPr>
              <a:t>事業に移行することにより、多様なサービスが多様な主体により提供</a:t>
            </a:r>
            <a:r>
              <a:rPr lang="ja-JP" altLang="en-US" sz="2400" b="1" dirty="0" smtClean="0">
                <a:solidFill>
                  <a:schemeClr val="tx1"/>
                </a:solidFill>
              </a:rPr>
              <a:t>され、サービス量が</a:t>
            </a:r>
            <a:r>
              <a:rPr lang="ja-JP" altLang="en-US" sz="2400" b="1" dirty="0" smtClean="0">
                <a:solidFill>
                  <a:srgbClr val="FF0000"/>
                </a:solidFill>
              </a:rPr>
              <a:t>増加</a:t>
            </a:r>
            <a:r>
              <a:rPr lang="ja-JP" altLang="en-US" sz="2400" b="1" dirty="0" smtClean="0">
                <a:solidFill>
                  <a:schemeClr val="tx1"/>
                </a:solidFill>
              </a:rPr>
              <a:t>。利用者が多様なサービスを</a:t>
            </a:r>
            <a:r>
              <a:rPr lang="ja-JP" altLang="en-US" sz="2400" b="1" dirty="0" smtClean="0">
                <a:solidFill>
                  <a:srgbClr val="FF0000"/>
                </a:solidFill>
              </a:rPr>
              <a:t>選択可能</a:t>
            </a:r>
            <a:r>
              <a:rPr lang="ja-JP" altLang="en-US" sz="2400" b="1" dirty="0" smtClean="0">
                <a:solidFill>
                  <a:schemeClr val="tx1"/>
                </a:solidFill>
              </a:rPr>
              <a:t>となる。</a:t>
            </a:r>
            <a:endParaRPr kumimoji="1" lang="ja-JP" altLang="en-US" sz="2400" b="1" dirty="0">
              <a:solidFill>
                <a:schemeClr val="tx1"/>
              </a:solidFill>
            </a:endParaRPr>
          </a:p>
        </p:txBody>
      </p:sp>
      <p:sp>
        <p:nvSpPr>
          <p:cNvPr id="10" name="タイトル 1"/>
          <p:cNvSpPr txBox="1">
            <a:spLocks/>
          </p:cNvSpPr>
          <p:nvPr/>
        </p:nvSpPr>
        <p:spPr>
          <a:xfrm>
            <a:off x="4283968" y="6453336"/>
            <a:ext cx="4320480" cy="404664"/>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社保審介護保険部会資料より</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a:solidFill>
            <a:schemeClr val="bg1"/>
          </a:solidFill>
        </p:spPr>
        <p:txBody>
          <a:bodyPr>
            <a:normAutofit/>
          </a:bodyPr>
          <a:lstStyle/>
          <a:p>
            <a:r>
              <a:rPr kumimoji="1" lang="ja-JP" altLang="en-US" u="sng" dirty="0" smtClean="0"/>
              <a:t>デイサービスは機能訓練だけに？</a:t>
            </a:r>
            <a:endParaRPr kumimoji="1" lang="ja-JP" altLang="en-US" u="sng" dirty="0"/>
          </a:p>
        </p:txBody>
      </p:sp>
      <p:sp>
        <p:nvSpPr>
          <p:cNvPr id="4" name="角丸四角形 3"/>
          <p:cNvSpPr/>
          <p:nvPr/>
        </p:nvSpPr>
        <p:spPr>
          <a:xfrm>
            <a:off x="179512" y="3068960"/>
            <a:ext cx="2736304"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通所介護</a:t>
            </a:r>
            <a:endParaRPr kumimoji="1" lang="ja-JP" altLang="en-US" sz="3600" dirty="0">
              <a:solidFill>
                <a:schemeClr val="tx1"/>
              </a:solidFill>
            </a:endParaRPr>
          </a:p>
        </p:txBody>
      </p:sp>
      <p:sp>
        <p:nvSpPr>
          <p:cNvPr id="5" name="右矢印 4"/>
          <p:cNvSpPr/>
          <p:nvPr/>
        </p:nvSpPr>
        <p:spPr>
          <a:xfrm>
            <a:off x="3491880" y="3356992"/>
            <a:ext cx="864096"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499992" y="1556792"/>
            <a:ext cx="4464496"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既存の通所介護事業所による</a:t>
            </a:r>
            <a:endParaRPr lang="en-US" altLang="ja-JP" sz="2400" dirty="0" smtClean="0">
              <a:solidFill>
                <a:schemeClr val="tx1"/>
              </a:solidFill>
            </a:endParaRPr>
          </a:p>
          <a:p>
            <a:pPr algn="ctr"/>
            <a:r>
              <a:rPr lang="ja-JP" altLang="en-US" sz="2400" b="1" u="sng" dirty="0" smtClean="0">
                <a:solidFill>
                  <a:schemeClr val="tx1"/>
                </a:solidFill>
              </a:rPr>
              <a:t>機能訓練等の通所介護</a:t>
            </a:r>
            <a:endParaRPr kumimoji="1" lang="ja-JP" altLang="en-US" sz="2400" b="1" u="sng" dirty="0">
              <a:solidFill>
                <a:schemeClr val="tx1"/>
              </a:solidFill>
            </a:endParaRPr>
          </a:p>
        </p:txBody>
      </p:sp>
      <p:sp>
        <p:nvSpPr>
          <p:cNvPr id="7" name="角丸四角形 6"/>
          <p:cNvSpPr/>
          <p:nvPr/>
        </p:nvSpPr>
        <p:spPr>
          <a:xfrm>
            <a:off x="4644008" y="2636912"/>
            <a:ext cx="432048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ＮＰＯ、民間事業者等によるミニデイサービス</a:t>
            </a:r>
            <a:endParaRPr kumimoji="1" lang="ja-JP" altLang="en-US" sz="2400" dirty="0">
              <a:solidFill>
                <a:schemeClr val="tx1"/>
              </a:solidFill>
            </a:endParaRPr>
          </a:p>
        </p:txBody>
      </p:sp>
      <p:sp>
        <p:nvSpPr>
          <p:cNvPr id="8" name="角丸四角形 7"/>
          <p:cNvSpPr/>
          <p:nvPr/>
        </p:nvSpPr>
        <p:spPr>
          <a:xfrm>
            <a:off x="4572000" y="3645024"/>
            <a:ext cx="432048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コミュニティサロン、住民主体の運動・交流の場</a:t>
            </a:r>
            <a:endParaRPr kumimoji="1" lang="ja-JP" altLang="en-US" sz="2400" dirty="0">
              <a:solidFill>
                <a:schemeClr val="tx1"/>
              </a:solidFill>
            </a:endParaRPr>
          </a:p>
        </p:txBody>
      </p:sp>
      <p:sp>
        <p:nvSpPr>
          <p:cNvPr id="10" name="タイトル 1"/>
          <p:cNvSpPr txBox="1">
            <a:spLocks/>
          </p:cNvSpPr>
          <p:nvPr/>
        </p:nvSpPr>
        <p:spPr>
          <a:xfrm>
            <a:off x="4283968" y="6453336"/>
            <a:ext cx="4320480" cy="404664"/>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社保審介護保険部会資料より</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11" name="角丸四角形 10"/>
          <p:cNvSpPr/>
          <p:nvPr/>
        </p:nvSpPr>
        <p:spPr>
          <a:xfrm>
            <a:off x="4572000" y="4869160"/>
            <a:ext cx="432048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リハビリ、栄養、口腔ケア等の専門職等が関与する教室</a:t>
            </a:r>
            <a:endParaRPr kumimoji="1" lang="ja-JP" alt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08821" y="0"/>
            <a:ext cx="9035179" cy="6561385"/>
          </a:xfrm>
          <a:prstGeom prst="rect">
            <a:avLst/>
          </a:prstGeom>
          <a:noFill/>
          <a:ln w="9525">
            <a:noFill/>
            <a:miter lim="800000"/>
            <a:headEnd/>
            <a:tailEnd/>
          </a:ln>
        </p:spPr>
      </p:pic>
      <p:sp>
        <p:nvSpPr>
          <p:cNvPr id="5" name="タイトル 1"/>
          <p:cNvSpPr txBox="1">
            <a:spLocks/>
          </p:cNvSpPr>
          <p:nvPr/>
        </p:nvSpPr>
        <p:spPr>
          <a:xfrm>
            <a:off x="6732240" y="6497960"/>
            <a:ext cx="2411760" cy="36004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mj-lt"/>
                <a:ea typeface="+mj-ea"/>
                <a:cs typeface="+mj-cs"/>
              </a:rPr>
              <a:t>社保審介護保険部会資料</a:t>
            </a:r>
            <a:endParaRPr kumimoji="1" lang="ja-JP" altLang="en-US" sz="11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170" name="Picture 2"/>
          <p:cNvPicPr>
            <a:picLocks noGrp="1" noChangeAspect="1" noChangeArrowheads="1"/>
          </p:cNvPicPr>
          <p:nvPr>
            <p:ph idx="1"/>
          </p:nvPr>
        </p:nvPicPr>
        <p:blipFill>
          <a:blip r:embed="rId3" cstate="print"/>
          <a:srcRect/>
          <a:stretch>
            <a:fillRect/>
          </a:stretch>
        </p:blipFill>
        <p:spPr bwMode="auto">
          <a:xfrm>
            <a:off x="135675" y="160996"/>
            <a:ext cx="8906120" cy="6364348"/>
          </a:xfrm>
          <a:prstGeom prst="rect">
            <a:avLst/>
          </a:prstGeom>
          <a:noFill/>
          <a:ln w="9525">
            <a:noFill/>
            <a:miter lim="800000"/>
            <a:headEnd/>
            <a:tailEnd/>
          </a:ln>
        </p:spPr>
      </p:pic>
      <p:sp>
        <p:nvSpPr>
          <p:cNvPr id="5" name="タイトル 1"/>
          <p:cNvSpPr txBox="1">
            <a:spLocks/>
          </p:cNvSpPr>
          <p:nvPr/>
        </p:nvSpPr>
        <p:spPr>
          <a:xfrm>
            <a:off x="6444208" y="6237312"/>
            <a:ext cx="2699792" cy="28803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100" dirty="0" smtClean="0">
                <a:solidFill>
                  <a:srgbClr val="FF0000"/>
                </a:solidFill>
                <a:latin typeface="+mj-lt"/>
                <a:ea typeface="+mj-ea"/>
                <a:cs typeface="+mj-cs"/>
              </a:rPr>
              <a:t>１１</a:t>
            </a:r>
            <a:r>
              <a:rPr kumimoji="1" lang="ja-JP" altLang="en-US" sz="11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100" dirty="0" smtClean="0">
                <a:solidFill>
                  <a:srgbClr val="FF0000"/>
                </a:solidFill>
                <a:latin typeface="+mj-lt"/>
                <a:ea typeface="+mj-ea"/>
                <a:cs typeface="+mj-cs"/>
              </a:rPr>
              <a:t>２７</a:t>
            </a:r>
            <a:r>
              <a:rPr kumimoji="1" lang="ja-JP" altLang="en-US" sz="1100" b="0" i="0" u="none" strike="noStrike" kern="1200" cap="none" spc="0" normalizeH="0" baseline="0" noProof="0" dirty="0" smtClean="0">
                <a:ln>
                  <a:noFill/>
                </a:ln>
                <a:solidFill>
                  <a:srgbClr val="FF0000"/>
                </a:solidFill>
                <a:effectLst/>
                <a:uLnTx/>
                <a:uFillTx/>
                <a:latin typeface="+mj-lt"/>
                <a:ea typeface="+mj-ea"/>
                <a:cs typeface="+mj-cs"/>
              </a:rPr>
              <a:t>日社保審介護保険部会資料</a:t>
            </a:r>
            <a:endParaRPr kumimoji="1" lang="ja-JP" altLang="en-US" sz="11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83362"/>
          </a:xfrm>
        </p:spPr>
        <p:txBody>
          <a:bodyPr>
            <a:normAutofit/>
          </a:bodyPr>
          <a:lstStyle/>
          <a:p>
            <a:r>
              <a:rPr lang="ja-JP" altLang="ja-JP" sz="8800" dirty="0" smtClean="0"/>
              <a:t>②特別養護老人ホームへの入所は</a:t>
            </a:r>
            <a:r>
              <a:rPr lang="ja-JP" altLang="ja-JP" sz="8800" dirty="0" smtClean="0">
                <a:solidFill>
                  <a:srgbClr val="FF0000"/>
                </a:solidFill>
              </a:rPr>
              <a:t>「要介護３」以上</a:t>
            </a:r>
            <a:r>
              <a:rPr lang="ja-JP" altLang="ja-JP" sz="8800" dirty="0" smtClean="0"/>
              <a:t>に限る</a:t>
            </a:r>
            <a:r>
              <a:rPr lang="ja-JP" altLang="ja-JP" dirty="0" smtClean="0"/>
              <a:t/>
            </a:r>
            <a:br>
              <a:rPr lang="ja-JP" altLang="ja-JP" dirty="0" smtClean="0"/>
            </a:b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147050" cy="1354137"/>
          </a:xfrm>
        </p:spPr>
        <p:txBody>
          <a:bodyPr rtlCol="0">
            <a:normAutofit fontScale="90000"/>
          </a:bodyPr>
          <a:lstStyle/>
          <a:p>
            <a:pPr fontAlgn="auto">
              <a:spcAft>
                <a:spcPts val="0"/>
              </a:spcAft>
              <a:defRPr/>
            </a:pPr>
            <a:r>
              <a:rPr lang="ja-JP" altLang="en-US" u="sng" dirty="0" smtClean="0"/>
              <a:t>特養ホーム</a:t>
            </a:r>
            <a:r>
              <a:rPr lang="ja-JP" altLang="ja-JP" u="sng" dirty="0" smtClean="0"/>
              <a:t>の重点化</a:t>
            </a:r>
            <a:r>
              <a:rPr lang="en-US" altLang="ja-JP" u="sng" dirty="0" smtClean="0"/>
              <a:t/>
            </a:r>
            <a:br>
              <a:rPr lang="en-US" altLang="ja-JP" u="sng" dirty="0" smtClean="0"/>
            </a:br>
            <a:r>
              <a:rPr lang="ja-JP" altLang="ja-JP" u="sng" dirty="0"/>
              <a:t>　　　　情け容赦ない軽度者の</a:t>
            </a:r>
            <a:r>
              <a:rPr lang="ja-JP" altLang="ja-JP" u="sng" dirty="0" smtClean="0"/>
              <a:t>追出し</a:t>
            </a:r>
            <a:endParaRPr lang="ja-JP" altLang="en-US" u="sng" dirty="0"/>
          </a:p>
        </p:txBody>
      </p:sp>
      <p:sp>
        <p:nvSpPr>
          <p:cNvPr id="36867" name="コンテンツ プレースホルダ 2"/>
          <p:cNvSpPr>
            <a:spLocks noGrp="1"/>
          </p:cNvSpPr>
          <p:nvPr>
            <p:ph idx="1"/>
          </p:nvPr>
        </p:nvSpPr>
        <p:spPr>
          <a:xfrm>
            <a:off x="251520" y="1340769"/>
            <a:ext cx="8136831" cy="1512168"/>
          </a:xfrm>
        </p:spPr>
        <p:txBody>
          <a:bodyPr/>
          <a:lstStyle/>
          <a:p>
            <a:pPr>
              <a:buFont typeface="Arial" charset="0"/>
              <a:buNone/>
            </a:pPr>
            <a:r>
              <a:rPr lang="ja-JP" altLang="en-US" sz="4400" dirty="0" smtClean="0"/>
              <a:t>　</a:t>
            </a:r>
            <a:r>
              <a:rPr lang="ja-JP" altLang="ja-JP" sz="4400" dirty="0" smtClean="0"/>
              <a:t>軽度の要介護者（要介護１、要介護２）</a:t>
            </a:r>
            <a:r>
              <a:rPr lang="ja-JP" altLang="en-US" sz="4400" dirty="0" smtClean="0"/>
              <a:t>は</a:t>
            </a:r>
            <a:r>
              <a:rPr lang="en-US" altLang="ja-JP" sz="4400" dirty="0" smtClean="0"/>
              <a:t>1</a:t>
            </a:r>
            <a:r>
              <a:rPr lang="ja-JP" altLang="en-US" sz="4400" dirty="0" smtClean="0"/>
              <a:t>割以上入所</a:t>
            </a:r>
            <a:endParaRPr lang="en-US" altLang="ja-JP" sz="4400" dirty="0" smtClean="0"/>
          </a:p>
          <a:p>
            <a:pPr>
              <a:buFont typeface="Arial" charset="0"/>
              <a:buNone/>
            </a:pPr>
            <a:endParaRPr lang="en-US" altLang="ja-JP" sz="4400" dirty="0" smtClean="0"/>
          </a:p>
          <a:p>
            <a:pPr>
              <a:buFont typeface="Arial" charset="0"/>
              <a:buNone/>
            </a:pPr>
            <a:endParaRPr lang="en-US" altLang="ja-JP" dirty="0" smtClean="0"/>
          </a:p>
          <a:p>
            <a:pPr>
              <a:buFont typeface="Arial" charset="0"/>
              <a:buNone/>
            </a:pPr>
            <a:endParaRPr lang="ja-JP" altLang="en-US" dirty="0" smtClean="0"/>
          </a:p>
        </p:txBody>
      </p:sp>
      <p:graphicFrame>
        <p:nvGraphicFramePr>
          <p:cNvPr id="4" name="表 3"/>
          <p:cNvGraphicFramePr>
            <a:graphicFrameLocks noGrp="1"/>
          </p:cNvGraphicFramePr>
          <p:nvPr/>
        </p:nvGraphicFramePr>
        <p:xfrm>
          <a:off x="179514" y="3157537"/>
          <a:ext cx="8856981" cy="3120188"/>
        </p:xfrm>
        <a:graphic>
          <a:graphicData uri="http://schemas.openxmlformats.org/drawingml/2006/table">
            <a:tbl>
              <a:tblPr/>
              <a:tblGrid>
                <a:gridCol w="1265283"/>
                <a:gridCol w="1265283"/>
                <a:gridCol w="1265283"/>
                <a:gridCol w="1265283"/>
                <a:gridCol w="1265283"/>
                <a:gridCol w="1265283"/>
                <a:gridCol w="1265283"/>
              </a:tblGrid>
              <a:tr h="906578">
                <a:tc>
                  <a:txBody>
                    <a:bodyPr/>
                    <a:lstStyle/>
                    <a:p>
                      <a:pPr algn="ctr" fontAlgn="ctr"/>
                      <a:r>
                        <a:rPr lang="ja-JP" sz="3600" b="0" i="0" u="none" strike="noStrike" dirty="0">
                          <a:solidFill>
                            <a:srgbClr val="000000"/>
                          </a:solidFill>
                          <a:latin typeface="ＭＳ Ｐ明朝"/>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3600" b="0" i="0" u="none" strike="noStrike" dirty="0">
                          <a:solidFill>
                            <a:srgbClr val="FF0000"/>
                          </a:solidFill>
                          <a:latin typeface="ＭＳ Ｐ明朝"/>
                        </a:rPr>
                        <a:t>要介護１</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sz="3600" b="0" i="0" u="none" strike="noStrike" dirty="0">
                          <a:solidFill>
                            <a:srgbClr val="FF0000"/>
                          </a:solidFill>
                          <a:latin typeface="ＭＳ Ｐ明朝"/>
                        </a:rPr>
                        <a:t>要介護２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sz="3600" b="0" i="0" u="none" strike="noStrike" dirty="0">
                          <a:solidFill>
                            <a:srgbClr val="000000"/>
                          </a:solidFill>
                          <a:latin typeface="ＭＳ Ｐ明朝"/>
                        </a:rPr>
                        <a:t>要介護３</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3600" b="0" i="0" u="none" strike="noStrike">
                          <a:solidFill>
                            <a:srgbClr val="000000"/>
                          </a:solidFill>
                          <a:latin typeface="ＭＳ Ｐ明朝"/>
                        </a:rPr>
                        <a:t>要介護４</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3600" b="0" i="0" u="none" strike="noStrike" dirty="0">
                          <a:solidFill>
                            <a:srgbClr val="000000"/>
                          </a:solidFill>
                          <a:latin typeface="ＭＳ Ｐ明朝"/>
                        </a:rPr>
                        <a:t>要介護５</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sz="3600" b="0" i="0" u="none" strike="noStrike">
                          <a:solidFill>
                            <a:srgbClr val="000000"/>
                          </a:solidFill>
                          <a:latin typeface="ＭＳ Ｐ明朝"/>
                        </a:rPr>
                        <a:t>総数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6578">
                <a:tc>
                  <a:txBody>
                    <a:bodyPr/>
                    <a:lstStyle/>
                    <a:p>
                      <a:pPr algn="r" fontAlgn="ctr"/>
                      <a:r>
                        <a:rPr lang="ja-JP" sz="3600" b="0" i="0" u="none" strike="noStrike">
                          <a:solidFill>
                            <a:srgbClr val="000000"/>
                          </a:solidFill>
                          <a:latin typeface="ＭＳ Ｐ明朝"/>
                        </a:rPr>
                        <a:t>人数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400" b="0" i="0" u="none" strike="noStrike" dirty="0">
                          <a:solidFill>
                            <a:srgbClr val="FF0000"/>
                          </a:solidFill>
                          <a:latin typeface="+mn-ea"/>
                          <a:ea typeface="+mn-ea"/>
                        </a:rPr>
                        <a:t>14,106</a:t>
                      </a:r>
                      <a:endParaRPr lang="ja-JP" sz="2400" b="0" i="0" u="none" strike="noStrike" dirty="0">
                        <a:solidFill>
                          <a:srgbClr val="FF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2400" b="0" i="0" u="none" strike="noStrike" dirty="0">
                          <a:solidFill>
                            <a:srgbClr val="FF0000"/>
                          </a:solidFill>
                          <a:latin typeface="+mn-ea"/>
                          <a:ea typeface="+mn-ea"/>
                        </a:rPr>
                        <a:t>40,461</a:t>
                      </a:r>
                      <a:endParaRPr lang="ja-JP" sz="2400" b="0" i="0" u="none" strike="noStrike" dirty="0">
                        <a:solidFill>
                          <a:srgbClr val="FF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2400" b="0" i="0" u="none" strike="noStrike" dirty="0">
                          <a:solidFill>
                            <a:srgbClr val="000000"/>
                          </a:solidFill>
                          <a:latin typeface="+mn-ea"/>
                          <a:ea typeface="+mn-ea"/>
                        </a:rPr>
                        <a:t>96,839</a:t>
                      </a:r>
                      <a:endParaRPr lang="ja-JP" sz="2400" b="0" i="0" u="none" strike="noStrike" dirty="0">
                        <a:solidFill>
                          <a:srgbClr val="00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400" b="0" i="0" u="none" strike="noStrike" dirty="0">
                          <a:solidFill>
                            <a:srgbClr val="000000"/>
                          </a:solidFill>
                          <a:latin typeface="+mn-ea"/>
                          <a:ea typeface="+mn-ea"/>
                        </a:rPr>
                        <a:t>154,596</a:t>
                      </a:r>
                      <a:endParaRPr lang="ja-JP" sz="2400" b="0" i="0" u="none" strike="noStrike" dirty="0">
                        <a:solidFill>
                          <a:srgbClr val="00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400" b="0" i="0" u="none" strike="noStrike" dirty="0">
                          <a:solidFill>
                            <a:srgbClr val="000000"/>
                          </a:solidFill>
                          <a:latin typeface="+mn-ea"/>
                          <a:ea typeface="+mn-ea"/>
                        </a:rPr>
                        <a:t>165,467</a:t>
                      </a:r>
                      <a:endParaRPr lang="ja-JP" sz="2400" b="0" i="0" u="none" strike="noStrike" dirty="0">
                        <a:solidFill>
                          <a:srgbClr val="00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2400" b="0" i="0" u="none" strike="noStrike" dirty="0">
                          <a:solidFill>
                            <a:srgbClr val="000000"/>
                          </a:solidFill>
                          <a:latin typeface="+mn-ea"/>
                          <a:ea typeface="+mn-ea"/>
                        </a:rPr>
                        <a:t>471,469</a:t>
                      </a:r>
                      <a:endParaRPr lang="ja-JP" sz="2400" b="0" i="0" u="none" strike="noStrike" dirty="0">
                        <a:solidFill>
                          <a:srgbClr val="00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6578">
                <a:tc>
                  <a:txBody>
                    <a:bodyPr/>
                    <a:lstStyle/>
                    <a:p>
                      <a:pPr algn="l" fontAlgn="ctr"/>
                      <a:r>
                        <a:rPr lang="ja-JP" sz="3600" b="0" i="0" u="none" strike="noStrike" dirty="0">
                          <a:solidFill>
                            <a:srgbClr val="000000"/>
                          </a:solidFill>
                          <a:latin typeface="ＭＳ Ｐゴシック"/>
                        </a:rPr>
                        <a:t>　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3600" b="0" i="0" u="none" strike="noStrike" dirty="0" smtClean="0">
                          <a:solidFill>
                            <a:srgbClr val="FF0000"/>
                          </a:solidFill>
                          <a:latin typeface="+mn-ea"/>
                          <a:ea typeface="+mn-ea"/>
                        </a:rPr>
                        <a:t>3.0%</a:t>
                      </a:r>
                      <a:endParaRPr lang="ja-JP" sz="3600" b="0" i="0" u="none" strike="noStrike" dirty="0">
                        <a:solidFill>
                          <a:srgbClr val="FF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3600" b="0" i="0" u="none" strike="noStrike" dirty="0" smtClean="0">
                          <a:solidFill>
                            <a:srgbClr val="FF0000"/>
                          </a:solidFill>
                          <a:latin typeface="+mn-ea"/>
                          <a:ea typeface="+mn-ea"/>
                        </a:rPr>
                        <a:t>8.6%</a:t>
                      </a:r>
                      <a:endParaRPr lang="ja-JP" sz="3600" b="0" i="0" u="none" strike="noStrike" dirty="0">
                        <a:solidFill>
                          <a:srgbClr val="FF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3600" b="0" i="0" u="none" strike="noStrike" dirty="0" smtClean="0">
                          <a:solidFill>
                            <a:srgbClr val="000000"/>
                          </a:solidFill>
                          <a:latin typeface="+mn-ea"/>
                          <a:ea typeface="+mn-ea"/>
                        </a:rPr>
                        <a:t>20.5%</a:t>
                      </a:r>
                      <a:endParaRPr lang="ja-JP" sz="3600" b="0" i="0" u="none" strike="noStrike" dirty="0">
                        <a:solidFill>
                          <a:srgbClr val="00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3600" b="0" i="0" u="none" strike="noStrike" dirty="0" smtClean="0">
                          <a:solidFill>
                            <a:srgbClr val="000000"/>
                          </a:solidFill>
                          <a:latin typeface="+mn-ea"/>
                          <a:ea typeface="+mn-ea"/>
                        </a:rPr>
                        <a:t>32.8%</a:t>
                      </a:r>
                      <a:endParaRPr lang="ja-JP" sz="3600" b="0" i="0" u="none" strike="noStrike" dirty="0">
                        <a:solidFill>
                          <a:srgbClr val="00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3600" b="0" i="0" u="none" strike="noStrike" dirty="0" smtClean="0">
                          <a:solidFill>
                            <a:srgbClr val="000000"/>
                          </a:solidFill>
                          <a:latin typeface="+mn-ea"/>
                          <a:ea typeface="+mn-ea"/>
                        </a:rPr>
                        <a:t>35.1%</a:t>
                      </a:r>
                      <a:endParaRPr lang="ja-JP" sz="3600" b="0" i="0" u="none" strike="noStrike" dirty="0">
                        <a:solidFill>
                          <a:srgbClr val="000000"/>
                        </a:solidFill>
                        <a:latin typeface="+mn-ea"/>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3600" b="0" i="0" u="none" strike="noStrike" dirty="0">
                          <a:solidFill>
                            <a:srgbClr val="000000"/>
                          </a:solidFill>
                          <a:latin typeface="+mn-ea"/>
                          <a:ea typeface="+mn-ea"/>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特養は要介護３以上に限定</a:t>
            </a:r>
            <a:endParaRPr kumimoji="1" lang="ja-JP" altLang="en-US" u="sng" dirty="0"/>
          </a:p>
        </p:txBody>
      </p:sp>
      <p:sp>
        <p:nvSpPr>
          <p:cNvPr id="3" name="コンテンツ プレースホルダ 2"/>
          <p:cNvSpPr>
            <a:spLocks noGrp="1"/>
          </p:cNvSpPr>
          <p:nvPr>
            <p:ph idx="1"/>
          </p:nvPr>
        </p:nvSpPr>
        <p:spPr/>
        <p:txBody>
          <a:bodyPr>
            <a:normAutofit/>
          </a:bodyPr>
          <a:lstStyle/>
          <a:p>
            <a:pPr>
              <a:buNone/>
            </a:pPr>
            <a:r>
              <a:rPr lang="ja-JP" altLang="en-US" dirty="0" smtClean="0"/>
              <a:t>○ 特養については、中重度で、在宅での生活が困難である要介護者を支える施設としての機能に重点化を図るべき。そのためには、既入所者の継続入所にも配慮しつつ、特別養護老人ホームへの</a:t>
            </a:r>
            <a:r>
              <a:rPr lang="ja-JP" altLang="en-US" dirty="0" smtClean="0">
                <a:solidFill>
                  <a:srgbClr val="FF0000"/>
                </a:solidFill>
              </a:rPr>
              <a:t>入所を要介護３以上に限定</a:t>
            </a:r>
            <a:r>
              <a:rPr lang="ja-JP" altLang="en-US" dirty="0" smtClean="0"/>
              <a:t>するべき</a:t>
            </a:r>
            <a:endParaRPr lang="en-US" altLang="ja-JP" dirty="0" smtClean="0"/>
          </a:p>
          <a:p>
            <a:pPr>
              <a:buNone/>
            </a:pPr>
            <a:endParaRPr lang="en-US" altLang="ja-JP" dirty="0" smtClean="0"/>
          </a:p>
          <a:p>
            <a:pPr>
              <a:buNone/>
            </a:pPr>
            <a:r>
              <a:rPr lang="ja-JP" altLang="en-US" dirty="0" smtClean="0"/>
              <a:t>　</a:t>
            </a:r>
            <a:r>
              <a:rPr lang="ja-JP" altLang="en-US" sz="4800" u="sng" dirty="0" smtClean="0">
                <a:solidFill>
                  <a:srgbClr val="FF0000"/>
                </a:solidFill>
              </a:rPr>
              <a:t>要介護１，２切捨ての布石？</a:t>
            </a:r>
            <a:endParaRPr lang="en-US" altLang="ja-JP" u="sng" dirty="0" smtClean="0">
              <a:solidFill>
                <a:srgbClr val="FF0000"/>
              </a:solidFill>
            </a:endParaRPr>
          </a:p>
          <a:p>
            <a:pPr>
              <a:buNone/>
            </a:pPr>
            <a:endParaRPr lang="ja-JP" altLang="en-US" u="sng" dirty="0" smtClean="0">
              <a:solidFill>
                <a:srgbClr val="FF0000"/>
              </a:solidFill>
            </a:endParaRPr>
          </a:p>
        </p:txBody>
      </p:sp>
      <p:sp>
        <p:nvSpPr>
          <p:cNvPr id="4" name="タイトル 1"/>
          <p:cNvSpPr txBox="1">
            <a:spLocks/>
          </p:cNvSpPr>
          <p:nvPr/>
        </p:nvSpPr>
        <p:spPr>
          <a:xfrm>
            <a:off x="3419872" y="4293096"/>
            <a:ext cx="5184576" cy="36004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FF0000"/>
                </a:solidFill>
                <a:effectLst/>
                <a:uLnTx/>
                <a:uFillTx/>
                <a:latin typeface="+mj-lt"/>
                <a:ea typeface="+mj-ea"/>
                <a:cs typeface="+mj-cs"/>
              </a:rPr>
              <a:t>社保審介護保険部会資料より</a:t>
            </a:r>
            <a:endParaRPr kumimoji="1" lang="ja-JP" altLang="en-US" sz="2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normAutofit fontScale="90000"/>
          </a:bodyPr>
          <a:lstStyle/>
          <a:p>
            <a:r>
              <a:rPr lang="ja-JP" altLang="en-US" b="1" u="sng" dirty="0" smtClean="0">
                <a:solidFill>
                  <a:srgbClr val="FF0000"/>
                </a:solidFill>
              </a:rPr>
              <a:t>要支援の次は要介護１，２が削減？</a:t>
            </a:r>
          </a:p>
        </p:txBody>
      </p:sp>
      <p:sp>
        <p:nvSpPr>
          <p:cNvPr id="5" name="台形 4"/>
          <p:cNvSpPr/>
          <p:nvPr/>
        </p:nvSpPr>
        <p:spPr>
          <a:xfrm>
            <a:off x="3059832" y="1844824"/>
            <a:ext cx="3816424" cy="1944216"/>
          </a:xfrm>
          <a:prstGeom prst="trapezoid">
            <a:avLst/>
          </a:prstGeom>
          <a:solidFill>
            <a:srgbClr val="E98B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要</a:t>
            </a:r>
            <a:r>
              <a:rPr kumimoji="1" lang="ja-JP" altLang="en-US" sz="3200" dirty="0" smtClean="0">
                <a:solidFill>
                  <a:schemeClr val="tx1"/>
                </a:solidFill>
              </a:rPr>
              <a:t>介護３～５</a:t>
            </a:r>
            <a:endParaRPr kumimoji="1" lang="en-US" altLang="ja-JP" sz="3200" dirty="0" smtClean="0">
              <a:solidFill>
                <a:schemeClr val="tx1"/>
              </a:solidFill>
            </a:endParaRPr>
          </a:p>
          <a:p>
            <a:pPr algn="ctr"/>
            <a:r>
              <a:rPr lang="en-US" altLang="ja-JP" sz="3200" dirty="0" smtClean="0">
                <a:solidFill>
                  <a:schemeClr val="tx1"/>
                </a:solidFill>
              </a:rPr>
              <a:t>205</a:t>
            </a:r>
            <a:r>
              <a:rPr lang="ja-JP" altLang="en-US" sz="3200" dirty="0" smtClean="0">
                <a:solidFill>
                  <a:schemeClr val="tx1"/>
                </a:solidFill>
              </a:rPr>
              <a:t>万人</a:t>
            </a:r>
            <a:endParaRPr lang="en-US" altLang="ja-JP" sz="3200" dirty="0" smtClean="0">
              <a:solidFill>
                <a:schemeClr val="tx1"/>
              </a:solidFill>
            </a:endParaRPr>
          </a:p>
          <a:p>
            <a:pPr algn="ctr"/>
            <a:r>
              <a:rPr kumimoji="1" lang="ja-JP" altLang="en-US" sz="3200" dirty="0" smtClean="0">
                <a:solidFill>
                  <a:schemeClr val="tx1"/>
                </a:solidFill>
              </a:rPr>
              <a:t>給付費</a:t>
            </a:r>
            <a:r>
              <a:rPr lang="ja-JP" altLang="en-US" sz="3200" dirty="0" smtClean="0">
                <a:solidFill>
                  <a:schemeClr val="tx1"/>
                </a:solidFill>
              </a:rPr>
              <a:t>４．７</a:t>
            </a:r>
            <a:r>
              <a:rPr kumimoji="1" lang="ja-JP" altLang="en-US" sz="3200" dirty="0" smtClean="0">
                <a:solidFill>
                  <a:schemeClr val="tx1"/>
                </a:solidFill>
              </a:rPr>
              <a:t>兆円</a:t>
            </a:r>
            <a:endParaRPr kumimoji="1" lang="ja-JP" altLang="en-US" sz="3200" dirty="0">
              <a:solidFill>
                <a:schemeClr val="tx1"/>
              </a:solidFill>
            </a:endParaRPr>
          </a:p>
        </p:txBody>
      </p:sp>
      <p:sp>
        <p:nvSpPr>
          <p:cNvPr id="8" name="台形 7"/>
          <p:cNvSpPr/>
          <p:nvPr/>
        </p:nvSpPr>
        <p:spPr>
          <a:xfrm>
            <a:off x="2771800" y="3789040"/>
            <a:ext cx="4392488" cy="1152128"/>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要介護１・２　</a:t>
            </a:r>
            <a:r>
              <a:rPr lang="en-US" altLang="ja-JP" sz="3200" b="1" dirty="0" smtClean="0">
                <a:solidFill>
                  <a:schemeClr val="tx1"/>
                </a:solidFill>
              </a:rPr>
              <a:t>204</a:t>
            </a:r>
            <a:r>
              <a:rPr lang="ja-JP" altLang="en-US" sz="3200" b="1" dirty="0" smtClean="0">
                <a:solidFill>
                  <a:schemeClr val="tx1"/>
                </a:solidFill>
              </a:rPr>
              <a:t>万人</a:t>
            </a:r>
            <a:endParaRPr lang="en-US" altLang="ja-JP" sz="2800" b="1" dirty="0" smtClean="0">
              <a:solidFill>
                <a:schemeClr val="tx1"/>
              </a:solidFill>
            </a:endParaRPr>
          </a:p>
          <a:p>
            <a:pPr algn="ctr"/>
            <a:r>
              <a:rPr kumimoji="1" lang="ja-JP" altLang="en-US" sz="2800" b="1" dirty="0" smtClean="0">
                <a:solidFill>
                  <a:schemeClr val="tx1"/>
                </a:solidFill>
              </a:rPr>
              <a:t>給付費　</a:t>
            </a:r>
            <a:r>
              <a:rPr lang="ja-JP" altLang="en-US" sz="2800" b="1" dirty="0" smtClean="0">
                <a:solidFill>
                  <a:schemeClr val="tx1"/>
                </a:solidFill>
              </a:rPr>
              <a:t>２．１</a:t>
            </a:r>
            <a:r>
              <a:rPr kumimoji="1" lang="ja-JP" altLang="en-US" sz="2800" b="1" dirty="0" smtClean="0">
                <a:solidFill>
                  <a:schemeClr val="tx1"/>
                </a:solidFill>
              </a:rPr>
              <a:t>兆円</a:t>
            </a:r>
            <a:endParaRPr kumimoji="1" lang="ja-JP" altLang="en-US" sz="2800" b="1" dirty="0">
              <a:solidFill>
                <a:schemeClr val="tx1"/>
              </a:solidFill>
            </a:endParaRPr>
          </a:p>
        </p:txBody>
      </p:sp>
      <p:sp>
        <p:nvSpPr>
          <p:cNvPr id="9" name="台形 8"/>
          <p:cNvSpPr/>
          <p:nvPr/>
        </p:nvSpPr>
        <p:spPr>
          <a:xfrm>
            <a:off x="2627784" y="5085184"/>
            <a:ext cx="4680520" cy="360040"/>
          </a:xfrm>
          <a:prstGeom prst="trapezoi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線吹き出し 2 (枠付き) 11"/>
          <p:cNvSpPr/>
          <p:nvPr/>
        </p:nvSpPr>
        <p:spPr>
          <a:xfrm>
            <a:off x="971600" y="5661248"/>
            <a:ext cx="2808312" cy="864096"/>
          </a:xfrm>
          <a:prstGeom prst="borderCallout2">
            <a:avLst>
              <a:gd name="adj1" fmla="val -2924"/>
              <a:gd name="adj2" fmla="val 8297"/>
              <a:gd name="adj3" fmla="val -33523"/>
              <a:gd name="adj4" fmla="val 16048"/>
              <a:gd name="adj5" fmla="val -43045"/>
              <a:gd name="adj6" fmla="val 619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要支援１・２　</a:t>
            </a:r>
            <a:r>
              <a:rPr lang="en-US" altLang="ja-JP" sz="2400" b="1" dirty="0" smtClean="0">
                <a:solidFill>
                  <a:schemeClr val="tx1"/>
                </a:solidFill>
              </a:rPr>
              <a:t>154</a:t>
            </a:r>
            <a:r>
              <a:rPr lang="ja-JP" altLang="en-US" sz="2400" b="1" dirty="0" smtClean="0">
                <a:solidFill>
                  <a:schemeClr val="tx1"/>
                </a:solidFill>
              </a:rPr>
              <a:t>万人</a:t>
            </a:r>
            <a:endParaRPr lang="en-US" altLang="ja-JP" sz="2000" b="1" dirty="0" smtClean="0">
              <a:solidFill>
                <a:schemeClr val="tx1"/>
              </a:solidFill>
            </a:endParaRPr>
          </a:p>
          <a:p>
            <a:pPr algn="ctr"/>
            <a:r>
              <a:rPr kumimoji="1" lang="ja-JP" altLang="en-US" sz="2000" b="1" dirty="0" smtClean="0">
                <a:solidFill>
                  <a:schemeClr val="tx1"/>
                </a:solidFill>
              </a:rPr>
              <a:t>給付費　</a:t>
            </a:r>
            <a:r>
              <a:rPr lang="ja-JP" altLang="en-US" sz="2000" b="1" dirty="0" smtClean="0">
                <a:solidFill>
                  <a:schemeClr val="tx1"/>
                </a:solidFill>
              </a:rPr>
              <a:t>０．４兆円</a:t>
            </a:r>
            <a:endParaRPr kumimoji="1" lang="ja-JP" altLang="en-US" sz="2000" b="1" dirty="0">
              <a:solidFill>
                <a:schemeClr val="tx1"/>
              </a:solidFill>
            </a:endParaRPr>
          </a:p>
        </p:txBody>
      </p:sp>
      <p:sp>
        <p:nvSpPr>
          <p:cNvPr id="14" name="タイトル 1"/>
          <p:cNvSpPr txBox="1">
            <a:spLocks/>
          </p:cNvSpPr>
          <p:nvPr/>
        </p:nvSpPr>
        <p:spPr>
          <a:xfrm>
            <a:off x="4211960" y="6453336"/>
            <a:ext cx="4608512" cy="28803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人数は</a:t>
            </a:r>
            <a:r>
              <a:rPr lang="en-US" altLang="ja-JP" sz="1600" dirty="0" smtClean="0">
                <a:solidFill>
                  <a:srgbClr val="FF0000"/>
                </a:solidFill>
                <a:latin typeface="+mj-lt"/>
                <a:ea typeface="+mj-ea"/>
                <a:cs typeface="+mj-cs"/>
              </a:rPr>
              <a:t>2013</a:t>
            </a:r>
            <a:r>
              <a:rPr lang="ja-JP" altLang="en-US" sz="1600" dirty="0" smtClean="0">
                <a:solidFill>
                  <a:srgbClr val="FF0000"/>
                </a:solidFill>
                <a:latin typeface="+mj-lt"/>
                <a:ea typeface="+mj-ea"/>
                <a:cs typeface="+mj-cs"/>
              </a:rPr>
              <a:t>年</a:t>
            </a:r>
            <a:r>
              <a:rPr lang="en-US" altLang="ja-JP" sz="1600" dirty="0" smtClean="0">
                <a:solidFill>
                  <a:srgbClr val="FF0000"/>
                </a:solidFill>
                <a:latin typeface="+mj-lt"/>
                <a:ea typeface="+mj-ea"/>
                <a:cs typeface="+mj-cs"/>
              </a:rPr>
              <a:t>4</a:t>
            </a:r>
            <a:r>
              <a:rPr lang="ja-JP" altLang="en-US" sz="1600" dirty="0" smtClean="0">
                <a:solidFill>
                  <a:srgbClr val="FF0000"/>
                </a:solidFill>
                <a:latin typeface="+mj-lt"/>
                <a:ea typeface="+mj-ea"/>
                <a:cs typeface="+mj-cs"/>
              </a:rPr>
              <a:t>月の認定者数。給付費は</a:t>
            </a:r>
            <a:r>
              <a:rPr lang="en-US" altLang="ja-JP" sz="1600" dirty="0" smtClean="0">
                <a:solidFill>
                  <a:srgbClr val="FF0000"/>
                </a:solidFill>
                <a:latin typeface="+mj-lt"/>
                <a:ea typeface="+mj-ea"/>
                <a:cs typeface="+mj-cs"/>
              </a:rPr>
              <a:t>2011</a:t>
            </a:r>
            <a:r>
              <a:rPr lang="ja-JP" altLang="en-US" sz="1600" dirty="0" smtClean="0">
                <a:solidFill>
                  <a:srgbClr val="FF0000"/>
                </a:solidFill>
                <a:latin typeface="+mj-lt"/>
                <a:ea typeface="+mj-ea"/>
                <a:cs typeface="+mj-cs"/>
              </a:rPr>
              <a:t>年度</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chemeClr val="accent5">
              <a:lumMod val="20000"/>
              <a:lumOff val="80000"/>
            </a:schemeClr>
          </a:solidFill>
        </p:spPr>
        <p:txBody>
          <a:bodyPr>
            <a:normAutofit fontScale="90000"/>
          </a:bodyPr>
          <a:lstStyle/>
          <a:p>
            <a:r>
              <a:rPr lang="ja-JP" altLang="ja-JP" sz="5400" dirty="0" smtClean="0"/>
              <a:t>介護保険の現状</a:t>
            </a:r>
            <a:r>
              <a:rPr lang="ja-JP" altLang="en-US" dirty="0" smtClean="0"/>
              <a:t>　</a:t>
            </a:r>
            <a:r>
              <a:rPr lang="ja-JP" altLang="ja-JP" dirty="0" smtClean="0"/>
              <a:t>　</a:t>
            </a:r>
            <a:endParaRPr kumimoji="1" lang="ja-JP" altLang="en-US" dirty="0"/>
          </a:p>
        </p:txBody>
      </p:sp>
      <p:sp>
        <p:nvSpPr>
          <p:cNvPr id="3" name="コンテンツ プレースホルダ 2"/>
          <p:cNvSpPr>
            <a:spLocks noGrp="1"/>
          </p:cNvSpPr>
          <p:nvPr>
            <p:ph idx="1"/>
          </p:nvPr>
        </p:nvSpPr>
        <p:spPr>
          <a:xfrm>
            <a:off x="395536" y="1124744"/>
            <a:ext cx="8496944" cy="4320481"/>
          </a:xfrm>
        </p:spPr>
        <p:txBody>
          <a:bodyPr>
            <a:normAutofit/>
          </a:bodyPr>
          <a:lstStyle/>
          <a:p>
            <a:pPr>
              <a:buNone/>
            </a:pPr>
            <a:r>
              <a:rPr kumimoji="1" lang="ja-JP" altLang="en-US" sz="3600" dirty="0" smtClean="0"/>
              <a:t>○重い家族の介護負担</a:t>
            </a:r>
            <a:r>
              <a:rPr kumimoji="1" lang="ja-JP" altLang="en-US" sz="5400" dirty="0" smtClean="0"/>
              <a:t>　</a:t>
            </a:r>
            <a:endParaRPr kumimoji="1" lang="en-US" altLang="ja-JP" sz="5400" dirty="0" smtClean="0"/>
          </a:p>
          <a:p>
            <a:pPr>
              <a:buNone/>
            </a:pPr>
            <a:r>
              <a:rPr lang="ja-JP" altLang="en-US" dirty="0" smtClean="0"/>
              <a:t>　　　　　</a:t>
            </a:r>
            <a:r>
              <a:rPr lang="ja-JP" altLang="en-US" dirty="0" smtClean="0">
                <a:solidFill>
                  <a:srgbClr val="FF0000"/>
                </a:solidFill>
              </a:rPr>
              <a:t>介護退職、</a:t>
            </a:r>
            <a:r>
              <a:rPr kumimoji="1" lang="ja-JP" altLang="en-US" dirty="0" smtClean="0">
                <a:solidFill>
                  <a:srgbClr val="FF0000"/>
                </a:solidFill>
              </a:rPr>
              <a:t>介護心中・介護殺人</a:t>
            </a:r>
            <a:endParaRPr kumimoji="1" lang="en-US" altLang="ja-JP" dirty="0" smtClean="0">
              <a:solidFill>
                <a:srgbClr val="FF0000"/>
              </a:solidFill>
            </a:endParaRPr>
          </a:p>
          <a:p>
            <a:pPr>
              <a:buNone/>
            </a:pPr>
            <a:r>
              <a:rPr lang="ja-JP" altLang="en-US" sz="3600" dirty="0" smtClean="0"/>
              <a:t>○介護費用の経済的負担</a:t>
            </a:r>
            <a:endParaRPr lang="en-US" altLang="ja-JP" sz="3600" dirty="0" smtClean="0"/>
          </a:p>
          <a:p>
            <a:pPr>
              <a:buNone/>
            </a:pPr>
            <a:r>
              <a:rPr lang="ja-JP" altLang="en-US" dirty="0" smtClean="0"/>
              <a:t>　　　　　</a:t>
            </a:r>
            <a:r>
              <a:rPr lang="ja-JP" altLang="en-US" dirty="0" smtClean="0">
                <a:solidFill>
                  <a:srgbClr val="FF0000"/>
                </a:solidFill>
              </a:rPr>
              <a:t>介護貧乏・介護破産</a:t>
            </a:r>
            <a:endParaRPr kumimoji="1" lang="en-US" altLang="ja-JP" dirty="0" smtClean="0">
              <a:solidFill>
                <a:srgbClr val="FF0000"/>
              </a:solidFill>
            </a:endParaRPr>
          </a:p>
          <a:p>
            <a:pPr>
              <a:buNone/>
            </a:pPr>
            <a:r>
              <a:rPr lang="ja-JP" altLang="en-US" sz="3600" dirty="0" smtClean="0"/>
              <a:t>○特養ホーム待機者４０数万人</a:t>
            </a:r>
            <a:r>
              <a:rPr lang="ja-JP" altLang="en-US" dirty="0" smtClean="0"/>
              <a:t>　　</a:t>
            </a:r>
            <a:r>
              <a:rPr lang="ja-JP" altLang="en-US" dirty="0" smtClean="0">
                <a:solidFill>
                  <a:srgbClr val="FF0000"/>
                </a:solidFill>
              </a:rPr>
              <a:t>介護難民</a:t>
            </a:r>
            <a:endParaRPr lang="en-US" altLang="ja-JP" dirty="0" smtClean="0">
              <a:solidFill>
                <a:srgbClr val="FF0000"/>
              </a:solidFill>
            </a:endParaRPr>
          </a:p>
          <a:p>
            <a:pPr>
              <a:buNone/>
            </a:pPr>
            <a:r>
              <a:rPr lang="ja-JP" altLang="en-US" sz="3600" dirty="0" smtClean="0"/>
              <a:t>○人材不足・確保困難</a:t>
            </a:r>
            <a:r>
              <a:rPr lang="ja-JP" altLang="en-US" dirty="0" smtClean="0"/>
              <a:t>　　</a:t>
            </a:r>
            <a:r>
              <a:rPr lang="ja-JP" altLang="en-US" dirty="0" smtClean="0">
                <a:solidFill>
                  <a:srgbClr val="FF0000"/>
                </a:solidFill>
              </a:rPr>
              <a:t>介護崩壊</a:t>
            </a:r>
            <a:endParaRPr lang="en-US" altLang="ja-JP" dirty="0" smtClean="0">
              <a:solidFill>
                <a:srgbClr val="FF0000"/>
              </a:solidFill>
            </a:endParaRPr>
          </a:p>
          <a:p>
            <a:pPr>
              <a:buNone/>
            </a:pPr>
            <a:endParaRPr kumimoji="1" lang="ja-JP" altLang="en-US" dirty="0"/>
          </a:p>
        </p:txBody>
      </p:sp>
      <p:sp>
        <p:nvSpPr>
          <p:cNvPr id="4" name="正方形/長方形 3"/>
          <p:cNvSpPr/>
          <p:nvPr/>
        </p:nvSpPr>
        <p:spPr>
          <a:xfrm>
            <a:off x="251520" y="5661248"/>
            <a:ext cx="8568952"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まさに「介護の危機」</a:t>
            </a:r>
            <a:endParaRPr lang="en-US" altLang="ja-JP" sz="3200" dirty="0" smtClean="0">
              <a:solidFill>
                <a:srgbClr val="FF0000"/>
              </a:solidFill>
            </a:endParaRPr>
          </a:p>
          <a:p>
            <a:pPr algn="ctr"/>
            <a:r>
              <a:rPr kumimoji="1" lang="ja-JP" altLang="en-US" sz="3200" u="sng" dirty="0" smtClean="0">
                <a:solidFill>
                  <a:srgbClr val="FF0000"/>
                </a:solidFill>
              </a:rPr>
              <a:t>改革で求められているのはこれを解決すること！</a:t>
            </a:r>
            <a:endParaRPr kumimoji="1" lang="ja-JP" altLang="en-US" sz="3200" u="sng"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0825" y="274638"/>
            <a:ext cx="8435975" cy="1143000"/>
          </a:xfrm>
          <a:gradFill rotWithShape="1">
            <a:gsLst>
              <a:gs pos="0">
                <a:srgbClr val="99FF33"/>
              </a:gs>
              <a:gs pos="50000">
                <a:schemeClr val="bg1"/>
              </a:gs>
              <a:gs pos="100000">
                <a:srgbClr val="99FF33"/>
              </a:gs>
            </a:gsLst>
            <a:lin ang="5400000" scaled="1"/>
          </a:gradFill>
        </p:spPr>
        <p:txBody>
          <a:bodyPr rtlCol="0">
            <a:normAutofit/>
          </a:bodyPr>
          <a:lstStyle/>
          <a:p>
            <a:pPr fontAlgn="auto">
              <a:spcAft>
                <a:spcPts val="0"/>
              </a:spcAft>
              <a:defRPr/>
            </a:pPr>
            <a:r>
              <a:rPr lang="ja-JP" altLang="en-US"/>
              <a:t>財務省改悪試案　軽度者除外</a:t>
            </a:r>
          </a:p>
        </p:txBody>
      </p:sp>
      <p:graphicFrame>
        <p:nvGraphicFramePr>
          <p:cNvPr id="49155" name="Group 3"/>
          <p:cNvGraphicFramePr>
            <a:graphicFrameLocks noGrp="1"/>
          </p:cNvGraphicFramePr>
          <p:nvPr>
            <p:ph idx="1"/>
          </p:nvPr>
        </p:nvGraphicFramePr>
        <p:xfrm>
          <a:off x="250825" y="1600200"/>
          <a:ext cx="8424863" cy="4467734"/>
        </p:xfrm>
        <a:graphic>
          <a:graphicData uri="http://schemas.openxmlformats.org/drawingml/2006/table">
            <a:tbl>
              <a:tblPr/>
              <a:tblGrid>
                <a:gridCol w="5184775"/>
                <a:gridCol w="3240088"/>
              </a:tblGrid>
              <a:tr h="6048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介護給付費削減額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要介護２以下を介護保険の</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3600" b="0" i="0" u="sng" strike="noStrike" cap="none" normalizeH="0" baseline="0" smtClean="0">
                          <a:ln>
                            <a:noFill/>
                          </a:ln>
                          <a:solidFill>
                            <a:srgbClr val="FF0000"/>
                          </a:solidFill>
                          <a:effectLst/>
                          <a:latin typeface="Arial" charset="0"/>
                          <a:ea typeface="ＭＳ Ｐゴシック" charset="-128"/>
                        </a:rPr>
                        <a:t>対象外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約２兆９００億円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98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要介護２以下の</a:t>
                      </a:r>
                      <a:r>
                        <a:rPr kumimoji="1" lang="ja-JP" altLang="en-US" sz="3200" b="0" i="0" u="sng" strike="noStrike" cap="none" normalizeH="0" baseline="0" smtClean="0">
                          <a:ln>
                            <a:noFill/>
                          </a:ln>
                          <a:solidFill>
                            <a:srgbClr val="FF0000"/>
                          </a:solidFill>
                          <a:effectLst/>
                          <a:latin typeface="Arial" charset="0"/>
                          <a:ea typeface="ＭＳ Ｐゴシック" charset="-128"/>
                        </a:rPr>
                        <a:t>生活援助のみ</a:t>
                      </a:r>
                      <a:r>
                        <a:rPr kumimoji="1" lang="ja-JP" altLang="en-US" sz="2800" b="0" i="0" u="none" strike="noStrike" cap="none" normalizeH="0" baseline="0" smtClean="0">
                          <a:ln>
                            <a:noFill/>
                          </a:ln>
                          <a:solidFill>
                            <a:schemeClr val="tx1"/>
                          </a:solidFill>
                          <a:effectLst/>
                          <a:latin typeface="Arial" charset="0"/>
                          <a:ea typeface="ＭＳ Ｐゴシック" charset="-128"/>
                        </a:rPr>
                        <a:t>の場合の給付を介護保険の</a:t>
                      </a:r>
                      <a:r>
                        <a:rPr kumimoji="1" lang="ja-JP" altLang="en-US" sz="3200" b="0" i="0" u="sng" strike="noStrike" cap="none" normalizeH="0" baseline="0" smtClean="0">
                          <a:ln>
                            <a:noFill/>
                          </a:ln>
                          <a:solidFill>
                            <a:srgbClr val="FF0000"/>
                          </a:solidFill>
                          <a:effectLst/>
                          <a:latin typeface="Arial" charset="0"/>
                          <a:ea typeface="ＭＳ Ｐゴシック" charset="-128"/>
                        </a:rPr>
                        <a:t>対象外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約１１００億円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要介護２以下の負担割合を１割から</a:t>
                      </a:r>
                      <a:r>
                        <a:rPr kumimoji="1" lang="ja-JP" altLang="en-US" sz="3200" b="0" i="0" u="sng" strike="noStrike" cap="none" normalizeH="0" baseline="0" smtClean="0">
                          <a:ln>
                            <a:noFill/>
                          </a:ln>
                          <a:solidFill>
                            <a:srgbClr val="FF0000"/>
                          </a:solidFill>
                          <a:effectLst/>
                          <a:latin typeface="Arial" charset="0"/>
                          <a:ea typeface="ＭＳ Ｐゴシック" charset="-128"/>
                        </a:rPr>
                        <a:t>２割に</a:t>
                      </a:r>
                      <a:r>
                        <a:rPr kumimoji="1" lang="ja-JP" altLang="en-US" sz="2800" b="0" i="0" u="none" strike="noStrike" cap="none" normalizeH="0" baseline="0" smtClean="0">
                          <a:ln>
                            <a:noFill/>
                          </a:ln>
                          <a:solidFill>
                            <a:schemeClr val="tx1"/>
                          </a:solidFill>
                          <a:effectLst/>
                          <a:latin typeface="Arial" charset="0"/>
                          <a:ea typeface="ＭＳ Ｐゴシック" charset="-128"/>
                        </a:rPr>
                        <a:t>引き上げた場合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2800" b="0" i="0" u="none" strike="noStrike" cap="none" normalizeH="0" baseline="0" smtClean="0">
                          <a:ln>
                            <a:noFill/>
                          </a:ln>
                          <a:solidFill>
                            <a:schemeClr val="tx1"/>
                          </a:solidFill>
                          <a:effectLst/>
                          <a:latin typeface="Arial" charset="0"/>
                          <a:ea typeface="ＭＳ Ｐゴシック" charset="-128"/>
                        </a:rPr>
                        <a:t>約２３００億円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56" name="Text Box 20"/>
          <p:cNvSpPr txBox="1">
            <a:spLocks noChangeArrowheads="1"/>
          </p:cNvSpPr>
          <p:nvPr/>
        </p:nvSpPr>
        <p:spPr bwMode="auto">
          <a:xfrm>
            <a:off x="323850" y="6165850"/>
            <a:ext cx="8820150" cy="461963"/>
          </a:xfrm>
          <a:prstGeom prst="rect">
            <a:avLst/>
          </a:prstGeom>
          <a:noFill/>
          <a:ln w="9525">
            <a:noFill/>
            <a:miter lim="800000"/>
            <a:headEnd/>
            <a:tailEnd/>
          </a:ln>
        </p:spPr>
        <p:txBody>
          <a:bodyPr>
            <a:spAutoFit/>
          </a:bodyPr>
          <a:lstStyle/>
          <a:p>
            <a:pPr>
              <a:spcBef>
                <a:spcPct val="50000"/>
              </a:spcBef>
            </a:pPr>
            <a:r>
              <a:rPr lang="ja-JP" altLang="en-US" sz="2400" b="1">
                <a:latin typeface="Calibri" pitchFamily="34" charset="0"/>
              </a:rPr>
              <a:t>０８年財政制度等審議会への提出資料から作成、削減額は年間分</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06690"/>
          </a:xfrm>
        </p:spPr>
        <p:txBody>
          <a:bodyPr>
            <a:normAutofit fontScale="90000"/>
          </a:bodyPr>
          <a:lstStyle/>
          <a:p>
            <a:r>
              <a:rPr lang="ja-JP" altLang="ja-JP" sz="9800" dirty="0" smtClean="0"/>
              <a:t>③</a:t>
            </a:r>
            <a:r>
              <a:rPr lang="ja-JP" altLang="ja-JP" sz="9800" dirty="0" smtClean="0">
                <a:solidFill>
                  <a:srgbClr val="FF0000"/>
                </a:solidFill>
              </a:rPr>
              <a:t>所得によって</a:t>
            </a:r>
            <a:r>
              <a:rPr lang="ja-JP" altLang="ja-JP" sz="9800" dirty="0" smtClean="0"/>
              <a:t>介護保険の</a:t>
            </a:r>
            <a:r>
              <a:rPr lang="ja-JP" altLang="ja-JP" sz="9800" dirty="0" smtClean="0">
                <a:solidFill>
                  <a:srgbClr val="FF0000"/>
                </a:solidFill>
              </a:rPr>
              <a:t>利用料を２</a:t>
            </a:r>
            <a:r>
              <a:rPr lang="ja-JP" altLang="en-US" sz="9800" dirty="0" smtClean="0">
                <a:solidFill>
                  <a:srgbClr val="FF0000"/>
                </a:solidFill>
              </a:rPr>
              <a:t>割</a:t>
            </a:r>
            <a:r>
              <a:rPr lang="ja-JP" altLang="ja-JP" sz="9800" dirty="0" smtClean="0"/>
              <a:t>に引き上げる</a:t>
            </a:r>
            <a:r>
              <a:rPr lang="ja-JP" altLang="ja-JP" dirty="0" smtClean="0"/>
              <a:t/>
            </a:r>
            <a:br>
              <a:rPr lang="ja-JP" altLang="ja-JP" dirty="0" smtClean="0"/>
            </a:br>
            <a:endParaRPr kumimoji="1" lang="ja-JP" alt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endParaRPr lang="ja-JP" altLang="en-US" smtClean="0"/>
          </a:p>
        </p:txBody>
      </p:sp>
      <p:pic>
        <p:nvPicPr>
          <p:cNvPr id="15363" name="Picture 2"/>
          <p:cNvPicPr>
            <a:picLocks noGrp="1" noChangeAspect="1" noChangeArrowheads="1"/>
          </p:cNvPicPr>
          <p:nvPr>
            <p:ph idx="1"/>
          </p:nvPr>
        </p:nvPicPr>
        <p:blipFill>
          <a:blip r:embed="rId3" cstate="print"/>
          <a:srcRect/>
          <a:stretch>
            <a:fillRect/>
          </a:stretch>
        </p:blipFill>
        <p:spPr>
          <a:xfrm>
            <a:off x="214313" y="292100"/>
            <a:ext cx="8769350" cy="6376988"/>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274638"/>
            <a:ext cx="8219256" cy="2002234"/>
          </a:xfrm>
        </p:spPr>
        <p:txBody>
          <a:bodyPr>
            <a:normAutofit fontScale="90000"/>
          </a:bodyPr>
          <a:lstStyle/>
          <a:p>
            <a:r>
              <a:rPr lang="ja-JP" altLang="en-US" sz="8000" u="sng" dirty="0" smtClean="0"/>
              <a:t>利用者負担の見直し</a:t>
            </a:r>
            <a:r>
              <a:rPr lang="en-US" altLang="ja-JP" u="sng" dirty="0" smtClean="0"/>
              <a:t/>
            </a:r>
            <a:br>
              <a:rPr lang="en-US" altLang="ja-JP" u="sng" dirty="0" smtClean="0"/>
            </a:br>
            <a:r>
              <a:rPr lang="ja-JP" altLang="en-US" u="sng" dirty="0" smtClean="0"/>
              <a:t>国民会議での意見</a:t>
            </a:r>
          </a:p>
        </p:txBody>
      </p:sp>
      <p:sp>
        <p:nvSpPr>
          <p:cNvPr id="14339" name="コンテンツ プレースホルダ 2"/>
          <p:cNvSpPr>
            <a:spLocks noGrp="1"/>
          </p:cNvSpPr>
          <p:nvPr>
            <p:ph idx="1"/>
          </p:nvPr>
        </p:nvSpPr>
        <p:spPr>
          <a:xfrm>
            <a:off x="467544" y="2332037"/>
            <a:ext cx="8229600" cy="4525963"/>
          </a:xfrm>
        </p:spPr>
        <p:txBody>
          <a:bodyPr>
            <a:normAutofit lnSpcReduction="10000"/>
          </a:bodyPr>
          <a:lstStyle/>
          <a:p>
            <a:pPr>
              <a:buNone/>
            </a:pPr>
            <a:r>
              <a:rPr lang="ja-JP" altLang="ja-JP" sz="4400" dirty="0" smtClean="0"/>
              <a:t>○</a:t>
            </a:r>
            <a:r>
              <a:rPr lang="en-US" altLang="ja-JP" sz="4400" dirty="0" smtClean="0"/>
              <a:t>70</a:t>
            </a:r>
            <a:r>
              <a:rPr lang="ja-JP" altLang="ja-JP" sz="4400" dirty="0" smtClean="0"/>
              <a:t>～</a:t>
            </a:r>
            <a:r>
              <a:rPr lang="en-US" altLang="ja-JP" sz="4400" dirty="0" smtClean="0"/>
              <a:t>74</a:t>
            </a:r>
            <a:r>
              <a:rPr lang="ja-JP" altLang="ja-JP" sz="4400" dirty="0" smtClean="0"/>
              <a:t>歳の現役並み所得の医療費自己負担３割。ところが介護に移行すると利用者負担１割。他方、</a:t>
            </a:r>
            <a:r>
              <a:rPr lang="en-US" altLang="ja-JP" sz="4400" dirty="0" smtClean="0"/>
              <a:t>75</a:t>
            </a:r>
            <a:r>
              <a:rPr lang="ja-JP" altLang="ja-JP" sz="4400" dirty="0" smtClean="0"/>
              <a:t>歳以上の高齢者では「医療」から「介護」へ移行しても１割負担のままであり、</a:t>
            </a:r>
            <a:r>
              <a:rPr lang="ja-JP" altLang="ja-JP" sz="4400" dirty="0" smtClean="0">
                <a:solidFill>
                  <a:srgbClr val="FF0000"/>
                </a:solidFill>
              </a:rPr>
              <a:t>全体の整合性を確保</a:t>
            </a:r>
            <a:r>
              <a:rPr lang="ja-JP" altLang="ja-JP" sz="4400" dirty="0" smtClean="0"/>
              <a:t>していくべき。</a:t>
            </a:r>
            <a:endParaRPr lang="ja-JP" altLang="en-US" sz="4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国民会議最終報告書（８月６日）</a:t>
            </a:r>
            <a:endParaRPr kumimoji="1" lang="ja-JP" altLang="en-US" dirty="0"/>
          </a:p>
        </p:txBody>
      </p:sp>
      <p:sp>
        <p:nvSpPr>
          <p:cNvPr id="3" name="コンテンツ プレースホルダ 2"/>
          <p:cNvSpPr>
            <a:spLocks noGrp="1"/>
          </p:cNvSpPr>
          <p:nvPr>
            <p:ph idx="1"/>
          </p:nvPr>
        </p:nvSpPr>
        <p:spPr>
          <a:xfrm>
            <a:off x="457200" y="1600200"/>
            <a:ext cx="8291264" cy="4853136"/>
          </a:xfrm>
        </p:spPr>
        <p:txBody>
          <a:bodyPr>
            <a:normAutofit/>
          </a:bodyPr>
          <a:lstStyle/>
          <a:p>
            <a:pPr>
              <a:buNone/>
            </a:pPr>
            <a:r>
              <a:rPr lang="ja-JP" altLang="en-US" dirty="0" smtClean="0"/>
              <a:t>　　介護保険制度では利用者負担割合が所得水準に関係なく一律であるが、制度の持続可能性や公平性の視点から、</a:t>
            </a:r>
            <a:r>
              <a:rPr lang="ja-JP" altLang="en-US" sz="3600" dirty="0" smtClean="0">
                <a:solidFill>
                  <a:srgbClr val="FF0000"/>
                </a:solidFill>
              </a:rPr>
              <a:t>一定以上の所得のある利用者負担は、引き上げるべき</a:t>
            </a:r>
            <a:r>
              <a:rPr lang="ja-JP" altLang="en-US" dirty="0" smtClean="0"/>
              <a:t>である。その際、介護保険は医療保険と異なり、</a:t>
            </a:r>
            <a:r>
              <a:rPr lang="ja-JP" altLang="en-US" sz="3600" dirty="0" smtClean="0">
                <a:solidFill>
                  <a:srgbClr val="FF0000"/>
                </a:solidFill>
              </a:rPr>
              <a:t>利用者自身が利用するサービスの量を決定しやすいことなど、</a:t>
            </a:r>
            <a:r>
              <a:rPr lang="ja-JP" altLang="en-US" sz="3600" u="sng" dirty="0" smtClean="0">
                <a:solidFill>
                  <a:srgbClr val="FF0000"/>
                </a:solidFill>
              </a:rPr>
              <a:t>医療保険との相違点に留意</a:t>
            </a:r>
            <a:r>
              <a:rPr lang="ja-JP" altLang="en-US" dirty="0" smtClean="0"/>
              <a:t>する必要がある。</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u="sng" dirty="0" smtClean="0"/>
              <a:t>2</a:t>
            </a:r>
            <a:r>
              <a:rPr lang="ja-JP" altLang="en-US" u="sng" dirty="0" smtClean="0"/>
              <a:t>割負担の対象　厚生労働省案</a:t>
            </a:r>
            <a:endParaRPr kumimoji="1" lang="ja-JP" altLang="en-US" dirty="0"/>
          </a:p>
        </p:txBody>
      </p:sp>
      <p:sp>
        <p:nvSpPr>
          <p:cNvPr id="3" name="コンテンツ プレースホルダ 2"/>
          <p:cNvSpPr>
            <a:spLocks noGrp="1"/>
          </p:cNvSpPr>
          <p:nvPr>
            <p:ph idx="1"/>
          </p:nvPr>
        </p:nvSpPr>
        <p:spPr>
          <a:xfrm>
            <a:off x="457200" y="1600200"/>
            <a:ext cx="8435280" cy="4525963"/>
          </a:xfrm>
        </p:spPr>
        <p:txBody>
          <a:bodyPr>
            <a:normAutofit lnSpcReduction="10000"/>
          </a:bodyPr>
          <a:lstStyle/>
          <a:p>
            <a:pPr>
              <a:buNone/>
            </a:pPr>
            <a:r>
              <a:rPr lang="ja-JP" altLang="en-US" dirty="0" smtClean="0"/>
              <a:t>　　一定以上の所得の水準については、事務局から</a:t>
            </a:r>
          </a:p>
          <a:p>
            <a:pPr>
              <a:buNone/>
            </a:pPr>
            <a:r>
              <a:rPr lang="ja-JP" altLang="en-US" dirty="0" smtClean="0"/>
              <a:t>　　① 第</a:t>
            </a:r>
            <a:r>
              <a:rPr lang="en-US" altLang="ja-JP" dirty="0" smtClean="0"/>
              <a:t>1 </a:t>
            </a:r>
            <a:r>
              <a:rPr lang="ja-JP" altLang="en-US" dirty="0" smtClean="0"/>
              <a:t>号被保険者全体の上位</a:t>
            </a:r>
            <a:r>
              <a:rPr lang="en-US" altLang="ja-JP" dirty="0" smtClean="0"/>
              <a:t>20</a:t>
            </a:r>
            <a:r>
              <a:rPr lang="ja-JP" altLang="en-US" dirty="0" smtClean="0"/>
              <a:t>％に該当する</a:t>
            </a:r>
            <a:r>
              <a:rPr lang="ja-JP" altLang="en-US" dirty="0" smtClean="0">
                <a:solidFill>
                  <a:srgbClr val="FF0000"/>
                </a:solidFill>
              </a:rPr>
              <a:t>合計所得金額</a:t>
            </a:r>
            <a:r>
              <a:rPr lang="en-US" altLang="ja-JP" dirty="0" smtClean="0">
                <a:solidFill>
                  <a:srgbClr val="FF0000"/>
                </a:solidFill>
              </a:rPr>
              <a:t>160 </a:t>
            </a:r>
            <a:r>
              <a:rPr lang="ja-JP" altLang="en-US" dirty="0" smtClean="0">
                <a:solidFill>
                  <a:srgbClr val="FF0000"/>
                </a:solidFill>
              </a:rPr>
              <a:t>万円</a:t>
            </a:r>
            <a:r>
              <a:rPr lang="ja-JP" altLang="en-US" dirty="0" smtClean="0"/>
              <a:t>（年金収入の場合</a:t>
            </a:r>
            <a:r>
              <a:rPr lang="en-US" altLang="ja-JP" dirty="0" smtClean="0"/>
              <a:t>280 </a:t>
            </a:r>
            <a:r>
              <a:rPr lang="ja-JP" altLang="en-US" dirty="0" smtClean="0"/>
              <a:t>万円）以上</a:t>
            </a:r>
          </a:p>
          <a:p>
            <a:pPr>
              <a:buNone/>
            </a:pPr>
            <a:r>
              <a:rPr lang="ja-JP" altLang="en-US" dirty="0" smtClean="0"/>
              <a:t>　　② 第</a:t>
            </a:r>
            <a:r>
              <a:rPr lang="en-US" altLang="ja-JP" dirty="0" smtClean="0"/>
              <a:t>1 </a:t>
            </a:r>
            <a:r>
              <a:rPr lang="ja-JP" altLang="en-US" dirty="0" smtClean="0"/>
              <a:t>号被保険者のうち課税層（約</a:t>
            </a:r>
            <a:r>
              <a:rPr lang="en-US" altLang="ja-JP" dirty="0" smtClean="0"/>
              <a:t>38</a:t>
            </a:r>
            <a:r>
              <a:rPr lang="ja-JP" altLang="en-US" dirty="0" smtClean="0"/>
              <a:t>％）の上位半分に該当する</a:t>
            </a:r>
            <a:r>
              <a:rPr lang="ja-JP" altLang="en-US" dirty="0" smtClean="0">
                <a:solidFill>
                  <a:srgbClr val="FF0000"/>
                </a:solidFill>
              </a:rPr>
              <a:t>合計所得金額</a:t>
            </a:r>
            <a:r>
              <a:rPr lang="en-US" altLang="ja-JP" dirty="0" smtClean="0">
                <a:solidFill>
                  <a:srgbClr val="FF0000"/>
                </a:solidFill>
              </a:rPr>
              <a:t>170 </a:t>
            </a:r>
            <a:r>
              <a:rPr lang="ja-JP" altLang="en-US" dirty="0" smtClean="0">
                <a:solidFill>
                  <a:srgbClr val="FF0000"/>
                </a:solidFill>
              </a:rPr>
              <a:t>万円</a:t>
            </a:r>
            <a:r>
              <a:rPr lang="ja-JP" altLang="en-US" dirty="0" smtClean="0"/>
              <a:t>（年金収入の場合</a:t>
            </a:r>
            <a:r>
              <a:rPr lang="en-US" altLang="ja-JP" dirty="0" smtClean="0"/>
              <a:t>290 </a:t>
            </a:r>
            <a:r>
              <a:rPr lang="ja-JP" altLang="en-US" dirty="0" smtClean="0"/>
              <a:t>万円）以上</a:t>
            </a:r>
            <a:endParaRPr lang="en-US" altLang="ja-JP" dirty="0" smtClean="0"/>
          </a:p>
          <a:p>
            <a:pPr>
              <a:buNone/>
            </a:pPr>
            <a:r>
              <a:rPr lang="ja-JP" altLang="en-US" dirty="0" smtClean="0"/>
              <a:t>　　の</a:t>
            </a:r>
            <a:r>
              <a:rPr lang="en-US" altLang="ja-JP" dirty="0" smtClean="0"/>
              <a:t>2 </a:t>
            </a:r>
            <a:r>
              <a:rPr lang="ja-JP" altLang="en-US" dirty="0" smtClean="0"/>
              <a:t>案が示された。</a:t>
            </a:r>
            <a:endParaRPr kumimoji="1" lang="ja-JP" altLang="en-US" dirty="0"/>
          </a:p>
        </p:txBody>
      </p:sp>
      <p:sp>
        <p:nvSpPr>
          <p:cNvPr id="4" name="タイトル 1"/>
          <p:cNvSpPr txBox="1">
            <a:spLocks/>
          </p:cNvSpPr>
          <p:nvPr/>
        </p:nvSpPr>
        <p:spPr>
          <a:xfrm>
            <a:off x="539552" y="6165304"/>
            <a:ext cx="8147248" cy="418058"/>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3200" dirty="0" smtClean="0">
                <a:solidFill>
                  <a:srgbClr val="FF0000"/>
                </a:solidFill>
                <a:latin typeface="+mj-lt"/>
                <a:ea typeface="+mj-ea"/>
                <a:cs typeface="+mj-cs"/>
              </a:rPr>
              <a:t>2013</a:t>
            </a:r>
            <a:r>
              <a:rPr lang="ja-JP" altLang="en-US" sz="3200" dirty="0" smtClean="0">
                <a:solidFill>
                  <a:srgbClr val="FF0000"/>
                </a:solidFill>
                <a:latin typeface="+mj-lt"/>
                <a:ea typeface="+mj-ea"/>
                <a:cs typeface="+mj-cs"/>
              </a:rPr>
              <a:t>年</a:t>
            </a:r>
            <a:r>
              <a:rPr kumimoji="1" lang="ja-JP" altLang="en-US" sz="3200" b="0" i="0" u="none" strike="noStrike" kern="1200" cap="none" spc="0" normalizeH="0" baseline="0" noProof="0" dirty="0" smtClean="0">
                <a:ln>
                  <a:noFill/>
                </a:ln>
                <a:solidFill>
                  <a:srgbClr val="FF0000"/>
                </a:solidFill>
                <a:effectLst/>
                <a:uLnTx/>
                <a:uFillTx/>
                <a:latin typeface="+mj-lt"/>
                <a:ea typeface="+mj-ea"/>
                <a:cs typeface="+mj-cs"/>
              </a:rPr>
              <a:t>社保審介護保険部会「見直し意見」</a:t>
            </a:r>
            <a:endParaRPr kumimoji="1" lang="ja-JP" altLang="en-US" sz="32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u="sng" dirty="0" smtClean="0"/>
              <a:t>自己負担２割とする水準</a:t>
            </a:r>
            <a:r>
              <a:rPr lang="en-US" altLang="ja-JP" dirty="0" smtClean="0"/>
              <a:t/>
            </a:r>
            <a:br>
              <a:rPr lang="en-US" altLang="ja-JP" dirty="0" smtClean="0"/>
            </a:br>
            <a:r>
              <a:rPr lang="ja-JP" altLang="en-US" sz="3100" dirty="0" smtClean="0"/>
              <a:t>（単身で年金収入のみの場合）</a:t>
            </a:r>
            <a:endParaRPr kumimoji="1" lang="ja-JP" altLang="en-US" dirty="0"/>
          </a:p>
        </p:txBody>
      </p:sp>
      <p:sp>
        <p:nvSpPr>
          <p:cNvPr id="4" name="タイトル 1"/>
          <p:cNvSpPr txBox="1">
            <a:spLocks/>
          </p:cNvSpPr>
          <p:nvPr/>
        </p:nvSpPr>
        <p:spPr>
          <a:xfrm>
            <a:off x="3877072" y="6021288"/>
            <a:ext cx="5266928" cy="28803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1600" dirty="0" smtClean="0">
                <a:solidFill>
                  <a:srgbClr val="FF0000"/>
                </a:solidFill>
                <a:latin typeface="+mj-lt"/>
                <a:ea typeface="+mj-ea"/>
                <a:cs typeface="+mj-cs"/>
              </a:rPr>
              <a:t>2013</a:t>
            </a:r>
            <a:r>
              <a:rPr lang="ja-JP" altLang="en-US" sz="1600" dirty="0" smtClean="0">
                <a:solidFill>
                  <a:srgbClr val="FF0000"/>
                </a:solidFill>
                <a:latin typeface="+mj-lt"/>
                <a:ea typeface="+mj-ea"/>
                <a:cs typeface="+mj-cs"/>
              </a:rPr>
              <a:t>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月２０日社保審介護保険部会資料より</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7" name="正方形/長方形 6"/>
          <p:cNvSpPr/>
          <p:nvPr/>
        </p:nvSpPr>
        <p:spPr>
          <a:xfrm>
            <a:off x="251520" y="1556792"/>
            <a:ext cx="8892480" cy="369332"/>
          </a:xfrm>
          <a:prstGeom prst="rect">
            <a:avLst/>
          </a:prstGeom>
        </p:spPr>
        <p:txBody>
          <a:bodyPr wrap="square">
            <a:spAutoFit/>
          </a:bodyPr>
          <a:lstStyle/>
          <a:p>
            <a:r>
              <a:rPr lang="en-US" altLang="ja-JP" b="1" dirty="0" smtClean="0"/>
              <a:t>※</a:t>
            </a:r>
            <a:r>
              <a:rPr lang="ja-JP" altLang="en-US" b="1" dirty="0" smtClean="0"/>
              <a:t>年金収入の場合：合計所得金額＝年金収入額－公的年金等控除（基本的に</a:t>
            </a:r>
            <a:r>
              <a:rPr lang="en-US" altLang="ja-JP" b="1" dirty="0" smtClean="0"/>
              <a:t>120</a:t>
            </a:r>
            <a:r>
              <a:rPr lang="ja-JP" altLang="en-US" b="1" dirty="0" smtClean="0"/>
              <a:t>万円）</a:t>
            </a:r>
            <a:endParaRPr lang="ja-JP" altLang="en-US" b="1" dirty="0"/>
          </a:p>
        </p:txBody>
      </p:sp>
      <p:sp>
        <p:nvSpPr>
          <p:cNvPr id="8" name="正方形/長方形 7"/>
          <p:cNvSpPr/>
          <p:nvPr/>
        </p:nvSpPr>
        <p:spPr>
          <a:xfrm>
            <a:off x="0" y="3140968"/>
            <a:ext cx="902811" cy="307777"/>
          </a:xfrm>
          <a:prstGeom prst="rect">
            <a:avLst/>
          </a:prstGeom>
        </p:spPr>
        <p:txBody>
          <a:bodyPr wrap="square">
            <a:spAutoFit/>
          </a:bodyPr>
          <a:lstStyle/>
          <a:p>
            <a:r>
              <a:rPr lang="ja-JP" altLang="en-US" sz="1400" dirty="0" smtClean="0"/>
              <a:t>年金収入</a:t>
            </a:r>
            <a:endParaRPr lang="ja-JP" altLang="en-US" sz="1400" dirty="0"/>
          </a:p>
        </p:txBody>
      </p:sp>
      <p:cxnSp>
        <p:nvCxnSpPr>
          <p:cNvPr id="12" name="直線矢印コネクタ 11"/>
          <p:cNvCxnSpPr/>
          <p:nvPr/>
        </p:nvCxnSpPr>
        <p:spPr>
          <a:xfrm>
            <a:off x="2411760" y="2924944"/>
            <a:ext cx="6336704"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899592" y="3356992"/>
            <a:ext cx="79928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827584" y="2636912"/>
            <a:ext cx="1569660" cy="369332"/>
          </a:xfrm>
          <a:prstGeom prst="rect">
            <a:avLst/>
          </a:prstGeom>
        </p:spPr>
        <p:txBody>
          <a:bodyPr wrap="none">
            <a:spAutoFit/>
          </a:bodyPr>
          <a:lstStyle/>
          <a:p>
            <a:r>
              <a:rPr lang="zh-TW" altLang="en-US" dirty="0" smtClean="0">
                <a:latin typeface="ＭＳ ゴシック" pitchFamily="49" charset="-128"/>
                <a:ea typeface="ＭＳ ゴシック" pitchFamily="49" charset="-128"/>
              </a:rPr>
              <a:t>合計所得金額</a:t>
            </a:r>
            <a:endParaRPr lang="ja-JP" altLang="en-US" dirty="0">
              <a:latin typeface="ＭＳ ゴシック" pitchFamily="49" charset="-128"/>
              <a:ea typeface="ＭＳ ゴシック" pitchFamily="49" charset="-128"/>
            </a:endParaRPr>
          </a:p>
        </p:txBody>
      </p:sp>
      <p:cxnSp>
        <p:nvCxnSpPr>
          <p:cNvPr id="18" name="直線コネクタ 17"/>
          <p:cNvCxnSpPr/>
          <p:nvPr/>
        </p:nvCxnSpPr>
        <p:spPr>
          <a:xfrm>
            <a:off x="899592" y="3068960"/>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403648" y="2996952"/>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516216" y="3140968"/>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995936" y="3068960"/>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460432" y="3068960"/>
            <a:ext cx="0" cy="64807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1403648" y="3429000"/>
            <a:ext cx="535724" cy="369332"/>
          </a:xfrm>
          <a:prstGeom prst="rect">
            <a:avLst/>
          </a:prstGeom>
        </p:spPr>
        <p:txBody>
          <a:bodyPr wrap="none">
            <a:spAutoFit/>
          </a:bodyPr>
          <a:lstStyle/>
          <a:p>
            <a:r>
              <a:rPr lang="en-US" altLang="ja-JP" dirty="0" smtClean="0"/>
              <a:t>100</a:t>
            </a:r>
            <a:endParaRPr lang="ja-JP" altLang="en-US" dirty="0"/>
          </a:p>
        </p:txBody>
      </p:sp>
      <p:sp>
        <p:nvSpPr>
          <p:cNvPr id="29" name="正方形/長方形 28"/>
          <p:cNvSpPr/>
          <p:nvPr/>
        </p:nvSpPr>
        <p:spPr>
          <a:xfrm>
            <a:off x="3923928" y="3429000"/>
            <a:ext cx="535724" cy="369332"/>
          </a:xfrm>
          <a:prstGeom prst="rect">
            <a:avLst/>
          </a:prstGeom>
        </p:spPr>
        <p:txBody>
          <a:bodyPr wrap="none">
            <a:spAutoFit/>
          </a:bodyPr>
          <a:lstStyle/>
          <a:p>
            <a:r>
              <a:rPr lang="en-US" altLang="ja-JP" dirty="0" smtClean="0"/>
              <a:t>200</a:t>
            </a:r>
            <a:endParaRPr lang="ja-JP" altLang="en-US" dirty="0"/>
          </a:p>
        </p:txBody>
      </p:sp>
      <p:sp>
        <p:nvSpPr>
          <p:cNvPr id="30" name="正方形/長方形 29"/>
          <p:cNvSpPr/>
          <p:nvPr/>
        </p:nvSpPr>
        <p:spPr>
          <a:xfrm>
            <a:off x="6012160" y="3429000"/>
            <a:ext cx="627902" cy="369332"/>
          </a:xfrm>
          <a:prstGeom prst="rect">
            <a:avLst/>
          </a:prstGeom>
        </p:spPr>
        <p:txBody>
          <a:bodyPr wrap="square">
            <a:spAutoFit/>
          </a:bodyPr>
          <a:lstStyle/>
          <a:p>
            <a:r>
              <a:rPr lang="en-US" altLang="ja-JP" dirty="0" smtClean="0"/>
              <a:t>300</a:t>
            </a:r>
            <a:endParaRPr lang="ja-JP" altLang="en-US" dirty="0"/>
          </a:p>
        </p:txBody>
      </p:sp>
      <p:sp>
        <p:nvSpPr>
          <p:cNvPr id="31" name="正方形/長方形 30"/>
          <p:cNvSpPr/>
          <p:nvPr/>
        </p:nvSpPr>
        <p:spPr>
          <a:xfrm>
            <a:off x="8608276" y="3429000"/>
            <a:ext cx="535724" cy="369332"/>
          </a:xfrm>
          <a:prstGeom prst="rect">
            <a:avLst/>
          </a:prstGeom>
        </p:spPr>
        <p:txBody>
          <a:bodyPr wrap="none">
            <a:spAutoFit/>
          </a:bodyPr>
          <a:lstStyle/>
          <a:p>
            <a:r>
              <a:rPr lang="en-US" altLang="ja-JP" dirty="0" smtClean="0"/>
              <a:t>400</a:t>
            </a:r>
            <a:endParaRPr lang="ja-JP" altLang="en-US" dirty="0"/>
          </a:p>
        </p:txBody>
      </p:sp>
      <p:sp>
        <p:nvSpPr>
          <p:cNvPr id="32" name="正方形/長方形 31"/>
          <p:cNvSpPr/>
          <p:nvPr/>
        </p:nvSpPr>
        <p:spPr>
          <a:xfrm>
            <a:off x="5652120" y="2348880"/>
            <a:ext cx="651140" cy="461665"/>
          </a:xfrm>
          <a:prstGeom prst="rect">
            <a:avLst/>
          </a:prstGeom>
        </p:spPr>
        <p:txBody>
          <a:bodyPr wrap="none">
            <a:spAutoFit/>
          </a:bodyPr>
          <a:lstStyle/>
          <a:p>
            <a:r>
              <a:rPr lang="en-US" altLang="ja-JP" sz="2400" b="1" dirty="0" smtClean="0">
                <a:solidFill>
                  <a:srgbClr val="FF0000"/>
                </a:solidFill>
              </a:rPr>
              <a:t>160</a:t>
            </a:r>
            <a:endParaRPr lang="ja-JP" altLang="en-US" sz="2400" b="1" dirty="0">
              <a:solidFill>
                <a:srgbClr val="FF0000"/>
              </a:solidFill>
            </a:endParaRPr>
          </a:p>
        </p:txBody>
      </p:sp>
      <p:sp>
        <p:nvSpPr>
          <p:cNvPr id="33" name="正方形/長方形 32"/>
          <p:cNvSpPr/>
          <p:nvPr/>
        </p:nvSpPr>
        <p:spPr>
          <a:xfrm>
            <a:off x="6444208" y="2420888"/>
            <a:ext cx="574196" cy="400110"/>
          </a:xfrm>
          <a:prstGeom prst="rect">
            <a:avLst/>
          </a:prstGeom>
        </p:spPr>
        <p:txBody>
          <a:bodyPr wrap="square">
            <a:spAutoFit/>
          </a:bodyPr>
          <a:lstStyle/>
          <a:p>
            <a:r>
              <a:rPr lang="en-US" altLang="ja-JP" sz="2000" b="1" dirty="0" smtClean="0"/>
              <a:t>190</a:t>
            </a:r>
            <a:endParaRPr lang="ja-JP" altLang="en-US" sz="2000" dirty="0"/>
          </a:p>
        </p:txBody>
      </p:sp>
      <p:sp>
        <p:nvSpPr>
          <p:cNvPr id="34" name="正方形/長方形 33"/>
          <p:cNvSpPr/>
          <p:nvPr/>
        </p:nvSpPr>
        <p:spPr>
          <a:xfrm>
            <a:off x="1115616" y="3789040"/>
            <a:ext cx="1080120" cy="830997"/>
          </a:xfrm>
          <a:prstGeom prst="rect">
            <a:avLst/>
          </a:prstGeom>
          <a:ln>
            <a:solidFill>
              <a:schemeClr val="tx1"/>
            </a:solidFill>
            <a:prstDash val="dash"/>
          </a:ln>
        </p:spPr>
        <p:txBody>
          <a:bodyPr wrap="square">
            <a:spAutoFit/>
          </a:bodyPr>
          <a:lstStyle/>
          <a:p>
            <a:r>
              <a:rPr lang="ja-JP" altLang="en-US" sz="1600" dirty="0" smtClean="0"/>
              <a:t>住民税</a:t>
            </a:r>
          </a:p>
          <a:p>
            <a:r>
              <a:rPr lang="ja-JP" altLang="en-US" sz="1600" dirty="0" smtClean="0"/>
              <a:t>非課税</a:t>
            </a:r>
          </a:p>
          <a:p>
            <a:r>
              <a:rPr lang="ja-JP" altLang="en-US" sz="1600" dirty="0" smtClean="0"/>
              <a:t>１５５万円</a:t>
            </a:r>
            <a:endParaRPr lang="ja-JP" altLang="en-US" sz="1600" dirty="0"/>
          </a:p>
        </p:txBody>
      </p:sp>
      <p:cxnSp>
        <p:nvCxnSpPr>
          <p:cNvPr id="36" name="直線矢印コネクタ 35"/>
          <p:cNvCxnSpPr/>
          <p:nvPr/>
        </p:nvCxnSpPr>
        <p:spPr>
          <a:xfrm flipV="1">
            <a:off x="1691680" y="3356992"/>
            <a:ext cx="1008112"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2339752" y="3861048"/>
            <a:ext cx="1224136" cy="1261884"/>
          </a:xfrm>
          <a:prstGeom prst="rect">
            <a:avLst/>
          </a:prstGeom>
          <a:ln>
            <a:solidFill>
              <a:schemeClr val="tx1"/>
            </a:solidFill>
            <a:prstDash val="dash"/>
          </a:ln>
        </p:spPr>
        <p:txBody>
          <a:bodyPr wrap="square">
            <a:spAutoFit/>
          </a:bodyPr>
          <a:lstStyle/>
          <a:p>
            <a:r>
              <a:rPr lang="zh-TW" altLang="en-US" sz="1400" dirty="0" smtClean="0"/>
              <a:t>平均的消費支出</a:t>
            </a:r>
            <a:r>
              <a:rPr lang="zh-TW" altLang="en-US" dirty="0" smtClean="0"/>
              <a:t>（</a:t>
            </a:r>
            <a:r>
              <a:rPr lang="zh-TW" altLang="en-US" sz="1400" dirty="0" smtClean="0"/>
              <a:t>無職高齢者単身世帯）</a:t>
            </a:r>
          </a:p>
          <a:p>
            <a:r>
              <a:rPr lang="ja-JP" altLang="en-US" sz="1600" dirty="0" smtClean="0"/>
              <a:t>１７０万円</a:t>
            </a:r>
            <a:endParaRPr lang="ja-JP" altLang="en-US" sz="1600" dirty="0"/>
          </a:p>
        </p:txBody>
      </p:sp>
      <p:cxnSp>
        <p:nvCxnSpPr>
          <p:cNvPr id="42" name="直線矢印コネクタ 41"/>
          <p:cNvCxnSpPr>
            <a:stCxn id="41" idx="0"/>
          </p:cNvCxnSpPr>
          <p:nvPr/>
        </p:nvCxnSpPr>
        <p:spPr>
          <a:xfrm flipV="1">
            <a:off x="2951820" y="3356992"/>
            <a:ext cx="180020" cy="50405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3635896" y="3861048"/>
            <a:ext cx="1205880" cy="769441"/>
          </a:xfrm>
          <a:prstGeom prst="rect">
            <a:avLst/>
          </a:prstGeom>
          <a:ln>
            <a:solidFill>
              <a:schemeClr val="tx1"/>
            </a:solidFill>
            <a:prstDash val="dash"/>
          </a:ln>
        </p:spPr>
        <p:txBody>
          <a:bodyPr wrap="square">
            <a:spAutoFit/>
          </a:bodyPr>
          <a:lstStyle/>
          <a:p>
            <a:r>
              <a:rPr lang="ja-JP" altLang="en-US" sz="1400" dirty="0" smtClean="0"/>
              <a:t>モデル年金</a:t>
            </a:r>
          </a:p>
          <a:p>
            <a:r>
              <a:rPr lang="en-US" altLang="ja-JP" sz="1400" dirty="0" smtClean="0"/>
              <a:t>(</a:t>
            </a:r>
            <a:r>
              <a:rPr lang="ja-JP" altLang="en-US" sz="1400" dirty="0" smtClean="0"/>
              <a:t>厚生年金</a:t>
            </a:r>
            <a:r>
              <a:rPr lang="en-US" altLang="ja-JP" sz="1400" dirty="0" smtClean="0"/>
              <a:t>)</a:t>
            </a:r>
          </a:p>
          <a:p>
            <a:r>
              <a:rPr lang="ja-JP" altLang="en-US" sz="1600" dirty="0" smtClean="0"/>
              <a:t>１９８万円</a:t>
            </a:r>
            <a:endParaRPr lang="ja-JP" altLang="en-US" sz="1600" dirty="0"/>
          </a:p>
        </p:txBody>
      </p:sp>
      <p:cxnSp>
        <p:nvCxnSpPr>
          <p:cNvPr id="47" name="直線矢印コネクタ 46"/>
          <p:cNvCxnSpPr/>
          <p:nvPr/>
        </p:nvCxnSpPr>
        <p:spPr>
          <a:xfrm flipV="1">
            <a:off x="3851920" y="3356992"/>
            <a:ext cx="0" cy="50405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932040" y="3933056"/>
            <a:ext cx="1512168" cy="892552"/>
          </a:xfrm>
          <a:prstGeom prst="rect">
            <a:avLst/>
          </a:prstGeom>
          <a:solidFill>
            <a:srgbClr val="FFFF00"/>
          </a:solidFill>
          <a:ln w="15875">
            <a:solidFill>
              <a:srgbClr val="FF0000"/>
            </a:solidFill>
            <a:prstDash val="solid"/>
          </a:ln>
        </p:spPr>
        <p:txBody>
          <a:bodyPr wrap="square">
            <a:spAutoFit/>
          </a:bodyPr>
          <a:lstStyle/>
          <a:p>
            <a:r>
              <a:rPr lang="ja-JP" altLang="en-US" dirty="0" smtClean="0"/>
              <a:t>（</a:t>
            </a:r>
            <a:r>
              <a:rPr lang="ja-JP" altLang="en-US" sz="1600" b="1" dirty="0" smtClean="0"/>
              <a:t>案）被保険者の上位２０％</a:t>
            </a:r>
          </a:p>
          <a:p>
            <a:r>
              <a:rPr lang="ja-JP" altLang="en-US" b="1" dirty="0" smtClean="0">
                <a:solidFill>
                  <a:srgbClr val="FF0000"/>
                </a:solidFill>
              </a:rPr>
              <a:t>２８０万円</a:t>
            </a:r>
            <a:endParaRPr lang="ja-JP" altLang="en-US" b="1" dirty="0">
              <a:solidFill>
                <a:srgbClr val="FF0000"/>
              </a:solidFill>
            </a:endParaRPr>
          </a:p>
        </p:txBody>
      </p:sp>
      <p:cxnSp>
        <p:nvCxnSpPr>
          <p:cNvPr id="50" name="直線コネクタ 49"/>
          <p:cNvCxnSpPr/>
          <p:nvPr/>
        </p:nvCxnSpPr>
        <p:spPr>
          <a:xfrm>
            <a:off x="5940152" y="2852936"/>
            <a:ext cx="0" cy="57606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5940152" y="3501008"/>
            <a:ext cx="0" cy="432048"/>
          </a:xfrm>
          <a:prstGeom prst="straightConnector1">
            <a:avLst/>
          </a:prstGeom>
          <a:ln w="158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6516216" y="3933056"/>
            <a:ext cx="1080120" cy="769441"/>
          </a:xfrm>
          <a:prstGeom prst="rect">
            <a:avLst/>
          </a:prstGeom>
          <a:ln w="9525">
            <a:solidFill>
              <a:schemeClr val="tx1"/>
            </a:solidFill>
            <a:prstDash val="dash"/>
          </a:ln>
        </p:spPr>
        <p:txBody>
          <a:bodyPr wrap="square">
            <a:spAutoFit/>
          </a:bodyPr>
          <a:lstStyle/>
          <a:p>
            <a:r>
              <a:rPr lang="ja-JP" altLang="en-US" sz="1400" dirty="0" smtClean="0"/>
              <a:t>介護保険料</a:t>
            </a:r>
          </a:p>
          <a:p>
            <a:r>
              <a:rPr lang="ja-JP" altLang="en-US" sz="1400" dirty="0" smtClean="0"/>
              <a:t>が第６段階</a:t>
            </a:r>
          </a:p>
          <a:p>
            <a:r>
              <a:rPr lang="ja-JP" altLang="en-US" sz="1600" dirty="0" smtClean="0"/>
              <a:t>３１０万円</a:t>
            </a:r>
            <a:endParaRPr lang="ja-JP" altLang="en-US" sz="1600" dirty="0"/>
          </a:p>
        </p:txBody>
      </p:sp>
      <p:cxnSp>
        <p:nvCxnSpPr>
          <p:cNvPr id="55" name="直線コネクタ 54"/>
          <p:cNvCxnSpPr/>
          <p:nvPr/>
        </p:nvCxnSpPr>
        <p:spPr>
          <a:xfrm>
            <a:off x="6732240" y="2852936"/>
            <a:ext cx="0" cy="57606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6804248" y="3356992"/>
            <a:ext cx="0" cy="57606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7740352" y="3933056"/>
            <a:ext cx="1403648" cy="792088"/>
          </a:xfrm>
          <a:prstGeom prst="rect">
            <a:avLst/>
          </a:prstGeom>
          <a:ln>
            <a:solidFill>
              <a:schemeClr val="tx1"/>
            </a:solidFill>
            <a:prstDash val="dash"/>
          </a:ln>
        </p:spPr>
        <p:txBody>
          <a:bodyPr wrap="square">
            <a:spAutoFit/>
          </a:bodyPr>
          <a:lstStyle/>
          <a:p>
            <a:r>
              <a:rPr lang="ja-JP" altLang="en-US" sz="1400" dirty="0" smtClean="0"/>
              <a:t>医療保険の</a:t>
            </a:r>
          </a:p>
          <a:p>
            <a:r>
              <a:rPr lang="ja-JP" altLang="en-US" sz="1400" dirty="0" smtClean="0"/>
              <a:t>現役並み所得</a:t>
            </a:r>
          </a:p>
          <a:p>
            <a:r>
              <a:rPr lang="ja-JP" altLang="en-US" sz="1600" dirty="0" smtClean="0"/>
              <a:t>３８３万円</a:t>
            </a:r>
            <a:endParaRPr lang="ja-JP" altLang="en-US" sz="1600" dirty="0"/>
          </a:p>
        </p:txBody>
      </p:sp>
      <p:cxnSp>
        <p:nvCxnSpPr>
          <p:cNvPr id="59" name="直線矢印コネクタ 58"/>
          <p:cNvCxnSpPr/>
          <p:nvPr/>
        </p:nvCxnSpPr>
        <p:spPr>
          <a:xfrm flipV="1">
            <a:off x="7956376" y="3356992"/>
            <a:ext cx="0" cy="64807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「２割負担可能」の理屈</a:t>
            </a:r>
            <a:endParaRPr kumimoji="1" lang="ja-JP" altLang="en-US" u="sng" dirty="0"/>
          </a:p>
        </p:txBody>
      </p:sp>
      <p:sp>
        <p:nvSpPr>
          <p:cNvPr id="3" name="コンテンツ プレースホルダ 2"/>
          <p:cNvSpPr>
            <a:spLocks noGrp="1"/>
          </p:cNvSpPr>
          <p:nvPr>
            <p:ph idx="1"/>
          </p:nvPr>
        </p:nvSpPr>
        <p:spPr>
          <a:xfrm>
            <a:off x="457200" y="1340768"/>
            <a:ext cx="8229600" cy="4785395"/>
          </a:xfrm>
        </p:spPr>
        <p:txBody>
          <a:bodyPr/>
          <a:lstStyle/>
          <a:p>
            <a:pPr>
              <a:buNone/>
            </a:pPr>
            <a:r>
              <a:rPr kumimoji="1" lang="ja-JP" altLang="en-US" dirty="0" smtClean="0"/>
              <a:t>　　　　　　　　</a:t>
            </a:r>
            <a:endParaRPr kumimoji="1" lang="en-US" altLang="ja-JP" dirty="0" smtClean="0"/>
          </a:p>
          <a:p>
            <a:pPr>
              <a:buNone/>
            </a:pPr>
            <a:r>
              <a:rPr lang="ja-JP" altLang="en-US" dirty="0" smtClean="0"/>
              <a:t>　　</a:t>
            </a:r>
            <a:endParaRPr kumimoji="1" lang="ja-JP" altLang="en-US" dirty="0"/>
          </a:p>
        </p:txBody>
      </p:sp>
      <p:sp>
        <p:nvSpPr>
          <p:cNvPr id="4" name="正方形/長方形 3"/>
          <p:cNvSpPr/>
          <p:nvPr/>
        </p:nvSpPr>
        <p:spPr>
          <a:xfrm>
            <a:off x="2051720" y="2924944"/>
            <a:ext cx="496855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83568" y="2924944"/>
            <a:ext cx="1368152" cy="16561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税：２２．６</a:t>
            </a:r>
            <a:endParaRPr kumimoji="1" lang="en-US" altLang="ja-JP" dirty="0" smtClean="0">
              <a:solidFill>
                <a:schemeClr val="tx1"/>
              </a:solidFill>
            </a:endParaRPr>
          </a:p>
          <a:p>
            <a:pPr algn="ctr"/>
            <a:r>
              <a:rPr lang="ja-JP" altLang="en-US" dirty="0" smtClean="0">
                <a:solidFill>
                  <a:schemeClr val="tx1"/>
                </a:solidFill>
              </a:rPr>
              <a:t>介護保険料７．５</a:t>
            </a:r>
            <a:endParaRPr lang="en-US" altLang="ja-JP" dirty="0" smtClean="0">
              <a:solidFill>
                <a:schemeClr val="tx1"/>
              </a:solidFill>
            </a:endParaRPr>
          </a:p>
          <a:p>
            <a:pPr algn="ctr"/>
            <a:r>
              <a:rPr kumimoji="1" lang="ja-JP" altLang="en-US" dirty="0" smtClean="0">
                <a:solidFill>
                  <a:schemeClr val="tx1"/>
                </a:solidFill>
              </a:rPr>
              <a:t>医療保険料１５．２</a:t>
            </a:r>
            <a:endParaRPr kumimoji="1" lang="ja-JP" altLang="en-US" dirty="0">
              <a:solidFill>
                <a:schemeClr val="tx1"/>
              </a:solidFill>
            </a:endParaRPr>
          </a:p>
        </p:txBody>
      </p:sp>
      <p:sp>
        <p:nvSpPr>
          <p:cNvPr id="6" name="正方形/長方形 5"/>
          <p:cNvSpPr/>
          <p:nvPr/>
        </p:nvSpPr>
        <p:spPr>
          <a:xfrm>
            <a:off x="7020272" y="2924944"/>
            <a:ext cx="187220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195736" y="5085184"/>
            <a:ext cx="4824536" cy="1772816"/>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t" anchorCtr="0"/>
          <a:lstStyle/>
          <a:p>
            <a:pPr algn="ctr"/>
            <a:r>
              <a:rPr lang="ja-JP" altLang="en-US" dirty="0" smtClean="0">
                <a:solidFill>
                  <a:schemeClr val="tx1"/>
                </a:solidFill>
              </a:rPr>
              <a:t>食料費３８．５</a:t>
            </a:r>
            <a:endParaRPr lang="en-US" altLang="ja-JP" dirty="0" smtClean="0">
              <a:solidFill>
                <a:schemeClr val="tx1"/>
              </a:solidFill>
            </a:endParaRPr>
          </a:p>
          <a:p>
            <a:pPr algn="ctr"/>
            <a:endParaRPr kumimoji="1" lang="en-US" altLang="ja-JP" dirty="0" smtClean="0">
              <a:solidFill>
                <a:schemeClr val="tx1"/>
              </a:solidFill>
            </a:endParaRPr>
          </a:p>
          <a:p>
            <a:pPr algn="ctr"/>
            <a:r>
              <a:rPr kumimoji="1" lang="ja-JP" altLang="en-US" dirty="0" smtClean="0">
                <a:solidFill>
                  <a:schemeClr val="tx1"/>
                </a:solidFill>
              </a:rPr>
              <a:t>住居１７．７</a:t>
            </a:r>
            <a:endParaRPr kumimoji="1" lang="en-US" altLang="ja-JP" dirty="0" smtClean="0">
              <a:solidFill>
                <a:schemeClr val="tx1"/>
              </a:solidFill>
            </a:endParaRPr>
          </a:p>
          <a:p>
            <a:pPr algn="ctr"/>
            <a:endParaRPr lang="en-US" altLang="ja-JP" dirty="0" smtClean="0">
              <a:solidFill>
                <a:schemeClr val="tx1"/>
              </a:solidFill>
            </a:endParaRPr>
          </a:p>
          <a:p>
            <a:pPr algn="ctr"/>
            <a:r>
              <a:rPr lang="ja-JP" altLang="en-US" dirty="0" smtClean="0">
                <a:solidFill>
                  <a:schemeClr val="tx1"/>
                </a:solidFill>
              </a:rPr>
              <a:t>光熱水１５．６</a:t>
            </a:r>
            <a:endParaRPr lang="en-US" altLang="ja-JP" dirty="0" smtClean="0">
              <a:solidFill>
                <a:schemeClr val="tx1"/>
              </a:solidFill>
            </a:endParaRPr>
          </a:p>
          <a:p>
            <a:pPr algn="ctr"/>
            <a:endParaRPr kumimoji="1" lang="en-US" altLang="ja-JP" dirty="0" smtClean="0">
              <a:solidFill>
                <a:schemeClr val="tx1"/>
              </a:solidFill>
            </a:endParaRPr>
          </a:p>
          <a:p>
            <a:pPr algn="ctr"/>
            <a:r>
              <a:rPr kumimoji="1" lang="ja-JP" altLang="en-US" dirty="0" smtClean="0">
                <a:solidFill>
                  <a:schemeClr val="tx1"/>
                </a:solidFill>
              </a:rPr>
              <a:t>家具等７．４</a:t>
            </a:r>
            <a:endParaRPr kumimoji="1" lang="en-US" altLang="ja-JP" dirty="0" smtClean="0">
              <a:solidFill>
                <a:schemeClr val="tx1"/>
              </a:solidFill>
            </a:endParaRPr>
          </a:p>
          <a:p>
            <a:pPr algn="ctr"/>
            <a:endParaRPr lang="en-US" altLang="ja-JP" dirty="0" smtClean="0">
              <a:solidFill>
                <a:schemeClr val="tx1"/>
              </a:solidFill>
            </a:endParaRPr>
          </a:p>
          <a:p>
            <a:pPr algn="ctr"/>
            <a:r>
              <a:rPr lang="ja-JP" altLang="en-US" dirty="0" smtClean="0">
                <a:solidFill>
                  <a:schemeClr val="tx1"/>
                </a:solidFill>
              </a:rPr>
              <a:t>被服・履物５．９</a:t>
            </a:r>
            <a:endParaRPr lang="en-US" altLang="ja-JP" dirty="0" smtClean="0">
              <a:solidFill>
                <a:schemeClr val="tx1"/>
              </a:solidFill>
            </a:endParaRPr>
          </a:p>
          <a:p>
            <a:pPr algn="ctr"/>
            <a:endParaRPr kumimoji="1" lang="en-US" altLang="ja-JP" dirty="0" smtClean="0">
              <a:solidFill>
                <a:schemeClr val="tx1"/>
              </a:solidFill>
            </a:endParaRPr>
          </a:p>
          <a:p>
            <a:pPr algn="ctr"/>
            <a:r>
              <a:rPr kumimoji="1" lang="ja-JP" altLang="en-US" dirty="0" smtClean="0">
                <a:solidFill>
                  <a:schemeClr val="tx1"/>
                </a:solidFill>
              </a:rPr>
              <a:t>保険医療１０．１</a:t>
            </a:r>
            <a:endParaRPr kumimoji="1" lang="en-US" altLang="ja-JP" dirty="0" smtClean="0">
              <a:solidFill>
                <a:schemeClr val="tx1"/>
              </a:solidFill>
            </a:endParaRPr>
          </a:p>
          <a:p>
            <a:pPr algn="ctr"/>
            <a:endParaRPr lang="en-US" altLang="ja-JP" dirty="0" smtClean="0">
              <a:solidFill>
                <a:schemeClr val="tx1"/>
              </a:solidFill>
            </a:endParaRPr>
          </a:p>
          <a:p>
            <a:pPr algn="ctr"/>
            <a:r>
              <a:rPr lang="ja-JP" altLang="en-US" dirty="0" smtClean="0">
                <a:solidFill>
                  <a:schemeClr val="tx1"/>
                </a:solidFill>
              </a:rPr>
              <a:t>交通・通信１３．３</a:t>
            </a:r>
            <a:endParaRPr lang="en-US" altLang="ja-JP" dirty="0" smtClean="0">
              <a:solidFill>
                <a:schemeClr val="tx1"/>
              </a:solidFill>
            </a:endParaRPr>
          </a:p>
          <a:p>
            <a:pPr algn="ctr"/>
            <a:r>
              <a:rPr kumimoji="1" lang="ja-JP" altLang="en-US" dirty="0" smtClean="0">
                <a:solidFill>
                  <a:schemeClr val="tx1"/>
                </a:solidFill>
              </a:rPr>
              <a:t>教養娯楽１８．２</a:t>
            </a:r>
            <a:endParaRPr kumimoji="1" lang="en-US" altLang="ja-JP" dirty="0" smtClean="0">
              <a:solidFill>
                <a:schemeClr val="tx1"/>
              </a:solidFill>
            </a:endParaRPr>
          </a:p>
          <a:p>
            <a:pPr algn="ctr"/>
            <a:endParaRPr lang="en-US" altLang="ja-JP" dirty="0" smtClean="0">
              <a:solidFill>
                <a:schemeClr val="tx1"/>
              </a:solidFill>
            </a:endParaRPr>
          </a:p>
          <a:p>
            <a:pPr algn="ctr"/>
            <a:r>
              <a:rPr lang="ja-JP" altLang="en-US" dirty="0" smtClean="0">
                <a:solidFill>
                  <a:schemeClr val="tx1"/>
                </a:solidFill>
              </a:rPr>
              <a:t>その他４３．３</a:t>
            </a:r>
            <a:endParaRPr kumimoji="1" lang="ja-JP" altLang="en-US" dirty="0">
              <a:solidFill>
                <a:schemeClr val="tx1"/>
              </a:solidFill>
            </a:endParaRPr>
          </a:p>
        </p:txBody>
      </p:sp>
      <p:sp>
        <p:nvSpPr>
          <p:cNvPr id="8" name="正方形/長方形 7"/>
          <p:cNvSpPr/>
          <p:nvPr/>
        </p:nvSpPr>
        <p:spPr>
          <a:xfrm>
            <a:off x="683568" y="2348880"/>
            <a:ext cx="1296144" cy="648072"/>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税・保険料</a:t>
            </a:r>
            <a:endParaRPr kumimoji="1" lang="en-US" altLang="ja-JP" b="1" dirty="0" smtClean="0">
              <a:solidFill>
                <a:schemeClr val="tx1"/>
              </a:solidFill>
            </a:endParaRPr>
          </a:p>
          <a:p>
            <a:pPr algn="ctr"/>
            <a:r>
              <a:rPr kumimoji="1" lang="ja-JP" altLang="en-US" b="1" dirty="0" smtClean="0">
                <a:solidFill>
                  <a:schemeClr val="tx1"/>
                </a:solidFill>
              </a:rPr>
              <a:t>４５万円</a:t>
            </a:r>
            <a:endParaRPr kumimoji="1" lang="ja-JP" altLang="en-US" b="1" dirty="0">
              <a:solidFill>
                <a:schemeClr val="tx1"/>
              </a:solidFill>
            </a:endParaRPr>
          </a:p>
        </p:txBody>
      </p:sp>
      <p:sp>
        <p:nvSpPr>
          <p:cNvPr id="9" name="正方形/長方形 8"/>
          <p:cNvSpPr/>
          <p:nvPr/>
        </p:nvSpPr>
        <p:spPr>
          <a:xfrm>
            <a:off x="2195736" y="4797152"/>
            <a:ext cx="4752528" cy="288032"/>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単身無職高齢者の消費支出１７０万円</a:t>
            </a:r>
            <a:endParaRPr kumimoji="1" lang="ja-JP" altLang="en-US" sz="2000" b="1" dirty="0">
              <a:solidFill>
                <a:schemeClr val="tx1"/>
              </a:solidFill>
            </a:endParaRPr>
          </a:p>
        </p:txBody>
      </p:sp>
      <p:cxnSp>
        <p:nvCxnSpPr>
          <p:cNvPr id="11" name="直線コネクタ 10"/>
          <p:cNvCxnSpPr/>
          <p:nvPr/>
        </p:nvCxnSpPr>
        <p:spPr>
          <a:xfrm>
            <a:off x="2123728" y="2564904"/>
            <a:ext cx="676875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123728" y="2564904"/>
            <a:ext cx="0" cy="2160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892480" y="2564904"/>
            <a:ext cx="0" cy="2160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923928" y="2132856"/>
            <a:ext cx="1656184" cy="720080"/>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可処分所得</a:t>
            </a:r>
            <a:endParaRPr kumimoji="1" lang="en-US" altLang="ja-JP" sz="2000" b="1" dirty="0" smtClean="0">
              <a:solidFill>
                <a:schemeClr val="tx1"/>
              </a:solidFill>
            </a:endParaRPr>
          </a:p>
          <a:p>
            <a:pPr algn="ctr"/>
            <a:r>
              <a:rPr lang="ja-JP" altLang="en-US" sz="2000" b="1" dirty="0" smtClean="0">
                <a:solidFill>
                  <a:schemeClr val="tx1"/>
                </a:solidFill>
              </a:rPr>
              <a:t>２３５</a:t>
            </a:r>
            <a:r>
              <a:rPr kumimoji="1" lang="ja-JP" altLang="en-US" sz="2000" b="1" dirty="0" smtClean="0">
                <a:solidFill>
                  <a:schemeClr val="tx1"/>
                </a:solidFill>
              </a:rPr>
              <a:t>万円</a:t>
            </a:r>
            <a:endParaRPr kumimoji="1" lang="ja-JP" altLang="en-US" sz="2000" b="1" dirty="0">
              <a:solidFill>
                <a:schemeClr val="tx1"/>
              </a:solidFill>
            </a:endParaRPr>
          </a:p>
        </p:txBody>
      </p:sp>
      <p:cxnSp>
        <p:nvCxnSpPr>
          <p:cNvPr id="19" name="直線矢印コネクタ 18"/>
          <p:cNvCxnSpPr/>
          <p:nvPr/>
        </p:nvCxnSpPr>
        <p:spPr>
          <a:xfrm>
            <a:off x="7020272" y="4869160"/>
            <a:ext cx="1872208"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7380312" y="4941168"/>
            <a:ext cx="1296144" cy="648072"/>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FF0000"/>
                </a:solidFill>
              </a:rPr>
              <a:t>差額</a:t>
            </a:r>
            <a:endParaRPr kumimoji="1" lang="en-US" altLang="ja-JP" sz="2400" b="1" dirty="0" smtClean="0">
              <a:solidFill>
                <a:srgbClr val="FF0000"/>
              </a:solidFill>
            </a:endParaRPr>
          </a:p>
          <a:p>
            <a:pPr algn="ctr"/>
            <a:r>
              <a:rPr lang="ja-JP" altLang="en-US" sz="2400" b="1" dirty="0" smtClean="0">
                <a:solidFill>
                  <a:srgbClr val="FF0000"/>
                </a:solidFill>
              </a:rPr>
              <a:t>６５</a:t>
            </a:r>
            <a:r>
              <a:rPr kumimoji="1" lang="ja-JP" altLang="en-US" sz="2400" b="1" dirty="0" smtClean="0">
                <a:solidFill>
                  <a:srgbClr val="FF0000"/>
                </a:solidFill>
              </a:rPr>
              <a:t>万円</a:t>
            </a:r>
            <a:endParaRPr kumimoji="1" lang="ja-JP" altLang="en-US" sz="2400" b="1" dirty="0">
              <a:solidFill>
                <a:srgbClr val="FF0000"/>
              </a:solidFill>
            </a:endParaRPr>
          </a:p>
        </p:txBody>
      </p:sp>
      <p:cxnSp>
        <p:nvCxnSpPr>
          <p:cNvPr id="24" name="直線コネクタ 23"/>
          <p:cNvCxnSpPr/>
          <p:nvPr/>
        </p:nvCxnSpPr>
        <p:spPr>
          <a:xfrm>
            <a:off x="611560" y="1988840"/>
            <a:ext cx="8280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11560" y="198884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892480" y="198884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2771800" y="1340768"/>
            <a:ext cx="4320480" cy="720080"/>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年金収入２８０万円</a:t>
            </a:r>
            <a:endParaRPr kumimoji="1" lang="ja-JP" altLang="en-US" sz="32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p:spPr>
        <p:txBody>
          <a:bodyPr/>
          <a:lstStyle/>
          <a:p>
            <a:r>
              <a:rPr kumimoji="1" lang="ja-JP" altLang="en-US" u="sng" dirty="0" smtClean="0"/>
              <a:t>大半が２倍の負担に</a:t>
            </a:r>
            <a:endParaRPr kumimoji="1" lang="ja-JP" altLang="en-US" u="sng" dirty="0"/>
          </a:p>
        </p:txBody>
      </p:sp>
      <p:graphicFrame>
        <p:nvGraphicFramePr>
          <p:cNvPr id="4" name="コンテンツ プレースホルダ 3"/>
          <p:cNvGraphicFramePr>
            <a:graphicFrameLocks noGrp="1"/>
          </p:cNvGraphicFramePr>
          <p:nvPr>
            <p:ph idx="1"/>
          </p:nvPr>
        </p:nvGraphicFramePr>
        <p:xfrm>
          <a:off x="179514" y="1600200"/>
          <a:ext cx="8640958" cy="2224443"/>
        </p:xfrm>
        <a:graphic>
          <a:graphicData uri="http://schemas.openxmlformats.org/drawingml/2006/table">
            <a:tbl>
              <a:tblPr firstRow="1" bandRow="1">
                <a:tableStyleId>{5C22544A-7EE6-4342-B048-85BDC9FD1C3A}</a:tableStyleId>
              </a:tblPr>
              <a:tblGrid>
                <a:gridCol w="1678192"/>
                <a:gridCol w="1740692"/>
                <a:gridCol w="1682668"/>
                <a:gridCol w="1769703"/>
                <a:gridCol w="1769703"/>
              </a:tblGrid>
              <a:tr h="421597">
                <a:tc>
                  <a:txBody>
                    <a:bodyPr/>
                    <a:lstStyle/>
                    <a:p>
                      <a:r>
                        <a:rPr kumimoji="1" lang="ja-JP" altLang="en-US" sz="2400" dirty="0" smtClean="0">
                          <a:solidFill>
                            <a:schemeClr val="tx1"/>
                          </a:solidFill>
                        </a:rPr>
                        <a:t>要介護１</a:t>
                      </a:r>
                      <a:endParaRPr kumimoji="1" lang="ja-JP" altLang="en-US" sz="2400" dirty="0">
                        <a:solidFill>
                          <a:schemeClr val="tx1"/>
                        </a:solidFill>
                      </a:endParaRPr>
                    </a:p>
                  </a:txBody>
                  <a:tcPr>
                    <a:solidFill>
                      <a:srgbClr val="FFFF00"/>
                    </a:solidFill>
                  </a:tcPr>
                </a:tc>
                <a:tc>
                  <a:txBody>
                    <a:bodyPr/>
                    <a:lstStyle/>
                    <a:p>
                      <a:r>
                        <a:rPr kumimoji="1" lang="ja-JP" altLang="en-US" sz="2400" dirty="0" smtClean="0">
                          <a:solidFill>
                            <a:schemeClr val="tx1"/>
                          </a:solidFill>
                        </a:rPr>
                        <a:t>要介護２</a:t>
                      </a:r>
                      <a:endParaRPr kumimoji="1" lang="ja-JP" altLang="en-US" sz="2400" dirty="0">
                        <a:solidFill>
                          <a:schemeClr val="tx1"/>
                        </a:solidFill>
                      </a:endParaRPr>
                    </a:p>
                  </a:txBody>
                  <a:tcPr>
                    <a:solidFill>
                      <a:srgbClr val="FFFF00"/>
                    </a:solidFill>
                  </a:tcPr>
                </a:tc>
                <a:tc>
                  <a:txBody>
                    <a:bodyPr/>
                    <a:lstStyle/>
                    <a:p>
                      <a:r>
                        <a:rPr kumimoji="1" lang="ja-JP" altLang="en-US" sz="2400" dirty="0" smtClean="0">
                          <a:solidFill>
                            <a:schemeClr val="tx1"/>
                          </a:solidFill>
                        </a:rPr>
                        <a:t>要介護３</a:t>
                      </a:r>
                      <a:endParaRPr kumimoji="1" lang="ja-JP" altLang="en-US" sz="2400" dirty="0">
                        <a:solidFill>
                          <a:schemeClr val="tx1"/>
                        </a:solidFill>
                      </a:endParaRPr>
                    </a:p>
                  </a:txBody>
                  <a:tcPr>
                    <a:solidFill>
                      <a:srgbClr val="FFFF00"/>
                    </a:solidFill>
                  </a:tcPr>
                </a:tc>
                <a:tc>
                  <a:txBody>
                    <a:bodyPr/>
                    <a:lstStyle/>
                    <a:p>
                      <a:r>
                        <a:rPr kumimoji="1" lang="ja-JP" altLang="en-US" sz="2400" dirty="0" smtClean="0">
                          <a:solidFill>
                            <a:schemeClr val="tx1"/>
                          </a:solidFill>
                        </a:rPr>
                        <a:t>要介護４</a:t>
                      </a:r>
                      <a:endParaRPr kumimoji="1" lang="ja-JP" altLang="en-US" sz="2400" dirty="0">
                        <a:solidFill>
                          <a:schemeClr val="tx1"/>
                        </a:solidFill>
                      </a:endParaRPr>
                    </a:p>
                  </a:txBody>
                  <a:tcPr>
                    <a:solidFill>
                      <a:srgbClr val="FFFF00"/>
                    </a:solidFill>
                  </a:tcPr>
                </a:tc>
                <a:tc>
                  <a:txBody>
                    <a:bodyPr/>
                    <a:lstStyle/>
                    <a:p>
                      <a:r>
                        <a:rPr kumimoji="1" lang="ja-JP" altLang="en-US" sz="2400" dirty="0" smtClean="0">
                          <a:solidFill>
                            <a:schemeClr val="tx1"/>
                          </a:solidFill>
                        </a:rPr>
                        <a:t>要介護５</a:t>
                      </a:r>
                      <a:endParaRPr kumimoji="1" lang="ja-JP" altLang="en-US" sz="2400" dirty="0">
                        <a:solidFill>
                          <a:schemeClr val="tx1"/>
                        </a:solidFill>
                      </a:endParaRPr>
                    </a:p>
                  </a:txBody>
                  <a:tcPr>
                    <a:solidFill>
                      <a:srgbClr val="FFFF00"/>
                    </a:solidFill>
                  </a:tcPr>
                </a:tc>
              </a:tr>
              <a:tr h="1767243">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7,700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15,400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10,000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20,000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14,000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28,000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17,000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34,000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c>
                  <a:txBody>
                    <a:bodyPr/>
                    <a:lstStyle/>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21,000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　　↓</a:t>
                      </a:r>
                      <a:endParaRPr kumimoji="1" lang="en-US" altLang="ja-JP" sz="2400" b="1" kern="1200" baseline="0" dirty="0" smtClean="0">
                        <a:solidFill>
                          <a:schemeClr val="dk1"/>
                        </a:solidFill>
                        <a:latin typeface="ＭＳ Ｐゴシック" pitchFamily="50" charset="-128"/>
                        <a:ea typeface="ＭＳ Ｐゴシック" pitchFamily="50" charset="-128"/>
                        <a:cs typeface="+mn-cs"/>
                      </a:endParaRPr>
                    </a:p>
                    <a:p>
                      <a:r>
                        <a:rPr kumimoji="1" lang="ja-JP" altLang="en-US" sz="2400" b="1" kern="1200" baseline="0" dirty="0" smtClean="0">
                          <a:solidFill>
                            <a:schemeClr val="dk1"/>
                          </a:solidFill>
                          <a:latin typeface="ＭＳ Ｐゴシック" pitchFamily="50" charset="-128"/>
                          <a:ea typeface="ＭＳ Ｐゴシック" pitchFamily="50" charset="-128"/>
                          <a:cs typeface="+mn-cs"/>
                        </a:rPr>
                        <a:t>約</a:t>
                      </a:r>
                      <a:r>
                        <a:rPr kumimoji="1" lang="en-US" altLang="ja-JP" sz="2400" b="1" kern="1200" baseline="0" dirty="0" smtClean="0">
                          <a:solidFill>
                            <a:schemeClr val="dk1"/>
                          </a:solidFill>
                          <a:latin typeface="ＭＳ Ｐゴシック" pitchFamily="50" charset="-128"/>
                          <a:ea typeface="ＭＳ Ｐゴシック" pitchFamily="50" charset="-128"/>
                          <a:cs typeface="+mn-cs"/>
                        </a:rPr>
                        <a:t>37,200</a:t>
                      </a:r>
                      <a:r>
                        <a:rPr kumimoji="1" lang="ja-JP" altLang="en-US" sz="2400" b="1" kern="1200" baseline="0" dirty="0" smtClean="0">
                          <a:solidFill>
                            <a:schemeClr val="dk1"/>
                          </a:solidFill>
                          <a:latin typeface="ＭＳ Ｐゴシック" pitchFamily="50" charset="-128"/>
                          <a:ea typeface="ＭＳ Ｐゴシック" pitchFamily="50" charset="-128"/>
                          <a:cs typeface="+mn-cs"/>
                        </a:rPr>
                        <a:t>円</a:t>
                      </a:r>
                      <a:endParaRPr kumimoji="1" lang="ja-JP" altLang="en-US" sz="2400" b="1" dirty="0">
                        <a:latin typeface="ＭＳ Ｐゴシック" pitchFamily="50" charset="-128"/>
                        <a:ea typeface="ＭＳ Ｐゴシック" pitchFamily="50" charset="-128"/>
                      </a:endParaRPr>
                    </a:p>
                  </a:txBody>
                  <a:tcPr/>
                </a:tc>
              </a:tr>
            </a:tbl>
          </a:graphicData>
        </a:graphic>
      </p:graphicFrame>
      <p:sp>
        <p:nvSpPr>
          <p:cNvPr id="5" name="タイトル 1"/>
          <p:cNvSpPr txBox="1">
            <a:spLocks/>
          </p:cNvSpPr>
          <p:nvPr/>
        </p:nvSpPr>
        <p:spPr>
          <a:xfrm>
            <a:off x="3877072" y="6237312"/>
            <a:ext cx="5266928" cy="28803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社保審介護保険部会資料より</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正方形/長方形 5"/>
          <p:cNvSpPr/>
          <p:nvPr/>
        </p:nvSpPr>
        <p:spPr>
          <a:xfrm>
            <a:off x="323528" y="4365104"/>
            <a:ext cx="8568952"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rgbClr val="FF0000"/>
                </a:solidFill>
              </a:rPr>
              <a:t>さらに「現役並み所得」は高額介護サービス　３７２００円→</a:t>
            </a:r>
            <a:r>
              <a:rPr kumimoji="1" lang="ja-JP" altLang="en-US" sz="3600" b="1" u="sng" dirty="0" smtClean="0">
                <a:solidFill>
                  <a:srgbClr val="FF0000"/>
                </a:solidFill>
              </a:rPr>
              <a:t>４４４００円</a:t>
            </a:r>
            <a:r>
              <a:rPr kumimoji="1" lang="ja-JP" altLang="en-US" sz="3600" b="1" dirty="0" smtClean="0">
                <a:solidFill>
                  <a:srgbClr val="FF0000"/>
                </a:solidFill>
              </a:rPr>
              <a:t>へ引上げ</a:t>
            </a:r>
            <a:endParaRPr kumimoji="1" lang="ja-JP" altLang="en-US" sz="36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686800" cy="1143000"/>
          </a:xfrm>
        </p:spPr>
        <p:txBody>
          <a:bodyPr>
            <a:noAutofit/>
          </a:bodyPr>
          <a:lstStyle/>
          <a:p>
            <a:r>
              <a:rPr kumimoji="1" lang="ja-JP" altLang="en-US" u="sng" dirty="0" smtClean="0">
                <a:solidFill>
                  <a:srgbClr val="FF0000"/>
                </a:solidFill>
              </a:rPr>
              <a:t>中長期には介護保険</a:t>
            </a:r>
            <a:r>
              <a:rPr kumimoji="1" lang="en-US" altLang="ja-JP" u="sng" dirty="0" smtClean="0">
                <a:solidFill>
                  <a:srgbClr val="FF0000"/>
                </a:solidFill>
              </a:rPr>
              <a:t>2</a:t>
            </a:r>
            <a:r>
              <a:rPr kumimoji="1" lang="ja-JP" altLang="en-US" u="sng" dirty="0" smtClean="0">
                <a:solidFill>
                  <a:srgbClr val="FF0000"/>
                </a:solidFill>
              </a:rPr>
              <a:t>割負担へ？</a:t>
            </a:r>
            <a:endParaRPr kumimoji="1" lang="ja-JP" altLang="en-US" u="sng" dirty="0">
              <a:solidFill>
                <a:srgbClr val="FF0000"/>
              </a:solidFill>
            </a:endParaRPr>
          </a:p>
        </p:txBody>
      </p:sp>
      <p:sp>
        <p:nvSpPr>
          <p:cNvPr id="3" name="コンテンツ プレースホルダ 2"/>
          <p:cNvSpPr>
            <a:spLocks noGrp="1"/>
          </p:cNvSpPr>
          <p:nvPr>
            <p:ph idx="1"/>
          </p:nvPr>
        </p:nvSpPr>
        <p:spPr/>
        <p:txBody>
          <a:bodyPr>
            <a:noAutofit/>
          </a:bodyPr>
          <a:lstStyle/>
          <a:p>
            <a:pPr>
              <a:buNone/>
            </a:pPr>
            <a:r>
              <a:rPr kumimoji="1" lang="ja-JP" altLang="en-US" sz="4400" dirty="0" smtClean="0"/>
              <a:t>○「負担可能な水準」論</a:t>
            </a:r>
            <a:endParaRPr kumimoji="1" lang="en-US" altLang="ja-JP" sz="4400" dirty="0" smtClean="0"/>
          </a:p>
          <a:p>
            <a:pPr>
              <a:buNone/>
            </a:pPr>
            <a:r>
              <a:rPr lang="ja-JP" altLang="en-US" sz="4400" dirty="0" smtClean="0"/>
              <a:t>○高齢者医療　７０歳～</a:t>
            </a:r>
            <a:r>
              <a:rPr lang="en-US" altLang="ja-JP" sz="4400" dirty="0" smtClean="0"/>
              <a:t>74</a:t>
            </a:r>
            <a:r>
              <a:rPr lang="ja-JP" altLang="en-US" sz="4400" dirty="0" smtClean="0"/>
              <a:t>歳</a:t>
            </a:r>
            <a:endParaRPr lang="en-US" altLang="ja-JP" sz="4400" dirty="0" smtClean="0"/>
          </a:p>
          <a:p>
            <a:pPr>
              <a:buNone/>
            </a:pPr>
            <a:r>
              <a:rPr kumimoji="1" lang="ja-JP" altLang="en-US" sz="4400" dirty="0" smtClean="0"/>
              <a:t>　　　現行（本則凍結）　</a:t>
            </a:r>
            <a:r>
              <a:rPr kumimoji="1" lang="en-US" altLang="ja-JP" sz="4400" dirty="0" smtClean="0"/>
              <a:t>1</a:t>
            </a:r>
            <a:r>
              <a:rPr kumimoji="1" lang="ja-JP" altLang="en-US" sz="4400" dirty="0" smtClean="0"/>
              <a:t>割</a:t>
            </a:r>
            <a:endParaRPr kumimoji="1" lang="en-US" altLang="ja-JP" sz="4400" dirty="0" smtClean="0"/>
          </a:p>
          <a:p>
            <a:pPr>
              <a:buNone/>
            </a:pPr>
            <a:r>
              <a:rPr lang="en-US" altLang="ja-JP" sz="4400" dirty="0" smtClean="0"/>
              <a:t>        </a:t>
            </a:r>
            <a:r>
              <a:rPr kumimoji="1" lang="ja-JP" altLang="en-US" sz="4400" dirty="0" smtClean="0"/>
              <a:t>　→　</a:t>
            </a:r>
            <a:r>
              <a:rPr kumimoji="1" lang="en-US" altLang="ja-JP" sz="4400" dirty="0" smtClean="0"/>
              <a:t>2</a:t>
            </a:r>
            <a:r>
              <a:rPr kumimoji="1" lang="ja-JP" altLang="en-US" sz="4400" dirty="0" smtClean="0"/>
              <a:t>割へ</a:t>
            </a:r>
            <a:endParaRPr kumimoji="1" lang="en-US" altLang="ja-JP" sz="4400" dirty="0" smtClean="0"/>
          </a:p>
          <a:p>
            <a:pPr>
              <a:buNone/>
            </a:pPr>
            <a:r>
              <a:rPr lang="ja-JP" altLang="en-US" sz="4400" dirty="0" smtClean="0"/>
              <a:t>○韓国介護保険（長期療養保険）</a:t>
            </a:r>
            <a:endParaRPr lang="en-US" altLang="ja-JP" sz="4400" dirty="0" smtClean="0"/>
          </a:p>
          <a:p>
            <a:pPr>
              <a:buNone/>
            </a:pPr>
            <a:r>
              <a:rPr kumimoji="1" lang="ja-JP" altLang="en-US" sz="4400" dirty="0" smtClean="0"/>
              <a:t>　原則</a:t>
            </a:r>
            <a:r>
              <a:rPr kumimoji="1" lang="en-US" altLang="ja-JP" sz="4400" dirty="0" smtClean="0"/>
              <a:t>2</a:t>
            </a:r>
            <a:r>
              <a:rPr kumimoji="1" lang="ja-JP" altLang="en-US" sz="4400" dirty="0" smtClean="0"/>
              <a:t>割　在宅</a:t>
            </a:r>
            <a:r>
              <a:rPr kumimoji="1" lang="en-US" altLang="ja-JP" sz="4400" dirty="0" smtClean="0"/>
              <a:t>1.5</a:t>
            </a:r>
            <a:r>
              <a:rPr kumimoji="1" lang="ja-JP" altLang="en-US" sz="4400" dirty="0" smtClean="0"/>
              <a:t>割</a:t>
            </a:r>
            <a:endParaRPr kumimoji="1" lang="ja-JP" alt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u="sng" dirty="0" smtClean="0"/>
              <a:t>事故</a:t>
            </a:r>
            <a:r>
              <a:rPr lang="ja-JP" altLang="en-US" u="sng" dirty="0" smtClean="0"/>
              <a:t>続発、劣悪な環境のお泊りデイ</a:t>
            </a:r>
            <a:endParaRPr kumimoji="1" lang="ja-JP" altLang="en-US" u="sng" dirty="0"/>
          </a:p>
        </p:txBody>
      </p:sp>
      <p:sp>
        <p:nvSpPr>
          <p:cNvPr id="3" name="コンテンツ プレースホルダ 2"/>
          <p:cNvSpPr>
            <a:spLocks noGrp="1"/>
          </p:cNvSpPr>
          <p:nvPr>
            <p:ph idx="1"/>
          </p:nvPr>
        </p:nvSpPr>
        <p:spPr>
          <a:xfrm>
            <a:off x="457200" y="1600200"/>
            <a:ext cx="8219256" cy="4925144"/>
          </a:xfrm>
        </p:spPr>
        <p:txBody>
          <a:bodyPr>
            <a:normAutofit fontScale="92500" lnSpcReduction="10000"/>
          </a:bodyPr>
          <a:lstStyle/>
          <a:p>
            <a:pPr>
              <a:buNone/>
            </a:pPr>
            <a:r>
              <a:rPr lang="ja-JP" altLang="en-US" dirty="0" smtClean="0"/>
              <a:t>　　</a:t>
            </a:r>
            <a:r>
              <a:rPr lang="ja-JP" altLang="en-US" sz="4000" dirty="0" smtClean="0"/>
              <a:t>全国</a:t>
            </a:r>
            <a:r>
              <a:rPr lang="ja-JP" altLang="en-US" sz="4000" dirty="0" smtClean="0"/>
              <a:t>の政令市と県庁所在地、東京特別区の計７４市区にある通所介護事業所（デイサービスセンター）の宿泊サービス「お泊まりデイ」で、宿泊時間帯に起きた転倒や誤飲などの事故が２０１０年度以降少なくとも２９６件あり、２６人が死亡していたことが読売新聞の調査でわかった。</a:t>
            </a:r>
            <a:r>
              <a:rPr lang="ja-JP" altLang="en-US" dirty="0" smtClean="0"/>
              <a:t/>
            </a:r>
            <a:br>
              <a:rPr lang="ja-JP" altLang="en-US" dirty="0" smtClean="0"/>
            </a:br>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5890666"/>
          </a:xfrm>
        </p:spPr>
        <p:txBody>
          <a:bodyPr>
            <a:normAutofit fontScale="90000"/>
          </a:bodyPr>
          <a:lstStyle/>
          <a:p>
            <a:r>
              <a:rPr lang="ja-JP" altLang="en-US" sz="9800" dirty="0" smtClean="0"/>
              <a:t>④</a:t>
            </a:r>
            <a:r>
              <a:rPr lang="ja-JP" altLang="ja-JP" sz="9800" dirty="0" smtClean="0">
                <a:solidFill>
                  <a:srgbClr val="FF0000"/>
                </a:solidFill>
              </a:rPr>
              <a:t>低所得者</a:t>
            </a:r>
            <a:r>
              <a:rPr lang="ja-JP" altLang="ja-JP" sz="9800" dirty="0" smtClean="0"/>
              <a:t>でも預貯金</a:t>
            </a:r>
            <a:r>
              <a:rPr lang="ja-JP" altLang="en-US" sz="9800" dirty="0" smtClean="0"/>
              <a:t>等</a:t>
            </a:r>
            <a:r>
              <a:rPr lang="ja-JP" altLang="ja-JP" sz="9800" dirty="0" smtClean="0"/>
              <a:t>があれば施設の</a:t>
            </a:r>
            <a:r>
              <a:rPr lang="ja-JP" altLang="ja-JP" sz="9800" dirty="0" smtClean="0">
                <a:solidFill>
                  <a:srgbClr val="FF0000"/>
                </a:solidFill>
              </a:rPr>
              <a:t>居住費・食費を補助しない</a:t>
            </a:r>
            <a:r>
              <a:rPr lang="ja-JP" altLang="ja-JP" dirty="0" smtClean="0"/>
              <a:t/>
            </a:r>
            <a:br>
              <a:rPr lang="ja-JP" altLang="ja-JP" dirty="0" smtClean="0"/>
            </a:br>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rtlCol="0">
            <a:normAutofit fontScale="90000"/>
          </a:bodyPr>
          <a:lstStyle/>
          <a:p>
            <a:pPr fontAlgn="auto">
              <a:spcAft>
                <a:spcPts val="0"/>
              </a:spcAft>
              <a:defRPr/>
            </a:pPr>
            <a:r>
              <a:rPr lang="ja-JP" altLang="ja-JP" u="sng" dirty="0" smtClean="0"/>
              <a:t>食費</a:t>
            </a:r>
            <a:r>
              <a:rPr lang="ja-JP" altLang="ja-JP" u="sng" dirty="0"/>
              <a:t>・</a:t>
            </a:r>
            <a:r>
              <a:rPr lang="ja-JP" altLang="ja-JP" u="sng" dirty="0" smtClean="0"/>
              <a:t>部屋代</a:t>
            </a:r>
            <a:r>
              <a:rPr lang="ja-JP" altLang="en-US" u="sng" dirty="0" smtClean="0"/>
              <a:t>負担が居場所困難に</a:t>
            </a:r>
            <a:endParaRPr lang="ja-JP" altLang="en-US" u="sng" dirty="0"/>
          </a:p>
        </p:txBody>
      </p:sp>
      <p:graphicFrame>
        <p:nvGraphicFramePr>
          <p:cNvPr id="4" name="コンテンツ プレースホルダ 3"/>
          <p:cNvGraphicFramePr>
            <a:graphicFrameLocks noGrp="1"/>
          </p:cNvGraphicFramePr>
          <p:nvPr>
            <p:ph idx="1"/>
          </p:nvPr>
        </p:nvGraphicFramePr>
        <p:xfrm>
          <a:off x="107505" y="1341438"/>
          <a:ext cx="8712721" cy="4789130"/>
        </p:xfrm>
        <a:graphic>
          <a:graphicData uri="http://schemas.openxmlformats.org/drawingml/2006/table">
            <a:tbl>
              <a:tblPr firstRow="1" bandRow="1">
                <a:tableStyleId>{5C22544A-7EE6-4342-B048-85BDC9FD1C3A}</a:tableStyleId>
              </a:tblPr>
              <a:tblGrid>
                <a:gridCol w="4176288"/>
                <a:gridCol w="44450"/>
                <a:gridCol w="2199405"/>
                <a:gridCol w="2292578"/>
              </a:tblGrid>
              <a:tr h="503386">
                <a:tc>
                  <a:txBody>
                    <a:bodyPr/>
                    <a:lstStyle/>
                    <a:p>
                      <a:pPr algn="ctr" fontAlgn="t"/>
                      <a:r>
                        <a:rPr lang="ja-JP" altLang="en-US" sz="2400" b="0" i="0" u="none" strike="noStrike" dirty="0" smtClean="0">
                          <a:solidFill>
                            <a:srgbClr val="000000"/>
                          </a:solidFill>
                          <a:latin typeface="ＭＳ ゴシック" pitchFamily="49" charset="-128"/>
                          <a:ea typeface="ＭＳ ゴシック" pitchFamily="49" charset="-128"/>
                        </a:rPr>
                        <a:t>種類</a:t>
                      </a:r>
                      <a:endParaRPr lang="zh-TW" altLang="en-US" sz="2400" b="0" i="0" u="none" strike="noStrike" dirty="0">
                        <a:solidFill>
                          <a:srgbClr val="000000"/>
                        </a:solidFill>
                        <a:latin typeface="ＭＳ ゴシック" pitchFamily="49" charset="-128"/>
                        <a:ea typeface="ＭＳ ゴシック" pitchFamily="49" charset="-128"/>
                      </a:endParaRPr>
                    </a:p>
                  </a:txBody>
                  <a:tcPr marL="9525" marR="9525" marT="9525" marB="0">
                    <a:solidFill>
                      <a:srgbClr val="FFFF00"/>
                    </a:solidFill>
                  </a:tcPr>
                </a:tc>
                <a:tc>
                  <a:txBody>
                    <a:bodyPr/>
                    <a:lstStyle/>
                    <a:p>
                      <a:pPr algn="ctr" fontAlgn="t"/>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solidFill>
                      <a:srgbClr val="FFFF00"/>
                    </a:solidFill>
                  </a:tcPr>
                </a:tc>
                <a:tc>
                  <a:txBody>
                    <a:bodyPr/>
                    <a:lstStyle/>
                    <a:p>
                      <a:pPr algn="ctr" fontAlgn="t"/>
                      <a:r>
                        <a:rPr lang="ja-JP" altLang="en-US" sz="2400" b="0" i="0" u="none" strike="noStrike" dirty="0" smtClean="0">
                          <a:solidFill>
                            <a:srgbClr val="000000"/>
                          </a:solidFill>
                          <a:latin typeface="ＭＳ ゴシック" pitchFamily="49" charset="-128"/>
                          <a:ea typeface="ＭＳ ゴシック" pitchFamily="49" charset="-128"/>
                        </a:rPr>
                        <a:t>入居一時金等</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solidFill>
                      <a:srgbClr val="FFFF00"/>
                    </a:solidFill>
                  </a:tcPr>
                </a:tc>
                <a:tc>
                  <a:txBody>
                    <a:bodyPr/>
                    <a:lstStyle/>
                    <a:p>
                      <a:pPr algn="ctr" fontAlgn="t"/>
                      <a:r>
                        <a:rPr lang="ja-JP" altLang="en-US" sz="2400" b="0" i="0" u="none" strike="noStrike" dirty="0" smtClean="0">
                          <a:solidFill>
                            <a:srgbClr val="000000"/>
                          </a:solidFill>
                          <a:latin typeface="ＭＳ ゴシック" pitchFamily="49" charset="-128"/>
                          <a:ea typeface="ＭＳ ゴシック" pitchFamily="49" charset="-128"/>
                        </a:rPr>
                        <a:t>食費・部屋代低所得者補助</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solidFill>
                      <a:srgbClr val="FFFF00"/>
                    </a:solidFill>
                  </a:tcPr>
                </a:tc>
              </a:tr>
              <a:tr h="563010">
                <a:tc>
                  <a:txBody>
                    <a:bodyPr/>
                    <a:lstStyle/>
                    <a:p>
                      <a:pPr algn="just" fontAlgn="t"/>
                      <a:r>
                        <a:rPr lang="ja-JP" altLang="en-US" sz="3200" b="0" i="0" u="none" strike="noStrike" dirty="0" smtClean="0">
                          <a:solidFill>
                            <a:srgbClr val="FF0000"/>
                          </a:solidFill>
                          <a:latin typeface="ＭＳ ゴシック" pitchFamily="49" charset="-128"/>
                          <a:ea typeface="ＭＳ ゴシック" pitchFamily="49" charset="-128"/>
                        </a:rPr>
                        <a:t>特別養護老人ホーム</a:t>
                      </a:r>
                      <a:endParaRPr lang="en-US" altLang="ja-JP" sz="3200" b="0" i="0" u="none" strike="noStrike" dirty="0" smtClean="0">
                        <a:solidFill>
                          <a:srgbClr val="FF0000"/>
                        </a:solidFill>
                        <a:latin typeface="ＭＳ ゴシック" pitchFamily="49" charset="-128"/>
                        <a:ea typeface="ＭＳ ゴシック" pitchFamily="49" charset="-128"/>
                      </a:endParaRPr>
                    </a:p>
                    <a:p>
                      <a:pPr algn="just" fontAlgn="t"/>
                      <a:r>
                        <a:rPr lang="ja-JP" altLang="en-US" sz="3200" b="0" i="0" u="none" strike="noStrike" dirty="0" smtClean="0">
                          <a:solidFill>
                            <a:srgbClr val="FF0000"/>
                          </a:solidFill>
                          <a:latin typeface="ＭＳ ゴシック" pitchFamily="49" charset="-128"/>
                          <a:ea typeface="ＭＳ ゴシック" pitchFamily="49" charset="-128"/>
                        </a:rPr>
                        <a:t>老人保健施設</a:t>
                      </a:r>
                      <a:endParaRPr lang="en-US" altLang="ja-JP" sz="3200" b="0" i="0" u="none" strike="noStrike" dirty="0" smtClean="0">
                        <a:solidFill>
                          <a:srgbClr val="FF0000"/>
                        </a:solidFill>
                        <a:latin typeface="ＭＳ ゴシック" pitchFamily="49" charset="-128"/>
                        <a:ea typeface="ＭＳ ゴシック" pitchFamily="49" charset="-128"/>
                      </a:endParaRPr>
                    </a:p>
                    <a:p>
                      <a:pPr algn="just" fontAlgn="t"/>
                      <a:r>
                        <a:rPr lang="ja-JP" altLang="en-US" sz="3200" b="0" i="0" u="none" strike="noStrike" dirty="0" smtClean="0">
                          <a:solidFill>
                            <a:srgbClr val="FF0000"/>
                          </a:solidFill>
                          <a:latin typeface="ＭＳ ゴシック" pitchFamily="49" charset="-128"/>
                          <a:ea typeface="ＭＳ ゴシック" pitchFamily="49" charset="-128"/>
                        </a:rPr>
                        <a:t>介護療養型医療施設</a:t>
                      </a:r>
                      <a:endParaRPr lang="ja-JP" altLang="en-US" sz="3200" b="0" i="0" u="none" strike="noStrike" dirty="0">
                        <a:solidFill>
                          <a:srgbClr val="FF0000"/>
                        </a:solidFill>
                        <a:latin typeface="ＭＳ ゴシック" pitchFamily="49" charset="-128"/>
                        <a:ea typeface="ＭＳ ゴシック" pitchFamily="49" charset="-128"/>
                      </a:endParaRPr>
                    </a:p>
                  </a:txBody>
                  <a:tcPr marL="9525" marR="9525" marT="9525" marB="0"/>
                </a:tc>
                <a:tc>
                  <a:txBody>
                    <a:bodyPr/>
                    <a:lstStyle/>
                    <a:p>
                      <a:pPr algn="just" fontAlgn="t"/>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4800" b="0" i="0" u="none" strike="noStrike" dirty="0" smtClean="0">
                          <a:solidFill>
                            <a:srgbClr val="FF0000"/>
                          </a:solidFill>
                          <a:latin typeface="ＭＳ ゴシック" pitchFamily="49" charset="-128"/>
                          <a:ea typeface="ＭＳ ゴシック" pitchFamily="49" charset="-128"/>
                        </a:rPr>
                        <a:t>なし</a:t>
                      </a:r>
                      <a:endParaRPr lang="ja-JP" altLang="en-US" sz="4800" b="0" i="0" u="none" strike="noStrike" dirty="0">
                        <a:solidFill>
                          <a:srgbClr val="FF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5400" b="0" i="0" u="none" strike="noStrike" dirty="0" smtClean="0">
                          <a:solidFill>
                            <a:srgbClr val="FF0000"/>
                          </a:solidFill>
                          <a:latin typeface="ＭＳ ゴシック" pitchFamily="49" charset="-128"/>
                          <a:ea typeface="ＭＳ ゴシック" pitchFamily="49" charset="-128"/>
                        </a:rPr>
                        <a:t>有　</a:t>
                      </a:r>
                      <a:endParaRPr lang="ja-JP" altLang="en-US" sz="5400" b="0" i="0" u="none" strike="noStrike" dirty="0">
                        <a:solidFill>
                          <a:srgbClr val="FF0000"/>
                        </a:solidFill>
                        <a:latin typeface="ＭＳ ゴシック" pitchFamily="49" charset="-128"/>
                        <a:ea typeface="ＭＳ ゴシック" pitchFamily="49" charset="-128"/>
                      </a:endParaRPr>
                    </a:p>
                  </a:txBody>
                  <a:tcPr marL="9525" marR="9525" marT="9525" marB="0"/>
                </a:tc>
              </a:tr>
              <a:tr h="405363">
                <a:tc>
                  <a:txBody>
                    <a:bodyPr/>
                    <a:lstStyle/>
                    <a:p>
                      <a:pPr algn="just" fontAlgn="t"/>
                      <a:r>
                        <a:rPr lang="ja-JP" altLang="en-US" sz="2800" b="0" i="0" u="none" strike="noStrike" dirty="0" smtClean="0">
                          <a:solidFill>
                            <a:srgbClr val="000000"/>
                          </a:solidFill>
                          <a:latin typeface="ＭＳ ゴシック" pitchFamily="49" charset="-128"/>
                          <a:ea typeface="ＭＳ ゴシック" pitchFamily="49" charset="-128"/>
                        </a:rPr>
                        <a:t>認知症グループホーム</a:t>
                      </a:r>
                      <a:endParaRPr lang="ja-JP" altLang="en-US" sz="28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4400" b="0" i="0" u="none" strike="noStrike" dirty="0" smtClean="0">
                          <a:solidFill>
                            <a:srgbClr val="000000"/>
                          </a:solidFill>
                          <a:latin typeface="ＭＳ ゴシック" pitchFamily="49" charset="-128"/>
                          <a:ea typeface="ＭＳ ゴシック" pitchFamily="49" charset="-128"/>
                        </a:rPr>
                        <a:t>有</a:t>
                      </a:r>
                      <a:endParaRPr lang="ja-JP" altLang="en-US" sz="4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4000" b="0" i="0" u="none" strike="noStrike" dirty="0" smtClean="0">
                          <a:solidFill>
                            <a:srgbClr val="000000"/>
                          </a:solidFill>
                          <a:latin typeface="ＭＳ ゴシック" pitchFamily="49" charset="-128"/>
                          <a:ea typeface="ＭＳ ゴシック" pitchFamily="49" charset="-128"/>
                        </a:rPr>
                        <a:t>なし</a:t>
                      </a:r>
                      <a:endParaRPr lang="ja-JP" altLang="en-US" sz="4000" b="0" i="0" u="none" strike="noStrike" dirty="0">
                        <a:solidFill>
                          <a:srgbClr val="000000"/>
                        </a:solidFill>
                        <a:latin typeface="ＭＳ ゴシック" pitchFamily="49" charset="-128"/>
                        <a:ea typeface="ＭＳ ゴシック" pitchFamily="49" charset="-128"/>
                      </a:endParaRPr>
                    </a:p>
                  </a:txBody>
                  <a:tcPr marL="9525" marR="9525" marT="9525" marB="0"/>
                </a:tc>
              </a:tr>
              <a:tr h="1215350">
                <a:tc>
                  <a:txBody>
                    <a:bodyPr/>
                    <a:lstStyle/>
                    <a:p>
                      <a:pPr algn="just" fontAlgn="t"/>
                      <a:r>
                        <a:rPr lang="ja-JP" altLang="en-US" sz="2800" b="0" i="0" u="none" strike="noStrike" dirty="0" smtClean="0">
                          <a:solidFill>
                            <a:srgbClr val="000000"/>
                          </a:solidFill>
                          <a:latin typeface="ＭＳ ゴシック" pitchFamily="49" charset="-128"/>
                          <a:ea typeface="ＭＳ ゴシック" pitchFamily="49" charset="-128"/>
                        </a:rPr>
                        <a:t>有料老人ホーム</a:t>
                      </a:r>
                      <a:endParaRPr lang="en-US" altLang="ja-JP" sz="2800" b="0" i="0" u="none" strike="noStrike" dirty="0" smtClean="0">
                        <a:solidFill>
                          <a:srgbClr val="000000"/>
                        </a:solidFill>
                        <a:latin typeface="ＭＳ ゴシック" pitchFamily="49" charset="-128"/>
                        <a:ea typeface="ＭＳ ゴシック" pitchFamily="49" charset="-128"/>
                      </a:endParaRPr>
                    </a:p>
                    <a:p>
                      <a:pPr algn="just" fontAlgn="t"/>
                      <a:endParaRPr lang="ja-JP" altLang="en-US" sz="28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4400" b="0" i="0" u="none" strike="noStrike" dirty="0" smtClean="0">
                          <a:solidFill>
                            <a:srgbClr val="000000"/>
                          </a:solidFill>
                          <a:latin typeface="ＭＳ ゴシック" pitchFamily="49" charset="-128"/>
                          <a:ea typeface="ＭＳ ゴシック" pitchFamily="49" charset="-128"/>
                        </a:rPr>
                        <a:t>有</a:t>
                      </a:r>
                      <a:endParaRPr lang="ja-JP" altLang="en-US" sz="4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4000" b="0" i="0" u="none" strike="noStrike" dirty="0" smtClean="0">
                          <a:solidFill>
                            <a:srgbClr val="000000"/>
                          </a:solidFill>
                          <a:latin typeface="ＭＳ ゴシック" pitchFamily="49" charset="-128"/>
                          <a:ea typeface="ＭＳ ゴシック" pitchFamily="49" charset="-128"/>
                        </a:rPr>
                        <a:t>なし</a:t>
                      </a:r>
                      <a:endParaRPr lang="ja-JP" altLang="en-US" sz="4000" b="0" i="0" u="none" strike="noStrike" dirty="0">
                        <a:solidFill>
                          <a:srgbClr val="000000"/>
                        </a:solidFill>
                        <a:latin typeface="ＭＳ ゴシック" pitchFamily="49" charset="-128"/>
                        <a:ea typeface="ＭＳ ゴシック" pitchFamily="49" charset="-128"/>
                      </a:endParaRPr>
                    </a:p>
                  </a:txBody>
                  <a:tcPr marL="9525" marR="9525" marT="9525" marB="0"/>
                </a:tc>
              </a:tr>
              <a:tr h="563010">
                <a:tc>
                  <a:txBody>
                    <a:bodyPr/>
                    <a:lstStyle/>
                    <a:p>
                      <a:pPr algn="just" fontAlgn="t"/>
                      <a:r>
                        <a:rPr lang="ja-JP" altLang="en-US" sz="2800" b="0" i="0" u="none" strike="noStrike" dirty="0" smtClean="0">
                          <a:solidFill>
                            <a:srgbClr val="000000"/>
                          </a:solidFill>
                          <a:latin typeface="ＭＳ ゴシック" pitchFamily="49" charset="-128"/>
                          <a:ea typeface="ＭＳ ゴシック" pitchFamily="49" charset="-128"/>
                        </a:rPr>
                        <a:t>サービス付き高齢者住宅</a:t>
                      </a:r>
                      <a:endParaRPr lang="ja-JP" altLang="en-US" sz="28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4400" b="0" i="0" u="none" strike="noStrike" dirty="0" smtClean="0">
                          <a:solidFill>
                            <a:srgbClr val="000000"/>
                          </a:solidFill>
                          <a:latin typeface="ＭＳ ゴシック" pitchFamily="49" charset="-128"/>
                          <a:ea typeface="ＭＳ ゴシック" pitchFamily="49" charset="-128"/>
                        </a:rPr>
                        <a:t>有</a:t>
                      </a:r>
                      <a:endParaRPr lang="ja-JP" altLang="en-US" sz="4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4000" b="0" i="0" u="none" strike="noStrike" dirty="0" smtClean="0">
                          <a:solidFill>
                            <a:srgbClr val="000000"/>
                          </a:solidFill>
                          <a:latin typeface="ＭＳ ゴシック" pitchFamily="49" charset="-128"/>
                          <a:ea typeface="ＭＳ ゴシック" pitchFamily="49" charset="-128"/>
                        </a:rPr>
                        <a:t>なし</a:t>
                      </a:r>
                      <a:endParaRPr lang="ja-JP" altLang="en-US" sz="4000" b="0" i="0" u="none" strike="noStrike" dirty="0">
                        <a:solidFill>
                          <a:srgbClr val="000000"/>
                        </a:solidFill>
                        <a:latin typeface="ＭＳ ゴシック" pitchFamily="49" charset="-128"/>
                        <a:ea typeface="ＭＳ ゴシック" pitchFamily="49" charset="-128"/>
                      </a:endParaRPr>
                    </a:p>
                  </a:txBody>
                  <a:tcPr marL="9525" marR="9525" marT="9525"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fontAlgn="auto">
              <a:spcAft>
                <a:spcPts val="0"/>
              </a:spcAft>
              <a:defRPr/>
            </a:pPr>
            <a:r>
              <a:rPr lang="ja-JP" altLang="ja-JP" u="sng" dirty="0"/>
              <a:t>低所得者の食費・部屋代</a:t>
            </a:r>
            <a:r>
              <a:rPr lang="ja-JP" altLang="ja-JP" u="sng" dirty="0" smtClean="0"/>
              <a:t>軽減</a:t>
            </a:r>
            <a:endParaRPr lang="ja-JP" altLang="en-US" u="sng" dirty="0"/>
          </a:p>
        </p:txBody>
      </p:sp>
      <p:graphicFrame>
        <p:nvGraphicFramePr>
          <p:cNvPr id="4" name="コンテンツ プレースホルダ 3"/>
          <p:cNvGraphicFramePr>
            <a:graphicFrameLocks noGrp="1"/>
          </p:cNvGraphicFramePr>
          <p:nvPr>
            <p:ph idx="1"/>
          </p:nvPr>
        </p:nvGraphicFramePr>
        <p:xfrm>
          <a:off x="395288" y="1341438"/>
          <a:ext cx="8424937" cy="3540951"/>
        </p:xfrm>
        <a:graphic>
          <a:graphicData uri="http://schemas.openxmlformats.org/drawingml/2006/table">
            <a:tbl>
              <a:tblPr firstRow="1" bandRow="1">
                <a:tableStyleId>{5C22544A-7EE6-4342-B048-85BDC9FD1C3A}</a:tableStyleId>
              </a:tblPr>
              <a:tblGrid>
                <a:gridCol w="1440160"/>
                <a:gridCol w="2492794"/>
                <a:gridCol w="2199405"/>
                <a:gridCol w="2292578"/>
              </a:tblGrid>
              <a:tr h="727817">
                <a:tc>
                  <a:txBody>
                    <a:bodyPr/>
                    <a:lstStyle/>
                    <a:p>
                      <a:pPr algn="ctr" fontAlgn="t"/>
                      <a:r>
                        <a:rPr lang="zh-TW" altLang="en-US" sz="2400" b="0" i="0" u="none" strike="noStrike" dirty="0">
                          <a:solidFill>
                            <a:srgbClr val="000000"/>
                          </a:solidFill>
                          <a:latin typeface="ＭＳ ゴシック" pitchFamily="49" charset="-128"/>
                          <a:ea typeface="ＭＳ ゴシック" pitchFamily="49" charset="-128"/>
                        </a:rPr>
                        <a:t>利用者負担段階</a:t>
                      </a:r>
                    </a:p>
                  </a:txBody>
                  <a:tcPr marL="9525" marR="9525" marT="9525" marB="0">
                    <a:solidFill>
                      <a:srgbClr val="FFFF00"/>
                    </a:solidFill>
                  </a:tcPr>
                </a:tc>
                <a:tc>
                  <a:txBody>
                    <a:bodyPr/>
                    <a:lstStyle/>
                    <a:p>
                      <a:pPr algn="ctr" fontAlgn="t"/>
                      <a:r>
                        <a:rPr lang="ja-JP" altLang="en-US" sz="2400" b="0" i="0" u="none" strike="noStrike" dirty="0">
                          <a:solidFill>
                            <a:srgbClr val="000000"/>
                          </a:solidFill>
                          <a:latin typeface="ＭＳ ゴシック" pitchFamily="49" charset="-128"/>
                          <a:ea typeface="ＭＳ ゴシック" pitchFamily="49" charset="-128"/>
                        </a:rPr>
                        <a:t>対象</a:t>
                      </a:r>
                    </a:p>
                  </a:txBody>
                  <a:tcPr marL="9525" marR="9525" marT="9525" marB="0">
                    <a:solidFill>
                      <a:srgbClr val="FFFF00"/>
                    </a:solidFill>
                  </a:tcPr>
                </a:tc>
                <a:tc>
                  <a:txBody>
                    <a:bodyPr/>
                    <a:lstStyle/>
                    <a:p>
                      <a:pPr algn="ctr" fontAlgn="t"/>
                      <a:r>
                        <a:rPr lang="ja-JP" altLang="en-US" sz="2400" b="0" i="0" u="none" strike="noStrike" dirty="0">
                          <a:solidFill>
                            <a:srgbClr val="000000"/>
                          </a:solidFill>
                          <a:latin typeface="ＭＳ ゴシック" pitchFamily="49" charset="-128"/>
                          <a:ea typeface="ＭＳ ゴシック" pitchFamily="49" charset="-128"/>
                        </a:rPr>
                        <a:t>部屋代（ユニット型個室）</a:t>
                      </a:r>
                    </a:p>
                  </a:txBody>
                  <a:tcPr marL="9525" marR="9525" marT="9525" marB="0">
                    <a:solidFill>
                      <a:srgbClr val="FFFF00"/>
                    </a:solidFill>
                  </a:tcPr>
                </a:tc>
                <a:tc>
                  <a:txBody>
                    <a:bodyPr/>
                    <a:lstStyle/>
                    <a:p>
                      <a:pPr algn="ctr" fontAlgn="t"/>
                      <a:r>
                        <a:rPr lang="ja-JP" altLang="en-US" sz="2400" b="0" i="0" u="none" strike="noStrike" dirty="0">
                          <a:solidFill>
                            <a:srgbClr val="000000"/>
                          </a:solidFill>
                          <a:latin typeface="ＭＳ ゴシック" pitchFamily="49" charset="-128"/>
                          <a:ea typeface="ＭＳ ゴシック" pitchFamily="49" charset="-128"/>
                        </a:rPr>
                        <a:t>食費</a:t>
                      </a:r>
                    </a:p>
                  </a:txBody>
                  <a:tcPr marL="9525" marR="9525" marT="9525" marB="0">
                    <a:solidFill>
                      <a:srgbClr val="FFFF00"/>
                    </a:solidFill>
                  </a:tcPr>
                </a:tc>
              </a:tr>
              <a:tr h="542758">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第４段階</a:t>
                      </a: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一般世帯</a:t>
                      </a: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５万９１００円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４万　５００円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r>
              <a:tr h="542758">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第３段階</a:t>
                      </a: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非課税世帯</a:t>
                      </a: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３万９３００円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１万９５００円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r>
              <a:tr h="1171632">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第２段階</a:t>
                      </a: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非課税世帯で年金収入＋合計所得が８０万円以下</a:t>
                      </a: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２万４６００円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１万１７００円</a:t>
                      </a:r>
                      <a:r>
                        <a:rPr lang="ja-JP" altLang="en-US" sz="2400" b="0" i="0" u="none" strike="noStrike" dirty="0">
                          <a:solidFill>
                            <a:srgbClr val="000000"/>
                          </a:solidFill>
                          <a:latin typeface="ＭＳ ゴシック" pitchFamily="49" charset="-128"/>
                          <a:ea typeface="ＭＳ ゴシック" pitchFamily="49" charset="-128"/>
                        </a:rPr>
                        <a:t>　</a:t>
                      </a:r>
                    </a:p>
                  </a:txBody>
                  <a:tcPr marL="9525" marR="9525" marT="9525" marB="0"/>
                </a:tc>
              </a:tr>
              <a:tr h="542758">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第１段階</a:t>
                      </a: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生活保護等</a:t>
                      </a:r>
                    </a:p>
                  </a:txBody>
                  <a:tcPr marL="9525" marR="9525" marT="9525" marB="0"/>
                </a:tc>
                <a:tc>
                  <a:txBody>
                    <a:bodyPr/>
                    <a:lstStyle/>
                    <a:p>
                      <a:pPr algn="just" fontAlgn="t"/>
                      <a:r>
                        <a:rPr lang="ja-JP" altLang="en-US" sz="2400" b="0" i="0" u="none" strike="noStrike" dirty="0" smtClean="0">
                          <a:solidFill>
                            <a:srgbClr val="000000"/>
                          </a:solidFill>
                          <a:latin typeface="ＭＳ ゴシック" pitchFamily="49" charset="-128"/>
                          <a:ea typeface="ＭＳ ゴシック" pitchFamily="49" charset="-128"/>
                        </a:rPr>
                        <a:t>２万４６００円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c>
                  <a:txBody>
                    <a:bodyPr/>
                    <a:lstStyle/>
                    <a:p>
                      <a:pPr algn="just" fontAlgn="t"/>
                      <a:r>
                        <a:rPr lang="ja-JP" altLang="en-US" sz="2400" b="0" i="0" u="none" strike="noStrike" dirty="0">
                          <a:solidFill>
                            <a:srgbClr val="000000"/>
                          </a:solidFill>
                          <a:latin typeface="ＭＳ ゴシック" pitchFamily="49" charset="-128"/>
                          <a:ea typeface="ＭＳ ゴシック" pitchFamily="49" charset="-128"/>
                        </a:rPr>
                        <a:t>　</a:t>
                      </a:r>
                      <a:r>
                        <a:rPr lang="ja-JP" altLang="en-US" sz="2400" b="0" i="0" u="none" strike="noStrike" dirty="0" smtClean="0">
                          <a:solidFill>
                            <a:srgbClr val="000000"/>
                          </a:solidFill>
                          <a:latin typeface="ＭＳ ゴシック" pitchFamily="49" charset="-128"/>
                          <a:ea typeface="ＭＳ ゴシック" pitchFamily="49" charset="-128"/>
                        </a:rPr>
                        <a:t>９０００円</a:t>
                      </a:r>
                      <a:endParaRPr lang="ja-JP" altLang="en-US" sz="2400" b="0" i="0" u="none" strike="noStrike" dirty="0">
                        <a:solidFill>
                          <a:srgbClr val="000000"/>
                        </a:solidFill>
                        <a:latin typeface="ＭＳ ゴシック" pitchFamily="49" charset="-128"/>
                        <a:ea typeface="ＭＳ ゴシック" pitchFamily="49" charset="-128"/>
                      </a:endParaRPr>
                    </a:p>
                  </a:txBody>
                  <a:tcPr marL="9525" marR="9525" marT="9525" marB="0"/>
                </a:tc>
              </a:tr>
            </a:tbl>
          </a:graphicData>
        </a:graphic>
      </p:graphicFrame>
      <p:sp>
        <p:nvSpPr>
          <p:cNvPr id="5" name="角丸四角形 4"/>
          <p:cNvSpPr/>
          <p:nvPr/>
        </p:nvSpPr>
        <p:spPr>
          <a:xfrm>
            <a:off x="539552" y="5373216"/>
            <a:ext cx="7993062" cy="12969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ja-JP" sz="3600" dirty="0">
                <a:solidFill>
                  <a:srgbClr val="FF0000"/>
                </a:solidFill>
              </a:rPr>
              <a:t>「収入がなくても資産</a:t>
            </a:r>
            <a:r>
              <a:rPr lang="ja-JP" altLang="ja-JP" sz="3600" dirty="0" smtClean="0">
                <a:solidFill>
                  <a:srgbClr val="FF0000"/>
                </a:solidFill>
              </a:rPr>
              <a:t>（貯金</a:t>
            </a:r>
            <a:r>
              <a:rPr lang="ja-JP" altLang="ja-JP" sz="3600" dirty="0">
                <a:solidFill>
                  <a:srgbClr val="FF0000"/>
                </a:solidFill>
              </a:rPr>
              <a:t>等）があれば、軽減しない」と</a:t>
            </a:r>
            <a:r>
              <a:rPr lang="ja-JP" altLang="ja-JP" sz="3600" dirty="0" smtClean="0">
                <a:solidFill>
                  <a:srgbClr val="FF0000"/>
                </a:solidFill>
              </a:rPr>
              <a:t>いう改悪</a:t>
            </a:r>
            <a:r>
              <a:rPr lang="ja-JP" altLang="ja-JP" sz="3600" dirty="0">
                <a:solidFill>
                  <a:srgbClr val="FF0000"/>
                </a:solidFill>
              </a:rPr>
              <a:t>案</a:t>
            </a:r>
          </a:p>
          <a:p>
            <a:pPr algn="ctr" fontAlgn="auto">
              <a:spcBef>
                <a:spcPts val="0"/>
              </a:spcBef>
              <a:spcAft>
                <a:spcPts val="0"/>
              </a:spcAft>
              <a:defRPr/>
            </a:pPr>
            <a:endParaRPr lang="ja-JP" altLang="en-US" dirty="0"/>
          </a:p>
        </p:txBody>
      </p:sp>
      <p:sp>
        <p:nvSpPr>
          <p:cNvPr id="6" name="正方形/長方形 5"/>
          <p:cNvSpPr/>
          <p:nvPr/>
        </p:nvSpPr>
        <p:spPr>
          <a:xfrm>
            <a:off x="2843808" y="4941168"/>
            <a:ext cx="56166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（月　３０日で計算）</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u="sng" dirty="0" smtClean="0"/>
              <a:t>非課税でもこれだけ要件</a:t>
            </a:r>
            <a:endParaRPr kumimoji="1" lang="ja-JP" altLang="en-US" sz="4800" u="sng" dirty="0"/>
          </a:p>
        </p:txBody>
      </p:sp>
      <p:sp>
        <p:nvSpPr>
          <p:cNvPr id="6" name="角丸四角形 5"/>
          <p:cNvSpPr/>
          <p:nvPr/>
        </p:nvSpPr>
        <p:spPr>
          <a:xfrm>
            <a:off x="467544" y="1844824"/>
            <a:ext cx="2376264" cy="1008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rPr>
              <a:t>預貯金等</a:t>
            </a:r>
            <a:endParaRPr kumimoji="1" lang="ja-JP" altLang="en-US" sz="4000" dirty="0">
              <a:solidFill>
                <a:srgbClr val="FF0000"/>
              </a:solidFill>
            </a:endParaRPr>
          </a:p>
        </p:txBody>
      </p:sp>
      <p:sp>
        <p:nvSpPr>
          <p:cNvPr id="7" name="フローチャート : 代替処理 6"/>
          <p:cNvSpPr/>
          <p:nvPr/>
        </p:nvSpPr>
        <p:spPr>
          <a:xfrm>
            <a:off x="3563888" y="1844824"/>
            <a:ext cx="5112568" cy="1368152"/>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一定額超の預貯金等（単身では１０００万円超）がある場合</a:t>
            </a:r>
            <a:r>
              <a:rPr lang="ja-JP" altLang="en-US" sz="2000" b="1" dirty="0" smtClean="0">
                <a:solidFill>
                  <a:schemeClr val="tx1"/>
                </a:solidFill>
              </a:rPr>
              <a:t>は、対象外。→本人の申告で判定。金融機関への照会、不正受給に対するペナルティ（加算金）を設ける</a:t>
            </a:r>
            <a:endParaRPr kumimoji="1" lang="ja-JP" altLang="en-US" sz="2000" b="1" dirty="0">
              <a:solidFill>
                <a:schemeClr val="tx1"/>
              </a:solidFill>
            </a:endParaRPr>
          </a:p>
        </p:txBody>
      </p:sp>
      <p:sp>
        <p:nvSpPr>
          <p:cNvPr id="8" name="右矢印 7"/>
          <p:cNvSpPr/>
          <p:nvPr/>
        </p:nvSpPr>
        <p:spPr>
          <a:xfrm>
            <a:off x="2915816" y="2132856"/>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9552" y="3573016"/>
            <a:ext cx="2376264" cy="115212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rgbClr val="FF0000"/>
                </a:solidFill>
              </a:rPr>
              <a:t>配偶者の所得</a:t>
            </a:r>
            <a:endParaRPr kumimoji="1" lang="ja-JP" altLang="en-US" sz="4000" dirty="0">
              <a:solidFill>
                <a:srgbClr val="FF0000"/>
              </a:solidFill>
            </a:endParaRPr>
          </a:p>
        </p:txBody>
      </p:sp>
      <p:sp>
        <p:nvSpPr>
          <p:cNvPr id="10" name="右矢印 9"/>
          <p:cNvSpPr/>
          <p:nvPr/>
        </p:nvSpPr>
        <p:spPr>
          <a:xfrm>
            <a:off x="3059832" y="3861048"/>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 代替処理 10"/>
          <p:cNvSpPr/>
          <p:nvPr/>
        </p:nvSpPr>
        <p:spPr>
          <a:xfrm>
            <a:off x="3635896" y="3501008"/>
            <a:ext cx="5112568" cy="1368152"/>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施設入所に際して世帯分離が行われることが多いが、配偶者の所得は、世帯分離後も勘案することとし、配偶者が課税されている場合は対象外</a:t>
            </a:r>
            <a:endParaRPr kumimoji="1" lang="ja-JP" altLang="en-US" sz="2000" b="1" dirty="0">
              <a:solidFill>
                <a:schemeClr val="tx1"/>
              </a:solidFill>
            </a:endParaRPr>
          </a:p>
        </p:txBody>
      </p:sp>
      <p:sp>
        <p:nvSpPr>
          <p:cNvPr id="12" name="角丸四角形 11"/>
          <p:cNvSpPr/>
          <p:nvPr/>
        </p:nvSpPr>
        <p:spPr>
          <a:xfrm>
            <a:off x="683568" y="5085184"/>
            <a:ext cx="2376264" cy="115212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smtClean="0">
                <a:solidFill>
                  <a:srgbClr val="FF0000"/>
                </a:solidFill>
              </a:rPr>
              <a:t>非課税年金収入</a:t>
            </a:r>
            <a:endParaRPr kumimoji="1" lang="ja-JP" altLang="en-US" sz="4000" dirty="0">
              <a:solidFill>
                <a:srgbClr val="FF0000"/>
              </a:solidFill>
            </a:endParaRPr>
          </a:p>
        </p:txBody>
      </p:sp>
      <p:sp>
        <p:nvSpPr>
          <p:cNvPr id="13" name="右矢印 12"/>
          <p:cNvSpPr/>
          <p:nvPr/>
        </p:nvSpPr>
        <p:spPr>
          <a:xfrm>
            <a:off x="3131840" y="5373216"/>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 代替処理 13"/>
          <p:cNvSpPr/>
          <p:nvPr/>
        </p:nvSpPr>
        <p:spPr>
          <a:xfrm>
            <a:off x="3707904" y="5157192"/>
            <a:ext cx="5112568" cy="1368152"/>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補足給付の支給段階の判定に当たり、非課税年金（遺族年金・障害年金）も勘案する</a:t>
            </a:r>
            <a:endParaRPr kumimoji="1" lang="ja-JP" altLang="en-US" sz="2000" b="1"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46650"/>
          </a:xfrm>
        </p:spPr>
        <p:txBody>
          <a:bodyPr>
            <a:normAutofit fontScale="90000"/>
          </a:bodyPr>
          <a:lstStyle/>
          <a:p>
            <a:r>
              <a:rPr kumimoji="1" lang="ja-JP" altLang="en-US" sz="9600" dirty="0" smtClean="0"/>
              <a:t>＋１　</a:t>
            </a:r>
            <a:r>
              <a:rPr lang="ja-JP" altLang="en-US" sz="9600" u="sng" dirty="0" smtClean="0">
                <a:solidFill>
                  <a:srgbClr val="FF0000"/>
                </a:solidFill>
              </a:rPr>
              <a:t>公費で</a:t>
            </a:r>
            <a:r>
              <a:rPr lang="en-US" altLang="ja-JP" sz="9600" u="sng" dirty="0" smtClean="0">
                <a:solidFill>
                  <a:srgbClr val="FF0000"/>
                </a:solidFill>
              </a:rPr>
              <a:t/>
            </a:r>
            <a:br>
              <a:rPr lang="en-US" altLang="ja-JP" sz="9600" u="sng" dirty="0" smtClean="0">
                <a:solidFill>
                  <a:srgbClr val="FF0000"/>
                </a:solidFill>
              </a:rPr>
            </a:br>
            <a:r>
              <a:rPr lang="ja-JP" altLang="en-US" sz="9600" u="sng" dirty="0" smtClean="0">
                <a:solidFill>
                  <a:srgbClr val="FF0000"/>
                </a:solidFill>
              </a:rPr>
              <a:t>低所得者保険料軽減</a:t>
            </a:r>
            <a:r>
              <a:rPr lang="ja-JP" altLang="ja-JP" u="sng" dirty="0" smtClean="0">
                <a:solidFill>
                  <a:srgbClr val="FF0000"/>
                </a:solidFill>
              </a:rPr>
              <a:t/>
            </a:r>
            <a:br>
              <a:rPr lang="ja-JP" altLang="ja-JP" u="sng" dirty="0" smtClean="0">
                <a:solidFill>
                  <a:srgbClr val="FF0000"/>
                </a:solidFill>
              </a:rPr>
            </a:br>
            <a:r>
              <a:rPr kumimoji="1" lang="en-US" altLang="ja-JP" dirty="0" smtClean="0"/>
              <a:t/>
            </a:r>
            <a:br>
              <a:rPr kumimoji="1" lang="en-US" altLang="ja-JP" dirty="0" smtClean="0"/>
            </a:b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noChangeArrowheads="1"/>
          </p:cNvSpPr>
          <p:nvPr>
            <p:ph type="title"/>
          </p:nvPr>
        </p:nvSpPr>
        <p:spPr/>
        <p:txBody>
          <a:bodyPr/>
          <a:lstStyle/>
          <a:p>
            <a:r>
              <a:rPr altLang="en-US" u="sng" smtClean="0">
                <a:latin typeface="Calibri" pitchFamily="34" charset="0"/>
                <a:ea typeface="ＭＳ Ｐゴシック" charset="-128"/>
              </a:rPr>
              <a:t>公費負担削減分を保険料負担へ</a:t>
            </a:r>
          </a:p>
        </p:txBody>
      </p:sp>
      <p:graphicFrame>
        <p:nvGraphicFramePr>
          <p:cNvPr id="15363" name="Group 3"/>
          <p:cNvGraphicFramePr>
            <a:graphicFrameLocks noGrp="1"/>
          </p:cNvGraphicFramePr>
          <p:nvPr>
            <p:ph sz="half" idx="4294967295"/>
          </p:nvPr>
        </p:nvGraphicFramePr>
        <p:xfrm>
          <a:off x="971550" y="2060575"/>
          <a:ext cx="7704138" cy="1181100"/>
        </p:xfrm>
        <a:graphic>
          <a:graphicData uri="http://schemas.openxmlformats.org/drawingml/2006/table">
            <a:tbl>
              <a:tblPr/>
              <a:tblGrid>
                <a:gridCol w="3889375"/>
                <a:gridCol w="1943323"/>
                <a:gridCol w="1871440"/>
              </a:tblGrid>
              <a:tr h="1181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　　　　国５０％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都道府県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２５％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市町村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２５％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0253" name="Rectangle 13"/>
          <p:cNvSpPr>
            <a:spLocks noChangeArrowheads="1"/>
          </p:cNvSpPr>
          <p:nvPr/>
        </p:nvSpPr>
        <p:spPr bwMode="auto">
          <a:xfrm>
            <a:off x="395288" y="1479550"/>
            <a:ext cx="8748712" cy="457200"/>
          </a:xfrm>
          <a:prstGeom prst="rect">
            <a:avLst/>
          </a:prstGeom>
          <a:noFill/>
          <a:ln w="9525" algn="ctr">
            <a:noFill/>
            <a:miter lim="800000"/>
            <a:headEnd/>
            <a:tailEnd/>
          </a:ln>
        </p:spPr>
        <p:txBody>
          <a:bodyPr>
            <a:spAutoFit/>
          </a:bodyPr>
          <a:lstStyle/>
          <a:p>
            <a:r>
              <a:rPr lang="ja-JP" altLang="en-US" sz="2400" b="1"/>
              <a:t>介護保険以前の高齢者福祉制度（２０００年３月まで）公費１００％</a:t>
            </a:r>
          </a:p>
        </p:txBody>
      </p:sp>
      <p:sp>
        <p:nvSpPr>
          <p:cNvPr id="10254" name="AutoShape 14"/>
          <p:cNvSpPr>
            <a:spLocks noChangeArrowheads="1"/>
          </p:cNvSpPr>
          <p:nvPr/>
        </p:nvSpPr>
        <p:spPr bwMode="auto">
          <a:xfrm>
            <a:off x="4427538" y="3284538"/>
            <a:ext cx="865187" cy="431800"/>
          </a:xfrm>
          <a:prstGeom prst="down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endParaRPr lang="ja-JP" altLang="en-US"/>
          </a:p>
        </p:txBody>
      </p:sp>
      <p:sp>
        <p:nvSpPr>
          <p:cNvPr id="10255" name="Rectangle 15"/>
          <p:cNvSpPr>
            <a:spLocks noChangeArrowheads="1"/>
          </p:cNvSpPr>
          <p:nvPr/>
        </p:nvSpPr>
        <p:spPr bwMode="auto">
          <a:xfrm>
            <a:off x="827088" y="3644900"/>
            <a:ext cx="7777162" cy="831850"/>
          </a:xfrm>
          <a:prstGeom prst="rect">
            <a:avLst/>
          </a:prstGeom>
          <a:noFill/>
          <a:ln w="9525" algn="ctr">
            <a:noFill/>
            <a:miter lim="800000"/>
            <a:headEnd/>
            <a:tailEnd/>
          </a:ln>
        </p:spPr>
        <p:txBody>
          <a:bodyPr>
            <a:spAutoFit/>
          </a:bodyPr>
          <a:lstStyle/>
          <a:p>
            <a:r>
              <a:rPr lang="zh-TW" altLang="en-US" sz="2400" b="1" dirty="0">
                <a:latin typeface="ＭＳ ゴシック" pitchFamily="49" charset="-128"/>
                <a:ea typeface="ＭＳ ゴシック" pitchFamily="49" charset="-128"/>
              </a:rPr>
              <a:t>介護保険制度</a:t>
            </a:r>
            <a:r>
              <a:rPr lang="ja-JP" altLang="en-US" sz="2400" b="1" dirty="0"/>
              <a:t>（第５期）</a:t>
            </a:r>
            <a:endParaRPr lang="en-US" altLang="ja-JP" sz="2400" b="1" dirty="0"/>
          </a:p>
          <a:p>
            <a:r>
              <a:rPr lang="ja-JP" altLang="en-US" sz="2400" b="1" dirty="0"/>
              <a:t>　　　　　　　保険料５０％　　　　　公費５０％</a:t>
            </a:r>
          </a:p>
        </p:txBody>
      </p:sp>
      <p:graphicFrame>
        <p:nvGraphicFramePr>
          <p:cNvPr id="15414" name="Group 54"/>
          <p:cNvGraphicFramePr>
            <a:graphicFrameLocks noGrp="1"/>
          </p:cNvGraphicFramePr>
          <p:nvPr>
            <p:ph idx="1"/>
          </p:nvPr>
        </p:nvGraphicFramePr>
        <p:xfrm>
          <a:off x="1042988" y="4581525"/>
          <a:ext cx="7777162" cy="2054352"/>
        </p:xfrm>
        <a:graphic>
          <a:graphicData uri="http://schemas.openxmlformats.org/drawingml/2006/table">
            <a:tbl>
              <a:tblPr/>
              <a:tblGrid>
                <a:gridCol w="1656804"/>
                <a:gridCol w="2088232"/>
                <a:gridCol w="2160464"/>
                <a:gridCol w="936625"/>
                <a:gridCol w="935037"/>
              </a:tblGrid>
              <a:tr h="108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65</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歳～</a:t>
                      </a:r>
                      <a:endParaRPr kumimoji="1" lang="en-US" altLang="ja-JP" sz="28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２</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40</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歳～</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64</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29</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国　２５％</a:t>
                      </a:r>
                      <a:endParaRPr kumimoji="1" lang="en-US" altLang="ja-JP" sz="28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国庫負担金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Arial" charset="0"/>
                          <a:ea typeface="ＭＳ Ｐゴシック" pitchFamily="50" charset="-128"/>
                        </a:rPr>
                        <a:t>２０％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rgbClr val="FF0000"/>
                          </a:solidFill>
                          <a:effectLst/>
                          <a:latin typeface="Arial" charset="0"/>
                          <a:ea typeface="ＭＳ Ｐゴシック" pitchFamily="50" charset="-128"/>
                        </a:rPr>
                        <a:t>調整交付金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rgbClr val="FF0000"/>
                          </a:solidFill>
                          <a:effectLst/>
                          <a:latin typeface="Arial" charset="0"/>
                          <a:ea typeface="ＭＳ Ｐゴシック" pitchFamily="50" charset="-128"/>
                        </a:rPr>
                        <a:t>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都道府県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市町村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cxnSp>
        <p:nvCxnSpPr>
          <p:cNvPr id="9" name="直線コネクタ 8"/>
          <p:cNvCxnSpPr/>
          <p:nvPr/>
        </p:nvCxnSpPr>
        <p:spPr>
          <a:xfrm>
            <a:off x="971550" y="3284538"/>
            <a:ext cx="3816350" cy="129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787900" y="3213100"/>
            <a:ext cx="2160588" cy="13684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804025" y="3284538"/>
            <a:ext cx="1081088" cy="129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ja-JP" altLang="en-US" sz="4000" u="sng" dirty="0"/>
              <a:t>介護費用の約</a:t>
            </a:r>
            <a:r>
              <a:rPr lang="en-US" altLang="ja-JP" sz="4000" u="sng" dirty="0"/>
              <a:t>2</a:t>
            </a:r>
            <a:r>
              <a:rPr lang="ja-JP" altLang="en-US" sz="4000" u="sng" dirty="0"/>
              <a:t>割を全高齢者で負担</a:t>
            </a:r>
          </a:p>
        </p:txBody>
      </p:sp>
      <p:sp>
        <p:nvSpPr>
          <p:cNvPr id="36867" name="Rectangle 3"/>
          <p:cNvSpPr>
            <a:spLocks noGrp="1" noChangeArrowheads="1"/>
          </p:cNvSpPr>
          <p:nvPr>
            <p:ph type="body" idx="1"/>
          </p:nvPr>
        </p:nvSpPr>
        <p:spPr/>
        <p:txBody>
          <a:bodyPr>
            <a:normAutofit lnSpcReduction="10000"/>
          </a:bodyPr>
          <a:lstStyle/>
          <a:p>
            <a:pPr>
              <a:buFontTx/>
              <a:buNone/>
            </a:pPr>
            <a:r>
              <a:rPr lang="ja-JP" altLang="en-US" sz="2800" dirty="0"/>
              <a:t>６５歳以上（第１号被保険者）の介護保険料の決め方（イメージ）</a:t>
            </a:r>
          </a:p>
          <a:p>
            <a:pPr>
              <a:buFontTx/>
              <a:buNone/>
            </a:pPr>
            <a:endParaRPr lang="ja-JP" altLang="en-US" sz="2800" dirty="0"/>
          </a:p>
          <a:p>
            <a:pPr>
              <a:buFontTx/>
              <a:buNone/>
            </a:pPr>
            <a:r>
              <a:rPr lang="ja-JP" altLang="en-US" sz="2800" u="sng" dirty="0"/>
              <a:t>　　　　</a:t>
            </a:r>
            <a:r>
              <a:rPr lang="ja-JP" altLang="en-US" sz="4000" u="sng" dirty="0"/>
              <a:t>介護サービスの総額</a:t>
            </a:r>
            <a:r>
              <a:rPr lang="en-US" altLang="ja-JP" sz="4000" u="sng" dirty="0" smtClean="0"/>
              <a:t>×</a:t>
            </a:r>
            <a:r>
              <a:rPr lang="ja-JP" altLang="en-US" sz="4800" u="sng" dirty="0" smtClean="0">
                <a:solidFill>
                  <a:srgbClr val="FF0000"/>
                </a:solidFill>
              </a:rPr>
              <a:t>２１％</a:t>
            </a:r>
            <a:r>
              <a:rPr lang="ja-JP" altLang="en-US" sz="3600" u="sng" dirty="0"/>
              <a:t>　</a:t>
            </a:r>
            <a:r>
              <a:rPr lang="ja-JP" altLang="en-US" sz="2800" u="sng" dirty="0"/>
              <a:t>　</a:t>
            </a:r>
            <a:r>
              <a:rPr lang="ja-JP" altLang="en-US" sz="2800" dirty="0"/>
              <a:t>　　　　　</a:t>
            </a:r>
          </a:p>
          <a:p>
            <a:pPr>
              <a:buFontTx/>
              <a:buNone/>
            </a:pPr>
            <a:r>
              <a:rPr lang="ja-JP" altLang="en-US" sz="2800" dirty="0"/>
              <a:t>　</a:t>
            </a:r>
            <a:r>
              <a:rPr lang="ja-JP" altLang="en-US" sz="3600" dirty="0"/>
              <a:t>６５歳以上の人口（第１号被保険者数）</a:t>
            </a:r>
          </a:p>
          <a:p>
            <a:pPr>
              <a:buFontTx/>
              <a:buNone/>
            </a:pPr>
            <a:endParaRPr lang="ja-JP" altLang="en-US" sz="3600" dirty="0"/>
          </a:p>
          <a:p>
            <a:pPr>
              <a:buFontTx/>
              <a:buNone/>
            </a:pPr>
            <a:r>
              <a:rPr lang="ja-JP" altLang="en-US" sz="2800" dirty="0"/>
              <a:t>　数値は３年平均で算出し３年ごとに</a:t>
            </a:r>
            <a:r>
              <a:rPr lang="ja-JP" altLang="en-US" sz="2800" dirty="0" smtClean="0"/>
              <a:t>見直す</a:t>
            </a:r>
            <a:endParaRPr lang="en-US" altLang="ja-JP" sz="2800" dirty="0" smtClean="0"/>
          </a:p>
          <a:p>
            <a:pPr>
              <a:buFontTx/>
              <a:buNone/>
            </a:pPr>
            <a:r>
              <a:rPr lang="ja-JP" altLang="en-US" sz="2800" dirty="0" smtClean="0"/>
              <a:t>　　　　</a:t>
            </a:r>
            <a:r>
              <a:rPr lang="ja-JP" altLang="en-US" sz="2800" dirty="0" smtClean="0">
                <a:solidFill>
                  <a:srgbClr val="FF0000"/>
                </a:solidFill>
              </a:rPr>
              <a:t>第１期１７％　　⇒　　第５期　２１％</a:t>
            </a:r>
            <a:endParaRPr lang="ja-JP" altLang="en-US" sz="28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txBox="1">
            <a:spLocks noGrp="1" noChangeArrowheads="1"/>
          </p:cNvSpPr>
          <p:nvPr>
            <p:ph type="body" idx="1"/>
          </p:nvPr>
        </p:nvSpPr>
        <p:spPr>
          <a:xfrm>
            <a:off x="684213" y="1268413"/>
            <a:ext cx="8013700" cy="4608512"/>
          </a:xfrm>
        </p:spPr>
        <p:txBody>
          <a:bodyPr>
            <a:normAutofit lnSpcReduction="10000"/>
          </a:bodyPr>
          <a:lstStyle/>
          <a:p>
            <a:pPr>
              <a:buFont typeface="Wingdings" pitchFamily="2" charset="2"/>
              <a:buNone/>
            </a:pPr>
            <a:r>
              <a:rPr altLang="en-US" dirty="0" smtClean="0">
                <a:latin typeface="Calibri" pitchFamily="34" charset="0"/>
                <a:ea typeface="ＭＳ Ｐゴシック" charset="-128"/>
              </a:rPr>
              <a:t>第</a:t>
            </a:r>
            <a:r>
              <a:rPr lang="en-US" altLang="ja-JP" dirty="0" smtClean="0">
                <a:latin typeface="Calibri" pitchFamily="34" charset="0"/>
                <a:ea typeface="ＭＳ Ｐゴシック" charset="-128"/>
              </a:rPr>
              <a:t>1</a:t>
            </a:r>
            <a:r>
              <a:rPr altLang="en-US" dirty="0" smtClean="0">
                <a:latin typeface="Calibri" pitchFamily="34" charset="0"/>
                <a:ea typeface="ＭＳ Ｐゴシック" charset="-128"/>
              </a:rPr>
              <a:t>期（２０００～０２年）</a:t>
            </a:r>
          </a:p>
          <a:p>
            <a:pPr>
              <a:buFont typeface="Wingdings" pitchFamily="2" charset="2"/>
              <a:buNone/>
            </a:pPr>
            <a:r>
              <a:rPr altLang="en-US" dirty="0" smtClean="0">
                <a:latin typeface="Calibri" pitchFamily="34" charset="0"/>
                <a:ea typeface="ＭＳ Ｐゴシック" charset="-128"/>
              </a:rPr>
              <a:t>　</a:t>
            </a:r>
            <a:r>
              <a:rPr altLang="en-US" u="sng" dirty="0" smtClean="0">
                <a:latin typeface="Calibri" pitchFamily="34" charset="0"/>
                <a:ea typeface="ＭＳ Ｐゴシック" charset="-128"/>
              </a:rPr>
              <a:t>２，９１１円</a:t>
            </a:r>
            <a:endParaRPr altLang="en-US"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第２期（２００３～０５年）</a:t>
            </a:r>
          </a:p>
          <a:p>
            <a:pPr>
              <a:buFont typeface="Wingdings" pitchFamily="2" charset="2"/>
              <a:buNone/>
            </a:pPr>
            <a:r>
              <a:rPr altLang="en-US" dirty="0" smtClean="0">
                <a:latin typeface="Calibri" pitchFamily="34" charset="0"/>
                <a:ea typeface="ＭＳ Ｐゴシック" charset="-128"/>
              </a:rPr>
              <a:t>　</a:t>
            </a:r>
            <a:r>
              <a:rPr altLang="en-US" u="sng" dirty="0" smtClean="0">
                <a:latin typeface="Calibri" pitchFamily="34" charset="0"/>
                <a:ea typeface="ＭＳ Ｐゴシック" charset="-128"/>
              </a:rPr>
              <a:t>３，２９３円</a:t>
            </a:r>
            <a:endParaRPr altLang="en-US"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第３期（２００６～０８年）</a:t>
            </a:r>
          </a:p>
          <a:p>
            <a:pPr>
              <a:buFont typeface="Wingdings" pitchFamily="2" charset="2"/>
              <a:buNone/>
            </a:pPr>
            <a:r>
              <a:rPr altLang="en-US" u="sng" dirty="0" smtClean="0">
                <a:latin typeface="Calibri" pitchFamily="34" charset="0"/>
                <a:ea typeface="ＭＳ Ｐゴシック" charset="-128"/>
              </a:rPr>
              <a:t>　４，０９０円</a:t>
            </a:r>
            <a:endParaRPr lang="en-US" altLang="ja-JP" u="sng" dirty="0" smtClean="0">
              <a:latin typeface="Calibri" pitchFamily="34" charset="0"/>
              <a:ea typeface="ＭＳ Ｐゴシック" charset="-128"/>
            </a:endParaRPr>
          </a:p>
          <a:p>
            <a:pPr>
              <a:buFont typeface="Wingdings" pitchFamily="2" charset="2"/>
              <a:buNone/>
            </a:pPr>
            <a:r>
              <a:rPr altLang="en-US" dirty="0" smtClean="0">
                <a:latin typeface="Calibri" pitchFamily="34" charset="0"/>
                <a:ea typeface="ＭＳ Ｐゴシック" charset="-128"/>
              </a:rPr>
              <a:t>第４期（２００９～１１年）</a:t>
            </a:r>
            <a:endParaRPr lang="en-US" altLang="ja-JP" dirty="0" smtClean="0">
              <a:latin typeface="Calibri" pitchFamily="34" charset="0"/>
              <a:ea typeface="ＭＳ Ｐゴシック" charset="-128"/>
            </a:endParaRPr>
          </a:p>
          <a:p>
            <a:pPr>
              <a:buFont typeface="Wingdings" pitchFamily="2" charset="2"/>
              <a:buNone/>
            </a:pPr>
            <a:r>
              <a:rPr altLang="en-US" sz="3600" u="sng" dirty="0" smtClean="0">
                <a:latin typeface="Calibri" pitchFamily="34" charset="0"/>
                <a:ea typeface="ＭＳ Ｐゴシック" charset="-128"/>
              </a:rPr>
              <a:t>　４，１６０円</a:t>
            </a:r>
            <a:endParaRPr lang="en-US" altLang="ja-JP" sz="3600" u="sng" dirty="0" smtClean="0">
              <a:latin typeface="Calibri" pitchFamily="34" charset="0"/>
              <a:ea typeface="ＭＳ Ｐゴシック" charset="-128"/>
            </a:endParaRPr>
          </a:p>
          <a:p>
            <a:pPr>
              <a:buFont typeface="Wingdings" pitchFamily="2" charset="2"/>
              <a:buNone/>
            </a:pPr>
            <a:endParaRPr lang="en-US" altLang="ja-JP" dirty="0" smtClean="0">
              <a:latin typeface="Calibri" pitchFamily="34" charset="0"/>
              <a:ea typeface="ＭＳ Ｐゴシック" charset="-128"/>
            </a:endParaRPr>
          </a:p>
          <a:p>
            <a:pPr>
              <a:buFont typeface="Wingdings" pitchFamily="2" charset="2"/>
              <a:buNone/>
            </a:pPr>
            <a:endParaRPr altLang="en-US" u="sng" dirty="0" smtClean="0">
              <a:latin typeface="Calibri" pitchFamily="34" charset="0"/>
              <a:ea typeface="ＭＳ Ｐゴシック" charset="-128"/>
            </a:endParaRPr>
          </a:p>
        </p:txBody>
      </p:sp>
      <p:sp>
        <p:nvSpPr>
          <p:cNvPr id="27652" name="Text Box 4"/>
          <p:cNvSpPr txBox="1">
            <a:spLocks noChangeArrowheads="1"/>
          </p:cNvSpPr>
          <p:nvPr/>
        </p:nvSpPr>
        <p:spPr bwMode="auto">
          <a:xfrm>
            <a:off x="250825" y="6021388"/>
            <a:ext cx="8713788" cy="707886"/>
          </a:xfrm>
          <a:prstGeom prst="rect">
            <a:avLst/>
          </a:prstGeom>
          <a:noFill/>
          <a:ln w="9525">
            <a:noFill/>
            <a:miter lim="800000"/>
            <a:headEnd/>
            <a:tailEnd/>
          </a:ln>
        </p:spPr>
        <p:txBody>
          <a:bodyPr>
            <a:spAutoFit/>
          </a:bodyPr>
          <a:lstStyle/>
          <a:p>
            <a:pPr>
              <a:spcBef>
                <a:spcPct val="50000"/>
              </a:spcBef>
            </a:pPr>
            <a:r>
              <a:rPr lang="ja-JP" altLang="en-US" sz="3600" dirty="0"/>
              <a:t>　</a:t>
            </a:r>
            <a:r>
              <a:rPr lang="ja-JP" altLang="en-US" sz="4000" dirty="0">
                <a:solidFill>
                  <a:srgbClr val="FF0000"/>
                </a:solidFill>
              </a:rPr>
              <a:t>第５期（２０１２～１４年）　　</a:t>
            </a:r>
            <a:r>
              <a:rPr lang="ja-JP" altLang="en-US" sz="4000" u="sng" dirty="0">
                <a:solidFill>
                  <a:srgbClr val="FF0000"/>
                </a:solidFill>
              </a:rPr>
              <a:t>４９７２円</a:t>
            </a:r>
          </a:p>
        </p:txBody>
      </p:sp>
      <p:sp>
        <p:nvSpPr>
          <p:cNvPr id="12292" name="タイトル 1"/>
          <p:cNvSpPr txBox="1">
            <a:spLocks noGrp="1"/>
          </p:cNvSpPr>
          <p:nvPr>
            <p:ph type="title"/>
          </p:nvPr>
        </p:nvSpPr>
        <p:spPr>
          <a:xfrm>
            <a:off x="457200" y="274638"/>
            <a:ext cx="8435975" cy="993775"/>
          </a:xfrm>
        </p:spPr>
        <p:txBody>
          <a:bodyPr>
            <a:normAutofit fontScale="90000"/>
          </a:bodyPr>
          <a:lstStyle/>
          <a:p>
            <a:pPr eaLnBrk="1" hangingPunct="1"/>
            <a:r>
              <a:rPr sz="6000" u="sng" dirty="0" err="1" smtClean="0">
                <a:latin typeface="Calibri" pitchFamily="34" charset="0"/>
                <a:ea typeface="ＭＳ Ｐゴシック" charset="-128"/>
              </a:rPr>
              <a:t>上がり続ける介護保険料</a:t>
            </a:r>
            <a:endParaRPr sz="6000" u="sng" dirty="0" smtClean="0">
              <a:latin typeface="Calibri" pitchFamily="34" charset="0"/>
              <a:ea typeface="ＭＳ Ｐゴシック" charset="-128"/>
            </a:endParaRPr>
          </a:p>
        </p:txBody>
      </p:sp>
      <p:sp>
        <p:nvSpPr>
          <p:cNvPr id="12293" name="テキスト ボックス 3"/>
          <p:cNvSpPr txBox="1">
            <a:spLocks noChangeArrowheads="1"/>
          </p:cNvSpPr>
          <p:nvPr/>
        </p:nvSpPr>
        <p:spPr bwMode="auto">
          <a:xfrm>
            <a:off x="5508625" y="1484313"/>
            <a:ext cx="3095625" cy="1138237"/>
          </a:xfrm>
          <a:prstGeom prst="rect">
            <a:avLst/>
          </a:prstGeom>
          <a:solidFill>
            <a:srgbClr val="FFFF00"/>
          </a:solidFill>
          <a:ln w="9525">
            <a:noFill/>
            <a:miter lim="800000"/>
            <a:headEnd/>
            <a:tailEnd/>
          </a:ln>
        </p:spPr>
        <p:txBody>
          <a:bodyPr>
            <a:spAutoFit/>
          </a:bodyPr>
          <a:lstStyle/>
          <a:p>
            <a:r>
              <a:rPr lang="ja-JP" altLang="en-US" sz="2000" b="1"/>
              <a:t>２０００年４月～９月　</a:t>
            </a:r>
            <a:r>
              <a:rPr lang="ja-JP" altLang="en-US" sz="2400" b="1" u="sng"/>
              <a:t>０円</a:t>
            </a:r>
            <a:endParaRPr lang="en-US" altLang="ja-JP" sz="2000" b="1" u="sng"/>
          </a:p>
          <a:p>
            <a:r>
              <a:rPr lang="ja-JP" altLang="en-US" sz="2000" b="1"/>
              <a:t>２０００年１０月～０１年９月　</a:t>
            </a:r>
            <a:r>
              <a:rPr lang="ja-JP" altLang="en-US" sz="2400" b="1" u="sng"/>
              <a:t>１４５５円</a:t>
            </a:r>
            <a:endParaRPr lang="ja-JP" altLang="en-US" sz="2000" b="1" u="sng"/>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52055" y="0"/>
            <a:ext cx="909194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6600" u="sng" dirty="0" smtClean="0">
                <a:solidFill>
                  <a:srgbClr val="FF0000"/>
                </a:solidFill>
              </a:rPr>
              <a:t>「給付と負担の連動」</a:t>
            </a:r>
            <a:endParaRPr kumimoji="1" lang="ja-JP" altLang="en-US" sz="6600" u="sng" dirty="0"/>
          </a:p>
        </p:txBody>
      </p:sp>
      <p:sp>
        <p:nvSpPr>
          <p:cNvPr id="3" name="コンテンツ プレースホルダ 2"/>
          <p:cNvSpPr>
            <a:spLocks noGrp="1"/>
          </p:cNvSpPr>
          <p:nvPr>
            <p:ph idx="1"/>
          </p:nvPr>
        </p:nvSpPr>
        <p:spPr>
          <a:xfrm>
            <a:off x="467544" y="1340768"/>
            <a:ext cx="8496944" cy="5328592"/>
          </a:xfrm>
        </p:spPr>
        <p:txBody>
          <a:bodyPr>
            <a:normAutofit/>
          </a:bodyPr>
          <a:lstStyle/>
          <a:p>
            <a:pPr>
              <a:buNone/>
            </a:pPr>
            <a:r>
              <a:rPr lang="ja-JP" altLang="en-US" dirty="0" smtClean="0"/>
              <a:t>　</a:t>
            </a:r>
            <a:r>
              <a:rPr lang="ja-JP" altLang="en-US" sz="3600" dirty="0" smtClean="0"/>
              <a:t>　</a:t>
            </a:r>
            <a:r>
              <a:rPr lang="ja-JP" altLang="ja-JP" sz="6000" dirty="0" smtClean="0"/>
              <a:t>その市町村の介護サービス利用が増え</a:t>
            </a:r>
            <a:r>
              <a:rPr lang="ja-JP" altLang="en-US" sz="6000" dirty="0" smtClean="0"/>
              <a:t>る</a:t>
            </a:r>
            <a:endParaRPr lang="en-US" altLang="ja-JP" sz="6000" dirty="0" smtClean="0"/>
          </a:p>
          <a:p>
            <a:pPr>
              <a:buNone/>
            </a:pPr>
            <a:r>
              <a:rPr lang="ja-JP" altLang="en-US" sz="6000" dirty="0" smtClean="0"/>
              <a:t>　⇒</a:t>
            </a:r>
            <a:r>
              <a:rPr lang="ja-JP" altLang="ja-JP" sz="6000" dirty="0" smtClean="0"/>
              <a:t>高齢者全員の介護保険料が比例して上がる</a:t>
            </a:r>
            <a:endParaRPr lang="en-US" altLang="ja-JP" sz="6000" dirty="0" smtClean="0"/>
          </a:p>
          <a:p>
            <a:pPr>
              <a:buNone/>
            </a:pPr>
            <a:r>
              <a:rPr lang="ja-JP" altLang="en-US" sz="6600" b="1" dirty="0" smtClean="0">
                <a:solidFill>
                  <a:srgbClr val="FF0000"/>
                </a:solidFill>
              </a:rPr>
              <a:t>介護充実　　　　保険料</a:t>
            </a:r>
            <a:endParaRPr lang="en-US" altLang="ja-JP" sz="6600" b="1" dirty="0" smtClean="0">
              <a:solidFill>
                <a:srgbClr val="FF0000"/>
              </a:solidFill>
            </a:endParaRPr>
          </a:p>
          <a:p>
            <a:endParaRPr kumimoji="1" lang="ja-JP" altLang="en-US" dirty="0"/>
          </a:p>
        </p:txBody>
      </p:sp>
      <p:sp>
        <p:nvSpPr>
          <p:cNvPr id="4" name="左右矢印 3"/>
          <p:cNvSpPr/>
          <p:nvPr/>
        </p:nvSpPr>
        <p:spPr>
          <a:xfrm>
            <a:off x="4283968" y="5661248"/>
            <a:ext cx="151216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u="sng" dirty="0" smtClean="0"/>
              <a:t>「路頭に迷う」膨大な認知症の人たちの悲惨な最後</a:t>
            </a:r>
            <a:endParaRPr kumimoji="1" lang="ja-JP" altLang="en-US" u="sng" dirty="0"/>
          </a:p>
        </p:txBody>
      </p:sp>
      <p:sp>
        <p:nvSpPr>
          <p:cNvPr id="3" name="コンテンツ プレースホルダ 2"/>
          <p:cNvSpPr>
            <a:spLocks noGrp="1"/>
          </p:cNvSpPr>
          <p:nvPr>
            <p:ph idx="1"/>
          </p:nvPr>
        </p:nvSpPr>
        <p:spPr>
          <a:xfrm>
            <a:off x="251520" y="1556792"/>
            <a:ext cx="8568952" cy="5400600"/>
          </a:xfrm>
        </p:spPr>
        <p:txBody>
          <a:bodyPr>
            <a:normAutofit/>
          </a:bodyPr>
          <a:lstStyle/>
          <a:p>
            <a:pPr>
              <a:buNone/>
            </a:pPr>
            <a:r>
              <a:rPr lang="ja-JP" altLang="en-US" dirty="0" smtClean="0"/>
              <a:t>　　</a:t>
            </a:r>
            <a:r>
              <a:rPr lang="ja-JP" altLang="en-US" sz="3900" dirty="0" smtClean="0"/>
              <a:t>認知症</a:t>
            </a:r>
            <a:r>
              <a:rPr lang="ja-JP" altLang="en-US" sz="3900" dirty="0" smtClean="0"/>
              <a:t>またはその疑いがあって行方不明になり、死亡確認された</a:t>
            </a:r>
            <a:r>
              <a:rPr lang="ja-JP" altLang="en-US" sz="3900" dirty="0" smtClean="0"/>
              <a:t>人</a:t>
            </a:r>
            <a:endParaRPr lang="en-US" altLang="ja-JP" sz="3900" dirty="0" smtClean="0"/>
          </a:p>
          <a:p>
            <a:pPr>
              <a:buNone/>
            </a:pPr>
            <a:r>
              <a:rPr lang="ja-JP" altLang="en-US" sz="3900" dirty="0" smtClean="0"/>
              <a:t>　</a:t>
            </a:r>
            <a:r>
              <a:rPr lang="ja-JP" altLang="en-US" sz="3900" dirty="0" smtClean="0"/>
              <a:t>　２０１２年</a:t>
            </a:r>
            <a:r>
              <a:rPr lang="ja-JP" altLang="en-US" sz="3900" dirty="0" smtClean="0"/>
              <a:t>の</a:t>
            </a:r>
            <a:r>
              <a:rPr lang="ja-JP" altLang="en-US" sz="3900" dirty="0" smtClean="0">
                <a:solidFill>
                  <a:srgbClr val="FF0000"/>
                </a:solidFill>
              </a:rPr>
              <a:t>１年間に</a:t>
            </a:r>
            <a:r>
              <a:rPr lang="ja-JP" altLang="en-US" sz="3900" dirty="0" smtClean="0">
                <a:solidFill>
                  <a:srgbClr val="FF0000"/>
                </a:solidFill>
              </a:rPr>
              <a:t>３５９人</a:t>
            </a:r>
            <a:endParaRPr lang="en-US" altLang="ja-JP" sz="3900" dirty="0" smtClean="0">
              <a:solidFill>
                <a:srgbClr val="FF0000"/>
              </a:solidFill>
            </a:endParaRPr>
          </a:p>
          <a:p>
            <a:pPr>
              <a:buNone/>
            </a:pPr>
            <a:r>
              <a:rPr lang="ja-JP" altLang="en-US" sz="3900" dirty="0" smtClean="0"/>
              <a:t>　　</a:t>
            </a:r>
            <a:r>
              <a:rPr lang="ja-JP" altLang="en-US" sz="2000" dirty="0" smtClean="0"/>
              <a:t>（山林や河川、用水路のほか、空き家の庭や道路上などで</a:t>
            </a:r>
            <a:r>
              <a:rPr lang="ja-JP" altLang="en-US" sz="2000" dirty="0" smtClean="0"/>
              <a:t>発見）</a:t>
            </a:r>
            <a:endParaRPr lang="en-US" altLang="ja-JP" sz="3900" dirty="0" smtClean="0"/>
          </a:p>
          <a:p>
            <a:pPr>
              <a:buNone/>
            </a:pPr>
            <a:r>
              <a:rPr lang="ja-JP" altLang="en-US" sz="3900" dirty="0" smtClean="0"/>
              <a:t>　　</a:t>
            </a:r>
            <a:r>
              <a:rPr lang="ja-JP" altLang="en-US" sz="3900" dirty="0" smtClean="0">
                <a:solidFill>
                  <a:srgbClr val="FF0000"/>
                </a:solidFill>
              </a:rPr>
              <a:t>見つからなかった人２１９人</a:t>
            </a:r>
            <a:endParaRPr lang="en-US" altLang="ja-JP" sz="3900" dirty="0" smtClean="0">
              <a:solidFill>
                <a:srgbClr val="FF0000"/>
              </a:solidFill>
            </a:endParaRPr>
          </a:p>
          <a:p>
            <a:pPr>
              <a:buNone/>
            </a:pPr>
            <a:r>
              <a:rPr lang="ja-JP" altLang="en-US" sz="3900" dirty="0" smtClean="0"/>
              <a:t>　</a:t>
            </a:r>
            <a:r>
              <a:rPr lang="ja-JP" altLang="en-US" sz="3900" dirty="0" smtClean="0"/>
              <a:t>　　　　　　　</a:t>
            </a:r>
            <a:r>
              <a:rPr lang="ja-JP" altLang="en-US" sz="3900" dirty="0" smtClean="0">
                <a:solidFill>
                  <a:srgbClr val="FF0000"/>
                </a:solidFill>
              </a:rPr>
              <a:t>合計５７８人</a:t>
            </a:r>
            <a:endParaRPr lang="en-US" altLang="ja-JP" dirty="0" smtClean="0">
              <a:solidFill>
                <a:srgbClr val="FF0000"/>
              </a:solidFill>
            </a:endParaRPr>
          </a:p>
          <a:p>
            <a:pPr>
              <a:buNone/>
            </a:pPr>
            <a:r>
              <a:rPr lang="ja-JP" altLang="en-US" sz="2000" dirty="0" smtClean="0"/>
              <a:t>（毎日</a:t>
            </a:r>
            <a:r>
              <a:rPr lang="ja-JP" altLang="en-US" sz="2000" dirty="0" smtClean="0"/>
              <a:t>新聞が全国の警察本部などに取材して</a:t>
            </a:r>
            <a:r>
              <a:rPr lang="ja-JP" altLang="en-US" sz="2000" dirty="0" smtClean="0"/>
              <a:t>集計）</a:t>
            </a:r>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スライド番号プレースホルダ 5"/>
          <p:cNvSpPr>
            <a:spLocks noGrp="1"/>
          </p:cNvSpPr>
          <p:nvPr>
            <p:ph type="sldNum" sz="quarter" idx="12"/>
          </p:nvPr>
        </p:nvSpPr>
        <p:spPr bwMode="auto">
          <a:noFill/>
          <a:ln>
            <a:miter lim="800000"/>
            <a:headEnd/>
            <a:tailEnd/>
          </a:ln>
        </p:spPr>
        <p:txBody>
          <a:bodyPr numCol="1">
            <a:prstTxWarp prst="textNoShape">
              <a:avLst/>
            </a:prstTxWarp>
          </a:bodyPr>
          <a:lstStyle/>
          <a:p>
            <a:pPr fontAlgn="base">
              <a:spcBef>
                <a:spcPct val="0"/>
              </a:spcBef>
              <a:spcAft>
                <a:spcPct val="0"/>
              </a:spcAft>
            </a:pPr>
            <a:fld id="{F5C66D45-68FF-4410-A7D1-67174B815B2F}" type="slidenum">
              <a:rPr lang="ja-JP" altLang="en-US" smtClean="0">
                <a:latin typeface="Calibri" pitchFamily="34" charset="0"/>
                <a:ea typeface="ＭＳ Ｐゴシック" charset="-128"/>
              </a:rPr>
              <a:pPr fontAlgn="base">
                <a:spcBef>
                  <a:spcPct val="0"/>
                </a:spcBef>
                <a:spcAft>
                  <a:spcPct val="0"/>
                </a:spcAft>
              </a:pPr>
              <a:t>50</a:t>
            </a:fld>
            <a:endParaRPr altLang="ja-JP" smtClean="0">
              <a:latin typeface="Calibri" pitchFamily="34" charset="0"/>
              <a:ea typeface="ＭＳ Ｐゴシック" charset="-128"/>
            </a:endParaRPr>
          </a:p>
        </p:txBody>
      </p:sp>
      <p:pic>
        <p:nvPicPr>
          <p:cNvPr id="43010" name="Picture 2"/>
          <p:cNvPicPr>
            <a:picLocks noGrp="1" noChangeAspect="1"/>
          </p:cNvPicPr>
          <p:nvPr>
            <p:ph idx="1"/>
          </p:nvPr>
        </p:nvPicPr>
        <p:blipFill>
          <a:blip r:embed="rId3" cstate="print"/>
          <a:srcRect/>
          <a:stretch>
            <a:fillRect/>
          </a:stretch>
        </p:blipFill>
        <p:spPr>
          <a:xfrm>
            <a:off x="250825" y="188913"/>
            <a:ext cx="8416925" cy="5699125"/>
          </a:xfrm>
        </p:spPr>
      </p:pic>
      <p:sp>
        <p:nvSpPr>
          <p:cNvPr id="4" name="四角形吹き出し 3"/>
          <p:cNvSpPr/>
          <p:nvPr/>
        </p:nvSpPr>
        <p:spPr>
          <a:xfrm>
            <a:off x="179512" y="1484784"/>
            <a:ext cx="2000250" cy="1357313"/>
          </a:xfrm>
          <a:prstGeom prst="wedgeRectCallout">
            <a:avLst>
              <a:gd name="adj1" fmla="val 68814"/>
              <a:gd name="adj2" fmla="val -164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rgbClr val="FF0000"/>
                </a:solidFill>
              </a:rPr>
              <a:t>高齢者の</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介護保険料</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負担分</a:t>
            </a:r>
          </a:p>
        </p:txBody>
      </p:sp>
      <p:sp>
        <p:nvSpPr>
          <p:cNvPr id="6" name="四角形吹き出し 5"/>
          <p:cNvSpPr/>
          <p:nvPr/>
        </p:nvSpPr>
        <p:spPr>
          <a:xfrm>
            <a:off x="7380288" y="2133600"/>
            <a:ext cx="1763712" cy="1357313"/>
          </a:xfrm>
          <a:prstGeom prst="wedgeRectCallout">
            <a:avLst>
              <a:gd name="adj1" fmla="val -120329"/>
              <a:gd name="adj2" fmla="val -90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solidFill>
                  <a:srgbClr val="FF0000"/>
                </a:solidFill>
              </a:rPr>
              <a:t>国庫</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負担分</a:t>
            </a:r>
            <a:endParaRPr lang="en-US" altLang="ja-JP" sz="2400" b="1" dirty="0">
              <a:solidFill>
                <a:srgbClr val="FF0000"/>
              </a:solidFill>
            </a:endParaRPr>
          </a:p>
          <a:p>
            <a:pPr algn="ctr" fontAlgn="auto">
              <a:spcBef>
                <a:spcPts val="0"/>
              </a:spcBef>
              <a:spcAft>
                <a:spcPts val="0"/>
              </a:spcAft>
              <a:defRPr/>
            </a:pPr>
            <a:r>
              <a:rPr lang="ja-JP" altLang="en-US" sz="2400" b="1" dirty="0">
                <a:solidFill>
                  <a:srgbClr val="FF0000"/>
                </a:solidFill>
              </a:rPr>
              <a:t>２０＋５％</a:t>
            </a:r>
            <a:endParaRPr lang="en-US" altLang="ja-JP" sz="2400" b="1" dirty="0">
              <a:solidFill>
                <a:srgbClr val="FF0000"/>
              </a:solidFill>
            </a:endParaRPr>
          </a:p>
        </p:txBody>
      </p:sp>
      <p:sp>
        <p:nvSpPr>
          <p:cNvPr id="7" name="正方形/長方形 6"/>
          <p:cNvSpPr/>
          <p:nvPr/>
        </p:nvSpPr>
        <p:spPr>
          <a:xfrm>
            <a:off x="0" y="5805488"/>
            <a:ext cx="8820150" cy="5762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3600" dirty="0">
                <a:solidFill>
                  <a:srgbClr val="FF0000"/>
                </a:solidFill>
              </a:rPr>
              <a:t>2012</a:t>
            </a:r>
            <a:r>
              <a:rPr lang="ja-JP" altLang="en-US" sz="3600" dirty="0">
                <a:solidFill>
                  <a:srgbClr val="FF0000"/>
                </a:solidFill>
              </a:rPr>
              <a:t>年度から第</a:t>
            </a:r>
            <a:r>
              <a:rPr lang="en-US" altLang="ja-JP" sz="3600" dirty="0">
                <a:solidFill>
                  <a:srgbClr val="FF0000"/>
                </a:solidFill>
              </a:rPr>
              <a:t>1</a:t>
            </a:r>
            <a:r>
              <a:rPr lang="ja-JP" altLang="en-US" sz="3600" dirty="0">
                <a:solidFill>
                  <a:srgbClr val="FF0000"/>
                </a:solidFill>
              </a:rPr>
              <a:t>号２１％、第</a:t>
            </a:r>
            <a:r>
              <a:rPr lang="en-US" altLang="ja-JP" sz="3600" dirty="0">
                <a:solidFill>
                  <a:srgbClr val="FF0000"/>
                </a:solidFill>
              </a:rPr>
              <a:t>2</a:t>
            </a:r>
            <a:r>
              <a:rPr lang="ja-JP" altLang="en-US" sz="3600" dirty="0">
                <a:solidFill>
                  <a:srgbClr val="FF0000"/>
                </a:solidFill>
              </a:rPr>
              <a:t>号２９％に</a:t>
            </a:r>
          </a:p>
        </p:txBody>
      </p:sp>
      <p:sp>
        <p:nvSpPr>
          <p:cNvPr id="9" name="正方形/長方形 8"/>
          <p:cNvSpPr/>
          <p:nvPr/>
        </p:nvSpPr>
        <p:spPr>
          <a:xfrm>
            <a:off x="179512" y="188640"/>
            <a:ext cx="8712968"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u="sng" dirty="0" smtClean="0">
                <a:solidFill>
                  <a:schemeClr val="tx1"/>
                </a:solidFill>
              </a:rPr>
              <a:t>介護保険は財源的・制度的限界にきている</a:t>
            </a:r>
            <a:endParaRPr kumimoji="1" lang="ja-JP" altLang="en-US" sz="3600" u="sng" dirty="0">
              <a:solidFill>
                <a:schemeClr val="tx1"/>
              </a:solidFill>
            </a:endParaRPr>
          </a:p>
        </p:txBody>
      </p:sp>
      <p:sp>
        <p:nvSpPr>
          <p:cNvPr id="8" name="正方形/長方形 7"/>
          <p:cNvSpPr/>
          <p:nvPr/>
        </p:nvSpPr>
        <p:spPr>
          <a:xfrm>
            <a:off x="2555776" y="3212976"/>
            <a:ext cx="165618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第２号保険料</a:t>
            </a:r>
            <a:endParaRPr kumimoji="1" lang="en-US" altLang="ja-JP" sz="2000" b="1" dirty="0" smtClean="0">
              <a:solidFill>
                <a:schemeClr val="tx1"/>
              </a:solidFill>
            </a:endParaRPr>
          </a:p>
          <a:p>
            <a:pPr algn="ctr"/>
            <a:r>
              <a:rPr lang="ja-JP" altLang="en-US" sz="2400" b="1" dirty="0" smtClean="0">
                <a:solidFill>
                  <a:schemeClr val="tx1"/>
                </a:solidFill>
              </a:rPr>
              <a:t>２９％</a:t>
            </a:r>
            <a:endParaRPr kumimoji="1" lang="ja-JP" altLang="en-US" sz="2400" b="1" dirty="0">
              <a:solidFill>
                <a:schemeClr val="tx1"/>
              </a:solidFill>
            </a:endParaRPr>
          </a:p>
        </p:txBody>
      </p:sp>
      <p:sp>
        <p:nvSpPr>
          <p:cNvPr id="10" name="正方形/長方形 9"/>
          <p:cNvSpPr/>
          <p:nvPr/>
        </p:nvSpPr>
        <p:spPr>
          <a:xfrm>
            <a:off x="2627784" y="1412776"/>
            <a:ext cx="172819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rgbClr val="FF0000"/>
                </a:solidFill>
              </a:rPr>
              <a:t>第１号保険料</a:t>
            </a:r>
            <a:endParaRPr kumimoji="1" lang="en-US" altLang="ja-JP" sz="2000" b="1" dirty="0" smtClean="0">
              <a:solidFill>
                <a:srgbClr val="FF0000"/>
              </a:solidFill>
            </a:endParaRPr>
          </a:p>
          <a:p>
            <a:pPr algn="ctr"/>
            <a:r>
              <a:rPr lang="ja-JP" altLang="en-US" sz="2800" b="1" dirty="0" smtClean="0">
                <a:solidFill>
                  <a:srgbClr val="FF0000"/>
                </a:solidFill>
              </a:rPr>
              <a:t>２１％</a:t>
            </a:r>
            <a:endParaRPr kumimoji="1" lang="ja-JP" alt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 5"/>
          <p:cNvSpPr>
            <a:spLocks noGrp="1"/>
          </p:cNvSpPr>
          <p:nvPr>
            <p:ph type="sldNum" sz="quarter" idx="12"/>
          </p:nvPr>
        </p:nvSpPr>
        <p:spPr bwMode="auto">
          <a:noFill/>
          <a:ln>
            <a:miter lim="800000"/>
            <a:headEnd/>
            <a:tailEnd/>
          </a:ln>
        </p:spPr>
        <p:txBody>
          <a:bodyPr numCol="1">
            <a:prstTxWarp prst="textNoShape">
              <a:avLst/>
            </a:prstTxWarp>
          </a:bodyPr>
          <a:lstStyle/>
          <a:p>
            <a:pPr fontAlgn="base">
              <a:spcBef>
                <a:spcPct val="0"/>
              </a:spcBef>
              <a:spcAft>
                <a:spcPct val="0"/>
              </a:spcAft>
            </a:pPr>
            <a:fld id="{2AF9A2D3-5EB3-49E3-8A71-6C11D2CA0B1D}" type="slidenum">
              <a:rPr lang="ja-JP" altLang="en-US" smtClean="0">
                <a:latin typeface="Calibri" pitchFamily="34" charset="0"/>
                <a:ea typeface="ＭＳ Ｐゴシック" charset="-128"/>
              </a:rPr>
              <a:pPr fontAlgn="base">
                <a:spcBef>
                  <a:spcPct val="0"/>
                </a:spcBef>
                <a:spcAft>
                  <a:spcPct val="0"/>
                </a:spcAft>
              </a:pPr>
              <a:t>51</a:t>
            </a:fld>
            <a:endParaRPr lang="ja-JP" altLang="en-US" smtClean="0">
              <a:latin typeface="Calibri" pitchFamily="34" charset="0"/>
              <a:ea typeface="ＭＳ Ｐゴシック" charset="-128"/>
            </a:endParaRPr>
          </a:p>
        </p:txBody>
      </p:sp>
      <p:sp>
        <p:nvSpPr>
          <p:cNvPr id="40963" name="タイトル 1"/>
          <p:cNvSpPr txBox="1">
            <a:spLocks noGrp="1"/>
          </p:cNvSpPr>
          <p:nvPr>
            <p:ph type="title"/>
          </p:nvPr>
        </p:nvSpPr>
        <p:spPr>
          <a:xfrm>
            <a:off x="250825" y="404813"/>
            <a:ext cx="8893175" cy="5962650"/>
          </a:xfrm>
        </p:spPr>
        <p:txBody>
          <a:bodyPr/>
          <a:lstStyle/>
          <a:p>
            <a:pPr algn="l" eaLnBrk="1" hangingPunct="1"/>
            <a:r>
              <a:rPr altLang="en-US" sz="7200" smtClean="0">
                <a:latin typeface="Calibri" pitchFamily="34" charset="0"/>
                <a:ea typeface="ＭＳ Ｐゴシック" charset="-128"/>
              </a:rPr>
              <a:t>　　　　　</a:t>
            </a:r>
            <a:r>
              <a:rPr lang="en-US" altLang="ja-JP" sz="7200" smtClean="0">
                <a:latin typeface="Calibri" pitchFamily="34" charset="0"/>
                <a:ea typeface="ＭＳ Ｐゴシック" charset="-128"/>
              </a:rPr>
              <a:t/>
            </a:r>
            <a:br>
              <a:rPr lang="en-US" altLang="ja-JP" sz="7200" smtClean="0">
                <a:latin typeface="Calibri" pitchFamily="34" charset="0"/>
                <a:ea typeface="ＭＳ Ｐゴシック" charset="-128"/>
              </a:rPr>
            </a:br>
            <a:endParaRPr altLang="en-US" sz="7200" smtClean="0">
              <a:solidFill>
                <a:srgbClr val="FF0000"/>
              </a:solidFill>
              <a:latin typeface="Calibri" pitchFamily="34" charset="0"/>
              <a:ea typeface="ＭＳ Ｐゴシック" charset="-128"/>
            </a:endParaRPr>
          </a:p>
        </p:txBody>
      </p:sp>
      <p:sp>
        <p:nvSpPr>
          <p:cNvPr id="4" name="右矢印 3"/>
          <p:cNvSpPr/>
          <p:nvPr/>
        </p:nvSpPr>
        <p:spPr>
          <a:xfrm>
            <a:off x="3348038" y="981075"/>
            <a:ext cx="12239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p:cNvSpPr/>
          <p:nvPr/>
        </p:nvSpPr>
        <p:spPr>
          <a:xfrm>
            <a:off x="5003800" y="620713"/>
            <a:ext cx="3671888" cy="1008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dirty="0">
                <a:solidFill>
                  <a:srgbClr val="FF0000"/>
                </a:solidFill>
              </a:rPr>
              <a:t>増やさない</a:t>
            </a:r>
          </a:p>
        </p:txBody>
      </p:sp>
      <p:sp>
        <p:nvSpPr>
          <p:cNvPr id="6" name="右矢印 5"/>
          <p:cNvSpPr/>
          <p:nvPr/>
        </p:nvSpPr>
        <p:spPr>
          <a:xfrm>
            <a:off x="4211638" y="2276475"/>
            <a:ext cx="12239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51500" y="1916113"/>
            <a:ext cx="3097213" cy="1008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dirty="0">
                <a:solidFill>
                  <a:srgbClr val="FF0000"/>
                </a:solidFill>
              </a:rPr>
              <a:t>もう限界</a:t>
            </a:r>
          </a:p>
        </p:txBody>
      </p:sp>
      <p:sp>
        <p:nvSpPr>
          <p:cNvPr id="8" name="右矢印 7"/>
          <p:cNvSpPr/>
          <p:nvPr/>
        </p:nvSpPr>
        <p:spPr>
          <a:xfrm>
            <a:off x="3563938" y="3500438"/>
            <a:ext cx="1223962"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p:cNvSpPr/>
          <p:nvPr/>
        </p:nvSpPr>
        <p:spPr>
          <a:xfrm>
            <a:off x="468313" y="4581525"/>
            <a:ext cx="8424862" cy="19431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u="sng" dirty="0" smtClean="0">
                <a:solidFill>
                  <a:srgbClr val="FF0000"/>
                </a:solidFill>
              </a:rPr>
              <a:t>介護保険制度の限界</a:t>
            </a:r>
            <a:endParaRPr lang="ja-JP" altLang="en-US" sz="5400" u="sng" dirty="0"/>
          </a:p>
        </p:txBody>
      </p:sp>
      <p:sp>
        <p:nvSpPr>
          <p:cNvPr id="11" name="正方形/長方形 10"/>
          <p:cNvSpPr/>
          <p:nvPr/>
        </p:nvSpPr>
        <p:spPr>
          <a:xfrm>
            <a:off x="179388" y="404813"/>
            <a:ext cx="3097212" cy="158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200" dirty="0">
                <a:solidFill>
                  <a:schemeClr val="tx1"/>
                </a:solidFill>
              </a:rPr>
              <a:t>①公費</a:t>
            </a:r>
          </a:p>
        </p:txBody>
      </p:sp>
      <p:sp>
        <p:nvSpPr>
          <p:cNvPr id="12" name="正方形/長方形 11"/>
          <p:cNvSpPr/>
          <p:nvPr/>
        </p:nvSpPr>
        <p:spPr>
          <a:xfrm>
            <a:off x="250825" y="1700213"/>
            <a:ext cx="3889375" cy="157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200" dirty="0">
                <a:solidFill>
                  <a:schemeClr val="tx1"/>
                </a:solidFill>
              </a:rPr>
              <a:t>②保険料</a:t>
            </a:r>
          </a:p>
        </p:txBody>
      </p:sp>
      <p:sp>
        <p:nvSpPr>
          <p:cNvPr id="13" name="正方形/長方形 12"/>
          <p:cNvSpPr/>
          <p:nvPr/>
        </p:nvSpPr>
        <p:spPr>
          <a:xfrm>
            <a:off x="250825" y="2852738"/>
            <a:ext cx="3313113" cy="157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0" u="sng" dirty="0">
                <a:solidFill>
                  <a:schemeClr val="tx1"/>
                </a:solidFill>
              </a:rPr>
              <a:t>③給付</a:t>
            </a:r>
          </a:p>
        </p:txBody>
      </p:sp>
      <p:sp>
        <p:nvSpPr>
          <p:cNvPr id="14" name="正方形/長方形 13"/>
          <p:cNvSpPr/>
          <p:nvPr/>
        </p:nvSpPr>
        <p:spPr>
          <a:xfrm>
            <a:off x="4932363" y="3213100"/>
            <a:ext cx="4032250" cy="1008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5400" u="sng" dirty="0">
                <a:solidFill>
                  <a:srgbClr val="FF0000"/>
                </a:solidFill>
              </a:rPr>
              <a:t>削減・負担増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txBox="1">
            <a:spLocks noGrp="1"/>
          </p:cNvSpPr>
          <p:nvPr>
            <p:ph type="title"/>
          </p:nvPr>
        </p:nvSpPr>
        <p:spPr/>
        <p:txBody>
          <a:bodyPr/>
          <a:lstStyle/>
          <a:p>
            <a:r>
              <a:rPr altLang="en-US" sz="5400" u="sng" dirty="0" smtClean="0">
                <a:latin typeface="Calibri" pitchFamily="34" charset="0"/>
                <a:ea typeface="ＭＳ Ｐゴシック" charset="-128"/>
              </a:rPr>
              <a:t>「</a:t>
            </a:r>
            <a:r>
              <a:rPr altLang="en-US" sz="5400" u="sng" dirty="0" err="1" smtClean="0">
                <a:latin typeface="Calibri" pitchFamily="34" charset="0"/>
                <a:ea typeface="ＭＳ Ｐゴシック" charset="-128"/>
              </a:rPr>
              <a:t>改革」と介護保険料</a:t>
            </a:r>
            <a:endParaRPr kumimoji="1" altLang="en-US" sz="5400" u="sng" dirty="0" smtClean="0">
              <a:latin typeface="Calibri" pitchFamily="34" charset="0"/>
              <a:ea typeface="ＭＳ Ｐゴシック" charset="-128"/>
            </a:endParaRPr>
          </a:p>
        </p:txBody>
      </p:sp>
      <p:sp>
        <p:nvSpPr>
          <p:cNvPr id="30723" name="コンテンツ プレースホルダ 2"/>
          <p:cNvSpPr txBox="1">
            <a:spLocks noGrp="1"/>
          </p:cNvSpPr>
          <p:nvPr>
            <p:ph idx="1"/>
          </p:nvPr>
        </p:nvSpPr>
        <p:spPr/>
        <p:txBody>
          <a:bodyPr/>
          <a:lstStyle/>
          <a:p>
            <a:pPr>
              <a:buFont typeface="Arial" charset="0"/>
              <a:buNone/>
            </a:pPr>
            <a:r>
              <a:rPr kumimoji="1" altLang="en-US" sz="4800" dirty="0" smtClean="0">
                <a:latin typeface="Calibri" pitchFamily="34" charset="0"/>
                <a:ea typeface="ＭＳ Ｐゴシック" charset="-128"/>
              </a:rPr>
              <a:t>○</a:t>
            </a:r>
            <a:r>
              <a:rPr kumimoji="1" altLang="en-US" sz="4800" dirty="0" err="1" smtClean="0">
                <a:latin typeface="Calibri" pitchFamily="34" charset="0"/>
                <a:ea typeface="ＭＳ Ｐゴシック" charset="-128"/>
              </a:rPr>
              <a:t>破綻した介護保険の財源の枠組みはそのまま維持</a:t>
            </a:r>
            <a:endParaRPr kumimoji="1" lang="en-US" altLang="ja-JP" sz="4800" dirty="0" smtClean="0">
              <a:latin typeface="Calibri" pitchFamily="34" charset="0"/>
              <a:ea typeface="ＭＳ Ｐゴシック" charset="-128"/>
            </a:endParaRPr>
          </a:p>
          <a:p>
            <a:pPr>
              <a:buFont typeface="Arial" charset="0"/>
              <a:buNone/>
            </a:pPr>
            <a:r>
              <a:rPr altLang="en-US" sz="4800" dirty="0" smtClean="0">
                <a:latin typeface="Calibri" pitchFamily="34" charset="0"/>
                <a:ea typeface="ＭＳ Ｐゴシック" charset="-128"/>
              </a:rPr>
              <a:t>○</a:t>
            </a:r>
            <a:r>
              <a:rPr lang="ja-JP" altLang="en-US" sz="4800" dirty="0" smtClean="0">
                <a:latin typeface="Calibri" pitchFamily="34" charset="0"/>
                <a:ea typeface="ＭＳ Ｐゴシック" charset="-128"/>
              </a:rPr>
              <a:t>１３００</a:t>
            </a:r>
            <a:r>
              <a:rPr altLang="en-US" sz="4800" dirty="0" err="1" smtClean="0">
                <a:latin typeface="Calibri" pitchFamily="34" charset="0"/>
                <a:ea typeface="ＭＳ Ｐゴシック" charset="-128"/>
              </a:rPr>
              <a:t>億円投入</a:t>
            </a:r>
            <a:r>
              <a:rPr altLang="en-US" sz="4800" dirty="0" smtClean="0">
                <a:latin typeface="Calibri" pitchFamily="34" charset="0"/>
                <a:ea typeface="ＭＳ Ｐゴシック" charset="-128"/>
              </a:rPr>
              <a:t>　</a:t>
            </a:r>
            <a:r>
              <a:rPr kumimoji="1" altLang="en-US" sz="4800" dirty="0" err="1" smtClean="0">
                <a:latin typeface="Calibri" pitchFamily="34" charset="0"/>
                <a:ea typeface="ＭＳ Ｐゴシック" charset="-128"/>
              </a:rPr>
              <a:t>低所得者の軽減</a:t>
            </a:r>
            <a:endParaRPr kumimoji="1" altLang="en-US" sz="4800" dirty="0" smtClean="0">
              <a:latin typeface="Calibri" pitchFamily="34" charset="0"/>
              <a:ea typeface="ＭＳ Ｐゴシック"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p:spPr>
        <p:txBody>
          <a:bodyPr>
            <a:normAutofit/>
          </a:bodyPr>
          <a:lstStyle/>
          <a:p>
            <a:r>
              <a:rPr kumimoji="1" lang="ja-JP" altLang="en-US" sz="6600" u="sng" dirty="0" smtClean="0"/>
              <a:t>１号保険料の見直し</a:t>
            </a:r>
            <a:endParaRPr kumimoji="1" lang="ja-JP" altLang="en-US" sz="6600" u="sng" dirty="0"/>
          </a:p>
        </p:txBody>
      </p:sp>
      <p:sp>
        <p:nvSpPr>
          <p:cNvPr id="3" name="コンテンツ プレースホルダ 2"/>
          <p:cNvSpPr>
            <a:spLocks noGrp="1"/>
          </p:cNvSpPr>
          <p:nvPr>
            <p:ph idx="1"/>
          </p:nvPr>
        </p:nvSpPr>
        <p:spPr/>
        <p:txBody>
          <a:bodyPr>
            <a:normAutofit fontScale="92500" lnSpcReduction="10000"/>
          </a:bodyPr>
          <a:lstStyle/>
          <a:p>
            <a:pPr>
              <a:buNone/>
            </a:pPr>
            <a:r>
              <a:rPr lang="ja-JP" altLang="en-US" dirty="0" smtClean="0"/>
              <a:t>○ 消費税が引き上げられた場合には、限られた公費財源を有効に活用するために、住民税非課税世帯の被保険者の</a:t>
            </a:r>
            <a:r>
              <a:rPr lang="ja-JP" altLang="en-US" dirty="0" smtClean="0">
                <a:solidFill>
                  <a:srgbClr val="FF0000"/>
                </a:solidFill>
              </a:rPr>
              <a:t>保険料軽減強化に公費を投入する仕組みを導入</a:t>
            </a:r>
            <a:r>
              <a:rPr lang="ja-JP" altLang="en-US" dirty="0" smtClean="0"/>
              <a:t>し、現在の負担割合を更に引き下げることとしてはどうか。</a:t>
            </a:r>
          </a:p>
          <a:p>
            <a:pPr>
              <a:buNone/>
            </a:pPr>
            <a:r>
              <a:rPr lang="ja-JP" altLang="en-US" dirty="0" smtClean="0"/>
              <a:t>○ 軽減の幅は現在の第１・２段階で現在の</a:t>
            </a:r>
            <a:r>
              <a:rPr lang="en-US" altLang="ja-JP" dirty="0" smtClean="0"/>
              <a:t>5</a:t>
            </a:r>
            <a:r>
              <a:rPr lang="ja-JP" altLang="en-US" dirty="0" smtClean="0"/>
              <a:t>割軽減から</a:t>
            </a:r>
            <a:r>
              <a:rPr lang="ja-JP" altLang="en-US" dirty="0" smtClean="0">
                <a:solidFill>
                  <a:srgbClr val="FF0000"/>
                </a:solidFill>
              </a:rPr>
              <a:t>７割軽減</a:t>
            </a:r>
            <a:r>
              <a:rPr lang="ja-JP" altLang="en-US" dirty="0" smtClean="0"/>
              <a:t>とし、第</a:t>
            </a:r>
            <a:r>
              <a:rPr lang="en-US" altLang="ja-JP" dirty="0" smtClean="0"/>
              <a:t>3</a:t>
            </a:r>
            <a:r>
              <a:rPr lang="ja-JP" altLang="en-US" dirty="0" smtClean="0"/>
              <a:t>段階については２．５割軽減から比較的所得の低い者は</a:t>
            </a:r>
            <a:r>
              <a:rPr lang="ja-JP" altLang="en-US" dirty="0" smtClean="0">
                <a:solidFill>
                  <a:srgbClr val="FF0000"/>
                </a:solidFill>
              </a:rPr>
              <a:t>５割軽減</a:t>
            </a:r>
            <a:r>
              <a:rPr lang="ja-JP" altLang="en-US" dirty="0" smtClean="0"/>
              <a:t>に、その他の者は</a:t>
            </a:r>
            <a:r>
              <a:rPr lang="ja-JP" altLang="en-US" dirty="0" smtClean="0">
                <a:solidFill>
                  <a:srgbClr val="FF0000"/>
                </a:solidFill>
              </a:rPr>
              <a:t>３割軽減</a:t>
            </a:r>
            <a:r>
              <a:rPr lang="ja-JP" altLang="en-US" dirty="0" smtClean="0"/>
              <a:t>とすることが考えられるのではないか。</a:t>
            </a:r>
            <a:endParaRPr kumimoji="1" lang="ja-JP" altLang="en-US" dirty="0"/>
          </a:p>
        </p:txBody>
      </p:sp>
      <p:sp>
        <p:nvSpPr>
          <p:cNvPr id="4" name="タイトル 1"/>
          <p:cNvSpPr txBox="1">
            <a:spLocks/>
          </p:cNvSpPr>
          <p:nvPr/>
        </p:nvSpPr>
        <p:spPr>
          <a:xfrm>
            <a:off x="3707904" y="6165304"/>
            <a:ext cx="5184576" cy="36004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FF0000"/>
                </a:solidFill>
                <a:effectLst/>
                <a:uLnTx/>
                <a:uFillTx/>
                <a:latin typeface="+mj-lt"/>
                <a:ea typeface="+mj-ea"/>
                <a:cs typeface="+mj-cs"/>
              </a:rPr>
              <a:t>９月２５日社保審介護保険部会資料より</a:t>
            </a:r>
            <a:endParaRPr kumimoji="1" lang="ja-JP" altLang="en-US" sz="2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706090"/>
          </a:xfrm>
          <a:solidFill>
            <a:schemeClr val="bg1"/>
          </a:solidFill>
        </p:spPr>
        <p:txBody>
          <a:bodyPr>
            <a:normAutofit fontScale="90000"/>
          </a:bodyPr>
          <a:lstStyle/>
          <a:p>
            <a:r>
              <a:rPr kumimoji="1" lang="ja-JP" altLang="en-US" dirty="0" smtClean="0"/>
              <a:t>別枠公費による軽減強化</a:t>
            </a:r>
            <a:endParaRPr kumimoji="1" lang="ja-JP" alt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395537" y="894786"/>
            <a:ext cx="8124692" cy="5774574"/>
          </a:xfrm>
          <a:prstGeom prst="rect">
            <a:avLst/>
          </a:prstGeom>
          <a:noFill/>
          <a:ln w="9525">
            <a:noFill/>
            <a:miter lim="800000"/>
            <a:headEnd/>
            <a:tailEnd/>
          </a:ln>
        </p:spPr>
      </p:pic>
      <p:sp>
        <p:nvSpPr>
          <p:cNvPr id="5" name="タイトル 1"/>
          <p:cNvSpPr txBox="1">
            <a:spLocks/>
          </p:cNvSpPr>
          <p:nvPr/>
        </p:nvSpPr>
        <p:spPr>
          <a:xfrm>
            <a:off x="3707904" y="6497960"/>
            <a:ext cx="5184576" cy="36004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FF0000"/>
                </a:solidFill>
                <a:effectLst/>
                <a:uLnTx/>
                <a:uFillTx/>
                <a:latin typeface="+mj-lt"/>
                <a:ea typeface="+mj-ea"/>
                <a:cs typeface="+mj-cs"/>
              </a:rPr>
              <a:t>９月２５日社保審介護保険部会資料より</a:t>
            </a:r>
            <a:endParaRPr kumimoji="1" lang="ja-JP" altLang="en-US" sz="2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u="sng" dirty="0" smtClean="0"/>
              <a:t>介護保険</a:t>
            </a:r>
            <a:r>
              <a:rPr kumimoji="1" lang="en-US" altLang="ja-JP" u="sng" dirty="0" smtClean="0"/>
              <a:t>4</a:t>
            </a:r>
            <a:r>
              <a:rPr kumimoji="1" lang="ja-JP" altLang="en-US" u="sng" dirty="0" smtClean="0"/>
              <a:t>大改悪＋１</a:t>
            </a:r>
            <a:endParaRPr kumimoji="1" lang="ja-JP" altLang="en-US" u="sng" dirty="0"/>
          </a:p>
        </p:txBody>
      </p:sp>
      <p:sp>
        <p:nvSpPr>
          <p:cNvPr id="4" name="正方形/長方形 3"/>
          <p:cNvSpPr/>
          <p:nvPr/>
        </p:nvSpPr>
        <p:spPr>
          <a:xfrm>
            <a:off x="1331640" y="1268760"/>
            <a:ext cx="1728192"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要支援１</a:t>
            </a:r>
            <a:endParaRPr kumimoji="1" lang="en-US" altLang="ja-JP" sz="2800" dirty="0" smtClean="0">
              <a:solidFill>
                <a:schemeClr val="tx1"/>
              </a:solidFill>
            </a:endParaRPr>
          </a:p>
          <a:p>
            <a:pPr algn="ctr"/>
            <a:r>
              <a:rPr lang="ja-JP" altLang="en-US" sz="2800" dirty="0" smtClean="0">
                <a:solidFill>
                  <a:schemeClr val="tx1"/>
                </a:solidFill>
              </a:rPr>
              <a:t>要支援２</a:t>
            </a:r>
            <a:endParaRPr lang="en-US" altLang="ja-JP" sz="2800" dirty="0" smtClean="0">
              <a:solidFill>
                <a:schemeClr val="tx1"/>
              </a:solidFill>
            </a:endParaRPr>
          </a:p>
          <a:p>
            <a:pPr algn="ctr"/>
            <a:r>
              <a:rPr kumimoji="1" lang="en-US" altLang="ja-JP" sz="3200" b="1" dirty="0" smtClean="0">
                <a:solidFill>
                  <a:schemeClr val="tx2"/>
                </a:solidFill>
              </a:rPr>
              <a:t>154</a:t>
            </a:r>
            <a:r>
              <a:rPr kumimoji="1" lang="ja-JP" altLang="en-US" sz="3200" b="1" dirty="0" smtClean="0">
                <a:solidFill>
                  <a:schemeClr val="tx2"/>
                </a:solidFill>
              </a:rPr>
              <a:t>万人</a:t>
            </a:r>
            <a:endParaRPr kumimoji="1" lang="ja-JP" altLang="en-US" sz="3200" b="1" dirty="0">
              <a:solidFill>
                <a:schemeClr val="tx2"/>
              </a:solidFill>
            </a:endParaRPr>
          </a:p>
        </p:txBody>
      </p:sp>
      <p:sp>
        <p:nvSpPr>
          <p:cNvPr id="5" name="V 字形矢印 4"/>
          <p:cNvSpPr/>
          <p:nvPr/>
        </p:nvSpPr>
        <p:spPr>
          <a:xfrm>
            <a:off x="3131840" y="1916832"/>
            <a:ext cx="576064"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779912" y="1340768"/>
            <a:ext cx="2664296" cy="15841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u="sng" dirty="0" smtClean="0">
                <a:solidFill>
                  <a:srgbClr val="FF0000"/>
                </a:solidFill>
              </a:rPr>
              <a:t>①保険外し</a:t>
            </a:r>
            <a:endParaRPr kumimoji="1" lang="en-US" altLang="ja-JP" sz="2400" u="sng" dirty="0" smtClean="0">
              <a:solidFill>
                <a:srgbClr val="FF0000"/>
              </a:solidFill>
            </a:endParaRPr>
          </a:p>
          <a:p>
            <a:pPr algn="ctr"/>
            <a:r>
              <a:rPr kumimoji="1" lang="ja-JP" altLang="en-US" sz="2000" dirty="0" smtClean="0">
                <a:solidFill>
                  <a:schemeClr val="tx1"/>
                </a:solidFill>
              </a:rPr>
              <a:t>給付費の６０％占める</a:t>
            </a:r>
            <a:endParaRPr kumimoji="1" lang="en-US" altLang="ja-JP" sz="2000" dirty="0" smtClean="0">
              <a:solidFill>
                <a:schemeClr val="tx1"/>
              </a:solidFill>
            </a:endParaRPr>
          </a:p>
          <a:p>
            <a:pPr algn="ctr"/>
            <a:r>
              <a:rPr lang="ja-JP" altLang="en-US" sz="2000" dirty="0" smtClean="0">
                <a:solidFill>
                  <a:srgbClr val="FF0000"/>
                </a:solidFill>
              </a:rPr>
              <a:t>ヘルパー</a:t>
            </a:r>
            <a:r>
              <a:rPr lang="ja-JP" altLang="en-US" sz="2000" dirty="0" smtClean="0">
                <a:solidFill>
                  <a:schemeClr val="tx1"/>
                </a:solidFill>
              </a:rPr>
              <a:t>と</a:t>
            </a:r>
            <a:r>
              <a:rPr lang="ja-JP" altLang="en-US" sz="2000" dirty="0" smtClean="0">
                <a:solidFill>
                  <a:srgbClr val="FF0000"/>
                </a:solidFill>
              </a:rPr>
              <a:t>デイサービス</a:t>
            </a:r>
            <a:r>
              <a:rPr lang="ja-JP" altLang="en-US" sz="2000" dirty="0" smtClean="0">
                <a:solidFill>
                  <a:schemeClr val="tx1"/>
                </a:solidFill>
              </a:rPr>
              <a:t>を保険給付から外す</a:t>
            </a:r>
            <a:endParaRPr kumimoji="1" lang="ja-JP" altLang="en-US" sz="2000" dirty="0">
              <a:solidFill>
                <a:schemeClr val="tx1"/>
              </a:solidFill>
            </a:endParaRPr>
          </a:p>
        </p:txBody>
      </p:sp>
      <p:sp>
        <p:nvSpPr>
          <p:cNvPr id="7" name="正方形/長方形 6"/>
          <p:cNvSpPr/>
          <p:nvPr/>
        </p:nvSpPr>
        <p:spPr>
          <a:xfrm>
            <a:off x="6660232" y="1268760"/>
            <a:ext cx="2304256" cy="22322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市町村事業</a:t>
            </a:r>
            <a:endParaRPr lang="en-US" altLang="ja-JP" sz="2000" b="1" dirty="0" smtClean="0">
              <a:solidFill>
                <a:schemeClr val="tx1"/>
              </a:solidFill>
            </a:endParaRPr>
          </a:p>
          <a:p>
            <a:r>
              <a:rPr lang="ja-JP" altLang="en-US" b="1" dirty="0" smtClean="0">
                <a:solidFill>
                  <a:srgbClr val="FF0000"/>
                </a:solidFill>
              </a:rPr>
              <a:t>・介護事業者</a:t>
            </a:r>
            <a:endParaRPr lang="en-US" altLang="ja-JP" b="1" dirty="0" smtClean="0">
              <a:solidFill>
                <a:srgbClr val="FF0000"/>
              </a:solidFill>
            </a:endParaRPr>
          </a:p>
          <a:p>
            <a:r>
              <a:rPr kumimoji="1" lang="ja-JP" altLang="en-US" b="1" dirty="0" smtClean="0">
                <a:solidFill>
                  <a:srgbClr val="FF0000"/>
                </a:solidFill>
              </a:rPr>
              <a:t>・ＮＰＯ</a:t>
            </a:r>
            <a:endParaRPr kumimoji="1" lang="en-US" altLang="ja-JP" b="1" dirty="0" smtClean="0">
              <a:solidFill>
                <a:srgbClr val="FF0000"/>
              </a:solidFill>
            </a:endParaRPr>
          </a:p>
          <a:p>
            <a:r>
              <a:rPr lang="ja-JP" altLang="en-US" b="1" dirty="0" smtClean="0">
                <a:solidFill>
                  <a:srgbClr val="FF0000"/>
                </a:solidFill>
              </a:rPr>
              <a:t>・住民ボランティア</a:t>
            </a:r>
            <a:endParaRPr lang="en-US" altLang="ja-JP" b="1" dirty="0" smtClean="0">
              <a:solidFill>
                <a:srgbClr val="FF0000"/>
              </a:solidFill>
            </a:endParaRPr>
          </a:p>
          <a:p>
            <a:r>
              <a:rPr kumimoji="1" lang="ja-JP" altLang="en-US" b="1" dirty="0" smtClean="0">
                <a:solidFill>
                  <a:srgbClr val="FF0000"/>
                </a:solidFill>
              </a:rPr>
              <a:t>単価は今より安く</a:t>
            </a:r>
            <a:endParaRPr kumimoji="1" lang="en-US" altLang="ja-JP" b="1" dirty="0" smtClean="0">
              <a:solidFill>
                <a:srgbClr val="FF0000"/>
              </a:solidFill>
            </a:endParaRPr>
          </a:p>
          <a:p>
            <a:r>
              <a:rPr lang="ja-JP" altLang="en-US" b="1" dirty="0" smtClean="0">
                <a:solidFill>
                  <a:srgbClr val="FF0000"/>
                </a:solidFill>
              </a:rPr>
              <a:t>利用料は下がらず</a:t>
            </a:r>
            <a:endParaRPr lang="en-US" altLang="ja-JP" b="1" dirty="0" smtClean="0">
              <a:solidFill>
                <a:srgbClr val="FF0000"/>
              </a:solidFill>
            </a:endParaRPr>
          </a:p>
          <a:p>
            <a:r>
              <a:rPr kumimoji="1" lang="ja-JP" altLang="en-US" b="1" dirty="0" smtClean="0">
                <a:solidFill>
                  <a:srgbClr val="FF0000"/>
                </a:solidFill>
              </a:rPr>
              <a:t>限度額あり</a:t>
            </a:r>
            <a:endParaRPr kumimoji="1" lang="en-US" altLang="ja-JP" b="1" dirty="0" smtClean="0">
              <a:solidFill>
                <a:srgbClr val="FF0000"/>
              </a:solidFill>
            </a:endParaRPr>
          </a:p>
          <a:p>
            <a:r>
              <a:rPr kumimoji="1" lang="ja-JP" altLang="en-US" b="1" dirty="0" smtClean="0">
                <a:solidFill>
                  <a:srgbClr val="FF0000"/>
                </a:solidFill>
              </a:rPr>
              <a:t>事業費に上限、低減</a:t>
            </a:r>
            <a:endParaRPr kumimoji="1" lang="en-US" altLang="ja-JP" b="1" dirty="0" smtClean="0">
              <a:solidFill>
                <a:srgbClr val="FF0000"/>
              </a:solidFill>
            </a:endParaRPr>
          </a:p>
        </p:txBody>
      </p:sp>
      <p:sp>
        <p:nvSpPr>
          <p:cNvPr id="8" name="正方形/長方形 7"/>
          <p:cNvSpPr/>
          <p:nvPr/>
        </p:nvSpPr>
        <p:spPr>
          <a:xfrm>
            <a:off x="1331640" y="3068960"/>
            <a:ext cx="1800200"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endParaRPr>
          </a:p>
          <a:p>
            <a:pPr algn="ctr"/>
            <a:r>
              <a:rPr kumimoji="1" lang="ja-JP" altLang="en-US" sz="2800" dirty="0" smtClean="0">
                <a:solidFill>
                  <a:schemeClr val="tx1"/>
                </a:solidFill>
              </a:rPr>
              <a:t>要介護１</a:t>
            </a:r>
            <a:endParaRPr kumimoji="1" lang="en-US" altLang="ja-JP" sz="2800" dirty="0" smtClean="0">
              <a:solidFill>
                <a:schemeClr val="tx1"/>
              </a:solidFill>
            </a:endParaRPr>
          </a:p>
          <a:p>
            <a:pPr algn="ctr"/>
            <a:r>
              <a:rPr lang="ja-JP" altLang="en-US" sz="2800" dirty="0" smtClean="0">
                <a:solidFill>
                  <a:schemeClr val="tx1"/>
                </a:solidFill>
              </a:rPr>
              <a:t>要介護２</a:t>
            </a:r>
            <a:endParaRPr lang="en-US" altLang="ja-JP" sz="2800" dirty="0" smtClean="0">
              <a:solidFill>
                <a:schemeClr val="tx1"/>
              </a:solidFill>
            </a:endParaRPr>
          </a:p>
          <a:p>
            <a:pPr algn="ctr"/>
            <a:r>
              <a:rPr lang="en-US" altLang="ja-JP" sz="3200" b="1" dirty="0" smtClean="0">
                <a:solidFill>
                  <a:schemeClr val="tx2"/>
                </a:solidFill>
              </a:rPr>
              <a:t>204</a:t>
            </a:r>
            <a:r>
              <a:rPr lang="ja-JP" altLang="en-US" sz="3200" b="1" dirty="0" smtClean="0">
                <a:solidFill>
                  <a:schemeClr val="tx2"/>
                </a:solidFill>
              </a:rPr>
              <a:t>万人</a:t>
            </a:r>
            <a:endParaRPr lang="en-US" altLang="ja-JP" sz="3200" b="1" dirty="0" smtClean="0">
              <a:solidFill>
                <a:schemeClr val="tx2"/>
              </a:solidFill>
            </a:endParaRPr>
          </a:p>
          <a:p>
            <a:pPr algn="ctr"/>
            <a:endParaRPr kumimoji="1" lang="ja-JP" altLang="en-US" sz="2800" dirty="0">
              <a:solidFill>
                <a:schemeClr val="tx1"/>
              </a:solidFill>
            </a:endParaRPr>
          </a:p>
        </p:txBody>
      </p:sp>
      <p:sp>
        <p:nvSpPr>
          <p:cNvPr id="9" name="V 字形矢印 8"/>
          <p:cNvSpPr/>
          <p:nvPr/>
        </p:nvSpPr>
        <p:spPr>
          <a:xfrm>
            <a:off x="3203848" y="3356992"/>
            <a:ext cx="432048"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779912" y="3140968"/>
            <a:ext cx="2736304"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0000"/>
                </a:solidFill>
              </a:rPr>
              <a:t>②特養</a:t>
            </a:r>
            <a:r>
              <a:rPr kumimoji="1" lang="ja-JP" altLang="en-US" sz="2400" u="sng" dirty="0" smtClean="0">
                <a:solidFill>
                  <a:srgbClr val="FF0000"/>
                </a:solidFill>
              </a:rPr>
              <a:t>外し</a:t>
            </a:r>
            <a:endParaRPr lang="en-US" altLang="ja-JP" sz="2400" u="sng" dirty="0" smtClean="0">
              <a:solidFill>
                <a:srgbClr val="FF0000"/>
              </a:solidFill>
            </a:endParaRPr>
          </a:p>
          <a:p>
            <a:r>
              <a:rPr lang="ja-JP" altLang="en-US" sz="2000" dirty="0" smtClean="0">
                <a:solidFill>
                  <a:schemeClr val="tx1"/>
                </a:solidFill>
              </a:rPr>
              <a:t>待機者</a:t>
            </a:r>
            <a:r>
              <a:rPr kumimoji="1" lang="ja-JP" altLang="en-US" sz="2000" dirty="0" smtClean="0">
                <a:solidFill>
                  <a:schemeClr val="tx1"/>
                </a:solidFill>
              </a:rPr>
              <a:t>の</a:t>
            </a:r>
            <a:r>
              <a:rPr lang="ja-JP" altLang="en-US" sz="2000" dirty="0" smtClean="0">
                <a:solidFill>
                  <a:schemeClr val="tx1"/>
                </a:solidFill>
              </a:rPr>
              <a:t>３</a:t>
            </a:r>
            <a:r>
              <a:rPr kumimoji="1" lang="ja-JP" altLang="en-US" sz="2000" dirty="0" smtClean="0">
                <a:solidFill>
                  <a:schemeClr val="tx1"/>
                </a:solidFill>
              </a:rPr>
              <a:t>割（</a:t>
            </a:r>
            <a:r>
              <a:rPr lang="ja-JP" altLang="en-US" sz="2000" dirty="0" smtClean="0">
                <a:solidFill>
                  <a:schemeClr val="tx1"/>
                </a:solidFill>
              </a:rPr>
              <a:t>１３万</a:t>
            </a:r>
            <a:r>
              <a:rPr kumimoji="1" lang="ja-JP" altLang="en-US" sz="2000" dirty="0" smtClean="0">
                <a:solidFill>
                  <a:schemeClr val="tx1"/>
                </a:solidFill>
              </a:rPr>
              <a:t>人）は要介護１・２。</a:t>
            </a:r>
            <a:endParaRPr kumimoji="1" lang="en-US" altLang="ja-JP" sz="2000" dirty="0" smtClean="0">
              <a:solidFill>
                <a:schemeClr val="tx1"/>
              </a:solidFill>
            </a:endParaRPr>
          </a:p>
          <a:p>
            <a:r>
              <a:rPr kumimoji="1" lang="ja-JP" altLang="en-US" sz="2000" dirty="0" smtClean="0">
                <a:solidFill>
                  <a:srgbClr val="FF0000"/>
                </a:solidFill>
              </a:rPr>
              <a:t>要介護</a:t>
            </a:r>
            <a:r>
              <a:rPr kumimoji="1" lang="en-US" altLang="ja-JP" sz="2000" dirty="0" smtClean="0">
                <a:solidFill>
                  <a:srgbClr val="FF0000"/>
                </a:solidFill>
              </a:rPr>
              <a:t>3</a:t>
            </a:r>
            <a:r>
              <a:rPr kumimoji="1" lang="ja-JP" altLang="en-US" sz="2000" dirty="0" smtClean="0">
                <a:solidFill>
                  <a:srgbClr val="FF0000"/>
                </a:solidFill>
              </a:rPr>
              <a:t>以上に限る</a:t>
            </a:r>
            <a:endParaRPr kumimoji="1" lang="ja-JP" altLang="en-US" sz="2000" dirty="0">
              <a:solidFill>
                <a:srgbClr val="FF0000"/>
              </a:solidFill>
            </a:endParaRPr>
          </a:p>
        </p:txBody>
      </p:sp>
      <p:sp>
        <p:nvSpPr>
          <p:cNvPr id="11" name="山形 10"/>
          <p:cNvSpPr/>
          <p:nvPr/>
        </p:nvSpPr>
        <p:spPr>
          <a:xfrm>
            <a:off x="6372200" y="2060848"/>
            <a:ext cx="360040" cy="50405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a:xfrm>
            <a:off x="1403648" y="4725144"/>
            <a:ext cx="1728192"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endParaRPr>
          </a:p>
          <a:p>
            <a:pPr algn="ctr"/>
            <a:endParaRPr kumimoji="1" lang="en-US" altLang="ja-JP" sz="2800" dirty="0" smtClean="0">
              <a:solidFill>
                <a:schemeClr val="tx1"/>
              </a:solidFill>
            </a:endParaRPr>
          </a:p>
          <a:p>
            <a:pPr algn="ctr"/>
            <a:r>
              <a:rPr kumimoji="1" lang="ja-JP" altLang="en-US" sz="2800" dirty="0" smtClean="0">
                <a:solidFill>
                  <a:schemeClr val="tx1"/>
                </a:solidFill>
              </a:rPr>
              <a:t>要介護３</a:t>
            </a:r>
            <a:endParaRPr kumimoji="1" lang="en-US" altLang="ja-JP" sz="2800" dirty="0" smtClean="0">
              <a:solidFill>
                <a:schemeClr val="tx1"/>
              </a:solidFill>
            </a:endParaRPr>
          </a:p>
          <a:p>
            <a:pPr algn="ctr"/>
            <a:r>
              <a:rPr lang="ja-JP" altLang="en-US" sz="2800" dirty="0" smtClean="0">
                <a:solidFill>
                  <a:schemeClr val="tx1"/>
                </a:solidFill>
              </a:rPr>
              <a:t>要介護４</a:t>
            </a:r>
            <a:endParaRPr lang="en-US" altLang="ja-JP" sz="2800" dirty="0" smtClean="0">
              <a:solidFill>
                <a:schemeClr val="tx1"/>
              </a:solidFill>
            </a:endParaRPr>
          </a:p>
          <a:p>
            <a:pPr algn="ctr"/>
            <a:r>
              <a:rPr lang="ja-JP" altLang="en-US" sz="2800" dirty="0" smtClean="0">
                <a:solidFill>
                  <a:schemeClr val="tx1"/>
                </a:solidFill>
              </a:rPr>
              <a:t>要介護５</a:t>
            </a:r>
            <a:endParaRPr lang="en-US" altLang="ja-JP" sz="2800" dirty="0" smtClean="0">
              <a:solidFill>
                <a:schemeClr val="tx1"/>
              </a:solidFill>
            </a:endParaRPr>
          </a:p>
          <a:p>
            <a:pPr algn="ctr"/>
            <a:r>
              <a:rPr lang="en-US" altLang="ja-JP" sz="3200" b="1" dirty="0" smtClean="0">
                <a:solidFill>
                  <a:schemeClr val="tx2"/>
                </a:solidFill>
              </a:rPr>
              <a:t>205</a:t>
            </a:r>
            <a:r>
              <a:rPr lang="ja-JP" altLang="en-US" sz="3200" b="1" dirty="0" smtClean="0">
                <a:solidFill>
                  <a:schemeClr val="tx2"/>
                </a:solidFill>
              </a:rPr>
              <a:t>万人</a:t>
            </a:r>
            <a:endParaRPr lang="en-US" altLang="ja-JP" sz="3200" b="1" dirty="0" smtClean="0">
              <a:solidFill>
                <a:schemeClr val="tx2"/>
              </a:solidFill>
            </a:endParaRPr>
          </a:p>
          <a:p>
            <a:pPr algn="ctr"/>
            <a:endParaRPr lang="en-US" altLang="ja-JP" sz="2800" dirty="0" smtClean="0">
              <a:solidFill>
                <a:schemeClr val="tx1"/>
              </a:solidFill>
            </a:endParaRPr>
          </a:p>
          <a:p>
            <a:pPr algn="ctr"/>
            <a:endParaRPr kumimoji="1" lang="ja-JP" altLang="en-US" sz="2800" dirty="0">
              <a:solidFill>
                <a:schemeClr val="tx1"/>
              </a:solidFill>
            </a:endParaRPr>
          </a:p>
        </p:txBody>
      </p:sp>
      <p:sp>
        <p:nvSpPr>
          <p:cNvPr id="15" name="右大かっこ 14"/>
          <p:cNvSpPr/>
          <p:nvPr/>
        </p:nvSpPr>
        <p:spPr>
          <a:xfrm>
            <a:off x="3131840" y="4005064"/>
            <a:ext cx="504056" cy="1872208"/>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矢印コネクタ 16"/>
          <p:cNvCxnSpPr>
            <a:stCxn id="15" idx="2"/>
          </p:cNvCxnSpPr>
          <p:nvPr/>
        </p:nvCxnSpPr>
        <p:spPr>
          <a:xfrm>
            <a:off x="3635896" y="4941168"/>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211960" y="4797152"/>
            <a:ext cx="4932040"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0000"/>
                </a:solidFill>
              </a:rPr>
              <a:t>④</a:t>
            </a:r>
            <a:r>
              <a:rPr kumimoji="1" lang="ja-JP" altLang="en-US" sz="2400" u="sng" dirty="0" smtClean="0">
                <a:solidFill>
                  <a:srgbClr val="FF0000"/>
                </a:solidFill>
              </a:rPr>
              <a:t>施設の食費・部屋代補助外し</a:t>
            </a:r>
            <a:endParaRPr kumimoji="1" lang="en-US" altLang="ja-JP" sz="2400" u="sng" dirty="0" smtClean="0">
              <a:solidFill>
                <a:srgbClr val="FF0000"/>
              </a:solidFill>
            </a:endParaRPr>
          </a:p>
          <a:p>
            <a:pPr algn="ctr"/>
            <a:r>
              <a:rPr lang="ja-JP" altLang="en-US" sz="2000" dirty="0" smtClean="0">
                <a:solidFill>
                  <a:schemeClr val="tx1"/>
                </a:solidFill>
              </a:rPr>
              <a:t>低所得者でも、</a:t>
            </a:r>
            <a:r>
              <a:rPr lang="ja-JP" altLang="en-US" sz="2000" dirty="0" smtClean="0">
                <a:solidFill>
                  <a:srgbClr val="FF0000"/>
                </a:solidFill>
              </a:rPr>
              <a:t>配偶者課税、預金・不動産</a:t>
            </a:r>
            <a:r>
              <a:rPr lang="ja-JP" altLang="en-US" sz="2000" dirty="0" smtClean="0">
                <a:solidFill>
                  <a:schemeClr val="tx1"/>
                </a:solidFill>
              </a:rPr>
              <a:t>があれば、施設の食費・部屋代補助を</a:t>
            </a:r>
            <a:r>
              <a:rPr lang="ja-JP" altLang="en-US" sz="2000" dirty="0" smtClean="0">
                <a:solidFill>
                  <a:srgbClr val="FF0000"/>
                </a:solidFill>
              </a:rPr>
              <a:t>しない</a:t>
            </a:r>
            <a:endParaRPr kumimoji="1" lang="ja-JP" altLang="en-US" sz="2000" dirty="0">
              <a:solidFill>
                <a:srgbClr val="FF0000"/>
              </a:solidFill>
            </a:endParaRPr>
          </a:p>
        </p:txBody>
      </p:sp>
      <p:sp>
        <p:nvSpPr>
          <p:cNvPr id="19" name="左中かっこ 18"/>
          <p:cNvSpPr/>
          <p:nvPr/>
        </p:nvSpPr>
        <p:spPr>
          <a:xfrm>
            <a:off x="827584" y="1916832"/>
            <a:ext cx="504056" cy="4032448"/>
          </a:xfrm>
          <a:prstGeom prst="lef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正方形/長方形 19"/>
          <p:cNvSpPr/>
          <p:nvPr/>
        </p:nvSpPr>
        <p:spPr>
          <a:xfrm>
            <a:off x="251520" y="1484784"/>
            <a:ext cx="576064" cy="45365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ja-JP" altLang="en-US" sz="2400" dirty="0" smtClean="0">
                <a:solidFill>
                  <a:srgbClr val="FF0000"/>
                </a:solidFill>
              </a:rPr>
              <a:t>③</a:t>
            </a:r>
            <a:r>
              <a:rPr kumimoji="1" lang="ja-JP" altLang="en-US" sz="2400" dirty="0" smtClean="0">
                <a:solidFill>
                  <a:srgbClr val="FF0000"/>
                </a:solidFill>
              </a:rPr>
              <a:t>所得によって２割負担へ</a:t>
            </a:r>
            <a:endParaRPr kumimoji="1" lang="ja-JP" altLang="en-US" sz="2400" dirty="0">
              <a:solidFill>
                <a:srgbClr val="FF0000"/>
              </a:solidFill>
            </a:endParaRPr>
          </a:p>
        </p:txBody>
      </p:sp>
      <p:sp>
        <p:nvSpPr>
          <p:cNvPr id="21" name="正方形/長方形 20"/>
          <p:cNvSpPr/>
          <p:nvPr/>
        </p:nvSpPr>
        <p:spPr>
          <a:xfrm>
            <a:off x="3419872" y="6309320"/>
            <a:ext cx="5400600" cy="5486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rPr>
              <a:t>○公費で低所得者保険料軽減</a:t>
            </a:r>
            <a:endParaRPr kumimoji="1" lang="ja-JP" altLang="en-US" sz="24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normAutofit fontScale="90000"/>
          </a:bodyPr>
          <a:lstStyle/>
          <a:p>
            <a:r>
              <a:rPr lang="ja-JP" altLang="en-US" dirty="0" smtClean="0"/>
              <a:t>消費税増税への対応</a:t>
            </a:r>
            <a:r>
              <a:rPr lang="en-US" altLang="ja-JP" dirty="0" smtClean="0"/>
              <a:t/>
            </a:r>
            <a:br>
              <a:rPr lang="en-US" altLang="ja-JP" dirty="0" smtClean="0"/>
            </a:br>
            <a:r>
              <a:rPr lang="ja-JP" altLang="en-US" dirty="0" smtClean="0"/>
              <a:t>介護報酬を０．６３％引上げ</a:t>
            </a:r>
            <a:endParaRPr kumimoji="1" lang="ja-JP" altLang="en-US" dirty="0"/>
          </a:p>
        </p:txBody>
      </p:sp>
      <p:sp>
        <p:nvSpPr>
          <p:cNvPr id="3" name="コンテンツ プレースホルダ 2"/>
          <p:cNvSpPr>
            <a:spLocks noGrp="1"/>
          </p:cNvSpPr>
          <p:nvPr>
            <p:ph idx="1"/>
          </p:nvPr>
        </p:nvSpPr>
        <p:spPr>
          <a:xfrm>
            <a:off x="457200" y="1600200"/>
            <a:ext cx="8435280" cy="4997152"/>
          </a:xfrm>
        </p:spPr>
        <p:txBody>
          <a:bodyPr>
            <a:normAutofit fontScale="62500" lnSpcReduction="20000"/>
          </a:bodyPr>
          <a:lstStyle/>
          <a:p>
            <a:pPr>
              <a:buNone/>
            </a:pPr>
            <a:r>
              <a:rPr lang="ja-JP" altLang="en-US" sz="3800" dirty="0" smtClean="0"/>
              <a:t>ホームヘルプ（訪問介護費）は、</a:t>
            </a:r>
            <a:br>
              <a:rPr lang="ja-JP" altLang="en-US" sz="3800" dirty="0" smtClean="0"/>
            </a:br>
            <a:r>
              <a:rPr lang="ja-JP" altLang="en-US" sz="3800" dirty="0" smtClean="0"/>
              <a:t>　身体介護中心</a:t>
            </a:r>
            <a:br>
              <a:rPr lang="ja-JP" altLang="en-US" sz="3800" dirty="0" smtClean="0"/>
            </a:br>
            <a:r>
              <a:rPr lang="ja-JP" altLang="en-US" sz="3800" dirty="0" smtClean="0"/>
              <a:t>　　　２０分以上３０分未満　　　　　２５４単位　　⇒　　２５５単位</a:t>
            </a:r>
            <a:br>
              <a:rPr lang="ja-JP" altLang="en-US" sz="3800" dirty="0" smtClean="0"/>
            </a:br>
            <a:r>
              <a:rPr lang="ja-JP" altLang="en-US" sz="3800" dirty="0" smtClean="0"/>
              <a:t>　　　３０分以上１時間未満　　　　　４０２単位　　⇒　　４０４単位</a:t>
            </a:r>
            <a:br>
              <a:rPr lang="ja-JP" altLang="en-US" sz="3800" dirty="0" smtClean="0"/>
            </a:br>
            <a:r>
              <a:rPr lang="ja-JP" altLang="en-US" sz="3800" dirty="0" smtClean="0"/>
              <a:t>　　　　　１時間以上　　　　　　　　５８４単位　　⇒　　５８６単位</a:t>
            </a:r>
            <a:br>
              <a:rPr lang="ja-JP" altLang="en-US" sz="3800" dirty="0" smtClean="0"/>
            </a:br>
            <a:r>
              <a:rPr lang="ja-JP" altLang="en-US" sz="3800" dirty="0" smtClean="0"/>
              <a:t>　生活援助中心</a:t>
            </a:r>
            <a:br>
              <a:rPr lang="ja-JP" altLang="en-US" sz="3800" dirty="0" smtClean="0"/>
            </a:br>
            <a:r>
              <a:rPr lang="ja-JP" altLang="en-US" sz="3800" dirty="0" smtClean="0"/>
              <a:t>　　　２０分以上４５分未満　　　　　１９０単位　　⇒　　１９１単位</a:t>
            </a:r>
            <a:br>
              <a:rPr lang="ja-JP" altLang="en-US" sz="3800" dirty="0" smtClean="0"/>
            </a:br>
            <a:r>
              <a:rPr lang="ja-JP" altLang="en-US" sz="3800" dirty="0" smtClean="0"/>
              <a:t>　　　　　４５分以上　　　　　　　　２３５単位　　⇒　　２３６単位</a:t>
            </a:r>
            <a:endParaRPr lang="en-US" altLang="ja-JP" sz="3800" dirty="0" smtClean="0"/>
          </a:p>
          <a:p>
            <a:pPr>
              <a:buNone/>
            </a:pPr>
            <a:r>
              <a:rPr lang="ja-JP" altLang="en-US" sz="3800" dirty="0" smtClean="0"/>
              <a:t>デイサービス（通所介護費）は、</a:t>
            </a:r>
            <a:br>
              <a:rPr lang="ja-JP" altLang="en-US" sz="3800" dirty="0" smtClean="0"/>
            </a:br>
            <a:r>
              <a:rPr lang="ja-JP" altLang="en-US" sz="3800" dirty="0" smtClean="0"/>
              <a:t>　　　通常規模（７時間以上９時間未満）</a:t>
            </a:r>
            <a:br>
              <a:rPr lang="ja-JP" altLang="en-US" sz="3800" dirty="0" smtClean="0"/>
            </a:br>
            <a:r>
              <a:rPr lang="ja-JP" altLang="en-US" sz="3800" dirty="0" smtClean="0"/>
              <a:t>　　　　　要介護１　　　　　　　　　６９０単位　　⇒　　　６９５単位</a:t>
            </a:r>
            <a:br>
              <a:rPr lang="ja-JP" altLang="en-US" sz="3800" dirty="0" smtClean="0"/>
            </a:br>
            <a:r>
              <a:rPr lang="ja-JP" altLang="en-US" sz="3800" dirty="0" smtClean="0"/>
              <a:t>　　　　　要介護２　　　　　　　　　８１１単位　　⇒　　　８１７単位</a:t>
            </a:r>
            <a:br>
              <a:rPr lang="ja-JP" altLang="en-US" sz="3800" dirty="0" smtClean="0"/>
            </a:br>
            <a:r>
              <a:rPr lang="ja-JP" altLang="en-US" sz="3800" dirty="0" smtClean="0"/>
              <a:t>　　　　　要介護３　　　　　　　　　９３７単位　　⇒　　　９４４単位</a:t>
            </a:r>
            <a:br>
              <a:rPr lang="ja-JP" altLang="en-US" sz="3800" dirty="0" smtClean="0"/>
            </a:br>
            <a:r>
              <a:rPr lang="ja-JP" altLang="en-US" sz="3800" dirty="0" smtClean="0"/>
              <a:t>　　　　　要介護４　　　　　　　１，０６３単位　　⇒　１，０７１単位　</a:t>
            </a:r>
            <a:br>
              <a:rPr lang="ja-JP" altLang="en-US" sz="3800" dirty="0" smtClean="0"/>
            </a:br>
            <a:r>
              <a:rPr lang="ja-JP" altLang="en-US" sz="3800" dirty="0" smtClean="0"/>
              <a:t>　　　　　要介護５　　　　　　　１，１８８単位　　⇒　１，１９７単位</a:t>
            </a:r>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lang="ja-JP" altLang="en-US" dirty="0" smtClean="0"/>
              <a:t>区分支給限度基準額　</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dirty="0" smtClean="0"/>
              <a:t>　要支援１ 　４，９７０単位 ⇒ 　５，００３単位</a:t>
            </a:r>
            <a:br>
              <a:rPr lang="ja-JP" altLang="en-US" dirty="0" smtClean="0"/>
            </a:br>
            <a:r>
              <a:rPr lang="ja-JP" altLang="en-US" dirty="0" smtClean="0"/>
              <a:t>要支援２ １０，４００単位 ⇒ １０，４７３単位</a:t>
            </a:r>
            <a:br>
              <a:rPr lang="ja-JP" altLang="en-US" dirty="0" smtClean="0"/>
            </a:br>
            <a:r>
              <a:rPr lang="ja-JP" altLang="en-US" dirty="0" smtClean="0"/>
              <a:t>要介護１ １６，５８０単位 ⇒ １６，６９２単位</a:t>
            </a:r>
            <a:br>
              <a:rPr lang="ja-JP" altLang="en-US" dirty="0" smtClean="0"/>
            </a:br>
            <a:r>
              <a:rPr lang="ja-JP" altLang="en-US" dirty="0" smtClean="0"/>
              <a:t>要介護２ １９，４８０単位 ⇒ １９，６１６単位</a:t>
            </a:r>
            <a:br>
              <a:rPr lang="ja-JP" altLang="en-US" dirty="0" smtClean="0"/>
            </a:br>
            <a:r>
              <a:rPr lang="ja-JP" altLang="en-US" dirty="0" smtClean="0"/>
              <a:t>要介護３ ２６，７５０単位 ⇒ ２６，９３１単位</a:t>
            </a:r>
            <a:br>
              <a:rPr lang="ja-JP" altLang="en-US" dirty="0" smtClean="0"/>
            </a:br>
            <a:r>
              <a:rPr lang="ja-JP" altLang="en-US" dirty="0" smtClean="0"/>
              <a:t>要介護４ ３０，６００単位 ⇒ ３０，８０６単位</a:t>
            </a:r>
            <a:br>
              <a:rPr lang="ja-JP" altLang="en-US" dirty="0" smtClean="0"/>
            </a:br>
            <a:r>
              <a:rPr lang="ja-JP" altLang="en-US" dirty="0" smtClean="0"/>
              <a:t>要介護５ ３５，８３０単位 ⇒ ３６，０６５単位</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964488" cy="5962674"/>
          </a:xfrm>
        </p:spPr>
        <p:txBody>
          <a:bodyPr>
            <a:noAutofit/>
          </a:bodyPr>
          <a:lstStyle/>
          <a:p>
            <a:r>
              <a:rPr lang="ja-JP" altLang="en-US" sz="8800" dirty="0" smtClean="0">
                <a:solidFill>
                  <a:srgbClr val="FF0000"/>
                </a:solidFill>
              </a:rPr>
              <a:t>地域で今</a:t>
            </a:r>
            <a:r>
              <a:rPr lang="ja-JP" altLang="ja-JP" sz="8800" dirty="0" smtClean="0">
                <a:solidFill>
                  <a:srgbClr val="FF0000"/>
                </a:solidFill>
              </a:rPr>
              <a:t>！</a:t>
            </a:r>
            <a:r>
              <a:rPr lang="en-US" altLang="ja-JP" sz="9600" dirty="0" smtClean="0">
                <a:solidFill>
                  <a:srgbClr val="FF0000"/>
                </a:solidFill>
              </a:rPr>
              <a:t/>
            </a:r>
            <a:br>
              <a:rPr lang="en-US" altLang="ja-JP" sz="9600" dirty="0" smtClean="0">
                <a:solidFill>
                  <a:srgbClr val="FF0000"/>
                </a:solidFill>
              </a:rPr>
            </a:br>
            <a:r>
              <a:rPr lang="ja-JP" altLang="en-US" sz="9600" dirty="0" smtClean="0">
                <a:solidFill>
                  <a:srgbClr val="FF0000"/>
                </a:solidFill>
              </a:rPr>
              <a:t>私たちの課題</a:t>
            </a:r>
            <a:endParaRPr kumimoji="1" lang="ja-JP" altLang="en-US" sz="96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2267744" y="4221088"/>
            <a:ext cx="8384" cy="2384648"/>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57200" y="274638"/>
            <a:ext cx="8229600" cy="562074"/>
          </a:xfrm>
          <a:noFill/>
          <a:ln>
            <a:solidFill>
              <a:schemeClr val="tx1"/>
            </a:solidFill>
          </a:ln>
        </p:spPr>
        <p:txBody>
          <a:bodyPr>
            <a:normAutofit fontScale="90000"/>
          </a:bodyPr>
          <a:lstStyle/>
          <a:p>
            <a:r>
              <a:rPr lang="ja-JP" altLang="en-US" dirty="0" smtClean="0"/>
              <a:t>介護保険改悪の</a:t>
            </a:r>
            <a:r>
              <a:rPr lang="ja-JP" altLang="ja-JP" dirty="0" smtClean="0"/>
              <a:t>スケジュール</a:t>
            </a:r>
            <a:endParaRPr kumimoji="1" lang="ja-JP" altLang="en-US" dirty="0"/>
          </a:p>
        </p:txBody>
      </p:sp>
      <p:sp>
        <p:nvSpPr>
          <p:cNvPr id="3" name="コンテンツ プレースホルダ 2"/>
          <p:cNvSpPr>
            <a:spLocks noGrp="1"/>
          </p:cNvSpPr>
          <p:nvPr>
            <p:ph idx="1"/>
          </p:nvPr>
        </p:nvSpPr>
        <p:spPr>
          <a:xfrm>
            <a:off x="323528" y="980728"/>
            <a:ext cx="8363272" cy="5688632"/>
          </a:xfrm>
        </p:spPr>
        <p:txBody>
          <a:bodyPr/>
          <a:lstStyle/>
          <a:p>
            <a:pPr>
              <a:buNone/>
            </a:pPr>
            <a:r>
              <a:rPr lang="ja-JP" altLang="en-US" dirty="0" smtClean="0"/>
              <a:t>○実施は２０１５年</a:t>
            </a:r>
            <a:r>
              <a:rPr lang="en-US" altLang="ja-JP" dirty="0" smtClean="0"/>
              <a:t>4</a:t>
            </a:r>
            <a:r>
              <a:rPr lang="ja-JP" altLang="en-US" dirty="0" smtClean="0"/>
              <a:t>月</a:t>
            </a:r>
            <a:endParaRPr lang="en-US" altLang="ja-JP" dirty="0" smtClean="0"/>
          </a:p>
          <a:p>
            <a:pPr>
              <a:buNone/>
            </a:pPr>
            <a:r>
              <a:rPr lang="ja-JP" altLang="en-US" dirty="0" smtClean="0"/>
              <a:t>　　</a:t>
            </a:r>
            <a:r>
              <a:rPr lang="ja-JP" altLang="ja-JP" dirty="0" smtClean="0"/>
              <a:t>第６期介護保険事業計画</a:t>
            </a:r>
            <a:r>
              <a:rPr lang="ja-JP" altLang="en-US" dirty="0" smtClean="0"/>
              <a:t>（</a:t>
            </a:r>
            <a:r>
              <a:rPr lang="en-US" altLang="ja-JP" dirty="0" smtClean="0"/>
              <a:t>2015</a:t>
            </a:r>
            <a:r>
              <a:rPr lang="ja-JP" altLang="en-US" dirty="0" smtClean="0"/>
              <a:t>～</a:t>
            </a:r>
            <a:r>
              <a:rPr lang="en-US" altLang="ja-JP" dirty="0" smtClean="0"/>
              <a:t>17</a:t>
            </a:r>
            <a:r>
              <a:rPr lang="ja-JP" altLang="en-US" dirty="0" smtClean="0"/>
              <a:t>年度）　　</a:t>
            </a:r>
            <a:endParaRPr lang="en-US" altLang="ja-JP" dirty="0" smtClean="0"/>
          </a:p>
          <a:p>
            <a:pPr>
              <a:buNone/>
            </a:pPr>
            <a:r>
              <a:rPr lang="ja-JP" altLang="en-US" dirty="0" smtClean="0"/>
              <a:t>○法律案は２０１４年通常国会（１月</a:t>
            </a:r>
            <a:r>
              <a:rPr lang="en-US" altLang="ja-JP" dirty="0" smtClean="0"/>
              <a:t>24</a:t>
            </a:r>
            <a:r>
              <a:rPr lang="ja-JP" altLang="en-US" dirty="0" smtClean="0"/>
              <a:t>日～</a:t>
            </a:r>
            <a:r>
              <a:rPr lang="en-US" altLang="ja-JP" dirty="0" smtClean="0"/>
              <a:t>6</a:t>
            </a:r>
            <a:r>
              <a:rPr lang="ja-JP" altLang="en-US" dirty="0" smtClean="0"/>
              <a:t>月</a:t>
            </a:r>
            <a:r>
              <a:rPr lang="en-US" altLang="ja-JP" dirty="0" smtClean="0"/>
              <a:t>22</a:t>
            </a:r>
            <a:r>
              <a:rPr lang="ja-JP" altLang="en-US" dirty="0" smtClean="0"/>
              <a:t>日）に提出</a:t>
            </a:r>
            <a:endParaRPr lang="en-US" altLang="ja-JP" dirty="0" smtClean="0"/>
          </a:p>
          <a:p>
            <a:endParaRPr kumimoji="1" lang="ja-JP" altLang="en-US" dirty="0"/>
          </a:p>
        </p:txBody>
      </p:sp>
      <p:cxnSp>
        <p:nvCxnSpPr>
          <p:cNvPr id="5" name="直線コネクタ 4"/>
          <p:cNvCxnSpPr/>
          <p:nvPr/>
        </p:nvCxnSpPr>
        <p:spPr>
          <a:xfrm>
            <a:off x="683568" y="5805264"/>
            <a:ext cx="77048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868144" y="3501008"/>
            <a:ext cx="8384" cy="30327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835696" y="3356992"/>
            <a:ext cx="15841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２０１４年</a:t>
            </a:r>
            <a:endParaRPr kumimoji="1" lang="ja-JP" altLang="en-US" sz="2400" b="1" dirty="0">
              <a:solidFill>
                <a:schemeClr val="tx1"/>
              </a:solidFill>
            </a:endParaRPr>
          </a:p>
        </p:txBody>
      </p:sp>
      <p:sp>
        <p:nvSpPr>
          <p:cNvPr id="12" name="正方形/長方形 11"/>
          <p:cNvSpPr/>
          <p:nvPr/>
        </p:nvSpPr>
        <p:spPr>
          <a:xfrm>
            <a:off x="6876256" y="3356992"/>
            <a:ext cx="136815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２０１５年</a:t>
            </a:r>
            <a:endParaRPr kumimoji="1" lang="ja-JP" altLang="en-US" sz="2400" b="1" dirty="0">
              <a:solidFill>
                <a:schemeClr val="tx1"/>
              </a:solidFill>
            </a:endParaRPr>
          </a:p>
        </p:txBody>
      </p:sp>
      <p:sp>
        <p:nvSpPr>
          <p:cNvPr id="14" name="ホームベース 13"/>
          <p:cNvSpPr/>
          <p:nvPr/>
        </p:nvSpPr>
        <p:spPr>
          <a:xfrm>
            <a:off x="1115616" y="4437112"/>
            <a:ext cx="2304256" cy="1008112"/>
          </a:xfrm>
          <a:prstGeom prst="homePlat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rPr>
              <a:t>国会へ</a:t>
            </a:r>
            <a:r>
              <a:rPr lang="ja-JP" altLang="en-US" sz="2000" b="1" dirty="0" smtClean="0">
                <a:solidFill>
                  <a:srgbClr val="FF0000"/>
                </a:solidFill>
              </a:rPr>
              <a:t>法案</a:t>
            </a:r>
            <a:r>
              <a:rPr lang="ja-JP" altLang="en-US" sz="2000" b="1" dirty="0" smtClean="0">
                <a:solidFill>
                  <a:schemeClr val="tx1"/>
                </a:solidFill>
              </a:rPr>
              <a:t>提出</a:t>
            </a:r>
            <a:endParaRPr lang="en-US" altLang="ja-JP" sz="2000" b="1" dirty="0" smtClean="0">
              <a:solidFill>
                <a:schemeClr val="tx1"/>
              </a:solidFill>
            </a:endParaRPr>
          </a:p>
          <a:p>
            <a:pPr algn="ctr"/>
            <a:r>
              <a:rPr lang="ja-JP" altLang="en-US" sz="2000" b="1" dirty="0" smtClean="0">
                <a:solidFill>
                  <a:schemeClr val="tx1"/>
                </a:solidFill>
              </a:rPr>
              <a:t>審議</a:t>
            </a:r>
            <a:r>
              <a:rPr kumimoji="1" lang="ja-JP" altLang="en-US" b="1" dirty="0" smtClean="0">
                <a:solidFill>
                  <a:schemeClr val="tx1"/>
                </a:solidFill>
              </a:rPr>
              <a:t>（</a:t>
            </a:r>
            <a:r>
              <a:rPr lang="en-US" altLang="ja-JP" b="1" dirty="0" smtClean="0">
                <a:solidFill>
                  <a:schemeClr val="tx1"/>
                </a:solidFill>
              </a:rPr>
              <a:t>1</a:t>
            </a:r>
            <a:r>
              <a:rPr kumimoji="1" lang="ja-JP" altLang="en-US" b="1" dirty="0" smtClean="0">
                <a:solidFill>
                  <a:schemeClr val="tx1"/>
                </a:solidFill>
              </a:rPr>
              <a:t>月</a:t>
            </a:r>
            <a:r>
              <a:rPr kumimoji="1" lang="en-US" altLang="ja-JP" b="1" dirty="0" smtClean="0">
                <a:solidFill>
                  <a:schemeClr val="tx1"/>
                </a:solidFill>
              </a:rPr>
              <a:t>24</a:t>
            </a:r>
            <a:r>
              <a:rPr kumimoji="1" lang="ja-JP" altLang="en-US" b="1" dirty="0" smtClean="0">
                <a:solidFill>
                  <a:schemeClr val="tx1"/>
                </a:solidFill>
              </a:rPr>
              <a:t>日～</a:t>
            </a:r>
            <a:endParaRPr lang="en-US" altLang="ja-JP" b="1" dirty="0" smtClean="0">
              <a:solidFill>
                <a:schemeClr val="tx1"/>
              </a:solidFill>
            </a:endParaRPr>
          </a:p>
          <a:p>
            <a:pPr algn="ctr"/>
            <a:r>
              <a:rPr kumimoji="1" lang="en-US" altLang="ja-JP" b="1" dirty="0" smtClean="0">
                <a:solidFill>
                  <a:schemeClr val="tx1"/>
                </a:solidFill>
              </a:rPr>
              <a:t>6</a:t>
            </a:r>
            <a:r>
              <a:rPr kumimoji="1" lang="ja-JP" altLang="en-US" b="1" dirty="0" smtClean="0">
                <a:solidFill>
                  <a:schemeClr val="tx1"/>
                </a:solidFill>
              </a:rPr>
              <a:t>月</a:t>
            </a:r>
            <a:r>
              <a:rPr kumimoji="1" lang="en-US" altLang="ja-JP" b="1" dirty="0" smtClean="0">
                <a:solidFill>
                  <a:schemeClr val="tx1"/>
                </a:solidFill>
              </a:rPr>
              <a:t>22</a:t>
            </a:r>
            <a:r>
              <a:rPr kumimoji="1" lang="ja-JP" altLang="en-US" b="1" dirty="0" smtClean="0">
                <a:solidFill>
                  <a:schemeClr val="tx1"/>
                </a:solidFill>
              </a:rPr>
              <a:t>日）</a:t>
            </a:r>
            <a:endParaRPr kumimoji="1" lang="en-US" altLang="ja-JP" b="1" dirty="0" smtClean="0">
              <a:solidFill>
                <a:schemeClr val="tx1"/>
              </a:solidFill>
            </a:endParaRPr>
          </a:p>
        </p:txBody>
      </p:sp>
      <p:sp>
        <p:nvSpPr>
          <p:cNvPr id="15" name="ホームベース 14"/>
          <p:cNvSpPr/>
          <p:nvPr/>
        </p:nvSpPr>
        <p:spPr>
          <a:xfrm>
            <a:off x="2699792" y="5949280"/>
            <a:ext cx="4752528" cy="432048"/>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第</a:t>
            </a:r>
            <a:r>
              <a:rPr kumimoji="1" lang="en-US" altLang="ja-JP" b="1" dirty="0" smtClean="0">
                <a:solidFill>
                  <a:schemeClr val="tx1"/>
                </a:solidFill>
              </a:rPr>
              <a:t>6</a:t>
            </a:r>
            <a:r>
              <a:rPr kumimoji="1" lang="ja-JP" altLang="en-US" b="1" dirty="0" smtClean="0">
                <a:solidFill>
                  <a:schemeClr val="tx1"/>
                </a:solidFill>
              </a:rPr>
              <a:t>期介護保険事業計画作成・保険料決定</a:t>
            </a:r>
            <a:endParaRPr kumimoji="1" lang="en-US" altLang="ja-JP" b="1" dirty="0" smtClean="0">
              <a:solidFill>
                <a:schemeClr val="tx1"/>
              </a:solidFill>
            </a:endParaRPr>
          </a:p>
        </p:txBody>
      </p:sp>
      <p:sp>
        <p:nvSpPr>
          <p:cNvPr id="16" name="ホームベース 15"/>
          <p:cNvSpPr/>
          <p:nvPr/>
        </p:nvSpPr>
        <p:spPr>
          <a:xfrm>
            <a:off x="7668344" y="5877272"/>
            <a:ext cx="1215752" cy="72008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第</a:t>
            </a:r>
            <a:r>
              <a:rPr kumimoji="1" lang="en-US" altLang="ja-JP" b="1" dirty="0" smtClean="0">
                <a:solidFill>
                  <a:schemeClr val="tx1"/>
                </a:solidFill>
              </a:rPr>
              <a:t>6</a:t>
            </a:r>
            <a:r>
              <a:rPr kumimoji="1" lang="ja-JP" altLang="en-US" b="1" dirty="0" smtClean="0">
                <a:solidFill>
                  <a:schemeClr val="tx1"/>
                </a:solidFill>
              </a:rPr>
              <a:t>期事業計画スタート</a:t>
            </a:r>
            <a:endParaRPr kumimoji="1" lang="en-US" altLang="ja-JP" b="1" dirty="0" smtClean="0">
              <a:solidFill>
                <a:schemeClr val="tx1"/>
              </a:solidFill>
            </a:endParaRPr>
          </a:p>
        </p:txBody>
      </p:sp>
      <p:sp>
        <p:nvSpPr>
          <p:cNvPr id="17" name="正方形/長方形 16"/>
          <p:cNvSpPr/>
          <p:nvPr/>
        </p:nvSpPr>
        <p:spPr>
          <a:xfrm>
            <a:off x="251520" y="4725144"/>
            <a:ext cx="28803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国</a:t>
            </a:r>
            <a:endParaRPr kumimoji="1" lang="ja-JP" altLang="en-US" b="1" dirty="0">
              <a:solidFill>
                <a:schemeClr val="tx1"/>
              </a:solidFill>
            </a:endParaRPr>
          </a:p>
        </p:txBody>
      </p:sp>
      <p:sp>
        <p:nvSpPr>
          <p:cNvPr id="18" name="正方形/長方形 17"/>
          <p:cNvSpPr/>
          <p:nvPr/>
        </p:nvSpPr>
        <p:spPr>
          <a:xfrm>
            <a:off x="323528" y="5877272"/>
            <a:ext cx="288032"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自治体</a:t>
            </a:r>
            <a:endParaRPr kumimoji="1" lang="ja-JP" altLang="en-US" b="1" dirty="0">
              <a:solidFill>
                <a:schemeClr val="tx1"/>
              </a:solidFill>
            </a:endParaRPr>
          </a:p>
        </p:txBody>
      </p:sp>
      <p:sp>
        <p:nvSpPr>
          <p:cNvPr id="19" name="ホームベース 18"/>
          <p:cNvSpPr/>
          <p:nvPr/>
        </p:nvSpPr>
        <p:spPr>
          <a:xfrm>
            <a:off x="3779912" y="4365104"/>
            <a:ext cx="2664296" cy="504056"/>
          </a:xfrm>
          <a:prstGeom prst="homePlat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政令・省令・通知等改定</a:t>
            </a:r>
            <a:endParaRPr kumimoji="1" lang="en-US" altLang="ja-JP" b="1" dirty="0" smtClean="0">
              <a:solidFill>
                <a:schemeClr val="tx1"/>
              </a:solidFill>
            </a:endParaRPr>
          </a:p>
        </p:txBody>
      </p:sp>
      <p:sp>
        <p:nvSpPr>
          <p:cNvPr id="20" name="ホームベース 19"/>
          <p:cNvSpPr/>
          <p:nvPr/>
        </p:nvSpPr>
        <p:spPr>
          <a:xfrm>
            <a:off x="3779912" y="5013176"/>
            <a:ext cx="3024336" cy="720080"/>
          </a:xfrm>
          <a:prstGeom prst="homePlat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介護報酬検討・改定</a:t>
            </a:r>
            <a:endParaRPr lang="en-US" altLang="ja-JP" b="1" dirty="0" smtClean="0">
              <a:solidFill>
                <a:schemeClr val="tx1"/>
              </a:solidFill>
            </a:endParaRPr>
          </a:p>
        </p:txBody>
      </p:sp>
      <p:sp>
        <p:nvSpPr>
          <p:cNvPr id="21" name="ホームベース 20"/>
          <p:cNvSpPr/>
          <p:nvPr/>
        </p:nvSpPr>
        <p:spPr>
          <a:xfrm>
            <a:off x="7668344" y="4437112"/>
            <a:ext cx="1080120" cy="1296144"/>
          </a:xfrm>
          <a:prstGeom prst="homePlate">
            <a:avLst>
              <a:gd name="adj" fmla="val 3385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rgbClr val="FF0000"/>
                </a:solidFill>
              </a:rPr>
              <a:t>制度改定</a:t>
            </a:r>
            <a:endParaRPr lang="en-US" altLang="ja-JP" sz="2000" b="1" dirty="0" smtClean="0">
              <a:solidFill>
                <a:srgbClr val="FF0000"/>
              </a:solidFill>
            </a:endParaRPr>
          </a:p>
          <a:p>
            <a:pPr algn="ctr"/>
            <a:r>
              <a:rPr lang="ja-JP" altLang="en-US" sz="2000" b="1" dirty="0" smtClean="0">
                <a:solidFill>
                  <a:srgbClr val="FF0000"/>
                </a:solidFill>
              </a:rPr>
              <a:t>実施</a:t>
            </a:r>
            <a:endParaRPr kumimoji="1" lang="en-US" altLang="ja-JP" sz="2000" b="1" dirty="0" smtClean="0">
              <a:solidFill>
                <a:srgbClr val="FF0000"/>
              </a:solidFill>
            </a:endParaRPr>
          </a:p>
        </p:txBody>
      </p:sp>
      <p:sp>
        <p:nvSpPr>
          <p:cNvPr id="23" name="正方形/長方形 22"/>
          <p:cNvSpPr/>
          <p:nvPr/>
        </p:nvSpPr>
        <p:spPr>
          <a:xfrm>
            <a:off x="1979712" y="3717032"/>
            <a:ext cx="72008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４月</a:t>
            </a:r>
            <a:endParaRPr kumimoji="1" lang="ja-JP" altLang="en-US" sz="2000" dirty="0">
              <a:solidFill>
                <a:schemeClr val="tx1"/>
              </a:solidFill>
            </a:endParaRPr>
          </a:p>
        </p:txBody>
      </p:sp>
      <p:cxnSp>
        <p:nvCxnSpPr>
          <p:cNvPr id="24" name="直線コネクタ 23"/>
          <p:cNvCxnSpPr/>
          <p:nvPr/>
        </p:nvCxnSpPr>
        <p:spPr>
          <a:xfrm>
            <a:off x="7596336" y="4077072"/>
            <a:ext cx="8384" cy="2384648"/>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236296" y="3861048"/>
            <a:ext cx="72008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４月</a:t>
            </a:r>
            <a:endParaRPr kumimoji="1" lang="ja-JP" altLang="en-US" sz="20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a:bodyPr>
          <a:lstStyle/>
          <a:p>
            <a:r>
              <a:rPr lang="ja-JP" altLang="ja-JP" sz="6000" dirty="0" smtClean="0"/>
              <a:t>社会保障税一体改革</a:t>
            </a:r>
            <a:endParaRPr kumimoji="1" lang="ja-JP" altLang="en-US" sz="6000" dirty="0"/>
          </a:p>
        </p:txBody>
      </p:sp>
      <p:sp>
        <p:nvSpPr>
          <p:cNvPr id="3" name="コンテンツ プレースホルダ 2"/>
          <p:cNvSpPr>
            <a:spLocks noGrp="1"/>
          </p:cNvSpPr>
          <p:nvPr>
            <p:ph idx="1"/>
          </p:nvPr>
        </p:nvSpPr>
        <p:spPr>
          <a:xfrm>
            <a:off x="457200" y="1600200"/>
            <a:ext cx="8363272" cy="5257800"/>
          </a:xfrm>
        </p:spPr>
        <p:txBody>
          <a:bodyPr>
            <a:normAutofit fontScale="92500" lnSpcReduction="10000"/>
          </a:bodyPr>
          <a:lstStyle/>
          <a:p>
            <a:pPr>
              <a:buNone/>
            </a:pPr>
            <a:r>
              <a:rPr lang="ja-JP" altLang="en-US" dirty="0" smtClean="0"/>
              <a:t>　消費税増税と社会保障改革をセットで実施</a:t>
            </a:r>
            <a:endParaRPr lang="en-US" altLang="ja-JP" dirty="0" smtClean="0"/>
          </a:p>
          <a:p>
            <a:pPr>
              <a:buNone/>
            </a:pPr>
            <a:r>
              <a:rPr lang="ja-JP" altLang="en-US" u="sng" dirty="0" smtClean="0">
                <a:solidFill>
                  <a:srgbClr val="FF0000"/>
                </a:solidFill>
              </a:rPr>
              <a:t>その①消費税増税</a:t>
            </a:r>
            <a:endParaRPr lang="en-US" altLang="ja-JP" u="sng" dirty="0" smtClean="0">
              <a:solidFill>
                <a:srgbClr val="FF0000"/>
              </a:solidFill>
            </a:endParaRPr>
          </a:p>
          <a:p>
            <a:pPr>
              <a:buNone/>
              <a:defRPr/>
            </a:pPr>
            <a:r>
              <a:rPr lang="ja-JP" altLang="en-US" dirty="0" smtClean="0"/>
              <a:t>２０１４年</a:t>
            </a:r>
            <a:r>
              <a:rPr lang="en-US" altLang="ja-JP" dirty="0" smtClean="0"/>
              <a:t>4</a:t>
            </a:r>
            <a:r>
              <a:rPr lang="ja-JP" altLang="en-US" dirty="0" smtClean="0"/>
              <a:t>月から８</a:t>
            </a:r>
            <a:r>
              <a:rPr lang="en-US" altLang="ja-JP" dirty="0" smtClean="0"/>
              <a:t>%</a:t>
            </a:r>
            <a:r>
              <a:rPr lang="ja-JP" altLang="en-US" dirty="0" err="1" smtClean="0"/>
              <a:t>、</a:t>
            </a:r>
            <a:r>
              <a:rPr lang="ja-JP" altLang="en-US" dirty="0" smtClean="0"/>
              <a:t>２０１５年</a:t>
            </a:r>
            <a:r>
              <a:rPr lang="en-US" altLang="ja-JP" dirty="0" smtClean="0"/>
              <a:t>10</a:t>
            </a:r>
            <a:r>
              <a:rPr lang="ja-JP" altLang="en-US" dirty="0" smtClean="0"/>
              <a:t>月から１０％</a:t>
            </a:r>
          </a:p>
          <a:p>
            <a:pPr>
              <a:buNone/>
            </a:pPr>
            <a:r>
              <a:rPr lang="ja-JP" altLang="en-US" u="sng" dirty="0" smtClean="0">
                <a:solidFill>
                  <a:srgbClr val="FF0000"/>
                </a:solidFill>
              </a:rPr>
              <a:t>その②社会保障改革</a:t>
            </a:r>
            <a:endParaRPr lang="en-US" altLang="ja-JP" u="sng" dirty="0" smtClean="0">
              <a:solidFill>
                <a:srgbClr val="FF0000"/>
              </a:solidFill>
            </a:endParaRPr>
          </a:p>
          <a:p>
            <a:pPr>
              <a:buNone/>
            </a:pPr>
            <a:r>
              <a:rPr lang="ja-JP" altLang="en-US" dirty="0" smtClean="0">
                <a:solidFill>
                  <a:srgbClr val="FF0000"/>
                </a:solidFill>
              </a:rPr>
              <a:t>　</a:t>
            </a:r>
            <a:r>
              <a:rPr lang="zh-TW" altLang="en-US" dirty="0" smtClean="0">
                <a:latin typeface="ＭＳ Ｐゴシック" pitchFamily="50" charset="-128"/>
                <a:ea typeface="ＭＳ Ｐゴシック" pitchFamily="50" charset="-128"/>
              </a:rPr>
              <a:t>社会保障制度改革推進法</a:t>
            </a:r>
            <a:r>
              <a:rPr lang="ja-JP" altLang="en-US" dirty="0" smtClean="0">
                <a:latin typeface="ＭＳ Ｐゴシック" pitchFamily="50" charset="-128"/>
                <a:ea typeface="ＭＳ Ｐゴシック" pitchFamily="50" charset="-128"/>
              </a:rPr>
              <a:t>に基づき</a:t>
            </a:r>
            <a:endParaRPr lang="en-US" altLang="ja-JP" dirty="0" smtClean="0">
              <a:latin typeface="ＭＳ Ｐゴシック" pitchFamily="50" charset="-128"/>
              <a:ea typeface="ＭＳ Ｐゴシック" pitchFamily="50" charset="-128"/>
            </a:endParaRPr>
          </a:p>
          <a:p>
            <a:pPr>
              <a:buNone/>
            </a:pPr>
            <a:r>
              <a:rPr lang="en-US" altLang="ja-JP" dirty="0" smtClean="0">
                <a:latin typeface="ＭＳ Ｐゴシック" pitchFamily="50" charset="-128"/>
                <a:ea typeface="ＭＳ Ｐゴシック" pitchFamily="50" charset="-128"/>
              </a:rPr>
              <a:t>2013</a:t>
            </a:r>
            <a:r>
              <a:rPr lang="ja-JP" altLang="en-US" dirty="0" smtClean="0">
                <a:latin typeface="ＭＳ Ｐゴシック" pitchFamily="50" charset="-128"/>
                <a:ea typeface="ＭＳ Ｐゴシック" pitchFamily="50" charset="-128"/>
              </a:rPr>
              <a:t>年</a:t>
            </a:r>
            <a:r>
              <a:rPr lang="en-US" altLang="ja-JP" dirty="0" smtClean="0">
                <a:latin typeface="ＭＳ Ｐゴシック" pitchFamily="50" charset="-128"/>
                <a:ea typeface="ＭＳ Ｐゴシック" pitchFamily="50" charset="-128"/>
              </a:rPr>
              <a:t>8</a:t>
            </a:r>
            <a:r>
              <a:rPr lang="ja-JP" altLang="en-US" dirty="0" smtClean="0">
                <a:latin typeface="ＭＳ Ｐゴシック" pitchFamily="50" charset="-128"/>
                <a:ea typeface="ＭＳ Ｐゴシック" pitchFamily="50" charset="-128"/>
              </a:rPr>
              <a:t>月　社会保障改革国民会議報告書</a:t>
            </a:r>
            <a:endParaRPr lang="en-US" altLang="ja-JP" dirty="0" smtClean="0">
              <a:latin typeface="ＭＳ Ｐゴシック" pitchFamily="50" charset="-128"/>
              <a:ea typeface="ＭＳ Ｐゴシック" pitchFamily="50" charset="-128"/>
            </a:endParaRPr>
          </a:p>
          <a:p>
            <a:pPr>
              <a:buNone/>
            </a:pPr>
            <a:r>
              <a:rPr lang="ja-JP" altLang="en-US" dirty="0" smtClean="0">
                <a:latin typeface="ＭＳ Ｐゴシック" pitchFamily="50" charset="-128"/>
                <a:ea typeface="ＭＳ Ｐゴシック" pitchFamily="50" charset="-128"/>
              </a:rPr>
              <a:t>　　　</a:t>
            </a:r>
            <a:r>
              <a:rPr lang="ja-JP" altLang="en-US" dirty="0" smtClean="0">
                <a:latin typeface="ＭＳ Ｐゴシック" pitchFamily="50" charset="-128"/>
                <a:ea typeface="ＭＳ Ｐゴシック" pitchFamily="50" charset="-128"/>
              </a:rPr>
              <a:t>　</a:t>
            </a:r>
            <a:r>
              <a:rPr lang="en-US" altLang="ja-JP" dirty="0" smtClean="0">
                <a:latin typeface="ＭＳ Ｐゴシック" pitchFamily="50" charset="-128"/>
                <a:ea typeface="ＭＳ Ｐゴシック" pitchFamily="50" charset="-128"/>
              </a:rPr>
              <a:t>12</a:t>
            </a:r>
            <a:r>
              <a:rPr lang="ja-JP" altLang="en-US" dirty="0" smtClean="0">
                <a:latin typeface="ＭＳ Ｐゴシック" pitchFamily="50" charset="-128"/>
                <a:ea typeface="ＭＳ Ｐゴシック" pitchFamily="50" charset="-128"/>
              </a:rPr>
              <a:t>月</a:t>
            </a:r>
            <a:r>
              <a:rPr lang="ja-JP" altLang="en-US" dirty="0" smtClean="0">
                <a:latin typeface="ＭＳ Ｐゴシック" pitchFamily="50" charset="-128"/>
                <a:ea typeface="ＭＳ Ｐゴシック" pitchFamily="50" charset="-128"/>
              </a:rPr>
              <a:t>　社会保障改革プログラム法成立</a:t>
            </a:r>
            <a:endParaRPr lang="en-US" altLang="ja-JP" dirty="0" smtClean="0">
              <a:latin typeface="ＭＳ Ｐゴシック" pitchFamily="50" charset="-128"/>
              <a:ea typeface="ＭＳ Ｐゴシック" pitchFamily="50" charset="-128"/>
            </a:endParaRPr>
          </a:p>
          <a:p>
            <a:pPr>
              <a:buNone/>
            </a:pPr>
            <a:r>
              <a:rPr lang="en-US" altLang="ja-JP" dirty="0" smtClean="0">
                <a:latin typeface="ＭＳ Ｐゴシック" pitchFamily="50" charset="-128"/>
                <a:ea typeface="ＭＳ Ｐゴシック" pitchFamily="50" charset="-128"/>
              </a:rPr>
              <a:t>2013</a:t>
            </a:r>
            <a:r>
              <a:rPr lang="ja-JP" altLang="en-US" dirty="0" smtClean="0">
                <a:latin typeface="ＭＳ Ｐゴシック" pitchFamily="50" charset="-128"/>
                <a:ea typeface="ＭＳ Ｐゴシック" pitchFamily="50" charset="-128"/>
              </a:rPr>
              <a:t>年</a:t>
            </a:r>
            <a:r>
              <a:rPr lang="en-US" altLang="ja-JP" dirty="0" smtClean="0">
                <a:latin typeface="ＭＳ Ｐゴシック" pitchFamily="50" charset="-128"/>
                <a:ea typeface="ＭＳ Ｐゴシック" pitchFamily="50" charset="-128"/>
              </a:rPr>
              <a:t>12</a:t>
            </a:r>
            <a:r>
              <a:rPr lang="ja-JP" altLang="en-US" dirty="0" smtClean="0">
                <a:latin typeface="ＭＳ Ｐゴシック" pitchFamily="50" charset="-128"/>
                <a:ea typeface="ＭＳ Ｐゴシック" pitchFamily="50" charset="-128"/>
              </a:rPr>
              <a:t>月</a:t>
            </a:r>
            <a:r>
              <a:rPr lang="en-US" altLang="ja-JP" dirty="0" smtClean="0">
                <a:latin typeface="ＭＳ Ｐゴシック" pitchFamily="50" charset="-128"/>
                <a:ea typeface="ＭＳ Ｐゴシック" pitchFamily="50" charset="-128"/>
              </a:rPr>
              <a:t>20</a:t>
            </a:r>
            <a:r>
              <a:rPr lang="ja-JP" altLang="en-US" dirty="0" smtClean="0">
                <a:latin typeface="ＭＳ Ｐゴシック" pitchFamily="50" charset="-128"/>
                <a:ea typeface="ＭＳ Ｐゴシック" pitchFamily="50" charset="-128"/>
              </a:rPr>
              <a:t>日　厚労省社会保障審議会介護保険</a:t>
            </a:r>
            <a:r>
              <a:rPr lang="ja-JP" altLang="en-US" dirty="0" smtClean="0">
                <a:latin typeface="ＭＳ Ｐゴシック" pitchFamily="50" charset="-128"/>
                <a:ea typeface="ＭＳ Ｐゴシック" pitchFamily="50" charset="-128"/>
              </a:rPr>
              <a:t>部会</a:t>
            </a:r>
            <a:r>
              <a:rPr lang="ja-JP" altLang="en-US" b="1" u="sng" dirty="0" smtClean="0">
                <a:solidFill>
                  <a:srgbClr val="FF0000"/>
                </a:solidFill>
                <a:latin typeface="ＭＳ Ｐゴシック" pitchFamily="50" charset="-128"/>
                <a:ea typeface="ＭＳ Ｐゴシック" pitchFamily="50" charset="-128"/>
              </a:rPr>
              <a:t>　「介護保険見直しに関する意見」</a:t>
            </a:r>
            <a:endParaRPr lang="en-US" altLang="ja-JP" b="1" u="sng" dirty="0" smtClean="0">
              <a:solidFill>
                <a:srgbClr val="FF0000"/>
              </a:solidFill>
              <a:latin typeface="ＭＳ Ｐゴシック" pitchFamily="50" charset="-128"/>
              <a:ea typeface="ＭＳ Ｐゴシック" pitchFamily="50" charset="-128"/>
            </a:endParaRPr>
          </a:p>
          <a:p>
            <a:pPr>
              <a:buNone/>
            </a:pPr>
            <a:r>
              <a:rPr lang="en-US" altLang="ja-JP" dirty="0" smtClean="0">
                <a:latin typeface="ＭＳ Ｐゴシック" pitchFamily="50" charset="-128"/>
                <a:ea typeface="ＭＳ Ｐゴシック" pitchFamily="50" charset="-128"/>
              </a:rPr>
              <a:t>2014</a:t>
            </a:r>
            <a:r>
              <a:rPr lang="ja-JP" altLang="en-US" dirty="0" smtClean="0">
                <a:latin typeface="ＭＳ Ｐゴシック" pitchFamily="50" charset="-128"/>
                <a:ea typeface="ＭＳ Ｐゴシック" pitchFamily="50" charset="-128"/>
              </a:rPr>
              <a:t>年　</a:t>
            </a:r>
            <a:r>
              <a:rPr lang="en-US" altLang="ja-JP" dirty="0" smtClean="0">
                <a:latin typeface="ＭＳ Ｐゴシック" pitchFamily="50" charset="-128"/>
                <a:ea typeface="ＭＳ Ｐゴシック" pitchFamily="50" charset="-128"/>
              </a:rPr>
              <a:t>1</a:t>
            </a:r>
            <a:r>
              <a:rPr lang="ja-JP" altLang="en-US" dirty="0" smtClean="0">
                <a:latin typeface="ＭＳ Ｐゴシック" pitchFamily="50" charset="-128"/>
                <a:ea typeface="ＭＳ Ｐゴシック" pitchFamily="50" charset="-128"/>
              </a:rPr>
              <a:t>月～</a:t>
            </a:r>
            <a:r>
              <a:rPr lang="en-US" altLang="ja-JP" dirty="0" smtClean="0">
                <a:latin typeface="ＭＳ Ｐゴシック" pitchFamily="50" charset="-128"/>
                <a:ea typeface="ＭＳ Ｐゴシック" pitchFamily="50" charset="-128"/>
              </a:rPr>
              <a:t>6</a:t>
            </a:r>
            <a:r>
              <a:rPr lang="ja-JP" altLang="en-US" dirty="0" smtClean="0">
                <a:latin typeface="ＭＳ Ｐゴシック" pitchFamily="50" charset="-128"/>
                <a:ea typeface="ＭＳ Ｐゴシック" pitchFamily="50" charset="-128"/>
              </a:rPr>
              <a:t>月　通常国会　</a:t>
            </a:r>
            <a:r>
              <a:rPr lang="ja-JP" altLang="en-US" dirty="0" smtClean="0">
                <a:latin typeface="ＭＳ Ｐゴシック" pitchFamily="50" charset="-128"/>
                <a:ea typeface="ＭＳ Ｐゴシック" pitchFamily="50" charset="-128"/>
              </a:rPr>
              <a:t>関係法「改正」</a:t>
            </a:r>
            <a:r>
              <a:rPr lang="ja-JP" altLang="en-US" dirty="0" smtClean="0">
                <a:latin typeface="ＭＳ Ｐゴシック" pitchFamily="50" charset="-128"/>
                <a:ea typeface="ＭＳ Ｐゴシック" pitchFamily="50" charset="-128"/>
              </a:rPr>
              <a:t>予定</a:t>
            </a:r>
            <a:r>
              <a:rPr lang="ja-JP" altLang="en-US" dirty="0" smtClean="0">
                <a:latin typeface="ＭＳ Ｐゴシック" pitchFamily="50" charset="-128"/>
                <a:ea typeface="ＭＳ Ｐゴシック" pitchFamily="50" charset="-128"/>
              </a:rPr>
              <a:t>　　　　　</a:t>
            </a:r>
            <a:endParaRPr kumimoji="1"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kumimoji="1" lang="ja-JP" altLang="en-US" sz="6600" dirty="0" smtClean="0"/>
              <a:t>緊急課題！</a:t>
            </a:r>
            <a:endParaRPr kumimoji="1" lang="ja-JP" altLang="en-US" sz="6600" dirty="0"/>
          </a:p>
        </p:txBody>
      </p:sp>
      <p:sp>
        <p:nvSpPr>
          <p:cNvPr id="3" name="コンテンツ プレースホルダ 2"/>
          <p:cNvSpPr>
            <a:spLocks noGrp="1"/>
          </p:cNvSpPr>
          <p:nvPr>
            <p:ph idx="1"/>
          </p:nvPr>
        </p:nvSpPr>
        <p:spPr>
          <a:xfrm>
            <a:off x="457200" y="1600200"/>
            <a:ext cx="8507288" cy="5257800"/>
          </a:xfrm>
        </p:spPr>
        <p:txBody>
          <a:bodyPr>
            <a:normAutofit/>
          </a:bodyPr>
          <a:lstStyle/>
          <a:p>
            <a:pPr>
              <a:buNone/>
            </a:pPr>
            <a:r>
              <a:rPr lang="ja-JP" altLang="en-US" sz="4800" dirty="0" smtClean="0"/>
              <a:t>改悪の狙いを知らせ「法改正中止」求める声を届ける</a:t>
            </a:r>
            <a:endParaRPr kumimoji="1" lang="en-US" altLang="ja-JP" sz="4800" dirty="0" smtClean="0"/>
          </a:p>
          <a:p>
            <a:pPr>
              <a:buNone/>
            </a:pPr>
            <a:r>
              <a:rPr kumimoji="1" lang="ja-JP" altLang="en-US" sz="3600" dirty="0" smtClean="0"/>
              <a:t>①当面、</a:t>
            </a:r>
            <a:r>
              <a:rPr lang="ja-JP" altLang="en-US" sz="3600" dirty="0" smtClean="0"/>
              <a:t>国会</a:t>
            </a:r>
            <a:r>
              <a:rPr lang="ja-JP" altLang="en-US" sz="3600" dirty="0" smtClean="0"/>
              <a:t>へ改悪法案の</a:t>
            </a:r>
            <a:r>
              <a:rPr lang="ja-JP" altLang="en-US" sz="3600" dirty="0" smtClean="0"/>
              <a:t>成立</a:t>
            </a:r>
            <a:r>
              <a:rPr lang="ja-JP" altLang="en-US" sz="3600" dirty="0" smtClean="0"/>
              <a:t>を許さず、</a:t>
            </a:r>
            <a:r>
              <a:rPr lang="ja-JP" altLang="en-US" sz="3600" dirty="0" smtClean="0"/>
              <a:t>廃案を求める請願、要請を</a:t>
            </a:r>
            <a:endParaRPr lang="en-US" altLang="ja-JP" sz="3600" dirty="0" smtClean="0"/>
          </a:p>
          <a:p>
            <a:pPr>
              <a:buNone/>
            </a:pPr>
            <a:r>
              <a:rPr lang="ja-JP" altLang="en-US" sz="3600" dirty="0" smtClean="0"/>
              <a:t>②</a:t>
            </a:r>
            <a:r>
              <a:rPr kumimoji="1" lang="ja-JP" altLang="en-US" sz="3600" dirty="0" smtClean="0"/>
              <a:t>国会後</a:t>
            </a:r>
            <a:r>
              <a:rPr kumimoji="1" lang="ja-JP" altLang="en-US" sz="3600" dirty="0" smtClean="0"/>
              <a:t>も政令・省令・ガイドラインが争点</a:t>
            </a:r>
            <a:endParaRPr kumimoji="1" lang="en-US" altLang="ja-JP" sz="36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1143000"/>
          </a:xfrm>
        </p:spPr>
        <p:txBody>
          <a:bodyPr/>
          <a:lstStyle/>
          <a:p>
            <a:r>
              <a:rPr kumimoji="1" lang="ja-JP" altLang="en-US" u="sng" dirty="0" smtClean="0"/>
              <a:t>現場のみなさんにしかできないこと</a:t>
            </a:r>
            <a:endParaRPr kumimoji="1" lang="ja-JP" altLang="en-US" u="sng" dirty="0"/>
          </a:p>
        </p:txBody>
      </p:sp>
      <p:sp>
        <p:nvSpPr>
          <p:cNvPr id="3" name="コンテンツ プレースホルダ 2"/>
          <p:cNvSpPr>
            <a:spLocks noGrp="1"/>
          </p:cNvSpPr>
          <p:nvPr>
            <p:ph idx="1"/>
          </p:nvPr>
        </p:nvSpPr>
        <p:spPr/>
        <p:txBody>
          <a:bodyPr>
            <a:normAutofit lnSpcReduction="10000"/>
          </a:bodyPr>
          <a:lstStyle/>
          <a:p>
            <a:pPr>
              <a:buNone/>
            </a:pPr>
            <a:r>
              <a:rPr kumimoji="1" lang="ja-JP" altLang="en-US" sz="3600" dirty="0" smtClean="0"/>
              <a:t>○軽度者・要支援者の実態と生の声の代弁を</a:t>
            </a:r>
            <a:endParaRPr kumimoji="1" lang="en-US" altLang="ja-JP" sz="3600" dirty="0" smtClean="0"/>
          </a:p>
          <a:p>
            <a:pPr>
              <a:buNone/>
            </a:pPr>
            <a:r>
              <a:rPr lang="ja-JP" altLang="en-US" sz="3600" dirty="0" smtClean="0"/>
              <a:t>○今行っている支援、サービスの果たしている役割の「社会的発信」</a:t>
            </a:r>
            <a:endParaRPr lang="en-US" altLang="ja-JP" sz="3600" dirty="0" smtClean="0"/>
          </a:p>
          <a:p>
            <a:pPr>
              <a:buNone/>
            </a:pPr>
            <a:r>
              <a:rPr lang="en-US" altLang="ja-JP" sz="3600" dirty="0" smtClean="0"/>
              <a:t>※</a:t>
            </a:r>
            <a:r>
              <a:rPr lang="ja-JP" altLang="en-US" sz="3600" dirty="0" smtClean="0"/>
              <a:t>「世論」に働きかけるあらゆるチャレンジを！</a:t>
            </a:r>
            <a:endParaRPr lang="en-US" altLang="ja-JP" sz="3600" dirty="0" smtClean="0"/>
          </a:p>
          <a:p>
            <a:pPr>
              <a:buNone/>
            </a:pPr>
            <a:r>
              <a:rPr lang="ja-JP" altLang="en-US" sz="3600" dirty="0" smtClean="0">
                <a:solidFill>
                  <a:srgbClr val="FF0000"/>
                </a:solidFill>
              </a:rPr>
              <a:t>このままどさくさで法改正されてはたまりません！</a:t>
            </a:r>
            <a:endParaRPr lang="en-US" altLang="ja-JP" sz="3600" dirty="0" smtClean="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a:solidFill>
            <a:schemeClr val="accent1">
              <a:lumMod val="20000"/>
              <a:lumOff val="80000"/>
            </a:schemeClr>
          </a:solidFill>
        </p:spPr>
        <p:txBody>
          <a:bodyPr>
            <a:normAutofit fontScale="90000"/>
          </a:bodyPr>
          <a:lstStyle/>
          <a:p>
            <a:r>
              <a:rPr kumimoji="1" lang="ja-JP" altLang="en-US" dirty="0" smtClean="0"/>
              <a:t>地域での課題（制度変更後も見据えて）</a:t>
            </a:r>
            <a:endParaRPr kumimoji="1" lang="ja-JP" altLang="en-US" dirty="0"/>
          </a:p>
        </p:txBody>
      </p:sp>
      <p:sp>
        <p:nvSpPr>
          <p:cNvPr id="3" name="コンテンツ プレースホルダ 2"/>
          <p:cNvSpPr>
            <a:spLocks noGrp="1"/>
          </p:cNvSpPr>
          <p:nvPr>
            <p:ph idx="1"/>
          </p:nvPr>
        </p:nvSpPr>
        <p:spPr>
          <a:xfrm>
            <a:off x="251520" y="1600200"/>
            <a:ext cx="8892480" cy="5069159"/>
          </a:xfrm>
        </p:spPr>
        <p:txBody>
          <a:bodyPr>
            <a:normAutofit/>
          </a:bodyPr>
          <a:lstStyle/>
          <a:p>
            <a:pPr>
              <a:buNone/>
            </a:pPr>
            <a:r>
              <a:rPr kumimoji="1" lang="ja-JP" altLang="en-US" sz="4400" dirty="0" smtClean="0">
                <a:solidFill>
                  <a:srgbClr val="FF0000"/>
                </a:solidFill>
              </a:rPr>
              <a:t>１　要支援者サービス、「総合事業」</a:t>
            </a:r>
            <a:endParaRPr kumimoji="1" lang="en-US" altLang="ja-JP" sz="4400" dirty="0" smtClean="0">
              <a:solidFill>
                <a:srgbClr val="FF0000"/>
              </a:solidFill>
            </a:endParaRPr>
          </a:p>
          <a:p>
            <a:pPr>
              <a:buNone/>
            </a:pPr>
            <a:r>
              <a:rPr lang="ja-JP" altLang="en-US" dirty="0" smtClean="0"/>
              <a:t>　　市町村裁量が大きく、経過期間がある</a:t>
            </a:r>
            <a:endParaRPr lang="en-US" altLang="ja-JP" dirty="0" smtClean="0"/>
          </a:p>
          <a:p>
            <a:pPr>
              <a:buNone/>
            </a:pPr>
            <a:r>
              <a:rPr kumimoji="1" lang="ja-JP" altLang="en-US" dirty="0" smtClean="0"/>
              <a:t>　→たたかい方によっては改悪を押し返す可能性</a:t>
            </a:r>
            <a:endParaRPr kumimoji="1" lang="en-US" altLang="ja-JP" dirty="0" smtClean="0"/>
          </a:p>
          <a:p>
            <a:pPr>
              <a:buNone/>
            </a:pPr>
            <a:r>
              <a:rPr lang="ja-JP" altLang="en-US" sz="4800" dirty="0" smtClean="0">
                <a:solidFill>
                  <a:srgbClr val="FF0000"/>
                </a:solidFill>
              </a:rPr>
              <a:t>２　公費投入による保険料軽減</a:t>
            </a:r>
            <a:endParaRPr lang="en-US" altLang="ja-JP" sz="4800" dirty="0" smtClean="0">
              <a:solidFill>
                <a:srgbClr val="FF0000"/>
              </a:solidFill>
            </a:endParaRPr>
          </a:p>
          <a:p>
            <a:pPr>
              <a:buNone/>
            </a:pPr>
            <a:r>
              <a:rPr lang="ja-JP" altLang="en-US" sz="4800" dirty="0" smtClean="0"/>
              <a:t>　</a:t>
            </a:r>
            <a:r>
              <a:rPr lang="ja-JP" altLang="en-US" sz="3500" dirty="0" smtClean="0"/>
              <a:t>制度の根本問題、「国」への公費拡大要求と自治体での一般財源繰入要求のチャンス</a:t>
            </a:r>
            <a:r>
              <a:rPr lang="ja-JP" altLang="en-US" sz="4800" dirty="0" smtClean="0"/>
              <a:t>　</a:t>
            </a:r>
            <a:endParaRPr lang="en-US" altLang="ja-JP" sz="2800" dirty="0" smtClean="0"/>
          </a:p>
          <a:p>
            <a:pPr>
              <a:buNone/>
            </a:pPr>
            <a:r>
              <a:rPr kumimoji="1" lang="ja-JP" altLang="en-US" sz="2800" dirty="0" smtClean="0"/>
              <a:t>　　　</a:t>
            </a:r>
            <a:endParaRPr kumimoji="1" lang="ja-JP" altLang="en-US" sz="4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530626"/>
          </a:xfrm>
        </p:spPr>
        <p:txBody>
          <a:bodyPr>
            <a:normAutofit/>
          </a:bodyPr>
          <a:lstStyle/>
          <a:p>
            <a:r>
              <a:rPr kumimoji="1" lang="ja-JP" altLang="en-US" sz="8000" dirty="0" smtClean="0">
                <a:solidFill>
                  <a:srgbClr val="FF0000"/>
                </a:solidFill>
              </a:rPr>
              <a:t>自治体レベルで</a:t>
            </a:r>
            <a:r>
              <a:rPr kumimoji="1" lang="en-US" altLang="ja-JP" sz="8000" dirty="0" smtClean="0">
                <a:solidFill>
                  <a:srgbClr val="FF0000"/>
                </a:solidFill>
              </a:rPr>
              <a:t/>
            </a:r>
            <a:br>
              <a:rPr kumimoji="1" lang="en-US" altLang="ja-JP" sz="8000" dirty="0" smtClean="0">
                <a:solidFill>
                  <a:srgbClr val="FF0000"/>
                </a:solidFill>
              </a:rPr>
            </a:br>
            <a:r>
              <a:rPr kumimoji="1" lang="ja-JP" altLang="en-US" sz="8000" dirty="0" smtClean="0">
                <a:solidFill>
                  <a:srgbClr val="FF0000"/>
                </a:solidFill>
              </a:rPr>
              <a:t>争点となること</a:t>
            </a:r>
            <a:r>
              <a:rPr kumimoji="1" lang="en-US" altLang="ja-JP" sz="8000" dirty="0" smtClean="0">
                <a:solidFill>
                  <a:srgbClr val="FF0000"/>
                </a:solidFill>
              </a:rPr>
              <a:t/>
            </a:r>
            <a:br>
              <a:rPr kumimoji="1" lang="en-US" altLang="ja-JP" sz="8000" dirty="0" smtClean="0">
                <a:solidFill>
                  <a:srgbClr val="FF0000"/>
                </a:solidFill>
              </a:rPr>
            </a:br>
            <a:r>
              <a:rPr kumimoji="1" lang="ja-JP" altLang="en-US" sz="8000" dirty="0" smtClean="0">
                <a:solidFill>
                  <a:srgbClr val="FF0000"/>
                </a:solidFill>
              </a:rPr>
              <a:t>①</a:t>
            </a:r>
            <a:r>
              <a:rPr lang="ja-JP" altLang="en-US" sz="8000" dirty="0" smtClean="0">
                <a:solidFill>
                  <a:srgbClr val="FF0000"/>
                </a:solidFill>
              </a:rPr>
              <a:t>要支援サービスをめぐって</a:t>
            </a:r>
            <a:endParaRPr kumimoji="1" lang="ja-JP" altLang="en-US" sz="8000"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新しい総合事業の内容</a:t>
            </a:r>
            <a:endParaRPr kumimoji="1" lang="ja-JP" altLang="en-US" u="sng" dirty="0"/>
          </a:p>
        </p:txBody>
      </p:sp>
      <p:sp>
        <p:nvSpPr>
          <p:cNvPr id="3" name="コンテンツ プレースホルダ 2"/>
          <p:cNvSpPr>
            <a:spLocks noGrp="1"/>
          </p:cNvSpPr>
          <p:nvPr>
            <p:ph idx="1"/>
          </p:nvPr>
        </p:nvSpPr>
        <p:spPr>
          <a:xfrm>
            <a:off x="395536" y="908720"/>
            <a:ext cx="8496944" cy="5949280"/>
          </a:xfrm>
        </p:spPr>
        <p:txBody>
          <a:bodyPr>
            <a:normAutofit/>
          </a:bodyPr>
          <a:lstStyle/>
          <a:p>
            <a:r>
              <a:rPr lang="ja-JP" altLang="en-US" sz="4800" dirty="0" smtClean="0"/>
              <a:t>市町村が事業者へ委託する方法に加え、あらかじめ</a:t>
            </a:r>
            <a:r>
              <a:rPr lang="ja-JP" altLang="en-US" sz="4800" dirty="0" smtClean="0">
                <a:solidFill>
                  <a:srgbClr val="FF0000"/>
                </a:solidFill>
              </a:rPr>
              <a:t>事業者を認定等により特定</a:t>
            </a:r>
            <a:r>
              <a:rPr lang="ja-JP" altLang="en-US" sz="4800" dirty="0" smtClean="0"/>
              <a:t>し、当該市町村の一定のルールの下、事業者が事業を実施した場合、</a:t>
            </a:r>
            <a:r>
              <a:rPr lang="ja-JP" altLang="en-US" sz="4800" dirty="0" smtClean="0">
                <a:solidFill>
                  <a:srgbClr val="FF0000"/>
                </a:solidFill>
              </a:rPr>
              <a:t>事後的に費用の支払いを行う枠組み</a:t>
            </a:r>
            <a:r>
              <a:rPr lang="ja-JP" altLang="en-US" sz="4800" dirty="0" smtClean="0"/>
              <a:t>を検討する。</a:t>
            </a:r>
          </a:p>
        </p:txBody>
      </p:sp>
      <p:sp>
        <p:nvSpPr>
          <p:cNvPr id="4" name="タイトル 1"/>
          <p:cNvSpPr txBox="1">
            <a:spLocks/>
          </p:cNvSpPr>
          <p:nvPr/>
        </p:nvSpPr>
        <p:spPr>
          <a:xfrm>
            <a:off x="3347864" y="6453336"/>
            <a:ext cx="5256584" cy="404664"/>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２０１３年１２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600" dirty="0" smtClean="0">
                <a:solidFill>
                  <a:srgbClr val="FF0000"/>
                </a:solidFill>
                <a:latin typeface="+mj-lt"/>
                <a:ea typeface="+mj-ea"/>
                <a:cs typeface="+mj-cs"/>
              </a:rPr>
              <a:t>２０</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日社保審介護保険部会見直し意見</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新しい総合事業の内容</a:t>
            </a:r>
            <a:endParaRPr kumimoji="1" lang="ja-JP" altLang="en-US" u="sng" dirty="0"/>
          </a:p>
        </p:txBody>
      </p:sp>
      <p:sp>
        <p:nvSpPr>
          <p:cNvPr id="3" name="コンテンツ プレースホルダ 2"/>
          <p:cNvSpPr>
            <a:spLocks noGrp="1"/>
          </p:cNvSpPr>
          <p:nvPr>
            <p:ph idx="1"/>
          </p:nvPr>
        </p:nvSpPr>
        <p:spPr>
          <a:xfrm>
            <a:off x="395536" y="908720"/>
            <a:ext cx="8496944" cy="5949280"/>
          </a:xfrm>
        </p:spPr>
        <p:txBody>
          <a:bodyPr>
            <a:normAutofit/>
          </a:bodyPr>
          <a:lstStyle/>
          <a:p>
            <a:r>
              <a:rPr lang="ja-JP" altLang="en-US" sz="4400" dirty="0" smtClean="0"/>
              <a:t> 事業費の単価については、サービスの内容に応じた市町村による単価設定を可能とする。訪問型・通所型サービスについては、</a:t>
            </a:r>
            <a:r>
              <a:rPr lang="ja-JP" altLang="en-US" sz="4400" dirty="0" smtClean="0">
                <a:solidFill>
                  <a:srgbClr val="FF0000"/>
                </a:solidFill>
              </a:rPr>
              <a:t>現在の訪問介護、通所介護（予防給付）の報酬</a:t>
            </a:r>
            <a:r>
              <a:rPr lang="ja-JP" altLang="en-US" sz="4400" u="sng" dirty="0" smtClean="0">
                <a:solidFill>
                  <a:srgbClr val="FF0000"/>
                </a:solidFill>
              </a:rPr>
              <a:t>以下の単価</a:t>
            </a:r>
            <a:r>
              <a:rPr lang="ja-JP" altLang="en-US" sz="4400" dirty="0" smtClean="0"/>
              <a:t>を市町村が設定する仕組みとする。</a:t>
            </a:r>
          </a:p>
        </p:txBody>
      </p:sp>
      <p:sp>
        <p:nvSpPr>
          <p:cNvPr id="4" name="タイトル 1"/>
          <p:cNvSpPr txBox="1">
            <a:spLocks/>
          </p:cNvSpPr>
          <p:nvPr/>
        </p:nvSpPr>
        <p:spPr>
          <a:xfrm>
            <a:off x="3347864" y="6453336"/>
            <a:ext cx="5256584" cy="404664"/>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２０１３年１２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600" dirty="0" smtClean="0">
                <a:solidFill>
                  <a:srgbClr val="FF0000"/>
                </a:solidFill>
                <a:latin typeface="+mj-lt"/>
                <a:ea typeface="+mj-ea"/>
                <a:cs typeface="+mj-cs"/>
              </a:rPr>
              <a:t>２０</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日社保審介護保険部会見直し意見</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新しい総合事業の内容</a:t>
            </a:r>
            <a:endParaRPr kumimoji="1" lang="ja-JP" altLang="en-US" u="sng" dirty="0"/>
          </a:p>
        </p:txBody>
      </p:sp>
      <p:sp>
        <p:nvSpPr>
          <p:cNvPr id="3" name="コンテンツ プレースホルダ 2"/>
          <p:cNvSpPr>
            <a:spLocks noGrp="1"/>
          </p:cNvSpPr>
          <p:nvPr>
            <p:ph idx="1"/>
          </p:nvPr>
        </p:nvSpPr>
        <p:spPr>
          <a:xfrm>
            <a:off x="395536" y="908720"/>
            <a:ext cx="8496944" cy="5949280"/>
          </a:xfrm>
        </p:spPr>
        <p:txBody>
          <a:bodyPr>
            <a:normAutofit fontScale="85000" lnSpcReduction="10000"/>
          </a:bodyPr>
          <a:lstStyle/>
          <a:p>
            <a:r>
              <a:rPr lang="ja-JP" altLang="en-US" sz="4400" dirty="0" smtClean="0"/>
              <a:t>利用料については、地域で多様なサービスが提供されるため、その</a:t>
            </a:r>
            <a:r>
              <a:rPr lang="ja-JP" altLang="en-US" sz="4400" dirty="0" smtClean="0">
                <a:solidFill>
                  <a:srgbClr val="FF0000"/>
                </a:solidFill>
              </a:rPr>
              <a:t>サービスの内容に応じた利用料を市町村が設定</a:t>
            </a:r>
            <a:r>
              <a:rPr lang="ja-JP" altLang="en-US" sz="4400" dirty="0" smtClean="0"/>
              <a:t>する。ただし、既存サービスに相当するサービスの利用料については、要介護者に対する介護給付における利用者負担割合等を勘案しつつ、一定の枠組みの下、市町村が設定する仕組みを検討する。</a:t>
            </a:r>
            <a:r>
              <a:rPr lang="ja-JP" altLang="en-US" sz="4400" dirty="0" smtClean="0">
                <a:solidFill>
                  <a:srgbClr val="FF0000"/>
                </a:solidFill>
              </a:rPr>
              <a:t>利用料の下限については要介護者の利用者負担割合を</a:t>
            </a:r>
            <a:r>
              <a:rPr lang="ja-JP" altLang="en-US" sz="4400" u="sng" dirty="0" smtClean="0">
                <a:solidFill>
                  <a:srgbClr val="FF0000"/>
                </a:solidFill>
              </a:rPr>
              <a:t>下回らない</a:t>
            </a:r>
            <a:r>
              <a:rPr lang="ja-JP" altLang="en-US" sz="4400" dirty="0" smtClean="0"/>
              <a:t>ような仕組みとする。</a:t>
            </a:r>
          </a:p>
        </p:txBody>
      </p:sp>
      <p:sp>
        <p:nvSpPr>
          <p:cNvPr id="4" name="タイトル 1"/>
          <p:cNvSpPr txBox="1">
            <a:spLocks/>
          </p:cNvSpPr>
          <p:nvPr/>
        </p:nvSpPr>
        <p:spPr>
          <a:xfrm>
            <a:off x="3347864" y="6453336"/>
            <a:ext cx="5256584" cy="404664"/>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２０１３年１２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600" dirty="0" smtClean="0">
                <a:solidFill>
                  <a:srgbClr val="FF0000"/>
                </a:solidFill>
                <a:latin typeface="+mj-lt"/>
                <a:ea typeface="+mj-ea"/>
                <a:cs typeface="+mj-cs"/>
              </a:rPr>
              <a:t>２０</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日社保審介護保険部会見直し意見</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新しい総合事業の内容</a:t>
            </a:r>
            <a:endParaRPr kumimoji="1" lang="ja-JP" altLang="en-US" u="sng" dirty="0"/>
          </a:p>
        </p:txBody>
      </p:sp>
      <p:sp>
        <p:nvSpPr>
          <p:cNvPr id="3" name="コンテンツ プレースホルダ 2"/>
          <p:cNvSpPr>
            <a:spLocks noGrp="1"/>
          </p:cNvSpPr>
          <p:nvPr>
            <p:ph idx="1"/>
          </p:nvPr>
        </p:nvSpPr>
        <p:spPr>
          <a:xfrm>
            <a:off x="395536" y="908720"/>
            <a:ext cx="8496944" cy="5949280"/>
          </a:xfrm>
        </p:spPr>
        <p:txBody>
          <a:bodyPr>
            <a:normAutofit/>
          </a:bodyPr>
          <a:lstStyle/>
          <a:p>
            <a:r>
              <a:rPr lang="ja-JP" altLang="en-US" sz="5400" dirty="0" smtClean="0"/>
              <a:t>利用者個人の</a:t>
            </a:r>
            <a:r>
              <a:rPr lang="ja-JP" altLang="en-US" sz="5400" dirty="0" smtClean="0">
                <a:solidFill>
                  <a:srgbClr val="FF0000"/>
                </a:solidFill>
              </a:rPr>
              <a:t>限度額管理</a:t>
            </a:r>
            <a:r>
              <a:rPr lang="ja-JP" altLang="en-US" sz="5400" dirty="0" smtClean="0"/>
              <a:t>を実施し、利用者が給付と事業を併用する場合には、</a:t>
            </a:r>
            <a:r>
              <a:rPr lang="ja-JP" altLang="en-US" sz="5400" dirty="0" smtClean="0">
                <a:solidFill>
                  <a:srgbClr val="FF0000"/>
                </a:solidFill>
              </a:rPr>
              <a:t>給付と事業の総額で管理</a:t>
            </a:r>
            <a:r>
              <a:rPr lang="ja-JP" altLang="en-US" sz="5400" dirty="0" smtClean="0"/>
              <a:t>を行うことを可能とすることを検討する。</a:t>
            </a:r>
          </a:p>
        </p:txBody>
      </p:sp>
      <p:sp>
        <p:nvSpPr>
          <p:cNvPr id="4" name="タイトル 1"/>
          <p:cNvSpPr txBox="1">
            <a:spLocks/>
          </p:cNvSpPr>
          <p:nvPr/>
        </p:nvSpPr>
        <p:spPr>
          <a:xfrm>
            <a:off x="3347864" y="6453336"/>
            <a:ext cx="5256584" cy="404664"/>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２０１３年１２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600" dirty="0" smtClean="0">
                <a:solidFill>
                  <a:srgbClr val="FF0000"/>
                </a:solidFill>
                <a:latin typeface="+mj-lt"/>
                <a:ea typeface="+mj-ea"/>
                <a:cs typeface="+mj-cs"/>
              </a:rPr>
              <a:t>２０</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日社保審介護保険部会見直し意見</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新しい総合事業の内容</a:t>
            </a:r>
            <a:endParaRPr kumimoji="1" lang="ja-JP" altLang="en-US" u="sng" dirty="0"/>
          </a:p>
        </p:txBody>
      </p:sp>
      <p:sp>
        <p:nvSpPr>
          <p:cNvPr id="3" name="コンテンツ プレースホルダ 2"/>
          <p:cNvSpPr>
            <a:spLocks noGrp="1"/>
          </p:cNvSpPr>
          <p:nvPr>
            <p:ph idx="1"/>
          </p:nvPr>
        </p:nvSpPr>
        <p:spPr>
          <a:xfrm>
            <a:off x="395536" y="908720"/>
            <a:ext cx="8496944" cy="5949280"/>
          </a:xfrm>
        </p:spPr>
        <p:txBody>
          <a:bodyPr>
            <a:normAutofit fontScale="85000" lnSpcReduction="20000"/>
          </a:bodyPr>
          <a:lstStyle/>
          <a:p>
            <a:pPr>
              <a:buNone/>
            </a:pPr>
            <a:r>
              <a:rPr lang="ja-JP" altLang="en-US" sz="4400" dirty="0" smtClean="0"/>
              <a:t>　　介護保険法に基づく指針で、ガイドラインとして示し、市町村の取組を支援する必要がある。また、ガイドラインには以下の事項等も盛り込むことが適当である。</a:t>
            </a:r>
          </a:p>
          <a:p>
            <a:r>
              <a:rPr lang="ja-JP" altLang="en-US" sz="4400" dirty="0" smtClean="0"/>
              <a:t> 市町村による事業での様々な創意工夫の例や、認知機能が低下している者に対する事業など、事業で対応する際の留意点</a:t>
            </a:r>
          </a:p>
          <a:p>
            <a:r>
              <a:rPr lang="ja-JP" altLang="en-US" sz="4400" dirty="0" smtClean="0"/>
              <a:t>すべての市町村が要支援者のサービス提供を効率的に行い、</a:t>
            </a:r>
            <a:r>
              <a:rPr lang="ja-JP" altLang="en-US" sz="4400" dirty="0" smtClean="0">
                <a:solidFill>
                  <a:srgbClr val="FF0000"/>
                </a:solidFill>
              </a:rPr>
              <a:t>総費用額の伸びを</a:t>
            </a:r>
            <a:r>
              <a:rPr lang="ja-JP" altLang="en-US" sz="4400" u="sng" dirty="0" smtClean="0">
                <a:solidFill>
                  <a:srgbClr val="FF0000"/>
                </a:solidFill>
              </a:rPr>
              <a:t>低減させる</a:t>
            </a:r>
            <a:r>
              <a:rPr lang="ja-JP" altLang="en-US" sz="4400" dirty="0" smtClean="0">
                <a:solidFill>
                  <a:srgbClr val="FF0000"/>
                </a:solidFill>
              </a:rPr>
              <a:t>ことを目標として努力</a:t>
            </a:r>
            <a:r>
              <a:rPr lang="ja-JP" altLang="en-US" sz="4400" dirty="0" smtClean="0"/>
              <a:t>すること</a:t>
            </a:r>
          </a:p>
        </p:txBody>
      </p:sp>
      <p:sp>
        <p:nvSpPr>
          <p:cNvPr id="4" name="タイトル 1"/>
          <p:cNvSpPr txBox="1">
            <a:spLocks/>
          </p:cNvSpPr>
          <p:nvPr/>
        </p:nvSpPr>
        <p:spPr>
          <a:xfrm>
            <a:off x="3347864" y="6453336"/>
            <a:ext cx="5256584" cy="404664"/>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２０１３年１２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600" dirty="0" smtClean="0">
                <a:solidFill>
                  <a:srgbClr val="FF0000"/>
                </a:solidFill>
                <a:latin typeface="+mj-lt"/>
                <a:ea typeface="+mj-ea"/>
                <a:cs typeface="+mj-cs"/>
              </a:rPr>
              <a:t>２０</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日社保審介護保険部会見直し意見</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ja-JP" altLang="en-US" u="sng" dirty="0" smtClean="0"/>
              <a:t>新しい総合事業の内容</a:t>
            </a:r>
            <a:endParaRPr kumimoji="1" lang="ja-JP" altLang="en-US" u="sng" dirty="0"/>
          </a:p>
        </p:txBody>
      </p:sp>
      <p:sp>
        <p:nvSpPr>
          <p:cNvPr id="3" name="コンテンツ プレースホルダ 2"/>
          <p:cNvSpPr>
            <a:spLocks noGrp="1"/>
          </p:cNvSpPr>
          <p:nvPr>
            <p:ph idx="1"/>
          </p:nvPr>
        </p:nvSpPr>
        <p:spPr>
          <a:xfrm>
            <a:off x="395536" y="908720"/>
            <a:ext cx="8496944" cy="5949280"/>
          </a:xfrm>
        </p:spPr>
        <p:txBody>
          <a:bodyPr>
            <a:normAutofit fontScale="70000" lnSpcReduction="20000"/>
          </a:bodyPr>
          <a:lstStyle/>
          <a:p>
            <a:r>
              <a:rPr lang="ja-JP" altLang="en-US" sz="4400" dirty="0" smtClean="0"/>
              <a:t>市町村は、 総合事業の移行により、住民主体のサービス利用を拡充すること</a:t>
            </a:r>
          </a:p>
          <a:p>
            <a:r>
              <a:rPr lang="ja-JP" altLang="en-US" sz="4400" dirty="0" smtClean="0"/>
              <a:t> 機能が強化された新しい総合事業を利用することで、</a:t>
            </a:r>
            <a:r>
              <a:rPr lang="ja-JP" altLang="en-US" sz="4400" dirty="0" smtClean="0">
                <a:solidFill>
                  <a:srgbClr val="FF0000"/>
                </a:solidFill>
              </a:rPr>
              <a:t>支援を必要とする高齢者が</a:t>
            </a:r>
            <a:r>
              <a:rPr lang="ja-JP" altLang="en-US" sz="4400" u="sng" dirty="0" smtClean="0">
                <a:solidFill>
                  <a:srgbClr val="FF0000"/>
                </a:solidFill>
              </a:rPr>
              <a:t>要支援認定を受けなくても</a:t>
            </a:r>
            <a:r>
              <a:rPr lang="ja-JP" altLang="en-US" sz="4400" dirty="0" smtClean="0">
                <a:solidFill>
                  <a:srgbClr val="FF0000"/>
                </a:solidFill>
              </a:rPr>
              <a:t>地域で暮らせる社会の実現</a:t>
            </a:r>
            <a:r>
              <a:rPr lang="ja-JP" altLang="en-US" sz="4400" dirty="0" smtClean="0"/>
              <a:t>を図ること</a:t>
            </a:r>
          </a:p>
          <a:p>
            <a:r>
              <a:rPr lang="ja-JP" altLang="en-US" sz="4400" dirty="0" smtClean="0"/>
              <a:t> リハ職等が積極的に関与しケアマネジメントを機能強化することにより重度化予防を推進することなど、サービス提供を効率的に行い、中長期的には</a:t>
            </a:r>
            <a:r>
              <a:rPr lang="ja-JP" altLang="en-US" sz="4400" dirty="0" smtClean="0">
                <a:solidFill>
                  <a:srgbClr val="FF0000"/>
                </a:solidFill>
              </a:rPr>
              <a:t>総費用額の伸びが後期高齢者数の伸び程度となることを目安に努力</a:t>
            </a:r>
            <a:r>
              <a:rPr lang="ja-JP" altLang="en-US" sz="4400" dirty="0" smtClean="0"/>
              <a:t>するとともに、短期的には生活支援・介護予防の基盤整備の支援充実に併せ、</a:t>
            </a:r>
            <a:r>
              <a:rPr lang="ja-JP" altLang="en-US" sz="4400" dirty="0" smtClean="0">
                <a:solidFill>
                  <a:srgbClr val="FF0000"/>
                </a:solidFill>
              </a:rPr>
              <a:t>より大きな費用の効率化を図る</a:t>
            </a:r>
            <a:r>
              <a:rPr lang="ja-JP" altLang="en-US" sz="4400" dirty="0" smtClean="0"/>
              <a:t>必要がある。</a:t>
            </a:r>
          </a:p>
        </p:txBody>
      </p:sp>
      <p:sp>
        <p:nvSpPr>
          <p:cNvPr id="4" name="タイトル 1"/>
          <p:cNvSpPr txBox="1">
            <a:spLocks/>
          </p:cNvSpPr>
          <p:nvPr/>
        </p:nvSpPr>
        <p:spPr>
          <a:xfrm>
            <a:off x="3203848" y="6525344"/>
            <a:ext cx="5400600" cy="332656"/>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２０１３年１２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600" dirty="0" smtClean="0">
                <a:solidFill>
                  <a:srgbClr val="FF0000"/>
                </a:solidFill>
                <a:latin typeface="+mj-lt"/>
                <a:ea typeface="+mj-ea"/>
                <a:cs typeface="+mj-cs"/>
              </a:rPr>
              <a:t>２０</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日社保審介護保険部会見直し意見</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p:spPr>
        <p:txBody>
          <a:bodyPr>
            <a:normAutofit fontScale="90000"/>
          </a:bodyPr>
          <a:lstStyle/>
          <a:p>
            <a:r>
              <a:rPr lang="ja-JP" altLang="ja-JP" dirty="0" smtClean="0"/>
              <a:t>今回の「改革」は２０２５年</a:t>
            </a:r>
            <a:r>
              <a:rPr lang="ja-JP" altLang="en-US" dirty="0" smtClean="0"/>
              <a:t>への</a:t>
            </a:r>
            <a:r>
              <a:rPr lang="ja-JP" altLang="ja-JP" dirty="0" smtClean="0"/>
              <a:t>第一歩</a:t>
            </a:r>
            <a:r>
              <a:rPr lang="en-US" altLang="ja-JP" dirty="0" smtClean="0"/>
              <a:t/>
            </a:r>
            <a:br>
              <a:rPr lang="en-US" altLang="ja-JP" dirty="0" smtClean="0"/>
            </a:br>
            <a:r>
              <a:rPr lang="ja-JP" altLang="en-US" sz="1800" b="1" dirty="0" smtClean="0"/>
              <a:t>社会保障制度改革国民会議 報告書　平成２ ５ 年８ 月６ 日</a:t>
            </a:r>
            <a:endParaRPr kumimoji="1" lang="ja-JP" altLang="en-US" b="1" dirty="0"/>
          </a:p>
        </p:txBody>
      </p:sp>
      <p:sp>
        <p:nvSpPr>
          <p:cNvPr id="3" name="コンテンツ プレースホルダ 2"/>
          <p:cNvSpPr>
            <a:spLocks noGrp="1"/>
          </p:cNvSpPr>
          <p:nvPr>
            <p:ph idx="1"/>
          </p:nvPr>
        </p:nvSpPr>
        <p:spPr>
          <a:xfrm>
            <a:off x="457200" y="1600200"/>
            <a:ext cx="8291264" cy="4997152"/>
          </a:xfrm>
        </p:spPr>
        <p:txBody>
          <a:bodyPr>
            <a:normAutofit/>
          </a:bodyPr>
          <a:lstStyle/>
          <a:p>
            <a:pPr>
              <a:buNone/>
            </a:pPr>
            <a:r>
              <a:rPr lang="ja-JP" altLang="en-US" dirty="0" smtClean="0"/>
              <a:t>○ 日本の社会保障は、「</a:t>
            </a:r>
            <a:r>
              <a:rPr lang="ja-JP" altLang="en-US" dirty="0" smtClean="0">
                <a:solidFill>
                  <a:srgbClr val="FF0000"/>
                </a:solidFill>
              </a:rPr>
              <a:t>自助を基本</a:t>
            </a:r>
            <a:r>
              <a:rPr lang="ja-JP" altLang="en-US" dirty="0" smtClean="0"/>
              <a:t>としつつ、</a:t>
            </a:r>
            <a:r>
              <a:rPr lang="ja-JP" altLang="en-US" dirty="0" smtClean="0">
                <a:solidFill>
                  <a:srgbClr val="FF0000"/>
                </a:solidFill>
              </a:rPr>
              <a:t>自助の共同化としての共助</a:t>
            </a:r>
            <a:r>
              <a:rPr lang="ja-JP" altLang="en-US" dirty="0" smtClean="0"/>
              <a:t>（＝社会保険制度）が自助を支え、自助・共助で対応できない場合に公的扶助等の</a:t>
            </a:r>
            <a:r>
              <a:rPr lang="ja-JP" altLang="en-US" dirty="0" smtClean="0">
                <a:solidFill>
                  <a:srgbClr val="FF0000"/>
                </a:solidFill>
              </a:rPr>
              <a:t>公助が補完</a:t>
            </a:r>
            <a:r>
              <a:rPr lang="ja-JP" altLang="en-US" dirty="0" smtClean="0"/>
              <a:t>する仕組み」が基本。</a:t>
            </a:r>
            <a:endParaRPr lang="en-US" altLang="ja-JP" dirty="0" smtClean="0"/>
          </a:p>
          <a:p>
            <a:pPr>
              <a:buNone/>
            </a:pPr>
            <a:r>
              <a:rPr lang="ja-JP" altLang="en-US" sz="4400" u="sng" dirty="0" smtClean="0">
                <a:solidFill>
                  <a:srgbClr val="FF0000"/>
                </a:solidFill>
              </a:rPr>
              <a:t>短期改革</a:t>
            </a:r>
            <a:r>
              <a:rPr lang="ja-JP" altLang="en-US" sz="4400" dirty="0" smtClean="0">
                <a:solidFill>
                  <a:srgbClr val="FF0000"/>
                </a:solidFill>
              </a:rPr>
              <a:t>（消費税増税期）</a:t>
            </a:r>
            <a:endParaRPr lang="en-US" altLang="ja-JP" dirty="0" smtClean="0"/>
          </a:p>
          <a:p>
            <a:pPr>
              <a:buNone/>
            </a:pPr>
            <a:r>
              <a:rPr lang="ja-JP" altLang="en-US" sz="4400" u="sng" dirty="0" smtClean="0">
                <a:solidFill>
                  <a:srgbClr val="FF0000"/>
                </a:solidFill>
              </a:rPr>
              <a:t>中長期改革</a:t>
            </a:r>
            <a:r>
              <a:rPr lang="ja-JP" altLang="en-US" sz="4400" dirty="0" smtClean="0">
                <a:solidFill>
                  <a:srgbClr val="FF0000"/>
                </a:solidFill>
              </a:rPr>
              <a:t>（</a:t>
            </a:r>
            <a:r>
              <a:rPr lang="en-US" altLang="ja-JP" sz="4400" dirty="0" smtClean="0">
                <a:solidFill>
                  <a:srgbClr val="FF0000"/>
                </a:solidFill>
              </a:rPr>
              <a:t>2025</a:t>
            </a:r>
            <a:r>
              <a:rPr lang="ja-JP" altLang="en-US" sz="4400" dirty="0" smtClean="0">
                <a:solidFill>
                  <a:srgbClr val="FF0000"/>
                </a:solidFill>
              </a:rPr>
              <a:t>年を念頭に段階的に）</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181108" y="131334"/>
            <a:ext cx="8856945" cy="6726666"/>
          </a:xfrm>
          <a:prstGeom prst="rect">
            <a:avLst/>
          </a:prstGeom>
          <a:noFill/>
          <a:ln w="9525">
            <a:noFill/>
            <a:miter lim="800000"/>
            <a:headEnd/>
            <a:tailEnd/>
          </a:ln>
        </p:spPr>
      </p:pic>
      <p:sp>
        <p:nvSpPr>
          <p:cNvPr id="5" name="タイトル 1"/>
          <p:cNvSpPr txBox="1">
            <a:spLocks/>
          </p:cNvSpPr>
          <p:nvPr/>
        </p:nvSpPr>
        <p:spPr>
          <a:xfrm>
            <a:off x="0" y="6309320"/>
            <a:ext cx="2411760" cy="360040"/>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mj-lt"/>
                <a:ea typeface="+mj-ea"/>
                <a:cs typeface="+mj-cs"/>
              </a:rPr>
              <a:t>社保審介護保険部会資料</a:t>
            </a:r>
            <a:endParaRPr kumimoji="1" lang="ja-JP" altLang="en-US" sz="11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61030" y="116632"/>
            <a:ext cx="8775810" cy="6480720"/>
          </a:xfrm>
          <a:prstGeom prst="rect">
            <a:avLst/>
          </a:prstGeom>
          <a:noFill/>
          <a:ln w="9525">
            <a:noFill/>
            <a:miter lim="800000"/>
            <a:headEnd/>
            <a:tailEnd/>
          </a:ln>
        </p:spPr>
      </p:pic>
      <p:sp>
        <p:nvSpPr>
          <p:cNvPr id="5" name="タイトル 1"/>
          <p:cNvSpPr txBox="1">
            <a:spLocks/>
          </p:cNvSpPr>
          <p:nvPr/>
        </p:nvSpPr>
        <p:spPr>
          <a:xfrm>
            <a:off x="6372200" y="6569968"/>
            <a:ext cx="2771800" cy="288032"/>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mj-lt"/>
                <a:ea typeface="+mj-ea"/>
                <a:cs typeface="+mj-cs"/>
              </a:rPr>
              <a:t>社保審介護保険部会資料</a:t>
            </a:r>
            <a:endParaRPr kumimoji="1" lang="ja-JP" altLang="en-US" sz="11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多様な主体による生活支援サービスの重層的な提供</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dirty="0" smtClean="0"/>
              <a:t>○高齢者の在宅生活を支えるため、ボランティア、ＮＰＯ、⺠間企業、社会福祉法⼈、協同組合等の多様な事業主体による重層的な生活支援サービスの提供体制の構築を支援</a:t>
            </a:r>
          </a:p>
          <a:p>
            <a:pPr>
              <a:buNone/>
            </a:pPr>
            <a:r>
              <a:rPr lang="ja-JP" altLang="en-US" dirty="0" smtClean="0"/>
              <a:t>・介護支援ボランティアポイント等を組み込んだ地域の自助・互助の好取組を全国展開</a:t>
            </a:r>
          </a:p>
          <a:p>
            <a:pPr>
              <a:buNone/>
            </a:pPr>
            <a:r>
              <a:rPr lang="ja-JP" altLang="en-US" dirty="0" smtClean="0"/>
              <a:t>・「生涯現役コーディネーター（仮称）」の配置や協議体の設置などに対する支援</a:t>
            </a:r>
            <a:endParaRPr kumimoji="1" lang="ja-JP" altLang="en-US" dirty="0"/>
          </a:p>
        </p:txBody>
      </p:sp>
      <p:sp>
        <p:nvSpPr>
          <p:cNvPr id="4" name="タイトル 1"/>
          <p:cNvSpPr txBox="1">
            <a:spLocks/>
          </p:cNvSpPr>
          <p:nvPr/>
        </p:nvSpPr>
        <p:spPr>
          <a:xfrm>
            <a:off x="4283968" y="6453336"/>
            <a:ext cx="4320480" cy="404664"/>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１１</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600" dirty="0" smtClean="0">
                <a:solidFill>
                  <a:srgbClr val="FF0000"/>
                </a:solidFill>
                <a:latin typeface="+mj-lt"/>
                <a:ea typeface="+mj-ea"/>
                <a:cs typeface="+mj-cs"/>
              </a:rPr>
              <a:t>２７</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日社保審介護保険部会資料より</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財源・費用問題</a:t>
            </a:r>
            <a:endParaRPr kumimoji="1" lang="ja-JP" altLang="en-US" u="sng" dirty="0"/>
          </a:p>
        </p:txBody>
      </p:sp>
      <p:sp>
        <p:nvSpPr>
          <p:cNvPr id="3" name="コンテンツ プレースホルダ 2"/>
          <p:cNvSpPr>
            <a:spLocks noGrp="1"/>
          </p:cNvSpPr>
          <p:nvPr>
            <p:ph idx="1"/>
          </p:nvPr>
        </p:nvSpPr>
        <p:spPr>
          <a:xfrm>
            <a:off x="467544" y="1196752"/>
            <a:ext cx="8424936" cy="5544616"/>
          </a:xfrm>
        </p:spPr>
        <p:txBody>
          <a:bodyPr>
            <a:normAutofit lnSpcReduction="10000"/>
          </a:bodyPr>
          <a:lstStyle/>
          <a:p>
            <a:r>
              <a:rPr lang="ja-JP" altLang="en-US" dirty="0" smtClean="0"/>
              <a:t>予防給付から事業に移行する分を賄えるよう設定する。</a:t>
            </a:r>
          </a:p>
          <a:p>
            <a:r>
              <a:rPr lang="ja-JP" altLang="en-US" dirty="0" smtClean="0"/>
              <a:t>当該市町村の予防給付から移行する訪問介護、通所介護と予防事業の合計金額を基本にしつつ、当該市町村の後期高齢者数の伸び等を勘案して設定した額とする。</a:t>
            </a:r>
          </a:p>
          <a:p>
            <a:r>
              <a:rPr lang="ja-JP" altLang="en-US" dirty="0" smtClean="0"/>
              <a:t>仮に市町村の事業費が上限を超える場合の対応については、制度施行後の費用の状況等を見極める必要があること等を踏まえ、個別に判断する仕組みなどの必要性についても検討する。</a:t>
            </a:r>
            <a:endParaRPr kumimoji="1" lang="ja-JP" altLang="en-US" dirty="0"/>
          </a:p>
        </p:txBody>
      </p:sp>
      <p:sp>
        <p:nvSpPr>
          <p:cNvPr id="4" name="タイトル 1"/>
          <p:cNvSpPr txBox="1">
            <a:spLocks/>
          </p:cNvSpPr>
          <p:nvPr/>
        </p:nvSpPr>
        <p:spPr>
          <a:xfrm>
            <a:off x="3203848" y="6525344"/>
            <a:ext cx="5400600" cy="332656"/>
          </a:xfrm>
          <a:prstGeom prst="rect">
            <a:avLst/>
          </a:prstGeom>
          <a:solidFill>
            <a:srgbClr val="FFFF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600" dirty="0" smtClean="0">
                <a:solidFill>
                  <a:srgbClr val="FF0000"/>
                </a:solidFill>
                <a:latin typeface="+mj-lt"/>
                <a:ea typeface="+mj-ea"/>
                <a:cs typeface="+mj-cs"/>
              </a:rPr>
              <a:t>２０１３年１２</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月</a:t>
            </a:r>
            <a:r>
              <a:rPr lang="ja-JP" altLang="en-US" sz="1600" dirty="0" smtClean="0">
                <a:solidFill>
                  <a:srgbClr val="FF0000"/>
                </a:solidFill>
                <a:latin typeface="+mj-lt"/>
                <a:ea typeface="+mj-ea"/>
                <a:cs typeface="+mj-cs"/>
              </a:rPr>
              <a:t>２０</a:t>
            </a:r>
            <a:r>
              <a:rPr kumimoji="1" lang="ja-JP" altLang="en-US" sz="1600" b="0" i="0" u="none" strike="noStrike" kern="1200" cap="none" spc="0" normalizeH="0" baseline="0" noProof="0" dirty="0" smtClean="0">
                <a:ln>
                  <a:noFill/>
                </a:ln>
                <a:solidFill>
                  <a:srgbClr val="FF0000"/>
                </a:solidFill>
                <a:effectLst/>
                <a:uLnTx/>
                <a:uFillTx/>
                <a:latin typeface="+mj-lt"/>
                <a:ea typeface="+mj-ea"/>
                <a:cs typeface="+mj-cs"/>
              </a:rPr>
              <a:t>日社保審介護保険部会見直し意見</a:t>
            </a:r>
            <a:endParaRPr kumimoji="1" lang="ja-JP" altLang="en-US" sz="16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solidFill>
            <a:schemeClr val="tx2">
              <a:lumMod val="20000"/>
              <a:lumOff val="80000"/>
            </a:schemeClr>
          </a:solidFill>
        </p:spPr>
        <p:txBody>
          <a:bodyPr/>
          <a:lstStyle/>
          <a:p>
            <a:r>
              <a:rPr lang="ja-JP" altLang="en-US" dirty="0" smtClean="0"/>
              <a:t>法改正案から読み解く</a:t>
            </a:r>
            <a:endParaRPr kumimoji="1" lang="ja-JP" altLang="en-US" dirty="0"/>
          </a:p>
        </p:txBody>
      </p:sp>
      <p:sp>
        <p:nvSpPr>
          <p:cNvPr id="3" name="コンテンツ プレースホルダ 2"/>
          <p:cNvSpPr>
            <a:spLocks noGrp="1"/>
          </p:cNvSpPr>
          <p:nvPr>
            <p:ph idx="1"/>
          </p:nvPr>
        </p:nvSpPr>
        <p:spPr>
          <a:xfrm>
            <a:off x="395536" y="1340768"/>
            <a:ext cx="8424936" cy="5040560"/>
          </a:xfrm>
        </p:spPr>
        <p:txBody>
          <a:bodyPr>
            <a:normAutofit fontScale="92500"/>
          </a:bodyPr>
          <a:lstStyle/>
          <a:p>
            <a:pPr>
              <a:buNone/>
            </a:pPr>
            <a:r>
              <a:rPr kumimoji="1" lang="ja-JP" altLang="en-US" sz="4000" dirty="0" smtClean="0"/>
              <a:t>①要支援のヘルパー（訪問介護）、デイサービス（通所介護）は、条文から削除　（法８条の２）</a:t>
            </a:r>
            <a:r>
              <a:rPr lang="ja-JP" altLang="en-US" sz="4000" dirty="0" smtClean="0"/>
              <a:t>　　　</a:t>
            </a:r>
            <a:r>
              <a:rPr lang="ja-JP" altLang="en-US" sz="4000" dirty="0" smtClean="0">
                <a:solidFill>
                  <a:srgbClr val="FF0000"/>
                </a:solidFill>
              </a:rPr>
              <a:t>法的にはなくなる</a:t>
            </a:r>
            <a:endParaRPr lang="en-US" altLang="ja-JP" sz="4000" dirty="0" smtClean="0">
              <a:solidFill>
                <a:srgbClr val="FF0000"/>
              </a:solidFill>
            </a:endParaRPr>
          </a:p>
          <a:p>
            <a:pPr>
              <a:buNone/>
            </a:pPr>
            <a:r>
              <a:rPr kumimoji="1" lang="ja-JP" altLang="en-US" sz="4000" dirty="0" smtClean="0"/>
              <a:t>②介護予防日常生活支援総合事業に</a:t>
            </a:r>
            <a:endParaRPr kumimoji="1" lang="en-US" altLang="ja-JP" sz="4000" dirty="0" smtClean="0"/>
          </a:p>
          <a:p>
            <a:pPr>
              <a:buNone/>
            </a:pPr>
            <a:r>
              <a:rPr lang="ja-JP" altLang="ja-JP" sz="4000" dirty="0" smtClean="0"/>
              <a:t>第１号</a:t>
            </a:r>
            <a:r>
              <a:rPr lang="ja-JP" altLang="en-US" sz="4000" dirty="0" smtClean="0"/>
              <a:t>事業（「</a:t>
            </a:r>
            <a:r>
              <a:rPr lang="ja-JP" altLang="ja-JP" sz="4000" dirty="0" smtClean="0"/>
              <a:t>訪問事業</a:t>
            </a:r>
            <a:r>
              <a:rPr lang="ja-JP" altLang="en-US" sz="4000" dirty="0" smtClean="0"/>
              <a:t>」</a:t>
            </a:r>
            <a:r>
              <a:rPr lang="ja-JP" altLang="ja-JP" sz="4000" dirty="0" smtClean="0"/>
              <a:t>　</a:t>
            </a:r>
            <a:r>
              <a:rPr lang="ja-JP" altLang="en-US" sz="4000" dirty="0" smtClean="0"/>
              <a:t>「</a:t>
            </a:r>
            <a:r>
              <a:rPr lang="ja-JP" altLang="ja-JP" sz="4000" dirty="0" smtClean="0"/>
              <a:t>通所事業</a:t>
            </a:r>
            <a:r>
              <a:rPr lang="ja-JP" altLang="en-US" sz="4000" dirty="0" smtClean="0"/>
              <a:t>」</a:t>
            </a:r>
            <a:r>
              <a:rPr lang="ja-JP" altLang="ja-JP" sz="4000" dirty="0" smtClean="0"/>
              <a:t>、</a:t>
            </a:r>
            <a:r>
              <a:rPr lang="ja-JP" altLang="en-US" sz="4000" dirty="0" smtClean="0"/>
              <a:t>「</a:t>
            </a:r>
            <a:r>
              <a:rPr lang="ja-JP" altLang="ja-JP" sz="4000" dirty="0" smtClean="0"/>
              <a:t>生活支援事業</a:t>
            </a:r>
            <a:r>
              <a:rPr lang="ja-JP" altLang="en-US" sz="4000" dirty="0" smtClean="0"/>
              <a:t>」</a:t>
            </a:r>
            <a:r>
              <a:rPr lang="ja-JP" altLang="ja-JP" sz="4000" dirty="0" smtClean="0"/>
              <a:t>　</a:t>
            </a:r>
            <a:r>
              <a:rPr lang="ja-JP" altLang="en-US" sz="4000" dirty="0" smtClean="0"/>
              <a:t>「</a:t>
            </a:r>
            <a:r>
              <a:rPr lang="ja-JP" altLang="ja-JP" sz="4000" dirty="0" smtClean="0"/>
              <a:t>介護予防支援事業</a:t>
            </a:r>
            <a:r>
              <a:rPr lang="ja-JP" altLang="en-US" sz="4000" dirty="0" smtClean="0"/>
              <a:t>」）　</a:t>
            </a:r>
            <a:r>
              <a:rPr lang="ja-JP" altLang="en-US" sz="4000" dirty="0" smtClean="0">
                <a:solidFill>
                  <a:srgbClr val="FF0000"/>
                </a:solidFill>
              </a:rPr>
              <a:t>が新設　</a:t>
            </a:r>
            <a:r>
              <a:rPr lang="ja-JP" altLang="en-US" sz="4000" dirty="0" smtClean="0"/>
              <a:t>（法１１５条の４５　第１項第１号）</a:t>
            </a:r>
            <a:endParaRPr lang="ja-JP" altLang="ja-JP" sz="4000" dirty="0" smtClean="0"/>
          </a:p>
          <a:p>
            <a:pPr>
              <a:buNone/>
            </a:pPr>
            <a:endParaRPr kumimoji="1" lang="ja-JP"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solidFill>
            <a:schemeClr val="tx2">
              <a:lumMod val="20000"/>
              <a:lumOff val="80000"/>
            </a:schemeClr>
          </a:solidFill>
        </p:spPr>
        <p:txBody>
          <a:bodyPr/>
          <a:lstStyle/>
          <a:p>
            <a:r>
              <a:rPr lang="ja-JP" altLang="en-US" dirty="0" smtClean="0"/>
              <a:t>法改正案から読み解く</a:t>
            </a:r>
            <a:endParaRPr kumimoji="1" lang="ja-JP" altLang="en-US" dirty="0"/>
          </a:p>
        </p:txBody>
      </p:sp>
      <p:sp>
        <p:nvSpPr>
          <p:cNvPr id="3" name="コンテンツ プレースホルダ 2"/>
          <p:cNvSpPr>
            <a:spLocks noGrp="1"/>
          </p:cNvSpPr>
          <p:nvPr>
            <p:ph idx="1"/>
          </p:nvPr>
        </p:nvSpPr>
        <p:spPr>
          <a:xfrm>
            <a:off x="395536" y="1340768"/>
            <a:ext cx="8424936" cy="5040560"/>
          </a:xfrm>
        </p:spPr>
        <p:txBody>
          <a:bodyPr>
            <a:normAutofit fontScale="92500" lnSpcReduction="20000"/>
          </a:bodyPr>
          <a:lstStyle/>
          <a:p>
            <a:pPr>
              <a:buNone/>
            </a:pPr>
            <a:r>
              <a:rPr kumimoji="1" lang="ja-JP" altLang="en-US" sz="4000" dirty="0" smtClean="0"/>
              <a:t>①</a:t>
            </a:r>
            <a:r>
              <a:rPr lang="ja-JP" altLang="en-US" sz="4000" dirty="0" smtClean="0"/>
              <a:t>厚生労働大臣が「総合事業の指針」を公表（法１１５条の４５の２）</a:t>
            </a:r>
            <a:endParaRPr kumimoji="1" lang="en-US" altLang="ja-JP" sz="4000" dirty="0" smtClean="0"/>
          </a:p>
          <a:p>
            <a:pPr>
              <a:buNone/>
            </a:pPr>
            <a:r>
              <a:rPr kumimoji="1" lang="ja-JP" altLang="en-US" sz="4000" dirty="0" smtClean="0"/>
              <a:t>②「指定事業者による第１号事業の実施」</a:t>
            </a:r>
            <a:r>
              <a:rPr lang="ja-JP" altLang="en-US" sz="4000" dirty="0" smtClean="0"/>
              <a:t> 「第１号事業費の支給」「額は厚生労働省令で定めるところにより算定」（法１１５条の４５の３）</a:t>
            </a:r>
            <a:endParaRPr lang="en-US" altLang="ja-JP" sz="4000" dirty="0" smtClean="0">
              <a:solidFill>
                <a:srgbClr val="FF0000"/>
              </a:solidFill>
            </a:endParaRPr>
          </a:p>
          <a:p>
            <a:pPr>
              <a:buNone/>
            </a:pPr>
            <a:r>
              <a:rPr lang="ja-JP" altLang="en-US" sz="4000" dirty="0" smtClean="0"/>
              <a:t>③事業者の「指定」「更新」</a:t>
            </a:r>
            <a:r>
              <a:rPr lang="ja-JP" altLang="en-US" dirty="0" smtClean="0"/>
              <a:t> （法１１５条の４５の５～６）</a:t>
            </a:r>
            <a:endParaRPr lang="en-US" altLang="ja-JP" dirty="0" smtClean="0"/>
          </a:p>
          <a:p>
            <a:pPr>
              <a:buNone/>
            </a:pPr>
            <a:r>
              <a:rPr kumimoji="1" lang="ja-JP" altLang="en-US" sz="3900" dirty="0" smtClean="0"/>
              <a:t>④事業者の「報告等」</a:t>
            </a:r>
            <a:r>
              <a:rPr kumimoji="1" lang="ja-JP" altLang="en-US" dirty="0" smtClean="0"/>
              <a:t>（７）、</a:t>
            </a:r>
            <a:r>
              <a:rPr kumimoji="1" lang="ja-JP" altLang="en-US" sz="3900" dirty="0" smtClean="0"/>
              <a:t>「勧告、命令等」</a:t>
            </a:r>
            <a:r>
              <a:rPr kumimoji="1" lang="ja-JP" altLang="en-US" dirty="0" smtClean="0"/>
              <a:t>（８）、</a:t>
            </a:r>
            <a:r>
              <a:rPr kumimoji="1" lang="ja-JP" altLang="en-US" sz="3900" dirty="0" smtClean="0"/>
              <a:t>「指定取消」</a:t>
            </a:r>
            <a:r>
              <a:rPr kumimoji="1" lang="ja-JP" altLang="en-US" dirty="0" smtClean="0"/>
              <a:t>（９）</a:t>
            </a:r>
            <a:endParaRPr kumimoji="1" lang="ja-JP"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91264" cy="706090"/>
          </a:xfrm>
        </p:spPr>
        <p:txBody>
          <a:bodyPr>
            <a:normAutofit fontScale="90000"/>
          </a:bodyPr>
          <a:lstStyle/>
          <a:p>
            <a:r>
              <a:rPr kumimoji="1" lang="ja-JP" altLang="en-US" dirty="0" smtClean="0"/>
              <a:t>市町村の対応</a:t>
            </a:r>
            <a:r>
              <a:rPr kumimoji="1" lang="ja-JP" altLang="en-US" sz="3600" dirty="0" smtClean="0"/>
              <a:t>（三重県社保協アンケート）</a:t>
            </a:r>
            <a:endParaRPr kumimoji="1" lang="ja-JP" altLang="en-US" dirty="0"/>
          </a:p>
        </p:txBody>
      </p:sp>
      <p:sp>
        <p:nvSpPr>
          <p:cNvPr id="3" name="コンテンツ プレースホルダ 2"/>
          <p:cNvSpPr>
            <a:spLocks noGrp="1"/>
          </p:cNvSpPr>
          <p:nvPr>
            <p:ph idx="1"/>
          </p:nvPr>
        </p:nvSpPr>
        <p:spPr>
          <a:xfrm>
            <a:off x="395536" y="1196752"/>
            <a:ext cx="8748464" cy="5400600"/>
          </a:xfrm>
        </p:spPr>
        <p:txBody>
          <a:bodyPr>
            <a:normAutofit fontScale="77500" lnSpcReduction="20000"/>
          </a:bodyPr>
          <a:lstStyle/>
          <a:p>
            <a:pPr>
              <a:buNone/>
            </a:pPr>
            <a:r>
              <a:rPr kumimoji="1" lang="ja-JP" altLang="en-US" sz="4000" dirty="0" smtClean="0"/>
              <a:t>第６期３年間で予防給付を地域支援事業に置き換えることができますか？</a:t>
            </a:r>
            <a:endParaRPr kumimoji="1" lang="en-US" altLang="ja-JP" sz="4000" dirty="0" smtClean="0"/>
          </a:p>
          <a:p>
            <a:pPr>
              <a:buNone/>
            </a:pPr>
            <a:r>
              <a:rPr lang="ja-JP" altLang="en-US" sz="4000" dirty="0" smtClean="0"/>
              <a:t>○不可能　　　３９％</a:t>
            </a:r>
            <a:endParaRPr lang="en-US" altLang="ja-JP" sz="4000" dirty="0" smtClean="0"/>
          </a:p>
          <a:p>
            <a:pPr>
              <a:buNone/>
            </a:pPr>
            <a:r>
              <a:rPr kumimoji="1" lang="ja-JP" altLang="en-US" sz="4000" dirty="0" smtClean="0"/>
              <a:t>○可能　　　　１７％</a:t>
            </a:r>
            <a:endParaRPr kumimoji="1" lang="en-US" altLang="ja-JP" sz="4000" dirty="0" smtClean="0"/>
          </a:p>
          <a:p>
            <a:pPr>
              <a:buNone/>
            </a:pPr>
            <a:r>
              <a:rPr lang="ja-JP" altLang="en-US" sz="4000" dirty="0" smtClean="0"/>
              <a:t>○判断不可　４４％</a:t>
            </a:r>
            <a:endParaRPr lang="en-US" altLang="ja-JP" sz="4000" dirty="0" smtClean="0"/>
          </a:p>
          <a:p>
            <a:pPr>
              <a:buNone/>
            </a:pPr>
            <a:r>
              <a:rPr kumimoji="1" lang="ja-JP" altLang="en-US" sz="4000" dirty="0" smtClean="0"/>
              <a:t>・これまで提供されてきたサービスの質の担保が難しくなり、利用者の状態が悪化してしまう可能性は否定できない</a:t>
            </a:r>
            <a:endParaRPr kumimoji="1" lang="en-US" altLang="ja-JP" sz="4000" dirty="0" smtClean="0"/>
          </a:p>
          <a:p>
            <a:pPr>
              <a:buNone/>
            </a:pPr>
            <a:r>
              <a:rPr lang="ja-JP" altLang="en-US" sz="4000" dirty="0" smtClean="0"/>
              <a:t>・訪問介護サービスなどを利用されている方が利用できなくなった場合、どのように生活していけばよいのか等　地域支援事業では対応できないことがある</a:t>
            </a:r>
            <a:endParaRPr kumimoji="1" lang="ja-JP" altLang="en-US" sz="4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kumimoji="1" lang="ja-JP" altLang="en-US" dirty="0" smtClean="0"/>
              <a:t>地域で今、やるべきこと</a:t>
            </a:r>
            <a:endParaRPr kumimoji="1" lang="ja-JP" altLang="en-US" dirty="0"/>
          </a:p>
        </p:txBody>
      </p:sp>
      <p:sp>
        <p:nvSpPr>
          <p:cNvPr id="3" name="コンテンツ プレースホルダ 2"/>
          <p:cNvSpPr>
            <a:spLocks noGrp="1"/>
          </p:cNvSpPr>
          <p:nvPr>
            <p:ph idx="1"/>
          </p:nvPr>
        </p:nvSpPr>
        <p:spPr/>
        <p:txBody>
          <a:bodyPr/>
          <a:lstStyle/>
          <a:p>
            <a:pPr>
              <a:buNone/>
            </a:pPr>
            <a:r>
              <a:rPr lang="ja-JP" altLang="en-US" dirty="0" smtClean="0"/>
              <a:t>①要支援者に関する実態把握、事例</a:t>
            </a:r>
            <a:endParaRPr lang="en-US" altLang="ja-JP" dirty="0" smtClean="0"/>
          </a:p>
          <a:p>
            <a:pPr>
              <a:buNone/>
            </a:pPr>
            <a:r>
              <a:rPr lang="ja-JP" altLang="en-US" dirty="0" smtClean="0"/>
              <a:t>　　だれが見ても分かるように「見える化」</a:t>
            </a:r>
            <a:endParaRPr lang="en-US" altLang="ja-JP" dirty="0" smtClean="0"/>
          </a:p>
          <a:p>
            <a:pPr>
              <a:buNone/>
            </a:pPr>
            <a:r>
              <a:rPr lang="ja-JP" altLang="en-US" dirty="0" smtClean="0"/>
              <a:t>②</a:t>
            </a:r>
            <a:r>
              <a:rPr lang="ja-JP" altLang="ja-JP" dirty="0" smtClean="0"/>
              <a:t>アンケートと合わせて、改悪反対　要請書への事業所としての賛同をお願いし、共同を広げる</a:t>
            </a:r>
          </a:p>
          <a:p>
            <a:pPr>
              <a:buNone/>
            </a:pPr>
            <a:r>
              <a:rPr lang="ja-JP" altLang="en-US" dirty="0" smtClean="0"/>
              <a:t>③</a:t>
            </a:r>
            <a:r>
              <a:rPr lang="ja-JP" altLang="ja-JP" dirty="0" smtClean="0"/>
              <a:t>自治体への要求・交渉の取り組み</a:t>
            </a:r>
          </a:p>
          <a:p>
            <a:pPr>
              <a:buNone/>
            </a:pPr>
            <a:endParaRPr kumimoji="1" lang="ja-JP"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介護保障を求める広島の会の利用者アンケート</a:t>
            </a:r>
            <a:endParaRPr kumimoji="1" lang="ja-JP" altLang="en-US" dirty="0"/>
          </a:p>
        </p:txBody>
      </p:sp>
      <p:sp>
        <p:nvSpPr>
          <p:cNvPr id="3" name="コンテンツ プレースホルダ 2"/>
          <p:cNvSpPr>
            <a:spLocks noGrp="1"/>
          </p:cNvSpPr>
          <p:nvPr>
            <p:ph idx="1"/>
          </p:nvPr>
        </p:nvSpPr>
        <p:spPr>
          <a:xfrm>
            <a:off x="457200" y="1600200"/>
            <a:ext cx="8291264" cy="4925144"/>
          </a:xfrm>
        </p:spPr>
        <p:txBody>
          <a:bodyPr>
            <a:normAutofit fontScale="92500" lnSpcReduction="10000"/>
          </a:bodyPr>
          <a:lstStyle/>
          <a:p>
            <a:pPr>
              <a:buNone/>
            </a:pPr>
            <a:r>
              <a:rPr kumimoji="1" lang="ja-JP" altLang="en-US" dirty="0" smtClean="0"/>
              <a:t>事業所を通じて９７８人の要支援１，２の利用者にアンケートを配布。４３９人から回収</a:t>
            </a:r>
            <a:endParaRPr kumimoji="1" lang="en-US" altLang="ja-JP" dirty="0" smtClean="0"/>
          </a:p>
          <a:p>
            <a:pPr>
              <a:buNone/>
            </a:pPr>
            <a:r>
              <a:rPr lang="ja-JP" altLang="en-US" dirty="0" smtClean="0"/>
              <a:t>Ｑ現在利用しているサービスの代わりになるものはあるか</a:t>
            </a:r>
            <a:endParaRPr lang="en-US" altLang="ja-JP" dirty="0" smtClean="0"/>
          </a:p>
          <a:p>
            <a:pPr>
              <a:buNone/>
            </a:pPr>
            <a:r>
              <a:rPr kumimoji="1" lang="ja-JP" altLang="en-US" dirty="0" smtClean="0"/>
              <a:t>・代わりになるものはない　</a:t>
            </a:r>
            <a:r>
              <a:rPr kumimoji="1" lang="ja-JP" altLang="en-US" sz="3500" dirty="0" smtClean="0"/>
              <a:t>７１．５％</a:t>
            </a:r>
            <a:endParaRPr kumimoji="1" lang="en-US" altLang="ja-JP" dirty="0" smtClean="0"/>
          </a:p>
          <a:p>
            <a:pPr>
              <a:buNone/>
            </a:pPr>
            <a:r>
              <a:rPr lang="ja-JP" altLang="en-US" dirty="0" smtClean="0"/>
              <a:t>・近所の人に頼る　　　　３．４％</a:t>
            </a:r>
            <a:endParaRPr lang="en-US" altLang="ja-JP" dirty="0" smtClean="0"/>
          </a:p>
          <a:p>
            <a:pPr>
              <a:buNone/>
            </a:pPr>
            <a:r>
              <a:rPr kumimoji="1" lang="ja-JP" altLang="en-US" dirty="0" smtClean="0"/>
              <a:t>・ボランティアに頼る　　２．７％</a:t>
            </a:r>
            <a:endParaRPr kumimoji="1" lang="en-US" altLang="ja-JP" dirty="0" smtClean="0"/>
          </a:p>
          <a:p>
            <a:pPr>
              <a:buNone/>
            </a:pPr>
            <a:r>
              <a:rPr lang="ja-JP" altLang="en-US" dirty="0" smtClean="0"/>
              <a:t>・公民館等の講座　　　３．９％</a:t>
            </a:r>
            <a:endParaRPr lang="en-US" altLang="ja-JP" dirty="0" smtClean="0"/>
          </a:p>
          <a:p>
            <a:pPr>
              <a:buNone/>
            </a:pPr>
            <a:r>
              <a:rPr lang="ja-JP" altLang="en-US" dirty="0" smtClean="0"/>
              <a:t>・サロン　　　　　　　　　２．３％</a:t>
            </a:r>
            <a:endParaRPr lang="en-US" altLang="ja-JP" dirty="0" smtClean="0"/>
          </a:p>
          <a:p>
            <a:pPr>
              <a:buNone/>
            </a:pPr>
            <a:r>
              <a:rPr kumimoji="1" lang="ja-JP" altLang="en-US" dirty="0" smtClean="0"/>
              <a:t>・その他　　　　　　　　　８．７％</a:t>
            </a:r>
            <a:endParaRPr kumimoji="1" lang="ja-JP"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kumimoji="1" lang="ja-JP" altLang="en-US" dirty="0" smtClean="0"/>
              <a:t>自治体への要求案</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pPr>
              <a:buNone/>
            </a:pPr>
            <a:r>
              <a:rPr lang="ja-JP" altLang="ja-JP" dirty="0" smtClean="0"/>
              <a:t>①国が検討している「新しい総合事業」による要支援者の訪問介護・通所介護の予防給付廃止について、自治体としての反対すること</a:t>
            </a:r>
          </a:p>
          <a:p>
            <a:pPr>
              <a:buNone/>
            </a:pPr>
            <a:r>
              <a:rPr lang="ja-JP" altLang="ja-JP" dirty="0" smtClean="0"/>
              <a:t>②自治体として要支援者の訪問介護・通所介護の利用実態を詳細に把握すること</a:t>
            </a:r>
          </a:p>
          <a:p>
            <a:pPr>
              <a:buNone/>
            </a:pPr>
            <a:r>
              <a:rPr lang="ja-JP" altLang="ja-JP" dirty="0" smtClean="0"/>
              <a:t>③要支援者の訪問介護・通所介護に代わり得る「多様な主体による多様なサービス」について確保の見通しについて明らかにすること</a:t>
            </a:r>
          </a:p>
          <a:p>
            <a:pPr>
              <a:buNone/>
            </a:pPr>
            <a:r>
              <a:rPr lang="ja-JP" altLang="ja-JP" dirty="0" smtClean="0"/>
              <a:t>④「新しい総合事業」を実施する自治体の体制（担当課、担当職員数、委託先団体、連携先等）を明らかにすること</a:t>
            </a:r>
          </a:p>
          <a:p>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normAutofit fontScale="90000"/>
          </a:bodyPr>
          <a:lstStyle/>
          <a:p>
            <a:r>
              <a:rPr kumimoji="1" lang="ja-JP" altLang="en-US" dirty="0" smtClean="0"/>
              <a:t>唯一の当事者団体が反対した</a:t>
            </a:r>
            <a:r>
              <a:rPr kumimoji="1" lang="en-US" altLang="ja-JP" dirty="0" smtClean="0"/>
              <a:t/>
            </a:r>
            <a:br>
              <a:rPr kumimoji="1" lang="en-US" altLang="ja-JP" dirty="0" smtClean="0"/>
            </a:br>
            <a:r>
              <a:rPr kumimoji="1" lang="ja-JP" altLang="en-US" dirty="0" smtClean="0"/>
              <a:t>「介護保険制度見直しに関する意見」</a:t>
            </a:r>
            <a:endParaRPr kumimoji="1" lang="ja-JP" altLang="en-US" dirty="0"/>
          </a:p>
        </p:txBody>
      </p:sp>
      <p:sp>
        <p:nvSpPr>
          <p:cNvPr id="3" name="コンテンツ プレースホルダ 2"/>
          <p:cNvSpPr>
            <a:spLocks noGrp="1"/>
          </p:cNvSpPr>
          <p:nvPr>
            <p:ph idx="1"/>
          </p:nvPr>
        </p:nvSpPr>
        <p:spPr>
          <a:xfrm>
            <a:off x="395536" y="1844824"/>
            <a:ext cx="8219256" cy="4857403"/>
          </a:xfrm>
        </p:spPr>
        <p:txBody>
          <a:bodyPr>
            <a:normAutofit lnSpcReduction="10000"/>
          </a:bodyPr>
          <a:lstStyle/>
          <a:p>
            <a:pPr>
              <a:buNone/>
            </a:pPr>
            <a:r>
              <a:rPr lang="ja-JP" altLang="en-US" dirty="0" smtClean="0"/>
              <a:t>　　</a:t>
            </a:r>
            <a:r>
              <a:rPr lang="ja-JP" altLang="en-US" sz="4400" dirty="0" smtClean="0"/>
              <a:t>認知症があっても安心して暮らせる社会こそ、誰もが安心して暮らせる社会です。その立場から、今回出された意見案には反対します。</a:t>
            </a:r>
            <a:endParaRPr lang="en-US" altLang="ja-JP" dirty="0" smtClean="0"/>
          </a:p>
          <a:p>
            <a:pPr>
              <a:buNone/>
            </a:pPr>
            <a:r>
              <a:rPr lang="ja-JP" altLang="en-US" dirty="0" smtClean="0"/>
              <a:t>　　　（</a:t>
            </a:r>
            <a:r>
              <a:rPr lang="en-US" altLang="ja-JP" dirty="0" smtClean="0"/>
              <a:t>2013</a:t>
            </a:r>
            <a:r>
              <a:rPr lang="ja-JP" altLang="en-US" dirty="0" smtClean="0"/>
              <a:t>年</a:t>
            </a:r>
            <a:r>
              <a:rPr lang="en-US" altLang="ja-JP" dirty="0" smtClean="0"/>
              <a:t>12</a:t>
            </a:r>
            <a:r>
              <a:rPr lang="ja-JP" altLang="en-US" dirty="0" smtClean="0"/>
              <a:t>月</a:t>
            </a:r>
            <a:r>
              <a:rPr lang="en-US" altLang="ja-JP" dirty="0" smtClean="0"/>
              <a:t>20</a:t>
            </a:r>
            <a:r>
              <a:rPr lang="ja-JP" altLang="en-US" dirty="0" smtClean="0"/>
              <a:t>日　第</a:t>
            </a:r>
            <a:r>
              <a:rPr lang="en-US" altLang="ja-JP" dirty="0" smtClean="0"/>
              <a:t>54</a:t>
            </a:r>
            <a:r>
              <a:rPr lang="ja-JP" altLang="en-US" dirty="0" smtClean="0"/>
              <a:t>回社会保障審議会介護保険部会　での　勝田登志子さんの発言）</a:t>
            </a:r>
            <a:endParaRPr kumimoji="1" lang="ja-JP"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kumimoji="1" lang="ja-JP" altLang="en-US" dirty="0" smtClean="0"/>
              <a:t>自治体に認めさせること</a:t>
            </a:r>
            <a:endParaRPr kumimoji="1" lang="ja-JP" altLang="en-US" dirty="0"/>
          </a:p>
        </p:txBody>
      </p:sp>
      <p:sp>
        <p:nvSpPr>
          <p:cNvPr id="3" name="コンテンツ プレースホルダ 2"/>
          <p:cNvSpPr>
            <a:spLocks noGrp="1"/>
          </p:cNvSpPr>
          <p:nvPr>
            <p:ph idx="1"/>
          </p:nvPr>
        </p:nvSpPr>
        <p:spPr/>
        <p:txBody>
          <a:bodyPr/>
          <a:lstStyle/>
          <a:p>
            <a:pPr>
              <a:buNone/>
            </a:pPr>
            <a:r>
              <a:rPr lang="ja-JP" altLang="en-US" sz="3600" dirty="0" smtClean="0"/>
              <a:t>①</a:t>
            </a:r>
            <a:r>
              <a:rPr lang="ja-JP" altLang="ja-JP" sz="3600" dirty="0" smtClean="0"/>
              <a:t>話し合いを通じて、要支援者の訪問介護・通所介護の利用実態を実例を通じて明らかにし、「多様なサービス」に一律に移行できないことを確認させる</a:t>
            </a:r>
            <a:endParaRPr lang="en-US" altLang="ja-JP" sz="3600" dirty="0" smtClean="0"/>
          </a:p>
          <a:p>
            <a:pPr>
              <a:buNone/>
            </a:pPr>
            <a:r>
              <a:rPr lang="ja-JP" altLang="en-US" sz="3600" dirty="0" smtClean="0"/>
              <a:t>②現行サービス水準を質・量とも切り下げないことを約束させる</a:t>
            </a:r>
            <a:endParaRPr lang="ja-JP" altLang="ja-JP" sz="3600" dirty="0" smtClean="0"/>
          </a:p>
          <a:p>
            <a:pPr>
              <a:buNone/>
            </a:pPr>
            <a:endParaRPr kumimoji="1" lang="ja-JP"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530626"/>
          </a:xfrm>
        </p:spPr>
        <p:txBody>
          <a:bodyPr>
            <a:normAutofit/>
          </a:bodyPr>
          <a:lstStyle/>
          <a:p>
            <a:r>
              <a:rPr kumimoji="1" lang="ja-JP" altLang="en-US" sz="8000" dirty="0" smtClean="0">
                <a:solidFill>
                  <a:srgbClr val="FF0000"/>
                </a:solidFill>
              </a:rPr>
              <a:t>自治体レベルで</a:t>
            </a:r>
            <a:r>
              <a:rPr kumimoji="1" lang="en-US" altLang="ja-JP" sz="8000" dirty="0" smtClean="0">
                <a:solidFill>
                  <a:srgbClr val="FF0000"/>
                </a:solidFill>
              </a:rPr>
              <a:t/>
            </a:r>
            <a:br>
              <a:rPr kumimoji="1" lang="en-US" altLang="ja-JP" sz="8000" dirty="0" smtClean="0">
                <a:solidFill>
                  <a:srgbClr val="FF0000"/>
                </a:solidFill>
              </a:rPr>
            </a:br>
            <a:r>
              <a:rPr kumimoji="1" lang="ja-JP" altLang="en-US" sz="8000" dirty="0" smtClean="0">
                <a:solidFill>
                  <a:srgbClr val="FF0000"/>
                </a:solidFill>
              </a:rPr>
              <a:t>争点となること</a:t>
            </a:r>
            <a:r>
              <a:rPr kumimoji="1" lang="en-US" altLang="ja-JP" sz="8000" dirty="0" smtClean="0">
                <a:solidFill>
                  <a:srgbClr val="FF0000"/>
                </a:solidFill>
              </a:rPr>
              <a:t/>
            </a:r>
            <a:br>
              <a:rPr kumimoji="1" lang="en-US" altLang="ja-JP" sz="8000" dirty="0" smtClean="0">
                <a:solidFill>
                  <a:srgbClr val="FF0000"/>
                </a:solidFill>
              </a:rPr>
            </a:br>
            <a:r>
              <a:rPr lang="ja-JP" altLang="en-US" sz="8000" dirty="0" smtClean="0">
                <a:solidFill>
                  <a:srgbClr val="FF0000"/>
                </a:solidFill>
              </a:rPr>
              <a:t>②介護保険料軽減への公費投入</a:t>
            </a:r>
            <a:endParaRPr kumimoji="1" lang="ja-JP" altLang="en-US" sz="8000"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kumimoji="1" lang="ja-JP" altLang="en-US" dirty="0" smtClean="0"/>
              <a:t>法改正案から読み解く</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kumimoji="1" lang="ja-JP" altLang="en-US" dirty="0" smtClean="0"/>
              <a:t>介護保険法１２４条の２（新設）　第１項</a:t>
            </a:r>
            <a:endParaRPr kumimoji="1" lang="en-US" altLang="ja-JP" dirty="0" smtClean="0"/>
          </a:p>
          <a:p>
            <a:pPr>
              <a:buNone/>
            </a:pPr>
            <a:r>
              <a:rPr lang="ja-JP" altLang="en-US" dirty="0" smtClean="0"/>
              <a:t>（市町村の特別会計への繰り入れ等）</a:t>
            </a:r>
            <a:endParaRPr lang="en-US" altLang="ja-JP" dirty="0" smtClean="0"/>
          </a:p>
          <a:p>
            <a:pPr>
              <a:buNone/>
            </a:pPr>
            <a:r>
              <a:rPr kumimoji="1" lang="ja-JP" altLang="en-US" dirty="0" smtClean="0"/>
              <a:t>　市町村は</a:t>
            </a:r>
            <a:r>
              <a:rPr lang="ja-JP" altLang="en-US" dirty="0" smtClean="0"/>
              <a:t>、政令で定めるところにより、一般会計から、所得の少ない者について条例の定めるところにより行う保険料の減額賦課に基づき第１号被保険者に係る保険料につき減額した額の総額を基礎として政令で定めるところにより算定した額を介護保険に関する特別会計に繰り入れなければならない。</a:t>
            </a:r>
            <a:endParaRPr kumimoji="1" lang="ja-JP"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（参考）国民健康保険法</a:t>
            </a:r>
            <a:endParaRPr kumimoji="1" lang="ja-JP" altLang="en-US" u="sng" dirty="0"/>
          </a:p>
        </p:txBody>
      </p:sp>
      <p:sp>
        <p:nvSpPr>
          <p:cNvPr id="3" name="コンテンツ プレースホルダ 2"/>
          <p:cNvSpPr>
            <a:spLocks noGrp="1"/>
          </p:cNvSpPr>
          <p:nvPr>
            <p:ph idx="1"/>
          </p:nvPr>
        </p:nvSpPr>
        <p:spPr>
          <a:xfrm>
            <a:off x="467544" y="1340768"/>
            <a:ext cx="8208912" cy="5112568"/>
          </a:xfrm>
        </p:spPr>
        <p:txBody>
          <a:bodyPr>
            <a:normAutofit fontScale="92500" lnSpcReduction="10000"/>
          </a:bodyPr>
          <a:lstStyle/>
          <a:p>
            <a:pPr>
              <a:buNone/>
            </a:pPr>
            <a:r>
              <a:rPr lang="ja-JP" altLang="en-US" dirty="0" smtClean="0"/>
              <a:t>（国民健康保険に関する特別会計への繰入れ等） </a:t>
            </a:r>
          </a:p>
          <a:p>
            <a:pPr>
              <a:buNone/>
            </a:pPr>
            <a:r>
              <a:rPr lang="ja-JP" altLang="en-US" b="1" dirty="0" smtClean="0"/>
              <a:t>第７２条の３</a:t>
            </a:r>
            <a:r>
              <a:rPr lang="ja-JP" altLang="en-US" dirty="0" smtClean="0"/>
              <a:t> 　市町村は、政令の定めるところにより、一般会計から、所得の少ない者について条例の定めるところにより行う保険料の減額賦課又は地方税法第７０３条の５に規定する国民健康保険税の減額に基づき被保険者に係る保険料又は同法 の規定による国民健康保険税につき減額した額の総額を基礎とし、国民健康保険の財政の状況その他の事情を勘案して政令の定めるところにより算定した額を国民健康保険に関する特別会計に繰り入れなければならない。 </a:t>
            </a:r>
          </a:p>
          <a:p>
            <a:endParaRPr kumimoji="1" lang="ja-JP"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u="sng" dirty="0" smtClean="0"/>
              <a:t>厚労省の「減免３原則」の破たん</a:t>
            </a:r>
            <a:endParaRPr kumimoji="1" lang="ja-JP" altLang="en-US" u="sng" dirty="0"/>
          </a:p>
        </p:txBody>
      </p:sp>
      <p:sp>
        <p:nvSpPr>
          <p:cNvPr id="3" name="コンテンツ プレースホルダ 2"/>
          <p:cNvSpPr>
            <a:spLocks noGrp="1"/>
          </p:cNvSpPr>
          <p:nvPr>
            <p:ph idx="1"/>
          </p:nvPr>
        </p:nvSpPr>
        <p:spPr/>
        <p:txBody>
          <a:bodyPr>
            <a:normAutofit fontScale="85000" lnSpcReduction="20000"/>
          </a:bodyPr>
          <a:lstStyle/>
          <a:p>
            <a:pPr>
              <a:buNone/>
            </a:pPr>
            <a:r>
              <a:rPr lang="ja-JP" altLang="en-US" dirty="0" smtClean="0"/>
              <a:t>③ 「保険料財源」（保険料減免に対する一般財源の繰入を行わないこと） </a:t>
            </a:r>
          </a:p>
          <a:p>
            <a:pPr>
              <a:buNone/>
            </a:pPr>
            <a:r>
              <a:rPr lang="ja-JP" altLang="en-US" dirty="0" smtClean="0"/>
              <a:t>　　　介護保険の費用は、高齢者の保険料が原則２０％、市町村の一般財源が１２．５％というように、それぞれ負担割合が決められている。このうち、高齢者の保険料は、高齢者の方にも助け合いに加わっていただくために、支払っていただいているものであり、それを減免し、その分を定められた負担割合を超えて他に転嫁することは、助け合いの精神を否定することになる。したがって、低所得者へ特に配慮する場合には、高齢者の保険料で負担すべきものと定められた枠の中で、被保険者の負担能力に応じた保険料額とすることにより、対応すべきである。</a:t>
            </a:r>
            <a:endParaRPr kumimoji="1" lang="ja-JP"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ja-JP" altLang="en-US" u="sng" dirty="0" smtClean="0"/>
              <a:t>介護保険の「財政規模」</a:t>
            </a:r>
            <a:r>
              <a:rPr lang="ja-JP" altLang="en-US" sz="3600" dirty="0" smtClean="0"/>
              <a:t>（２０１１年度）</a:t>
            </a:r>
            <a:endParaRPr lang="ja-JP" altLang="en-US" u="sng" dirty="0"/>
          </a:p>
        </p:txBody>
      </p:sp>
      <p:sp>
        <p:nvSpPr>
          <p:cNvPr id="3" name="コンテンツ プレースホルダ 2"/>
          <p:cNvSpPr>
            <a:spLocks noGrp="1"/>
          </p:cNvSpPr>
          <p:nvPr>
            <p:ph idx="1"/>
          </p:nvPr>
        </p:nvSpPr>
        <p:spPr>
          <a:xfrm>
            <a:off x="468313" y="1341438"/>
            <a:ext cx="8424862" cy="5183187"/>
          </a:xfrm>
        </p:spPr>
        <p:txBody>
          <a:bodyPr rtlCol="0">
            <a:normAutofit fontScale="85000" lnSpcReduction="10000"/>
          </a:bodyPr>
          <a:lstStyle/>
          <a:p>
            <a:pPr fontAlgn="auto">
              <a:spcAft>
                <a:spcPts val="0"/>
              </a:spcAft>
              <a:buFont typeface="Arial" pitchFamily="34" charset="0"/>
              <a:buNone/>
              <a:defRPr/>
            </a:pPr>
            <a:r>
              <a:rPr lang="ja-JP" altLang="en-US" dirty="0" smtClean="0"/>
              <a:t>全国　介護保険給付費　</a:t>
            </a:r>
            <a:r>
              <a:rPr lang="ja-JP" altLang="en-US" sz="3900" dirty="0" smtClean="0"/>
              <a:t>総額　約８．</a:t>
            </a:r>
            <a:r>
              <a:rPr lang="en-US" altLang="ja-JP" sz="3900" dirty="0" smtClean="0"/>
              <a:t>3</a:t>
            </a:r>
            <a:r>
              <a:rPr lang="ja-JP" altLang="en-US" sz="3900" dirty="0" smtClean="0"/>
              <a:t>兆円</a:t>
            </a:r>
            <a:r>
              <a:rPr lang="ja-JP" altLang="en-US" dirty="0" smtClean="0"/>
              <a:t>　</a:t>
            </a:r>
            <a:endParaRPr lang="en-US" altLang="ja-JP" dirty="0" smtClean="0"/>
          </a:p>
          <a:p>
            <a:pPr fontAlgn="auto">
              <a:spcAft>
                <a:spcPts val="0"/>
              </a:spcAft>
              <a:buFont typeface="Arial" pitchFamily="34" charset="0"/>
              <a:buNone/>
              <a:defRPr/>
            </a:pPr>
            <a:r>
              <a:rPr lang="ja-JP" altLang="en-US" dirty="0" smtClean="0"/>
              <a:t>内訳　</a:t>
            </a:r>
            <a:endParaRPr lang="en-US" altLang="ja-JP" dirty="0" smtClean="0"/>
          </a:p>
          <a:p>
            <a:pPr fontAlgn="auto">
              <a:spcAft>
                <a:spcPts val="0"/>
              </a:spcAft>
              <a:buFont typeface="Arial" pitchFamily="34" charset="0"/>
              <a:buNone/>
              <a:defRPr/>
            </a:pPr>
            <a:r>
              <a:rPr lang="ja-JP" altLang="en-US" u="sng" dirty="0" smtClean="0"/>
              <a:t>国は　　　　　　　　　　　　</a:t>
            </a:r>
            <a:r>
              <a:rPr lang="ja-JP" altLang="en-US" u="sng" dirty="0" smtClean="0">
                <a:solidFill>
                  <a:srgbClr val="FF0000"/>
                </a:solidFill>
              </a:rPr>
              <a:t>　　</a:t>
            </a:r>
            <a:r>
              <a:rPr lang="ja-JP" altLang="en-US" sz="3900" u="sng" dirty="0" smtClean="0">
                <a:solidFill>
                  <a:srgbClr val="FF0000"/>
                </a:solidFill>
              </a:rPr>
              <a:t>２．</a:t>
            </a:r>
            <a:r>
              <a:rPr lang="en-US" altLang="ja-JP" sz="3900" u="sng" dirty="0" smtClean="0">
                <a:solidFill>
                  <a:srgbClr val="FF0000"/>
                </a:solidFill>
              </a:rPr>
              <a:t>08</a:t>
            </a:r>
            <a:r>
              <a:rPr lang="ja-JP" altLang="en-US" sz="3900" u="sng" dirty="0" smtClean="0">
                <a:solidFill>
                  <a:srgbClr val="FF0000"/>
                </a:solidFill>
              </a:rPr>
              <a:t>兆円（２５％）</a:t>
            </a:r>
            <a:endParaRPr lang="en-US" altLang="ja-JP" u="sng" dirty="0" smtClean="0">
              <a:solidFill>
                <a:srgbClr val="FF0000"/>
              </a:solidFill>
            </a:endParaRPr>
          </a:p>
          <a:p>
            <a:pPr fontAlgn="auto">
              <a:spcAft>
                <a:spcPts val="0"/>
              </a:spcAft>
              <a:buFont typeface="Arial" pitchFamily="34" charset="0"/>
              <a:buNone/>
              <a:defRPr/>
            </a:pPr>
            <a:r>
              <a:rPr lang="ja-JP" altLang="en-US" dirty="0" smtClean="0"/>
              <a:t>市町村（１５６６保険者）　　１．</a:t>
            </a:r>
            <a:r>
              <a:rPr lang="en-US" altLang="ja-JP" dirty="0" smtClean="0"/>
              <a:t>04</a:t>
            </a:r>
            <a:r>
              <a:rPr lang="ja-JP" altLang="en-US" dirty="0" smtClean="0"/>
              <a:t>兆円（１２．５％）</a:t>
            </a:r>
            <a:endParaRPr lang="en-US" altLang="ja-JP" dirty="0" smtClean="0"/>
          </a:p>
          <a:p>
            <a:pPr fontAlgn="auto">
              <a:spcAft>
                <a:spcPts val="0"/>
              </a:spcAft>
              <a:buFont typeface="Arial" pitchFamily="34" charset="0"/>
              <a:buNone/>
              <a:defRPr/>
            </a:pPr>
            <a:r>
              <a:rPr lang="ja-JP" altLang="en-US" dirty="0" smtClean="0"/>
              <a:t>　　６５歳以上高齢者は　　</a:t>
            </a:r>
            <a:r>
              <a:rPr lang="ja-JP" altLang="en-US" dirty="0" smtClean="0">
                <a:solidFill>
                  <a:srgbClr val="FF0000"/>
                </a:solidFill>
              </a:rPr>
              <a:t>１．</a:t>
            </a:r>
            <a:r>
              <a:rPr lang="en-US" altLang="ja-JP" dirty="0" smtClean="0">
                <a:solidFill>
                  <a:srgbClr val="FF0000"/>
                </a:solidFill>
              </a:rPr>
              <a:t>66</a:t>
            </a:r>
            <a:r>
              <a:rPr lang="ja-JP" altLang="en-US" dirty="0" smtClean="0">
                <a:solidFill>
                  <a:srgbClr val="FF0000"/>
                </a:solidFill>
              </a:rPr>
              <a:t>兆円（２０％）</a:t>
            </a:r>
            <a:r>
              <a:rPr lang="ja-JP" altLang="en-US" dirty="0" smtClean="0"/>
              <a:t>　</a:t>
            </a:r>
            <a:endParaRPr lang="en-US" altLang="ja-JP" dirty="0" smtClean="0"/>
          </a:p>
          <a:p>
            <a:pPr fontAlgn="auto">
              <a:spcAft>
                <a:spcPts val="0"/>
              </a:spcAft>
              <a:buFont typeface="Arial" pitchFamily="34" charset="0"/>
              <a:buNone/>
              <a:defRPr/>
            </a:pPr>
            <a:r>
              <a:rPr lang="ja-JP" altLang="en-US" dirty="0" smtClean="0"/>
              <a:t>２０１１年度政府予算　</a:t>
            </a:r>
            <a:r>
              <a:rPr lang="ja-JP" altLang="en-US" sz="3500" dirty="0" smtClean="0">
                <a:solidFill>
                  <a:srgbClr val="FF0000"/>
                </a:solidFill>
              </a:rPr>
              <a:t>９２．</a:t>
            </a:r>
            <a:r>
              <a:rPr lang="en-US" altLang="ja-JP" sz="3500" dirty="0" smtClean="0">
                <a:solidFill>
                  <a:srgbClr val="FF0000"/>
                </a:solidFill>
              </a:rPr>
              <a:t>29</a:t>
            </a:r>
            <a:r>
              <a:rPr lang="ja-JP" altLang="en-US" sz="3500" dirty="0" smtClean="0">
                <a:solidFill>
                  <a:srgbClr val="FF0000"/>
                </a:solidFill>
              </a:rPr>
              <a:t>兆円　</a:t>
            </a:r>
            <a:endParaRPr lang="en-US" altLang="ja-JP" dirty="0" smtClean="0">
              <a:solidFill>
                <a:srgbClr val="FF0000"/>
              </a:solidFill>
            </a:endParaRPr>
          </a:p>
          <a:p>
            <a:pPr fontAlgn="auto">
              <a:spcAft>
                <a:spcPts val="0"/>
              </a:spcAft>
              <a:buFont typeface="Arial" pitchFamily="34" charset="0"/>
              <a:buNone/>
              <a:defRPr/>
            </a:pPr>
            <a:r>
              <a:rPr lang="ja-JP" altLang="en-US" dirty="0" smtClean="0"/>
              <a:t>　　　　介護への国庫負担は国家予算の</a:t>
            </a:r>
            <a:r>
              <a:rPr lang="ja-JP" altLang="en-US" sz="4300" b="1" u="sng" dirty="0" smtClean="0">
                <a:solidFill>
                  <a:srgbClr val="FF0000"/>
                </a:solidFill>
              </a:rPr>
              <a:t>２．</a:t>
            </a:r>
            <a:r>
              <a:rPr lang="en-US" altLang="ja-JP" sz="4300" b="1" u="sng" dirty="0" smtClean="0">
                <a:solidFill>
                  <a:srgbClr val="FF0000"/>
                </a:solidFill>
              </a:rPr>
              <a:t>25</a:t>
            </a:r>
            <a:r>
              <a:rPr lang="ja-JP" altLang="en-US" sz="4300" b="1" u="sng" dirty="0" smtClean="0">
                <a:solidFill>
                  <a:srgbClr val="FF0000"/>
                </a:solidFill>
              </a:rPr>
              <a:t>％</a:t>
            </a:r>
          </a:p>
          <a:p>
            <a:pPr fontAlgn="auto">
              <a:spcAft>
                <a:spcPts val="0"/>
              </a:spcAft>
              <a:buFont typeface="Arial" pitchFamily="34" charset="0"/>
              <a:buNone/>
              <a:defRPr/>
            </a:pPr>
            <a:r>
              <a:rPr lang="en-US" altLang="ja-JP" sz="3500" dirty="0" smtClean="0"/>
              <a:t>※</a:t>
            </a:r>
            <a:r>
              <a:rPr lang="ja-JP" altLang="en-US" sz="3500" dirty="0" smtClean="0"/>
              <a:t>自治体の例　　堺市　一般会計予算　３</a:t>
            </a:r>
            <a:r>
              <a:rPr lang="en-US" altLang="ja-JP" sz="3500" dirty="0" smtClean="0"/>
              <a:t>429</a:t>
            </a:r>
            <a:r>
              <a:rPr lang="ja-JP" altLang="en-US" sz="3500" dirty="0" smtClean="0"/>
              <a:t>億円</a:t>
            </a:r>
            <a:endParaRPr lang="en-US" altLang="ja-JP" sz="3500" dirty="0" smtClean="0"/>
          </a:p>
          <a:p>
            <a:pPr fontAlgn="auto">
              <a:spcAft>
                <a:spcPts val="0"/>
              </a:spcAft>
              <a:buFont typeface="Arial" pitchFamily="34" charset="0"/>
              <a:buNone/>
              <a:defRPr/>
            </a:pPr>
            <a:r>
              <a:rPr lang="ja-JP" altLang="en-US" sz="3500" dirty="0" smtClean="0"/>
              <a:t>　介護保険特別会計　</a:t>
            </a:r>
            <a:r>
              <a:rPr lang="en-US" altLang="ja-JP" sz="3500" dirty="0" smtClean="0"/>
              <a:t>526</a:t>
            </a:r>
            <a:r>
              <a:rPr lang="ja-JP" altLang="en-US" sz="3500" dirty="0" smtClean="0"/>
              <a:t>億円　　</a:t>
            </a:r>
            <a:endParaRPr lang="en-US" altLang="ja-JP" sz="3500" dirty="0" smtClean="0"/>
          </a:p>
          <a:p>
            <a:pPr fontAlgn="auto">
              <a:spcAft>
                <a:spcPts val="0"/>
              </a:spcAft>
              <a:buFont typeface="Arial" pitchFamily="34" charset="0"/>
              <a:buNone/>
              <a:defRPr/>
            </a:pPr>
            <a:r>
              <a:rPr lang="ja-JP" altLang="en-US" sz="3500" dirty="0" smtClean="0"/>
              <a:t>　　　　　　堺市負担分</a:t>
            </a:r>
            <a:r>
              <a:rPr lang="en-US" altLang="ja-JP" sz="3500" dirty="0" smtClean="0"/>
              <a:t>60</a:t>
            </a:r>
            <a:r>
              <a:rPr lang="ja-JP" altLang="en-US" sz="3500" dirty="0" smtClean="0"/>
              <a:t>億円　</a:t>
            </a:r>
            <a:r>
              <a:rPr lang="ja-JP" altLang="en-US" sz="3500" dirty="0" smtClean="0">
                <a:solidFill>
                  <a:srgbClr val="FF0000"/>
                </a:solidFill>
              </a:rPr>
              <a:t>一般会計の２％弱</a:t>
            </a:r>
            <a:r>
              <a:rPr lang="ja-JP" altLang="en-US" sz="3500" dirty="0" smtClean="0"/>
              <a:t>　</a:t>
            </a:r>
            <a:endParaRPr lang="ja-JP" altLang="en-US" sz="35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lstStyle/>
          <a:p>
            <a:r>
              <a:rPr lang="ja-JP" altLang="en-US" u="sng" smtClean="0"/>
              <a:t>国、地方を通じて一般会計投入を</a:t>
            </a:r>
          </a:p>
        </p:txBody>
      </p:sp>
      <p:sp>
        <p:nvSpPr>
          <p:cNvPr id="59395" name="コンテンツ プレースホルダ 2"/>
          <p:cNvSpPr>
            <a:spLocks noGrp="1"/>
          </p:cNvSpPr>
          <p:nvPr>
            <p:ph idx="1"/>
          </p:nvPr>
        </p:nvSpPr>
        <p:spPr>
          <a:xfrm>
            <a:off x="179388" y="1600200"/>
            <a:ext cx="8785225" cy="4781550"/>
          </a:xfrm>
        </p:spPr>
        <p:txBody>
          <a:bodyPr/>
          <a:lstStyle/>
          <a:p>
            <a:pPr>
              <a:buFont typeface="Arial" charset="0"/>
              <a:buNone/>
            </a:pPr>
            <a:r>
              <a:rPr lang="ja-JP" altLang="en-US" smtClean="0"/>
              <a:t>「保険料５０％負担」を打ち破る</a:t>
            </a:r>
            <a:endParaRPr lang="en-US" altLang="ja-JP" smtClean="0"/>
          </a:p>
          <a:p>
            <a:pPr>
              <a:buFont typeface="Arial" charset="0"/>
              <a:buNone/>
            </a:pPr>
            <a:r>
              <a:rPr lang="ja-JP" altLang="en-US" smtClean="0"/>
              <a:t>　　これが当面の戦略的課題</a:t>
            </a:r>
            <a:endParaRPr lang="en-US" altLang="ja-JP" smtClean="0"/>
          </a:p>
          <a:p>
            <a:pPr>
              <a:buFont typeface="Arial" charset="0"/>
              <a:buNone/>
            </a:pPr>
            <a:r>
              <a:rPr lang="ja-JP" altLang="en-US" smtClean="0"/>
              <a:t>●国庫負担増要求　</a:t>
            </a:r>
            <a:endParaRPr lang="en-US" altLang="ja-JP" smtClean="0"/>
          </a:p>
          <a:p>
            <a:pPr>
              <a:buFont typeface="Arial" charset="0"/>
              <a:buNone/>
            </a:pPr>
            <a:r>
              <a:rPr lang="ja-JP" altLang="en-US" smtClean="0"/>
              <a:t>　事業者・自治体も一致する国民的要求として</a:t>
            </a:r>
            <a:endParaRPr lang="en-US" altLang="ja-JP" smtClean="0"/>
          </a:p>
          <a:p>
            <a:pPr>
              <a:buFont typeface="Arial" charset="0"/>
              <a:buNone/>
            </a:pPr>
            <a:r>
              <a:rPr lang="ja-JP" altLang="en-US" smtClean="0"/>
              <a:t>　　　全国市長会要求、議会での意見書採択運動</a:t>
            </a:r>
            <a:endParaRPr lang="en-US" altLang="ja-JP" smtClean="0"/>
          </a:p>
          <a:p>
            <a:pPr>
              <a:buFont typeface="Arial" charset="0"/>
              <a:buNone/>
            </a:pPr>
            <a:r>
              <a:rPr lang="ja-JP" altLang="en-US" smtClean="0"/>
              <a:t>●自治体での一般会計繰り入れ要求</a:t>
            </a:r>
            <a:endParaRPr lang="en-US" altLang="ja-JP" smtClean="0"/>
          </a:p>
          <a:p>
            <a:pPr>
              <a:buFont typeface="Arial" charset="0"/>
              <a:buNone/>
            </a:pPr>
            <a:r>
              <a:rPr lang="ja-JP" altLang="en-US" smtClean="0"/>
              <a:t>　　第６期へ運動の中で必ず全国的運動へ</a:t>
            </a:r>
            <a:endParaRPr lang="en-US" altLang="ja-JP" smtClean="0"/>
          </a:p>
          <a:p>
            <a:pPr>
              <a:buFont typeface="Arial" charset="0"/>
              <a:buNone/>
            </a:pPr>
            <a:r>
              <a:rPr lang="ja-JP" altLang="en-US" smtClean="0"/>
              <a:t>　　　負担軽減、施策充実のための財源投入</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大阪府の介入・干渉をさせない</a:t>
            </a:r>
            <a:endParaRPr kumimoji="1" lang="ja-JP" altLang="en-US" u="sng" dirty="0"/>
          </a:p>
        </p:txBody>
      </p:sp>
      <p:sp>
        <p:nvSpPr>
          <p:cNvPr id="3" name="コンテンツ プレースホルダ 2"/>
          <p:cNvSpPr>
            <a:spLocks noGrp="1"/>
          </p:cNvSpPr>
          <p:nvPr>
            <p:ph idx="1"/>
          </p:nvPr>
        </p:nvSpPr>
        <p:spPr>
          <a:xfrm>
            <a:off x="457200" y="1600200"/>
            <a:ext cx="8291264" cy="4997152"/>
          </a:xfrm>
        </p:spPr>
        <p:txBody>
          <a:bodyPr>
            <a:normAutofit fontScale="92500" lnSpcReduction="10000"/>
          </a:bodyPr>
          <a:lstStyle/>
          <a:p>
            <a:r>
              <a:rPr kumimoji="1" lang="ja-JP" altLang="en-US" dirty="0" smtClean="0"/>
              <a:t>第５期保険料決定時に大阪府介護支援課が事業計画ヒアリングを通じて干渉</a:t>
            </a:r>
            <a:endParaRPr kumimoji="1" lang="en-US" altLang="ja-JP" dirty="0" smtClean="0"/>
          </a:p>
          <a:p>
            <a:pPr>
              <a:buNone/>
            </a:pPr>
            <a:r>
              <a:rPr lang="ja-JP" altLang="en-US" dirty="0" smtClean="0"/>
              <a:t>　「一般財源から繰り入れするな」</a:t>
            </a:r>
            <a:endParaRPr kumimoji="1" lang="en-US" altLang="ja-JP" dirty="0" smtClean="0"/>
          </a:p>
          <a:p>
            <a:pPr>
              <a:buNone/>
            </a:pPr>
            <a:r>
              <a:rPr lang="ja-JP" altLang="en-US" dirty="0" smtClean="0"/>
              <a:t>　２０１１年１２月　異例の大阪府福祉部長通知</a:t>
            </a:r>
            <a:endParaRPr lang="en-US" altLang="ja-JP" dirty="0" smtClean="0"/>
          </a:p>
          <a:p>
            <a:pPr>
              <a:buNone/>
            </a:pPr>
            <a:r>
              <a:rPr kumimoji="1" lang="ja-JP" altLang="en-US" dirty="0" smtClean="0"/>
              <a:t>　２０１２年１月、２月、５月　泉佐野市に対する通知、知事名の通知も</a:t>
            </a:r>
            <a:endParaRPr kumimoji="1" lang="en-US" altLang="ja-JP" dirty="0" smtClean="0"/>
          </a:p>
          <a:p>
            <a:pPr>
              <a:buNone/>
            </a:pPr>
            <a:r>
              <a:rPr lang="ja-JP" altLang="en-US" dirty="0" smtClean="0"/>
              <a:t>府）</a:t>
            </a:r>
            <a:r>
              <a:rPr lang="ja-JP" altLang="ja-JP" u="sng" dirty="0" smtClean="0"/>
              <a:t>法律上には罰則などがないことは理解している</a:t>
            </a:r>
            <a:r>
              <a:rPr lang="ja-JP" altLang="ja-JP" dirty="0" smtClean="0"/>
              <a:t>。厚生労働省の方針に則って、保険料を抑制するための一般会計からの繰り入れは行わないように市町村にお伝えさせていただいているところです。</a:t>
            </a:r>
          </a:p>
          <a:p>
            <a:pPr>
              <a:buNone/>
            </a:pPr>
            <a:endParaRPr kumimoji="1" lang="ja-JP"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よくある質問に答えて①</a:t>
            </a:r>
            <a:r>
              <a:rPr kumimoji="1" lang="en-US" altLang="ja-JP" dirty="0" smtClean="0"/>
              <a:t/>
            </a:r>
            <a:br>
              <a:rPr kumimoji="1" lang="en-US" altLang="ja-JP" dirty="0" smtClean="0"/>
            </a:br>
            <a:r>
              <a:rPr kumimoji="1" lang="ja-JP" altLang="en-US" dirty="0" smtClean="0"/>
              <a:t>今からできる対策はありませんか？</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solidFill>
                  <a:srgbClr val="FF0000"/>
                </a:solidFill>
              </a:rPr>
              <a:t>①対策はありません。</a:t>
            </a:r>
            <a:endParaRPr kumimoji="1" lang="en-US" altLang="ja-JP" dirty="0" smtClean="0">
              <a:solidFill>
                <a:srgbClr val="FF0000"/>
              </a:solidFill>
            </a:endParaRPr>
          </a:p>
          <a:p>
            <a:pPr>
              <a:buNone/>
            </a:pPr>
            <a:r>
              <a:rPr lang="ja-JP" altLang="en-US" dirty="0" smtClean="0"/>
              <a:t>　</a:t>
            </a:r>
            <a:r>
              <a:rPr kumimoji="1" lang="ja-JP" altLang="en-US" dirty="0" smtClean="0"/>
              <a:t>まだ、決まっていないから。最大の対策は改悪をさせないこと</a:t>
            </a:r>
            <a:endParaRPr kumimoji="1" lang="en-US" altLang="ja-JP" dirty="0" smtClean="0"/>
          </a:p>
          <a:p>
            <a:pPr>
              <a:buNone/>
            </a:pPr>
            <a:r>
              <a:rPr lang="ja-JP" altLang="en-US" dirty="0" smtClean="0">
                <a:solidFill>
                  <a:srgbClr val="FF0000"/>
                </a:solidFill>
              </a:rPr>
              <a:t>②改悪のお先棒を担いではいませんか。</a:t>
            </a:r>
            <a:endParaRPr lang="en-US" altLang="ja-JP" dirty="0" smtClean="0">
              <a:solidFill>
                <a:srgbClr val="FF0000"/>
              </a:solidFill>
            </a:endParaRPr>
          </a:p>
          <a:p>
            <a:pPr>
              <a:buNone/>
            </a:pPr>
            <a:r>
              <a:rPr kumimoji="1" lang="ja-JP" altLang="en-US" dirty="0" smtClean="0"/>
              <a:t>　・要支援の人は受けない？</a:t>
            </a:r>
            <a:endParaRPr kumimoji="1" lang="en-US" altLang="ja-JP" dirty="0" smtClean="0"/>
          </a:p>
          <a:p>
            <a:pPr>
              <a:buNone/>
            </a:pPr>
            <a:r>
              <a:rPr lang="ja-JP" altLang="en-US" dirty="0" smtClean="0"/>
              <a:t>　・要支援の人は自費を進める？</a:t>
            </a:r>
            <a:endParaRPr lang="en-US" altLang="ja-JP" dirty="0" smtClean="0"/>
          </a:p>
          <a:p>
            <a:pPr>
              <a:buNone/>
            </a:pPr>
            <a:r>
              <a:rPr kumimoji="1" lang="en-US" altLang="ja-JP" dirty="0" smtClean="0"/>
              <a:t>※</a:t>
            </a:r>
            <a:r>
              <a:rPr kumimoji="1" lang="ja-JP" altLang="en-US" dirty="0" smtClean="0"/>
              <a:t>　</a:t>
            </a:r>
            <a:r>
              <a:rPr lang="ja-JP" altLang="en-US" dirty="0" smtClean="0"/>
              <a:t>切り捨てを許さないためにも要支援者のサービスは大切に、そして素晴らしいものに</a:t>
            </a:r>
            <a:endParaRPr kumimoji="1" lang="en-US" altLang="ja-JP"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よくある質問に答えて②</a:t>
            </a:r>
            <a:r>
              <a:rPr kumimoji="1" lang="en-US" altLang="ja-JP" dirty="0" smtClean="0"/>
              <a:t/>
            </a:r>
            <a:br>
              <a:rPr kumimoji="1" lang="en-US" altLang="ja-JP" dirty="0" smtClean="0"/>
            </a:br>
            <a:r>
              <a:rPr lang="ja-JP" altLang="en-US" dirty="0" smtClean="0"/>
              <a:t>利用者にどう説明したらよい</a:t>
            </a:r>
            <a:r>
              <a:rPr kumimoji="1" lang="ja-JP" altLang="en-US" dirty="0" smtClean="0"/>
              <a:t>か？</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a:buNone/>
            </a:pPr>
            <a:r>
              <a:rPr kumimoji="1" lang="ja-JP" altLang="en-US" dirty="0" smtClean="0">
                <a:solidFill>
                  <a:srgbClr val="FF0000"/>
                </a:solidFill>
              </a:rPr>
              <a:t>①利用者こそ最大の被害者</a:t>
            </a:r>
            <a:endParaRPr kumimoji="1" lang="en-US" altLang="ja-JP" dirty="0" smtClean="0">
              <a:solidFill>
                <a:srgbClr val="FF0000"/>
              </a:solidFill>
            </a:endParaRPr>
          </a:p>
          <a:p>
            <a:pPr>
              <a:buNone/>
            </a:pPr>
            <a:r>
              <a:rPr lang="ja-JP" altLang="en-US" dirty="0" smtClean="0"/>
              <a:t>　</a:t>
            </a:r>
            <a:r>
              <a:rPr kumimoji="1" lang="ja-JP" altLang="en-US" dirty="0" smtClean="0"/>
              <a:t>まだ、決まっていないことはハッキリ説明する。</a:t>
            </a:r>
            <a:endParaRPr kumimoji="1" lang="en-US" altLang="ja-JP" dirty="0" smtClean="0"/>
          </a:p>
          <a:p>
            <a:pPr>
              <a:buNone/>
            </a:pPr>
            <a:r>
              <a:rPr lang="ja-JP" altLang="en-US" dirty="0" smtClean="0">
                <a:solidFill>
                  <a:srgbClr val="FF0000"/>
                </a:solidFill>
              </a:rPr>
              <a:t>②どう説明するかは利用者をアセスメントして</a:t>
            </a:r>
            <a:endParaRPr lang="en-US" altLang="ja-JP" dirty="0" smtClean="0">
              <a:solidFill>
                <a:srgbClr val="FF0000"/>
              </a:solidFill>
            </a:endParaRPr>
          </a:p>
          <a:p>
            <a:pPr>
              <a:buNone/>
            </a:pPr>
            <a:r>
              <a:rPr kumimoji="1" lang="ja-JP" altLang="en-US" dirty="0" smtClean="0"/>
              <a:t>　・不安、メンタルの方</a:t>
            </a:r>
            <a:endParaRPr kumimoji="1" lang="en-US" altLang="ja-JP" dirty="0" smtClean="0"/>
          </a:p>
          <a:p>
            <a:pPr>
              <a:buNone/>
            </a:pPr>
            <a:r>
              <a:rPr lang="ja-JP" altLang="en-US" dirty="0" smtClean="0"/>
              <a:t>　・「社会」への理解、信頼関係</a:t>
            </a:r>
            <a:endParaRPr lang="en-US" altLang="ja-JP" dirty="0" smtClean="0"/>
          </a:p>
          <a:p>
            <a:pPr>
              <a:buNone/>
            </a:pPr>
            <a:r>
              <a:rPr kumimoji="1" lang="en-US" altLang="ja-JP" dirty="0" smtClean="0"/>
              <a:t>※</a:t>
            </a:r>
            <a:r>
              <a:rPr kumimoji="1" lang="ja-JP" altLang="en-US" dirty="0" smtClean="0"/>
              <a:t>　できるだけ正確に情報は伝える。その上で、ケアマネの立場、改悪させないために</a:t>
            </a:r>
            <a:endParaRPr kumimoji="1" lang="en-US" altLang="ja-JP" dirty="0" smtClean="0"/>
          </a:p>
          <a:p>
            <a:pPr>
              <a:buNone/>
            </a:pPr>
            <a:r>
              <a:rPr lang="ja-JP" altLang="en-US" dirty="0" smtClean="0"/>
              <a:t>「あなたの実情」を伝えることが、力に</a:t>
            </a:r>
            <a:endParaRPr kumimoji="1" lang="en-US" altLang="ja-JP"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84976" cy="1143000"/>
          </a:xfrm>
          <a:solidFill>
            <a:schemeClr val="tx2">
              <a:lumMod val="20000"/>
              <a:lumOff val="80000"/>
            </a:schemeClr>
          </a:solidFill>
        </p:spPr>
        <p:txBody>
          <a:bodyPr>
            <a:normAutofit/>
          </a:bodyPr>
          <a:lstStyle/>
          <a:p>
            <a:r>
              <a:rPr lang="ja-JP" altLang="en-US" dirty="0" smtClean="0"/>
              <a:t>「</a:t>
            </a:r>
            <a:r>
              <a:rPr kumimoji="1" lang="ja-JP" altLang="en-US" dirty="0" smtClean="0"/>
              <a:t>一括法案」で一気に国会通過狙う</a:t>
            </a:r>
            <a:endParaRPr kumimoji="1" lang="ja-JP" altLang="en-US" dirty="0"/>
          </a:p>
        </p:txBody>
      </p:sp>
      <p:sp>
        <p:nvSpPr>
          <p:cNvPr id="3" name="コンテンツ プレースホルダ 2"/>
          <p:cNvSpPr>
            <a:spLocks noGrp="1"/>
          </p:cNvSpPr>
          <p:nvPr>
            <p:ph idx="1"/>
          </p:nvPr>
        </p:nvSpPr>
        <p:spPr>
          <a:xfrm>
            <a:off x="179512" y="1600200"/>
            <a:ext cx="8507288" cy="4525963"/>
          </a:xfrm>
        </p:spPr>
        <p:txBody>
          <a:bodyPr>
            <a:noAutofit/>
          </a:bodyPr>
          <a:lstStyle/>
          <a:p>
            <a:pPr>
              <a:buNone/>
            </a:pPr>
            <a:r>
              <a:rPr lang="ja-JP" altLang="en-US" sz="6000" b="1" dirty="0" smtClean="0"/>
              <a:t>「地域における医療及び介護の総合的な確保を推進するための関係法律の整備等に関する法律案」</a:t>
            </a:r>
            <a:r>
              <a:rPr lang="en-US" altLang="ja-JP" sz="2800" b="1" dirty="0" smtClean="0"/>
              <a:t>(</a:t>
            </a:r>
            <a:r>
              <a:rPr lang="en-US" altLang="ja-JP" sz="2800" b="1" dirty="0" smtClean="0"/>
              <a:t>2</a:t>
            </a:r>
            <a:r>
              <a:rPr lang="ja-JP" altLang="en-US" sz="2800" b="1" dirty="0" smtClean="0"/>
              <a:t>月</a:t>
            </a:r>
            <a:r>
              <a:rPr lang="en-US" altLang="ja-JP" sz="2800" b="1" dirty="0" smtClean="0"/>
              <a:t>12</a:t>
            </a:r>
            <a:r>
              <a:rPr lang="ja-JP" altLang="en-US" sz="2800" b="1" dirty="0" smtClean="0"/>
              <a:t>日</a:t>
            </a:r>
            <a:r>
              <a:rPr lang="ja-JP" altLang="en-US" sz="2800" b="1" dirty="0" smtClean="0"/>
              <a:t>閣議決定、国会提出</a:t>
            </a:r>
            <a:r>
              <a:rPr lang="ja-JP" altLang="en-US" sz="2800" b="1" dirty="0" smtClean="0"/>
              <a:t>）</a:t>
            </a:r>
            <a:endParaRPr lang="en-US" altLang="ja-JP" sz="6000" b="1" dirty="0" smtClean="0"/>
          </a:p>
          <a:p>
            <a:pPr>
              <a:buNone/>
            </a:pPr>
            <a:endParaRPr kumimoji="1" lang="ja-JP" altLang="en-US" sz="60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90666"/>
          </a:xfrm>
        </p:spPr>
        <p:txBody>
          <a:bodyPr>
            <a:normAutofit fontScale="90000"/>
          </a:bodyPr>
          <a:lstStyle/>
          <a:p>
            <a:r>
              <a:rPr kumimoji="1" lang="ja-JP" altLang="en-US" sz="9600" dirty="0" smtClean="0"/>
              <a:t>２０２５年　</a:t>
            </a:r>
            <a:r>
              <a:rPr kumimoji="1" lang="en-US" altLang="ja-JP" sz="9600" dirty="0" smtClean="0"/>
              <a:t/>
            </a:r>
            <a:br>
              <a:rPr kumimoji="1" lang="en-US" altLang="ja-JP" sz="9600" dirty="0" smtClean="0"/>
            </a:br>
            <a:r>
              <a:rPr kumimoji="1" lang="ja-JP" altLang="en-US" sz="9600" dirty="0" smtClean="0"/>
              <a:t>介護保険が使えるか？</a:t>
            </a:r>
            <a:r>
              <a:rPr kumimoji="1" lang="en-US" altLang="ja-JP" sz="9600" dirty="0" smtClean="0"/>
              <a:t/>
            </a:r>
            <a:br>
              <a:rPr kumimoji="1" lang="en-US" altLang="ja-JP" sz="9600" dirty="0" smtClean="0"/>
            </a:br>
            <a:r>
              <a:rPr lang="ja-JP" altLang="en-US" sz="9600" dirty="0" smtClean="0">
                <a:solidFill>
                  <a:srgbClr val="FF0000"/>
                </a:solidFill>
              </a:rPr>
              <a:t>全ては今！</a:t>
            </a:r>
            <a:r>
              <a:rPr kumimoji="1" lang="en-US" altLang="ja-JP" dirty="0" smtClean="0"/>
              <a:t/>
            </a:r>
            <a:br>
              <a:rPr kumimoji="1" lang="en-US" altLang="ja-JP" dirty="0" smtClean="0"/>
            </a:b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6665</TotalTime>
  <Words>4127</Words>
  <Application>Microsoft Office PowerPoint</Application>
  <PresentationFormat>画面に合わせる (4:3)</PresentationFormat>
  <Paragraphs>779</Paragraphs>
  <Slides>90</Slides>
  <Notes>90</Notes>
  <HiddenSlides>0</HiddenSlides>
  <MMClips>0</MMClips>
  <ScaleCrop>false</ScaleCrop>
  <HeadingPairs>
    <vt:vector size="4" baseType="variant">
      <vt:variant>
        <vt:lpstr>テーマ</vt:lpstr>
      </vt:variant>
      <vt:variant>
        <vt:i4>1</vt:i4>
      </vt:variant>
      <vt:variant>
        <vt:lpstr>スライド タイトル</vt:lpstr>
      </vt:variant>
      <vt:variant>
        <vt:i4>90</vt:i4>
      </vt:variant>
    </vt:vector>
  </HeadingPairs>
  <TitlesOfParts>
    <vt:vector size="91" baseType="lpstr">
      <vt:lpstr>Office テーマ</vt:lpstr>
      <vt:lpstr>改悪内容を学び、いち早く地域で動き出すために～</vt:lpstr>
      <vt:lpstr>介護保険の現状　　</vt:lpstr>
      <vt:lpstr>介護保険の現状　　</vt:lpstr>
      <vt:lpstr>事故続発、劣悪な環境のお泊りデイ</vt:lpstr>
      <vt:lpstr>「路頭に迷う」膨大な認知症の人たちの悲惨な最後</vt:lpstr>
      <vt:lpstr>社会保障税一体改革</vt:lpstr>
      <vt:lpstr>今回の「改革」は２０２５年への第一歩 社会保障制度改革国民会議 報告書　平成２ ５ 年８ 月６ 日</vt:lpstr>
      <vt:lpstr>唯一の当事者団体が反対した 「介護保険制度見直しに関する意見」</vt:lpstr>
      <vt:lpstr>「一括法案」で一気に国会通過狙う</vt:lpstr>
      <vt:lpstr>「医療・介護一括法案」の趣旨</vt:lpstr>
      <vt:lpstr>「医療・介護一括法案」の概要①</vt:lpstr>
      <vt:lpstr>「医療・介護一括法案」の概要②</vt:lpstr>
      <vt:lpstr>病院から　地域・在宅へ</vt:lpstr>
      <vt:lpstr>スライド 14</vt:lpstr>
      <vt:lpstr>介護保険４大改悪＋１</vt:lpstr>
      <vt:lpstr>①要支援１、２の訪問介護と通所介護を介護保険給付の対象から外す </vt:lpstr>
      <vt:lpstr>１５４万人の要支援者</vt:lpstr>
      <vt:lpstr>当初の厚生労働省の検討案</vt:lpstr>
      <vt:lpstr>要支援外し反対！の声に押されて</vt:lpstr>
      <vt:lpstr>要支援サービス費の６割を保険外に</vt:lpstr>
      <vt:lpstr>要支援者の訪問介護、通所介護の移行</vt:lpstr>
      <vt:lpstr>生活支援は住民ボランティアへ？</vt:lpstr>
      <vt:lpstr>デイサービスは機能訓練だけに？</vt:lpstr>
      <vt:lpstr>スライド 24</vt:lpstr>
      <vt:lpstr>スライド 25</vt:lpstr>
      <vt:lpstr>②特別養護老人ホームへの入所は「要介護３」以上に限る </vt:lpstr>
      <vt:lpstr>特養ホームの重点化 　　　　情け容赦ない軽度者の追出し</vt:lpstr>
      <vt:lpstr>特養は要介護３以上に限定</vt:lpstr>
      <vt:lpstr>要支援の次は要介護１，２が削減？</vt:lpstr>
      <vt:lpstr>財務省改悪試案　軽度者除外</vt:lpstr>
      <vt:lpstr>③所得によって介護保険の利用料を２割に引き上げる </vt:lpstr>
      <vt:lpstr>スライド 32</vt:lpstr>
      <vt:lpstr>利用者負担の見直し 国民会議での意見</vt:lpstr>
      <vt:lpstr>国民会議最終報告書（８月６日）</vt:lpstr>
      <vt:lpstr>2割負担の対象　厚生労働省案</vt:lpstr>
      <vt:lpstr>自己負担２割とする水準 （単身で年金収入のみの場合）</vt:lpstr>
      <vt:lpstr>「２割負担可能」の理屈</vt:lpstr>
      <vt:lpstr>大半が２倍の負担に</vt:lpstr>
      <vt:lpstr>中長期には介護保険2割負担へ？</vt:lpstr>
      <vt:lpstr>④低所得者でも預貯金等があれば施設の居住費・食費を補助しない </vt:lpstr>
      <vt:lpstr>食費・部屋代負担が居場所困難に</vt:lpstr>
      <vt:lpstr>低所得者の食費・部屋代軽減</vt:lpstr>
      <vt:lpstr>非課税でもこれだけ要件</vt:lpstr>
      <vt:lpstr>＋１　公費で 低所得者保険料軽減  </vt:lpstr>
      <vt:lpstr>公費負担削減分を保険料負担へ</vt:lpstr>
      <vt:lpstr>介護費用の約2割を全高齢者で負担</vt:lpstr>
      <vt:lpstr>上がり続ける介護保険料</vt:lpstr>
      <vt:lpstr>スライド 48</vt:lpstr>
      <vt:lpstr>「給付と負担の連動」</vt:lpstr>
      <vt:lpstr>スライド 50</vt:lpstr>
      <vt:lpstr>　　　　　 </vt:lpstr>
      <vt:lpstr>「改革」と介護保険料</vt:lpstr>
      <vt:lpstr>１号保険料の見直し</vt:lpstr>
      <vt:lpstr>別枠公費による軽減強化</vt:lpstr>
      <vt:lpstr>介護保険4大改悪＋１</vt:lpstr>
      <vt:lpstr>消費税増税への対応 介護報酬を０．６３％引上げ</vt:lpstr>
      <vt:lpstr>区分支給限度基準額　</vt:lpstr>
      <vt:lpstr>地域で今！ 私たちの課題</vt:lpstr>
      <vt:lpstr>介護保険改悪のスケジュール</vt:lpstr>
      <vt:lpstr>緊急課題！</vt:lpstr>
      <vt:lpstr>現場のみなさんにしかできないこと</vt:lpstr>
      <vt:lpstr>地域での課題（制度変更後も見据えて）</vt:lpstr>
      <vt:lpstr>自治体レベルで 争点となること ①要支援サービスをめぐって</vt:lpstr>
      <vt:lpstr>新しい総合事業の内容</vt:lpstr>
      <vt:lpstr>新しい総合事業の内容</vt:lpstr>
      <vt:lpstr>新しい総合事業の内容</vt:lpstr>
      <vt:lpstr>新しい総合事業の内容</vt:lpstr>
      <vt:lpstr>新しい総合事業の内容</vt:lpstr>
      <vt:lpstr>新しい総合事業の内容</vt:lpstr>
      <vt:lpstr>スライド 70</vt:lpstr>
      <vt:lpstr>スライド 71</vt:lpstr>
      <vt:lpstr>多様な主体による生活支援サービスの重層的な提供</vt:lpstr>
      <vt:lpstr>財源・費用問題</vt:lpstr>
      <vt:lpstr>法改正案から読み解く</vt:lpstr>
      <vt:lpstr>法改正案から読み解く</vt:lpstr>
      <vt:lpstr>市町村の対応（三重県社保協アンケート）</vt:lpstr>
      <vt:lpstr>地域で今、やるべきこと</vt:lpstr>
      <vt:lpstr>介護保障を求める広島の会の利用者アンケート</vt:lpstr>
      <vt:lpstr>自治体への要求案</vt:lpstr>
      <vt:lpstr>自治体に認めさせること</vt:lpstr>
      <vt:lpstr>自治体レベルで 争点となること ②介護保険料軽減への公費投入</vt:lpstr>
      <vt:lpstr>法改正案から読み解く</vt:lpstr>
      <vt:lpstr>（参考）国民健康保険法</vt:lpstr>
      <vt:lpstr>厚労省の「減免３原則」の破たん</vt:lpstr>
      <vt:lpstr>介護保険の「財政規模」（２０１１年度）</vt:lpstr>
      <vt:lpstr>国、地方を通じて一般会計投入を</vt:lpstr>
      <vt:lpstr>大阪府の介入・干渉をさせない</vt:lpstr>
      <vt:lpstr>よくある質問に答えて① 今からできる対策はありませんか？</vt:lpstr>
      <vt:lpstr>よくある質問に答えて② 利用者にどう説明したらよいか？</vt:lpstr>
      <vt:lpstr>２０２５年　 介護保険が使えるか？ 全ては今！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２０１２年度報酬改定と ケアマネジャーの課題</dc:title>
  <dc:creator>kusakabemasaki</dc:creator>
  <cp:lastModifiedBy>kusakabemasaki</cp:lastModifiedBy>
  <cp:revision>264</cp:revision>
  <dcterms:created xsi:type="dcterms:W3CDTF">2012-03-04T00:00:04Z</dcterms:created>
  <dcterms:modified xsi:type="dcterms:W3CDTF">2014-02-13T21:43:34Z</dcterms:modified>
</cp:coreProperties>
</file>