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1228" r:id="rId2"/>
    <p:sldId id="1229" r:id="rId3"/>
    <p:sldId id="1231" r:id="rId4"/>
    <p:sldId id="1240" r:id="rId5"/>
    <p:sldId id="1233" r:id="rId6"/>
    <p:sldId id="1234" r:id="rId7"/>
    <p:sldId id="1235" r:id="rId8"/>
    <p:sldId id="1250" r:id="rId9"/>
    <p:sldId id="1252" r:id="rId10"/>
    <p:sldId id="1255" r:id="rId11"/>
    <p:sldId id="1272" r:id="rId12"/>
    <p:sldId id="1273" r:id="rId13"/>
    <p:sldId id="1258" r:id="rId14"/>
    <p:sldId id="1274" r:id="rId15"/>
    <p:sldId id="1275" r:id="rId16"/>
    <p:sldId id="1279" r:id="rId17"/>
    <p:sldId id="1290" r:id="rId18"/>
    <p:sldId id="1291" r:id="rId19"/>
    <p:sldId id="1280" r:id="rId20"/>
    <p:sldId id="1292" r:id="rId21"/>
    <p:sldId id="1293" r:id="rId22"/>
    <p:sldId id="1294" r:id="rId23"/>
    <p:sldId id="1295" r:id="rId24"/>
    <p:sldId id="1254" r:id="rId25"/>
    <p:sldId id="1300" r:id="rId26"/>
    <p:sldId id="1330" r:id="rId27"/>
    <p:sldId id="1302" r:id="rId28"/>
    <p:sldId id="1304" r:id="rId29"/>
    <p:sldId id="1305" r:id="rId30"/>
    <p:sldId id="1306" r:id="rId31"/>
    <p:sldId id="1308" r:id="rId32"/>
    <p:sldId id="1236" r:id="rId33"/>
    <p:sldId id="1320" r:id="rId34"/>
    <p:sldId id="1321" r:id="rId35"/>
    <p:sldId id="1323" r:id="rId36"/>
    <p:sldId id="1324" r:id="rId37"/>
    <p:sldId id="1325" r:id="rId38"/>
    <p:sldId id="1326" r:id="rId39"/>
    <p:sldId id="1327" r:id="rId40"/>
    <p:sldId id="1328" r:id="rId41"/>
    <p:sldId id="1329" r:id="rId42"/>
    <p:sldId id="1332" r:id="rId43"/>
    <p:sldId id="1331" r:id="rId44"/>
    <p:sldId id="1166" r:id="rId45"/>
    <p:sldId id="1168" r:id="rId46"/>
    <p:sldId id="1220" r:id="rId4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00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4630" autoAdjust="0"/>
  </p:normalViewPr>
  <p:slideViewPr>
    <p:cSldViewPr>
      <p:cViewPr varScale="1">
        <p:scale>
          <a:sx n="86" d="100"/>
          <a:sy n="86" d="100"/>
        </p:scale>
        <p:origin x="-5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3B15CA76-4206-4606-8400-3F11F67FE15D}" type="datetimeFigureOut">
              <a:rPr kumimoji="1" lang="ja-JP" altLang="en-US" smtClean="0"/>
              <a:pPr/>
              <a:t>2013/10/15</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804992A5-2FD0-4F67-BF1D-CD53383A9D7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0" cy="493316"/>
          </a:xfrm>
          <a:prstGeom prst="rect">
            <a:avLst/>
          </a:prstGeom>
        </p:spPr>
        <p:txBody>
          <a:bodyPr vert="horz" lIns="91394" tIns="45697" rIns="91394" bIns="45697"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4" y="0"/>
            <a:ext cx="2918830" cy="493316"/>
          </a:xfrm>
          <a:prstGeom prst="rect">
            <a:avLst/>
          </a:prstGeom>
        </p:spPr>
        <p:txBody>
          <a:bodyPr vert="horz" lIns="91394" tIns="45697" rIns="91394" bIns="45697" rtlCol="0"/>
          <a:lstStyle>
            <a:lvl1pPr algn="r">
              <a:defRPr sz="1200"/>
            </a:lvl1pPr>
          </a:lstStyle>
          <a:p>
            <a:fld id="{F9AE447D-F221-4433-9291-CB7BF5354A0E}" type="datetimeFigureOut">
              <a:rPr kumimoji="1" lang="ja-JP" altLang="en-US" smtClean="0"/>
              <a:pPr/>
              <a:t>2013/10/15</a:t>
            </a:fld>
            <a:endParaRPr kumimoji="1" lang="ja-JP" altLang="en-US" dirty="0"/>
          </a:p>
        </p:txBody>
      </p:sp>
      <p:sp>
        <p:nvSpPr>
          <p:cNvPr id="4" name="スライド イメージ プレースホルダ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1394" tIns="45697" rIns="91394" bIns="45697"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394" tIns="45697" rIns="91394" bIns="4569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0" cy="493316"/>
          </a:xfrm>
          <a:prstGeom prst="rect">
            <a:avLst/>
          </a:prstGeom>
        </p:spPr>
        <p:txBody>
          <a:bodyPr vert="horz" lIns="91394" tIns="45697" rIns="91394" bIns="45697"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4" y="9371285"/>
            <a:ext cx="2918830" cy="493316"/>
          </a:xfrm>
          <a:prstGeom prst="rect">
            <a:avLst/>
          </a:prstGeom>
        </p:spPr>
        <p:txBody>
          <a:bodyPr vert="horz" lIns="91394" tIns="45697" rIns="91394" bIns="45697" rtlCol="0" anchor="b"/>
          <a:lstStyle>
            <a:lvl1pPr algn="r">
              <a:defRPr sz="1200"/>
            </a:lvl1pPr>
          </a:lstStyle>
          <a:p>
            <a:fld id="{201EC23D-09A2-4CB2-B05E-6B9724E8F4A2}"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10</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11</a:t>
            </a:fld>
            <a:endParaRPr kumimoji="1"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12</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13</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14</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15</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16</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17</a:t>
            </a:fld>
            <a:endParaRPr kumimoji="1"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01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D6F0B53-B972-4527-903A-2BD37C051833}" type="slidenum">
              <a:rPr lang="ja-JP" altLang="en-US"/>
              <a:pPr fontAlgn="base">
                <a:spcBef>
                  <a:spcPct val="0"/>
                </a:spcBef>
                <a:spcAft>
                  <a:spcPct val="0"/>
                </a:spcAft>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19</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72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72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2F4B7B-4016-4545-87FE-EE79233014C8}" type="slidenum">
              <a:rPr lang="ja-JP" altLang="en-US"/>
              <a:pPr fontAlgn="base">
                <a:spcBef>
                  <a:spcPct val="0"/>
                </a:spcBef>
                <a:spcAft>
                  <a:spcPct val="0"/>
                </a:spcAft>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21</a:t>
            </a:fld>
            <a:endParaRPr kumimoji="1"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819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13FDD6-840A-4CDE-B35D-19278E5D47ED}" type="slidenum">
              <a:rPr lang="ja-JP" altLang="en-US"/>
              <a:pPr fontAlgn="base">
                <a:spcBef>
                  <a:spcPct val="0"/>
                </a:spcBef>
                <a:spcAft>
                  <a:spcPct val="0"/>
                </a:spcAft>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23</a:t>
            </a:fld>
            <a:endParaRPr kumimoji="1"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24</a:t>
            </a:fld>
            <a:endParaRPr kumimoji="1" lang="ja-JP"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25</a:t>
            </a:fld>
            <a:endParaRPr kumimoji="1" lang="ja-JP"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26</a:t>
            </a:fld>
            <a:endParaRPr kumimoji="1" lang="ja-JP"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27</a:t>
            </a:fld>
            <a:endParaRPr kumimoji="1" lang="ja-JP"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21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861A1B-37BC-48F1-BCEB-EEF6CA882C66}" type="slidenum">
              <a:rPr lang="ja-JP" altLang="en-US"/>
              <a:pPr fontAlgn="base">
                <a:spcBef>
                  <a:spcPct val="0"/>
                </a:spcBef>
                <a:spcAft>
                  <a:spcPct val="0"/>
                </a:spcAft>
              </a:pPr>
              <a:t>28</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29</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3</a:t>
            </a:fld>
            <a:endParaRPr kumimoji="1" lang="ja-JP"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30</a:t>
            </a:fld>
            <a:endParaRPr kumimoji="1" lang="ja-JP"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31</a:t>
            </a:fld>
            <a:endParaRPr kumimoji="1" lang="ja-JP"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32</a:t>
            </a:fld>
            <a:endParaRPr kumimoji="1" lang="ja-JP"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スライド イメージ プレースホルダ 1"/>
          <p:cNvSpPr>
            <a:spLocks noGrp="1" noRot="1" noChangeAspect="1" noTextEdit="1"/>
          </p:cNvSpPr>
          <p:nvPr>
            <p:ph type="sldImg"/>
          </p:nvPr>
        </p:nvSpPr>
        <p:spPr>
          <a:ln/>
        </p:spPr>
      </p:sp>
      <p:sp>
        <p:nvSpPr>
          <p:cNvPr id="80899" name="ノート プレースホルダ 2"/>
          <p:cNvSpPr txBox="1">
            <a:spLocks noGrp="1"/>
          </p:cNvSpPr>
          <p:nvPr>
            <p:ph type="body" idx="1"/>
          </p:nvPr>
        </p:nvSpPr>
        <p:spPr bwMode="auto">
          <a:noFill/>
        </p:spPr>
        <p:txBody>
          <a:bodyPr numCol="1">
            <a:prstTxWarp prst="textNoShape">
              <a:avLst/>
            </a:prstTxWarp>
          </a:bodyPr>
          <a:lstStyle/>
          <a:p>
            <a:endParaRPr kumimoji="1" altLang="en-US" smtClean="0">
              <a:latin typeface="Calibri" pitchFamily="34" charset="0"/>
              <a:ea typeface="ＭＳ Ｐゴシック" charset="-128"/>
            </a:endParaRPr>
          </a:p>
        </p:txBody>
      </p:sp>
      <p:sp>
        <p:nvSpPr>
          <p:cNvPr id="80900" name="スライド番号プレースホルダ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C60D8C70-11AD-4BE7-B6B7-F8F33793BF74}" type="slidenum">
              <a:rPr lang="ja-JP" altLang="en-US" smtClean="0">
                <a:latin typeface="Calibri" pitchFamily="34" charset="0"/>
                <a:ea typeface="ＭＳ Ｐゴシック" charset="-128"/>
              </a:rPr>
              <a:pPr fontAlgn="base">
                <a:spcBef>
                  <a:spcPct val="0"/>
                </a:spcBef>
                <a:spcAft>
                  <a:spcPct val="0"/>
                </a:spcAft>
              </a:pPr>
              <a:t>33</a:t>
            </a:fld>
            <a:endParaRPr lang="ja-JP" altLang="en-US" smtClean="0">
              <a:latin typeface="Calibri" pitchFamily="34" charset="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E2CDCAF-C9F2-4F9A-8B33-652888BB5413}"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a:ln/>
        </p:spPr>
      </p:sp>
      <p:sp>
        <p:nvSpPr>
          <p:cNvPr id="82947" name="ノート プレースホルダ 2"/>
          <p:cNvSpPr txBox="1">
            <a:spLocks noGrp="1"/>
          </p:cNvSpPr>
          <p:nvPr>
            <p:ph type="body" idx="1"/>
          </p:nvPr>
        </p:nvSpPr>
        <p:spPr bwMode="auto">
          <a:noFill/>
        </p:spPr>
        <p:txBody>
          <a:bodyPr numCol="1">
            <a:prstTxWarp prst="textNoShape">
              <a:avLst/>
            </a:prstTxWarp>
          </a:bodyPr>
          <a:lstStyle/>
          <a:p>
            <a:endParaRPr kumimoji="1" altLang="en-US" smtClean="0">
              <a:latin typeface="Calibri" pitchFamily="34" charset="0"/>
              <a:ea typeface="ＭＳ Ｐゴシック" charset="-128"/>
            </a:endParaRPr>
          </a:p>
        </p:txBody>
      </p:sp>
      <p:sp>
        <p:nvSpPr>
          <p:cNvPr id="82948" name="スライド番号プレースホルダ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FDFD2AA6-A834-446F-8DC8-039B3BC56659}" type="slidenum">
              <a:rPr altLang="ja-JP" smtClean="0">
                <a:latin typeface="Calibri" pitchFamily="34" charset="0"/>
                <a:ea typeface="ＭＳ Ｐゴシック" charset="-128"/>
              </a:rPr>
              <a:pPr fontAlgn="base">
                <a:spcBef>
                  <a:spcPct val="0"/>
                </a:spcBef>
                <a:spcAft>
                  <a:spcPct val="0"/>
                </a:spcAft>
              </a:pPr>
              <a:t>35</a:t>
            </a:fld>
            <a:endParaRPr altLang="ja-JP" smtClean="0">
              <a:latin typeface="Calibri" pitchFamily="34" charset="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36</a:t>
            </a:fld>
            <a:endParaRPr kumimoji="1" lang="ja-JP"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スライド イメージ プレースホルダ 1"/>
          <p:cNvSpPr>
            <a:spLocks noGrp="1" noRot="1" noChangeAspect="1" noTextEdit="1"/>
          </p:cNvSpPr>
          <p:nvPr>
            <p:ph type="sldImg"/>
          </p:nvPr>
        </p:nvSpPr>
        <p:spPr>
          <a:ln/>
        </p:spPr>
      </p:sp>
      <p:sp>
        <p:nvSpPr>
          <p:cNvPr id="44034" name="ノート プレースホルダ 2"/>
          <p:cNvSpPr txBox="1">
            <a:spLocks noGrp="1"/>
          </p:cNvSpPr>
          <p:nvPr>
            <p:ph type="body" sz="quarter" idx="1"/>
          </p:nvPr>
        </p:nvSpPr>
        <p:spPr bwMode="auto">
          <a:noFill/>
        </p:spPr>
        <p:txBody>
          <a:bodyPr numCol="1">
            <a:prstTxWarp prst="textNoShape">
              <a:avLst/>
            </a:prstTxWarp>
          </a:bodyPr>
          <a:lstStyle/>
          <a:p>
            <a:pPr eaLnBrk="1" hangingPunct="1">
              <a:spcBef>
                <a:spcPct val="0"/>
              </a:spcBef>
            </a:pPr>
            <a:endParaRPr altLang="en-US" smtClean="0">
              <a:latin typeface="Calibri" pitchFamily="34" charset="0"/>
              <a:ea typeface="ＭＳ Ｐゴシック" charset="-128"/>
            </a:endParaRPr>
          </a:p>
        </p:txBody>
      </p:sp>
      <p:sp>
        <p:nvSpPr>
          <p:cNvPr id="44035" name="スライド番号プレースホルダ 3"/>
          <p:cNvSpPr txBox="1">
            <a:spLocks noChangeArrowheads="1"/>
          </p:cNvSpPr>
          <p:nvPr/>
        </p:nvSpPr>
        <p:spPr bwMode="auto">
          <a:xfrm>
            <a:off x="3814763" y="9371013"/>
            <a:ext cx="2919412" cy="493712"/>
          </a:xfrm>
          <a:prstGeom prst="rect">
            <a:avLst/>
          </a:prstGeom>
          <a:noFill/>
          <a:ln w="9525">
            <a:noFill/>
            <a:miter lim="800000"/>
            <a:headEnd/>
            <a:tailEnd/>
          </a:ln>
        </p:spPr>
        <p:txBody>
          <a:bodyPr lIns="91431" tIns="45715" rIns="91431" bIns="45715" anchor="b"/>
          <a:lstStyle/>
          <a:p>
            <a:pPr algn="r"/>
            <a:fld id="{DF9437E4-BCF9-4F87-9553-A2094ECC8B0A}" type="slidenum">
              <a:rPr lang="en-US" altLang="ja-JP" sz="1200">
                <a:solidFill>
                  <a:srgbClr val="000000"/>
                </a:solidFill>
                <a:latin typeface="Calibri" pitchFamily="34" charset="0"/>
              </a:rPr>
              <a:pPr algn="r"/>
              <a:t>37</a:t>
            </a:fld>
            <a:endParaRPr lang="en-US" altLang="ja-JP" sz="1200" dirty="0">
              <a:solidFill>
                <a:srgbClr val="000000"/>
              </a:solidFill>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スライド イメージ プレースホルダ 1"/>
          <p:cNvSpPr>
            <a:spLocks noGrp="1" noRot="1" noChangeAspect="1" noTextEdit="1"/>
          </p:cNvSpPr>
          <p:nvPr>
            <p:ph type="sldImg"/>
          </p:nvPr>
        </p:nvSpPr>
        <p:spPr>
          <a:ln/>
        </p:spPr>
      </p:sp>
      <p:sp>
        <p:nvSpPr>
          <p:cNvPr id="176131" name="ノート プレースホルダ 2"/>
          <p:cNvSpPr txBox="1">
            <a:spLocks noGrp="1"/>
          </p:cNvSpPr>
          <p:nvPr>
            <p:ph type="body" idx="1"/>
          </p:nvPr>
        </p:nvSpPr>
        <p:spPr bwMode="auto">
          <a:noFill/>
        </p:spPr>
        <p:txBody>
          <a:bodyPr numCol="1">
            <a:prstTxWarp prst="textNoShape">
              <a:avLst/>
            </a:prstTxWarp>
          </a:bodyPr>
          <a:lstStyle/>
          <a:p>
            <a:pPr eaLnBrk="1" hangingPunct="1">
              <a:spcBef>
                <a:spcPct val="0"/>
              </a:spcBef>
            </a:pPr>
            <a:endParaRPr altLang="en-US" smtClean="0">
              <a:latin typeface="Calibri" pitchFamily="34" charset="0"/>
              <a:ea typeface="ＭＳ Ｐゴシック" charset="-128"/>
            </a:endParaRPr>
          </a:p>
        </p:txBody>
      </p:sp>
      <p:sp>
        <p:nvSpPr>
          <p:cNvPr id="176132" name="スライド番号プレースホルダ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D88FA589-A089-4A09-B9E9-B25C222489D5}" type="slidenum">
              <a:rPr lang="ja-JP" altLang="en-US" smtClean="0">
                <a:latin typeface="Calibri" pitchFamily="34" charset="0"/>
                <a:ea typeface="ＭＳ Ｐゴシック" charset="-128"/>
              </a:rPr>
              <a:pPr fontAlgn="base">
                <a:spcBef>
                  <a:spcPct val="0"/>
                </a:spcBef>
                <a:spcAft>
                  <a:spcPct val="0"/>
                </a:spcAft>
              </a:pPr>
              <a:t>38</a:t>
            </a:fld>
            <a:endParaRPr altLang="ja-JP" smtClean="0">
              <a:latin typeface="Calibri" pitchFamily="34" charset="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98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198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2456E3-BFE8-42E7-AC40-D57EE3666146}" type="slidenum">
              <a:rPr lang="ja-JP" altLang="en-US"/>
              <a:pPr fontAlgn="base">
                <a:spcBef>
                  <a:spcPct val="0"/>
                </a:spcBef>
                <a:spcAft>
                  <a:spcPct val="0"/>
                </a:spcAft>
              </a:pPr>
              <a:t>39</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4</a:t>
            </a:fld>
            <a:endParaRPr kumimoji="1" lang="ja-JP"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08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208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7FD583-BD94-4757-ADEE-225942560D69}" type="slidenum">
              <a:rPr lang="ja-JP" altLang="en-US"/>
              <a:pPr fontAlgn="base">
                <a:spcBef>
                  <a:spcPct val="0"/>
                </a:spcBef>
                <a:spcAft>
                  <a:spcPct val="0"/>
                </a:spcAft>
              </a:pPr>
              <a:t>40</a:t>
            </a:fld>
            <a:endParaRPr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41</a:t>
            </a:fld>
            <a:endParaRPr kumimoji="1" lang="ja-JP"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42</a:t>
            </a:fld>
            <a:endParaRPr kumimoji="1" lang="ja-JP"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43</a:t>
            </a:fld>
            <a:endParaRPr kumimoji="1" lang="ja-JP"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24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024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B2EDA9-F5F4-4FE5-8354-73B87AB72141}" type="slidenum">
              <a:rPr lang="ja-JP" altLang="en-US"/>
              <a:pPr fontAlgn="base">
                <a:spcBef>
                  <a:spcPct val="0"/>
                </a:spcBef>
                <a:spcAft>
                  <a:spcPct val="0"/>
                </a:spcAft>
              </a:pPr>
              <a:t>44</a:t>
            </a:fld>
            <a:endParaRPr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4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104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D72BA9-01A7-4178-91FB-024953737F4B}" type="slidenum">
              <a:rPr lang="ja-JP" altLang="en-US"/>
              <a:pPr fontAlgn="base">
                <a:spcBef>
                  <a:spcPct val="0"/>
                </a:spcBef>
                <a:spcAft>
                  <a:spcPct val="0"/>
                </a:spcAft>
              </a:pPr>
              <a:t>45</a:t>
            </a:fld>
            <a:endParaRPr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F7256036-C53E-417C-873B-57FCD2D98743}" type="slidenum">
              <a:rPr lang="ja-JP" altLang="en-US" smtClean="0"/>
              <a:pPr>
                <a:defRPr/>
              </a:pPr>
              <a:t>46</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8</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01EC23D-09A2-4CB2-B05E-6B9724E8F4A2}" type="slidenum">
              <a:rPr kumimoji="1" lang="ja-JP" altLang="en-US" smtClean="0"/>
              <a:pPr/>
              <a:t>9</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a:defRPr/>
            </a:lvl1pPr>
          </a:lstStyle>
          <a:p>
            <a:pPr lvl="0"/>
            <a:r>
              <a:rPr lang="ja-JP"/>
              <a:t>マスタ タイトルの書式設定</a:t>
            </a:r>
            <a:endParaRPr lang="en-US"/>
          </a:p>
        </p:txBody>
      </p:sp>
      <p:sp>
        <p:nvSpPr>
          <p:cNvPr id="3" name="表プレースホルダ 2"/>
          <p:cNvSpPr txBox="1">
            <a:spLocks noGrp="1"/>
          </p:cNvSpPr>
          <p:nvPr>
            <p:ph type="tbl" idx="1"/>
          </p:nvPr>
        </p:nvSpPr>
        <p:spPr>
          <a:xfrm>
            <a:off x="457200" y="1600200"/>
            <a:ext cx="8229600" cy="4530723"/>
          </a:xfrm>
        </p:spPr>
        <p:txBody>
          <a:bodyPr/>
          <a:lstStyle>
            <a:lvl1pPr>
              <a:defRPr lang="en-US"/>
            </a:lvl1pPr>
          </a:lstStyle>
          <a:p>
            <a:pPr lvl="0"/>
            <a:endParaRPr lang="en-US" noProof="0" smtClean="0"/>
          </a:p>
        </p:txBody>
      </p:sp>
      <p:sp>
        <p:nvSpPr>
          <p:cNvPr id="4" name="日付プレースホルダ 3"/>
          <p:cNvSpPr txBox="1">
            <a:spLocks noGrp="1"/>
          </p:cNvSpPr>
          <p:nvPr>
            <p:ph type="dt" sz="half" idx="10"/>
          </p:nvPr>
        </p:nvSpPr>
        <p:spPr>
          <a:xfrm>
            <a:off x="457200" y="6248400"/>
            <a:ext cx="2133600" cy="457200"/>
          </a:xfrm>
        </p:spPr>
        <p:txBody>
          <a:bodyPr/>
          <a:lstStyle>
            <a:lvl1pPr>
              <a:defRPr/>
            </a:lvl1pPr>
          </a:lstStyle>
          <a:p>
            <a:pPr>
              <a:defRPr/>
            </a:pPr>
            <a:endParaRPr/>
          </a:p>
        </p:txBody>
      </p:sp>
      <p:sp>
        <p:nvSpPr>
          <p:cNvPr id="5" name="フッター プレースホルダ 4"/>
          <p:cNvSpPr txBox="1">
            <a:spLocks noGrp="1"/>
          </p:cNvSpPr>
          <p:nvPr>
            <p:ph type="ftr" sz="quarter" idx="11"/>
          </p:nvPr>
        </p:nvSpPr>
        <p:spPr>
          <a:xfrm>
            <a:off x="3124200" y="6248400"/>
            <a:ext cx="2895600" cy="457200"/>
          </a:xfrm>
        </p:spPr>
        <p:txBody>
          <a:bodyPr/>
          <a:lstStyle>
            <a:lvl1pPr>
              <a:defRPr/>
            </a:lvl1pPr>
          </a:lstStyle>
          <a:p>
            <a:pPr>
              <a:defRPr/>
            </a:pPr>
            <a:endParaRPr/>
          </a:p>
        </p:txBody>
      </p:sp>
      <p:sp>
        <p:nvSpPr>
          <p:cNvPr id="6" name="スライド番号プレースホルダ 5"/>
          <p:cNvSpPr txBox="1">
            <a:spLocks noGrp="1"/>
          </p:cNvSpPr>
          <p:nvPr>
            <p:ph type="sldNum" sz="quarter" idx="12"/>
          </p:nvPr>
        </p:nvSpPr>
        <p:spPr>
          <a:xfrm>
            <a:off x="6553200" y="6248400"/>
            <a:ext cx="2133600" cy="457200"/>
          </a:xfrm>
        </p:spPr>
        <p:txBody>
          <a:bodyPr/>
          <a:lstStyle>
            <a:lvl1pPr>
              <a:defRPr/>
            </a:lvl1pPr>
          </a:lstStyle>
          <a:p>
            <a:pPr>
              <a:defRPr/>
            </a:pPr>
            <a:fld id="{E0CCA062-7C69-4289-99A1-4642DD3B6E0E}" type="slidenum">
              <a:rPr/>
              <a:pPr>
                <a:defRPr/>
              </a:pPr>
              <a:t>&lt;#&gt;</a:t>
            </a:fld>
            <a:endParaRPr/>
          </a:p>
        </p:txBody>
      </p:sp>
    </p:spTree>
  </p:cSld>
  <p:clrMapOvr>
    <a:masterClrMapping/>
  </p:clrMapOvr>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4A448E-34A5-47E9-90C6-7663F562CA7E}" type="datetimeFigureOut">
              <a:rPr kumimoji="1" lang="ja-JP" altLang="en-US" smtClean="0"/>
              <a:pPr/>
              <a:t>2013/10/15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D67AC38-4C38-4920-82D0-49C3A3318C8E}"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A448E-34A5-47E9-90C6-7663F562CA7E}" type="datetimeFigureOut">
              <a:rPr kumimoji="1" lang="ja-JP" altLang="en-US" smtClean="0"/>
              <a:pPr/>
              <a:t>2013/10/15</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7AC38-4C38-4920-82D0-49C3A3318C8E}"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507288" cy="1143000"/>
          </a:xfrm>
          <a:solidFill>
            <a:schemeClr val="bg1"/>
          </a:solidFill>
          <a:ln>
            <a:solidFill>
              <a:schemeClr val="tx1"/>
            </a:solidFill>
          </a:ln>
        </p:spPr>
        <p:txBody>
          <a:bodyPr>
            <a:normAutofit fontScale="90000"/>
          </a:bodyPr>
          <a:lstStyle/>
          <a:p>
            <a:r>
              <a:rPr lang="ja-JP" altLang="en-US" dirty="0" smtClean="0"/>
              <a:t>介護保険改悪</a:t>
            </a:r>
            <a:r>
              <a:rPr lang="ja-JP" altLang="ja-JP" dirty="0" smtClean="0"/>
              <a:t>学習会</a:t>
            </a:r>
            <a:r>
              <a:rPr lang="ja-JP" altLang="en-US" dirty="0" smtClean="0"/>
              <a:t>資料</a:t>
            </a:r>
            <a:r>
              <a:rPr lang="en-US" altLang="ja-JP" dirty="0" smtClean="0"/>
              <a:t>2013</a:t>
            </a:r>
            <a:r>
              <a:rPr lang="ja-JP" altLang="en-US" dirty="0" smtClean="0"/>
              <a:t>年</a:t>
            </a:r>
            <a:r>
              <a:rPr lang="en-US" altLang="ja-JP" dirty="0" smtClean="0"/>
              <a:t>10</a:t>
            </a:r>
            <a:r>
              <a:rPr lang="ja-JP" altLang="en-US" dirty="0" smtClean="0"/>
              <a:t>月</a:t>
            </a:r>
            <a:endParaRPr kumimoji="1" lang="ja-JP" altLang="en-US" dirty="0"/>
          </a:p>
        </p:txBody>
      </p:sp>
      <p:sp>
        <p:nvSpPr>
          <p:cNvPr id="3" name="コンテンツ プレースホルダ 2"/>
          <p:cNvSpPr>
            <a:spLocks noGrp="1"/>
          </p:cNvSpPr>
          <p:nvPr>
            <p:ph idx="1"/>
          </p:nvPr>
        </p:nvSpPr>
        <p:spPr>
          <a:xfrm>
            <a:off x="457200" y="1600201"/>
            <a:ext cx="8229600" cy="2476872"/>
          </a:xfrm>
        </p:spPr>
        <p:txBody>
          <a:bodyPr>
            <a:normAutofit/>
          </a:bodyPr>
          <a:lstStyle/>
          <a:p>
            <a:pPr>
              <a:buNone/>
            </a:pPr>
            <a:r>
              <a:rPr lang="ja-JP" altLang="ja-JP" dirty="0" smtClean="0"/>
              <a:t>１　社会保障税一体改革と介護保険改悪</a:t>
            </a:r>
          </a:p>
          <a:p>
            <a:pPr>
              <a:buNone/>
            </a:pPr>
            <a:r>
              <a:rPr lang="ja-JP" altLang="ja-JP" dirty="0" smtClean="0"/>
              <a:t>２　</a:t>
            </a:r>
            <a:r>
              <a:rPr lang="ja-JP" altLang="en-US" dirty="0" smtClean="0"/>
              <a:t>介護保険制度</a:t>
            </a:r>
            <a:r>
              <a:rPr lang="ja-JP" altLang="ja-JP" dirty="0" smtClean="0"/>
              <a:t>改悪の主な内容</a:t>
            </a:r>
          </a:p>
          <a:p>
            <a:pPr>
              <a:buNone/>
            </a:pPr>
            <a:r>
              <a:rPr lang="ja-JP" altLang="ja-JP" dirty="0" smtClean="0"/>
              <a:t>３</a:t>
            </a:r>
            <a:r>
              <a:rPr lang="ja-JP" altLang="en-US" dirty="0" smtClean="0"/>
              <a:t>　</a:t>
            </a:r>
            <a:r>
              <a:rPr lang="ja-JP" altLang="ja-JP" dirty="0" smtClean="0"/>
              <a:t>介護保険の根本問題と改革の方向</a:t>
            </a:r>
          </a:p>
          <a:p>
            <a:pPr>
              <a:buNone/>
            </a:pPr>
            <a:r>
              <a:rPr lang="ja-JP" altLang="ja-JP" dirty="0" smtClean="0"/>
              <a:t>４　行動するときは今！</a:t>
            </a:r>
            <a:r>
              <a:rPr lang="ja-JP" altLang="en-US" dirty="0" smtClean="0"/>
              <a:t>私たちの展望</a:t>
            </a:r>
            <a:endParaRPr lang="ja-JP" altLang="ja-JP" dirty="0" smtClean="0"/>
          </a:p>
          <a:p>
            <a:endParaRPr kumimoji="1" lang="ja-JP" altLang="en-US" dirty="0"/>
          </a:p>
        </p:txBody>
      </p:sp>
      <p:sp>
        <p:nvSpPr>
          <p:cNvPr id="4" name="正方形/長方形 3"/>
          <p:cNvSpPr/>
          <p:nvPr/>
        </p:nvSpPr>
        <p:spPr>
          <a:xfrm>
            <a:off x="251520" y="4293096"/>
            <a:ext cx="8712968" cy="23762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dirty="0" smtClean="0">
                <a:solidFill>
                  <a:srgbClr val="FF0000"/>
                </a:solidFill>
              </a:rPr>
              <a:t>学び・知るだけでなく、考え・行動する学習会に</a:t>
            </a:r>
            <a:endParaRPr kumimoji="1" lang="ja-JP" altLang="en-US" sz="66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994122"/>
          </a:xfrm>
          <a:solidFill>
            <a:schemeClr val="tx2">
              <a:lumMod val="20000"/>
              <a:lumOff val="80000"/>
            </a:schemeClr>
          </a:solidFill>
        </p:spPr>
        <p:txBody>
          <a:bodyPr/>
          <a:lstStyle/>
          <a:p>
            <a:r>
              <a:rPr lang="ja-JP" altLang="en-US" u="sng" dirty="0" smtClean="0"/>
              <a:t>当初の厚生労働省の検討案</a:t>
            </a:r>
            <a:endParaRPr kumimoji="1" lang="ja-JP" altLang="en-US" u="sng" dirty="0"/>
          </a:p>
        </p:txBody>
      </p:sp>
      <p:sp>
        <p:nvSpPr>
          <p:cNvPr id="3" name="コンテンツ プレースホルダ 2"/>
          <p:cNvSpPr>
            <a:spLocks noGrp="1"/>
          </p:cNvSpPr>
          <p:nvPr>
            <p:ph idx="1"/>
          </p:nvPr>
        </p:nvSpPr>
        <p:spPr>
          <a:xfrm>
            <a:off x="457200" y="1268760"/>
            <a:ext cx="8229600" cy="4857403"/>
          </a:xfrm>
        </p:spPr>
        <p:txBody>
          <a:bodyPr>
            <a:noAutofit/>
          </a:bodyPr>
          <a:lstStyle/>
          <a:p>
            <a:pPr>
              <a:buNone/>
            </a:pPr>
            <a:r>
              <a:rPr lang="ja-JP" altLang="ja-JP" sz="4400" dirty="0" smtClean="0"/>
              <a:t>①</a:t>
            </a:r>
            <a:r>
              <a:rPr lang="ja-JP" altLang="en-US" sz="4400" dirty="0" smtClean="0"/>
              <a:t>予防給付を</a:t>
            </a:r>
            <a:r>
              <a:rPr lang="ja-JP" altLang="en-US" sz="4400" dirty="0" smtClean="0">
                <a:solidFill>
                  <a:srgbClr val="FF0000"/>
                </a:solidFill>
              </a:rPr>
              <a:t>地域支援事業に</a:t>
            </a:r>
            <a:r>
              <a:rPr lang="ja-JP" altLang="ja-JP" sz="4400" dirty="0" smtClean="0">
                <a:solidFill>
                  <a:srgbClr val="FF0000"/>
                </a:solidFill>
              </a:rPr>
              <a:t>段階的</a:t>
            </a:r>
            <a:r>
              <a:rPr lang="ja-JP" altLang="en-US" sz="4400" dirty="0" smtClean="0">
                <a:solidFill>
                  <a:srgbClr val="FF0000"/>
                </a:solidFill>
              </a:rPr>
              <a:t>に移行</a:t>
            </a:r>
            <a:r>
              <a:rPr lang="ja-JP" altLang="en-US" sz="4400" dirty="0" smtClean="0"/>
              <a:t>する。</a:t>
            </a:r>
            <a:endParaRPr lang="en-US" altLang="ja-JP" sz="4400" dirty="0" smtClean="0"/>
          </a:p>
          <a:p>
            <a:pPr>
              <a:buNone/>
            </a:pPr>
            <a:r>
              <a:rPr lang="ja-JP" altLang="ja-JP" sz="4400" dirty="0" smtClean="0"/>
              <a:t>②提供するサービス内容や価格、利用者の負担割合を</a:t>
            </a:r>
            <a:r>
              <a:rPr lang="ja-JP" altLang="ja-JP" sz="4400" dirty="0" smtClean="0">
                <a:solidFill>
                  <a:srgbClr val="FF0000"/>
                </a:solidFill>
              </a:rPr>
              <a:t>市町村の裁量</a:t>
            </a:r>
            <a:r>
              <a:rPr lang="ja-JP" altLang="ja-JP" sz="4400" dirty="0" smtClean="0"/>
              <a:t>で決める</a:t>
            </a:r>
            <a:endParaRPr lang="en-US" altLang="ja-JP" sz="4400" dirty="0" smtClean="0"/>
          </a:p>
          <a:p>
            <a:pPr>
              <a:buNone/>
            </a:pPr>
            <a:r>
              <a:rPr lang="ja-JP" altLang="ja-JP" sz="4400" dirty="0" smtClean="0"/>
              <a:t>③ボランティアやＮＰＯなども担い手にして</a:t>
            </a:r>
            <a:r>
              <a:rPr lang="ja-JP" altLang="ja-JP" sz="4400" dirty="0" smtClean="0">
                <a:solidFill>
                  <a:srgbClr val="FF0000"/>
                </a:solidFill>
              </a:rPr>
              <a:t>コスト削減</a:t>
            </a:r>
            <a:r>
              <a:rPr lang="ja-JP" altLang="ja-JP" sz="4400" dirty="0" smtClean="0"/>
              <a:t>をはかる</a:t>
            </a:r>
            <a:endParaRPr kumimoji="1" lang="ja-JP" altLang="en-US"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a:solidFill>
            <a:schemeClr val="bg1"/>
          </a:solidFill>
          <a:ln>
            <a:solidFill>
              <a:schemeClr val="tx1"/>
            </a:solidFill>
          </a:ln>
        </p:spPr>
        <p:txBody>
          <a:bodyPr/>
          <a:lstStyle/>
          <a:p>
            <a:r>
              <a:rPr kumimoji="1" lang="ja-JP" altLang="en-US" dirty="0" smtClean="0"/>
              <a:t>介護保険の「種類」　現在</a:t>
            </a:r>
            <a:endParaRPr kumimoji="1" lang="ja-JP" altLang="en-US" dirty="0"/>
          </a:p>
        </p:txBody>
      </p:sp>
      <p:sp>
        <p:nvSpPr>
          <p:cNvPr id="4" name="正方形/長方形 3"/>
          <p:cNvSpPr/>
          <p:nvPr/>
        </p:nvSpPr>
        <p:spPr>
          <a:xfrm>
            <a:off x="251520" y="1844824"/>
            <a:ext cx="6336704" cy="352839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4000" dirty="0" smtClean="0">
                <a:solidFill>
                  <a:srgbClr val="FF0000"/>
                </a:solidFill>
              </a:rPr>
              <a:t>　　介護給付（要介護者</a:t>
            </a:r>
            <a:r>
              <a:rPr lang="ja-JP" altLang="en-US" sz="4000" dirty="0" smtClean="0">
                <a:solidFill>
                  <a:srgbClr val="FF0000"/>
                </a:solidFill>
              </a:rPr>
              <a:t>）</a:t>
            </a:r>
            <a:endParaRPr lang="en-US" altLang="ja-JP" sz="4000" dirty="0" smtClean="0">
              <a:solidFill>
                <a:srgbClr val="FF0000"/>
              </a:solidFill>
            </a:endParaRPr>
          </a:p>
          <a:p>
            <a:r>
              <a:rPr kumimoji="1" lang="ja-JP" altLang="en-US" sz="3600" dirty="0" smtClean="0">
                <a:solidFill>
                  <a:schemeClr val="tx1"/>
                </a:solidFill>
              </a:rPr>
              <a:t>　　約</a:t>
            </a:r>
            <a:r>
              <a:rPr lang="ja-JP" altLang="en-US" sz="3600" dirty="0" smtClean="0">
                <a:solidFill>
                  <a:schemeClr val="tx1"/>
                </a:solidFill>
              </a:rPr>
              <a:t>７兆１０００億円</a:t>
            </a:r>
            <a:r>
              <a:rPr lang="ja-JP" altLang="en-US" sz="2400" dirty="0" smtClean="0">
                <a:solidFill>
                  <a:schemeClr val="tx1"/>
                </a:solidFill>
              </a:rPr>
              <a:t>（２０１１年度）</a:t>
            </a:r>
            <a:endParaRPr lang="en-US" altLang="ja-JP" sz="2400" dirty="0" smtClean="0">
              <a:solidFill>
                <a:schemeClr val="tx1"/>
              </a:solidFill>
            </a:endParaRPr>
          </a:p>
          <a:p>
            <a:endParaRPr kumimoji="1" lang="en-US" altLang="ja-JP" sz="2400" dirty="0" smtClean="0">
              <a:solidFill>
                <a:schemeClr val="tx1"/>
              </a:solidFill>
            </a:endParaRPr>
          </a:p>
          <a:p>
            <a:r>
              <a:rPr kumimoji="1" lang="ja-JP" altLang="en-US" sz="4800" dirty="0" smtClean="0">
                <a:solidFill>
                  <a:schemeClr val="tx1"/>
                </a:solidFill>
              </a:rPr>
              <a:t>　　　</a:t>
            </a:r>
            <a:r>
              <a:rPr kumimoji="1" lang="ja-JP" altLang="en-US" sz="4800" u="sng" dirty="0" smtClean="0">
                <a:solidFill>
                  <a:schemeClr val="tx1"/>
                </a:solidFill>
              </a:rPr>
              <a:t>個別給付</a:t>
            </a:r>
            <a:endParaRPr kumimoji="1" lang="en-US" altLang="ja-JP" sz="4800" u="sng" dirty="0" smtClean="0">
              <a:solidFill>
                <a:schemeClr val="tx1"/>
              </a:solidFill>
            </a:endParaRPr>
          </a:p>
          <a:p>
            <a:r>
              <a:rPr lang="ja-JP" altLang="en-US" sz="2400" dirty="0" smtClean="0">
                <a:solidFill>
                  <a:schemeClr val="tx1"/>
                </a:solidFill>
              </a:rPr>
              <a:t>　　　◆法定のサービス類型</a:t>
            </a:r>
            <a:endParaRPr lang="en-US" altLang="ja-JP" sz="2400" dirty="0" smtClean="0">
              <a:solidFill>
                <a:schemeClr val="tx1"/>
              </a:solidFill>
            </a:endParaRPr>
          </a:p>
          <a:p>
            <a:r>
              <a:rPr kumimoji="1" lang="ja-JP" altLang="en-US" sz="2400" dirty="0" smtClean="0">
                <a:solidFill>
                  <a:schemeClr val="tx1"/>
                </a:solidFill>
              </a:rPr>
              <a:t>　　　　（特養・訪問介護・通所介護等）</a:t>
            </a:r>
            <a:endParaRPr kumimoji="1" lang="en-US" altLang="ja-JP" sz="2400" dirty="0" smtClean="0">
              <a:solidFill>
                <a:schemeClr val="tx1"/>
              </a:solidFill>
            </a:endParaRPr>
          </a:p>
          <a:p>
            <a:r>
              <a:rPr lang="ja-JP" altLang="en-US" sz="2400" dirty="0" smtClean="0">
                <a:solidFill>
                  <a:schemeClr val="tx1"/>
                </a:solidFill>
              </a:rPr>
              <a:t>　　　◆人員基準・運営基準あり　　</a:t>
            </a:r>
            <a:endParaRPr kumimoji="1" lang="ja-JP" altLang="en-US" sz="2400" dirty="0">
              <a:solidFill>
                <a:schemeClr val="tx1"/>
              </a:solidFill>
            </a:endParaRPr>
          </a:p>
        </p:txBody>
      </p:sp>
      <p:sp>
        <p:nvSpPr>
          <p:cNvPr id="6" name="正方形/長方形 5"/>
          <p:cNvSpPr/>
          <p:nvPr/>
        </p:nvSpPr>
        <p:spPr>
          <a:xfrm>
            <a:off x="6732240" y="1844824"/>
            <a:ext cx="1224136" cy="352839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rgbClr val="FF0000"/>
                </a:solidFill>
              </a:rPr>
              <a:t>予防</a:t>
            </a:r>
            <a:r>
              <a:rPr kumimoji="1" lang="ja-JP" altLang="en-US" sz="2000" dirty="0" smtClean="0">
                <a:solidFill>
                  <a:srgbClr val="FF0000"/>
                </a:solidFill>
              </a:rPr>
              <a:t>給付</a:t>
            </a:r>
            <a:endParaRPr kumimoji="1" lang="en-US" altLang="ja-JP" sz="2000" dirty="0" smtClean="0">
              <a:solidFill>
                <a:srgbClr val="FF0000"/>
              </a:solidFill>
            </a:endParaRPr>
          </a:p>
          <a:p>
            <a:r>
              <a:rPr kumimoji="1" lang="ja-JP" altLang="en-US" sz="2000" dirty="0" smtClean="0">
                <a:solidFill>
                  <a:srgbClr val="FF0000"/>
                </a:solidFill>
              </a:rPr>
              <a:t>（要支援者</a:t>
            </a:r>
            <a:r>
              <a:rPr lang="ja-JP" altLang="en-US" sz="2000" dirty="0" smtClean="0">
                <a:solidFill>
                  <a:srgbClr val="FF0000"/>
                </a:solidFill>
              </a:rPr>
              <a:t>）</a:t>
            </a:r>
            <a:endParaRPr lang="en-US" altLang="ja-JP" sz="2000" dirty="0" smtClean="0">
              <a:solidFill>
                <a:srgbClr val="FF0000"/>
              </a:solidFill>
            </a:endParaRPr>
          </a:p>
          <a:p>
            <a:r>
              <a:rPr kumimoji="1" lang="ja-JP" altLang="en-US" sz="1400" b="1" dirty="0" smtClean="0">
                <a:solidFill>
                  <a:schemeClr val="tx1"/>
                </a:solidFill>
              </a:rPr>
              <a:t>約</a:t>
            </a:r>
            <a:r>
              <a:rPr lang="ja-JP" altLang="en-US" sz="1400" b="1" dirty="0" smtClean="0">
                <a:solidFill>
                  <a:schemeClr val="tx1"/>
                </a:solidFill>
              </a:rPr>
              <a:t>４１００億円</a:t>
            </a:r>
            <a:endParaRPr lang="en-US" altLang="ja-JP" sz="1400" b="1" dirty="0" smtClean="0">
              <a:solidFill>
                <a:schemeClr val="tx1"/>
              </a:solidFill>
            </a:endParaRPr>
          </a:p>
          <a:p>
            <a:r>
              <a:rPr lang="ja-JP" altLang="en-US" sz="1200" dirty="0" smtClean="0">
                <a:solidFill>
                  <a:schemeClr val="tx1"/>
                </a:solidFill>
              </a:rPr>
              <a:t>（２０１１年度）</a:t>
            </a:r>
            <a:endParaRPr lang="en-US" altLang="ja-JP" sz="1200" dirty="0" smtClean="0">
              <a:solidFill>
                <a:schemeClr val="tx1"/>
              </a:solidFill>
            </a:endParaRPr>
          </a:p>
          <a:p>
            <a:endParaRPr kumimoji="1" lang="en-US" altLang="ja-JP" sz="1200" dirty="0" smtClean="0">
              <a:solidFill>
                <a:schemeClr val="tx1"/>
              </a:solidFill>
            </a:endParaRPr>
          </a:p>
          <a:p>
            <a:r>
              <a:rPr kumimoji="1" lang="ja-JP" altLang="en-US" sz="2000" b="1" u="sng" dirty="0" smtClean="0">
                <a:solidFill>
                  <a:schemeClr val="tx1"/>
                </a:solidFill>
              </a:rPr>
              <a:t>個別給付</a:t>
            </a:r>
            <a:endParaRPr kumimoji="1" lang="en-US" altLang="ja-JP" sz="2000" b="1" u="sng" dirty="0" smtClean="0">
              <a:solidFill>
                <a:schemeClr val="tx1"/>
              </a:solidFill>
            </a:endParaRPr>
          </a:p>
          <a:p>
            <a:r>
              <a:rPr lang="ja-JP" altLang="en-US" sz="1200" dirty="0" smtClean="0">
                <a:solidFill>
                  <a:schemeClr val="tx1"/>
                </a:solidFill>
              </a:rPr>
              <a:t>◆法定のサービス類型</a:t>
            </a:r>
            <a:endParaRPr lang="en-US" altLang="ja-JP" sz="1200" dirty="0" smtClean="0">
              <a:solidFill>
                <a:schemeClr val="tx1"/>
              </a:solidFill>
            </a:endParaRPr>
          </a:p>
          <a:p>
            <a:r>
              <a:rPr kumimoji="1" lang="ja-JP" altLang="en-US" sz="1200" dirty="0" smtClean="0">
                <a:solidFill>
                  <a:schemeClr val="tx1"/>
                </a:solidFill>
              </a:rPr>
              <a:t>（予防訪問介護・予防通所介護等）</a:t>
            </a:r>
            <a:endParaRPr kumimoji="1" lang="en-US" altLang="ja-JP" sz="1200" dirty="0" smtClean="0">
              <a:solidFill>
                <a:schemeClr val="tx1"/>
              </a:solidFill>
            </a:endParaRPr>
          </a:p>
          <a:p>
            <a:r>
              <a:rPr lang="ja-JP" altLang="en-US" sz="1200" dirty="0" smtClean="0">
                <a:solidFill>
                  <a:schemeClr val="tx1"/>
                </a:solidFill>
              </a:rPr>
              <a:t>◆人員基準・運営基準あり</a:t>
            </a:r>
            <a:endParaRPr kumimoji="1" lang="ja-JP" altLang="en-US" sz="1200" dirty="0">
              <a:solidFill>
                <a:schemeClr val="tx1"/>
              </a:solidFill>
            </a:endParaRPr>
          </a:p>
        </p:txBody>
      </p:sp>
      <p:sp>
        <p:nvSpPr>
          <p:cNvPr id="7" name="角丸四角形 6"/>
          <p:cNvSpPr/>
          <p:nvPr/>
        </p:nvSpPr>
        <p:spPr>
          <a:xfrm>
            <a:off x="251520" y="1268760"/>
            <a:ext cx="7704856"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介護保険給付</a:t>
            </a:r>
            <a:endParaRPr kumimoji="1" lang="ja-JP" altLang="en-US" sz="3200" b="1" dirty="0">
              <a:solidFill>
                <a:schemeClr val="tx1"/>
              </a:solidFill>
            </a:endParaRPr>
          </a:p>
        </p:txBody>
      </p:sp>
      <p:sp>
        <p:nvSpPr>
          <p:cNvPr id="8" name="正方形/長方形 7"/>
          <p:cNvSpPr/>
          <p:nvPr/>
        </p:nvSpPr>
        <p:spPr>
          <a:xfrm>
            <a:off x="8028384" y="1412776"/>
            <a:ext cx="360040" cy="439248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b="1" dirty="0" smtClean="0">
                <a:solidFill>
                  <a:srgbClr val="FF0000"/>
                </a:solidFill>
              </a:rPr>
              <a:t>地域支援事業</a:t>
            </a:r>
            <a:endParaRPr kumimoji="1" lang="en-US" altLang="ja-JP" sz="1600" b="1" dirty="0" smtClean="0">
              <a:solidFill>
                <a:srgbClr val="FF0000"/>
              </a:solidFill>
            </a:endParaRPr>
          </a:p>
          <a:p>
            <a:endParaRPr kumimoji="1" lang="en-US" altLang="ja-JP" sz="1600" b="1" dirty="0" smtClean="0">
              <a:solidFill>
                <a:schemeClr val="tx1"/>
              </a:solidFill>
            </a:endParaRPr>
          </a:p>
          <a:p>
            <a:r>
              <a:rPr kumimoji="1" lang="ja-JP" altLang="en-US" sz="1600" b="1" dirty="0" smtClean="0">
                <a:solidFill>
                  <a:schemeClr val="tx1"/>
                </a:solidFill>
              </a:rPr>
              <a:t>約１５７０</a:t>
            </a:r>
            <a:r>
              <a:rPr lang="ja-JP" altLang="en-US" sz="1600" b="1" dirty="0" smtClean="0">
                <a:solidFill>
                  <a:schemeClr val="tx1"/>
                </a:solidFill>
              </a:rPr>
              <a:t>億円</a:t>
            </a:r>
            <a:endParaRPr lang="en-US" altLang="ja-JP" sz="1600" b="1" dirty="0" smtClean="0">
              <a:solidFill>
                <a:schemeClr val="tx1"/>
              </a:solidFill>
            </a:endParaRPr>
          </a:p>
          <a:p>
            <a:endParaRPr lang="en-US" altLang="ja-JP" sz="1400" dirty="0" smtClean="0">
              <a:solidFill>
                <a:schemeClr val="tx1"/>
              </a:solidFill>
            </a:endParaRPr>
          </a:p>
          <a:p>
            <a:endParaRPr lang="en-US" altLang="ja-JP" sz="1200" dirty="0" smtClean="0">
              <a:solidFill>
                <a:schemeClr val="tx1"/>
              </a:solidFill>
            </a:endParaRPr>
          </a:p>
          <a:p>
            <a:endParaRPr kumimoji="1" lang="en-US" altLang="ja-JP" sz="1200" dirty="0" smtClean="0">
              <a:solidFill>
                <a:schemeClr val="tx1"/>
              </a:solidFill>
            </a:endParaRPr>
          </a:p>
          <a:p>
            <a:endParaRPr kumimoji="1" lang="en-US" altLang="ja-JP" sz="1400" b="1" u="sng" dirty="0" smtClean="0">
              <a:solidFill>
                <a:schemeClr val="tx1"/>
              </a:solidFill>
            </a:endParaRPr>
          </a:p>
        </p:txBody>
      </p:sp>
      <p:sp>
        <p:nvSpPr>
          <p:cNvPr id="9" name="四角形吹き出し 8"/>
          <p:cNvSpPr/>
          <p:nvPr/>
        </p:nvSpPr>
        <p:spPr>
          <a:xfrm>
            <a:off x="3131840" y="5517232"/>
            <a:ext cx="3888432" cy="1196752"/>
          </a:xfrm>
          <a:prstGeom prst="wedgeRectCallout">
            <a:avLst>
              <a:gd name="adj1" fmla="val 76341"/>
              <a:gd name="adj2" fmla="val -505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u="sng" dirty="0" smtClean="0">
                <a:solidFill>
                  <a:schemeClr val="tx1"/>
                </a:solidFill>
              </a:rPr>
              <a:t>市町村事業</a:t>
            </a:r>
            <a:endParaRPr kumimoji="1" lang="en-US" altLang="ja-JP" sz="2000" u="sng" dirty="0" smtClean="0">
              <a:solidFill>
                <a:schemeClr val="tx1"/>
              </a:solidFill>
            </a:endParaRPr>
          </a:p>
          <a:p>
            <a:r>
              <a:rPr lang="ja-JP" altLang="en-US" sz="1400" u="sng" dirty="0" smtClean="0">
                <a:solidFill>
                  <a:schemeClr val="tx1"/>
                </a:solidFill>
              </a:rPr>
              <a:t>包括的支援事業・任意事業</a:t>
            </a:r>
            <a:endParaRPr lang="en-US" altLang="ja-JP" sz="1400" u="sng" dirty="0" smtClean="0">
              <a:solidFill>
                <a:schemeClr val="tx1"/>
              </a:solidFill>
            </a:endParaRPr>
          </a:p>
          <a:p>
            <a:r>
              <a:rPr kumimoji="1" lang="ja-JP" altLang="en-US" sz="1400" dirty="0" smtClean="0">
                <a:solidFill>
                  <a:schemeClr val="tx1"/>
                </a:solidFill>
              </a:rPr>
              <a:t>◆地域包括支援センターの運営等</a:t>
            </a:r>
            <a:endParaRPr kumimoji="1" lang="en-US" altLang="ja-JP" sz="1400" dirty="0" smtClean="0">
              <a:solidFill>
                <a:schemeClr val="tx1"/>
              </a:solidFill>
            </a:endParaRPr>
          </a:p>
          <a:p>
            <a:r>
              <a:rPr lang="ja-JP" altLang="en-US" sz="1400" u="sng" dirty="0" smtClean="0">
                <a:solidFill>
                  <a:schemeClr val="tx1"/>
                </a:solidFill>
              </a:rPr>
              <a:t>介護予防・日常生活支援事業</a:t>
            </a:r>
            <a:endParaRPr lang="en-US" altLang="ja-JP" sz="1400" u="sng" dirty="0" smtClean="0">
              <a:solidFill>
                <a:schemeClr val="tx1"/>
              </a:solidFill>
            </a:endParaRPr>
          </a:p>
          <a:p>
            <a:r>
              <a:rPr kumimoji="1" lang="ja-JP" altLang="en-US" sz="1400" u="sng" dirty="0" smtClean="0">
                <a:solidFill>
                  <a:schemeClr val="tx1"/>
                </a:solidFill>
              </a:rPr>
              <a:t>◆事業内容は市町村</a:t>
            </a:r>
            <a:r>
              <a:rPr lang="ja-JP" altLang="en-US" sz="1400" u="sng" dirty="0" smtClean="0">
                <a:solidFill>
                  <a:schemeClr val="tx1"/>
                </a:solidFill>
              </a:rPr>
              <a:t>の裁量、人員・運営基準なし</a:t>
            </a:r>
            <a:endParaRPr kumimoji="1" lang="ja-JP" altLang="en-US" sz="1400" u="sng" dirty="0">
              <a:solidFill>
                <a:schemeClr val="tx1"/>
              </a:solidFill>
            </a:endParaRPr>
          </a:p>
        </p:txBody>
      </p:sp>
      <p:sp>
        <p:nvSpPr>
          <p:cNvPr id="10" name="円/楕円 9"/>
          <p:cNvSpPr/>
          <p:nvPr/>
        </p:nvSpPr>
        <p:spPr>
          <a:xfrm>
            <a:off x="7956376" y="908720"/>
            <a:ext cx="720080" cy="52565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吹き出し 10"/>
          <p:cNvSpPr/>
          <p:nvPr/>
        </p:nvSpPr>
        <p:spPr>
          <a:xfrm>
            <a:off x="7524328" y="6021288"/>
            <a:ext cx="1619672" cy="836712"/>
          </a:xfrm>
          <a:prstGeom prst="wedgeRoundRectCallout">
            <a:avLst>
              <a:gd name="adj1" fmla="val -11194"/>
              <a:gd name="adj2" fmla="val -119122"/>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rgbClr val="FF0000"/>
                </a:solidFill>
              </a:rPr>
              <a:t>保険の</a:t>
            </a:r>
            <a:endParaRPr lang="en-US" altLang="ja-JP" sz="2400" b="1" dirty="0" smtClean="0">
              <a:solidFill>
                <a:srgbClr val="FF0000"/>
              </a:solidFill>
            </a:endParaRPr>
          </a:p>
          <a:p>
            <a:pPr algn="ctr"/>
            <a:r>
              <a:rPr lang="ja-JP" altLang="en-US" sz="2400" b="1" dirty="0" smtClean="0">
                <a:solidFill>
                  <a:srgbClr val="FF0000"/>
                </a:solidFill>
              </a:rPr>
              <a:t>おまけ？</a:t>
            </a:r>
            <a:endParaRPr kumimoji="1" lang="ja-JP"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a:solidFill>
            <a:schemeClr val="bg1"/>
          </a:solidFill>
          <a:ln>
            <a:solidFill>
              <a:schemeClr val="tx1"/>
            </a:solidFill>
          </a:ln>
        </p:spPr>
        <p:txBody>
          <a:bodyPr/>
          <a:lstStyle/>
          <a:p>
            <a:r>
              <a:rPr kumimoji="1" lang="ja-JP" altLang="en-US" dirty="0" smtClean="0"/>
              <a:t>介護保険の「種類」　改悪後</a:t>
            </a:r>
            <a:endParaRPr kumimoji="1" lang="ja-JP" altLang="en-US" dirty="0"/>
          </a:p>
        </p:txBody>
      </p:sp>
      <p:sp>
        <p:nvSpPr>
          <p:cNvPr id="4" name="正方形/長方形 3"/>
          <p:cNvSpPr/>
          <p:nvPr/>
        </p:nvSpPr>
        <p:spPr>
          <a:xfrm>
            <a:off x="251520" y="1844824"/>
            <a:ext cx="6480720" cy="374441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4000" dirty="0" smtClean="0">
                <a:solidFill>
                  <a:srgbClr val="FF0000"/>
                </a:solidFill>
              </a:rPr>
              <a:t>　　介護給付（要介護者</a:t>
            </a:r>
            <a:r>
              <a:rPr lang="ja-JP" altLang="en-US" sz="4000" dirty="0" smtClean="0">
                <a:solidFill>
                  <a:srgbClr val="FF0000"/>
                </a:solidFill>
              </a:rPr>
              <a:t>）</a:t>
            </a:r>
            <a:endParaRPr lang="en-US" altLang="ja-JP" sz="4000" dirty="0" smtClean="0">
              <a:solidFill>
                <a:srgbClr val="FF0000"/>
              </a:solidFill>
            </a:endParaRPr>
          </a:p>
          <a:p>
            <a:r>
              <a:rPr kumimoji="1" lang="ja-JP" altLang="en-US" sz="3600" dirty="0" smtClean="0">
                <a:solidFill>
                  <a:schemeClr val="tx1"/>
                </a:solidFill>
              </a:rPr>
              <a:t>　　約</a:t>
            </a:r>
            <a:r>
              <a:rPr lang="ja-JP" altLang="en-US" sz="3600" dirty="0" smtClean="0">
                <a:solidFill>
                  <a:schemeClr val="tx1"/>
                </a:solidFill>
              </a:rPr>
              <a:t>７兆１０００億円</a:t>
            </a:r>
            <a:r>
              <a:rPr lang="ja-JP" altLang="en-US" sz="2400" dirty="0" smtClean="0">
                <a:solidFill>
                  <a:schemeClr val="tx1"/>
                </a:solidFill>
              </a:rPr>
              <a:t>（２０１１年度）</a:t>
            </a:r>
            <a:endParaRPr lang="en-US" altLang="ja-JP" sz="2400" dirty="0" smtClean="0">
              <a:solidFill>
                <a:schemeClr val="tx1"/>
              </a:solidFill>
            </a:endParaRPr>
          </a:p>
          <a:p>
            <a:endParaRPr kumimoji="1" lang="en-US" altLang="ja-JP" sz="2400" dirty="0" smtClean="0">
              <a:solidFill>
                <a:schemeClr val="tx1"/>
              </a:solidFill>
            </a:endParaRPr>
          </a:p>
          <a:p>
            <a:r>
              <a:rPr kumimoji="1" lang="ja-JP" altLang="en-US" sz="4800" dirty="0" smtClean="0">
                <a:solidFill>
                  <a:schemeClr val="tx1"/>
                </a:solidFill>
              </a:rPr>
              <a:t>　　　</a:t>
            </a:r>
            <a:r>
              <a:rPr kumimoji="1" lang="ja-JP" altLang="en-US" sz="4800" u="sng" dirty="0" smtClean="0">
                <a:solidFill>
                  <a:schemeClr val="tx1"/>
                </a:solidFill>
              </a:rPr>
              <a:t>個別給付</a:t>
            </a:r>
            <a:endParaRPr kumimoji="1" lang="en-US" altLang="ja-JP" sz="4800" u="sng" dirty="0" smtClean="0">
              <a:solidFill>
                <a:schemeClr val="tx1"/>
              </a:solidFill>
            </a:endParaRPr>
          </a:p>
          <a:p>
            <a:r>
              <a:rPr lang="ja-JP" altLang="en-US" sz="2400" dirty="0" smtClean="0">
                <a:solidFill>
                  <a:schemeClr val="tx1"/>
                </a:solidFill>
              </a:rPr>
              <a:t>　　　◆法定のサービス類型</a:t>
            </a:r>
            <a:endParaRPr lang="en-US" altLang="ja-JP" sz="2400" dirty="0" smtClean="0">
              <a:solidFill>
                <a:schemeClr val="tx1"/>
              </a:solidFill>
            </a:endParaRPr>
          </a:p>
          <a:p>
            <a:r>
              <a:rPr kumimoji="1" lang="ja-JP" altLang="en-US" sz="2400" dirty="0" smtClean="0">
                <a:solidFill>
                  <a:schemeClr val="tx1"/>
                </a:solidFill>
              </a:rPr>
              <a:t>　　　　（特養・訪問介護・通所介護等）</a:t>
            </a:r>
            <a:endParaRPr kumimoji="1" lang="en-US" altLang="ja-JP" sz="2400" dirty="0" smtClean="0">
              <a:solidFill>
                <a:schemeClr val="tx1"/>
              </a:solidFill>
            </a:endParaRPr>
          </a:p>
          <a:p>
            <a:r>
              <a:rPr lang="ja-JP" altLang="en-US" sz="2400" dirty="0" smtClean="0">
                <a:solidFill>
                  <a:schemeClr val="tx1"/>
                </a:solidFill>
              </a:rPr>
              <a:t>　　　◆人員基準・運営基準あり　　</a:t>
            </a:r>
            <a:endParaRPr kumimoji="1" lang="ja-JP" altLang="en-US" sz="2400" dirty="0">
              <a:solidFill>
                <a:schemeClr val="tx1"/>
              </a:solidFill>
            </a:endParaRPr>
          </a:p>
        </p:txBody>
      </p:sp>
      <p:sp>
        <p:nvSpPr>
          <p:cNvPr id="7" name="角丸四角形 6"/>
          <p:cNvSpPr/>
          <p:nvPr/>
        </p:nvSpPr>
        <p:spPr>
          <a:xfrm>
            <a:off x="395536" y="1268760"/>
            <a:ext cx="6120680"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介護保険給付</a:t>
            </a:r>
            <a:endParaRPr kumimoji="1" lang="ja-JP" altLang="en-US" sz="3200" b="1" dirty="0">
              <a:solidFill>
                <a:schemeClr val="tx1"/>
              </a:solidFill>
            </a:endParaRPr>
          </a:p>
        </p:txBody>
      </p:sp>
      <p:sp>
        <p:nvSpPr>
          <p:cNvPr id="8" name="正方形/長方形 7"/>
          <p:cNvSpPr/>
          <p:nvPr/>
        </p:nvSpPr>
        <p:spPr>
          <a:xfrm>
            <a:off x="6948264" y="1340768"/>
            <a:ext cx="1440160" cy="496855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rgbClr val="FF0000"/>
                </a:solidFill>
              </a:rPr>
              <a:t>新しい地域支援事業</a:t>
            </a:r>
            <a:endParaRPr kumimoji="1" lang="en-US" altLang="ja-JP" b="1" dirty="0" smtClean="0">
              <a:solidFill>
                <a:srgbClr val="FF0000"/>
              </a:solidFill>
            </a:endParaRPr>
          </a:p>
          <a:p>
            <a:endParaRPr kumimoji="1" lang="en-US" altLang="ja-JP" sz="1400" b="1" dirty="0" smtClean="0">
              <a:solidFill>
                <a:schemeClr val="tx1"/>
              </a:solidFill>
            </a:endParaRPr>
          </a:p>
          <a:p>
            <a:r>
              <a:rPr kumimoji="1" lang="ja-JP" altLang="en-US" sz="1400" b="1" dirty="0" smtClean="0">
                <a:solidFill>
                  <a:schemeClr val="tx1"/>
                </a:solidFill>
              </a:rPr>
              <a:t>約６０００</a:t>
            </a:r>
            <a:r>
              <a:rPr lang="ja-JP" altLang="en-US" sz="1400" b="1" dirty="0" smtClean="0">
                <a:solidFill>
                  <a:schemeClr val="tx1"/>
                </a:solidFill>
              </a:rPr>
              <a:t>億円？</a:t>
            </a:r>
            <a:endParaRPr lang="en-US" altLang="ja-JP" sz="1400" b="1" dirty="0" smtClean="0">
              <a:solidFill>
                <a:schemeClr val="tx1"/>
              </a:solidFill>
            </a:endParaRPr>
          </a:p>
          <a:p>
            <a:r>
              <a:rPr lang="ja-JP" altLang="en-US" sz="2000" u="sng" dirty="0" smtClean="0">
                <a:solidFill>
                  <a:schemeClr val="tx1"/>
                </a:solidFill>
              </a:rPr>
              <a:t>市町村事業</a:t>
            </a:r>
            <a:endParaRPr lang="en-US" altLang="ja-JP" sz="2000" u="sng" dirty="0" smtClean="0">
              <a:solidFill>
                <a:schemeClr val="tx1"/>
              </a:solidFill>
            </a:endParaRPr>
          </a:p>
          <a:p>
            <a:r>
              <a:rPr lang="ja-JP" altLang="en-US" sz="1400" dirty="0" smtClean="0">
                <a:solidFill>
                  <a:schemeClr val="tx1"/>
                </a:solidFill>
              </a:rPr>
              <a:t>○新しい総合事業（</a:t>
            </a:r>
            <a:r>
              <a:rPr lang="ja-JP" altLang="en-US" sz="1600" b="1" u="sng" dirty="0" smtClean="0">
                <a:solidFill>
                  <a:schemeClr val="tx1"/>
                </a:solidFill>
              </a:rPr>
              <a:t>要支援事業</a:t>
            </a:r>
            <a:r>
              <a:rPr lang="ja-JP" altLang="en-US" sz="1400" dirty="0" smtClean="0">
                <a:solidFill>
                  <a:schemeClr val="tx1"/>
                </a:solidFill>
              </a:rPr>
              <a:t>・新しい介護予防事業）</a:t>
            </a:r>
            <a:endParaRPr lang="en-US" altLang="ja-JP" sz="1400" dirty="0" smtClean="0">
              <a:solidFill>
                <a:schemeClr val="tx1"/>
              </a:solidFill>
            </a:endParaRPr>
          </a:p>
          <a:p>
            <a:r>
              <a:rPr lang="ja-JP" altLang="en-US" sz="1400" u="sng" dirty="0" smtClean="0">
                <a:solidFill>
                  <a:schemeClr val="tx1"/>
                </a:solidFill>
              </a:rPr>
              <a:t>◆事業内容は市町村の裁量、人員・運営基準なし</a:t>
            </a:r>
          </a:p>
          <a:p>
            <a:r>
              <a:rPr lang="ja-JP" altLang="en-US" sz="1400" dirty="0" smtClean="0">
                <a:solidFill>
                  <a:schemeClr val="tx1"/>
                </a:solidFill>
              </a:rPr>
              <a:t>○新しい包括的支援事業</a:t>
            </a:r>
            <a:endParaRPr lang="en-US" altLang="ja-JP" sz="1400" dirty="0" smtClean="0">
              <a:solidFill>
                <a:schemeClr val="tx1"/>
              </a:solidFill>
            </a:endParaRPr>
          </a:p>
          <a:p>
            <a:r>
              <a:rPr lang="ja-JP" altLang="en-US" sz="1400" dirty="0" smtClean="0">
                <a:solidFill>
                  <a:schemeClr val="tx1"/>
                </a:solidFill>
              </a:rPr>
              <a:t>◆地域包括支援センターの運営等</a:t>
            </a:r>
            <a:endParaRPr lang="en-US" altLang="ja-JP" sz="1400" dirty="0" smtClean="0">
              <a:solidFill>
                <a:schemeClr val="tx1"/>
              </a:solidFill>
            </a:endParaRPr>
          </a:p>
          <a:p>
            <a:endParaRPr lang="en-US" altLang="ja-JP" sz="1400" b="1" dirty="0" smtClean="0">
              <a:solidFill>
                <a:schemeClr val="tx1"/>
              </a:solidFill>
            </a:endParaRPr>
          </a:p>
          <a:p>
            <a:endParaRPr lang="en-US" altLang="ja-JP" sz="1200" dirty="0" smtClean="0">
              <a:solidFill>
                <a:schemeClr val="tx1"/>
              </a:solidFill>
            </a:endParaRPr>
          </a:p>
          <a:p>
            <a:endParaRPr lang="en-US" altLang="ja-JP" sz="1200" dirty="0" smtClean="0">
              <a:solidFill>
                <a:schemeClr val="tx1"/>
              </a:solidFill>
            </a:endParaRPr>
          </a:p>
          <a:p>
            <a:endParaRPr kumimoji="1" lang="en-US" altLang="ja-JP" sz="1200" dirty="0" smtClean="0">
              <a:solidFill>
                <a:schemeClr val="tx1"/>
              </a:solidFill>
            </a:endParaRPr>
          </a:p>
          <a:p>
            <a:endParaRPr kumimoji="1" lang="en-US" altLang="ja-JP" sz="1400" b="1" u="sng" dirty="0" smtClean="0">
              <a:solidFill>
                <a:schemeClr val="tx1"/>
              </a:solidFill>
            </a:endParaRPr>
          </a:p>
        </p:txBody>
      </p:sp>
      <p:sp>
        <p:nvSpPr>
          <p:cNvPr id="11" name="角丸四角形吹き出し 10"/>
          <p:cNvSpPr/>
          <p:nvPr/>
        </p:nvSpPr>
        <p:spPr>
          <a:xfrm>
            <a:off x="2987824" y="5877272"/>
            <a:ext cx="3744416" cy="836712"/>
          </a:xfrm>
          <a:prstGeom prst="wedgeRoundRectCallout">
            <a:avLst>
              <a:gd name="adj1" fmla="val 72365"/>
              <a:gd name="adj2" fmla="val -34530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要支援者はここに全員移行、保険給付の対象でなくなる</a:t>
            </a:r>
            <a:endParaRPr kumimoji="1" lang="ja-JP"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706090"/>
          </a:xfrm>
          <a:solidFill>
            <a:schemeClr val="bg1"/>
          </a:solidFill>
          <a:ln>
            <a:solidFill>
              <a:schemeClr val="tx1"/>
            </a:solidFill>
          </a:ln>
        </p:spPr>
        <p:txBody>
          <a:bodyPr>
            <a:normAutofit fontScale="90000"/>
          </a:bodyPr>
          <a:lstStyle/>
          <a:p>
            <a:r>
              <a:rPr kumimoji="1" lang="ja-JP" altLang="en-US" dirty="0" smtClean="0"/>
              <a:t>厚労省の説明</a:t>
            </a:r>
            <a:endParaRPr kumimoji="1" lang="ja-JP" altLang="en-US" dirty="0"/>
          </a:p>
        </p:txBody>
      </p:sp>
      <p:sp>
        <p:nvSpPr>
          <p:cNvPr id="3" name="コンテンツ プレースホルダ 2"/>
          <p:cNvSpPr>
            <a:spLocks noGrp="1"/>
          </p:cNvSpPr>
          <p:nvPr>
            <p:ph idx="1"/>
          </p:nvPr>
        </p:nvSpPr>
        <p:spPr>
          <a:xfrm>
            <a:off x="467544" y="908720"/>
            <a:ext cx="8280920" cy="5760640"/>
          </a:xfrm>
        </p:spPr>
        <p:txBody>
          <a:bodyPr>
            <a:normAutofit fontScale="85000" lnSpcReduction="20000"/>
          </a:bodyPr>
          <a:lstStyle/>
          <a:p>
            <a:pPr>
              <a:buNone/>
            </a:pPr>
            <a:r>
              <a:rPr lang="ja-JP" altLang="en-US" dirty="0" smtClean="0"/>
              <a:t>○ 要支援者に対する介護予防給付については、市町村が地域の実情に応じ、</a:t>
            </a:r>
            <a:r>
              <a:rPr lang="ja-JP" altLang="en-US" u="sng" dirty="0" smtClean="0">
                <a:solidFill>
                  <a:srgbClr val="FF0000"/>
                </a:solidFill>
              </a:rPr>
              <a:t>住民主体の取組を含めた</a:t>
            </a:r>
            <a:r>
              <a:rPr lang="ja-JP" altLang="en-US" dirty="0" smtClean="0"/>
              <a:t>多様な主体による柔軟な取組により、効果的かつ効率的にサービスの提供をできるよう、</a:t>
            </a:r>
            <a:r>
              <a:rPr lang="ja-JP" altLang="en-US" u="sng" dirty="0" smtClean="0">
                <a:solidFill>
                  <a:srgbClr val="FF0000"/>
                </a:solidFill>
              </a:rPr>
              <a:t>地域支援事業の形式に見直す</a:t>
            </a:r>
            <a:r>
              <a:rPr lang="ja-JP" altLang="en-US" dirty="0" smtClean="0"/>
              <a:t>ことを検討。</a:t>
            </a:r>
          </a:p>
          <a:p>
            <a:pPr>
              <a:buNone/>
            </a:pPr>
            <a:r>
              <a:rPr lang="ja-JP" altLang="en-US" dirty="0" smtClean="0"/>
              <a:t>○ 全国一律のサービスの種類・内容・運営基準・単価等によるのではなく、</a:t>
            </a:r>
            <a:r>
              <a:rPr lang="ja-JP" altLang="en-US" dirty="0" smtClean="0">
                <a:solidFill>
                  <a:srgbClr val="FF0000"/>
                </a:solidFill>
              </a:rPr>
              <a:t>市町村の判断でボランティア、</a:t>
            </a:r>
            <a:r>
              <a:rPr lang="en-US" altLang="ja-JP" dirty="0" smtClean="0">
                <a:solidFill>
                  <a:srgbClr val="FF0000"/>
                </a:solidFill>
              </a:rPr>
              <a:t>NPO</a:t>
            </a:r>
            <a:r>
              <a:rPr lang="ja-JP" altLang="en-US" dirty="0" err="1" smtClean="0">
                <a:solidFill>
                  <a:srgbClr val="FF0000"/>
                </a:solidFill>
              </a:rPr>
              <a:t>、</a:t>
            </a:r>
            <a:r>
              <a:rPr lang="ja-JP" altLang="en-US" dirty="0" smtClean="0">
                <a:solidFill>
                  <a:srgbClr val="FF0000"/>
                </a:solidFill>
              </a:rPr>
              <a:t>民間企業、社会福祉法人等の地域資源</a:t>
            </a:r>
            <a:r>
              <a:rPr lang="ja-JP" altLang="en-US" dirty="0" smtClean="0"/>
              <a:t>を効果的に活用できるようにしていく。</a:t>
            </a:r>
          </a:p>
          <a:p>
            <a:pPr>
              <a:buNone/>
            </a:pPr>
            <a:r>
              <a:rPr lang="ja-JP" altLang="en-US" dirty="0" smtClean="0"/>
              <a:t>○ 移行後の事業も、</a:t>
            </a:r>
            <a:r>
              <a:rPr lang="ja-JP" altLang="en-US" dirty="0" smtClean="0">
                <a:solidFill>
                  <a:srgbClr val="FF0000"/>
                </a:solidFill>
              </a:rPr>
              <a:t>介護保険制度内でのサービス</a:t>
            </a:r>
            <a:r>
              <a:rPr lang="ja-JP" altLang="en-US" dirty="0" smtClean="0"/>
              <a:t>の提供であり、財源構成も変わらない。</a:t>
            </a:r>
          </a:p>
          <a:p>
            <a:pPr>
              <a:buNone/>
            </a:pPr>
            <a:r>
              <a:rPr lang="ja-JP" altLang="en-US" dirty="0" smtClean="0"/>
              <a:t>○ 事業への移行にあたっては、</a:t>
            </a:r>
            <a:r>
              <a:rPr lang="ja-JP" altLang="en-US" dirty="0" smtClean="0">
                <a:solidFill>
                  <a:srgbClr val="FF0000"/>
                </a:solidFill>
              </a:rPr>
              <a:t>既存介護サービス事業者の活用も含め多様な主体による事業の受け皿</a:t>
            </a:r>
            <a:r>
              <a:rPr lang="ja-JP" altLang="en-US" dirty="0" smtClean="0"/>
              <a:t>を地域に整備するため、地域の実情に合わせて、</a:t>
            </a:r>
            <a:r>
              <a:rPr lang="ja-JP" altLang="en-US" dirty="0" smtClean="0">
                <a:solidFill>
                  <a:srgbClr val="FF0000"/>
                </a:solidFill>
              </a:rPr>
              <a:t>一定程度時間</a:t>
            </a:r>
            <a:r>
              <a:rPr lang="ja-JP" altLang="en-US" dirty="0" smtClean="0"/>
              <a:t>をかけて行う。</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143000"/>
          </a:xfrm>
          <a:solidFill>
            <a:schemeClr val="bg1"/>
          </a:solidFill>
        </p:spPr>
        <p:txBody>
          <a:bodyPr>
            <a:normAutofit/>
          </a:bodyPr>
          <a:lstStyle/>
          <a:p>
            <a:r>
              <a:rPr lang="ja-JP" altLang="en-US" u="sng" dirty="0" smtClean="0"/>
              <a:t>ヘルパーの大半は置き換えへ？</a:t>
            </a:r>
            <a:endParaRPr kumimoji="1" lang="ja-JP" altLang="en-US" u="sng" dirty="0"/>
          </a:p>
        </p:txBody>
      </p:sp>
      <p:sp>
        <p:nvSpPr>
          <p:cNvPr id="4" name="角丸四角形 3"/>
          <p:cNvSpPr/>
          <p:nvPr/>
        </p:nvSpPr>
        <p:spPr>
          <a:xfrm>
            <a:off x="323528" y="2564904"/>
            <a:ext cx="3240360" cy="864096"/>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予防訪問介護</a:t>
            </a:r>
            <a:endParaRPr kumimoji="1" lang="ja-JP" altLang="en-US" sz="3600" dirty="0">
              <a:solidFill>
                <a:schemeClr val="tx1"/>
              </a:solidFill>
            </a:endParaRPr>
          </a:p>
        </p:txBody>
      </p:sp>
      <p:sp>
        <p:nvSpPr>
          <p:cNvPr id="5" name="右矢印 4"/>
          <p:cNvSpPr/>
          <p:nvPr/>
        </p:nvSpPr>
        <p:spPr>
          <a:xfrm>
            <a:off x="3707904" y="2852936"/>
            <a:ext cx="864096" cy="504056"/>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499992" y="1556792"/>
            <a:ext cx="4464496" cy="864096"/>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既存の</a:t>
            </a:r>
            <a:r>
              <a:rPr kumimoji="1" lang="ja-JP" altLang="en-US" sz="2400" dirty="0" smtClean="0">
                <a:solidFill>
                  <a:schemeClr val="tx1"/>
                </a:solidFill>
              </a:rPr>
              <a:t>訪問介護事業所による</a:t>
            </a:r>
            <a:endParaRPr kumimoji="1" lang="en-US" altLang="ja-JP" sz="2400" dirty="0" smtClean="0">
              <a:solidFill>
                <a:schemeClr val="tx1"/>
              </a:solidFill>
            </a:endParaRPr>
          </a:p>
          <a:p>
            <a:pPr algn="ctr"/>
            <a:r>
              <a:rPr kumimoji="1" lang="ja-JP" altLang="en-US" sz="2400" b="1" u="sng" dirty="0" smtClean="0">
                <a:solidFill>
                  <a:schemeClr val="tx1"/>
                </a:solidFill>
              </a:rPr>
              <a:t>身体介護等の訪問介護</a:t>
            </a:r>
            <a:endParaRPr kumimoji="1" lang="ja-JP" altLang="en-US" sz="2400" b="1" u="sng" dirty="0">
              <a:solidFill>
                <a:schemeClr val="tx1"/>
              </a:solidFill>
            </a:endParaRPr>
          </a:p>
        </p:txBody>
      </p:sp>
      <p:sp>
        <p:nvSpPr>
          <p:cNvPr id="7" name="角丸四角形 6"/>
          <p:cNvSpPr/>
          <p:nvPr/>
        </p:nvSpPr>
        <p:spPr>
          <a:xfrm>
            <a:off x="4644008" y="2636912"/>
            <a:ext cx="4320480" cy="864096"/>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ＮＰＯ・民間事業者等による掃除・洗濯等の生活支援サービス</a:t>
            </a:r>
            <a:endParaRPr kumimoji="1" lang="ja-JP" altLang="en-US" sz="2400" dirty="0">
              <a:solidFill>
                <a:schemeClr val="tx1"/>
              </a:solidFill>
            </a:endParaRPr>
          </a:p>
        </p:txBody>
      </p:sp>
      <p:sp>
        <p:nvSpPr>
          <p:cNvPr id="8" name="角丸四角形 7"/>
          <p:cNvSpPr/>
          <p:nvPr/>
        </p:nvSpPr>
        <p:spPr>
          <a:xfrm>
            <a:off x="4572000" y="3645024"/>
            <a:ext cx="4320480" cy="864096"/>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住民ボランティア等によるゴミ出し等の生活支援サービス</a:t>
            </a:r>
            <a:endParaRPr kumimoji="1" lang="ja-JP" altLang="en-US" sz="2400" dirty="0">
              <a:solidFill>
                <a:schemeClr val="tx1"/>
              </a:solidFill>
            </a:endParaRPr>
          </a:p>
        </p:txBody>
      </p:sp>
      <p:sp>
        <p:nvSpPr>
          <p:cNvPr id="9" name="角丸四角形 8"/>
          <p:cNvSpPr/>
          <p:nvPr/>
        </p:nvSpPr>
        <p:spPr>
          <a:xfrm>
            <a:off x="539552" y="4797152"/>
            <a:ext cx="8208912" cy="151216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tx1"/>
                </a:solidFill>
              </a:rPr>
              <a:t>○ 全国一律のサービス内容であった訪問介護や通所介護については、</a:t>
            </a:r>
            <a:r>
              <a:rPr lang="ja-JP" altLang="en-US" sz="2400" b="1" dirty="0" smtClean="0">
                <a:solidFill>
                  <a:srgbClr val="FF0000"/>
                </a:solidFill>
              </a:rPr>
              <a:t>事業に移行することにより、多様なサービスが多様な主体により提供</a:t>
            </a:r>
            <a:r>
              <a:rPr lang="ja-JP" altLang="en-US" sz="2400" b="1" dirty="0" smtClean="0">
                <a:solidFill>
                  <a:schemeClr val="tx1"/>
                </a:solidFill>
              </a:rPr>
              <a:t>され、サービス量が</a:t>
            </a:r>
            <a:r>
              <a:rPr lang="ja-JP" altLang="en-US" sz="2400" b="1" dirty="0" smtClean="0">
                <a:solidFill>
                  <a:srgbClr val="FF0000"/>
                </a:solidFill>
              </a:rPr>
              <a:t>増加</a:t>
            </a:r>
            <a:r>
              <a:rPr lang="ja-JP" altLang="en-US" sz="2400" b="1" dirty="0" smtClean="0">
                <a:solidFill>
                  <a:schemeClr val="tx1"/>
                </a:solidFill>
              </a:rPr>
              <a:t>。利用者が多様なサービスを</a:t>
            </a:r>
            <a:r>
              <a:rPr lang="ja-JP" altLang="en-US" sz="2400" b="1" dirty="0" smtClean="0">
                <a:solidFill>
                  <a:srgbClr val="FF0000"/>
                </a:solidFill>
              </a:rPr>
              <a:t>選択可能</a:t>
            </a:r>
            <a:r>
              <a:rPr lang="ja-JP" altLang="en-US" sz="2400" b="1" dirty="0" smtClean="0">
                <a:solidFill>
                  <a:schemeClr val="tx1"/>
                </a:solidFill>
              </a:rPr>
              <a:t>となる。</a:t>
            </a:r>
            <a:endParaRPr kumimoji="1" lang="ja-JP" altLang="en-US" sz="2400" b="1" dirty="0">
              <a:solidFill>
                <a:schemeClr val="tx1"/>
              </a:solidFill>
            </a:endParaRPr>
          </a:p>
        </p:txBody>
      </p:sp>
      <p:sp>
        <p:nvSpPr>
          <p:cNvPr id="10" name="タイトル 1"/>
          <p:cNvSpPr txBox="1">
            <a:spLocks/>
          </p:cNvSpPr>
          <p:nvPr/>
        </p:nvSpPr>
        <p:spPr>
          <a:xfrm>
            <a:off x="4283968" y="6453336"/>
            <a:ext cx="4320480" cy="404664"/>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600" dirty="0" smtClean="0">
                <a:solidFill>
                  <a:srgbClr val="FF0000"/>
                </a:solidFill>
                <a:latin typeface="+mj-lt"/>
                <a:ea typeface="+mj-ea"/>
                <a:cs typeface="+mj-cs"/>
              </a:rPr>
              <a:t>１０</a:t>
            </a:r>
            <a:r>
              <a:rPr kumimoji="1" lang="ja-JP" altLang="en-US" sz="1600" b="0" i="0" u="none" strike="noStrike" kern="1200" cap="none" spc="0" normalizeH="0" baseline="0" noProof="0" dirty="0" smtClean="0">
                <a:ln>
                  <a:noFill/>
                </a:ln>
                <a:solidFill>
                  <a:srgbClr val="FF0000"/>
                </a:solidFill>
                <a:effectLst/>
                <a:uLnTx/>
                <a:uFillTx/>
                <a:latin typeface="+mj-lt"/>
                <a:ea typeface="+mj-ea"/>
                <a:cs typeface="+mj-cs"/>
              </a:rPr>
              <a:t>月１６日社保審介護保険部会事前資料</a:t>
            </a:r>
            <a:endParaRPr kumimoji="1" lang="ja-JP" altLang="en-US" sz="16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143000"/>
          </a:xfrm>
          <a:solidFill>
            <a:schemeClr val="bg1"/>
          </a:solidFill>
        </p:spPr>
        <p:txBody>
          <a:bodyPr>
            <a:normAutofit/>
          </a:bodyPr>
          <a:lstStyle/>
          <a:p>
            <a:r>
              <a:rPr kumimoji="1" lang="ja-JP" altLang="en-US" u="sng" dirty="0" smtClean="0"/>
              <a:t>デイサービスは機能訓練だけに？</a:t>
            </a:r>
            <a:endParaRPr kumimoji="1" lang="ja-JP" altLang="en-US" u="sng" dirty="0"/>
          </a:p>
        </p:txBody>
      </p:sp>
      <p:sp>
        <p:nvSpPr>
          <p:cNvPr id="4" name="角丸四角形 3"/>
          <p:cNvSpPr/>
          <p:nvPr/>
        </p:nvSpPr>
        <p:spPr>
          <a:xfrm>
            <a:off x="179512" y="3068960"/>
            <a:ext cx="3240360"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予防通所介護</a:t>
            </a:r>
            <a:endParaRPr kumimoji="1" lang="ja-JP" altLang="en-US" sz="3600" dirty="0">
              <a:solidFill>
                <a:schemeClr val="tx1"/>
              </a:solidFill>
            </a:endParaRPr>
          </a:p>
        </p:txBody>
      </p:sp>
      <p:sp>
        <p:nvSpPr>
          <p:cNvPr id="5" name="右矢印 4"/>
          <p:cNvSpPr/>
          <p:nvPr/>
        </p:nvSpPr>
        <p:spPr>
          <a:xfrm>
            <a:off x="3491880" y="3356992"/>
            <a:ext cx="864096" cy="50405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499992" y="1556792"/>
            <a:ext cx="4464496"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既存の通所介護事業所による</a:t>
            </a:r>
            <a:endParaRPr lang="en-US" altLang="ja-JP" sz="2400" dirty="0" smtClean="0">
              <a:solidFill>
                <a:schemeClr val="tx1"/>
              </a:solidFill>
            </a:endParaRPr>
          </a:p>
          <a:p>
            <a:pPr algn="ctr"/>
            <a:r>
              <a:rPr lang="ja-JP" altLang="en-US" sz="2400" b="1" u="sng" dirty="0" smtClean="0">
                <a:solidFill>
                  <a:schemeClr val="tx1"/>
                </a:solidFill>
              </a:rPr>
              <a:t>機能訓練等の通所介護</a:t>
            </a:r>
            <a:endParaRPr kumimoji="1" lang="ja-JP" altLang="en-US" sz="2400" b="1" u="sng" dirty="0">
              <a:solidFill>
                <a:schemeClr val="tx1"/>
              </a:solidFill>
            </a:endParaRPr>
          </a:p>
        </p:txBody>
      </p:sp>
      <p:sp>
        <p:nvSpPr>
          <p:cNvPr id="7" name="角丸四角形 6"/>
          <p:cNvSpPr/>
          <p:nvPr/>
        </p:nvSpPr>
        <p:spPr>
          <a:xfrm>
            <a:off x="4644008" y="2636912"/>
            <a:ext cx="4320480"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ＮＰＯ、民間事業者等によるミニデイサービス</a:t>
            </a:r>
            <a:endParaRPr kumimoji="1" lang="ja-JP" altLang="en-US" sz="2400" dirty="0">
              <a:solidFill>
                <a:schemeClr val="tx1"/>
              </a:solidFill>
            </a:endParaRPr>
          </a:p>
        </p:txBody>
      </p:sp>
      <p:sp>
        <p:nvSpPr>
          <p:cNvPr id="8" name="角丸四角形 7"/>
          <p:cNvSpPr/>
          <p:nvPr/>
        </p:nvSpPr>
        <p:spPr>
          <a:xfrm>
            <a:off x="4572000" y="3645024"/>
            <a:ext cx="4320480"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コミュニティサロン、住民主体の運動・交流の場</a:t>
            </a:r>
            <a:endParaRPr kumimoji="1" lang="ja-JP" altLang="en-US" sz="2400" dirty="0">
              <a:solidFill>
                <a:schemeClr val="tx1"/>
              </a:solidFill>
            </a:endParaRPr>
          </a:p>
        </p:txBody>
      </p:sp>
      <p:sp>
        <p:nvSpPr>
          <p:cNvPr id="10" name="タイトル 1"/>
          <p:cNvSpPr txBox="1">
            <a:spLocks/>
          </p:cNvSpPr>
          <p:nvPr/>
        </p:nvSpPr>
        <p:spPr>
          <a:xfrm>
            <a:off x="4283968" y="6453336"/>
            <a:ext cx="4320480" cy="404664"/>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600" dirty="0" smtClean="0">
                <a:solidFill>
                  <a:srgbClr val="FF0000"/>
                </a:solidFill>
                <a:latin typeface="+mj-lt"/>
                <a:ea typeface="+mj-ea"/>
                <a:cs typeface="+mj-cs"/>
              </a:rPr>
              <a:t>１０</a:t>
            </a:r>
            <a:r>
              <a:rPr kumimoji="1" lang="ja-JP" altLang="en-US" sz="1600" b="0" i="0" u="none" strike="noStrike" kern="1200" cap="none" spc="0" normalizeH="0" baseline="0" noProof="0" dirty="0" smtClean="0">
                <a:ln>
                  <a:noFill/>
                </a:ln>
                <a:solidFill>
                  <a:srgbClr val="FF0000"/>
                </a:solidFill>
                <a:effectLst/>
                <a:uLnTx/>
                <a:uFillTx/>
                <a:latin typeface="+mj-lt"/>
                <a:ea typeface="+mj-ea"/>
                <a:cs typeface="+mj-cs"/>
              </a:rPr>
              <a:t>月１６日社保審介護保険部会事前資料</a:t>
            </a:r>
            <a:endParaRPr kumimoji="1" lang="ja-JP" altLang="en-US" sz="1600" b="0" i="0" u="none" strike="noStrike" kern="1200" cap="none" spc="0" normalizeH="0" baseline="0" noProof="0" dirty="0">
              <a:ln>
                <a:noFill/>
              </a:ln>
              <a:solidFill>
                <a:srgbClr val="FF0000"/>
              </a:solidFill>
              <a:effectLst/>
              <a:uLnTx/>
              <a:uFillTx/>
              <a:latin typeface="+mj-lt"/>
              <a:ea typeface="+mj-ea"/>
              <a:cs typeface="+mj-cs"/>
            </a:endParaRPr>
          </a:p>
        </p:txBody>
      </p:sp>
      <p:sp>
        <p:nvSpPr>
          <p:cNvPr id="11" name="角丸四角形 10"/>
          <p:cNvSpPr/>
          <p:nvPr/>
        </p:nvSpPr>
        <p:spPr>
          <a:xfrm>
            <a:off x="4572000" y="4869160"/>
            <a:ext cx="4320480"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リハビリ、栄養、口腔ケア等の専門職等が関与する教室</a:t>
            </a:r>
            <a:endParaRPr kumimoji="1" lang="ja-JP"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7020272" cy="288032"/>
          </a:xfrm>
        </p:spPr>
        <p:txBody>
          <a:bodyPr>
            <a:noAutofit/>
          </a:bodyPr>
          <a:lstStyle/>
          <a:p>
            <a:r>
              <a:rPr kumimoji="1" lang="ja-JP" altLang="en-US" sz="2800" u="sng" dirty="0" smtClean="0"/>
              <a:t>予防給付の要支援事業への移行イメージ</a:t>
            </a:r>
            <a:endParaRPr kumimoji="1" lang="ja-JP" altLang="en-US" sz="2800" u="sng" dirty="0"/>
          </a:p>
        </p:txBody>
      </p:sp>
      <p:graphicFrame>
        <p:nvGraphicFramePr>
          <p:cNvPr id="4" name="コンテンツ プレースホルダ 3"/>
          <p:cNvGraphicFramePr>
            <a:graphicFrameLocks noGrp="1"/>
          </p:cNvGraphicFramePr>
          <p:nvPr>
            <p:ph idx="1"/>
          </p:nvPr>
        </p:nvGraphicFramePr>
        <p:xfrm>
          <a:off x="179512" y="980724"/>
          <a:ext cx="3024336" cy="5468725"/>
        </p:xfrm>
        <a:graphic>
          <a:graphicData uri="http://schemas.openxmlformats.org/drawingml/2006/table">
            <a:tbl>
              <a:tblPr firstRow="1" bandRow="1">
                <a:tableStyleId>{5C22544A-7EE6-4342-B048-85BDC9FD1C3A}</a:tableStyleId>
              </a:tblPr>
              <a:tblGrid>
                <a:gridCol w="3024336"/>
              </a:tblGrid>
              <a:tr h="504060">
                <a:tc>
                  <a:txBody>
                    <a:bodyPr/>
                    <a:lstStyle/>
                    <a:p>
                      <a:pPr algn="l">
                        <a:spcAft>
                          <a:spcPts val="0"/>
                        </a:spcAft>
                      </a:pPr>
                      <a:r>
                        <a:rPr lang="ja-JP" sz="1600" kern="0" dirty="0" smtClean="0">
                          <a:solidFill>
                            <a:schemeClr val="tx1"/>
                          </a:solidFill>
                          <a:latin typeface="Arial"/>
                          <a:ea typeface="ＭＳ Ｐゴシック"/>
                          <a:cs typeface="Arial"/>
                        </a:rPr>
                        <a:t>訪問</a:t>
                      </a:r>
                      <a:r>
                        <a:rPr lang="ja-JP" sz="1600" kern="0" dirty="0">
                          <a:solidFill>
                            <a:schemeClr val="tx1"/>
                          </a:solidFill>
                          <a:latin typeface="Arial"/>
                          <a:ea typeface="ＭＳ Ｐゴシック"/>
                          <a:cs typeface="Arial"/>
                        </a:rPr>
                        <a:t>介護</a:t>
                      </a:r>
                      <a:endParaRPr lang="ja-JP" sz="2000" kern="100" dirty="0">
                        <a:solidFill>
                          <a:schemeClr val="tx1"/>
                        </a:solidFill>
                        <a:latin typeface="Century"/>
                        <a:ea typeface="ＭＳ 明朝"/>
                        <a:cs typeface="Times New Roman"/>
                      </a:endParaRPr>
                    </a:p>
                  </a:txBody>
                  <a:tcPr marL="62865" marR="62865" marT="0" marB="0" anchor="ctr">
                    <a:solidFill>
                      <a:srgbClr val="FFFF00"/>
                    </a:solidFill>
                  </a:tcPr>
                </a:tc>
              </a:tr>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通所介護</a:t>
                      </a:r>
                      <a:endParaRPr lang="ja-JP" altLang="ja-JP" sz="2000" b="1" kern="100" dirty="0" smtClean="0">
                        <a:solidFill>
                          <a:schemeClr val="tx1"/>
                        </a:solidFill>
                        <a:latin typeface="Century"/>
                        <a:ea typeface="ＭＳ 明朝"/>
                        <a:cs typeface="Times New Roman"/>
                      </a:endParaRPr>
                    </a:p>
                  </a:txBody>
                  <a:tcPr marL="62865" marR="62865" marT="0" marB="0" anchor="ctr">
                    <a:solidFill>
                      <a:srgbClr val="FFFF00"/>
                    </a:solidFill>
                  </a:tcPr>
                </a:tc>
              </a:tr>
              <a:tr h="291219">
                <a:tc>
                  <a:txBody>
                    <a:bodyPr/>
                    <a:lstStyle/>
                    <a:p>
                      <a:pPr algn="l">
                        <a:spcAft>
                          <a:spcPts val="0"/>
                        </a:spcAft>
                      </a:pPr>
                      <a:r>
                        <a:rPr lang="ja-JP" sz="1600" b="1" kern="0" dirty="0" smtClean="0">
                          <a:solidFill>
                            <a:schemeClr val="tx1"/>
                          </a:solidFill>
                          <a:latin typeface="Arial"/>
                          <a:ea typeface="ＭＳ Ｐゴシック"/>
                          <a:cs typeface="Arial"/>
                        </a:rPr>
                        <a:t>訪問</a:t>
                      </a:r>
                      <a:r>
                        <a:rPr lang="ja-JP" sz="1600" b="1" kern="0" dirty="0">
                          <a:solidFill>
                            <a:schemeClr val="tx1"/>
                          </a:solidFill>
                          <a:latin typeface="Arial"/>
                          <a:ea typeface="ＭＳ Ｐゴシック"/>
                          <a:cs typeface="Arial"/>
                        </a:rPr>
                        <a:t>看護</a:t>
                      </a:r>
                      <a:endParaRPr lang="ja-JP" sz="20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190557">
                <a:tc>
                  <a:txBody>
                    <a:bodyPr/>
                    <a:lstStyle/>
                    <a:p>
                      <a:pPr algn="l">
                        <a:spcAft>
                          <a:spcPts val="0"/>
                        </a:spcAft>
                      </a:pPr>
                      <a:r>
                        <a:rPr lang="ja-JP" sz="1600" b="1" kern="0" dirty="0" smtClean="0">
                          <a:solidFill>
                            <a:schemeClr val="tx1"/>
                          </a:solidFill>
                          <a:latin typeface="Arial"/>
                          <a:ea typeface="ＭＳ Ｐゴシック"/>
                          <a:cs typeface="Arial"/>
                        </a:rPr>
                        <a:t>訪問</a:t>
                      </a:r>
                      <a:r>
                        <a:rPr lang="ja-JP" sz="1600" b="1" kern="0" dirty="0">
                          <a:solidFill>
                            <a:schemeClr val="tx1"/>
                          </a:solidFill>
                          <a:latin typeface="Arial"/>
                          <a:ea typeface="ＭＳ Ｐゴシック"/>
                          <a:cs typeface="Arial"/>
                        </a:rPr>
                        <a:t>リハビリテーション</a:t>
                      </a:r>
                      <a:endParaRPr lang="ja-JP" sz="20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188208">
                <a:tc>
                  <a:txBody>
                    <a:bodyPr/>
                    <a:lstStyle/>
                    <a:p>
                      <a:pPr algn="l">
                        <a:spcAft>
                          <a:spcPts val="0"/>
                        </a:spcAft>
                      </a:pPr>
                      <a:r>
                        <a:rPr lang="ja-JP" altLang="ja-JP" sz="1600" b="1" kern="0" dirty="0" smtClean="0">
                          <a:solidFill>
                            <a:schemeClr val="tx1"/>
                          </a:solidFill>
                          <a:latin typeface="Arial"/>
                          <a:ea typeface="+mn-ea"/>
                          <a:cs typeface="Arial"/>
                        </a:rPr>
                        <a:t>通所リハビリテーション</a:t>
                      </a:r>
                      <a:endParaRPr lang="ja-JP" sz="16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205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短期入所療養介護</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105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居宅療養管理指導</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3166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特定施設入居者生活介護</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短期入所生活介護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117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訪問入浴介護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認知症対応型共同生活介護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小規模多機能型居宅介護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33663">
                <a:tc>
                  <a:txBody>
                    <a:bodyPr/>
                    <a:lstStyle/>
                    <a:p>
                      <a:pPr algn="l">
                        <a:spcAft>
                          <a:spcPts val="0"/>
                        </a:spcAft>
                      </a:pPr>
                      <a:r>
                        <a:rPr lang="ja-JP" sz="1600" b="1" kern="0" dirty="0" smtClean="0">
                          <a:solidFill>
                            <a:schemeClr val="tx1"/>
                          </a:solidFill>
                          <a:latin typeface="Arial"/>
                          <a:ea typeface="ＭＳ Ｐゴシック"/>
                          <a:cs typeface="Arial"/>
                        </a:rPr>
                        <a:t>認知症</a:t>
                      </a:r>
                      <a:r>
                        <a:rPr lang="ja-JP" sz="1600" b="1" kern="0" dirty="0">
                          <a:solidFill>
                            <a:schemeClr val="tx1"/>
                          </a:solidFill>
                          <a:latin typeface="Arial"/>
                          <a:ea typeface="ＭＳ Ｐゴシック"/>
                          <a:cs typeface="Arial"/>
                        </a:rPr>
                        <a:t>対応型通所介護</a:t>
                      </a:r>
                      <a:endParaRPr lang="ja-JP" sz="1600" b="1" kern="100" dirty="0">
                        <a:solidFill>
                          <a:schemeClr val="tx1"/>
                        </a:solidFill>
                        <a:latin typeface="Century"/>
                        <a:ea typeface="ＭＳ 明朝"/>
                        <a:cs typeface="Times New Roman"/>
                      </a:endParaRPr>
                    </a:p>
                  </a:txBody>
                  <a:tcPr marL="62865" marR="62865" marT="0" marB="0">
                    <a:solidFill>
                      <a:schemeClr val="accent2">
                        <a:lumMod val="20000"/>
                        <a:lumOff val="80000"/>
                      </a:schemeClr>
                    </a:solidFill>
                  </a:tcPr>
                </a:tc>
              </a:tr>
              <a:tr h="1937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福祉用具貸与</a:t>
                      </a:r>
                      <a:endParaRPr lang="ja-JP" altLang="ja-JP" sz="1600" b="1" kern="100" dirty="0" smtClean="0">
                        <a:solidFill>
                          <a:schemeClr val="tx1"/>
                        </a:solidFill>
                        <a:latin typeface="Century"/>
                        <a:ea typeface="ＭＳ 明朝"/>
                        <a:cs typeface="Times New Roman"/>
                      </a:endParaRPr>
                    </a:p>
                  </a:txBody>
                  <a:tcPr marL="62865" marR="62865" marT="0" marB="0">
                    <a:solidFill>
                      <a:schemeClr val="accent2">
                        <a:lumMod val="20000"/>
                        <a:lumOff val="80000"/>
                      </a:schemeClr>
                    </a:solidFill>
                  </a:tcPr>
                </a:tc>
              </a:tr>
              <a:tr h="2660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福祉用具</a:t>
                      </a:r>
                      <a:r>
                        <a:rPr lang="ja-JP" altLang="en-US" sz="1600" b="1" kern="0" dirty="0" smtClean="0">
                          <a:solidFill>
                            <a:schemeClr val="tx1"/>
                          </a:solidFill>
                          <a:latin typeface="Arial"/>
                          <a:ea typeface="+mn-ea"/>
                          <a:cs typeface="Arial"/>
                        </a:rPr>
                        <a:t>販売・</a:t>
                      </a:r>
                      <a:endParaRPr lang="en-US" altLang="ja-JP" sz="1600" b="1" kern="0" dirty="0" smtClean="0">
                        <a:solidFill>
                          <a:schemeClr val="tx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kern="0" dirty="0" smtClean="0">
                          <a:solidFill>
                            <a:schemeClr val="tx1"/>
                          </a:solidFill>
                          <a:latin typeface="Arial"/>
                          <a:ea typeface="+mn-ea"/>
                          <a:cs typeface="Arial"/>
                        </a:rPr>
                        <a:t>住宅改修</a:t>
                      </a:r>
                      <a:endParaRPr lang="ja-JP" sz="2000" b="1" kern="100" dirty="0">
                        <a:solidFill>
                          <a:schemeClr val="tx1"/>
                        </a:solidFill>
                        <a:latin typeface="Century"/>
                        <a:ea typeface="ＭＳ 明朝"/>
                        <a:cs typeface="Times New Roman"/>
                      </a:endParaRPr>
                    </a:p>
                  </a:txBody>
                  <a:tcPr marL="62865" marR="62865" marT="0" marB="0">
                    <a:solidFill>
                      <a:schemeClr val="bg1">
                        <a:lumMod val="95000"/>
                      </a:schemeClr>
                    </a:solidFill>
                  </a:tcPr>
                </a:tc>
              </a:tr>
              <a:tr h="278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kern="100" dirty="0" smtClean="0">
                          <a:solidFill>
                            <a:schemeClr val="tx1"/>
                          </a:solidFill>
                          <a:latin typeface="ＭＳ Ｐゴシック" pitchFamily="50" charset="-128"/>
                          <a:ea typeface="ＭＳ Ｐゴシック" pitchFamily="50" charset="-128"/>
                          <a:cs typeface="Times New Roman"/>
                        </a:rPr>
                        <a:t>ケアマネジメント</a:t>
                      </a:r>
                      <a:endParaRPr lang="ja-JP" sz="1600" b="1" kern="100" dirty="0">
                        <a:solidFill>
                          <a:schemeClr val="tx1"/>
                        </a:solidFill>
                        <a:latin typeface="ＭＳ Ｐゴシック" pitchFamily="50" charset="-128"/>
                        <a:ea typeface="ＭＳ Ｐゴシック" pitchFamily="50" charset="-128"/>
                        <a:cs typeface="Times New Roman"/>
                      </a:endParaRPr>
                    </a:p>
                  </a:txBody>
                  <a:tcPr marL="62865" marR="62865" marT="0" marB="0">
                    <a:solidFill>
                      <a:schemeClr val="accent1">
                        <a:lumMod val="20000"/>
                        <a:lumOff val="80000"/>
                      </a:schemeClr>
                    </a:solidFill>
                  </a:tcPr>
                </a:tc>
              </a:tr>
            </a:tbl>
          </a:graphicData>
        </a:graphic>
      </p:graphicFrame>
      <p:graphicFrame>
        <p:nvGraphicFramePr>
          <p:cNvPr id="6" name="コンテンツ プレースホルダ 3"/>
          <p:cNvGraphicFramePr>
            <a:graphicFrameLocks/>
          </p:cNvGraphicFramePr>
          <p:nvPr/>
        </p:nvGraphicFramePr>
        <p:xfrm>
          <a:off x="5580112" y="958195"/>
          <a:ext cx="3456384" cy="5408325"/>
        </p:xfrm>
        <a:graphic>
          <a:graphicData uri="http://schemas.openxmlformats.org/drawingml/2006/table">
            <a:tbl>
              <a:tblPr firstRow="1" bandRow="1">
                <a:tableStyleId>{5C22544A-7EE6-4342-B048-85BDC9FD1C3A}</a:tableStyleId>
              </a:tblPr>
              <a:tblGrid>
                <a:gridCol w="3456384"/>
              </a:tblGrid>
              <a:tr h="382573">
                <a:tc>
                  <a:txBody>
                    <a:bodyPr/>
                    <a:lstStyle/>
                    <a:p>
                      <a:pPr algn="l">
                        <a:spcAft>
                          <a:spcPts val="0"/>
                        </a:spcAft>
                      </a:pPr>
                      <a:r>
                        <a:rPr lang="ja-JP" sz="1600" kern="0" dirty="0" smtClean="0">
                          <a:solidFill>
                            <a:schemeClr val="tx1"/>
                          </a:solidFill>
                          <a:latin typeface="Arial"/>
                          <a:ea typeface="ＭＳ Ｐゴシック"/>
                          <a:cs typeface="Arial"/>
                        </a:rPr>
                        <a:t>訪問</a:t>
                      </a:r>
                      <a:r>
                        <a:rPr lang="ja-JP" altLang="en-US" sz="1600" kern="0" dirty="0" smtClean="0">
                          <a:solidFill>
                            <a:schemeClr val="tx1"/>
                          </a:solidFill>
                          <a:latin typeface="Arial"/>
                          <a:ea typeface="ＭＳ Ｐゴシック"/>
                          <a:cs typeface="Arial"/>
                        </a:rPr>
                        <a:t>型サービス</a:t>
                      </a:r>
                      <a:endParaRPr lang="ja-JP" sz="2000" kern="100" dirty="0">
                        <a:solidFill>
                          <a:schemeClr val="tx1"/>
                        </a:solidFill>
                        <a:latin typeface="Century"/>
                        <a:ea typeface="ＭＳ 明朝"/>
                        <a:cs typeface="Times New Roman"/>
                      </a:endParaRPr>
                    </a:p>
                  </a:txBody>
                  <a:tcPr marL="62865" marR="62865" marT="0" marB="0" anchor="ctr">
                    <a:solidFill>
                      <a:srgbClr val="FFFF00"/>
                    </a:solidFill>
                  </a:tcPr>
                </a:tc>
              </a:tr>
              <a:tr h="1368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600" b="1" kern="0" dirty="0" smtClean="0">
                        <a:solidFill>
                          <a:schemeClr val="tx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通所</a:t>
                      </a:r>
                      <a:r>
                        <a:rPr lang="ja-JP" altLang="en-US" sz="1600" b="1" kern="0" dirty="0" smtClean="0">
                          <a:solidFill>
                            <a:schemeClr val="tx1"/>
                          </a:solidFill>
                          <a:latin typeface="Arial"/>
                          <a:ea typeface="+mn-ea"/>
                          <a:cs typeface="Arial"/>
                        </a:rPr>
                        <a:t>型サービス</a:t>
                      </a:r>
                      <a:endParaRPr lang="en-US" altLang="ja-JP" sz="1600" b="1" kern="0" dirty="0" smtClean="0">
                        <a:solidFill>
                          <a:schemeClr val="tx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2000" b="1" kern="100" dirty="0" smtClean="0">
                        <a:solidFill>
                          <a:schemeClr val="tx1"/>
                        </a:solidFill>
                        <a:latin typeface="Century"/>
                        <a:ea typeface="ＭＳ 明朝"/>
                        <a:cs typeface="Times New Roman"/>
                      </a:endParaRPr>
                    </a:p>
                  </a:txBody>
                  <a:tcPr marL="62865" marR="62865" marT="0" marB="0">
                    <a:solidFill>
                      <a:srgbClr val="FFFF00"/>
                    </a:solidFill>
                  </a:tcPr>
                </a:tc>
              </a:tr>
              <a:tr h="75989">
                <a:tc>
                  <a:txBody>
                    <a:bodyPr/>
                    <a:lstStyle/>
                    <a:p>
                      <a:pPr algn="l">
                        <a:spcAft>
                          <a:spcPts val="0"/>
                        </a:spcAft>
                      </a:pPr>
                      <a:r>
                        <a:rPr lang="ja-JP" sz="1600" b="1" kern="0" dirty="0" smtClean="0">
                          <a:solidFill>
                            <a:schemeClr val="tx1"/>
                          </a:solidFill>
                          <a:latin typeface="Arial"/>
                          <a:ea typeface="ＭＳ Ｐゴシック"/>
                          <a:cs typeface="Arial"/>
                        </a:rPr>
                        <a:t>訪問</a:t>
                      </a:r>
                      <a:r>
                        <a:rPr lang="ja-JP" sz="1600" b="1" kern="0" dirty="0">
                          <a:solidFill>
                            <a:schemeClr val="tx1"/>
                          </a:solidFill>
                          <a:latin typeface="Arial"/>
                          <a:ea typeface="ＭＳ Ｐゴシック"/>
                          <a:cs typeface="Arial"/>
                        </a:rPr>
                        <a:t>看護</a:t>
                      </a:r>
                      <a:endParaRPr lang="ja-JP" sz="20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73444">
                <a:tc>
                  <a:txBody>
                    <a:bodyPr/>
                    <a:lstStyle/>
                    <a:p>
                      <a:pPr algn="l">
                        <a:spcAft>
                          <a:spcPts val="0"/>
                        </a:spcAft>
                      </a:pPr>
                      <a:r>
                        <a:rPr lang="ja-JP" sz="1600" b="1" kern="0" dirty="0" smtClean="0">
                          <a:solidFill>
                            <a:schemeClr val="tx1"/>
                          </a:solidFill>
                          <a:latin typeface="Arial"/>
                          <a:ea typeface="ＭＳ Ｐゴシック"/>
                          <a:cs typeface="Arial"/>
                        </a:rPr>
                        <a:t>訪問</a:t>
                      </a:r>
                      <a:r>
                        <a:rPr lang="ja-JP" sz="1600" b="1" kern="0" dirty="0">
                          <a:solidFill>
                            <a:schemeClr val="tx1"/>
                          </a:solidFill>
                          <a:latin typeface="Arial"/>
                          <a:ea typeface="ＭＳ Ｐゴシック"/>
                          <a:cs typeface="Arial"/>
                        </a:rPr>
                        <a:t>リハビリテーション</a:t>
                      </a:r>
                      <a:endParaRPr lang="ja-JP" sz="20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142907">
                <a:tc>
                  <a:txBody>
                    <a:bodyPr/>
                    <a:lstStyle/>
                    <a:p>
                      <a:pPr algn="l">
                        <a:spcAft>
                          <a:spcPts val="0"/>
                        </a:spcAft>
                      </a:pPr>
                      <a:r>
                        <a:rPr lang="ja-JP" altLang="ja-JP" sz="1600" b="1" kern="0" dirty="0" smtClean="0">
                          <a:solidFill>
                            <a:schemeClr val="tx1"/>
                          </a:solidFill>
                          <a:latin typeface="Arial"/>
                          <a:ea typeface="+mn-ea"/>
                          <a:cs typeface="Arial"/>
                        </a:rPr>
                        <a:t>通所リハビリテーション</a:t>
                      </a:r>
                      <a:endParaRPr lang="ja-JP" sz="1600" b="1" kern="100" dirty="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140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短期入所療養介護</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2098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居宅療養管理指導</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1">
                        <a:lumMod val="20000"/>
                        <a:lumOff val="80000"/>
                      </a:schemeClr>
                    </a:solidFill>
                  </a:tcPr>
                </a:tc>
              </a:tr>
              <a:tr h="224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特定施設入居者生活介護</a:t>
                      </a:r>
                      <a:endParaRPr lang="ja-JP" altLang="ja-JP" sz="20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150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短期入所生活介護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1693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訪問入浴介護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213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認知症対応型共同生活介護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1856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小規模多機能型居宅介護</a:t>
                      </a:r>
                      <a:endParaRPr lang="ja-JP" altLang="ja-JP" sz="1600" b="1" kern="100" dirty="0" smtClean="0">
                        <a:solidFill>
                          <a:schemeClr val="tx1"/>
                        </a:solidFill>
                        <a:latin typeface="Century"/>
                        <a:ea typeface="ＭＳ 明朝"/>
                        <a:cs typeface="Times New Roman"/>
                      </a:endParaRPr>
                    </a:p>
                  </a:txBody>
                  <a:tcPr marL="62865" marR="62865" marT="0" marB="0" anchor="ctr">
                    <a:solidFill>
                      <a:schemeClr val="accent2">
                        <a:lumMod val="20000"/>
                        <a:lumOff val="80000"/>
                      </a:schemeClr>
                    </a:solidFill>
                  </a:tcPr>
                </a:tc>
              </a:tr>
              <a:tr h="157869">
                <a:tc>
                  <a:txBody>
                    <a:bodyPr/>
                    <a:lstStyle/>
                    <a:p>
                      <a:pPr algn="l">
                        <a:spcAft>
                          <a:spcPts val="0"/>
                        </a:spcAft>
                      </a:pPr>
                      <a:r>
                        <a:rPr lang="ja-JP" sz="1600" b="1" kern="0" dirty="0" smtClean="0">
                          <a:solidFill>
                            <a:schemeClr val="tx1"/>
                          </a:solidFill>
                          <a:latin typeface="Arial"/>
                          <a:ea typeface="ＭＳ Ｐゴシック"/>
                          <a:cs typeface="Arial"/>
                        </a:rPr>
                        <a:t>認知症</a:t>
                      </a:r>
                      <a:r>
                        <a:rPr lang="ja-JP" sz="1600" b="1" kern="0" dirty="0">
                          <a:solidFill>
                            <a:schemeClr val="tx1"/>
                          </a:solidFill>
                          <a:latin typeface="Arial"/>
                          <a:ea typeface="ＭＳ Ｐゴシック"/>
                          <a:cs typeface="Arial"/>
                        </a:rPr>
                        <a:t>対応型通所介護</a:t>
                      </a:r>
                      <a:endParaRPr lang="ja-JP" sz="1600" b="1" kern="100" dirty="0">
                        <a:solidFill>
                          <a:schemeClr val="tx1"/>
                        </a:solidFill>
                        <a:latin typeface="Century"/>
                        <a:ea typeface="ＭＳ 明朝"/>
                        <a:cs typeface="Times New Roman"/>
                      </a:endParaRPr>
                    </a:p>
                  </a:txBody>
                  <a:tcPr marL="62865" marR="62865" marT="0" marB="0">
                    <a:solidFill>
                      <a:schemeClr val="accent2">
                        <a:lumMod val="20000"/>
                        <a:lumOff val="80000"/>
                      </a:schemeClr>
                    </a:solidFill>
                  </a:tcPr>
                </a:tc>
              </a:tr>
              <a:tr h="1300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福祉用具貸与</a:t>
                      </a:r>
                      <a:endParaRPr lang="ja-JP" altLang="ja-JP" sz="1600" b="1" kern="100" dirty="0" smtClean="0">
                        <a:solidFill>
                          <a:schemeClr val="tx1"/>
                        </a:solidFill>
                        <a:latin typeface="Century"/>
                        <a:ea typeface="ＭＳ 明朝"/>
                        <a:cs typeface="Times New Roman"/>
                      </a:endParaRPr>
                    </a:p>
                  </a:txBody>
                  <a:tcPr marL="62865" marR="62865" marT="0" marB="0">
                    <a:solidFill>
                      <a:schemeClr val="accent2">
                        <a:lumMod val="20000"/>
                        <a:lumOff val="80000"/>
                      </a:schemeClr>
                    </a:solidFill>
                  </a:tcPr>
                </a:tc>
              </a:tr>
              <a:tr h="318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600" b="1" kern="0" dirty="0" smtClean="0">
                          <a:solidFill>
                            <a:schemeClr val="tx1"/>
                          </a:solidFill>
                          <a:latin typeface="Arial"/>
                          <a:ea typeface="+mn-ea"/>
                          <a:cs typeface="Arial"/>
                        </a:rPr>
                        <a:t>福祉用具</a:t>
                      </a:r>
                      <a:r>
                        <a:rPr lang="ja-JP" altLang="en-US" sz="1600" b="1" kern="0" dirty="0" smtClean="0">
                          <a:solidFill>
                            <a:schemeClr val="tx1"/>
                          </a:solidFill>
                          <a:latin typeface="Arial"/>
                          <a:ea typeface="+mn-ea"/>
                          <a:cs typeface="Arial"/>
                        </a:rPr>
                        <a:t>販売・</a:t>
                      </a:r>
                      <a:endParaRPr lang="en-US" altLang="ja-JP" sz="1600" b="1" kern="0" dirty="0" smtClean="0">
                        <a:solidFill>
                          <a:schemeClr val="tx1"/>
                        </a:solidFill>
                        <a:latin typeface="Arial"/>
                        <a:ea typeface="+mn-ea"/>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kern="0" dirty="0" smtClean="0">
                          <a:solidFill>
                            <a:schemeClr val="tx1"/>
                          </a:solidFill>
                          <a:latin typeface="Arial"/>
                          <a:ea typeface="+mn-ea"/>
                          <a:cs typeface="Arial"/>
                        </a:rPr>
                        <a:t>住宅改修</a:t>
                      </a:r>
                      <a:endParaRPr lang="ja-JP" sz="2000" b="1" kern="100" dirty="0">
                        <a:solidFill>
                          <a:schemeClr val="tx1"/>
                        </a:solidFill>
                        <a:latin typeface="Century"/>
                        <a:ea typeface="ＭＳ 明朝"/>
                        <a:cs typeface="Times New Roman"/>
                      </a:endParaRPr>
                    </a:p>
                  </a:txBody>
                  <a:tcPr marL="62865" marR="62865" marT="0" marB="0">
                    <a:solidFill>
                      <a:schemeClr val="bg1">
                        <a:lumMod val="95000"/>
                      </a:schemeClr>
                    </a:solidFill>
                  </a:tcPr>
                </a:tc>
              </a:tr>
              <a:tr h="2213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kern="100" dirty="0" smtClean="0">
                          <a:solidFill>
                            <a:schemeClr val="tx1"/>
                          </a:solidFill>
                          <a:latin typeface="ＭＳ Ｐゴシック" pitchFamily="50" charset="-128"/>
                          <a:ea typeface="ＭＳ Ｐゴシック" pitchFamily="50" charset="-128"/>
                          <a:cs typeface="Times New Roman"/>
                        </a:rPr>
                        <a:t>ケアマネジメント</a:t>
                      </a:r>
                      <a:endParaRPr lang="ja-JP" sz="1600" b="1" kern="100" dirty="0">
                        <a:solidFill>
                          <a:schemeClr val="tx1"/>
                        </a:solidFill>
                        <a:latin typeface="ＭＳ Ｐゴシック" pitchFamily="50" charset="-128"/>
                        <a:ea typeface="ＭＳ Ｐゴシック" pitchFamily="50" charset="-128"/>
                        <a:cs typeface="Times New Roman"/>
                      </a:endParaRPr>
                    </a:p>
                  </a:txBody>
                  <a:tcPr marL="62865" marR="62865" marT="0" marB="0">
                    <a:solidFill>
                      <a:schemeClr val="accent1">
                        <a:lumMod val="20000"/>
                        <a:lumOff val="80000"/>
                      </a:schemeClr>
                    </a:solidFill>
                  </a:tcPr>
                </a:tc>
              </a:tr>
            </a:tbl>
          </a:graphicData>
        </a:graphic>
      </p:graphicFrame>
      <p:sp>
        <p:nvSpPr>
          <p:cNvPr id="7" name="角丸四角形 6"/>
          <p:cNvSpPr/>
          <p:nvPr/>
        </p:nvSpPr>
        <p:spPr>
          <a:xfrm>
            <a:off x="395536" y="620688"/>
            <a:ext cx="2880320" cy="2880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現行のサービス（予防給付）</a:t>
            </a:r>
            <a:endParaRPr kumimoji="1" lang="ja-JP" altLang="en-US" sz="1600" b="1" dirty="0">
              <a:solidFill>
                <a:schemeClr val="tx1"/>
              </a:solidFill>
            </a:endParaRPr>
          </a:p>
        </p:txBody>
      </p:sp>
      <p:sp>
        <p:nvSpPr>
          <p:cNvPr id="8" name="角丸四角形 7"/>
          <p:cNvSpPr/>
          <p:nvPr/>
        </p:nvSpPr>
        <p:spPr>
          <a:xfrm>
            <a:off x="5652120" y="620688"/>
            <a:ext cx="3312368" cy="2880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見直し後のサービス（事業に移行）</a:t>
            </a:r>
            <a:endParaRPr kumimoji="1" lang="ja-JP" altLang="en-US" sz="1600" b="1" dirty="0">
              <a:solidFill>
                <a:schemeClr val="tx1"/>
              </a:solidFill>
            </a:endParaRPr>
          </a:p>
        </p:txBody>
      </p:sp>
      <p:sp>
        <p:nvSpPr>
          <p:cNvPr id="9" name="右矢印 8"/>
          <p:cNvSpPr/>
          <p:nvPr/>
        </p:nvSpPr>
        <p:spPr>
          <a:xfrm>
            <a:off x="3347864" y="764704"/>
            <a:ext cx="2088232" cy="1656184"/>
          </a:xfrm>
          <a:prstGeom prst="rightArrow">
            <a:avLst>
              <a:gd name="adj1" fmla="val 73992"/>
              <a:gd name="adj2" fmla="val 2172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人員基準等を緩和し、既存サービスに加え、多様なサービス提供を推進、市町村は事業を実施する義務</a:t>
            </a:r>
            <a:endParaRPr kumimoji="1" lang="ja-JP" altLang="en-US" sz="1400" b="1" dirty="0">
              <a:solidFill>
                <a:schemeClr val="tx1"/>
              </a:solidFill>
            </a:endParaRPr>
          </a:p>
        </p:txBody>
      </p:sp>
      <p:sp>
        <p:nvSpPr>
          <p:cNvPr id="10" name="右矢印 9"/>
          <p:cNvSpPr/>
          <p:nvPr/>
        </p:nvSpPr>
        <p:spPr>
          <a:xfrm>
            <a:off x="3419872" y="2492896"/>
            <a:ext cx="2088232" cy="3456384"/>
          </a:xfrm>
          <a:prstGeom prst="rightArrow">
            <a:avLst>
              <a:gd name="adj1" fmla="val 89290"/>
              <a:gd name="adj2" fmla="val 1554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rPr>
              <a:t>基本的に現行ｻｰﾋﾞｽを念頭においた基準を検討</a:t>
            </a:r>
          </a:p>
          <a:p>
            <a:r>
              <a:rPr lang="en-US" altLang="ja-JP" sz="1200" b="1" dirty="0" smtClean="0">
                <a:solidFill>
                  <a:schemeClr val="tx1"/>
                </a:solidFill>
              </a:rPr>
              <a:t>※ </a:t>
            </a:r>
            <a:r>
              <a:rPr lang="ja-JP" altLang="en-US" sz="1200" b="1" dirty="0" smtClean="0">
                <a:solidFill>
                  <a:schemeClr val="tx1"/>
                </a:solidFill>
              </a:rPr>
              <a:t>一定程度の基準の緩和について要検討。</a:t>
            </a:r>
          </a:p>
          <a:p>
            <a:endParaRPr lang="en-US" altLang="ja-JP" sz="1400" b="1" dirty="0" smtClean="0">
              <a:solidFill>
                <a:schemeClr val="tx1"/>
              </a:solidFill>
            </a:endParaRPr>
          </a:p>
          <a:p>
            <a:r>
              <a:rPr lang="ja-JP" altLang="en-US" sz="1400" b="1" dirty="0" smtClean="0">
                <a:solidFill>
                  <a:schemeClr val="tx1"/>
                </a:solidFill>
              </a:rPr>
              <a:t>それぞれのサービスについて市町村は必要に応じて事業を実施する義務。</a:t>
            </a:r>
          </a:p>
          <a:p>
            <a:r>
              <a:rPr lang="en-US" altLang="ja-JP" sz="1200" b="1" dirty="0" smtClean="0">
                <a:solidFill>
                  <a:schemeClr val="tx1"/>
                </a:solidFill>
              </a:rPr>
              <a:t>※ </a:t>
            </a:r>
            <a:r>
              <a:rPr lang="ja-JP" altLang="en-US" sz="1200" b="1" dirty="0" smtClean="0">
                <a:solidFill>
                  <a:schemeClr val="tx1"/>
                </a:solidFill>
              </a:rPr>
              <a:t>現状でも地域によって、行われているサービスの種別は異なる</a:t>
            </a:r>
            <a:r>
              <a:rPr lang="ja-JP" altLang="en-US" sz="1200" b="1" dirty="0" smtClean="0"/>
              <a:t>。</a:t>
            </a:r>
            <a:endParaRPr kumimoji="1" lang="ja-JP" altLang="en-US" sz="1200" b="1" dirty="0">
              <a:solidFill>
                <a:schemeClr val="tx1"/>
              </a:solidFill>
            </a:endParaRPr>
          </a:p>
        </p:txBody>
      </p:sp>
      <p:sp>
        <p:nvSpPr>
          <p:cNvPr id="11" name="右矢印 10"/>
          <p:cNvSpPr/>
          <p:nvPr/>
        </p:nvSpPr>
        <p:spPr>
          <a:xfrm>
            <a:off x="3347864" y="6093296"/>
            <a:ext cx="2088232" cy="360040"/>
          </a:xfrm>
          <a:prstGeom prst="rightArrow">
            <a:avLst>
              <a:gd name="adj1" fmla="val 49572"/>
              <a:gd name="adj2" fmla="val 868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solidFill>
                <a:schemeClr val="tx1"/>
              </a:solidFill>
            </a:endParaRPr>
          </a:p>
        </p:txBody>
      </p:sp>
      <p:sp>
        <p:nvSpPr>
          <p:cNvPr id="12" name="角丸四角形 11"/>
          <p:cNvSpPr/>
          <p:nvPr/>
        </p:nvSpPr>
        <p:spPr>
          <a:xfrm>
            <a:off x="5580112" y="980728"/>
            <a:ext cx="1512168" cy="936104"/>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1"/>
          <p:cNvSpPr txBox="1">
            <a:spLocks/>
          </p:cNvSpPr>
          <p:nvPr/>
        </p:nvSpPr>
        <p:spPr>
          <a:xfrm>
            <a:off x="6948264" y="0"/>
            <a:ext cx="2195736" cy="476672"/>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1100" dirty="0" smtClean="0">
                <a:solidFill>
                  <a:srgbClr val="FF0000"/>
                </a:solidFill>
                <a:latin typeface="+mj-lt"/>
                <a:ea typeface="+mj-ea"/>
                <a:cs typeface="+mj-cs"/>
              </a:rPr>
              <a:t>１０</a:t>
            </a:r>
            <a:r>
              <a:rPr kumimoji="1" lang="ja-JP" altLang="en-US" sz="1100" b="0" i="0" u="none" strike="noStrike" kern="1200" cap="none" spc="0" normalizeH="0" baseline="0" noProof="0" dirty="0" smtClean="0">
                <a:ln>
                  <a:noFill/>
                </a:ln>
                <a:solidFill>
                  <a:srgbClr val="FF0000"/>
                </a:solidFill>
                <a:effectLst/>
                <a:uLnTx/>
                <a:uFillTx/>
                <a:latin typeface="+mj-lt"/>
                <a:ea typeface="+mj-ea"/>
                <a:cs typeface="+mj-cs"/>
              </a:rPr>
              <a:t>月１６日社保審介護保険部会</a:t>
            </a:r>
            <a:endParaRPr kumimoji="1" lang="en-US" altLang="ja-JP" sz="1100" b="0" i="0" u="none" strike="noStrike" kern="1200" cap="none" spc="0" normalizeH="0" baseline="0" noProof="0" dirty="0" smtClean="0">
              <a:ln>
                <a:noFill/>
              </a:ln>
              <a:solidFill>
                <a:srgbClr val="FF00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j-lt"/>
                <a:ea typeface="+mj-ea"/>
                <a:cs typeface="+mj-cs"/>
              </a:rPr>
              <a:t>事前資料</a:t>
            </a:r>
            <a:endParaRPr kumimoji="1" lang="ja-JP" altLang="en-US" sz="1100" b="0" i="0" u="none" strike="noStrike" kern="1200" cap="none" spc="0" normalizeH="0" baseline="0" noProof="0" dirty="0">
              <a:ln>
                <a:noFill/>
              </a:ln>
              <a:solidFill>
                <a:srgbClr val="FF0000"/>
              </a:solidFill>
              <a:effectLst/>
              <a:uLnTx/>
              <a:uFillTx/>
              <a:latin typeface="+mj-lt"/>
              <a:ea typeface="+mj-ea"/>
              <a:cs typeface="+mj-cs"/>
            </a:endParaRPr>
          </a:p>
        </p:txBody>
      </p:sp>
      <p:sp>
        <p:nvSpPr>
          <p:cNvPr id="14" name="四角形吹き出し 13"/>
          <p:cNvSpPr/>
          <p:nvPr/>
        </p:nvSpPr>
        <p:spPr>
          <a:xfrm>
            <a:off x="7308304" y="1052736"/>
            <a:ext cx="1656184" cy="432048"/>
          </a:xfrm>
          <a:prstGeom prst="wedgeRectCallout">
            <a:avLst>
              <a:gd name="adj1" fmla="val -66761"/>
              <a:gd name="adj2" fmla="val -207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・多様な担い手による生活支援</a:t>
            </a:r>
            <a:endParaRPr kumimoji="1" lang="ja-JP" altLang="en-US" sz="1200" b="1" dirty="0">
              <a:solidFill>
                <a:schemeClr val="tx1"/>
              </a:solidFill>
            </a:endParaRPr>
          </a:p>
        </p:txBody>
      </p:sp>
      <p:sp>
        <p:nvSpPr>
          <p:cNvPr id="15" name="四角形吹き出し 14"/>
          <p:cNvSpPr/>
          <p:nvPr/>
        </p:nvSpPr>
        <p:spPr>
          <a:xfrm>
            <a:off x="7164288" y="1556792"/>
            <a:ext cx="1872208" cy="504056"/>
          </a:xfrm>
          <a:prstGeom prst="wedgeRectCallout">
            <a:avLst>
              <a:gd name="adj1" fmla="val -65174"/>
              <a:gd name="adj2" fmla="val -2581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・ミニデイなどの集いの場</a:t>
            </a:r>
            <a:endParaRPr kumimoji="1" lang="en-US" altLang="ja-JP" sz="1200" b="1" dirty="0" smtClean="0">
              <a:solidFill>
                <a:schemeClr val="tx1"/>
              </a:solidFill>
            </a:endParaRPr>
          </a:p>
          <a:p>
            <a:r>
              <a:rPr lang="ja-JP" altLang="en-US" sz="1200" b="1" dirty="0" smtClean="0">
                <a:solidFill>
                  <a:schemeClr val="tx1"/>
                </a:solidFill>
              </a:rPr>
              <a:t>・運動、栄養、口腔ケア等の教室</a:t>
            </a:r>
            <a:endParaRPr kumimoji="1" lang="ja-JP" altLang="en-US" sz="1200" b="1" dirty="0">
              <a:solidFill>
                <a:schemeClr val="tx1"/>
              </a:solidFill>
            </a:endParaRPr>
          </a:p>
        </p:txBody>
      </p:sp>
      <p:sp>
        <p:nvSpPr>
          <p:cNvPr id="16" name="四角形吹き出し 15"/>
          <p:cNvSpPr/>
          <p:nvPr/>
        </p:nvSpPr>
        <p:spPr>
          <a:xfrm>
            <a:off x="5940152" y="2132856"/>
            <a:ext cx="2843808" cy="432048"/>
          </a:xfrm>
          <a:prstGeom prst="wedgeRectCallout">
            <a:avLst>
              <a:gd name="adj1" fmla="val -35102"/>
              <a:gd name="adj2" fmla="val -8822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配食サービス、見守り・安否確認。地域サロンなども地域の実情に応じて広がり</a:t>
            </a:r>
            <a:endParaRPr kumimoji="1" lang="ja-JP" altLang="en-US" sz="1200" b="1" dirty="0">
              <a:solidFill>
                <a:schemeClr val="tx1"/>
              </a:solidFill>
            </a:endParaRPr>
          </a:p>
        </p:txBody>
      </p:sp>
      <p:sp>
        <p:nvSpPr>
          <p:cNvPr id="17" name="四角形吹き出し 16"/>
          <p:cNvSpPr/>
          <p:nvPr/>
        </p:nvSpPr>
        <p:spPr>
          <a:xfrm>
            <a:off x="7236296" y="5805264"/>
            <a:ext cx="1728192" cy="836712"/>
          </a:xfrm>
          <a:prstGeom prst="wedgeRectCallout">
            <a:avLst>
              <a:gd name="adj1" fmla="val -57033"/>
              <a:gd name="adj2" fmla="val -450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smtClean="0">
                <a:solidFill>
                  <a:schemeClr val="tx1"/>
                </a:solidFill>
              </a:rPr>
              <a:t>専門職によるｱｾｽﾒﾝﾄ・ﾓﾆﾀﾘﾝｸﾞ、ｹｱﾏﾈｼﾞﾒﾝﾄ支援が地域の実情に応じて実施される。</a:t>
            </a:r>
            <a:endParaRPr kumimoji="1" lang="en-US" altLang="ja-JP" sz="1200" b="1"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91264" cy="778098"/>
          </a:xfrm>
          <a:solidFill>
            <a:schemeClr val="bg1"/>
          </a:solidFill>
        </p:spPr>
        <p:txBody>
          <a:bodyPr/>
          <a:lstStyle/>
          <a:p>
            <a:r>
              <a:rPr lang="ja-JP" altLang="en-US" u="sng" dirty="0" smtClean="0"/>
              <a:t>保険給付と事業はちがう</a:t>
            </a:r>
            <a:endParaRPr kumimoji="1" lang="ja-JP" altLang="en-US" u="sng" dirty="0"/>
          </a:p>
        </p:txBody>
      </p:sp>
      <p:sp>
        <p:nvSpPr>
          <p:cNvPr id="3" name="コンテンツ プレースホルダ 2"/>
          <p:cNvSpPr>
            <a:spLocks noGrp="1"/>
          </p:cNvSpPr>
          <p:nvPr>
            <p:ph idx="1"/>
          </p:nvPr>
        </p:nvSpPr>
        <p:spPr>
          <a:xfrm>
            <a:off x="0" y="1052736"/>
            <a:ext cx="8964488" cy="5616624"/>
          </a:xfrm>
        </p:spPr>
        <p:txBody>
          <a:bodyPr>
            <a:normAutofit/>
          </a:bodyPr>
          <a:lstStyle/>
          <a:p>
            <a:pPr>
              <a:buNone/>
            </a:pPr>
            <a:r>
              <a:rPr lang="en-US" altLang="ja-JP" dirty="0" smtClean="0"/>
              <a:t>【</a:t>
            </a:r>
            <a:r>
              <a:rPr lang="ja-JP" altLang="en-US" dirty="0" smtClean="0"/>
              <a:t>介護保険給付</a:t>
            </a:r>
            <a:r>
              <a:rPr lang="en-US" altLang="ja-JP" dirty="0" smtClean="0"/>
              <a:t>】</a:t>
            </a:r>
          </a:p>
          <a:p>
            <a:pPr>
              <a:buNone/>
            </a:pPr>
            <a:r>
              <a:rPr lang="ja-JP" altLang="en-US" dirty="0" smtClean="0"/>
              <a:t>○法定のサービス類型</a:t>
            </a:r>
          </a:p>
          <a:p>
            <a:pPr>
              <a:buNone/>
            </a:pPr>
            <a:r>
              <a:rPr lang="ja-JP" altLang="en-US" dirty="0" smtClean="0"/>
              <a:t>（特養・訪問介護・通所介護等）</a:t>
            </a:r>
          </a:p>
          <a:p>
            <a:pPr>
              <a:buNone/>
            </a:pPr>
            <a:r>
              <a:rPr lang="ja-JP" altLang="en-US" dirty="0" smtClean="0"/>
              <a:t>人員基準・運営基準あり、報酬・利用者負担法定</a:t>
            </a:r>
            <a:endParaRPr lang="en-US" altLang="ja-JP" dirty="0" smtClean="0"/>
          </a:p>
          <a:p>
            <a:pPr>
              <a:buNone/>
            </a:pPr>
            <a:r>
              <a:rPr lang="ja-JP" altLang="en-US" dirty="0" smtClean="0"/>
              <a:t>○被保険者の「権利性」（受給権）が明確</a:t>
            </a:r>
            <a:endParaRPr lang="en-US" altLang="ja-JP" dirty="0" smtClean="0"/>
          </a:p>
          <a:p>
            <a:pPr>
              <a:buNone/>
            </a:pPr>
            <a:r>
              <a:rPr lang="en-US" altLang="ja-JP" dirty="0" smtClean="0"/>
              <a:t>【</a:t>
            </a:r>
            <a:r>
              <a:rPr lang="ja-JP" altLang="en-US" dirty="0" smtClean="0"/>
              <a:t>地域支援事業</a:t>
            </a:r>
            <a:r>
              <a:rPr lang="en-US" altLang="ja-JP" dirty="0" smtClean="0"/>
              <a:t>】</a:t>
            </a:r>
          </a:p>
          <a:p>
            <a:pPr>
              <a:buNone/>
            </a:pPr>
            <a:r>
              <a:rPr lang="ja-JP" altLang="en-US" dirty="0" smtClean="0"/>
              <a:t>○事業内容については市町村の裁量</a:t>
            </a:r>
          </a:p>
          <a:p>
            <a:pPr>
              <a:buNone/>
            </a:pPr>
            <a:r>
              <a:rPr lang="ja-JP" altLang="en-US" dirty="0" smtClean="0"/>
              <a:t>人員基準・運営基準なし、報酬・利用者負担も裁量</a:t>
            </a:r>
            <a:endParaRPr lang="en-US" altLang="ja-JP" dirty="0" smtClean="0"/>
          </a:p>
          <a:p>
            <a:pPr>
              <a:buNone/>
            </a:pPr>
            <a:r>
              <a:rPr kumimoji="1" lang="ja-JP" altLang="en-US" dirty="0" smtClean="0"/>
              <a:t>○被保険者の「権利性」（受給権）があいまい</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rtlCol="0">
            <a:normAutofit/>
          </a:bodyPr>
          <a:lstStyle/>
          <a:p>
            <a:pPr fontAlgn="auto">
              <a:spcAft>
                <a:spcPts val="0"/>
              </a:spcAft>
              <a:defRPr/>
            </a:pPr>
            <a:r>
              <a:rPr lang="ja-JP" altLang="en-US" u="sng" dirty="0" smtClean="0"/>
              <a:t>要支援者はどうなるか</a:t>
            </a:r>
            <a:endParaRPr lang="ja-JP" altLang="en-US" u="sng" dirty="0"/>
          </a:p>
        </p:txBody>
      </p:sp>
      <p:sp>
        <p:nvSpPr>
          <p:cNvPr id="29699" name="コンテンツ プレースホルダ 2"/>
          <p:cNvSpPr>
            <a:spLocks noGrp="1"/>
          </p:cNvSpPr>
          <p:nvPr>
            <p:ph idx="1"/>
          </p:nvPr>
        </p:nvSpPr>
        <p:spPr>
          <a:xfrm>
            <a:off x="179512" y="1600200"/>
            <a:ext cx="8856983" cy="4781128"/>
          </a:xfrm>
        </p:spPr>
        <p:txBody>
          <a:bodyPr/>
          <a:lstStyle/>
          <a:p>
            <a:pPr>
              <a:buFont typeface="Arial" charset="0"/>
              <a:buNone/>
            </a:pPr>
            <a:r>
              <a:rPr lang="ja-JP" altLang="ja-JP" dirty="0" smtClean="0"/>
              <a:t>Ａさん（８４歳）一人暮らし、要支援２</a:t>
            </a:r>
          </a:p>
          <a:p>
            <a:pPr>
              <a:buNone/>
            </a:pPr>
            <a:r>
              <a:rPr lang="ja-JP" altLang="ja-JP" dirty="0" smtClean="0"/>
              <a:t>週２回のヘルパー（介護予防訪問介護）</a:t>
            </a:r>
            <a:endParaRPr lang="en-US" altLang="ja-JP" dirty="0" smtClean="0"/>
          </a:p>
          <a:p>
            <a:pPr>
              <a:buNone/>
            </a:pPr>
            <a:r>
              <a:rPr lang="ja-JP" altLang="ja-JP" dirty="0" smtClean="0"/>
              <a:t>と週２回のデイサービス（介護予防通所介護）</a:t>
            </a:r>
          </a:p>
          <a:p>
            <a:pPr>
              <a:buFont typeface="Arial" charset="0"/>
              <a:buNone/>
            </a:pPr>
            <a:endParaRPr lang="en-US" altLang="ja-JP" dirty="0" smtClean="0"/>
          </a:p>
          <a:p>
            <a:pPr>
              <a:buFont typeface="Arial" charset="0"/>
              <a:buNone/>
            </a:pPr>
            <a:r>
              <a:rPr lang="ja-JP" altLang="en-US" u="sng" dirty="0" smtClean="0">
                <a:solidFill>
                  <a:srgbClr val="FF0000"/>
                </a:solidFill>
              </a:rPr>
              <a:t>介護保険はもう使えない</a:t>
            </a:r>
            <a:endParaRPr lang="en-US" altLang="ja-JP" u="sng" dirty="0" smtClean="0">
              <a:solidFill>
                <a:srgbClr val="FF0000"/>
              </a:solidFill>
            </a:endParaRPr>
          </a:p>
          <a:p>
            <a:pPr>
              <a:buFont typeface="Arial" charset="0"/>
              <a:buNone/>
            </a:pPr>
            <a:r>
              <a:rPr lang="ja-JP" altLang="en-US" dirty="0" smtClean="0"/>
              <a:t>○配食サービスで弁当？有償ボランティア訪問</a:t>
            </a:r>
            <a:endParaRPr lang="en-US" altLang="ja-JP" dirty="0" smtClean="0"/>
          </a:p>
          <a:p>
            <a:pPr>
              <a:buFont typeface="Arial" charset="0"/>
              <a:buNone/>
            </a:pPr>
            <a:r>
              <a:rPr lang="ja-JP" altLang="en-US" dirty="0" smtClean="0"/>
              <a:t>○公民館のボランティア教室？○ケアマネは？</a:t>
            </a:r>
          </a:p>
        </p:txBody>
      </p:sp>
      <p:sp>
        <p:nvSpPr>
          <p:cNvPr id="4" name="下矢印 3"/>
          <p:cNvSpPr/>
          <p:nvPr/>
        </p:nvSpPr>
        <p:spPr>
          <a:xfrm>
            <a:off x="3275856" y="3356992"/>
            <a:ext cx="792088" cy="64807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5" name="正方形/長方形 4"/>
          <p:cNvSpPr/>
          <p:nvPr/>
        </p:nvSpPr>
        <p:spPr>
          <a:xfrm>
            <a:off x="611560" y="5733256"/>
            <a:ext cx="7992888"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閉じこもり、ゴミ屋敷、栄養不足、</a:t>
            </a:r>
            <a:endParaRPr kumimoji="1" lang="en-US" altLang="ja-JP" sz="3600" dirty="0" smtClean="0">
              <a:solidFill>
                <a:srgbClr val="FF0000"/>
              </a:solidFill>
            </a:endParaRPr>
          </a:p>
          <a:p>
            <a:pPr algn="ctr"/>
            <a:r>
              <a:rPr kumimoji="1" lang="ja-JP" altLang="en-US" sz="3600" dirty="0" smtClean="0">
                <a:solidFill>
                  <a:srgbClr val="FF0000"/>
                </a:solidFill>
              </a:rPr>
              <a:t>無理な行動で転倒・骨折→要介護者へ</a:t>
            </a:r>
            <a:endParaRPr kumimoji="1" lang="ja-JP" altLang="en-US" sz="3600"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18658"/>
          </a:xfrm>
        </p:spPr>
        <p:txBody>
          <a:bodyPr>
            <a:normAutofit/>
          </a:bodyPr>
          <a:lstStyle/>
          <a:p>
            <a:r>
              <a:rPr lang="ja-JP" altLang="ja-JP" sz="8000" dirty="0" smtClean="0"/>
              <a:t>②特別養護老人ホームへの入所は</a:t>
            </a:r>
            <a:r>
              <a:rPr lang="ja-JP" altLang="ja-JP" sz="8000" dirty="0" smtClean="0">
                <a:solidFill>
                  <a:srgbClr val="FF0000"/>
                </a:solidFill>
              </a:rPr>
              <a:t>「要介護３」以上</a:t>
            </a:r>
            <a:r>
              <a:rPr lang="ja-JP" altLang="ja-JP" sz="8000" dirty="0" smtClean="0"/>
              <a:t>に限る</a:t>
            </a:r>
            <a:r>
              <a:rPr lang="ja-JP" altLang="ja-JP" dirty="0" smtClean="0"/>
              <a:t/>
            </a:r>
            <a:br>
              <a:rPr lang="ja-JP" altLang="ja-JP" dirty="0" smtClean="0"/>
            </a:b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178698"/>
          </a:xfrm>
        </p:spPr>
        <p:txBody>
          <a:bodyPr>
            <a:normAutofit fontScale="90000"/>
          </a:bodyPr>
          <a:lstStyle/>
          <a:p>
            <a:r>
              <a:rPr lang="ja-JP" altLang="en-US" sz="10700" dirty="0" smtClean="0">
                <a:solidFill>
                  <a:srgbClr val="FF0000"/>
                </a:solidFill>
              </a:rPr>
              <a:t>１</a:t>
            </a:r>
            <a:r>
              <a:rPr lang="ja-JP" altLang="ja-JP" sz="10700" dirty="0" smtClean="0">
                <a:solidFill>
                  <a:srgbClr val="FF0000"/>
                </a:solidFill>
              </a:rPr>
              <a:t>社会保障</a:t>
            </a:r>
            <a:r>
              <a:rPr lang="ja-JP" altLang="en-US" sz="10700" dirty="0" smtClean="0">
                <a:solidFill>
                  <a:srgbClr val="FF0000"/>
                </a:solidFill>
              </a:rPr>
              <a:t>・</a:t>
            </a:r>
            <a:r>
              <a:rPr lang="ja-JP" altLang="ja-JP" sz="10700" dirty="0" smtClean="0">
                <a:solidFill>
                  <a:srgbClr val="FF0000"/>
                </a:solidFill>
              </a:rPr>
              <a:t>税</a:t>
            </a:r>
            <a:r>
              <a:rPr lang="en-US" altLang="ja-JP" sz="10700" dirty="0" smtClean="0">
                <a:solidFill>
                  <a:srgbClr val="FF0000"/>
                </a:solidFill>
              </a:rPr>
              <a:t/>
            </a:r>
            <a:br>
              <a:rPr lang="en-US" altLang="ja-JP" sz="10700" dirty="0" smtClean="0">
                <a:solidFill>
                  <a:srgbClr val="FF0000"/>
                </a:solidFill>
              </a:rPr>
            </a:br>
            <a:r>
              <a:rPr lang="ja-JP" altLang="ja-JP" sz="10700" dirty="0" smtClean="0">
                <a:solidFill>
                  <a:srgbClr val="FF0000"/>
                </a:solidFill>
              </a:rPr>
              <a:t>一体改革と</a:t>
            </a:r>
            <a:r>
              <a:rPr lang="en-US" altLang="ja-JP" sz="10700" dirty="0" smtClean="0">
                <a:solidFill>
                  <a:srgbClr val="FF0000"/>
                </a:solidFill>
              </a:rPr>
              <a:t/>
            </a:r>
            <a:br>
              <a:rPr lang="en-US" altLang="ja-JP" sz="10700" dirty="0" smtClean="0">
                <a:solidFill>
                  <a:srgbClr val="FF0000"/>
                </a:solidFill>
              </a:rPr>
            </a:br>
            <a:r>
              <a:rPr lang="ja-JP" altLang="ja-JP" sz="10700" dirty="0" smtClean="0">
                <a:solidFill>
                  <a:srgbClr val="FF0000"/>
                </a:solidFill>
              </a:rPr>
              <a:t>介護保険改悪</a:t>
            </a:r>
            <a:r>
              <a:rPr lang="ja-JP" altLang="ja-JP" dirty="0" smtClean="0"/>
              <a:t/>
            </a:r>
            <a:br>
              <a:rPr lang="ja-JP" altLang="ja-JP" dirty="0" smtClean="0"/>
            </a:b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147050" cy="1354137"/>
          </a:xfrm>
        </p:spPr>
        <p:txBody>
          <a:bodyPr rtlCol="0">
            <a:normAutofit fontScale="90000"/>
          </a:bodyPr>
          <a:lstStyle/>
          <a:p>
            <a:pPr fontAlgn="auto">
              <a:spcAft>
                <a:spcPts val="0"/>
              </a:spcAft>
              <a:defRPr/>
            </a:pPr>
            <a:r>
              <a:rPr lang="ja-JP" altLang="en-US" u="sng" dirty="0" smtClean="0"/>
              <a:t>特養ホーム</a:t>
            </a:r>
            <a:r>
              <a:rPr lang="ja-JP" altLang="ja-JP" u="sng" dirty="0" smtClean="0"/>
              <a:t>の重点化</a:t>
            </a:r>
            <a:r>
              <a:rPr lang="en-US" altLang="ja-JP" u="sng" dirty="0" smtClean="0"/>
              <a:t/>
            </a:r>
            <a:br>
              <a:rPr lang="en-US" altLang="ja-JP" u="sng" dirty="0" smtClean="0"/>
            </a:br>
            <a:r>
              <a:rPr lang="ja-JP" altLang="ja-JP" u="sng" dirty="0"/>
              <a:t>　　　　情け容赦ない軽度者の</a:t>
            </a:r>
            <a:r>
              <a:rPr lang="ja-JP" altLang="ja-JP" u="sng" dirty="0" smtClean="0"/>
              <a:t>追出し</a:t>
            </a:r>
            <a:endParaRPr lang="ja-JP" altLang="en-US" u="sng" dirty="0"/>
          </a:p>
        </p:txBody>
      </p:sp>
      <p:sp>
        <p:nvSpPr>
          <p:cNvPr id="36867" name="コンテンツ プレースホルダ 2"/>
          <p:cNvSpPr>
            <a:spLocks noGrp="1"/>
          </p:cNvSpPr>
          <p:nvPr>
            <p:ph idx="1"/>
          </p:nvPr>
        </p:nvSpPr>
        <p:spPr>
          <a:xfrm>
            <a:off x="251520" y="1340769"/>
            <a:ext cx="8136831" cy="1512168"/>
          </a:xfrm>
        </p:spPr>
        <p:txBody>
          <a:bodyPr/>
          <a:lstStyle/>
          <a:p>
            <a:pPr>
              <a:buFont typeface="Arial" charset="0"/>
              <a:buNone/>
            </a:pPr>
            <a:r>
              <a:rPr lang="ja-JP" altLang="en-US" sz="4400" dirty="0" smtClean="0"/>
              <a:t>　</a:t>
            </a:r>
            <a:r>
              <a:rPr lang="ja-JP" altLang="ja-JP" sz="4400" dirty="0" smtClean="0"/>
              <a:t>軽度の要介護者（要介護１、要介護２）</a:t>
            </a:r>
            <a:r>
              <a:rPr lang="ja-JP" altLang="en-US" sz="4400" dirty="0" smtClean="0"/>
              <a:t>は</a:t>
            </a:r>
            <a:r>
              <a:rPr lang="en-US" altLang="ja-JP" sz="4400" dirty="0" smtClean="0"/>
              <a:t>1</a:t>
            </a:r>
            <a:r>
              <a:rPr lang="ja-JP" altLang="en-US" sz="4400" dirty="0" smtClean="0"/>
              <a:t>割以上入所</a:t>
            </a:r>
            <a:endParaRPr lang="en-US" altLang="ja-JP" sz="4400" dirty="0" smtClean="0"/>
          </a:p>
          <a:p>
            <a:pPr>
              <a:buFont typeface="Arial" charset="0"/>
              <a:buNone/>
            </a:pPr>
            <a:endParaRPr lang="en-US" altLang="ja-JP" sz="4400" dirty="0" smtClean="0"/>
          </a:p>
          <a:p>
            <a:pPr>
              <a:buFont typeface="Arial" charset="0"/>
              <a:buNone/>
            </a:pPr>
            <a:endParaRPr lang="en-US" altLang="ja-JP" dirty="0" smtClean="0"/>
          </a:p>
          <a:p>
            <a:pPr>
              <a:buFont typeface="Arial" charset="0"/>
              <a:buNone/>
            </a:pPr>
            <a:endParaRPr lang="ja-JP" altLang="en-US" dirty="0" smtClean="0"/>
          </a:p>
        </p:txBody>
      </p:sp>
      <p:graphicFrame>
        <p:nvGraphicFramePr>
          <p:cNvPr id="4" name="表 3"/>
          <p:cNvGraphicFramePr>
            <a:graphicFrameLocks noGrp="1"/>
          </p:cNvGraphicFramePr>
          <p:nvPr/>
        </p:nvGraphicFramePr>
        <p:xfrm>
          <a:off x="179514" y="3157537"/>
          <a:ext cx="8856981" cy="3120188"/>
        </p:xfrm>
        <a:graphic>
          <a:graphicData uri="http://schemas.openxmlformats.org/drawingml/2006/table">
            <a:tbl>
              <a:tblPr/>
              <a:tblGrid>
                <a:gridCol w="1265283"/>
                <a:gridCol w="1265283"/>
                <a:gridCol w="1265283"/>
                <a:gridCol w="1265283"/>
                <a:gridCol w="1265283"/>
                <a:gridCol w="1265283"/>
                <a:gridCol w="1265283"/>
              </a:tblGrid>
              <a:tr h="906578">
                <a:tc>
                  <a:txBody>
                    <a:bodyPr/>
                    <a:lstStyle/>
                    <a:p>
                      <a:pPr algn="ctr" fontAlgn="ctr"/>
                      <a:r>
                        <a:rPr lang="ja-JP" sz="3600" b="0" i="0" u="none" strike="noStrike" dirty="0">
                          <a:solidFill>
                            <a:srgbClr val="000000"/>
                          </a:solidFill>
                          <a:latin typeface="ＭＳ Ｐ明朝"/>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sz="3600" b="0" i="0" u="none" strike="noStrike" dirty="0">
                          <a:solidFill>
                            <a:srgbClr val="FF0000"/>
                          </a:solidFill>
                          <a:latin typeface="ＭＳ Ｐ明朝"/>
                        </a:rPr>
                        <a:t>要介護１</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sz="3600" b="0" i="0" u="none" strike="noStrike" dirty="0">
                          <a:solidFill>
                            <a:srgbClr val="FF0000"/>
                          </a:solidFill>
                          <a:latin typeface="ＭＳ Ｐ明朝"/>
                        </a:rPr>
                        <a:t>要介護２</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ja-JP" sz="3600" b="0" i="0" u="none" strike="noStrike" dirty="0">
                          <a:solidFill>
                            <a:srgbClr val="000000"/>
                          </a:solidFill>
                          <a:latin typeface="ＭＳ Ｐ明朝"/>
                        </a:rPr>
                        <a:t>要介護３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sz="3600" b="0" i="0" u="none" strike="noStrike">
                          <a:solidFill>
                            <a:srgbClr val="000000"/>
                          </a:solidFill>
                          <a:latin typeface="ＭＳ Ｐ明朝"/>
                        </a:rPr>
                        <a:t>要介護４</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sz="3600" b="0" i="0" u="none" strike="noStrike" dirty="0">
                          <a:solidFill>
                            <a:srgbClr val="000000"/>
                          </a:solidFill>
                          <a:latin typeface="ＭＳ Ｐ明朝"/>
                        </a:rPr>
                        <a:t>要介護５</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sz="3600" b="0" i="0" u="none" strike="noStrike">
                          <a:solidFill>
                            <a:srgbClr val="000000"/>
                          </a:solidFill>
                          <a:latin typeface="ＭＳ Ｐ明朝"/>
                        </a:rPr>
                        <a:t>総数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578">
                <a:tc>
                  <a:txBody>
                    <a:bodyPr/>
                    <a:lstStyle/>
                    <a:p>
                      <a:pPr algn="r" fontAlgn="ctr"/>
                      <a:r>
                        <a:rPr lang="ja-JP" sz="3600" b="0" i="0" u="none" strike="noStrike">
                          <a:solidFill>
                            <a:srgbClr val="000000"/>
                          </a:solidFill>
                          <a:latin typeface="ＭＳ Ｐ明朝"/>
                        </a:rPr>
                        <a:t>人数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FF0000"/>
                          </a:solidFill>
                          <a:latin typeface="+mn-ea"/>
                          <a:ea typeface="+mn-ea"/>
                        </a:rPr>
                        <a:t>14,106</a:t>
                      </a:r>
                      <a:endParaRPr lang="ja-JP" sz="2400" b="0" i="0" u="none" strike="noStrike" dirty="0">
                        <a:solidFill>
                          <a:srgbClr val="FF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2400" b="0" i="0" u="none" strike="noStrike" dirty="0">
                          <a:solidFill>
                            <a:srgbClr val="FF0000"/>
                          </a:solidFill>
                          <a:latin typeface="+mn-ea"/>
                          <a:ea typeface="+mn-ea"/>
                        </a:rPr>
                        <a:t>40,461</a:t>
                      </a:r>
                      <a:endParaRPr lang="ja-JP" sz="2400" b="0" i="0" u="none" strike="noStrike" dirty="0">
                        <a:solidFill>
                          <a:srgbClr val="FF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2400" b="0" i="0" u="none" strike="noStrike" dirty="0">
                          <a:solidFill>
                            <a:srgbClr val="000000"/>
                          </a:solidFill>
                          <a:latin typeface="+mn-ea"/>
                          <a:ea typeface="+mn-ea"/>
                        </a:rPr>
                        <a:t>96,839</a:t>
                      </a:r>
                      <a:endParaRPr lang="ja-JP" sz="24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000000"/>
                          </a:solidFill>
                          <a:latin typeface="+mn-ea"/>
                          <a:ea typeface="+mn-ea"/>
                        </a:rPr>
                        <a:t>154,596</a:t>
                      </a:r>
                      <a:endParaRPr lang="ja-JP" sz="24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000000"/>
                          </a:solidFill>
                          <a:latin typeface="+mn-ea"/>
                          <a:ea typeface="+mn-ea"/>
                        </a:rPr>
                        <a:t>165,467</a:t>
                      </a:r>
                      <a:endParaRPr lang="ja-JP" sz="24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2400" b="0" i="0" u="none" strike="noStrike" dirty="0">
                          <a:solidFill>
                            <a:srgbClr val="000000"/>
                          </a:solidFill>
                          <a:latin typeface="+mn-ea"/>
                          <a:ea typeface="+mn-ea"/>
                        </a:rPr>
                        <a:t>471,469</a:t>
                      </a:r>
                      <a:endParaRPr lang="ja-JP" sz="24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6578">
                <a:tc>
                  <a:txBody>
                    <a:bodyPr/>
                    <a:lstStyle/>
                    <a:p>
                      <a:pPr algn="l" fontAlgn="ctr"/>
                      <a:r>
                        <a:rPr lang="ja-JP" sz="3600" b="0" i="0" u="none" strike="noStrike" dirty="0">
                          <a:solidFill>
                            <a:srgbClr val="000000"/>
                          </a:solidFill>
                          <a:latin typeface="ＭＳ Ｐゴシック"/>
                        </a:rPr>
                        <a:t>　割合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3600" b="0" i="0" u="none" strike="noStrike" dirty="0" smtClean="0">
                          <a:solidFill>
                            <a:srgbClr val="FF0000"/>
                          </a:solidFill>
                          <a:latin typeface="+mn-ea"/>
                          <a:ea typeface="+mn-ea"/>
                        </a:rPr>
                        <a:t>3.0%</a:t>
                      </a:r>
                      <a:endParaRPr lang="ja-JP" sz="3600" b="0" i="0" u="none" strike="noStrike" dirty="0">
                        <a:solidFill>
                          <a:srgbClr val="FF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3600" b="0" i="0" u="none" strike="noStrike" dirty="0" smtClean="0">
                          <a:solidFill>
                            <a:srgbClr val="FF0000"/>
                          </a:solidFill>
                          <a:latin typeface="+mn-ea"/>
                          <a:ea typeface="+mn-ea"/>
                        </a:rPr>
                        <a:t>8.6%</a:t>
                      </a:r>
                      <a:endParaRPr lang="ja-JP" sz="3600" b="0" i="0" u="none" strike="noStrike" dirty="0">
                        <a:solidFill>
                          <a:srgbClr val="FF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sz="3600" b="0" i="0" u="none" strike="noStrike" dirty="0" smtClean="0">
                          <a:solidFill>
                            <a:srgbClr val="000000"/>
                          </a:solidFill>
                          <a:latin typeface="+mn-ea"/>
                          <a:ea typeface="+mn-ea"/>
                        </a:rPr>
                        <a:t>20.5%</a:t>
                      </a:r>
                      <a:endParaRPr lang="ja-JP" sz="36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3600" b="0" i="0" u="none" strike="noStrike" dirty="0" smtClean="0">
                          <a:solidFill>
                            <a:srgbClr val="000000"/>
                          </a:solidFill>
                          <a:latin typeface="+mn-ea"/>
                          <a:ea typeface="+mn-ea"/>
                        </a:rPr>
                        <a:t>32.8%</a:t>
                      </a:r>
                      <a:endParaRPr lang="ja-JP" sz="36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3600" b="0" i="0" u="none" strike="noStrike" dirty="0" smtClean="0">
                          <a:solidFill>
                            <a:srgbClr val="000000"/>
                          </a:solidFill>
                          <a:latin typeface="+mn-ea"/>
                          <a:ea typeface="+mn-ea"/>
                        </a:rPr>
                        <a:t>35.1%</a:t>
                      </a:r>
                      <a:endParaRPr lang="ja-JP" sz="3600" b="0" i="0" u="none" strike="noStrike" dirty="0">
                        <a:solidFill>
                          <a:srgbClr val="000000"/>
                        </a:solidFill>
                        <a:latin typeface="+mn-ea"/>
                        <a:ea typeface="+mn-e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sz="3600" b="0" i="0" u="none" strike="noStrike" dirty="0">
                          <a:solidFill>
                            <a:srgbClr val="000000"/>
                          </a:solidFill>
                          <a:latin typeface="+mn-ea"/>
                          <a:ea typeface="+mn-ea"/>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smtClean="0"/>
              <a:t>特養は要介護３以上に限定</a:t>
            </a:r>
            <a:endParaRPr kumimoji="1" lang="ja-JP" altLang="en-US" u="sng" dirty="0"/>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dirty="0" smtClean="0"/>
              <a:t>○ 特養については、中重度で、在宅での生活が困難である要介護者を支える施設としての機能に重点化を図るべき。そのためには、既入所者の継続入所にも配慮しつつ、特別養護老人ホームへの</a:t>
            </a:r>
            <a:r>
              <a:rPr lang="ja-JP" altLang="en-US" dirty="0" smtClean="0">
                <a:solidFill>
                  <a:srgbClr val="FF0000"/>
                </a:solidFill>
              </a:rPr>
              <a:t>入所を要介護３以上に限定</a:t>
            </a:r>
            <a:r>
              <a:rPr lang="ja-JP" altLang="en-US" dirty="0" smtClean="0"/>
              <a:t>するべき</a:t>
            </a:r>
          </a:p>
          <a:p>
            <a:pPr>
              <a:buNone/>
            </a:pPr>
            <a:r>
              <a:rPr lang="ja-JP" altLang="en-US" dirty="0" smtClean="0"/>
              <a:t>○ 今後、特養においては、看取りを行うことのできる体制をより一層強化していくべき</a:t>
            </a:r>
          </a:p>
          <a:p>
            <a:pPr>
              <a:buNone/>
            </a:pPr>
            <a:r>
              <a:rPr lang="ja-JP" altLang="en-US" dirty="0" smtClean="0"/>
              <a:t>○ あわせて、軽度の要介護者（要介護１及び２）を含めた</a:t>
            </a:r>
            <a:r>
              <a:rPr lang="ja-JP" altLang="en-US" dirty="0" smtClean="0">
                <a:solidFill>
                  <a:srgbClr val="FF0000"/>
                </a:solidFill>
              </a:rPr>
              <a:t>低所得高齢者の住まいを確保</a:t>
            </a:r>
            <a:r>
              <a:rPr lang="ja-JP" altLang="en-US" dirty="0" smtClean="0"/>
              <a:t>していく必要がある</a:t>
            </a:r>
            <a:endParaRPr kumimoji="1" lang="ja-JP" altLang="en-US" dirty="0"/>
          </a:p>
        </p:txBody>
      </p:sp>
      <p:sp>
        <p:nvSpPr>
          <p:cNvPr id="4" name="タイトル 1"/>
          <p:cNvSpPr txBox="1">
            <a:spLocks/>
          </p:cNvSpPr>
          <p:nvPr/>
        </p:nvSpPr>
        <p:spPr>
          <a:xfrm>
            <a:off x="179512" y="6497960"/>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９月１８日社保審介護保険部会資料より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endParaRPr lang="ja-JP" altLang="en-US" smtClean="0"/>
          </a:p>
        </p:txBody>
      </p:sp>
      <p:pic>
        <p:nvPicPr>
          <p:cNvPr id="21507" name="Picture 2"/>
          <p:cNvPicPr>
            <a:picLocks noGrp="1" noChangeAspect="1" noChangeArrowheads="1"/>
          </p:cNvPicPr>
          <p:nvPr>
            <p:ph idx="1"/>
          </p:nvPr>
        </p:nvPicPr>
        <p:blipFill>
          <a:blip r:embed="rId3" cstate="print"/>
          <a:srcRect/>
          <a:stretch>
            <a:fillRect/>
          </a:stretch>
        </p:blipFill>
        <p:spPr>
          <a:xfrm>
            <a:off x="-58738" y="111125"/>
            <a:ext cx="9469438" cy="6630988"/>
          </a:xfrm>
          <a:noFill/>
        </p:spPr>
      </p:pic>
      <p:sp>
        <p:nvSpPr>
          <p:cNvPr id="4" name="円/楕円 3"/>
          <p:cNvSpPr/>
          <p:nvPr/>
        </p:nvSpPr>
        <p:spPr>
          <a:xfrm>
            <a:off x="6084168" y="1916832"/>
            <a:ext cx="2664296" cy="108012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91264" cy="562074"/>
          </a:xfrm>
        </p:spPr>
        <p:txBody>
          <a:bodyPr>
            <a:normAutofit fontScale="90000"/>
          </a:bodyPr>
          <a:lstStyle/>
          <a:p>
            <a:r>
              <a:rPr kumimoji="1" lang="ja-JP" altLang="en-US" u="sng" dirty="0" smtClean="0"/>
              <a:t>通所介護の見直し</a:t>
            </a:r>
            <a:endParaRPr kumimoji="1" lang="ja-JP" altLang="en-US" u="sng" dirty="0"/>
          </a:p>
        </p:txBody>
      </p:sp>
      <p:sp>
        <p:nvSpPr>
          <p:cNvPr id="3" name="コンテンツ プレースホルダ 2"/>
          <p:cNvSpPr>
            <a:spLocks noGrp="1"/>
          </p:cNvSpPr>
          <p:nvPr>
            <p:ph idx="1"/>
          </p:nvPr>
        </p:nvSpPr>
        <p:spPr>
          <a:xfrm>
            <a:off x="179512" y="836712"/>
            <a:ext cx="8712968" cy="5832648"/>
          </a:xfrm>
        </p:spPr>
        <p:txBody>
          <a:bodyPr>
            <a:noAutofit/>
          </a:bodyPr>
          <a:lstStyle/>
          <a:p>
            <a:pPr>
              <a:buNone/>
            </a:pPr>
            <a:r>
              <a:rPr lang="ja-JP" altLang="en-US" sz="2200" dirty="0" smtClean="0"/>
              <a:t>① 通所介護の事業内容を</a:t>
            </a:r>
            <a:r>
              <a:rPr lang="ja-JP" altLang="en-US" sz="2200" dirty="0" smtClean="0">
                <a:solidFill>
                  <a:srgbClr val="FF0000"/>
                </a:solidFill>
              </a:rPr>
              <a:t>類型化し、介護報酬にメリハリ</a:t>
            </a:r>
            <a:r>
              <a:rPr lang="ja-JP" altLang="en-US" sz="2200" dirty="0" smtClean="0"/>
              <a:t>をつける</a:t>
            </a:r>
            <a:r>
              <a:rPr lang="en-US" altLang="ja-JP" sz="2200" dirty="0" smtClean="0"/>
              <a:t>【</a:t>
            </a:r>
            <a:r>
              <a:rPr lang="ja-JP" altLang="en-US" sz="2200" dirty="0" smtClean="0"/>
              <a:t>省令等改正</a:t>
            </a:r>
            <a:r>
              <a:rPr lang="en-US" altLang="ja-JP" sz="2200" dirty="0" smtClean="0"/>
              <a:t>】</a:t>
            </a:r>
          </a:p>
          <a:p>
            <a:pPr>
              <a:buNone/>
            </a:pPr>
            <a:r>
              <a:rPr lang="ja-JP" altLang="en-US" sz="2200" dirty="0" smtClean="0"/>
              <a:t>② 柔軟な事業展開を促進する観点から、</a:t>
            </a:r>
            <a:r>
              <a:rPr lang="ja-JP" altLang="en-US" sz="2200" dirty="0" smtClean="0">
                <a:solidFill>
                  <a:srgbClr val="FF0000"/>
                </a:solidFill>
              </a:rPr>
              <a:t>人員基準の緩和</a:t>
            </a:r>
            <a:r>
              <a:rPr lang="en-US" altLang="ja-JP" sz="2200" dirty="0" smtClean="0"/>
              <a:t>【</a:t>
            </a:r>
            <a:r>
              <a:rPr lang="ja-JP" altLang="en-US" sz="2200" dirty="0" smtClean="0"/>
              <a:t>省令等改正</a:t>
            </a:r>
            <a:r>
              <a:rPr lang="en-US" altLang="ja-JP" sz="2200" dirty="0" smtClean="0"/>
              <a:t>】</a:t>
            </a:r>
          </a:p>
          <a:p>
            <a:pPr>
              <a:buNone/>
            </a:pPr>
            <a:r>
              <a:rPr lang="ja-JP" altLang="en-US" sz="2200" dirty="0" smtClean="0"/>
              <a:t>③ 小規模の通所介護については、市町村が指定・監督する</a:t>
            </a:r>
            <a:r>
              <a:rPr lang="ja-JP" altLang="en-US" sz="2200" dirty="0" smtClean="0">
                <a:solidFill>
                  <a:srgbClr val="FF0000"/>
                </a:solidFill>
              </a:rPr>
              <a:t>地域密着型サービスに</a:t>
            </a:r>
            <a:r>
              <a:rPr lang="en-US" altLang="ja-JP" sz="2200" dirty="0" smtClean="0"/>
              <a:t>【</a:t>
            </a:r>
            <a:r>
              <a:rPr lang="ja-JP" altLang="en-US" sz="2200" dirty="0" smtClean="0"/>
              <a:t>法律改正</a:t>
            </a:r>
            <a:r>
              <a:rPr lang="en-US" altLang="ja-JP" sz="2200" dirty="0" smtClean="0"/>
              <a:t>】</a:t>
            </a:r>
          </a:p>
          <a:p>
            <a:pPr>
              <a:buNone/>
            </a:pPr>
            <a:r>
              <a:rPr lang="ja-JP" altLang="en-US" sz="2200" dirty="0" smtClean="0"/>
              <a:t>④ 選択肢の一つとして、人員基準等の要件緩和をした上で、通所介護</a:t>
            </a:r>
            <a:r>
              <a:rPr lang="ja-JP" altLang="en-US" sz="2200" dirty="0" smtClean="0">
                <a:solidFill>
                  <a:srgbClr val="FF0000"/>
                </a:solidFill>
              </a:rPr>
              <a:t>（大規模型・通常規模型）事業所のサテライト事業所</a:t>
            </a:r>
            <a:r>
              <a:rPr lang="ja-JP" altLang="en-US" sz="2200" dirty="0" smtClean="0"/>
              <a:t>に位置づけることや、</a:t>
            </a:r>
            <a:r>
              <a:rPr lang="ja-JP" altLang="en-US" sz="2200" dirty="0" smtClean="0">
                <a:solidFill>
                  <a:srgbClr val="FF0000"/>
                </a:solidFill>
              </a:rPr>
              <a:t>小規模多機能型居宅介護のサテライト事業所</a:t>
            </a:r>
            <a:r>
              <a:rPr lang="ja-JP" altLang="en-US" sz="2200" dirty="0" smtClean="0"/>
              <a:t>に位置づけることも可能</a:t>
            </a:r>
            <a:r>
              <a:rPr lang="en-US" altLang="ja-JP" sz="2200" dirty="0" smtClean="0"/>
              <a:t>【</a:t>
            </a:r>
            <a:r>
              <a:rPr lang="ja-JP" altLang="en-US" sz="2200" dirty="0" smtClean="0"/>
              <a:t>省令等改正</a:t>
            </a:r>
            <a:r>
              <a:rPr lang="en-US" altLang="ja-JP" sz="2200" dirty="0" smtClean="0"/>
              <a:t>】</a:t>
            </a:r>
          </a:p>
          <a:p>
            <a:pPr>
              <a:buNone/>
            </a:pPr>
            <a:r>
              <a:rPr lang="ja-JP" altLang="en-US" sz="2200" dirty="0" smtClean="0"/>
              <a:t>⑤ 地域密着型サービスに位置づける場合、事業所指定の事務、運営推進会議の開催頻度等、</a:t>
            </a:r>
            <a:r>
              <a:rPr lang="ja-JP" altLang="en-US" sz="2200" dirty="0" smtClean="0">
                <a:solidFill>
                  <a:srgbClr val="FF0000"/>
                </a:solidFill>
              </a:rPr>
              <a:t>事務負担の軽減を併せて検討する</a:t>
            </a:r>
            <a:r>
              <a:rPr lang="en-US" altLang="ja-JP" sz="2200" dirty="0" smtClean="0"/>
              <a:t>【</a:t>
            </a:r>
            <a:r>
              <a:rPr lang="ja-JP" altLang="en-US" sz="2200" dirty="0" smtClean="0"/>
              <a:t>省令等改正</a:t>
            </a:r>
            <a:r>
              <a:rPr lang="en-US" altLang="ja-JP" sz="2200" dirty="0" smtClean="0"/>
              <a:t>】</a:t>
            </a:r>
          </a:p>
          <a:p>
            <a:pPr>
              <a:buNone/>
            </a:pPr>
            <a:r>
              <a:rPr lang="ja-JP" altLang="en-US" sz="2200" dirty="0" smtClean="0"/>
              <a:t>⑥ 法定外の宿泊サービスを提供している場合については、届出、事故報告の仕組みや情報の公表を行い、利用者やケアマネジャーに情報が提供される仕組みとする</a:t>
            </a:r>
            <a:r>
              <a:rPr lang="en-US" altLang="ja-JP" sz="2200" dirty="0" smtClean="0"/>
              <a:t>【</a:t>
            </a:r>
            <a:r>
              <a:rPr lang="ja-JP" altLang="en-US" sz="2200" dirty="0" smtClean="0"/>
              <a:t>省令等改正</a:t>
            </a:r>
            <a:r>
              <a:rPr lang="en-US" altLang="ja-JP" sz="2200" dirty="0" smtClean="0"/>
              <a:t>】</a:t>
            </a:r>
            <a:endParaRPr kumimoji="1" lang="ja-JP" altLang="en-US" sz="2200" dirty="0"/>
          </a:p>
        </p:txBody>
      </p:sp>
      <p:sp>
        <p:nvSpPr>
          <p:cNvPr id="4" name="タイトル 1"/>
          <p:cNvSpPr txBox="1">
            <a:spLocks/>
          </p:cNvSpPr>
          <p:nvPr/>
        </p:nvSpPr>
        <p:spPr>
          <a:xfrm>
            <a:off x="5796136" y="6569968"/>
            <a:ext cx="3240360" cy="288032"/>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mj-lt"/>
                <a:ea typeface="+mj-ea"/>
                <a:cs typeface="+mj-cs"/>
              </a:rPr>
              <a:t>９月１８日社保審介護保険部会資料より</a:t>
            </a:r>
            <a:endParaRPr kumimoji="1" lang="ja-JP" altLang="en-US" sz="14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90666"/>
          </a:xfrm>
        </p:spPr>
        <p:txBody>
          <a:bodyPr>
            <a:normAutofit fontScale="90000"/>
          </a:bodyPr>
          <a:lstStyle/>
          <a:p>
            <a:r>
              <a:rPr lang="ja-JP" altLang="ja-JP" dirty="0" smtClean="0"/>
              <a:t/>
            </a:r>
            <a:br>
              <a:rPr lang="ja-JP" altLang="ja-JP" dirty="0" smtClean="0"/>
            </a:br>
            <a:r>
              <a:rPr lang="ja-JP" altLang="ja-JP" sz="9800" dirty="0" smtClean="0"/>
              <a:t>③</a:t>
            </a:r>
            <a:r>
              <a:rPr lang="ja-JP" altLang="ja-JP" sz="9800" dirty="0" smtClean="0">
                <a:solidFill>
                  <a:srgbClr val="FF0000"/>
                </a:solidFill>
              </a:rPr>
              <a:t>所得</a:t>
            </a:r>
            <a:r>
              <a:rPr lang="ja-JP" altLang="ja-JP" sz="9800" dirty="0" smtClean="0"/>
              <a:t>によって介護保険の</a:t>
            </a:r>
            <a:r>
              <a:rPr lang="en-US" altLang="ja-JP" sz="9800" dirty="0" smtClean="0"/>
              <a:t/>
            </a:r>
            <a:br>
              <a:rPr lang="en-US" altLang="ja-JP" sz="9800" dirty="0" smtClean="0"/>
            </a:br>
            <a:r>
              <a:rPr lang="ja-JP" altLang="ja-JP" sz="9800" dirty="0" smtClean="0">
                <a:solidFill>
                  <a:srgbClr val="FF0000"/>
                </a:solidFill>
              </a:rPr>
              <a:t>利用料を２</a:t>
            </a:r>
            <a:r>
              <a:rPr lang="ja-JP" altLang="en-US" sz="9800" dirty="0" smtClean="0">
                <a:solidFill>
                  <a:srgbClr val="FF0000"/>
                </a:solidFill>
              </a:rPr>
              <a:t>割</a:t>
            </a:r>
            <a:r>
              <a:rPr lang="ja-JP" altLang="ja-JP" sz="9800" dirty="0" smtClean="0"/>
              <a:t>に引き上げる</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u="sng" dirty="0" smtClean="0"/>
              <a:t>厚生労働省の検討案</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pPr>
              <a:buNone/>
            </a:pPr>
            <a:r>
              <a:rPr lang="ja-JP" altLang="en-US" dirty="0" smtClean="0"/>
              <a:t>○ 「相対的に負担能力のある所得の高い方（一定以上所得者）」の水準としては、モデル年金や平均的消費支出の水準を上回り、かつ、負担可能な水準として、</a:t>
            </a:r>
          </a:p>
          <a:p>
            <a:pPr>
              <a:buNone/>
            </a:pPr>
            <a:r>
              <a:rPr lang="ja-JP" altLang="en-US" dirty="0" smtClean="0"/>
              <a:t>　案１：被保険者全体の上位約２０％に該当する合計所得金額</a:t>
            </a:r>
            <a:r>
              <a:rPr lang="ja-JP" altLang="en-US" u="sng" dirty="0" smtClean="0">
                <a:solidFill>
                  <a:srgbClr val="FF0000"/>
                </a:solidFill>
              </a:rPr>
              <a:t>１６０万円以上</a:t>
            </a:r>
          </a:p>
          <a:p>
            <a:pPr>
              <a:buNone/>
            </a:pPr>
            <a:r>
              <a:rPr lang="ja-JP" altLang="en-US" dirty="0" smtClean="0"/>
              <a:t>　案２：住民税課税者である被保険者のうち所得額が上位概ね半分以上に該当する合計所得金額</a:t>
            </a:r>
            <a:r>
              <a:rPr lang="ja-JP" altLang="en-US" u="sng" dirty="0" smtClean="0">
                <a:solidFill>
                  <a:srgbClr val="FF0000"/>
                </a:solidFill>
              </a:rPr>
              <a:t>１７０万円以上</a:t>
            </a:r>
          </a:p>
          <a:p>
            <a:pPr>
              <a:buNone/>
            </a:pPr>
            <a:r>
              <a:rPr lang="ja-JP" altLang="en-US" dirty="0" smtClean="0"/>
              <a:t>　といった案が考えられるのではないか。</a:t>
            </a:r>
          </a:p>
          <a:p>
            <a:pPr>
              <a:buNone/>
            </a:pPr>
            <a:r>
              <a:rPr lang="ja-JP" altLang="en-US" dirty="0" smtClean="0"/>
              <a:t>○ その際には、介護保険料の段階区分と同じく、個人単位で該当するかどうかを判断することとしたらどうか。</a:t>
            </a:r>
            <a:endParaRPr kumimoji="1" lang="ja-JP" altLang="en-US" dirty="0"/>
          </a:p>
        </p:txBody>
      </p:sp>
      <p:sp>
        <p:nvSpPr>
          <p:cNvPr id="4" name="タイトル 1"/>
          <p:cNvSpPr txBox="1">
            <a:spLocks/>
          </p:cNvSpPr>
          <p:nvPr/>
        </p:nvSpPr>
        <p:spPr>
          <a:xfrm>
            <a:off x="539552" y="6165304"/>
            <a:ext cx="8147248" cy="418058"/>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32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lstStyle/>
          <a:p>
            <a:r>
              <a:rPr kumimoji="1" lang="ja-JP" altLang="en-US" u="sng" dirty="0" smtClean="0"/>
              <a:t>軽度は大半が２倍に</a:t>
            </a:r>
            <a:endParaRPr kumimoji="1" lang="ja-JP" altLang="en-US" u="sng" dirty="0"/>
          </a:p>
        </p:txBody>
      </p:sp>
      <p:graphicFrame>
        <p:nvGraphicFramePr>
          <p:cNvPr id="4" name="コンテンツ プレースホルダ 3"/>
          <p:cNvGraphicFramePr>
            <a:graphicFrameLocks noGrp="1"/>
          </p:cNvGraphicFramePr>
          <p:nvPr>
            <p:ph idx="1"/>
          </p:nvPr>
        </p:nvGraphicFramePr>
        <p:xfrm>
          <a:off x="179514" y="1600200"/>
          <a:ext cx="8784972" cy="3479800"/>
        </p:xfrm>
        <a:graphic>
          <a:graphicData uri="http://schemas.openxmlformats.org/drawingml/2006/table">
            <a:tbl>
              <a:tblPr firstRow="1" bandRow="1">
                <a:tableStyleId>{5C22544A-7EE6-4342-B048-85BDC9FD1C3A}</a:tableStyleId>
              </a:tblPr>
              <a:tblGrid>
                <a:gridCol w="1635883"/>
                <a:gridCol w="1388451"/>
                <a:gridCol w="1368152"/>
                <a:gridCol w="1464162"/>
                <a:gridCol w="1464162"/>
                <a:gridCol w="1464162"/>
              </a:tblGrid>
              <a:tr h="370840">
                <a:tc>
                  <a:txBody>
                    <a:bodyPr/>
                    <a:lstStyle/>
                    <a:p>
                      <a:endParaRPr kumimoji="1" lang="ja-JP" altLang="en-US" dirty="0"/>
                    </a:p>
                  </a:txBody>
                  <a:tcPr>
                    <a:solidFill>
                      <a:srgbClr val="FFFF00"/>
                    </a:solidFill>
                  </a:tcPr>
                </a:tc>
                <a:tc>
                  <a:txBody>
                    <a:bodyPr/>
                    <a:lstStyle/>
                    <a:p>
                      <a:r>
                        <a:rPr kumimoji="1" lang="ja-JP" altLang="en-US" dirty="0" smtClean="0">
                          <a:solidFill>
                            <a:schemeClr val="tx1"/>
                          </a:solidFill>
                        </a:rPr>
                        <a:t>要介護１</a:t>
                      </a:r>
                      <a:endParaRPr kumimoji="1" lang="ja-JP" altLang="en-US" dirty="0">
                        <a:solidFill>
                          <a:schemeClr val="tx1"/>
                        </a:solidFill>
                      </a:endParaRPr>
                    </a:p>
                  </a:txBody>
                  <a:tcPr>
                    <a:solidFill>
                      <a:srgbClr val="FFFF00"/>
                    </a:solidFill>
                  </a:tcPr>
                </a:tc>
                <a:tc>
                  <a:txBody>
                    <a:bodyPr/>
                    <a:lstStyle/>
                    <a:p>
                      <a:r>
                        <a:rPr kumimoji="1" lang="ja-JP" altLang="en-US" dirty="0" smtClean="0">
                          <a:solidFill>
                            <a:schemeClr val="tx1"/>
                          </a:solidFill>
                        </a:rPr>
                        <a:t>要介護２</a:t>
                      </a:r>
                      <a:endParaRPr kumimoji="1" lang="ja-JP" altLang="en-US" dirty="0">
                        <a:solidFill>
                          <a:schemeClr val="tx1"/>
                        </a:solidFill>
                      </a:endParaRPr>
                    </a:p>
                  </a:txBody>
                  <a:tcPr>
                    <a:solidFill>
                      <a:srgbClr val="FFFF00"/>
                    </a:solidFill>
                  </a:tcPr>
                </a:tc>
                <a:tc>
                  <a:txBody>
                    <a:bodyPr/>
                    <a:lstStyle/>
                    <a:p>
                      <a:r>
                        <a:rPr kumimoji="1" lang="ja-JP" altLang="en-US" dirty="0" smtClean="0">
                          <a:solidFill>
                            <a:schemeClr val="tx1"/>
                          </a:solidFill>
                        </a:rPr>
                        <a:t>要介護３</a:t>
                      </a:r>
                      <a:endParaRPr kumimoji="1" lang="ja-JP" altLang="en-US" dirty="0">
                        <a:solidFill>
                          <a:schemeClr val="tx1"/>
                        </a:solidFill>
                      </a:endParaRPr>
                    </a:p>
                  </a:txBody>
                  <a:tcPr>
                    <a:solidFill>
                      <a:srgbClr val="FFFF00"/>
                    </a:solidFill>
                  </a:tcPr>
                </a:tc>
                <a:tc>
                  <a:txBody>
                    <a:bodyPr/>
                    <a:lstStyle/>
                    <a:p>
                      <a:r>
                        <a:rPr kumimoji="1" lang="ja-JP" altLang="en-US" dirty="0" smtClean="0">
                          <a:solidFill>
                            <a:schemeClr val="tx1"/>
                          </a:solidFill>
                        </a:rPr>
                        <a:t>要介護４</a:t>
                      </a:r>
                      <a:endParaRPr kumimoji="1" lang="ja-JP" altLang="en-US" dirty="0">
                        <a:solidFill>
                          <a:schemeClr val="tx1"/>
                        </a:solidFill>
                      </a:endParaRPr>
                    </a:p>
                  </a:txBody>
                  <a:tcPr>
                    <a:solidFill>
                      <a:srgbClr val="FFFF00"/>
                    </a:solidFill>
                  </a:tcPr>
                </a:tc>
                <a:tc>
                  <a:txBody>
                    <a:bodyPr/>
                    <a:lstStyle/>
                    <a:p>
                      <a:r>
                        <a:rPr kumimoji="1" lang="ja-JP" altLang="en-US" dirty="0" smtClean="0">
                          <a:solidFill>
                            <a:schemeClr val="tx1"/>
                          </a:solidFill>
                        </a:rPr>
                        <a:t>要介護５</a:t>
                      </a:r>
                      <a:endParaRPr kumimoji="1" lang="ja-JP" altLang="en-US" dirty="0">
                        <a:solidFill>
                          <a:schemeClr val="tx1"/>
                        </a:solidFill>
                      </a:endParaRPr>
                    </a:p>
                  </a:txBody>
                  <a:tcPr>
                    <a:solidFill>
                      <a:srgbClr val="FFFF00"/>
                    </a:solidFill>
                  </a:tcPr>
                </a:tc>
              </a:tr>
              <a:tr h="370840">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平均的な利用者負担額の変化</a:t>
                      </a:r>
                      <a:endParaRPr kumimoji="1" lang="ja-JP" altLang="en-US" sz="2400" b="1" dirty="0">
                        <a:latin typeface="ＭＳ Ｐゴシック" pitchFamily="50" charset="-128"/>
                        <a:ea typeface="ＭＳ Ｐゴシック" pitchFamily="50" charset="-128"/>
                      </a:endParaRPr>
                    </a:p>
                  </a:txBody>
                  <a:tcPr/>
                </a:tc>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7,700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p>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15,400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endParaRPr kumimoji="1" lang="ja-JP" altLang="en-US" sz="2400" b="1" dirty="0">
                        <a:latin typeface="ＭＳ Ｐゴシック" pitchFamily="50" charset="-128"/>
                        <a:ea typeface="ＭＳ Ｐゴシック" pitchFamily="50" charset="-128"/>
                      </a:endParaRPr>
                    </a:p>
                  </a:txBody>
                  <a:tcPr/>
                </a:tc>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10,000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p>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20,000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endParaRPr kumimoji="1" lang="ja-JP" altLang="en-US" sz="2400" b="1" dirty="0">
                        <a:latin typeface="ＭＳ Ｐゴシック" pitchFamily="50" charset="-128"/>
                        <a:ea typeface="ＭＳ Ｐゴシック" pitchFamily="50" charset="-128"/>
                      </a:endParaRPr>
                    </a:p>
                  </a:txBody>
                  <a:tcPr/>
                </a:tc>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14,000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p>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28,000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endParaRPr kumimoji="1" lang="ja-JP" altLang="en-US" sz="2400" b="1" dirty="0">
                        <a:latin typeface="ＭＳ Ｐゴシック" pitchFamily="50" charset="-128"/>
                        <a:ea typeface="ＭＳ Ｐゴシック" pitchFamily="50" charset="-128"/>
                      </a:endParaRPr>
                    </a:p>
                  </a:txBody>
                  <a:tcPr/>
                </a:tc>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17,000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p>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34,000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endParaRPr kumimoji="1" lang="ja-JP" altLang="en-US" sz="2400" b="1" dirty="0">
                        <a:latin typeface="ＭＳ Ｐゴシック" pitchFamily="50" charset="-128"/>
                        <a:ea typeface="ＭＳ Ｐゴシック" pitchFamily="50" charset="-128"/>
                      </a:endParaRPr>
                    </a:p>
                  </a:txBody>
                  <a:tcPr/>
                </a:tc>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21,000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p>
                    <a:p>
                      <a:r>
                        <a:rPr kumimoji="1" lang="ja-JP" altLang="en-US" sz="2400" b="1" kern="1200" baseline="0" dirty="0" smtClean="0">
                          <a:solidFill>
                            <a:schemeClr val="dk1"/>
                          </a:solidFill>
                          <a:latin typeface="ＭＳ Ｐゴシック" pitchFamily="50" charset="-128"/>
                          <a:ea typeface="ＭＳ Ｐゴシック" pitchFamily="50" charset="-128"/>
                          <a:cs typeface="+mn-cs"/>
                        </a:rPr>
                        <a:t>→約</a:t>
                      </a:r>
                      <a:r>
                        <a:rPr kumimoji="1" lang="en-US" altLang="ja-JP" sz="2400" b="1" kern="1200" baseline="0" dirty="0" smtClean="0">
                          <a:solidFill>
                            <a:schemeClr val="dk1"/>
                          </a:solidFill>
                          <a:latin typeface="ＭＳ Ｐゴシック" pitchFamily="50" charset="-128"/>
                          <a:ea typeface="ＭＳ Ｐゴシック" pitchFamily="50" charset="-128"/>
                          <a:cs typeface="+mn-cs"/>
                        </a:rPr>
                        <a:t>37,200</a:t>
                      </a:r>
                      <a:r>
                        <a:rPr kumimoji="1" lang="ja-JP" altLang="en-US" sz="2400" b="1" kern="1200" baseline="0" dirty="0" smtClean="0">
                          <a:solidFill>
                            <a:schemeClr val="dk1"/>
                          </a:solidFill>
                          <a:latin typeface="ＭＳ Ｐゴシック" pitchFamily="50" charset="-128"/>
                          <a:ea typeface="ＭＳ Ｐゴシック" pitchFamily="50" charset="-128"/>
                          <a:cs typeface="+mn-cs"/>
                        </a:rPr>
                        <a:t>円</a:t>
                      </a:r>
                      <a:endParaRPr kumimoji="1" lang="ja-JP" altLang="en-US" sz="2400" b="1" dirty="0">
                        <a:latin typeface="ＭＳ Ｐゴシック" pitchFamily="50" charset="-128"/>
                        <a:ea typeface="ＭＳ Ｐゴシック" pitchFamily="50" charset="-128"/>
                      </a:endParaRPr>
                    </a:p>
                  </a:txBody>
                  <a:tcPr/>
                </a:tc>
              </a:tr>
              <a:tr h="370840">
                <a:tc>
                  <a:txBody>
                    <a:bodyPr/>
                    <a:lstStyle/>
                    <a:p>
                      <a:r>
                        <a:rPr kumimoji="1" lang="ja-JP" altLang="en-US" sz="2400" b="1" kern="1200" baseline="0" dirty="0" smtClean="0">
                          <a:solidFill>
                            <a:schemeClr val="dk1"/>
                          </a:solidFill>
                          <a:latin typeface="ＭＳ Ｐゴシック" pitchFamily="50" charset="-128"/>
                          <a:ea typeface="ＭＳ Ｐゴシック" pitchFamily="50" charset="-128"/>
                          <a:cs typeface="+mn-cs"/>
                        </a:rPr>
                        <a:t>高額介護サービス費に該当する割合</a:t>
                      </a:r>
                      <a:endParaRPr kumimoji="1" lang="ja-JP" altLang="en-US" sz="2400" b="1" dirty="0">
                        <a:latin typeface="ＭＳ Ｐゴシック" pitchFamily="50" charset="-128"/>
                        <a:ea typeface="ＭＳ Ｐゴシック" pitchFamily="50" charset="-128"/>
                      </a:endParaRPr>
                    </a:p>
                  </a:txBody>
                  <a:tcPr/>
                </a:tc>
                <a:tc>
                  <a:txBody>
                    <a:bodyPr/>
                    <a:lstStyle/>
                    <a:p>
                      <a:r>
                        <a:rPr kumimoji="1" lang="en-US" altLang="ja-JP" sz="4400" b="1" kern="1200" baseline="0" dirty="0" smtClean="0">
                          <a:solidFill>
                            <a:schemeClr val="dk1"/>
                          </a:solidFill>
                          <a:latin typeface="ＭＳ Ｐゴシック" pitchFamily="50" charset="-128"/>
                          <a:ea typeface="ＭＳ Ｐゴシック" pitchFamily="50" charset="-128"/>
                          <a:cs typeface="+mn-cs"/>
                        </a:rPr>
                        <a:t>0.5%</a:t>
                      </a:r>
                      <a:endParaRPr kumimoji="1" lang="ja-JP" altLang="en-US" sz="4400" b="1" dirty="0">
                        <a:latin typeface="ＭＳ Ｐゴシック" pitchFamily="50" charset="-128"/>
                        <a:ea typeface="ＭＳ Ｐゴシック" pitchFamily="50" charset="-128"/>
                      </a:endParaRPr>
                    </a:p>
                  </a:txBody>
                  <a:tcPr/>
                </a:tc>
                <a:tc>
                  <a:txBody>
                    <a:bodyPr/>
                    <a:lstStyle/>
                    <a:p>
                      <a:r>
                        <a:rPr kumimoji="1" lang="en-US" altLang="ja-JP" sz="4400" b="1" kern="1200" baseline="0" dirty="0" smtClean="0">
                          <a:solidFill>
                            <a:schemeClr val="dk1"/>
                          </a:solidFill>
                          <a:latin typeface="ＭＳ Ｐゴシック" pitchFamily="50" charset="-128"/>
                          <a:ea typeface="ＭＳ Ｐゴシック" pitchFamily="50" charset="-128"/>
                          <a:cs typeface="+mn-cs"/>
                        </a:rPr>
                        <a:t>8.5%</a:t>
                      </a:r>
                      <a:endParaRPr kumimoji="1" lang="ja-JP" altLang="en-US" sz="4400" b="1" dirty="0">
                        <a:latin typeface="ＭＳ Ｐゴシック" pitchFamily="50" charset="-128"/>
                        <a:ea typeface="ＭＳ Ｐゴシック" pitchFamily="50" charset="-128"/>
                      </a:endParaRPr>
                    </a:p>
                  </a:txBody>
                  <a:tcPr/>
                </a:tc>
                <a:tc>
                  <a:txBody>
                    <a:bodyPr/>
                    <a:lstStyle/>
                    <a:p>
                      <a:r>
                        <a:rPr kumimoji="1" lang="en-US" altLang="ja-JP" sz="4400" b="1" kern="1200" baseline="0" dirty="0" smtClean="0">
                          <a:solidFill>
                            <a:schemeClr val="dk1"/>
                          </a:solidFill>
                          <a:latin typeface="ＭＳ Ｐゴシック" pitchFamily="50" charset="-128"/>
                          <a:ea typeface="ＭＳ Ｐゴシック" pitchFamily="50" charset="-128"/>
                          <a:cs typeface="+mn-cs"/>
                        </a:rPr>
                        <a:t>37.8%</a:t>
                      </a:r>
                      <a:endParaRPr kumimoji="1" lang="ja-JP" altLang="en-US" sz="4400" b="1" dirty="0">
                        <a:latin typeface="ＭＳ Ｐゴシック" pitchFamily="50" charset="-128"/>
                        <a:ea typeface="ＭＳ Ｐゴシック" pitchFamily="50" charset="-128"/>
                      </a:endParaRPr>
                    </a:p>
                  </a:txBody>
                  <a:tcPr/>
                </a:tc>
                <a:tc>
                  <a:txBody>
                    <a:bodyPr/>
                    <a:lstStyle/>
                    <a:p>
                      <a:r>
                        <a:rPr kumimoji="1" lang="en-US" altLang="ja-JP" sz="4400" b="1" kern="1200" baseline="0" dirty="0" smtClean="0">
                          <a:solidFill>
                            <a:schemeClr val="dk1"/>
                          </a:solidFill>
                          <a:latin typeface="ＭＳ Ｐゴシック" pitchFamily="50" charset="-128"/>
                          <a:ea typeface="ＭＳ Ｐゴシック" pitchFamily="50" charset="-128"/>
                          <a:cs typeface="+mn-cs"/>
                        </a:rPr>
                        <a:t>51.4%</a:t>
                      </a:r>
                      <a:endParaRPr kumimoji="1" lang="ja-JP" altLang="en-US" sz="4400" b="1" dirty="0">
                        <a:latin typeface="ＭＳ Ｐゴシック" pitchFamily="50" charset="-128"/>
                        <a:ea typeface="ＭＳ Ｐゴシック" pitchFamily="50" charset="-128"/>
                      </a:endParaRPr>
                    </a:p>
                  </a:txBody>
                  <a:tcPr/>
                </a:tc>
                <a:tc>
                  <a:txBody>
                    <a:bodyPr/>
                    <a:lstStyle/>
                    <a:p>
                      <a:r>
                        <a:rPr kumimoji="1" lang="en-US" altLang="ja-JP" sz="4400" b="1" kern="1200" baseline="0" dirty="0" smtClean="0">
                          <a:solidFill>
                            <a:schemeClr val="dk1"/>
                          </a:solidFill>
                          <a:latin typeface="ＭＳ Ｐゴシック" pitchFamily="50" charset="-128"/>
                          <a:ea typeface="ＭＳ Ｐゴシック" pitchFamily="50" charset="-128"/>
                          <a:cs typeface="+mn-cs"/>
                        </a:rPr>
                        <a:t>62.1%</a:t>
                      </a:r>
                      <a:endParaRPr kumimoji="1" lang="ja-JP" altLang="en-US" sz="4400" b="1" dirty="0">
                        <a:latin typeface="ＭＳ Ｐゴシック" pitchFamily="50" charset="-128"/>
                        <a:ea typeface="ＭＳ Ｐゴシック" pitchFamily="50" charset="-128"/>
                      </a:endParaRPr>
                    </a:p>
                  </a:txBody>
                  <a:tcPr/>
                </a:tc>
              </a:tr>
            </a:tbl>
          </a:graphicData>
        </a:graphic>
      </p:graphicFrame>
      <p:sp>
        <p:nvSpPr>
          <p:cNvPr id="5" name="タイトル 1"/>
          <p:cNvSpPr txBox="1">
            <a:spLocks/>
          </p:cNvSpPr>
          <p:nvPr/>
        </p:nvSpPr>
        <p:spPr>
          <a:xfrm>
            <a:off x="3877072" y="4941168"/>
            <a:ext cx="5266928" cy="288032"/>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1600" b="0" i="0" u="none" strike="noStrike" kern="1200" cap="none" spc="0" normalizeH="0" baseline="0" noProof="0" dirty="0">
              <a:ln>
                <a:noFill/>
              </a:ln>
              <a:solidFill>
                <a:srgbClr val="FF0000"/>
              </a:solidFill>
              <a:effectLst/>
              <a:uLnTx/>
              <a:uFillTx/>
              <a:latin typeface="+mj-lt"/>
              <a:ea typeface="+mj-ea"/>
              <a:cs typeface="+mj-cs"/>
            </a:endParaRPr>
          </a:p>
        </p:txBody>
      </p:sp>
      <p:sp>
        <p:nvSpPr>
          <p:cNvPr id="6" name="正方形/長方形 5"/>
          <p:cNvSpPr/>
          <p:nvPr/>
        </p:nvSpPr>
        <p:spPr>
          <a:xfrm>
            <a:off x="395536" y="5445224"/>
            <a:ext cx="8568952"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rgbClr val="FF0000"/>
                </a:solidFill>
              </a:rPr>
              <a:t>さらに「現役並み所得」は高額介護サービス　３７２００円→</a:t>
            </a:r>
            <a:r>
              <a:rPr kumimoji="1" lang="ja-JP" altLang="en-US" sz="3600" u="sng" dirty="0" smtClean="0">
                <a:solidFill>
                  <a:srgbClr val="FF0000"/>
                </a:solidFill>
              </a:rPr>
              <a:t>４４４００円</a:t>
            </a:r>
            <a:r>
              <a:rPr kumimoji="1" lang="ja-JP" altLang="en-US" sz="3600" dirty="0" smtClean="0">
                <a:solidFill>
                  <a:srgbClr val="FF0000"/>
                </a:solidFill>
              </a:rPr>
              <a:t>へ引上げ</a:t>
            </a:r>
            <a:endParaRPr kumimoji="1" lang="ja-JP" altLang="en-US" sz="3600"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50706"/>
          </a:xfrm>
        </p:spPr>
        <p:txBody>
          <a:bodyPr>
            <a:normAutofit fontScale="90000"/>
          </a:bodyPr>
          <a:lstStyle/>
          <a:p>
            <a:r>
              <a:rPr lang="ja-JP" altLang="en-US" sz="8900" dirty="0" smtClean="0"/>
              <a:t>④</a:t>
            </a:r>
            <a:r>
              <a:rPr lang="ja-JP" altLang="ja-JP" sz="8900" dirty="0" smtClean="0"/>
              <a:t>低所得者でも</a:t>
            </a:r>
            <a:r>
              <a:rPr lang="en-US" altLang="ja-JP" sz="8900" dirty="0" smtClean="0"/>
              <a:t/>
            </a:r>
            <a:br>
              <a:rPr lang="en-US" altLang="ja-JP" sz="8900" dirty="0" smtClean="0"/>
            </a:br>
            <a:r>
              <a:rPr lang="ja-JP" altLang="ja-JP" sz="8900" dirty="0" smtClean="0">
                <a:solidFill>
                  <a:srgbClr val="FF0000"/>
                </a:solidFill>
              </a:rPr>
              <a:t>預貯金や不動産</a:t>
            </a:r>
            <a:r>
              <a:rPr lang="ja-JP" altLang="ja-JP" sz="8900" dirty="0" smtClean="0"/>
              <a:t>があれば施設の</a:t>
            </a:r>
            <a:r>
              <a:rPr lang="ja-JP" altLang="ja-JP" sz="8900" dirty="0" smtClean="0">
                <a:solidFill>
                  <a:srgbClr val="FF0000"/>
                </a:solidFill>
              </a:rPr>
              <a:t>居住費・食費を</a:t>
            </a:r>
            <a:r>
              <a:rPr lang="en-US" altLang="ja-JP" sz="8900" dirty="0" smtClean="0">
                <a:solidFill>
                  <a:srgbClr val="FF0000"/>
                </a:solidFill>
              </a:rPr>
              <a:t/>
            </a:r>
            <a:br>
              <a:rPr lang="en-US" altLang="ja-JP" sz="8900" dirty="0" smtClean="0">
                <a:solidFill>
                  <a:srgbClr val="FF0000"/>
                </a:solidFill>
              </a:rPr>
            </a:br>
            <a:r>
              <a:rPr lang="ja-JP" altLang="ja-JP" sz="8900" dirty="0" smtClean="0">
                <a:solidFill>
                  <a:srgbClr val="FF0000"/>
                </a:solidFill>
              </a:rPr>
              <a:t>補助しない</a:t>
            </a:r>
            <a:r>
              <a:rPr lang="ja-JP" altLang="ja-JP" dirty="0" smtClean="0"/>
              <a:t/>
            </a:r>
            <a:br>
              <a:rPr lang="ja-JP" altLang="ja-JP" dirty="0" smtClean="0"/>
            </a:b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ja-JP" u="sng" dirty="0"/>
              <a:t>低所得者の食費・部屋代</a:t>
            </a:r>
            <a:r>
              <a:rPr lang="ja-JP" altLang="ja-JP" u="sng" dirty="0" smtClean="0"/>
              <a:t>軽減見直し</a:t>
            </a:r>
            <a:endParaRPr lang="ja-JP" altLang="en-US" u="sng" dirty="0"/>
          </a:p>
        </p:txBody>
      </p:sp>
      <p:graphicFrame>
        <p:nvGraphicFramePr>
          <p:cNvPr id="4" name="コンテンツ プレースホルダ 3"/>
          <p:cNvGraphicFramePr>
            <a:graphicFrameLocks noGrp="1"/>
          </p:cNvGraphicFramePr>
          <p:nvPr>
            <p:ph idx="1"/>
          </p:nvPr>
        </p:nvGraphicFramePr>
        <p:xfrm>
          <a:off x="395288" y="1341438"/>
          <a:ext cx="8424937" cy="3659354"/>
        </p:xfrm>
        <a:graphic>
          <a:graphicData uri="http://schemas.openxmlformats.org/drawingml/2006/table">
            <a:tbl>
              <a:tblPr firstRow="1" bandRow="1">
                <a:tableStyleId>{5C22544A-7EE6-4342-B048-85BDC9FD1C3A}</a:tableStyleId>
              </a:tblPr>
              <a:tblGrid>
                <a:gridCol w="1440160"/>
                <a:gridCol w="2492794"/>
                <a:gridCol w="2199405"/>
                <a:gridCol w="2292578"/>
              </a:tblGrid>
              <a:tr h="754974">
                <a:tc>
                  <a:txBody>
                    <a:bodyPr/>
                    <a:lstStyle/>
                    <a:p>
                      <a:pPr algn="ctr" fontAlgn="t"/>
                      <a:r>
                        <a:rPr lang="zh-TW" altLang="en-US" sz="2400" b="0" i="0" u="none" strike="noStrike" dirty="0">
                          <a:solidFill>
                            <a:srgbClr val="000000"/>
                          </a:solidFill>
                          <a:latin typeface="ＭＳ ゴシック" pitchFamily="49" charset="-128"/>
                          <a:ea typeface="ＭＳ ゴシック" pitchFamily="49" charset="-128"/>
                        </a:rPr>
                        <a:t>利用者負担段階</a:t>
                      </a:r>
                    </a:p>
                  </a:txBody>
                  <a:tcPr marL="9525" marR="9525" marT="9525" marB="0">
                    <a:solidFill>
                      <a:srgbClr val="FFFF00"/>
                    </a:solidFill>
                  </a:tcPr>
                </a:tc>
                <a:tc>
                  <a:txBody>
                    <a:bodyPr/>
                    <a:lstStyle/>
                    <a:p>
                      <a:pPr algn="ctr" fontAlgn="t"/>
                      <a:r>
                        <a:rPr lang="ja-JP" altLang="en-US" sz="2400" b="0" i="0" u="none" strike="noStrike" dirty="0">
                          <a:solidFill>
                            <a:srgbClr val="000000"/>
                          </a:solidFill>
                          <a:latin typeface="ＭＳ ゴシック" pitchFamily="49" charset="-128"/>
                          <a:ea typeface="ＭＳ ゴシック" pitchFamily="49" charset="-128"/>
                        </a:rPr>
                        <a:t>対象</a:t>
                      </a:r>
                    </a:p>
                  </a:txBody>
                  <a:tcPr marL="9525" marR="9525" marT="9525" marB="0">
                    <a:solidFill>
                      <a:srgbClr val="FFFF00"/>
                    </a:solidFill>
                  </a:tcPr>
                </a:tc>
                <a:tc>
                  <a:txBody>
                    <a:bodyPr/>
                    <a:lstStyle/>
                    <a:p>
                      <a:pPr algn="ctr" fontAlgn="t"/>
                      <a:r>
                        <a:rPr lang="ja-JP" altLang="en-US" sz="2400" b="0" i="0" u="none" strike="noStrike" dirty="0">
                          <a:solidFill>
                            <a:srgbClr val="000000"/>
                          </a:solidFill>
                          <a:latin typeface="ＭＳ ゴシック" pitchFamily="49" charset="-128"/>
                          <a:ea typeface="ＭＳ ゴシック" pitchFamily="49" charset="-128"/>
                        </a:rPr>
                        <a:t>部屋代（ユニット型個室）</a:t>
                      </a:r>
                    </a:p>
                  </a:txBody>
                  <a:tcPr marL="9525" marR="9525" marT="9525" marB="0">
                    <a:solidFill>
                      <a:srgbClr val="FFFF00"/>
                    </a:solidFill>
                  </a:tcPr>
                </a:tc>
                <a:tc>
                  <a:txBody>
                    <a:bodyPr/>
                    <a:lstStyle/>
                    <a:p>
                      <a:pPr algn="ctr" fontAlgn="t"/>
                      <a:r>
                        <a:rPr lang="ja-JP" altLang="en-US" sz="2400" b="0" i="0" u="none" strike="noStrike" dirty="0">
                          <a:solidFill>
                            <a:srgbClr val="000000"/>
                          </a:solidFill>
                          <a:latin typeface="ＭＳ ゴシック" pitchFamily="49" charset="-128"/>
                          <a:ea typeface="ＭＳ ゴシック" pitchFamily="49" charset="-128"/>
                        </a:rPr>
                        <a:t>食費</a:t>
                      </a:r>
                    </a:p>
                  </a:txBody>
                  <a:tcPr marL="9525" marR="9525" marT="9525" marB="0">
                    <a:solidFill>
                      <a:srgbClr val="FFFF00"/>
                    </a:solidFill>
                  </a:tcPr>
                </a:tc>
              </a:tr>
              <a:tr h="563010">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第４段階</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一般世帯</a:t>
                      </a:r>
                    </a:p>
                  </a:txBody>
                  <a:tcPr marL="9525" marR="9525" marT="9525" marB="0"/>
                </a:tc>
                <a:tc>
                  <a:txBody>
                    <a:bodyPr/>
                    <a:lstStyle/>
                    <a:p>
                      <a:pPr algn="just" fontAlgn="t"/>
                      <a:r>
                        <a:rPr lang="ja-JP" altLang="en-US" sz="2400" b="0" i="0" u="none" strike="noStrike">
                          <a:solidFill>
                            <a:srgbClr val="000000"/>
                          </a:solidFill>
                          <a:latin typeface="ＭＳ ゴシック" pitchFamily="49" charset="-128"/>
                          <a:ea typeface="ＭＳ ゴシック" pitchFamily="49" charset="-128"/>
                        </a:rPr>
                        <a:t>１，９７０円</a:t>
                      </a:r>
                    </a:p>
                  </a:txBody>
                  <a:tcPr marL="9525" marR="9525" marT="9525" marB="0"/>
                </a:tc>
                <a:tc>
                  <a:txBody>
                    <a:bodyPr/>
                    <a:lstStyle/>
                    <a:p>
                      <a:pPr algn="just" fontAlgn="t"/>
                      <a:r>
                        <a:rPr lang="ja-JP" altLang="en-US" sz="2400" b="0" i="0" u="none" strike="noStrike">
                          <a:solidFill>
                            <a:srgbClr val="000000"/>
                          </a:solidFill>
                          <a:latin typeface="ＭＳ ゴシック" pitchFamily="49" charset="-128"/>
                          <a:ea typeface="ＭＳ ゴシック" pitchFamily="49" charset="-128"/>
                        </a:rPr>
                        <a:t>１，３８０円</a:t>
                      </a:r>
                    </a:p>
                  </a:txBody>
                  <a:tcPr marL="9525" marR="9525" marT="9525" marB="0"/>
                </a:tc>
              </a:tr>
              <a:tr h="563010">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第３段階</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非課税世帯</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１，３１０円</a:t>
                      </a:r>
                    </a:p>
                  </a:txBody>
                  <a:tcPr marL="9525" marR="9525" marT="9525" marB="0"/>
                </a:tc>
                <a:tc>
                  <a:txBody>
                    <a:bodyPr/>
                    <a:lstStyle/>
                    <a:p>
                      <a:pPr algn="just" fontAlgn="t"/>
                      <a:r>
                        <a:rPr lang="ja-JP" altLang="en-US" sz="2400" b="0" i="0" u="none" strike="noStrike">
                          <a:solidFill>
                            <a:srgbClr val="000000"/>
                          </a:solidFill>
                          <a:latin typeface="ＭＳ ゴシック" pitchFamily="49" charset="-128"/>
                          <a:ea typeface="ＭＳ ゴシック" pitchFamily="49" charset="-128"/>
                        </a:rPr>
                        <a:t>　６５０円</a:t>
                      </a:r>
                    </a:p>
                  </a:txBody>
                  <a:tcPr marL="9525" marR="9525" marT="9525" marB="0"/>
                </a:tc>
              </a:tr>
              <a:tr h="1215350">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第２段階</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非課税世帯で年金収入＋合計所得が８０万円以下</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　　８２０円</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　３９０円　</a:t>
                      </a:r>
                    </a:p>
                  </a:txBody>
                  <a:tcPr marL="9525" marR="9525" marT="9525" marB="0"/>
                </a:tc>
              </a:tr>
              <a:tr h="563010">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第１段階</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生活保護等</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　　８２０円</a:t>
                      </a:r>
                    </a:p>
                  </a:txBody>
                  <a:tcPr marL="9525" marR="9525" marT="9525" marB="0"/>
                </a:tc>
                <a:tc>
                  <a:txBody>
                    <a:bodyPr/>
                    <a:lstStyle/>
                    <a:p>
                      <a:pPr algn="just" fontAlgn="t"/>
                      <a:r>
                        <a:rPr lang="ja-JP" altLang="en-US" sz="2400" b="0" i="0" u="none" strike="noStrike" dirty="0">
                          <a:solidFill>
                            <a:srgbClr val="000000"/>
                          </a:solidFill>
                          <a:latin typeface="ＭＳ ゴシック" pitchFamily="49" charset="-128"/>
                          <a:ea typeface="ＭＳ ゴシック" pitchFamily="49" charset="-128"/>
                        </a:rPr>
                        <a:t>　３００円</a:t>
                      </a:r>
                    </a:p>
                  </a:txBody>
                  <a:tcPr marL="9525" marR="9525" marT="9525" marB="0"/>
                </a:tc>
              </a:tr>
            </a:tbl>
          </a:graphicData>
        </a:graphic>
      </p:graphicFrame>
      <p:sp>
        <p:nvSpPr>
          <p:cNvPr id="5" name="角丸四角形 4"/>
          <p:cNvSpPr/>
          <p:nvPr/>
        </p:nvSpPr>
        <p:spPr>
          <a:xfrm>
            <a:off x="611188" y="5300663"/>
            <a:ext cx="7993062" cy="12969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ja-JP" sz="3600" dirty="0">
                <a:solidFill>
                  <a:srgbClr val="FF0000"/>
                </a:solidFill>
              </a:rPr>
              <a:t>「収入がなくても資産（家、貯金等）があれば、軽減しない」と</a:t>
            </a:r>
            <a:r>
              <a:rPr lang="ja-JP" altLang="ja-JP" sz="3600" dirty="0" smtClean="0">
                <a:solidFill>
                  <a:srgbClr val="FF0000"/>
                </a:solidFill>
              </a:rPr>
              <a:t>いう改悪</a:t>
            </a:r>
            <a:r>
              <a:rPr lang="ja-JP" altLang="ja-JP" sz="3600" dirty="0">
                <a:solidFill>
                  <a:srgbClr val="FF0000"/>
                </a:solidFill>
              </a:rPr>
              <a:t>案</a:t>
            </a:r>
          </a:p>
          <a:p>
            <a:pPr algn="ctr" fontAlgn="auto">
              <a:spcBef>
                <a:spcPts val="0"/>
              </a:spcBef>
              <a:spcAft>
                <a:spcPts val="0"/>
              </a:spcAft>
              <a:defRPr/>
            </a:pPr>
            <a:endParaRPr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pic>
        <p:nvPicPr>
          <p:cNvPr id="2050" name="Picture 2"/>
          <p:cNvPicPr>
            <a:picLocks noChangeAspect="1" noChangeArrowheads="1"/>
          </p:cNvPicPr>
          <p:nvPr/>
        </p:nvPicPr>
        <p:blipFill>
          <a:blip r:embed="rId3" cstate="print"/>
          <a:srcRect/>
          <a:stretch>
            <a:fillRect/>
          </a:stretch>
        </p:blipFill>
        <p:spPr bwMode="auto">
          <a:xfrm>
            <a:off x="19911" y="0"/>
            <a:ext cx="8998313" cy="6669360"/>
          </a:xfrm>
          <a:prstGeom prst="rect">
            <a:avLst/>
          </a:prstGeom>
          <a:noFill/>
          <a:ln w="9525">
            <a:noFill/>
            <a:miter lim="800000"/>
            <a:headEnd/>
            <a:tailEnd/>
          </a:ln>
        </p:spPr>
      </p:pic>
      <p:sp>
        <p:nvSpPr>
          <p:cNvPr id="5" name="タイトル 1"/>
          <p:cNvSpPr txBox="1">
            <a:spLocks/>
          </p:cNvSpPr>
          <p:nvPr/>
        </p:nvSpPr>
        <p:spPr>
          <a:xfrm>
            <a:off x="179512" y="6497960"/>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r>
              <a:rPr lang="ja-JP" altLang="ja-JP" sz="6000" u="sng" dirty="0" smtClean="0"/>
              <a:t>社会保障税一体改革</a:t>
            </a:r>
            <a:endParaRPr kumimoji="1" lang="ja-JP" altLang="en-US" sz="6000" u="sng" dirty="0"/>
          </a:p>
        </p:txBody>
      </p:sp>
      <p:sp>
        <p:nvSpPr>
          <p:cNvPr id="3" name="コンテンツ プレースホルダ 2"/>
          <p:cNvSpPr>
            <a:spLocks noGrp="1"/>
          </p:cNvSpPr>
          <p:nvPr>
            <p:ph idx="1"/>
          </p:nvPr>
        </p:nvSpPr>
        <p:spPr>
          <a:xfrm>
            <a:off x="457200" y="1600200"/>
            <a:ext cx="8363272" cy="5257800"/>
          </a:xfrm>
        </p:spPr>
        <p:txBody>
          <a:bodyPr>
            <a:normAutofit/>
          </a:bodyPr>
          <a:lstStyle/>
          <a:p>
            <a:pPr>
              <a:buNone/>
            </a:pPr>
            <a:r>
              <a:rPr lang="ja-JP" altLang="en-US" dirty="0" smtClean="0"/>
              <a:t>　消費税増税と社会保障改革をセットで実施</a:t>
            </a:r>
            <a:endParaRPr lang="en-US" altLang="ja-JP" dirty="0" smtClean="0"/>
          </a:p>
          <a:p>
            <a:pPr>
              <a:buNone/>
            </a:pPr>
            <a:r>
              <a:rPr lang="ja-JP" altLang="en-US" u="sng" dirty="0" smtClean="0">
                <a:solidFill>
                  <a:srgbClr val="FF0000"/>
                </a:solidFill>
              </a:rPr>
              <a:t>その①消費税増税</a:t>
            </a:r>
            <a:endParaRPr lang="en-US" altLang="ja-JP" u="sng" dirty="0" smtClean="0">
              <a:solidFill>
                <a:srgbClr val="FF0000"/>
              </a:solidFill>
            </a:endParaRPr>
          </a:p>
          <a:p>
            <a:pPr>
              <a:buNone/>
              <a:defRPr/>
            </a:pPr>
            <a:r>
              <a:rPr lang="ja-JP" altLang="en-US" dirty="0" smtClean="0"/>
              <a:t>２０１４年</a:t>
            </a:r>
            <a:r>
              <a:rPr lang="en-US" altLang="ja-JP" dirty="0" smtClean="0"/>
              <a:t>4</a:t>
            </a:r>
            <a:r>
              <a:rPr lang="ja-JP" altLang="en-US" dirty="0" smtClean="0"/>
              <a:t>月から８</a:t>
            </a:r>
            <a:r>
              <a:rPr lang="en-US" altLang="ja-JP" dirty="0" smtClean="0"/>
              <a:t>%</a:t>
            </a:r>
            <a:r>
              <a:rPr lang="ja-JP" altLang="en-US" dirty="0" err="1" smtClean="0"/>
              <a:t>、</a:t>
            </a:r>
            <a:r>
              <a:rPr lang="ja-JP" altLang="en-US" dirty="0" smtClean="0"/>
              <a:t>２０１５年</a:t>
            </a:r>
            <a:r>
              <a:rPr lang="en-US" altLang="ja-JP" dirty="0" smtClean="0"/>
              <a:t>10</a:t>
            </a:r>
            <a:r>
              <a:rPr lang="ja-JP" altLang="en-US" dirty="0" smtClean="0"/>
              <a:t>月から１０％</a:t>
            </a:r>
          </a:p>
          <a:p>
            <a:pPr>
              <a:buNone/>
            </a:pPr>
            <a:r>
              <a:rPr lang="ja-JP" altLang="en-US" u="sng" dirty="0" smtClean="0">
                <a:solidFill>
                  <a:srgbClr val="FF0000"/>
                </a:solidFill>
              </a:rPr>
              <a:t>その②社会保障改革</a:t>
            </a:r>
            <a:endParaRPr lang="en-US" altLang="ja-JP" u="sng" dirty="0" smtClean="0">
              <a:solidFill>
                <a:srgbClr val="FF0000"/>
              </a:solidFill>
            </a:endParaRPr>
          </a:p>
          <a:p>
            <a:pPr>
              <a:buNone/>
            </a:pPr>
            <a:r>
              <a:rPr lang="ja-JP" altLang="en-US" dirty="0" smtClean="0">
                <a:solidFill>
                  <a:srgbClr val="FF0000"/>
                </a:solidFill>
              </a:rPr>
              <a:t>　</a:t>
            </a:r>
            <a:r>
              <a:rPr lang="zh-TW" altLang="en-US" dirty="0" smtClean="0">
                <a:latin typeface="ＭＳ Ｐゴシック" pitchFamily="50" charset="-128"/>
                <a:ea typeface="ＭＳ Ｐゴシック" pitchFamily="50" charset="-128"/>
              </a:rPr>
              <a:t>社会保障制度改革推進法</a:t>
            </a:r>
            <a:r>
              <a:rPr lang="ja-JP" altLang="en-US" dirty="0" smtClean="0">
                <a:latin typeface="ＭＳ Ｐゴシック" pitchFamily="50" charset="-128"/>
                <a:ea typeface="ＭＳ Ｐゴシック" pitchFamily="50" charset="-128"/>
              </a:rPr>
              <a:t>に基づき</a:t>
            </a:r>
            <a:endParaRPr lang="en-US" altLang="ja-JP" dirty="0" smtClean="0">
              <a:latin typeface="ＭＳ Ｐゴシック" pitchFamily="50" charset="-128"/>
              <a:ea typeface="ＭＳ Ｐゴシック" pitchFamily="50" charset="-128"/>
            </a:endParaRPr>
          </a:p>
          <a:p>
            <a:pPr>
              <a:buNone/>
            </a:pPr>
            <a:r>
              <a:rPr lang="en-US" altLang="ja-JP" dirty="0" smtClean="0">
                <a:latin typeface="ＭＳ Ｐゴシック" pitchFamily="50" charset="-128"/>
                <a:ea typeface="ＭＳ Ｐゴシック" pitchFamily="50" charset="-128"/>
              </a:rPr>
              <a:t>2013</a:t>
            </a:r>
            <a:r>
              <a:rPr lang="ja-JP" altLang="en-US" dirty="0" smtClean="0">
                <a:latin typeface="ＭＳ Ｐゴシック" pitchFamily="50" charset="-128"/>
                <a:ea typeface="ＭＳ Ｐゴシック" pitchFamily="50" charset="-128"/>
              </a:rPr>
              <a:t>年</a:t>
            </a:r>
            <a:r>
              <a:rPr lang="en-US" altLang="ja-JP" dirty="0" smtClean="0">
                <a:latin typeface="ＭＳ Ｐゴシック" pitchFamily="50" charset="-128"/>
                <a:ea typeface="ＭＳ Ｐゴシック" pitchFamily="50" charset="-128"/>
              </a:rPr>
              <a:t>8</a:t>
            </a:r>
            <a:r>
              <a:rPr lang="ja-JP" altLang="en-US" dirty="0" smtClean="0">
                <a:latin typeface="ＭＳ Ｐゴシック" pitchFamily="50" charset="-128"/>
                <a:ea typeface="ＭＳ Ｐゴシック" pitchFamily="50" charset="-128"/>
              </a:rPr>
              <a:t>月</a:t>
            </a:r>
            <a:r>
              <a:rPr lang="en-US" altLang="ja-JP" dirty="0" smtClean="0">
                <a:latin typeface="ＭＳ Ｐゴシック" pitchFamily="50" charset="-128"/>
                <a:ea typeface="ＭＳ Ｐゴシック" pitchFamily="50" charset="-128"/>
              </a:rPr>
              <a:t>6</a:t>
            </a:r>
            <a:r>
              <a:rPr lang="ja-JP" altLang="en-US" dirty="0" smtClean="0">
                <a:latin typeface="ＭＳ Ｐゴシック" pitchFamily="50" charset="-128"/>
                <a:ea typeface="ＭＳ Ｐゴシック" pitchFamily="50" charset="-128"/>
              </a:rPr>
              <a:t>日　社会保障改革国民会議報告書</a:t>
            </a:r>
            <a:endParaRPr lang="en-US" altLang="ja-JP" dirty="0" smtClean="0">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　　　　</a:t>
            </a:r>
            <a:r>
              <a:rPr lang="en-US" altLang="ja-JP" dirty="0" smtClean="0">
                <a:latin typeface="ＭＳ Ｐゴシック" pitchFamily="50" charset="-128"/>
                <a:ea typeface="ＭＳ Ｐゴシック" pitchFamily="50" charset="-128"/>
              </a:rPr>
              <a:t>8</a:t>
            </a:r>
            <a:r>
              <a:rPr lang="ja-JP" altLang="en-US" dirty="0" smtClean="0">
                <a:latin typeface="ＭＳ Ｐゴシック" pitchFamily="50" charset="-128"/>
                <a:ea typeface="ＭＳ Ｐゴシック" pitchFamily="50" charset="-128"/>
              </a:rPr>
              <a:t>月</a:t>
            </a:r>
            <a:r>
              <a:rPr lang="en-US" altLang="ja-JP" dirty="0" smtClean="0">
                <a:latin typeface="ＭＳ Ｐゴシック" pitchFamily="50" charset="-128"/>
                <a:ea typeface="ＭＳ Ｐゴシック" pitchFamily="50" charset="-128"/>
              </a:rPr>
              <a:t>21</a:t>
            </a:r>
            <a:r>
              <a:rPr lang="ja-JP" altLang="en-US" dirty="0" smtClean="0">
                <a:latin typeface="ＭＳ Ｐゴシック" pitchFamily="50" charset="-128"/>
                <a:ea typeface="ＭＳ Ｐゴシック" pitchFamily="50" charset="-128"/>
              </a:rPr>
              <a:t>日　社会保障改革プログラム法案</a:t>
            </a:r>
            <a:endParaRPr lang="en-US" altLang="ja-JP" dirty="0" smtClean="0">
              <a:latin typeface="ＭＳ Ｐゴシック" pitchFamily="50" charset="-128"/>
              <a:ea typeface="ＭＳ Ｐゴシック" pitchFamily="50" charset="-128"/>
            </a:endParaRPr>
          </a:p>
          <a:p>
            <a:pPr>
              <a:buNone/>
            </a:pPr>
            <a:r>
              <a:rPr lang="ja-JP" altLang="en-US" dirty="0" smtClean="0">
                <a:latin typeface="ＭＳ Ｐゴシック" pitchFamily="50" charset="-128"/>
                <a:ea typeface="ＭＳ Ｐゴシック" pitchFamily="50" charset="-128"/>
              </a:rPr>
              <a:t>　　　　　　　　　　　閣議決定</a:t>
            </a:r>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en-US" altLang="ja-JP" dirty="0" smtClean="0"/>
              <a:t>【</a:t>
            </a:r>
            <a:r>
              <a:rPr lang="ja-JP" altLang="en-US" dirty="0" smtClean="0"/>
              <a:t>資産勘案・・・預貯金等</a:t>
            </a:r>
            <a:r>
              <a:rPr lang="en-US" altLang="ja-JP" dirty="0" smtClean="0"/>
              <a:t>】</a:t>
            </a:r>
            <a:br>
              <a:rPr lang="en-US" altLang="ja-JP" dirty="0" smtClean="0"/>
            </a:br>
            <a:endParaRPr kumimoji="1" lang="ja-JP" altLang="en-US" dirty="0"/>
          </a:p>
        </p:txBody>
      </p:sp>
      <p:sp>
        <p:nvSpPr>
          <p:cNvPr id="3" name="コンテンツ プレースホルダ 2"/>
          <p:cNvSpPr>
            <a:spLocks noGrp="1"/>
          </p:cNvSpPr>
          <p:nvPr>
            <p:ph idx="1"/>
          </p:nvPr>
        </p:nvSpPr>
        <p:spPr>
          <a:xfrm>
            <a:off x="323528" y="764704"/>
            <a:ext cx="8363272" cy="5361459"/>
          </a:xfrm>
        </p:spPr>
        <p:txBody>
          <a:bodyPr>
            <a:normAutofit fontScale="92500" lnSpcReduction="10000"/>
          </a:bodyPr>
          <a:lstStyle/>
          <a:p>
            <a:pPr>
              <a:buNone/>
            </a:pPr>
            <a:r>
              <a:rPr lang="ja-JP" altLang="en-US" dirty="0" smtClean="0"/>
              <a:t>○ 貯蓄等については、本人と配偶者の貯蓄等の合計額が一定額を上回る場合には補足給付の対象外</a:t>
            </a:r>
          </a:p>
          <a:p>
            <a:pPr>
              <a:buNone/>
            </a:pPr>
            <a:r>
              <a:rPr lang="ja-JP" altLang="en-US" dirty="0" smtClean="0"/>
              <a:t>○ </a:t>
            </a:r>
            <a:r>
              <a:rPr lang="ja-JP" altLang="en-US" dirty="0" smtClean="0">
                <a:solidFill>
                  <a:srgbClr val="FF0000"/>
                </a:solidFill>
              </a:rPr>
              <a:t>預貯金等の保有状況は自己申告を基本としつつ、不正事案に対するペナルティの強化等により、適正な申告を担保</a:t>
            </a:r>
            <a:r>
              <a:rPr lang="ja-JP" altLang="en-US" dirty="0" smtClean="0"/>
              <a:t>する仕組み</a:t>
            </a:r>
          </a:p>
          <a:p>
            <a:pPr>
              <a:buNone/>
            </a:pPr>
            <a:r>
              <a:rPr lang="ja-JP" altLang="en-US" dirty="0" smtClean="0"/>
              <a:t>○補足給付の対象外となる貯蓄等の基準については、</a:t>
            </a:r>
            <a:r>
              <a:rPr lang="ja-JP" altLang="en-US" dirty="0" smtClean="0">
                <a:solidFill>
                  <a:srgbClr val="FF0000"/>
                </a:solidFill>
              </a:rPr>
              <a:t>単身世帯では</a:t>
            </a:r>
            <a:r>
              <a:rPr lang="en-US" altLang="ja-JP" dirty="0" smtClean="0">
                <a:solidFill>
                  <a:srgbClr val="FF0000"/>
                </a:solidFill>
              </a:rPr>
              <a:t>1000</a:t>
            </a:r>
            <a:r>
              <a:rPr lang="ja-JP" altLang="en-US" dirty="0" smtClean="0">
                <a:solidFill>
                  <a:srgbClr val="FF0000"/>
                </a:solidFill>
              </a:rPr>
              <a:t>万円以上</a:t>
            </a:r>
            <a:r>
              <a:rPr lang="ja-JP" altLang="en-US" dirty="0" smtClean="0"/>
              <a:t>、</a:t>
            </a:r>
            <a:r>
              <a:rPr lang="ja-JP" altLang="en-US" dirty="0" smtClean="0">
                <a:solidFill>
                  <a:srgbClr val="FF0000"/>
                </a:solidFill>
              </a:rPr>
              <a:t>夫婦世帯では</a:t>
            </a:r>
            <a:r>
              <a:rPr lang="en-US" altLang="ja-JP" dirty="0" smtClean="0">
                <a:solidFill>
                  <a:srgbClr val="FF0000"/>
                </a:solidFill>
              </a:rPr>
              <a:t>2000</a:t>
            </a:r>
            <a:r>
              <a:rPr lang="ja-JP" altLang="en-US" dirty="0" smtClean="0">
                <a:solidFill>
                  <a:srgbClr val="FF0000"/>
                </a:solidFill>
              </a:rPr>
              <a:t>万円以上と</a:t>
            </a:r>
            <a:r>
              <a:rPr lang="ja-JP" altLang="en-US" dirty="0" smtClean="0"/>
              <a:t>してはどうか。</a:t>
            </a:r>
          </a:p>
          <a:p>
            <a:pPr>
              <a:buNone/>
            </a:pPr>
            <a:r>
              <a:rPr lang="ja-JP" altLang="en-US" dirty="0" smtClean="0"/>
              <a:t>・ユニット型の施設に入所した場合でも、預貯金５００万円程度があれば年金額が低い者でも補足給付を受けながら１０年居住することができる。</a:t>
            </a:r>
          </a:p>
          <a:p>
            <a:pPr>
              <a:buNone/>
            </a:pPr>
            <a:endParaRPr kumimoji="1" lang="ja-JP" altLang="en-US" dirty="0"/>
          </a:p>
        </p:txBody>
      </p:sp>
      <p:sp>
        <p:nvSpPr>
          <p:cNvPr id="4" name="タイトル 1"/>
          <p:cNvSpPr txBox="1">
            <a:spLocks/>
          </p:cNvSpPr>
          <p:nvPr/>
        </p:nvSpPr>
        <p:spPr>
          <a:xfrm>
            <a:off x="179512" y="6497960"/>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資産勘案・・・不動産</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268760"/>
            <a:ext cx="8291264" cy="5328592"/>
          </a:xfrm>
        </p:spPr>
        <p:txBody>
          <a:bodyPr>
            <a:normAutofit fontScale="85000" lnSpcReduction="20000"/>
          </a:bodyPr>
          <a:lstStyle/>
          <a:p>
            <a:pPr>
              <a:buNone/>
            </a:pPr>
            <a:r>
              <a:rPr lang="ja-JP" altLang="en-US" dirty="0" smtClean="0"/>
              <a:t>○ 具体的な基準としては、市町村の固定資産税評価額を用いることとし、ユニット型個室に１０年間入所したときに要する費用</a:t>
            </a:r>
            <a:r>
              <a:rPr lang="en-US" altLang="ja-JP" dirty="0" smtClean="0"/>
              <a:t>780</a:t>
            </a:r>
            <a:r>
              <a:rPr lang="ja-JP" altLang="en-US" dirty="0" smtClean="0"/>
              <a:t>万円に一定の事務手数料を加え、不動産担保貸付のリスクを勘案して</a:t>
            </a:r>
            <a:r>
              <a:rPr lang="en-US" altLang="ja-JP" dirty="0" smtClean="0">
                <a:solidFill>
                  <a:srgbClr val="FF0000"/>
                </a:solidFill>
              </a:rPr>
              <a:t>2000</a:t>
            </a:r>
            <a:r>
              <a:rPr lang="ja-JP" altLang="en-US" dirty="0" smtClean="0">
                <a:solidFill>
                  <a:srgbClr val="FF0000"/>
                </a:solidFill>
              </a:rPr>
              <a:t>万円以上</a:t>
            </a:r>
            <a:r>
              <a:rPr lang="ja-JP" altLang="en-US" dirty="0" smtClean="0"/>
              <a:t>（固定資産税評価額は地下公示価格及び鑑定評価額等の）の０．７倍程度であることから、これらでは約</a:t>
            </a:r>
            <a:r>
              <a:rPr lang="en-US" altLang="ja-JP" dirty="0" smtClean="0"/>
              <a:t>3000</a:t>
            </a:r>
            <a:r>
              <a:rPr lang="ja-JP" altLang="en-US" dirty="0" smtClean="0"/>
              <a:t>万円程度以上）としてはどうか。</a:t>
            </a:r>
          </a:p>
          <a:p>
            <a:pPr>
              <a:buNone/>
            </a:pPr>
            <a:r>
              <a:rPr lang="ja-JP" altLang="en-US" dirty="0" smtClean="0"/>
              <a:t>○ 対象とする不動産としては、宅地が基本となると考えられるが、</a:t>
            </a:r>
            <a:r>
              <a:rPr lang="ja-JP" altLang="en-US" dirty="0" smtClean="0">
                <a:solidFill>
                  <a:srgbClr val="FF0000"/>
                </a:solidFill>
              </a:rPr>
              <a:t>配偶者が住んでいる場合はその死後まで返済を猶予</a:t>
            </a:r>
            <a:r>
              <a:rPr lang="ja-JP" altLang="en-US" dirty="0" smtClean="0"/>
              <a:t>することや、</a:t>
            </a:r>
            <a:r>
              <a:rPr lang="ja-JP" altLang="en-US" dirty="0" smtClean="0">
                <a:solidFill>
                  <a:srgbClr val="FF0000"/>
                </a:solidFill>
              </a:rPr>
              <a:t>子どもが住んでいる場合には、勘案すべき資産から除外</a:t>
            </a:r>
            <a:r>
              <a:rPr lang="ja-JP" altLang="en-US" dirty="0" smtClean="0"/>
              <a:t>するといった配慮も必要</a:t>
            </a:r>
          </a:p>
          <a:p>
            <a:pPr>
              <a:buNone/>
            </a:pPr>
            <a:r>
              <a:rPr lang="ja-JP" altLang="en-US" dirty="0" smtClean="0"/>
              <a:t>○ ショートステイに係る補足給付については、自宅が生活の本拠であることは変わらないことから、不動産資産の要件を課さないことが適当</a:t>
            </a:r>
            <a:endParaRPr kumimoji="1" lang="ja-JP" altLang="en-US" dirty="0"/>
          </a:p>
        </p:txBody>
      </p:sp>
      <p:sp>
        <p:nvSpPr>
          <p:cNvPr id="4" name="タイトル 1"/>
          <p:cNvSpPr txBox="1">
            <a:spLocks/>
          </p:cNvSpPr>
          <p:nvPr/>
        </p:nvSpPr>
        <p:spPr>
          <a:xfrm>
            <a:off x="179512" y="6497960"/>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250706"/>
          </a:xfrm>
        </p:spPr>
        <p:txBody>
          <a:bodyPr>
            <a:normAutofit fontScale="90000"/>
          </a:bodyPr>
          <a:lstStyle/>
          <a:p>
            <a:r>
              <a:rPr lang="ja-JP" altLang="en-US" sz="9600" dirty="0" smtClean="0">
                <a:solidFill>
                  <a:srgbClr val="FF0000"/>
                </a:solidFill>
              </a:rPr>
              <a:t>３　</a:t>
            </a:r>
            <a:r>
              <a:rPr lang="ja-JP" altLang="ja-JP" sz="9600" dirty="0" smtClean="0">
                <a:solidFill>
                  <a:srgbClr val="FF0000"/>
                </a:solidFill>
              </a:rPr>
              <a:t>介護保険制度の</a:t>
            </a:r>
            <a:r>
              <a:rPr lang="en-US" altLang="ja-JP" sz="9600" dirty="0" smtClean="0">
                <a:solidFill>
                  <a:srgbClr val="FF0000"/>
                </a:solidFill>
              </a:rPr>
              <a:t/>
            </a:r>
            <a:br>
              <a:rPr lang="en-US" altLang="ja-JP" sz="9600" dirty="0" smtClean="0">
                <a:solidFill>
                  <a:srgbClr val="FF0000"/>
                </a:solidFill>
              </a:rPr>
            </a:br>
            <a:r>
              <a:rPr lang="ja-JP" altLang="ja-JP" sz="9600" dirty="0" smtClean="0">
                <a:solidFill>
                  <a:srgbClr val="FF0000"/>
                </a:solidFill>
              </a:rPr>
              <a:t>根本問題と</a:t>
            </a:r>
            <a:r>
              <a:rPr lang="en-US" altLang="ja-JP" sz="9600" dirty="0" smtClean="0">
                <a:solidFill>
                  <a:srgbClr val="FF0000"/>
                </a:solidFill>
              </a:rPr>
              <a:t/>
            </a:r>
            <a:br>
              <a:rPr lang="en-US" altLang="ja-JP" sz="9600" dirty="0" smtClean="0">
                <a:solidFill>
                  <a:srgbClr val="FF0000"/>
                </a:solidFill>
              </a:rPr>
            </a:br>
            <a:r>
              <a:rPr lang="ja-JP" altLang="ja-JP" sz="12800" dirty="0" smtClean="0">
                <a:solidFill>
                  <a:srgbClr val="FF0000"/>
                </a:solidFill>
              </a:rPr>
              <a:t>改革の方向</a:t>
            </a:r>
            <a:r>
              <a:rPr lang="ja-JP" altLang="ja-JP" dirty="0" smtClean="0"/>
              <a:t/>
            </a:r>
            <a:br>
              <a:rPr lang="ja-JP" altLang="ja-JP" dirty="0" smtClean="0"/>
            </a:b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Grp="1" noChangeArrowheads="1"/>
          </p:cNvSpPr>
          <p:nvPr>
            <p:ph type="title"/>
          </p:nvPr>
        </p:nvSpPr>
        <p:spPr/>
        <p:txBody>
          <a:bodyPr/>
          <a:lstStyle/>
          <a:p>
            <a:r>
              <a:rPr altLang="en-US" u="sng" smtClean="0">
                <a:latin typeface="Calibri" pitchFamily="34" charset="0"/>
                <a:ea typeface="ＭＳ Ｐゴシック" charset="-128"/>
              </a:rPr>
              <a:t>公費負担削減分を保険料負担へ</a:t>
            </a:r>
          </a:p>
        </p:txBody>
      </p:sp>
      <p:graphicFrame>
        <p:nvGraphicFramePr>
          <p:cNvPr id="15363" name="Group 3"/>
          <p:cNvGraphicFramePr>
            <a:graphicFrameLocks noGrp="1"/>
          </p:cNvGraphicFramePr>
          <p:nvPr>
            <p:ph sz="half" idx="4294967295"/>
          </p:nvPr>
        </p:nvGraphicFramePr>
        <p:xfrm>
          <a:off x="971550" y="2060575"/>
          <a:ext cx="7704138" cy="1181100"/>
        </p:xfrm>
        <a:graphic>
          <a:graphicData uri="http://schemas.openxmlformats.org/drawingml/2006/table">
            <a:tbl>
              <a:tblPr/>
              <a:tblGrid>
                <a:gridCol w="3889375"/>
                <a:gridCol w="1943323"/>
                <a:gridCol w="1871440"/>
              </a:tblGrid>
              <a:tr h="1181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　　　　国５０％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都道府県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２５％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市町村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２５％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10253" name="Rectangle 13"/>
          <p:cNvSpPr>
            <a:spLocks noChangeArrowheads="1"/>
          </p:cNvSpPr>
          <p:nvPr/>
        </p:nvSpPr>
        <p:spPr bwMode="auto">
          <a:xfrm>
            <a:off x="395288" y="1479550"/>
            <a:ext cx="8748712" cy="457200"/>
          </a:xfrm>
          <a:prstGeom prst="rect">
            <a:avLst/>
          </a:prstGeom>
          <a:noFill/>
          <a:ln w="9525" algn="ctr">
            <a:noFill/>
            <a:miter lim="800000"/>
            <a:headEnd/>
            <a:tailEnd/>
          </a:ln>
        </p:spPr>
        <p:txBody>
          <a:bodyPr>
            <a:spAutoFit/>
          </a:bodyPr>
          <a:lstStyle/>
          <a:p>
            <a:r>
              <a:rPr lang="ja-JP" altLang="en-US" sz="2400" b="1"/>
              <a:t>介護保険以前の高齢者福祉制度（２０００年３月まで）公費１００％</a:t>
            </a:r>
          </a:p>
        </p:txBody>
      </p:sp>
      <p:sp>
        <p:nvSpPr>
          <p:cNvPr id="10254" name="AutoShape 14"/>
          <p:cNvSpPr>
            <a:spLocks noChangeArrowheads="1"/>
          </p:cNvSpPr>
          <p:nvPr/>
        </p:nvSpPr>
        <p:spPr bwMode="auto">
          <a:xfrm>
            <a:off x="4427538" y="3284538"/>
            <a:ext cx="865187" cy="431800"/>
          </a:xfrm>
          <a:prstGeom prst="downArrow">
            <a:avLst>
              <a:gd name="adj1" fmla="val 50000"/>
              <a:gd name="adj2" fmla="val 25000"/>
            </a:avLst>
          </a:prstGeom>
          <a:solidFill>
            <a:schemeClr val="accent1"/>
          </a:solidFill>
          <a:ln w="9525" algn="ctr">
            <a:solidFill>
              <a:schemeClr val="tx1"/>
            </a:solidFill>
            <a:miter lim="800000"/>
            <a:headEnd/>
            <a:tailEnd/>
          </a:ln>
        </p:spPr>
        <p:txBody>
          <a:bodyPr wrap="none" anchor="ctr"/>
          <a:lstStyle/>
          <a:p>
            <a:endParaRPr lang="ja-JP" altLang="en-US"/>
          </a:p>
        </p:txBody>
      </p:sp>
      <p:sp>
        <p:nvSpPr>
          <p:cNvPr id="10255" name="Rectangle 15"/>
          <p:cNvSpPr>
            <a:spLocks noChangeArrowheads="1"/>
          </p:cNvSpPr>
          <p:nvPr/>
        </p:nvSpPr>
        <p:spPr bwMode="auto">
          <a:xfrm>
            <a:off x="827088" y="3644900"/>
            <a:ext cx="7777162" cy="831850"/>
          </a:xfrm>
          <a:prstGeom prst="rect">
            <a:avLst/>
          </a:prstGeom>
          <a:noFill/>
          <a:ln w="9525" algn="ctr">
            <a:noFill/>
            <a:miter lim="800000"/>
            <a:headEnd/>
            <a:tailEnd/>
          </a:ln>
        </p:spPr>
        <p:txBody>
          <a:bodyPr>
            <a:spAutoFit/>
          </a:bodyPr>
          <a:lstStyle/>
          <a:p>
            <a:r>
              <a:rPr lang="zh-TW" altLang="en-US" sz="2400" b="1" dirty="0">
                <a:latin typeface="ＭＳ ゴシック" pitchFamily="49" charset="-128"/>
                <a:ea typeface="ＭＳ ゴシック" pitchFamily="49" charset="-128"/>
              </a:rPr>
              <a:t>介護保険制度</a:t>
            </a:r>
            <a:r>
              <a:rPr lang="ja-JP" altLang="en-US" sz="2400" b="1" dirty="0"/>
              <a:t>（第５期）</a:t>
            </a:r>
            <a:endParaRPr lang="en-US" altLang="ja-JP" sz="2400" b="1" dirty="0"/>
          </a:p>
          <a:p>
            <a:r>
              <a:rPr lang="ja-JP" altLang="en-US" sz="2400" b="1" dirty="0"/>
              <a:t>　　　　　　　保険料５０％　　　　　公費５０％</a:t>
            </a:r>
          </a:p>
        </p:txBody>
      </p:sp>
      <p:graphicFrame>
        <p:nvGraphicFramePr>
          <p:cNvPr id="15414" name="Group 54"/>
          <p:cNvGraphicFramePr>
            <a:graphicFrameLocks noGrp="1"/>
          </p:cNvGraphicFramePr>
          <p:nvPr>
            <p:ph idx="1"/>
          </p:nvPr>
        </p:nvGraphicFramePr>
        <p:xfrm>
          <a:off x="1042988" y="4581525"/>
          <a:ext cx="7777162" cy="2054352"/>
        </p:xfrm>
        <a:graphic>
          <a:graphicData uri="http://schemas.openxmlformats.org/drawingml/2006/table">
            <a:tbl>
              <a:tblPr/>
              <a:tblGrid>
                <a:gridCol w="1656804"/>
                <a:gridCol w="2088232"/>
                <a:gridCol w="2160464"/>
                <a:gridCol w="936625"/>
                <a:gridCol w="935037"/>
              </a:tblGrid>
              <a:tr h="1081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65</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歳～</a:t>
                      </a:r>
                      <a:endParaRPr kumimoji="1" lang="en-US" altLang="ja-JP" sz="2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２</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40</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歳～</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64</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歳</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29</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国　２５％</a:t>
                      </a:r>
                      <a:endParaRPr kumimoji="1" lang="en-US" altLang="ja-JP" sz="2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国庫負担金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２０％</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1" i="0" u="none" strike="noStrike" cap="none" normalizeH="0" baseline="0" dirty="0" smtClean="0">
                          <a:ln>
                            <a:noFill/>
                          </a:ln>
                          <a:solidFill>
                            <a:srgbClr val="FF0000"/>
                          </a:solidFill>
                          <a:effectLst/>
                          <a:latin typeface="Arial" charset="0"/>
                          <a:ea typeface="ＭＳ Ｐゴシック" pitchFamily="50" charset="-128"/>
                        </a:rPr>
                        <a:t>調整交付金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1" i="0" u="none" strike="noStrike" cap="none" normalizeH="0" baseline="0" dirty="0" smtClean="0">
                          <a:ln>
                            <a:noFill/>
                          </a:ln>
                          <a:solidFill>
                            <a:srgbClr val="FF0000"/>
                          </a:solidFill>
                          <a:effectLst/>
                          <a:latin typeface="Arial" charset="0"/>
                          <a:ea typeface="ＭＳ Ｐゴシック" pitchFamily="50" charset="-128"/>
                        </a:rPr>
                        <a:t>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都道府県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12.5</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市町村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12.5</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cxnSp>
        <p:nvCxnSpPr>
          <p:cNvPr id="9" name="直線コネクタ 8"/>
          <p:cNvCxnSpPr/>
          <p:nvPr/>
        </p:nvCxnSpPr>
        <p:spPr>
          <a:xfrm>
            <a:off x="971550" y="3284538"/>
            <a:ext cx="3816350" cy="12969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787900" y="3213100"/>
            <a:ext cx="2160588" cy="13684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6804025" y="3284538"/>
            <a:ext cx="1081088" cy="12969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ja-JP" altLang="en-US" sz="4000" u="sng" dirty="0"/>
              <a:t>介護費用の約</a:t>
            </a:r>
            <a:r>
              <a:rPr lang="en-US" altLang="ja-JP" sz="4000" u="sng" dirty="0"/>
              <a:t>2</a:t>
            </a:r>
            <a:r>
              <a:rPr lang="ja-JP" altLang="en-US" sz="4000" u="sng" dirty="0"/>
              <a:t>割を全高齢者で負担</a:t>
            </a:r>
          </a:p>
        </p:txBody>
      </p:sp>
      <p:sp>
        <p:nvSpPr>
          <p:cNvPr id="36867" name="Rectangle 3"/>
          <p:cNvSpPr>
            <a:spLocks noGrp="1" noChangeArrowheads="1"/>
          </p:cNvSpPr>
          <p:nvPr>
            <p:ph type="body" idx="1"/>
          </p:nvPr>
        </p:nvSpPr>
        <p:spPr/>
        <p:txBody>
          <a:bodyPr>
            <a:normAutofit lnSpcReduction="10000"/>
          </a:bodyPr>
          <a:lstStyle/>
          <a:p>
            <a:pPr>
              <a:buFontTx/>
              <a:buNone/>
            </a:pPr>
            <a:r>
              <a:rPr lang="ja-JP" altLang="en-US" sz="2800" dirty="0"/>
              <a:t>６５歳以上（第１号被保険者）の介護保険料の決め方（イメージ）</a:t>
            </a:r>
          </a:p>
          <a:p>
            <a:pPr>
              <a:buFontTx/>
              <a:buNone/>
            </a:pPr>
            <a:endParaRPr lang="ja-JP" altLang="en-US" sz="2800" dirty="0"/>
          </a:p>
          <a:p>
            <a:pPr>
              <a:buFontTx/>
              <a:buNone/>
            </a:pPr>
            <a:r>
              <a:rPr lang="ja-JP" altLang="en-US" sz="2800" u="sng" dirty="0"/>
              <a:t>　　　　</a:t>
            </a:r>
            <a:r>
              <a:rPr lang="ja-JP" altLang="en-US" sz="4000" u="sng" dirty="0"/>
              <a:t>介護サービスの総額</a:t>
            </a:r>
            <a:r>
              <a:rPr lang="en-US" altLang="ja-JP" sz="4000" u="sng" dirty="0" smtClean="0"/>
              <a:t>×</a:t>
            </a:r>
            <a:r>
              <a:rPr lang="ja-JP" altLang="en-US" sz="4800" u="sng" dirty="0" smtClean="0">
                <a:solidFill>
                  <a:srgbClr val="FF0000"/>
                </a:solidFill>
              </a:rPr>
              <a:t>２１％</a:t>
            </a:r>
            <a:r>
              <a:rPr lang="ja-JP" altLang="en-US" sz="3600" u="sng" dirty="0"/>
              <a:t>　</a:t>
            </a:r>
            <a:r>
              <a:rPr lang="ja-JP" altLang="en-US" sz="2800" u="sng" dirty="0"/>
              <a:t>　</a:t>
            </a:r>
            <a:r>
              <a:rPr lang="ja-JP" altLang="en-US" sz="2800" dirty="0"/>
              <a:t>　　　　　</a:t>
            </a:r>
          </a:p>
          <a:p>
            <a:pPr>
              <a:buFontTx/>
              <a:buNone/>
            </a:pPr>
            <a:r>
              <a:rPr lang="ja-JP" altLang="en-US" sz="2800" dirty="0"/>
              <a:t>　</a:t>
            </a:r>
            <a:r>
              <a:rPr lang="ja-JP" altLang="en-US" sz="3600" dirty="0"/>
              <a:t>６５歳以上の人口（第１号被保険者数）</a:t>
            </a:r>
          </a:p>
          <a:p>
            <a:pPr>
              <a:buFontTx/>
              <a:buNone/>
            </a:pPr>
            <a:endParaRPr lang="ja-JP" altLang="en-US" sz="3600" dirty="0"/>
          </a:p>
          <a:p>
            <a:pPr>
              <a:buFontTx/>
              <a:buNone/>
            </a:pPr>
            <a:r>
              <a:rPr lang="ja-JP" altLang="en-US" sz="2800" dirty="0"/>
              <a:t>　数値は３年平均で算出し３年ごとに</a:t>
            </a:r>
            <a:r>
              <a:rPr lang="ja-JP" altLang="en-US" sz="2800" dirty="0" smtClean="0"/>
              <a:t>見直す</a:t>
            </a:r>
            <a:endParaRPr lang="en-US" altLang="ja-JP" sz="2800" dirty="0" smtClean="0"/>
          </a:p>
          <a:p>
            <a:pPr>
              <a:buFontTx/>
              <a:buNone/>
            </a:pPr>
            <a:r>
              <a:rPr lang="ja-JP" altLang="en-US" sz="2800" dirty="0" smtClean="0"/>
              <a:t>　　　　</a:t>
            </a:r>
            <a:r>
              <a:rPr lang="ja-JP" altLang="en-US" sz="2800" dirty="0" smtClean="0">
                <a:solidFill>
                  <a:srgbClr val="FF0000"/>
                </a:solidFill>
              </a:rPr>
              <a:t>第１期１７％　　⇒　　第５期　２１％</a:t>
            </a:r>
            <a:endParaRPr lang="ja-JP" altLang="en-US" sz="2800"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txBox="1">
            <a:spLocks noGrp="1" noChangeArrowheads="1"/>
          </p:cNvSpPr>
          <p:nvPr>
            <p:ph type="body" idx="1"/>
          </p:nvPr>
        </p:nvSpPr>
        <p:spPr>
          <a:xfrm>
            <a:off x="684213" y="1268413"/>
            <a:ext cx="8013700" cy="4608512"/>
          </a:xfrm>
        </p:spPr>
        <p:txBody>
          <a:bodyPr>
            <a:normAutofit lnSpcReduction="10000"/>
          </a:bodyPr>
          <a:lstStyle/>
          <a:p>
            <a:pPr>
              <a:buFont typeface="Wingdings" pitchFamily="2" charset="2"/>
              <a:buNone/>
            </a:pPr>
            <a:r>
              <a:rPr altLang="en-US" dirty="0" smtClean="0">
                <a:latin typeface="Calibri" pitchFamily="34" charset="0"/>
                <a:ea typeface="ＭＳ Ｐゴシック" charset="-128"/>
              </a:rPr>
              <a:t>第</a:t>
            </a:r>
            <a:r>
              <a:rPr lang="en-US" altLang="ja-JP" dirty="0" smtClean="0">
                <a:latin typeface="Calibri" pitchFamily="34" charset="0"/>
                <a:ea typeface="ＭＳ Ｐゴシック" charset="-128"/>
              </a:rPr>
              <a:t>1</a:t>
            </a:r>
            <a:r>
              <a:rPr altLang="en-US" dirty="0" smtClean="0">
                <a:latin typeface="Calibri" pitchFamily="34" charset="0"/>
                <a:ea typeface="ＭＳ Ｐゴシック" charset="-128"/>
              </a:rPr>
              <a:t>期（２０００～０２年）</a:t>
            </a:r>
          </a:p>
          <a:p>
            <a:pPr>
              <a:buFont typeface="Wingdings" pitchFamily="2" charset="2"/>
              <a:buNone/>
            </a:pPr>
            <a:r>
              <a:rPr altLang="en-US" dirty="0" smtClean="0">
                <a:latin typeface="Calibri" pitchFamily="34" charset="0"/>
                <a:ea typeface="ＭＳ Ｐゴシック" charset="-128"/>
              </a:rPr>
              <a:t>　</a:t>
            </a:r>
            <a:r>
              <a:rPr altLang="en-US" u="sng" dirty="0" smtClean="0">
                <a:latin typeface="Calibri" pitchFamily="34" charset="0"/>
                <a:ea typeface="ＭＳ Ｐゴシック" charset="-128"/>
              </a:rPr>
              <a:t>２，９１１円</a:t>
            </a:r>
            <a:endParaRPr altLang="en-US" dirty="0" smtClean="0">
              <a:latin typeface="Calibri" pitchFamily="34" charset="0"/>
              <a:ea typeface="ＭＳ Ｐゴシック" charset="-128"/>
            </a:endParaRPr>
          </a:p>
          <a:p>
            <a:pPr>
              <a:buFont typeface="Wingdings" pitchFamily="2" charset="2"/>
              <a:buNone/>
            </a:pPr>
            <a:r>
              <a:rPr altLang="en-US" dirty="0" smtClean="0">
                <a:latin typeface="Calibri" pitchFamily="34" charset="0"/>
                <a:ea typeface="ＭＳ Ｐゴシック" charset="-128"/>
              </a:rPr>
              <a:t>第２期（２００３～０５年）</a:t>
            </a:r>
          </a:p>
          <a:p>
            <a:pPr>
              <a:buFont typeface="Wingdings" pitchFamily="2" charset="2"/>
              <a:buNone/>
            </a:pPr>
            <a:r>
              <a:rPr altLang="en-US" dirty="0" smtClean="0">
                <a:latin typeface="Calibri" pitchFamily="34" charset="0"/>
                <a:ea typeface="ＭＳ Ｐゴシック" charset="-128"/>
              </a:rPr>
              <a:t>　</a:t>
            </a:r>
            <a:r>
              <a:rPr altLang="en-US" u="sng" dirty="0" smtClean="0">
                <a:latin typeface="Calibri" pitchFamily="34" charset="0"/>
                <a:ea typeface="ＭＳ Ｐゴシック" charset="-128"/>
              </a:rPr>
              <a:t>３，２９３円</a:t>
            </a:r>
            <a:endParaRPr altLang="en-US" dirty="0" smtClean="0">
              <a:latin typeface="Calibri" pitchFamily="34" charset="0"/>
              <a:ea typeface="ＭＳ Ｐゴシック" charset="-128"/>
            </a:endParaRPr>
          </a:p>
          <a:p>
            <a:pPr>
              <a:buFont typeface="Wingdings" pitchFamily="2" charset="2"/>
              <a:buNone/>
            </a:pPr>
            <a:r>
              <a:rPr altLang="en-US" dirty="0" smtClean="0">
                <a:latin typeface="Calibri" pitchFamily="34" charset="0"/>
                <a:ea typeface="ＭＳ Ｐゴシック" charset="-128"/>
              </a:rPr>
              <a:t>第３期（２００６～０８年）</a:t>
            </a:r>
          </a:p>
          <a:p>
            <a:pPr>
              <a:buFont typeface="Wingdings" pitchFamily="2" charset="2"/>
              <a:buNone/>
            </a:pPr>
            <a:r>
              <a:rPr altLang="en-US" u="sng" dirty="0" smtClean="0">
                <a:latin typeface="Calibri" pitchFamily="34" charset="0"/>
                <a:ea typeface="ＭＳ Ｐゴシック" charset="-128"/>
              </a:rPr>
              <a:t>　４，０９０円</a:t>
            </a:r>
            <a:endParaRPr lang="en-US" altLang="ja-JP" u="sng" dirty="0" smtClean="0">
              <a:latin typeface="Calibri" pitchFamily="34" charset="0"/>
              <a:ea typeface="ＭＳ Ｐゴシック" charset="-128"/>
            </a:endParaRPr>
          </a:p>
          <a:p>
            <a:pPr>
              <a:buFont typeface="Wingdings" pitchFamily="2" charset="2"/>
              <a:buNone/>
            </a:pPr>
            <a:r>
              <a:rPr altLang="en-US" dirty="0" smtClean="0">
                <a:latin typeface="Calibri" pitchFamily="34" charset="0"/>
                <a:ea typeface="ＭＳ Ｐゴシック" charset="-128"/>
              </a:rPr>
              <a:t>第４期（２００９～１１年）</a:t>
            </a:r>
            <a:endParaRPr lang="en-US" altLang="ja-JP" dirty="0" smtClean="0">
              <a:latin typeface="Calibri" pitchFamily="34" charset="0"/>
              <a:ea typeface="ＭＳ Ｐゴシック" charset="-128"/>
            </a:endParaRPr>
          </a:p>
          <a:p>
            <a:pPr>
              <a:buFont typeface="Wingdings" pitchFamily="2" charset="2"/>
              <a:buNone/>
            </a:pPr>
            <a:r>
              <a:rPr altLang="en-US" sz="3600" u="sng" dirty="0" smtClean="0">
                <a:latin typeface="Calibri" pitchFamily="34" charset="0"/>
                <a:ea typeface="ＭＳ Ｐゴシック" charset="-128"/>
              </a:rPr>
              <a:t>　４，１６０円</a:t>
            </a:r>
            <a:endParaRPr lang="en-US" altLang="ja-JP" sz="3600" u="sng" dirty="0" smtClean="0">
              <a:latin typeface="Calibri" pitchFamily="34" charset="0"/>
              <a:ea typeface="ＭＳ Ｐゴシック" charset="-128"/>
            </a:endParaRPr>
          </a:p>
          <a:p>
            <a:pPr>
              <a:buFont typeface="Wingdings" pitchFamily="2" charset="2"/>
              <a:buNone/>
            </a:pPr>
            <a:endParaRPr lang="en-US" altLang="ja-JP" dirty="0" smtClean="0">
              <a:latin typeface="Calibri" pitchFamily="34" charset="0"/>
              <a:ea typeface="ＭＳ Ｐゴシック" charset="-128"/>
            </a:endParaRPr>
          </a:p>
          <a:p>
            <a:pPr>
              <a:buFont typeface="Wingdings" pitchFamily="2" charset="2"/>
              <a:buNone/>
            </a:pPr>
            <a:endParaRPr altLang="en-US" u="sng" dirty="0" smtClean="0">
              <a:latin typeface="Calibri" pitchFamily="34" charset="0"/>
              <a:ea typeface="ＭＳ Ｐゴシック" charset="-128"/>
            </a:endParaRPr>
          </a:p>
        </p:txBody>
      </p:sp>
      <p:sp>
        <p:nvSpPr>
          <p:cNvPr id="27652" name="Text Box 4"/>
          <p:cNvSpPr txBox="1">
            <a:spLocks noChangeArrowheads="1"/>
          </p:cNvSpPr>
          <p:nvPr/>
        </p:nvSpPr>
        <p:spPr bwMode="auto">
          <a:xfrm>
            <a:off x="250825" y="6021388"/>
            <a:ext cx="8713788" cy="707886"/>
          </a:xfrm>
          <a:prstGeom prst="rect">
            <a:avLst/>
          </a:prstGeom>
          <a:noFill/>
          <a:ln w="9525">
            <a:noFill/>
            <a:miter lim="800000"/>
            <a:headEnd/>
            <a:tailEnd/>
          </a:ln>
        </p:spPr>
        <p:txBody>
          <a:bodyPr>
            <a:spAutoFit/>
          </a:bodyPr>
          <a:lstStyle/>
          <a:p>
            <a:pPr>
              <a:spcBef>
                <a:spcPct val="50000"/>
              </a:spcBef>
            </a:pPr>
            <a:r>
              <a:rPr lang="ja-JP" altLang="en-US" sz="3600" dirty="0"/>
              <a:t>　</a:t>
            </a:r>
            <a:r>
              <a:rPr lang="ja-JP" altLang="en-US" sz="4000" dirty="0">
                <a:solidFill>
                  <a:srgbClr val="FF0000"/>
                </a:solidFill>
              </a:rPr>
              <a:t>第５期（２０１２～１４年）　　</a:t>
            </a:r>
            <a:r>
              <a:rPr lang="ja-JP" altLang="en-US" sz="4000" u="sng" dirty="0">
                <a:solidFill>
                  <a:srgbClr val="FF0000"/>
                </a:solidFill>
              </a:rPr>
              <a:t>４９７２円</a:t>
            </a:r>
          </a:p>
        </p:txBody>
      </p:sp>
      <p:sp>
        <p:nvSpPr>
          <p:cNvPr id="12292" name="タイトル 1"/>
          <p:cNvSpPr txBox="1">
            <a:spLocks noGrp="1"/>
          </p:cNvSpPr>
          <p:nvPr>
            <p:ph type="title"/>
          </p:nvPr>
        </p:nvSpPr>
        <p:spPr>
          <a:xfrm>
            <a:off x="457200" y="274638"/>
            <a:ext cx="8435975" cy="993775"/>
          </a:xfrm>
        </p:spPr>
        <p:txBody>
          <a:bodyPr>
            <a:normAutofit fontScale="90000"/>
          </a:bodyPr>
          <a:lstStyle/>
          <a:p>
            <a:pPr eaLnBrk="1" hangingPunct="1"/>
            <a:r>
              <a:rPr sz="6000" u="sng" dirty="0" err="1" smtClean="0">
                <a:latin typeface="Calibri" pitchFamily="34" charset="0"/>
                <a:ea typeface="ＭＳ Ｐゴシック" charset="-128"/>
              </a:rPr>
              <a:t>上がり続ける介護保険料</a:t>
            </a:r>
            <a:endParaRPr sz="6000" u="sng" dirty="0" smtClean="0">
              <a:latin typeface="Calibri" pitchFamily="34" charset="0"/>
              <a:ea typeface="ＭＳ Ｐゴシック" charset="-128"/>
            </a:endParaRPr>
          </a:p>
        </p:txBody>
      </p:sp>
      <p:sp>
        <p:nvSpPr>
          <p:cNvPr id="12293" name="テキスト ボックス 3"/>
          <p:cNvSpPr txBox="1">
            <a:spLocks noChangeArrowheads="1"/>
          </p:cNvSpPr>
          <p:nvPr/>
        </p:nvSpPr>
        <p:spPr bwMode="auto">
          <a:xfrm>
            <a:off x="5508625" y="1484313"/>
            <a:ext cx="3095625" cy="1138237"/>
          </a:xfrm>
          <a:prstGeom prst="rect">
            <a:avLst/>
          </a:prstGeom>
          <a:solidFill>
            <a:srgbClr val="FFFF00"/>
          </a:solidFill>
          <a:ln w="9525">
            <a:noFill/>
            <a:miter lim="800000"/>
            <a:headEnd/>
            <a:tailEnd/>
          </a:ln>
        </p:spPr>
        <p:txBody>
          <a:bodyPr>
            <a:spAutoFit/>
          </a:bodyPr>
          <a:lstStyle/>
          <a:p>
            <a:r>
              <a:rPr lang="ja-JP" altLang="en-US" sz="2000" b="1"/>
              <a:t>２０００年４月～９月　</a:t>
            </a:r>
            <a:r>
              <a:rPr lang="ja-JP" altLang="en-US" sz="2400" b="1" u="sng"/>
              <a:t>０円</a:t>
            </a:r>
            <a:endParaRPr lang="en-US" altLang="ja-JP" sz="2000" b="1" u="sng"/>
          </a:p>
          <a:p>
            <a:r>
              <a:rPr lang="ja-JP" altLang="en-US" sz="2000" b="1"/>
              <a:t>２０００年１０月～０１年９月　</a:t>
            </a:r>
            <a:r>
              <a:rPr lang="ja-JP" altLang="en-US" sz="2400" b="1" u="sng"/>
              <a:t>１４５５円</a:t>
            </a:r>
            <a:endParaRPr lang="ja-JP" altLang="en-US" sz="2000" b="1" u="sng"/>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6600" u="sng" dirty="0" smtClean="0">
                <a:solidFill>
                  <a:srgbClr val="FF0000"/>
                </a:solidFill>
              </a:rPr>
              <a:t>「給付と負担の連動」</a:t>
            </a:r>
            <a:endParaRPr kumimoji="1" lang="ja-JP" altLang="en-US" sz="6600" u="sng" dirty="0"/>
          </a:p>
        </p:txBody>
      </p:sp>
      <p:sp>
        <p:nvSpPr>
          <p:cNvPr id="3" name="コンテンツ プレースホルダ 2"/>
          <p:cNvSpPr>
            <a:spLocks noGrp="1"/>
          </p:cNvSpPr>
          <p:nvPr>
            <p:ph idx="1"/>
          </p:nvPr>
        </p:nvSpPr>
        <p:spPr>
          <a:xfrm>
            <a:off x="467544" y="1340768"/>
            <a:ext cx="8496944" cy="5328592"/>
          </a:xfrm>
        </p:spPr>
        <p:txBody>
          <a:bodyPr>
            <a:normAutofit/>
          </a:bodyPr>
          <a:lstStyle/>
          <a:p>
            <a:pPr>
              <a:buNone/>
            </a:pPr>
            <a:r>
              <a:rPr lang="ja-JP" altLang="en-US" dirty="0" smtClean="0"/>
              <a:t>　</a:t>
            </a:r>
            <a:r>
              <a:rPr lang="ja-JP" altLang="en-US" sz="3600" dirty="0" smtClean="0"/>
              <a:t>　</a:t>
            </a:r>
            <a:r>
              <a:rPr lang="ja-JP" altLang="ja-JP" sz="6000" dirty="0" smtClean="0"/>
              <a:t>その市町村の介護サービス利用が増え</a:t>
            </a:r>
            <a:r>
              <a:rPr lang="ja-JP" altLang="en-US" sz="6000" dirty="0" smtClean="0"/>
              <a:t>る</a:t>
            </a:r>
            <a:endParaRPr lang="en-US" altLang="ja-JP" sz="6000" dirty="0" smtClean="0"/>
          </a:p>
          <a:p>
            <a:pPr>
              <a:buNone/>
            </a:pPr>
            <a:r>
              <a:rPr lang="ja-JP" altLang="en-US" sz="6000" dirty="0" smtClean="0"/>
              <a:t>　⇒</a:t>
            </a:r>
            <a:r>
              <a:rPr lang="ja-JP" altLang="ja-JP" sz="6000" dirty="0" smtClean="0"/>
              <a:t>高齢者全員の介護保険料が比例して上がる</a:t>
            </a:r>
            <a:endParaRPr lang="en-US" altLang="ja-JP" sz="6000" dirty="0" smtClean="0"/>
          </a:p>
          <a:p>
            <a:pPr>
              <a:buNone/>
            </a:pPr>
            <a:r>
              <a:rPr lang="ja-JP" altLang="en-US" sz="6600" b="1" dirty="0" smtClean="0">
                <a:solidFill>
                  <a:srgbClr val="FF0000"/>
                </a:solidFill>
              </a:rPr>
              <a:t>介護充実　　　　保険料</a:t>
            </a:r>
            <a:endParaRPr lang="en-US" altLang="ja-JP" sz="6600" b="1" dirty="0" smtClean="0">
              <a:solidFill>
                <a:srgbClr val="FF0000"/>
              </a:solidFill>
            </a:endParaRPr>
          </a:p>
          <a:p>
            <a:endParaRPr kumimoji="1" lang="ja-JP" altLang="en-US" dirty="0"/>
          </a:p>
        </p:txBody>
      </p:sp>
      <p:sp>
        <p:nvSpPr>
          <p:cNvPr id="4" name="左右矢印 3"/>
          <p:cNvSpPr/>
          <p:nvPr/>
        </p:nvSpPr>
        <p:spPr>
          <a:xfrm>
            <a:off x="4283968" y="5661248"/>
            <a:ext cx="1512168" cy="6480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番号プレースホルダ 5"/>
          <p:cNvSpPr>
            <a:spLocks noGrp="1"/>
          </p:cNvSpPr>
          <p:nvPr>
            <p:ph type="sldNum" sz="quarter" idx="12"/>
          </p:nvPr>
        </p:nvSpPr>
        <p:spPr bwMode="auto">
          <a:noFill/>
          <a:ln>
            <a:miter lim="800000"/>
            <a:headEnd/>
            <a:tailEnd/>
          </a:ln>
        </p:spPr>
        <p:txBody>
          <a:bodyPr numCol="1">
            <a:prstTxWarp prst="textNoShape">
              <a:avLst/>
            </a:prstTxWarp>
          </a:bodyPr>
          <a:lstStyle/>
          <a:p>
            <a:pPr fontAlgn="base">
              <a:spcBef>
                <a:spcPct val="0"/>
              </a:spcBef>
              <a:spcAft>
                <a:spcPct val="0"/>
              </a:spcAft>
            </a:pPr>
            <a:fld id="{F5C66D45-68FF-4410-A7D1-67174B815B2F}" type="slidenum">
              <a:rPr lang="ja-JP" altLang="en-US" smtClean="0">
                <a:latin typeface="Calibri" pitchFamily="34" charset="0"/>
                <a:ea typeface="ＭＳ Ｐゴシック" charset="-128"/>
              </a:rPr>
              <a:pPr fontAlgn="base">
                <a:spcBef>
                  <a:spcPct val="0"/>
                </a:spcBef>
                <a:spcAft>
                  <a:spcPct val="0"/>
                </a:spcAft>
              </a:pPr>
              <a:t>37</a:t>
            </a:fld>
            <a:endParaRPr altLang="ja-JP" smtClean="0">
              <a:latin typeface="Calibri" pitchFamily="34" charset="0"/>
              <a:ea typeface="ＭＳ Ｐゴシック" charset="-128"/>
            </a:endParaRPr>
          </a:p>
        </p:txBody>
      </p:sp>
      <p:pic>
        <p:nvPicPr>
          <p:cNvPr id="43010" name="Picture 2"/>
          <p:cNvPicPr>
            <a:picLocks noGrp="1" noChangeAspect="1"/>
          </p:cNvPicPr>
          <p:nvPr>
            <p:ph idx="1"/>
          </p:nvPr>
        </p:nvPicPr>
        <p:blipFill>
          <a:blip r:embed="rId3" cstate="print"/>
          <a:srcRect/>
          <a:stretch>
            <a:fillRect/>
          </a:stretch>
        </p:blipFill>
        <p:spPr>
          <a:xfrm>
            <a:off x="250825" y="188913"/>
            <a:ext cx="8416925" cy="5699125"/>
          </a:xfrm>
        </p:spPr>
      </p:pic>
      <p:sp>
        <p:nvSpPr>
          <p:cNvPr id="4" name="四角形吹き出し 3"/>
          <p:cNvSpPr/>
          <p:nvPr/>
        </p:nvSpPr>
        <p:spPr>
          <a:xfrm>
            <a:off x="179512" y="1484784"/>
            <a:ext cx="2000250" cy="1357313"/>
          </a:xfrm>
          <a:prstGeom prst="wedgeRectCallout">
            <a:avLst>
              <a:gd name="adj1" fmla="val 68814"/>
              <a:gd name="adj2" fmla="val -1645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FF0000"/>
                </a:solidFill>
              </a:rPr>
              <a:t>高齢者の</a:t>
            </a:r>
            <a:endParaRPr lang="en-US" altLang="ja-JP" sz="2400" b="1" dirty="0">
              <a:solidFill>
                <a:srgbClr val="FF0000"/>
              </a:solidFill>
            </a:endParaRPr>
          </a:p>
          <a:p>
            <a:pPr algn="ctr" fontAlgn="auto">
              <a:spcBef>
                <a:spcPts val="0"/>
              </a:spcBef>
              <a:spcAft>
                <a:spcPts val="0"/>
              </a:spcAft>
              <a:defRPr/>
            </a:pPr>
            <a:r>
              <a:rPr lang="ja-JP" altLang="en-US" sz="2400" b="1" dirty="0">
                <a:solidFill>
                  <a:srgbClr val="FF0000"/>
                </a:solidFill>
              </a:rPr>
              <a:t>介護保険料</a:t>
            </a:r>
            <a:endParaRPr lang="en-US" altLang="ja-JP" sz="2400" b="1" dirty="0">
              <a:solidFill>
                <a:srgbClr val="FF0000"/>
              </a:solidFill>
            </a:endParaRPr>
          </a:p>
          <a:p>
            <a:pPr algn="ctr" fontAlgn="auto">
              <a:spcBef>
                <a:spcPts val="0"/>
              </a:spcBef>
              <a:spcAft>
                <a:spcPts val="0"/>
              </a:spcAft>
              <a:defRPr/>
            </a:pPr>
            <a:r>
              <a:rPr lang="ja-JP" altLang="en-US" sz="2400" b="1" dirty="0">
                <a:solidFill>
                  <a:srgbClr val="FF0000"/>
                </a:solidFill>
              </a:rPr>
              <a:t>負担分</a:t>
            </a:r>
          </a:p>
        </p:txBody>
      </p:sp>
      <p:sp>
        <p:nvSpPr>
          <p:cNvPr id="6" name="四角形吹き出し 5"/>
          <p:cNvSpPr/>
          <p:nvPr/>
        </p:nvSpPr>
        <p:spPr>
          <a:xfrm>
            <a:off x="7380288" y="2133600"/>
            <a:ext cx="1763712" cy="1357313"/>
          </a:xfrm>
          <a:prstGeom prst="wedgeRectCallout">
            <a:avLst>
              <a:gd name="adj1" fmla="val -120329"/>
              <a:gd name="adj2" fmla="val -908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FF0000"/>
                </a:solidFill>
              </a:rPr>
              <a:t>国庫</a:t>
            </a:r>
            <a:endParaRPr lang="en-US" altLang="ja-JP" sz="2400" b="1" dirty="0">
              <a:solidFill>
                <a:srgbClr val="FF0000"/>
              </a:solidFill>
            </a:endParaRPr>
          </a:p>
          <a:p>
            <a:pPr algn="ctr" fontAlgn="auto">
              <a:spcBef>
                <a:spcPts val="0"/>
              </a:spcBef>
              <a:spcAft>
                <a:spcPts val="0"/>
              </a:spcAft>
              <a:defRPr/>
            </a:pPr>
            <a:r>
              <a:rPr lang="ja-JP" altLang="en-US" sz="2400" b="1" dirty="0">
                <a:solidFill>
                  <a:srgbClr val="FF0000"/>
                </a:solidFill>
              </a:rPr>
              <a:t>負担分</a:t>
            </a:r>
            <a:endParaRPr lang="en-US" altLang="ja-JP" sz="2400" b="1" dirty="0">
              <a:solidFill>
                <a:srgbClr val="FF0000"/>
              </a:solidFill>
            </a:endParaRPr>
          </a:p>
          <a:p>
            <a:pPr algn="ctr" fontAlgn="auto">
              <a:spcBef>
                <a:spcPts val="0"/>
              </a:spcBef>
              <a:spcAft>
                <a:spcPts val="0"/>
              </a:spcAft>
              <a:defRPr/>
            </a:pPr>
            <a:r>
              <a:rPr lang="ja-JP" altLang="en-US" sz="2400" b="1" dirty="0">
                <a:solidFill>
                  <a:srgbClr val="FF0000"/>
                </a:solidFill>
              </a:rPr>
              <a:t>２０＋５％</a:t>
            </a:r>
            <a:endParaRPr lang="en-US" altLang="ja-JP" sz="2400" b="1" dirty="0">
              <a:solidFill>
                <a:srgbClr val="FF0000"/>
              </a:solidFill>
            </a:endParaRPr>
          </a:p>
        </p:txBody>
      </p:sp>
      <p:sp>
        <p:nvSpPr>
          <p:cNvPr id="7" name="正方形/長方形 6"/>
          <p:cNvSpPr/>
          <p:nvPr/>
        </p:nvSpPr>
        <p:spPr>
          <a:xfrm>
            <a:off x="0" y="5805488"/>
            <a:ext cx="8820150" cy="57626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3600" dirty="0">
                <a:solidFill>
                  <a:srgbClr val="FF0000"/>
                </a:solidFill>
              </a:rPr>
              <a:t>2012</a:t>
            </a:r>
            <a:r>
              <a:rPr lang="ja-JP" altLang="en-US" sz="3600" dirty="0">
                <a:solidFill>
                  <a:srgbClr val="FF0000"/>
                </a:solidFill>
              </a:rPr>
              <a:t>年度から第</a:t>
            </a:r>
            <a:r>
              <a:rPr lang="en-US" altLang="ja-JP" sz="3600" dirty="0">
                <a:solidFill>
                  <a:srgbClr val="FF0000"/>
                </a:solidFill>
              </a:rPr>
              <a:t>1</a:t>
            </a:r>
            <a:r>
              <a:rPr lang="ja-JP" altLang="en-US" sz="3600" dirty="0">
                <a:solidFill>
                  <a:srgbClr val="FF0000"/>
                </a:solidFill>
              </a:rPr>
              <a:t>号２１％、第</a:t>
            </a:r>
            <a:r>
              <a:rPr lang="en-US" altLang="ja-JP" sz="3600" dirty="0">
                <a:solidFill>
                  <a:srgbClr val="FF0000"/>
                </a:solidFill>
              </a:rPr>
              <a:t>2</a:t>
            </a:r>
            <a:r>
              <a:rPr lang="ja-JP" altLang="en-US" sz="3600" dirty="0">
                <a:solidFill>
                  <a:srgbClr val="FF0000"/>
                </a:solidFill>
              </a:rPr>
              <a:t>号２９％に</a:t>
            </a:r>
          </a:p>
        </p:txBody>
      </p:sp>
      <p:sp>
        <p:nvSpPr>
          <p:cNvPr id="9" name="正方形/長方形 8"/>
          <p:cNvSpPr/>
          <p:nvPr/>
        </p:nvSpPr>
        <p:spPr>
          <a:xfrm>
            <a:off x="179512" y="188640"/>
            <a:ext cx="8712968" cy="10801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u="sng" dirty="0" smtClean="0">
                <a:solidFill>
                  <a:schemeClr val="tx1"/>
                </a:solidFill>
              </a:rPr>
              <a:t>介護保険は財源的・制度的限界にきている</a:t>
            </a:r>
            <a:endParaRPr kumimoji="1" lang="ja-JP" altLang="en-US" sz="3600" u="sng" dirty="0">
              <a:solidFill>
                <a:schemeClr val="tx1"/>
              </a:solidFill>
            </a:endParaRPr>
          </a:p>
        </p:txBody>
      </p:sp>
      <p:sp>
        <p:nvSpPr>
          <p:cNvPr id="8" name="正方形/長方形 7"/>
          <p:cNvSpPr/>
          <p:nvPr/>
        </p:nvSpPr>
        <p:spPr>
          <a:xfrm>
            <a:off x="2555776" y="3212976"/>
            <a:ext cx="165618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第２号保険料</a:t>
            </a:r>
            <a:endParaRPr kumimoji="1" lang="en-US" altLang="ja-JP" sz="2000" b="1" dirty="0" smtClean="0">
              <a:solidFill>
                <a:schemeClr val="tx1"/>
              </a:solidFill>
            </a:endParaRPr>
          </a:p>
          <a:p>
            <a:pPr algn="ctr"/>
            <a:r>
              <a:rPr lang="ja-JP" altLang="en-US" sz="2400" b="1" dirty="0" smtClean="0">
                <a:solidFill>
                  <a:schemeClr val="tx1"/>
                </a:solidFill>
              </a:rPr>
              <a:t>２９％</a:t>
            </a:r>
            <a:endParaRPr kumimoji="1" lang="ja-JP" altLang="en-US" sz="2400" b="1" dirty="0">
              <a:solidFill>
                <a:schemeClr val="tx1"/>
              </a:solidFill>
            </a:endParaRPr>
          </a:p>
        </p:txBody>
      </p:sp>
      <p:sp>
        <p:nvSpPr>
          <p:cNvPr id="10" name="正方形/長方形 9"/>
          <p:cNvSpPr/>
          <p:nvPr/>
        </p:nvSpPr>
        <p:spPr>
          <a:xfrm>
            <a:off x="2627784" y="1412776"/>
            <a:ext cx="172819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第１号保険料</a:t>
            </a:r>
            <a:endParaRPr kumimoji="1" lang="en-US" altLang="ja-JP" sz="2000" b="1" dirty="0" smtClean="0">
              <a:solidFill>
                <a:srgbClr val="FF0000"/>
              </a:solidFill>
            </a:endParaRPr>
          </a:p>
          <a:p>
            <a:pPr algn="ctr"/>
            <a:r>
              <a:rPr lang="ja-JP" altLang="en-US" sz="2800" b="1" dirty="0" smtClean="0">
                <a:solidFill>
                  <a:srgbClr val="FF0000"/>
                </a:solidFill>
              </a:rPr>
              <a:t>２１％</a:t>
            </a:r>
            <a:endParaRPr kumimoji="1" lang="ja-JP" altLang="en-US"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 5"/>
          <p:cNvSpPr>
            <a:spLocks noGrp="1"/>
          </p:cNvSpPr>
          <p:nvPr>
            <p:ph type="sldNum" sz="quarter" idx="12"/>
          </p:nvPr>
        </p:nvSpPr>
        <p:spPr bwMode="auto">
          <a:noFill/>
          <a:ln>
            <a:miter lim="800000"/>
            <a:headEnd/>
            <a:tailEnd/>
          </a:ln>
        </p:spPr>
        <p:txBody>
          <a:bodyPr numCol="1">
            <a:prstTxWarp prst="textNoShape">
              <a:avLst/>
            </a:prstTxWarp>
          </a:bodyPr>
          <a:lstStyle/>
          <a:p>
            <a:pPr fontAlgn="base">
              <a:spcBef>
                <a:spcPct val="0"/>
              </a:spcBef>
              <a:spcAft>
                <a:spcPct val="0"/>
              </a:spcAft>
            </a:pPr>
            <a:fld id="{2AF9A2D3-5EB3-49E3-8A71-6C11D2CA0B1D}" type="slidenum">
              <a:rPr lang="ja-JP" altLang="en-US" smtClean="0">
                <a:latin typeface="Calibri" pitchFamily="34" charset="0"/>
                <a:ea typeface="ＭＳ Ｐゴシック" charset="-128"/>
              </a:rPr>
              <a:pPr fontAlgn="base">
                <a:spcBef>
                  <a:spcPct val="0"/>
                </a:spcBef>
                <a:spcAft>
                  <a:spcPct val="0"/>
                </a:spcAft>
              </a:pPr>
              <a:t>38</a:t>
            </a:fld>
            <a:endParaRPr lang="ja-JP" altLang="en-US" smtClean="0">
              <a:latin typeface="Calibri" pitchFamily="34" charset="0"/>
              <a:ea typeface="ＭＳ Ｐゴシック" charset="-128"/>
            </a:endParaRPr>
          </a:p>
        </p:txBody>
      </p:sp>
      <p:sp>
        <p:nvSpPr>
          <p:cNvPr id="40963" name="タイトル 1"/>
          <p:cNvSpPr txBox="1">
            <a:spLocks noGrp="1"/>
          </p:cNvSpPr>
          <p:nvPr>
            <p:ph type="title"/>
          </p:nvPr>
        </p:nvSpPr>
        <p:spPr>
          <a:xfrm>
            <a:off x="250825" y="404813"/>
            <a:ext cx="8893175" cy="5962650"/>
          </a:xfrm>
        </p:spPr>
        <p:txBody>
          <a:bodyPr/>
          <a:lstStyle/>
          <a:p>
            <a:pPr algn="l" eaLnBrk="1" hangingPunct="1"/>
            <a:r>
              <a:rPr altLang="en-US" sz="7200" smtClean="0">
                <a:latin typeface="Calibri" pitchFamily="34" charset="0"/>
                <a:ea typeface="ＭＳ Ｐゴシック" charset="-128"/>
              </a:rPr>
              <a:t>　　　　　</a:t>
            </a:r>
            <a:r>
              <a:rPr lang="en-US" altLang="ja-JP" sz="7200" smtClean="0">
                <a:latin typeface="Calibri" pitchFamily="34" charset="0"/>
                <a:ea typeface="ＭＳ Ｐゴシック" charset="-128"/>
              </a:rPr>
              <a:t/>
            </a:r>
            <a:br>
              <a:rPr lang="en-US" altLang="ja-JP" sz="7200" smtClean="0">
                <a:latin typeface="Calibri" pitchFamily="34" charset="0"/>
                <a:ea typeface="ＭＳ Ｐゴシック" charset="-128"/>
              </a:rPr>
            </a:br>
            <a:endParaRPr altLang="en-US" sz="7200" smtClean="0">
              <a:solidFill>
                <a:srgbClr val="FF0000"/>
              </a:solidFill>
              <a:latin typeface="Calibri" pitchFamily="34" charset="0"/>
              <a:ea typeface="ＭＳ Ｐゴシック" charset="-128"/>
            </a:endParaRPr>
          </a:p>
        </p:txBody>
      </p:sp>
      <p:sp>
        <p:nvSpPr>
          <p:cNvPr id="4" name="右矢印 3"/>
          <p:cNvSpPr/>
          <p:nvPr/>
        </p:nvSpPr>
        <p:spPr>
          <a:xfrm>
            <a:off x="3348038" y="981075"/>
            <a:ext cx="1223962"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正方形/長方形 4"/>
          <p:cNvSpPr/>
          <p:nvPr/>
        </p:nvSpPr>
        <p:spPr>
          <a:xfrm>
            <a:off x="5003800" y="620713"/>
            <a:ext cx="3671888" cy="10080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0000"/>
                </a:solidFill>
              </a:rPr>
              <a:t>増やさない</a:t>
            </a:r>
          </a:p>
        </p:txBody>
      </p:sp>
      <p:sp>
        <p:nvSpPr>
          <p:cNvPr id="6" name="右矢印 5"/>
          <p:cNvSpPr/>
          <p:nvPr/>
        </p:nvSpPr>
        <p:spPr>
          <a:xfrm>
            <a:off x="4211638" y="2276475"/>
            <a:ext cx="1223962"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 name="正方形/長方形 6"/>
          <p:cNvSpPr/>
          <p:nvPr/>
        </p:nvSpPr>
        <p:spPr>
          <a:xfrm>
            <a:off x="5651500" y="1916113"/>
            <a:ext cx="3097213" cy="10080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dirty="0">
                <a:solidFill>
                  <a:srgbClr val="FF0000"/>
                </a:solidFill>
              </a:rPr>
              <a:t>もう限界</a:t>
            </a:r>
          </a:p>
        </p:txBody>
      </p:sp>
      <p:sp>
        <p:nvSpPr>
          <p:cNvPr id="8" name="右矢印 7"/>
          <p:cNvSpPr/>
          <p:nvPr/>
        </p:nvSpPr>
        <p:spPr>
          <a:xfrm>
            <a:off x="3563938" y="3500438"/>
            <a:ext cx="1223962" cy="3603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468313" y="4581525"/>
            <a:ext cx="8424862" cy="19431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u="sng" dirty="0">
                <a:solidFill>
                  <a:srgbClr val="FF0000"/>
                </a:solidFill>
              </a:rPr>
              <a:t>利用者の</a:t>
            </a:r>
            <a:r>
              <a:rPr lang="ja-JP" altLang="en-US" sz="7200" u="sng" dirty="0">
                <a:solidFill>
                  <a:srgbClr val="FF0000"/>
                </a:solidFill>
              </a:rPr>
              <a:t>犠牲と負担</a:t>
            </a:r>
            <a:r>
              <a:rPr lang="ja-JP" altLang="en-US" sz="7200" u="sng" dirty="0" smtClean="0">
                <a:solidFill>
                  <a:srgbClr val="FF0000"/>
                </a:solidFill>
              </a:rPr>
              <a:t>へ</a:t>
            </a:r>
            <a:endParaRPr lang="ja-JP" altLang="en-US" sz="5400" u="sng" dirty="0"/>
          </a:p>
        </p:txBody>
      </p:sp>
      <p:sp>
        <p:nvSpPr>
          <p:cNvPr id="11" name="正方形/長方形 10"/>
          <p:cNvSpPr/>
          <p:nvPr/>
        </p:nvSpPr>
        <p:spPr>
          <a:xfrm>
            <a:off x="179388" y="404813"/>
            <a:ext cx="3097212" cy="15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200" dirty="0">
                <a:solidFill>
                  <a:schemeClr val="tx1"/>
                </a:solidFill>
              </a:rPr>
              <a:t>①公費</a:t>
            </a:r>
          </a:p>
        </p:txBody>
      </p:sp>
      <p:sp>
        <p:nvSpPr>
          <p:cNvPr id="12" name="正方形/長方形 11"/>
          <p:cNvSpPr/>
          <p:nvPr/>
        </p:nvSpPr>
        <p:spPr>
          <a:xfrm>
            <a:off x="250825" y="1700213"/>
            <a:ext cx="3889375" cy="1576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7200" dirty="0">
                <a:solidFill>
                  <a:schemeClr val="tx1"/>
                </a:solidFill>
              </a:rPr>
              <a:t>②保険料</a:t>
            </a:r>
          </a:p>
        </p:txBody>
      </p:sp>
      <p:sp>
        <p:nvSpPr>
          <p:cNvPr id="13" name="正方形/長方形 12"/>
          <p:cNvSpPr/>
          <p:nvPr/>
        </p:nvSpPr>
        <p:spPr>
          <a:xfrm>
            <a:off x="250825" y="2852738"/>
            <a:ext cx="3313113" cy="1576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0" u="sng" dirty="0">
                <a:solidFill>
                  <a:schemeClr val="tx1"/>
                </a:solidFill>
              </a:rPr>
              <a:t>③給付</a:t>
            </a:r>
          </a:p>
        </p:txBody>
      </p:sp>
      <p:sp>
        <p:nvSpPr>
          <p:cNvPr id="14" name="正方形/長方形 13"/>
          <p:cNvSpPr/>
          <p:nvPr/>
        </p:nvSpPr>
        <p:spPr>
          <a:xfrm>
            <a:off x="4932363" y="3213100"/>
            <a:ext cx="4032250" cy="10080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5400" u="sng" dirty="0">
                <a:solidFill>
                  <a:srgbClr val="FF0000"/>
                </a:solidFill>
              </a:rPr>
              <a:t>削減・負担増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p:txBody>
          <a:bodyPr/>
          <a:lstStyle/>
          <a:p>
            <a:r>
              <a:rPr lang="ja-JP" altLang="en-US" u="sng" smtClean="0"/>
              <a:t>国、地方を通じて一般会計投入を</a:t>
            </a:r>
          </a:p>
        </p:txBody>
      </p:sp>
      <p:sp>
        <p:nvSpPr>
          <p:cNvPr id="59395" name="コンテンツ プレースホルダ 2"/>
          <p:cNvSpPr>
            <a:spLocks noGrp="1"/>
          </p:cNvSpPr>
          <p:nvPr>
            <p:ph idx="1"/>
          </p:nvPr>
        </p:nvSpPr>
        <p:spPr>
          <a:xfrm>
            <a:off x="179388" y="1600200"/>
            <a:ext cx="8785225" cy="4781550"/>
          </a:xfrm>
        </p:spPr>
        <p:txBody>
          <a:bodyPr/>
          <a:lstStyle/>
          <a:p>
            <a:pPr>
              <a:buFont typeface="Arial" charset="0"/>
              <a:buNone/>
            </a:pPr>
            <a:r>
              <a:rPr lang="ja-JP" altLang="en-US" smtClean="0"/>
              <a:t>「保険料５０％負担」を打ち破る</a:t>
            </a:r>
            <a:endParaRPr lang="en-US" altLang="ja-JP" smtClean="0"/>
          </a:p>
          <a:p>
            <a:pPr>
              <a:buFont typeface="Arial" charset="0"/>
              <a:buNone/>
            </a:pPr>
            <a:r>
              <a:rPr lang="ja-JP" altLang="en-US" smtClean="0"/>
              <a:t>　　これが当面の戦略的課題</a:t>
            </a:r>
            <a:endParaRPr lang="en-US" altLang="ja-JP" smtClean="0"/>
          </a:p>
          <a:p>
            <a:pPr>
              <a:buFont typeface="Arial" charset="0"/>
              <a:buNone/>
            </a:pPr>
            <a:r>
              <a:rPr lang="ja-JP" altLang="en-US" smtClean="0"/>
              <a:t>●国庫負担増要求　</a:t>
            </a:r>
            <a:endParaRPr lang="en-US" altLang="ja-JP" smtClean="0"/>
          </a:p>
          <a:p>
            <a:pPr>
              <a:buFont typeface="Arial" charset="0"/>
              <a:buNone/>
            </a:pPr>
            <a:r>
              <a:rPr lang="ja-JP" altLang="en-US" smtClean="0"/>
              <a:t>　事業者・自治体も一致する国民的要求として</a:t>
            </a:r>
            <a:endParaRPr lang="en-US" altLang="ja-JP" smtClean="0"/>
          </a:p>
          <a:p>
            <a:pPr>
              <a:buFont typeface="Arial" charset="0"/>
              <a:buNone/>
            </a:pPr>
            <a:r>
              <a:rPr lang="ja-JP" altLang="en-US" smtClean="0"/>
              <a:t>　　　全国市長会要求、議会での意見書採択運動</a:t>
            </a:r>
            <a:endParaRPr lang="en-US" altLang="ja-JP" smtClean="0"/>
          </a:p>
          <a:p>
            <a:pPr>
              <a:buFont typeface="Arial" charset="0"/>
              <a:buNone/>
            </a:pPr>
            <a:r>
              <a:rPr lang="ja-JP" altLang="en-US" smtClean="0"/>
              <a:t>●自治体での一般会計繰り入れ要求</a:t>
            </a:r>
            <a:endParaRPr lang="en-US" altLang="ja-JP" smtClean="0"/>
          </a:p>
          <a:p>
            <a:pPr>
              <a:buFont typeface="Arial" charset="0"/>
              <a:buNone/>
            </a:pPr>
            <a:r>
              <a:rPr lang="ja-JP" altLang="en-US" smtClean="0"/>
              <a:t>　　第６期へ運動の中で必ず全国的運動へ</a:t>
            </a:r>
            <a:endParaRPr lang="en-US" altLang="ja-JP" smtClean="0"/>
          </a:p>
          <a:p>
            <a:pPr>
              <a:buFont typeface="Arial" charset="0"/>
              <a:buNone/>
            </a:pPr>
            <a:r>
              <a:rPr lang="ja-JP" altLang="en-US" smtClean="0"/>
              <a:t>　　　負担軽減、施策充実のための財源投入</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solidFill>
          </a:ln>
        </p:spPr>
        <p:txBody>
          <a:bodyPr>
            <a:normAutofit fontScale="90000"/>
          </a:bodyPr>
          <a:lstStyle/>
          <a:p>
            <a:r>
              <a:rPr lang="ja-JP" altLang="en-US" dirty="0" smtClean="0"/>
              <a:t>社会保障制度改革国民会議 報告書</a:t>
            </a:r>
            <a:br>
              <a:rPr lang="ja-JP" altLang="en-US" dirty="0" smtClean="0"/>
            </a:br>
            <a:r>
              <a:rPr lang="ja-JP" altLang="en-US" dirty="0" smtClean="0"/>
              <a:t>平成２ ５ 年８ 月６ 日</a:t>
            </a:r>
            <a:endParaRPr kumimoji="1" lang="ja-JP" altLang="en-US" dirty="0"/>
          </a:p>
        </p:txBody>
      </p:sp>
      <p:sp>
        <p:nvSpPr>
          <p:cNvPr id="3" name="コンテンツ プレースホルダ 2"/>
          <p:cNvSpPr>
            <a:spLocks noGrp="1"/>
          </p:cNvSpPr>
          <p:nvPr>
            <p:ph idx="1"/>
          </p:nvPr>
        </p:nvSpPr>
        <p:spPr>
          <a:xfrm>
            <a:off x="457200" y="1600200"/>
            <a:ext cx="8291264" cy="4997152"/>
          </a:xfrm>
        </p:spPr>
        <p:txBody>
          <a:bodyPr>
            <a:normAutofit/>
          </a:bodyPr>
          <a:lstStyle/>
          <a:p>
            <a:pPr>
              <a:buNone/>
            </a:pPr>
            <a:r>
              <a:rPr lang="ja-JP" altLang="en-US" dirty="0" smtClean="0"/>
              <a:t>○ 日本の社会保障は、「</a:t>
            </a:r>
            <a:r>
              <a:rPr lang="ja-JP" altLang="en-US" dirty="0" smtClean="0">
                <a:solidFill>
                  <a:srgbClr val="FF0000"/>
                </a:solidFill>
              </a:rPr>
              <a:t>自助を基本</a:t>
            </a:r>
            <a:r>
              <a:rPr lang="ja-JP" altLang="en-US" dirty="0" smtClean="0"/>
              <a:t>としつつ、</a:t>
            </a:r>
            <a:r>
              <a:rPr lang="ja-JP" altLang="en-US" dirty="0" smtClean="0">
                <a:solidFill>
                  <a:srgbClr val="FF0000"/>
                </a:solidFill>
              </a:rPr>
              <a:t>自助の共同化としての共助</a:t>
            </a:r>
            <a:r>
              <a:rPr lang="ja-JP" altLang="en-US" dirty="0" smtClean="0"/>
              <a:t>（＝社会保険制度）が自助を支え、自助・共助で対応できない場合に公的扶助等の</a:t>
            </a:r>
            <a:r>
              <a:rPr lang="ja-JP" altLang="en-US" dirty="0" smtClean="0">
                <a:solidFill>
                  <a:srgbClr val="FF0000"/>
                </a:solidFill>
              </a:rPr>
              <a:t>公助が補完</a:t>
            </a:r>
            <a:r>
              <a:rPr lang="ja-JP" altLang="en-US" dirty="0" smtClean="0"/>
              <a:t>する仕組み」が基本。</a:t>
            </a:r>
            <a:endParaRPr lang="en-US" altLang="ja-JP" dirty="0" smtClean="0"/>
          </a:p>
          <a:p>
            <a:pPr>
              <a:buNone/>
            </a:pPr>
            <a:r>
              <a:rPr lang="ja-JP" altLang="en-US" sz="4400" u="sng" dirty="0" smtClean="0">
                <a:solidFill>
                  <a:srgbClr val="FF0000"/>
                </a:solidFill>
              </a:rPr>
              <a:t>短期改革</a:t>
            </a:r>
            <a:r>
              <a:rPr lang="ja-JP" altLang="en-US" sz="4400" dirty="0" smtClean="0">
                <a:solidFill>
                  <a:srgbClr val="FF0000"/>
                </a:solidFill>
              </a:rPr>
              <a:t>（消費税増税期）</a:t>
            </a:r>
            <a:endParaRPr lang="en-US" altLang="ja-JP" dirty="0" smtClean="0"/>
          </a:p>
          <a:p>
            <a:pPr>
              <a:buNone/>
            </a:pPr>
            <a:r>
              <a:rPr lang="ja-JP" altLang="en-US" sz="4400" u="sng" dirty="0" smtClean="0">
                <a:solidFill>
                  <a:srgbClr val="FF0000"/>
                </a:solidFill>
              </a:rPr>
              <a:t>中長期改革</a:t>
            </a:r>
            <a:r>
              <a:rPr lang="ja-JP" altLang="en-US" sz="4400" dirty="0" smtClean="0">
                <a:solidFill>
                  <a:srgbClr val="FF0000"/>
                </a:solidFill>
              </a:rPr>
              <a:t>（</a:t>
            </a:r>
            <a:r>
              <a:rPr lang="en-US" altLang="ja-JP" sz="4400" dirty="0" smtClean="0">
                <a:solidFill>
                  <a:srgbClr val="FF0000"/>
                </a:solidFill>
              </a:rPr>
              <a:t>2025</a:t>
            </a:r>
            <a:r>
              <a:rPr lang="ja-JP" altLang="en-US" sz="4400" dirty="0" smtClean="0">
                <a:solidFill>
                  <a:srgbClr val="FF0000"/>
                </a:solidFill>
              </a:rPr>
              <a:t>年を念頭に段階的に）</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fontAlgn="auto">
              <a:spcAft>
                <a:spcPts val="0"/>
              </a:spcAft>
              <a:defRPr/>
            </a:pPr>
            <a:r>
              <a:rPr lang="ja-JP" altLang="en-US" u="sng" dirty="0" smtClean="0"/>
              <a:t>介護保険の「財政規模」</a:t>
            </a:r>
            <a:r>
              <a:rPr lang="ja-JP" altLang="en-US" sz="3600" dirty="0" smtClean="0"/>
              <a:t>（２０１１年度）</a:t>
            </a:r>
            <a:endParaRPr lang="ja-JP" altLang="en-US" u="sng" dirty="0"/>
          </a:p>
        </p:txBody>
      </p:sp>
      <p:sp>
        <p:nvSpPr>
          <p:cNvPr id="3" name="コンテンツ プレースホルダ 2"/>
          <p:cNvSpPr>
            <a:spLocks noGrp="1"/>
          </p:cNvSpPr>
          <p:nvPr>
            <p:ph idx="1"/>
          </p:nvPr>
        </p:nvSpPr>
        <p:spPr>
          <a:xfrm>
            <a:off x="468313" y="1341438"/>
            <a:ext cx="8424862" cy="5183187"/>
          </a:xfrm>
        </p:spPr>
        <p:txBody>
          <a:bodyPr rtlCol="0">
            <a:normAutofit fontScale="85000" lnSpcReduction="10000"/>
          </a:bodyPr>
          <a:lstStyle/>
          <a:p>
            <a:pPr fontAlgn="auto">
              <a:spcAft>
                <a:spcPts val="0"/>
              </a:spcAft>
              <a:buFont typeface="Arial" pitchFamily="34" charset="0"/>
              <a:buNone/>
              <a:defRPr/>
            </a:pPr>
            <a:r>
              <a:rPr lang="ja-JP" altLang="en-US" dirty="0" smtClean="0"/>
              <a:t>全国　介護保険給付費　</a:t>
            </a:r>
            <a:r>
              <a:rPr lang="ja-JP" altLang="en-US" sz="3900" dirty="0" smtClean="0"/>
              <a:t>総額　約８．</a:t>
            </a:r>
            <a:r>
              <a:rPr lang="en-US" altLang="ja-JP" sz="3900" dirty="0" smtClean="0"/>
              <a:t>3</a:t>
            </a:r>
            <a:r>
              <a:rPr lang="ja-JP" altLang="en-US" sz="3900" dirty="0" smtClean="0"/>
              <a:t>兆円</a:t>
            </a:r>
            <a:r>
              <a:rPr lang="ja-JP" altLang="en-US" dirty="0" smtClean="0"/>
              <a:t>　</a:t>
            </a:r>
            <a:endParaRPr lang="en-US" altLang="ja-JP" dirty="0" smtClean="0"/>
          </a:p>
          <a:p>
            <a:pPr fontAlgn="auto">
              <a:spcAft>
                <a:spcPts val="0"/>
              </a:spcAft>
              <a:buFont typeface="Arial" pitchFamily="34" charset="0"/>
              <a:buNone/>
              <a:defRPr/>
            </a:pPr>
            <a:r>
              <a:rPr lang="ja-JP" altLang="en-US" dirty="0" smtClean="0"/>
              <a:t>内訳　</a:t>
            </a:r>
            <a:endParaRPr lang="en-US" altLang="ja-JP" dirty="0" smtClean="0"/>
          </a:p>
          <a:p>
            <a:pPr fontAlgn="auto">
              <a:spcAft>
                <a:spcPts val="0"/>
              </a:spcAft>
              <a:buFont typeface="Arial" pitchFamily="34" charset="0"/>
              <a:buNone/>
              <a:defRPr/>
            </a:pPr>
            <a:r>
              <a:rPr lang="ja-JP" altLang="en-US" u="sng" dirty="0" smtClean="0"/>
              <a:t>国は　　　　　　　　　　　　</a:t>
            </a:r>
            <a:r>
              <a:rPr lang="ja-JP" altLang="en-US" u="sng" dirty="0" smtClean="0">
                <a:solidFill>
                  <a:srgbClr val="FF0000"/>
                </a:solidFill>
              </a:rPr>
              <a:t>　　</a:t>
            </a:r>
            <a:r>
              <a:rPr lang="ja-JP" altLang="en-US" sz="3900" u="sng" dirty="0" smtClean="0">
                <a:solidFill>
                  <a:srgbClr val="FF0000"/>
                </a:solidFill>
              </a:rPr>
              <a:t>２．</a:t>
            </a:r>
            <a:r>
              <a:rPr lang="en-US" altLang="ja-JP" sz="3900" u="sng" dirty="0" smtClean="0">
                <a:solidFill>
                  <a:srgbClr val="FF0000"/>
                </a:solidFill>
              </a:rPr>
              <a:t>08</a:t>
            </a:r>
            <a:r>
              <a:rPr lang="ja-JP" altLang="en-US" sz="3900" u="sng" dirty="0" smtClean="0">
                <a:solidFill>
                  <a:srgbClr val="FF0000"/>
                </a:solidFill>
              </a:rPr>
              <a:t>兆円（２５％）</a:t>
            </a:r>
            <a:endParaRPr lang="en-US" altLang="ja-JP" u="sng" dirty="0" smtClean="0">
              <a:solidFill>
                <a:srgbClr val="FF0000"/>
              </a:solidFill>
            </a:endParaRPr>
          </a:p>
          <a:p>
            <a:pPr fontAlgn="auto">
              <a:spcAft>
                <a:spcPts val="0"/>
              </a:spcAft>
              <a:buFont typeface="Arial" pitchFamily="34" charset="0"/>
              <a:buNone/>
              <a:defRPr/>
            </a:pPr>
            <a:r>
              <a:rPr lang="ja-JP" altLang="en-US" dirty="0" smtClean="0"/>
              <a:t>市町村（１５６６保険者）　　１．</a:t>
            </a:r>
            <a:r>
              <a:rPr lang="en-US" altLang="ja-JP" dirty="0" smtClean="0"/>
              <a:t>04</a:t>
            </a:r>
            <a:r>
              <a:rPr lang="ja-JP" altLang="en-US" dirty="0" smtClean="0"/>
              <a:t>兆円（１２．５％）</a:t>
            </a:r>
            <a:endParaRPr lang="en-US" altLang="ja-JP" dirty="0" smtClean="0"/>
          </a:p>
          <a:p>
            <a:pPr fontAlgn="auto">
              <a:spcAft>
                <a:spcPts val="0"/>
              </a:spcAft>
              <a:buFont typeface="Arial" pitchFamily="34" charset="0"/>
              <a:buNone/>
              <a:defRPr/>
            </a:pPr>
            <a:r>
              <a:rPr lang="ja-JP" altLang="en-US" dirty="0" smtClean="0"/>
              <a:t>　　６５歳以上高齢者は　　</a:t>
            </a:r>
            <a:r>
              <a:rPr lang="ja-JP" altLang="en-US" dirty="0" smtClean="0">
                <a:solidFill>
                  <a:srgbClr val="FF0000"/>
                </a:solidFill>
              </a:rPr>
              <a:t>１．</a:t>
            </a:r>
            <a:r>
              <a:rPr lang="en-US" altLang="ja-JP" dirty="0" smtClean="0">
                <a:solidFill>
                  <a:srgbClr val="FF0000"/>
                </a:solidFill>
              </a:rPr>
              <a:t>66</a:t>
            </a:r>
            <a:r>
              <a:rPr lang="ja-JP" altLang="en-US" dirty="0" smtClean="0">
                <a:solidFill>
                  <a:srgbClr val="FF0000"/>
                </a:solidFill>
              </a:rPr>
              <a:t>兆円（２０％）</a:t>
            </a:r>
            <a:r>
              <a:rPr lang="ja-JP" altLang="en-US" dirty="0" smtClean="0"/>
              <a:t>　</a:t>
            </a:r>
            <a:endParaRPr lang="en-US" altLang="ja-JP" dirty="0" smtClean="0"/>
          </a:p>
          <a:p>
            <a:pPr fontAlgn="auto">
              <a:spcAft>
                <a:spcPts val="0"/>
              </a:spcAft>
              <a:buFont typeface="Arial" pitchFamily="34" charset="0"/>
              <a:buNone/>
              <a:defRPr/>
            </a:pPr>
            <a:r>
              <a:rPr lang="ja-JP" altLang="en-US" dirty="0" smtClean="0"/>
              <a:t>２０１１年度政府予算　</a:t>
            </a:r>
            <a:r>
              <a:rPr lang="ja-JP" altLang="en-US" sz="3500" dirty="0" smtClean="0">
                <a:solidFill>
                  <a:srgbClr val="FF0000"/>
                </a:solidFill>
              </a:rPr>
              <a:t>９２．</a:t>
            </a:r>
            <a:r>
              <a:rPr lang="en-US" altLang="ja-JP" sz="3500" dirty="0" smtClean="0">
                <a:solidFill>
                  <a:srgbClr val="FF0000"/>
                </a:solidFill>
              </a:rPr>
              <a:t>29</a:t>
            </a:r>
            <a:r>
              <a:rPr lang="ja-JP" altLang="en-US" sz="3500" dirty="0" smtClean="0">
                <a:solidFill>
                  <a:srgbClr val="FF0000"/>
                </a:solidFill>
              </a:rPr>
              <a:t>兆円　</a:t>
            </a:r>
            <a:endParaRPr lang="en-US" altLang="ja-JP" dirty="0" smtClean="0">
              <a:solidFill>
                <a:srgbClr val="FF0000"/>
              </a:solidFill>
            </a:endParaRPr>
          </a:p>
          <a:p>
            <a:pPr fontAlgn="auto">
              <a:spcAft>
                <a:spcPts val="0"/>
              </a:spcAft>
              <a:buFont typeface="Arial" pitchFamily="34" charset="0"/>
              <a:buNone/>
              <a:defRPr/>
            </a:pPr>
            <a:r>
              <a:rPr lang="ja-JP" altLang="en-US" dirty="0" smtClean="0"/>
              <a:t>　　　　介護への国庫負担は国家予算の</a:t>
            </a:r>
            <a:r>
              <a:rPr lang="ja-JP" altLang="en-US" sz="4300" b="1" u="sng" dirty="0" smtClean="0">
                <a:solidFill>
                  <a:srgbClr val="FF0000"/>
                </a:solidFill>
              </a:rPr>
              <a:t>２．</a:t>
            </a:r>
            <a:r>
              <a:rPr lang="en-US" altLang="ja-JP" sz="4300" b="1" u="sng" dirty="0" smtClean="0">
                <a:solidFill>
                  <a:srgbClr val="FF0000"/>
                </a:solidFill>
              </a:rPr>
              <a:t>25</a:t>
            </a:r>
            <a:r>
              <a:rPr lang="ja-JP" altLang="en-US" sz="4300" b="1" u="sng" dirty="0" smtClean="0">
                <a:solidFill>
                  <a:srgbClr val="FF0000"/>
                </a:solidFill>
              </a:rPr>
              <a:t>％</a:t>
            </a:r>
          </a:p>
          <a:p>
            <a:pPr fontAlgn="auto">
              <a:spcAft>
                <a:spcPts val="0"/>
              </a:spcAft>
              <a:buFont typeface="Arial" pitchFamily="34" charset="0"/>
              <a:buNone/>
              <a:defRPr/>
            </a:pPr>
            <a:r>
              <a:rPr lang="en-US" altLang="ja-JP" sz="3500" dirty="0" smtClean="0"/>
              <a:t>※</a:t>
            </a:r>
            <a:r>
              <a:rPr lang="ja-JP" altLang="en-US" sz="3500" dirty="0" smtClean="0"/>
              <a:t>自治体の例　　堺市　一般会計予算　３</a:t>
            </a:r>
            <a:r>
              <a:rPr lang="en-US" altLang="ja-JP" sz="3500" dirty="0" smtClean="0"/>
              <a:t>429</a:t>
            </a:r>
            <a:r>
              <a:rPr lang="ja-JP" altLang="en-US" sz="3500" dirty="0" smtClean="0"/>
              <a:t>億円</a:t>
            </a:r>
            <a:endParaRPr lang="en-US" altLang="ja-JP" sz="3500" dirty="0" smtClean="0"/>
          </a:p>
          <a:p>
            <a:pPr fontAlgn="auto">
              <a:spcAft>
                <a:spcPts val="0"/>
              </a:spcAft>
              <a:buFont typeface="Arial" pitchFamily="34" charset="0"/>
              <a:buNone/>
              <a:defRPr/>
            </a:pPr>
            <a:r>
              <a:rPr lang="ja-JP" altLang="en-US" sz="3500" dirty="0" smtClean="0"/>
              <a:t>　介護保険特別会計　</a:t>
            </a:r>
            <a:r>
              <a:rPr lang="en-US" altLang="ja-JP" sz="3500" dirty="0" smtClean="0"/>
              <a:t>526</a:t>
            </a:r>
            <a:r>
              <a:rPr lang="ja-JP" altLang="en-US" sz="3500" dirty="0" smtClean="0"/>
              <a:t>億円　　</a:t>
            </a:r>
            <a:endParaRPr lang="en-US" altLang="ja-JP" sz="3500" dirty="0" smtClean="0"/>
          </a:p>
          <a:p>
            <a:pPr fontAlgn="auto">
              <a:spcAft>
                <a:spcPts val="0"/>
              </a:spcAft>
              <a:buFont typeface="Arial" pitchFamily="34" charset="0"/>
              <a:buNone/>
              <a:defRPr/>
            </a:pPr>
            <a:r>
              <a:rPr lang="ja-JP" altLang="en-US" sz="3500" dirty="0" smtClean="0"/>
              <a:t>　　　　　　堺市負担分</a:t>
            </a:r>
            <a:r>
              <a:rPr lang="en-US" altLang="ja-JP" sz="3500" dirty="0" smtClean="0"/>
              <a:t>60</a:t>
            </a:r>
            <a:r>
              <a:rPr lang="ja-JP" altLang="en-US" sz="3500" dirty="0" smtClean="0"/>
              <a:t>億円　</a:t>
            </a:r>
            <a:r>
              <a:rPr lang="ja-JP" altLang="en-US" sz="3500" dirty="0" smtClean="0">
                <a:solidFill>
                  <a:srgbClr val="FF0000"/>
                </a:solidFill>
              </a:rPr>
              <a:t>一般会計の２％弱</a:t>
            </a:r>
            <a:r>
              <a:rPr lang="ja-JP" altLang="en-US" sz="3500" dirty="0" smtClean="0"/>
              <a:t>　</a:t>
            </a:r>
            <a:endParaRPr lang="ja-JP" altLang="en-US" sz="35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r>
              <a:rPr kumimoji="1" lang="ja-JP" altLang="en-US" sz="6600" u="sng" dirty="0" smtClean="0"/>
              <a:t>１号保険料の見直し</a:t>
            </a:r>
            <a:endParaRPr kumimoji="1" lang="ja-JP" altLang="en-US" sz="6600" u="sng" dirty="0"/>
          </a:p>
        </p:txBody>
      </p:sp>
      <p:sp>
        <p:nvSpPr>
          <p:cNvPr id="3" name="コンテンツ プレースホルダ 2"/>
          <p:cNvSpPr>
            <a:spLocks noGrp="1"/>
          </p:cNvSpPr>
          <p:nvPr>
            <p:ph idx="1"/>
          </p:nvPr>
        </p:nvSpPr>
        <p:spPr/>
        <p:txBody>
          <a:bodyPr>
            <a:normAutofit fontScale="92500" lnSpcReduction="10000"/>
          </a:bodyPr>
          <a:lstStyle/>
          <a:p>
            <a:pPr>
              <a:buNone/>
            </a:pPr>
            <a:r>
              <a:rPr lang="ja-JP" altLang="en-US" dirty="0" smtClean="0"/>
              <a:t>○ 消費税が引き上げられた場合には、限られた公費財源を有効に活用するために、住民税非課税世帯の被保険者の</a:t>
            </a:r>
            <a:r>
              <a:rPr lang="ja-JP" altLang="en-US" dirty="0" smtClean="0">
                <a:solidFill>
                  <a:srgbClr val="FF0000"/>
                </a:solidFill>
              </a:rPr>
              <a:t>保険料軽減強化に公費を投入する仕組みを導入</a:t>
            </a:r>
            <a:r>
              <a:rPr lang="ja-JP" altLang="en-US" dirty="0" smtClean="0"/>
              <a:t>し、現在の負担割合を更に引き下げることとしてはどうか。</a:t>
            </a:r>
          </a:p>
          <a:p>
            <a:pPr>
              <a:buNone/>
            </a:pPr>
            <a:r>
              <a:rPr lang="ja-JP" altLang="en-US" dirty="0" smtClean="0"/>
              <a:t>○ 軽減の幅は現在の第１・２段階で現在の</a:t>
            </a:r>
            <a:r>
              <a:rPr lang="en-US" altLang="ja-JP" dirty="0" smtClean="0"/>
              <a:t>5</a:t>
            </a:r>
            <a:r>
              <a:rPr lang="ja-JP" altLang="en-US" dirty="0" smtClean="0"/>
              <a:t>割軽減から</a:t>
            </a:r>
            <a:r>
              <a:rPr lang="ja-JP" altLang="en-US" dirty="0" smtClean="0">
                <a:solidFill>
                  <a:srgbClr val="FF0000"/>
                </a:solidFill>
              </a:rPr>
              <a:t>７割軽減</a:t>
            </a:r>
            <a:r>
              <a:rPr lang="ja-JP" altLang="en-US" dirty="0" smtClean="0"/>
              <a:t>とし、第</a:t>
            </a:r>
            <a:r>
              <a:rPr lang="en-US" altLang="ja-JP" dirty="0" smtClean="0"/>
              <a:t>3</a:t>
            </a:r>
            <a:r>
              <a:rPr lang="ja-JP" altLang="en-US" dirty="0" smtClean="0"/>
              <a:t>段階については２．５割軽減から比較的所得の低い者は</a:t>
            </a:r>
            <a:r>
              <a:rPr lang="ja-JP" altLang="en-US" dirty="0" smtClean="0">
                <a:solidFill>
                  <a:srgbClr val="FF0000"/>
                </a:solidFill>
              </a:rPr>
              <a:t>５割軽減</a:t>
            </a:r>
            <a:r>
              <a:rPr lang="ja-JP" altLang="en-US" dirty="0" smtClean="0"/>
              <a:t>に、その他の者は</a:t>
            </a:r>
            <a:r>
              <a:rPr lang="ja-JP" altLang="en-US" dirty="0" smtClean="0">
                <a:solidFill>
                  <a:srgbClr val="FF0000"/>
                </a:solidFill>
              </a:rPr>
              <a:t>３割軽減</a:t>
            </a:r>
            <a:r>
              <a:rPr lang="ja-JP" altLang="en-US" dirty="0" smtClean="0"/>
              <a:t>とすることが考えられるのではないか。</a:t>
            </a:r>
            <a:endParaRPr kumimoji="1" lang="ja-JP" altLang="en-US" dirty="0"/>
          </a:p>
        </p:txBody>
      </p:sp>
      <p:sp>
        <p:nvSpPr>
          <p:cNvPr id="4" name="タイトル 1"/>
          <p:cNvSpPr txBox="1">
            <a:spLocks/>
          </p:cNvSpPr>
          <p:nvPr/>
        </p:nvSpPr>
        <p:spPr>
          <a:xfrm>
            <a:off x="3707904" y="6165304"/>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a:solidFill>
            <a:schemeClr val="bg1"/>
          </a:solidFill>
        </p:spPr>
        <p:txBody>
          <a:bodyPr>
            <a:normAutofit fontScale="90000"/>
          </a:bodyPr>
          <a:lstStyle/>
          <a:p>
            <a:r>
              <a:rPr kumimoji="1" lang="ja-JP" altLang="en-US" dirty="0" smtClean="0"/>
              <a:t>別枠公費による軽減強化</a:t>
            </a:r>
            <a:endParaRPr kumimoji="1" lang="ja-JP" altLang="en-US"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395537" y="894786"/>
            <a:ext cx="8124692" cy="5774574"/>
          </a:xfrm>
          <a:prstGeom prst="rect">
            <a:avLst/>
          </a:prstGeom>
          <a:noFill/>
          <a:ln w="9525">
            <a:noFill/>
            <a:miter lim="800000"/>
            <a:headEnd/>
            <a:tailEnd/>
          </a:ln>
        </p:spPr>
      </p:pic>
      <p:sp>
        <p:nvSpPr>
          <p:cNvPr id="5" name="タイトル 1"/>
          <p:cNvSpPr txBox="1">
            <a:spLocks/>
          </p:cNvSpPr>
          <p:nvPr/>
        </p:nvSpPr>
        <p:spPr>
          <a:xfrm>
            <a:off x="3707904" y="6497960"/>
            <a:ext cx="5184576" cy="360040"/>
          </a:xfrm>
          <a:prstGeom prst="rect">
            <a:avLst/>
          </a:prstGeom>
          <a:solidFill>
            <a:srgbClr val="FFFF00"/>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FF0000"/>
                </a:solidFill>
                <a:effectLst/>
                <a:uLnTx/>
                <a:uFillTx/>
                <a:latin typeface="+mj-lt"/>
                <a:ea typeface="+mj-ea"/>
                <a:cs typeface="+mj-cs"/>
              </a:rPr>
              <a:t>９月２５日社保審介護保険部会資料より</a:t>
            </a:r>
            <a:endParaRPr kumimoji="1" lang="ja-JP" altLang="en-US" sz="20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964488" cy="5962674"/>
          </a:xfrm>
        </p:spPr>
        <p:txBody>
          <a:bodyPr>
            <a:noAutofit/>
          </a:bodyPr>
          <a:lstStyle/>
          <a:p>
            <a:r>
              <a:rPr lang="en-US" altLang="ja-JP" sz="8800" dirty="0" smtClean="0">
                <a:solidFill>
                  <a:srgbClr val="FF0000"/>
                </a:solidFill>
              </a:rPr>
              <a:t/>
            </a:r>
            <a:br>
              <a:rPr lang="en-US" altLang="ja-JP" sz="8800" dirty="0" smtClean="0">
                <a:solidFill>
                  <a:srgbClr val="FF0000"/>
                </a:solidFill>
              </a:rPr>
            </a:br>
            <a:r>
              <a:rPr lang="ja-JP" altLang="en-US" sz="8800" dirty="0" smtClean="0">
                <a:solidFill>
                  <a:srgbClr val="FF0000"/>
                </a:solidFill>
              </a:rPr>
              <a:t>４　</a:t>
            </a:r>
            <a:r>
              <a:rPr lang="ja-JP" altLang="ja-JP" sz="8800" dirty="0" smtClean="0">
                <a:solidFill>
                  <a:srgbClr val="FF0000"/>
                </a:solidFill>
              </a:rPr>
              <a:t>行動する</a:t>
            </a:r>
            <a:r>
              <a:rPr lang="ja-JP" altLang="en-US" sz="8800" dirty="0" smtClean="0">
                <a:solidFill>
                  <a:srgbClr val="FF0000"/>
                </a:solidFill>
              </a:rPr>
              <a:t>時は</a:t>
            </a:r>
            <a:r>
              <a:rPr lang="en-US" altLang="ja-JP" sz="8800" dirty="0" smtClean="0">
                <a:solidFill>
                  <a:srgbClr val="FF0000"/>
                </a:solidFill>
              </a:rPr>
              <a:t/>
            </a:r>
            <a:br>
              <a:rPr lang="en-US" altLang="ja-JP" sz="8800" dirty="0" smtClean="0">
                <a:solidFill>
                  <a:srgbClr val="FF0000"/>
                </a:solidFill>
              </a:rPr>
            </a:br>
            <a:r>
              <a:rPr lang="ja-JP" altLang="en-US" sz="16600" dirty="0" smtClean="0">
                <a:solidFill>
                  <a:srgbClr val="FF0000"/>
                </a:solidFill>
              </a:rPr>
              <a:t>今</a:t>
            </a:r>
            <a:r>
              <a:rPr lang="ja-JP" altLang="ja-JP" sz="16600" dirty="0" smtClean="0">
                <a:solidFill>
                  <a:srgbClr val="FF0000"/>
                </a:solidFill>
              </a:rPr>
              <a:t>！</a:t>
            </a:r>
            <a:r>
              <a:rPr lang="en-US" altLang="ja-JP" sz="9600" dirty="0" smtClean="0">
                <a:solidFill>
                  <a:srgbClr val="FF0000"/>
                </a:solidFill>
              </a:rPr>
              <a:t/>
            </a:r>
            <a:br>
              <a:rPr lang="en-US" altLang="ja-JP" sz="9600" dirty="0" smtClean="0">
                <a:solidFill>
                  <a:srgbClr val="FF0000"/>
                </a:solidFill>
              </a:rPr>
            </a:br>
            <a:r>
              <a:rPr lang="ja-JP" altLang="en-US" sz="9600" dirty="0" smtClean="0">
                <a:solidFill>
                  <a:srgbClr val="FF0000"/>
                </a:solidFill>
              </a:rPr>
              <a:t>私たちの展望</a:t>
            </a:r>
            <a:endParaRPr kumimoji="1" lang="ja-JP" altLang="en-US" sz="9600"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u="sng" smtClean="0"/>
              <a:t>現場と利用者の声を届けよう！</a:t>
            </a:r>
          </a:p>
        </p:txBody>
      </p:sp>
      <p:sp>
        <p:nvSpPr>
          <p:cNvPr id="41987" name="コンテンツ プレースホルダ 2"/>
          <p:cNvSpPr>
            <a:spLocks noGrp="1"/>
          </p:cNvSpPr>
          <p:nvPr>
            <p:ph idx="1"/>
          </p:nvPr>
        </p:nvSpPr>
        <p:spPr/>
        <p:txBody>
          <a:bodyPr/>
          <a:lstStyle/>
          <a:p>
            <a:pPr>
              <a:buFont typeface="Arial" charset="0"/>
              <a:buNone/>
            </a:pPr>
            <a:r>
              <a:rPr lang="ja-JP" altLang="en-US" smtClean="0"/>
              <a:t>○</a:t>
            </a:r>
            <a:r>
              <a:rPr lang="ja-JP" altLang="ja-JP" smtClean="0"/>
              <a:t>社会保障審議会介護保険部会に対し、利用者負担増・軽度者サービス切り捨ての検討を止めるよう「国民の声」をメール、ハガキ、ＦＡＸなどで送りつけましょう。</a:t>
            </a:r>
          </a:p>
          <a:p>
            <a:r>
              <a:rPr lang="ja-JP" altLang="ja-JP" smtClean="0"/>
              <a:t>　介護保険部会事務局（厚生労働省老健局総務課内）</a:t>
            </a:r>
          </a:p>
          <a:p>
            <a:r>
              <a:rPr lang="ja-JP" altLang="ja-JP" smtClean="0"/>
              <a:t>ＦＡＸ番号：</a:t>
            </a:r>
            <a:r>
              <a:rPr lang="en-US" altLang="ja-JP" smtClean="0"/>
              <a:t>03-3503-2740</a:t>
            </a:r>
          </a:p>
          <a:p>
            <a:pPr>
              <a:buFont typeface="Arial" charset="0"/>
              <a:buNone/>
            </a:pPr>
            <a:r>
              <a:rPr lang="ja-JP" altLang="ja-JP" smtClean="0"/>
              <a:t>　　メールアドレス</a:t>
            </a:r>
            <a:r>
              <a:rPr lang="en-US" altLang="ja-JP" smtClean="0"/>
              <a:t> kaigobukai@mhlw.go.jp</a:t>
            </a:r>
            <a:endParaRPr lang="ja-JP" altLang="ja-JP" smtClean="0"/>
          </a:p>
          <a:p>
            <a:endParaRPr lang="ja-JP" alt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6000" u="sng" dirty="0" smtClean="0"/>
              <a:t>国に対して求めること</a:t>
            </a:r>
          </a:p>
        </p:txBody>
      </p:sp>
      <p:sp>
        <p:nvSpPr>
          <p:cNvPr id="44035" name="コンテンツ プレースホルダ 2"/>
          <p:cNvSpPr>
            <a:spLocks noGrp="1"/>
          </p:cNvSpPr>
          <p:nvPr>
            <p:ph idx="1"/>
          </p:nvPr>
        </p:nvSpPr>
        <p:spPr>
          <a:xfrm>
            <a:off x="179388" y="1341438"/>
            <a:ext cx="8713787" cy="4784725"/>
          </a:xfrm>
        </p:spPr>
        <p:txBody>
          <a:bodyPr/>
          <a:lstStyle/>
          <a:p>
            <a:pPr>
              <a:buFont typeface="Arial" charset="0"/>
              <a:buNone/>
            </a:pPr>
            <a:r>
              <a:rPr lang="ja-JP" altLang="ja-JP" sz="3600" smtClean="0"/>
              <a:t>①利用者負担増・軽度者切捨ての改悪を中止し</a:t>
            </a:r>
            <a:r>
              <a:rPr lang="ja-JP" altLang="en-US" sz="3600" smtClean="0"/>
              <a:t>、</a:t>
            </a:r>
            <a:r>
              <a:rPr lang="ja-JP" altLang="ja-JP" sz="3600" smtClean="0"/>
              <a:t>国庫負担増</a:t>
            </a:r>
            <a:r>
              <a:rPr lang="ja-JP" altLang="en-US" sz="3600" smtClean="0"/>
              <a:t>で制度改善を</a:t>
            </a:r>
            <a:endParaRPr lang="en-US" altLang="ja-JP" sz="3600" smtClean="0"/>
          </a:p>
          <a:p>
            <a:pPr>
              <a:buFont typeface="Arial" charset="0"/>
              <a:buNone/>
            </a:pPr>
            <a:r>
              <a:rPr lang="ja-JP" altLang="ja-JP" sz="3600" smtClean="0"/>
              <a:t>②介護保険料の軽減</a:t>
            </a:r>
            <a:r>
              <a:rPr lang="ja-JP" altLang="en-US" sz="3600" smtClean="0"/>
              <a:t>（国庫負担で軽減を）</a:t>
            </a:r>
            <a:endParaRPr lang="en-US" altLang="ja-JP" sz="3600" smtClean="0"/>
          </a:p>
          <a:p>
            <a:pPr>
              <a:buFont typeface="Arial" charset="0"/>
              <a:buNone/>
            </a:pPr>
            <a:r>
              <a:rPr lang="ja-JP" altLang="ja-JP" sz="3600" smtClean="0"/>
              <a:t>③介護従事者処遇改善</a:t>
            </a:r>
            <a:r>
              <a:rPr lang="ja-JP" altLang="en-US" sz="3600" smtClean="0"/>
              <a:t>（交付金の復活を）</a:t>
            </a:r>
            <a:endParaRPr lang="en-US" altLang="ja-JP" sz="3600" smtClean="0"/>
          </a:p>
          <a:p>
            <a:pPr>
              <a:buFont typeface="Arial" charset="0"/>
              <a:buNone/>
            </a:pPr>
            <a:r>
              <a:rPr lang="ja-JP" altLang="en-US" sz="3600" smtClean="0"/>
              <a:t>　　</a:t>
            </a:r>
            <a:r>
              <a:rPr lang="ja-JP" altLang="ja-JP" sz="3600" smtClean="0"/>
              <a:t>あわせて、次期介護報酬改定に向けて</a:t>
            </a:r>
            <a:endParaRPr lang="en-US" altLang="ja-JP" sz="3600" smtClean="0"/>
          </a:p>
          <a:p>
            <a:pPr>
              <a:buFont typeface="Arial" charset="0"/>
              <a:buNone/>
            </a:pPr>
            <a:r>
              <a:rPr lang="ja-JP" altLang="en-US" sz="3600" smtClean="0"/>
              <a:t>④</a:t>
            </a:r>
            <a:r>
              <a:rPr lang="ja-JP" altLang="ja-JP" sz="3600" smtClean="0"/>
              <a:t>報酬と基準の大幅改善の具体的な要求</a:t>
            </a:r>
            <a:endParaRPr lang="ja-JP" altLang="en-US" sz="3600" smtClean="0"/>
          </a:p>
        </p:txBody>
      </p:sp>
      <p:sp>
        <p:nvSpPr>
          <p:cNvPr id="4" name="正方形/長方形 3"/>
          <p:cNvSpPr/>
          <p:nvPr/>
        </p:nvSpPr>
        <p:spPr>
          <a:xfrm>
            <a:off x="827088" y="5516563"/>
            <a:ext cx="7848600" cy="11525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600" dirty="0">
                <a:solidFill>
                  <a:srgbClr val="FF0000"/>
                </a:solidFill>
              </a:rPr>
              <a:t>自治体議会での意見書採択運動で</a:t>
            </a:r>
            <a:endParaRPr lang="en-US" altLang="ja-JP" sz="3600" dirty="0">
              <a:solidFill>
                <a:srgbClr val="FF0000"/>
              </a:solidFill>
            </a:endParaRPr>
          </a:p>
          <a:p>
            <a:pPr algn="ctr" fontAlgn="auto">
              <a:spcBef>
                <a:spcPts val="0"/>
              </a:spcBef>
              <a:spcAft>
                <a:spcPts val="0"/>
              </a:spcAft>
              <a:defRPr/>
            </a:pPr>
            <a:r>
              <a:rPr lang="ja-JP" altLang="en-US" sz="3600" dirty="0">
                <a:solidFill>
                  <a:srgbClr val="FF0000"/>
                </a:solidFill>
              </a:rPr>
              <a:t>国を包囲しよう！</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90666"/>
          </a:xfrm>
        </p:spPr>
        <p:txBody>
          <a:bodyPr>
            <a:normAutofit fontScale="90000"/>
          </a:bodyPr>
          <a:lstStyle/>
          <a:p>
            <a:r>
              <a:rPr kumimoji="1" lang="ja-JP" altLang="en-US" sz="9600" dirty="0" smtClean="0"/>
              <a:t>２０２５年　</a:t>
            </a:r>
            <a:r>
              <a:rPr kumimoji="1" lang="en-US" altLang="ja-JP" sz="9600" dirty="0" smtClean="0"/>
              <a:t/>
            </a:r>
            <a:br>
              <a:rPr kumimoji="1" lang="en-US" altLang="ja-JP" sz="9600" dirty="0" smtClean="0"/>
            </a:br>
            <a:r>
              <a:rPr kumimoji="1" lang="ja-JP" altLang="en-US" sz="9600" dirty="0" smtClean="0"/>
              <a:t>介護保険が使えるか？</a:t>
            </a:r>
            <a:r>
              <a:rPr kumimoji="1" lang="en-US" altLang="ja-JP" sz="9600" dirty="0" smtClean="0"/>
              <a:t/>
            </a:r>
            <a:br>
              <a:rPr kumimoji="1" lang="en-US" altLang="ja-JP" sz="9600" dirty="0" smtClean="0"/>
            </a:br>
            <a:r>
              <a:rPr lang="ja-JP" altLang="en-US" sz="9600" dirty="0" smtClean="0">
                <a:solidFill>
                  <a:srgbClr val="FF0000"/>
                </a:solidFill>
              </a:rPr>
              <a:t>全ては今！</a:t>
            </a:r>
            <a:r>
              <a:rPr kumimoji="1" lang="en-US" altLang="ja-JP" dirty="0" smtClean="0"/>
              <a:t/>
            </a:r>
            <a:br>
              <a:rPr kumimoji="1" lang="en-US" altLang="ja-JP" dirty="0" smtClean="0"/>
            </a:b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a:solidFill>
            <a:schemeClr val="bg1"/>
          </a:solidFill>
          <a:ln>
            <a:solidFill>
              <a:schemeClr val="tx1"/>
            </a:solidFill>
          </a:ln>
        </p:spPr>
        <p:txBody>
          <a:bodyPr/>
          <a:lstStyle/>
          <a:p>
            <a:r>
              <a:rPr lang="ja-JP" altLang="en-US" dirty="0" smtClean="0"/>
              <a:t>介護保険改悪の</a:t>
            </a:r>
            <a:r>
              <a:rPr lang="ja-JP" altLang="ja-JP" dirty="0" smtClean="0"/>
              <a:t>スケジュール</a:t>
            </a:r>
            <a:endParaRPr kumimoji="1" lang="ja-JP" altLang="en-US" dirty="0"/>
          </a:p>
        </p:txBody>
      </p:sp>
      <p:sp>
        <p:nvSpPr>
          <p:cNvPr id="3" name="コンテンツ プレースホルダ 2"/>
          <p:cNvSpPr>
            <a:spLocks noGrp="1"/>
          </p:cNvSpPr>
          <p:nvPr>
            <p:ph idx="1"/>
          </p:nvPr>
        </p:nvSpPr>
        <p:spPr>
          <a:xfrm>
            <a:off x="467544" y="1196752"/>
            <a:ext cx="8219256" cy="5472608"/>
          </a:xfrm>
        </p:spPr>
        <p:txBody>
          <a:bodyPr/>
          <a:lstStyle/>
          <a:p>
            <a:pPr>
              <a:buNone/>
            </a:pPr>
            <a:r>
              <a:rPr lang="ja-JP" altLang="en-US" dirty="0" smtClean="0"/>
              <a:t>○実施は２０１５年</a:t>
            </a:r>
            <a:r>
              <a:rPr lang="en-US" altLang="ja-JP" dirty="0" smtClean="0"/>
              <a:t>4</a:t>
            </a:r>
            <a:r>
              <a:rPr lang="ja-JP" altLang="en-US" dirty="0" smtClean="0"/>
              <a:t>月</a:t>
            </a:r>
            <a:endParaRPr lang="en-US" altLang="ja-JP" dirty="0" smtClean="0"/>
          </a:p>
          <a:p>
            <a:pPr>
              <a:buNone/>
            </a:pPr>
            <a:r>
              <a:rPr lang="ja-JP" altLang="en-US" dirty="0" smtClean="0"/>
              <a:t>　　</a:t>
            </a:r>
            <a:r>
              <a:rPr lang="ja-JP" altLang="ja-JP" dirty="0" smtClean="0"/>
              <a:t>第６期介護保険事業計画</a:t>
            </a:r>
            <a:r>
              <a:rPr lang="ja-JP" altLang="en-US" dirty="0" smtClean="0"/>
              <a:t>（</a:t>
            </a:r>
            <a:r>
              <a:rPr lang="en-US" altLang="ja-JP" dirty="0" smtClean="0"/>
              <a:t>2015</a:t>
            </a:r>
            <a:r>
              <a:rPr lang="ja-JP" altLang="en-US" dirty="0" smtClean="0"/>
              <a:t>～</a:t>
            </a:r>
            <a:r>
              <a:rPr lang="en-US" altLang="ja-JP" dirty="0" smtClean="0"/>
              <a:t>17</a:t>
            </a:r>
            <a:r>
              <a:rPr lang="ja-JP" altLang="en-US" dirty="0" smtClean="0"/>
              <a:t>年度）　　</a:t>
            </a:r>
            <a:endParaRPr lang="en-US" altLang="ja-JP" dirty="0" smtClean="0"/>
          </a:p>
          <a:p>
            <a:pPr>
              <a:buNone/>
            </a:pPr>
            <a:r>
              <a:rPr lang="ja-JP" altLang="en-US" dirty="0" smtClean="0"/>
              <a:t>○法律案は２０１４年通常国会（１月から１５０日間）に提出</a:t>
            </a:r>
            <a:endParaRPr lang="en-US" altLang="ja-JP" dirty="0" smtClean="0"/>
          </a:p>
          <a:p>
            <a:endParaRPr kumimoji="1" lang="ja-JP" altLang="en-US" dirty="0"/>
          </a:p>
        </p:txBody>
      </p:sp>
      <p:cxnSp>
        <p:nvCxnSpPr>
          <p:cNvPr id="5" name="直線コネクタ 4"/>
          <p:cNvCxnSpPr/>
          <p:nvPr/>
        </p:nvCxnSpPr>
        <p:spPr>
          <a:xfrm>
            <a:off x="683568" y="5805264"/>
            <a:ext cx="770485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979712" y="4005064"/>
            <a:ext cx="0" cy="25202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7092280" y="4221088"/>
            <a:ext cx="8384" cy="238464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11560" y="4005064"/>
            <a:ext cx="115212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２０１３年</a:t>
            </a:r>
            <a:endParaRPr kumimoji="1" lang="ja-JP" altLang="en-US" sz="2000" b="1" dirty="0">
              <a:solidFill>
                <a:schemeClr val="tx1"/>
              </a:solidFill>
            </a:endParaRPr>
          </a:p>
        </p:txBody>
      </p:sp>
      <p:sp>
        <p:nvSpPr>
          <p:cNvPr id="11" name="正方形/長方形 10"/>
          <p:cNvSpPr/>
          <p:nvPr/>
        </p:nvSpPr>
        <p:spPr>
          <a:xfrm>
            <a:off x="3779912" y="4005064"/>
            <a:ext cx="115212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２０１４年</a:t>
            </a:r>
            <a:endParaRPr kumimoji="1" lang="ja-JP" altLang="en-US" sz="2000" b="1" dirty="0">
              <a:solidFill>
                <a:schemeClr val="tx1"/>
              </a:solidFill>
            </a:endParaRPr>
          </a:p>
        </p:txBody>
      </p:sp>
      <p:sp>
        <p:nvSpPr>
          <p:cNvPr id="12" name="正方形/長方形 11"/>
          <p:cNvSpPr/>
          <p:nvPr/>
        </p:nvSpPr>
        <p:spPr>
          <a:xfrm>
            <a:off x="7308304" y="4005064"/>
            <a:ext cx="1152128"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２０１５年</a:t>
            </a:r>
            <a:endParaRPr kumimoji="1" lang="ja-JP" altLang="en-US" sz="2000" b="1" dirty="0">
              <a:solidFill>
                <a:schemeClr val="tx1"/>
              </a:solidFill>
            </a:endParaRPr>
          </a:p>
        </p:txBody>
      </p:sp>
      <p:sp>
        <p:nvSpPr>
          <p:cNvPr id="13" name="ホームベース 12"/>
          <p:cNvSpPr/>
          <p:nvPr/>
        </p:nvSpPr>
        <p:spPr>
          <a:xfrm>
            <a:off x="611560" y="4437112"/>
            <a:ext cx="1368152" cy="1296144"/>
          </a:xfrm>
          <a:prstGeom prst="homePlat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検討・</a:t>
            </a:r>
            <a:endParaRPr kumimoji="1" lang="en-US" altLang="ja-JP" sz="2000" b="1" dirty="0" smtClean="0">
              <a:solidFill>
                <a:schemeClr val="tx1"/>
              </a:solidFill>
            </a:endParaRPr>
          </a:p>
          <a:p>
            <a:pPr algn="ctr"/>
            <a:r>
              <a:rPr kumimoji="1" lang="ja-JP" altLang="en-US" sz="2000" b="1" dirty="0" smtClean="0">
                <a:solidFill>
                  <a:schemeClr val="tx1"/>
                </a:solidFill>
              </a:rPr>
              <a:t>法案作成</a:t>
            </a:r>
            <a:endParaRPr kumimoji="1" lang="ja-JP" altLang="en-US" b="1" dirty="0">
              <a:solidFill>
                <a:schemeClr val="tx1"/>
              </a:solidFill>
            </a:endParaRPr>
          </a:p>
        </p:txBody>
      </p:sp>
      <p:sp>
        <p:nvSpPr>
          <p:cNvPr id="14" name="ホームベース 13"/>
          <p:cNvSpPr/>
          <p:nvPr/>
        </p:nvSpPr>
        <p:spPr>
          <a:xfrm>
            <a:off x="2195736" y="4437112"/>
            <a:ext cx="2304256" cy="1008112"/>
          </a:xfrm>
          <a:prstGeom prst="homePlat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国会へ</a:t>
            </a:r>
            <a:r>
              <a:rPr lang="ja-JP" altLang="en-US" sz="2000" b="1" dirty="0" smtClean="0">
                <a:solidFill>
                  <a:srgbClr val="FF0000"/>
                </a:solidFill>
              </a:rPr>
              <a:t>法案</a:t>
            </a:r>
            <a:r>
              <a:rPr lang="ja-JP" altLang="en-US" sz="2000" b="1" dirty="0" smtClean="0">
                <a:solidFill>
                  <a:schemeClr val="tx1"/>
                </a:solidFill>
              </a:rPr>
              <a:t>提出</a:t>
            </a:r>
            <a:endParaRPr lang="en-US" altLang="ja-JP" sz="2000" b="1" dirty="0" smtClean="0">
              <a:solidFill>
                <a:schemeClr val="tx1"/>
              </a:solidFill>
            </a:endParaRPr>
          </a:p>
          <a:p>
            <a:pPr algn="ctr"/>
            <a:r>
              <a:rPr lang="ja-JP" altLang="en-US" sz="2000" b="1" dirty="0" smtClean="0">
                <a:solidFill>
                  <a:schemeClr val="tx1"/>
                </a:solidFill>
              </a:rPr>
              <a:t>審議</a:t>
            </a:r>
            <a:r>
              <a:rPr kumimoji="1" lang="ja-JP" altLang="en-US" b="1" dirty="0" smtClean="0">
                <a:solidFill>
                  <a:schemeClr val="tx1"/>
                </a:solidFill>
              </a:rPr>
              <a:t>（１月下旬～</a:t>
            </a:r>
            <a:r>
              <a:rPr kumimoji="1" lang="en-US" altLang="ja-JP" b="1" dirty="0" smtClean="0">
                <a:solidFill>
                  <a:schemeClr val="tx1"/>
                </a:solidFill>
              </a:rPr>
              <a:t>150</a:t>
            </a:r>
            <a:r>
              <a:rPr kumimoji="1" lang="ja-JP" altLang="en-US" b="1" dirty="0" smtClean="0">
                <a:solidFill>
                  <a:schemeClr val="tx1"/>
                </a:solidFill>
              </a:rPr>
              <a:t>日）</a:t>
            </a:r>
            <a:endParaRPr kumimoji="1" lang="en-US" altLang="ja-JP" b="1" dirty="0" smtClean="0">
              <a:solidFill>
                <a:schemeClr val="tx1"/>
              </a:solidFill>
            </a:endParaRPr>
          </a:p>
        </p:txBody>
      </p:sp>
      <p:sp>
        <p:nvSpPr>
          <p:cNvPr id="15" name="ホームベース 14"/>
          <p:cNvSpPr/>
          <p:nvPr/>
        </p:nvSpPr>
        <p:spPr>
          <a:xfrm>
            <a:off x="2339752" y="5949280"/>
            <a:ext cx="4680520" cy="432048"/>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第</a:t>
            </a:r>
            <a:r>
              <a:rPr kumimoji="1" lang="en-US" altLang="ja-JP" b="1" dirty="0" smtClean="0">
                <a:solidFill>
                  <a:schemeClr val="tx1"/>
                </a:solidFill>
              </a:rPr>
              <a:t>6</a:t>
            </a:r>
            <a:r>
              <a:rPr kumimoji="1" lang="ja-JP" altLang="en-US" b="1" dirty="0" smtClean="0">
                <a:solidFill>
                  <a:schemeClr val="tx1"/>
                </a:solidFill>
              </a:rPr>
              <a:t>期介護保険事業計画作成・保険料決定</a:t>
            </a:r>
            <a:endParaRPr kumimoji="1" lang="en-US" altLang="ja-JP" b="1" dirty="0" smtClean="0">
              <a:solidFill>
                <a:schemeClr val="tx1"/>
              </a:solidFill>
            </a:endParaRPr>
          </a:p>
        </p:txBody>
      </p:sp>
      <p:sp>
        <p:nvSpPr>
          <p:cNvPr id="16" name="ホームベース 15"/>
          <p:cNvSpPr/>
          <p:nvPr/>
        </p:nvSpPr>
        <p:spPr>
          <a:xfrm>
            <a:off x="7164288" y="5949280"/>
            <a:ext cx="1719808" cy="720080"/>
          </a:xfrm>
          <a:prstGeom prst="homePlat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第</a:t>
            </a:r>
            <a:r>
              <a:rPr kumimoji="1" lang="en-US" altLang="ja-JP" b="1" dirty="0" smtClean="0">
                <a:solidFill>
                  <a:schemeClr val="tx1"/>
                </a:solidFill>
              </a:rPr>
              <a:t>6</a:t>
            </a:r>
            <a:r>
              <a:rPr kumimoji="1" lang="ja-JP" altLang="en-US" b="1" dirty="0" smtClean="0">
                <a:solidFill>
                  <a:schemeClr val="tx1"/>
                </a:solidFill>
              </a:rPr>
              <a:t>期事業計画スタート</a:t>
            </a:r>
            <a:endParaRPr kumimoji="1" lang="en-US" altLang="ja-JP" b="1" dirty="0" smtClean="0">
              <a:solidFill>
                <a:schemeClr val="tx1"/>
              </a:solidFill>
            </a:endParaRPr>
          </a:p>
        </p:txBody>
      </p:sp>
      <p:sp>
        <p:nvSpPr>
          <p:cNvPr id="17" name="正方形/長方形 16"/>
          <p:cNvSpPr/>
          <p:nvPr/>
        </p:nvSpPr>
        <p:spPr>
          <a:xfrm>
            <a:off x="251520" y="4725144"/>
            <a:ext cx="288032"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国</a:t>
            </a:r>
            <a:endParaRPr kumimoji="1" lang="ja-JP" altLang="en-US" b="1" dirty="0">
              <a:solidFill>
                <a:schemeClr val="tx1"/>
              </a:solidFill>
            </a:endParaRPr>
          </a:p>
        </p:txBody>
      </p:sp>
      <p:sp>
        <p:nvSpPr>
          <p:cNvPr id="18" name="正方形/長方形 17"/>
          <p:cNvSpPr/>
          <p:nvPr/>
        </p:nvSpPr>
        <p:spPr>
          <a:xfrm>
            <a:off x="323528" y="5877272"/>
            <a:ext cx="288032"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自治体</a:t>
            </a:r>
            <a:endParaRPr kumimoji="1" lang="ja-JP" altLang="en-US" b="1" dirty="0">
              <a:solidFill>
                <a:schemeClr val="tx1"/>
              </a:solidFill>
            </a:endParaRPr>
          </a:p>
        </p:txBody>
      </p:sp>
      <p:sp>
        <p:nvSpPr>
          <p:cNvPr id="19" name="ホームベース 18"/>
          <p:cNvSpPr/>
          <p:nvPr/>
        </p:nvSpPr>
        <p:spPr>
          <a:xfrm>
            <a:off x="4788024" y="4365104"/>
            <a:ext cx="2304256" cy="504056"/>
          </a:xfrm>
          <a:prstGeom prst="homePlat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政令・省令・通知等改定</a:t>
            </a:r>
            <a:endParaRPr kumimoji="1" lang="en-US" altLang="ja-JP" b="1" dirty="0" smtClean="0">
              <a:solidFill>
                <a:schemeClr val="tx1"/>
              </a:solidFill>
            </a:endParaRPr>
          </a:p>
        </p:txBody>
      </p:sp>
      <p:sp>
        <p:nvSpPr>
          <p:cNvPr id="20" name="ホームベース 19"/>
          <p:cNvSpPr/>
          <p:nvPr/>
        </p:nvSpPr>
        <p:spPr>
          <a:xfrm>
            <a:off x="4499992" y="5013176"/>
            <a:ext cx="2592288" cy="720080"/>
          </a:xfrm>
          <a:prstGeom prst="homePlat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介護報酬検討・改定</a:t>
            </a:r>
            <a:endParaRPr lang="en-US" altLang="ja-JP" b="1" dirty="0" smtClean="0">
              <a:solidFill>
                <a:schemeClr val="tx1"/>
              </a:solidFill>
            </a:endParaRPr>
          </a:p>
        </p:txBody>
      </p:sp>
      <p:sp>
        <p:nvSpPr>
          <p:cNvPr id="21" name="ホームベース 20"/>
          <p:cNvSpPr/>
          <p:nvPr/>
        </p:nvSpPr>
        <p:spPr>
          <a:xfrm>
            <a:off x="7236296" y="4437112"/>
            <a:ext cx="1512168" cy="1296144"/>
          </a:xfrm>
          <a:prstGeom prst="homePlate">
            <a:avLst>
              <a:gd name="adj" fmla="val 33850"/>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FF0000"/>
                </a:solidFill>
              </a:rPr>
              <a:t>制度改定</a:t>
            </a:r>
            <a:endParaRPr lang="en-US" altLang="ja-JP" sz="2000" b="1" dirty="0" smtClean="0">
              <a:solidFill>
                <a:srgbClr val="FF0000"/>
              </a:solidFill>
            </a:endParaRPr>
          </a:p>
          <a:p>
            <a:pPr algn="ctr"/>
            <a:r>
              <a:rPr lang="ja-JP" altLang="en-US" sz="2000" b="1" dirty="0" smtClean="0">
                <a:solidFill>
                  <a:srgbClr val="FF0000"/>
                </a:solidFill>
              </a:rPr>
              <a:t>実施</a:t>
            </a:r>
            <a:endParaRPr kumimoji="1" lang="en-US" altLang="ja-JP" sz="2000"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6034682"/>
          </a:xfrm>
        </p:spPr>
        <p:txBody>
          <a:bodyPr>
            <a:normAutofit/>
          </a:bodyPr>
          <a:lstStyle/>
          <a:p>
            <a:r>
              <a:rPr kumimoji="1" lang="ja-JP" altLang="en-US" sz="8800" dirty="0" smtClean="0">
                <a:solidFill>
                  <a:srgbClr val="FF0000"/>
                </a:solidFill>
              </a:rPr>
              <a:t>２　実施されたら</a:t>
            </a:r>
            <a:r>
              <a:rPr kumimoji="1" lang="en-US" altLang="ja-JP" sz="8800" dirty="0" smtClean="0">
                <a:solidFill>
                  <a:srgbClr val="FF0000"/>
                </a:solidFill>
              </a:rPr>
              <a:t/>
            </a:r>
            <a:br>
              <a:rPr kumimoji="1" lang="en-US" altLang="ja-JP" sz="8800" dirty="0" smtClean="0">
                <a:solidFill>
                  <a:srgbClr val="FF0000"/>
                </a:solidFill>
              </a:rPr>
            </a:br>
            <a:r>
              <a:rPr kumimoji="1" lang="ja-JP" altLang="en-US" sz="8800" dirty="0" smtClean="0">
                <a:solidFill>
                  <a:srgbClr val="FF0000"/>
                </a:solidFill>
              </a:rPr>
              <a:t>大変！</a:t>
            </a:r>
            <a:r>
              <a:rPr kumimoji="1" lang="en-US" altLang="ja-JP" sz="8800" dirty="0" smtClean="0">
                <a:solidFill>
                  <a:srgbClr val="FF0000"/>
                </a:solidFill>
              </a:rPr>
              <a:t/>
            </a:r>
            <a:br>
              <a:rPr kumimoji="1" lang="en-US" altLang="ja-JP" sz="8800" dirty="0" smtClean="0">
                <a:solidFill>
                  <a:srgbClr val="FF0000"/>
                </a:solidFill>
              </a:rPr>
            </a:br>
            <a:r>
              <a:rPr lang="ja-JP" altLang="en-US" sz="8800" dirty="0" smtClean="0">
                <a:solidFill>
                  <a:srgbClr val="FF0000"/>
                </a:solidFill>
              </a:rPr>
              <a:t>改悪の主な内容</a:t>
            </a:r>
            <a:endParaRPr kumimoji="1" lang="ja-JP" altLang="en-US" sz="88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p:spPr>
        <p:txBody>
          <a:bodyPr>
            <a:normAutofit/>
          </a:bodyPr>
          <a:lstStyle/>
          <a:p>
            <a:r>
              <a:rPr kumimoji="1" lang="ja-JP" altLang="en-US" sz="6600" u="sng" dirty="0" smtClean="0"/>
              <a:t>介護保険４大改悪</a:t>
            </a:r>
            <a:endParaRPr kumimoji="1" lang="ja-JP" altLang="en-US" sz="6600" u="sng" dirty="0"/>
          </a:p>
        </p:txBody>
      </p:sp>
      <p:sp>
        <p:nvSpPr>
          <p:cNvPr id="3" name="コンテンツ プレースホルダ 2"/>
          <p:cNvSpPr>
            <a:spLocks noGrp="1"/>
          </p:cNvSpPr>
          <p:nvPr>
            <p:ph idx="1"/>
          </p:nvPr>
        </p:nvSpPr>
        <p:spPr>
          <a:xfrm>
            <a:off x="457200" y="1600200"/>
            <a:ext cx="8291264" cy="5141168"/>
          </a:xfrm>
        </p:spPr>
        <p:txBody>
          <a:bodyPr/>
          <a:lstStyle/>
          <a:p>
            <a:pPr>
              <a:buNone/>
            </a:pPr>
            <a:r>
              <a:rPr lang="ja-JP" altLang="ja-JP" sz="3600" dirty="0" smtClean="0"/>
              <a:t>①要支援１、２</a:t>
            </a:r>
            <a:r>
              <a:rPr lang="ja-JP" altLang="en-US" sz="3600" dirty="0" smtClean="0"/>
              <a:t>を</a:t>
            </a:r>
            <a:r>
              <a:rPr lang="ja-JP" altLang="ja-JP" sz="3600" dirty="0" smtClean="0"/>
              <a:t>介護保険給付の対象から外す</a:t>
            </a:r>
          </a:p>
          <a:p>
            <a:pPr>
              <a:buNone/>
            </a:pPr>
            <a:r>
              <a:rPr lang="ja-JP" altLang="ja-JP" sz="3600" dirty="0" smtClean="0"/>
              <a:t>②特別養護老人ホームへの入所は「要介護３」以上に限る</a:t>
            </a:r>
          </a:p>
          <a:p>
            <a:pPr>
              <a:buNone/>
            </a:pPr>
            <a:r>
              <a:rPr lang="ja-JP" altLang="ja-JP" sz="3600" dirty="0" smtClean="0"/>
              <a:t>③所得によって介護保険の利用料を２倍に引き上げる</a:t>
            </a:r>
          </a:p>
          <a:p>
            <a:pPr>
              <a:buNone/>
            </a:pPr>
            <a:r>
              <a:rPr lang="ja-JP" altLang="ja-JP" sz="3600" dirty="0" smtClean="0"/>
              <a:t>③低所得者でも預貯金や不動産があれば施設の居住費・食費を補助しない</a:t>
            </a: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8229600" cy="5962674"/>
          </a:xfrm>
        </p:spPr>
        <p:txBody>
          <a:bodyPr>
            <a:normAutofit/>
          </a:bodyPr>
          <a:lstStyle/>
          <a:p>
            <a:r>
              <a:rPr lang="ja-JP" altLang="ja-JP" sz="8800" dirty="0" smtClean="0"/>
              <a:t>①要支援１、２</a:t>
            </a:r>
            <a:r>
              <a:rPr lang="ja-JP" altLang="en-US" sz="8800" dirty="0" smtClean="0"/>
              <a:t>を</a:t>
            </a:r>
            <a:r>
              <a:rPr lang="ja-JP" altLang="ja-JP" sz="8800" u="sng" dirty="0" smtClean="0"/>
              <a:t>介護保険</a:t>
            </a:r>
            <a:r>
              <a:rPr lang="ja-JP" altLang="ja-JP" sz="8800" u="sng" dirty="0" smtClean="0">
                <a:solidFill>
                  <a:srgbClr val="FF0000"/>
                </a:solidFill>
              </a:rPr>
              <a:t>給付</a:t>
            </a:r>
            <a:r>
              <a:rPr lang="ja-JP" altLang="ja-JP" sz="8800" dirty="0" smtClean="0"/>
              <a:t>の対象から外す</a:t>
            </a:r>
            <a:r>
              <a:rPr lang="ja-JP" altLang="ja-JP" dirty="0" smtClean="0"/>
              <a:t/>
            </a:r>
            <a:br>
              <a:rPr lang="ja-JP" altLang="ja-JP" dirty="0" smtClean="0"/>
            </a:b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a:solidFill>
            <a:schemeClr val="bg1"/>
          </a:solidFill>
        </p:spPr>
        <p:txBody>
          <a:bodyPr/>
          <a:lstStyle/>
          <a:p>
            <a:r>
              <a:rPr kumimoji="1" lang="ja-JP" altLang="en-US" u="sng" dirty="0" smtClean="0"/>
              <a:t>１５４万人の要支援者切り捨て</a:t>
            </a:r>
            <a:endParaRPr kumimoji="1" lang="ja-JP" altLang="en-US" u="sng" dirty="0"/>
          </a:p>
        </p:txBody>
      </p:sp>
      <p:graphicFrame>
        <p:nvGraphicFramePr>
          <p:cNvPr id="4" name="表 3"/>
          <p:cNvGraphicFramePr>
            <a:graphicFrameLocks noGrp="1"/>
          </p:cNvGraphicFramePr>
          <p:nvPr/>
        </p:nvGraphicFramePr>
        <p:xfrm>
          <a:off x="323528" y="1124744"/>
          <a:ext cx="8640960" cy="4320478"/>
        </p:xfrm>
        <a:graphic>
          <a:graphicData uri="http://schemas.openxmlformats.org/drawingml/2006/table">
            <a:tbl>
              <a:tblPr/>
              <a:tblGrid>
                <a:gridCol w="1080120"/>
                <a:gridCol w="1080120"/>
                <a:gridCol w="1080120"/>
                <a:gridCol w="1080120"/>
                <a:gridCol w="1080120"/>
                <a:gridCol w="1080120"/>
                <a:gridCol w="1080120"/>
                <a:gridCol w="1080120"/>
              </a:tblGrid>
              <a:tr h="1424333">
                <a:tc>
                  <a:txBody>
                    <a:bodyPr/>
                    <a:lstStyle/>
                    <a:p>
                      <a:pPr algn="ctr" fontAlgn="ctr"/>
                      <a:r>
                        <a:rPr lang="ja-JP" sz="3200" b="1" i="0" u="none" strike="noStrike" dirty="0">
                          <a:solidFill>
                            <a:srgbClr val="FF0000"/>
                          </a:solidFill>
                          <a:latin typeface="+mn-ea"/>
                          <a:ea typeface="+mn-ea"/>
                        </a:rPr>
                        <a:t>要支援１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ja-JP" sz="3200" b="1" i="0" u="none" strike="noStrike" dirty="0">
                          <a:solidFill>
                            <a:srgbClr val="FF0000"/>
                          </a:solidFill>
                          <a:latin typeface="+mn-ea"/>
                          <a:ea typeface="+mn-ea"/>
                        </a:rPr>
                        <a:t>要支援２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ctr"/>
                      <a:r>
                        <a:rPr lang="ja-JP" sz="3200" b="1" i="0" u="none" strike="noStrike" dirty="0">
                          <a:solidFill>
                            <a:schemeClr val="accent6">
                              <a:lumMod val="50000"/>
                            </a:schemeClr>
                          </a:solidFill>
                          <a:latin typeface="+mn-ea"/>
                          <a:ea typeface="+mn-ea"/>
                        </a:rPr>
                        <a:t>要介護１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sz="3200" b="0" i="0" u="none" strike="noStrike" dirty="0">
                          <a:solidFill>
                            <a:srgbClr val="000000"/>
                          </a:solidFill>
                          <a:latin typeface="+mn-ea"/>
                          <a:ea typeface="+mn-ea"/>
                        </a:rPr>
                        <a:t>要介護２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3200" b="0" i="0" u="none" strike="noStrike" dirty="0">
                          <a:solidFill>
                            <a:srgbClr val="000000"/>
                          </a:solidFill>
                          <a:latin typeface="+mn-ea"/>
                          <a:ea typeface="+mn-ea"/>
                        </a:rPr>
                        <a:t>要介護３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3200" b="0" i="0" u="none" strike="noStrike" dirty="0">
                          <a:solidFill>
                            <a:srgbClr val="000000"/>
                          </a:solidFill>
                          <a:latin typeface="+mn-ea"/>
                          <a:ea typeface="+mn-ea"/>
                        </a:rPr>
                        <a:t>要介護４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3200" b="0" i="0" u="none" strike="noStrike">
                          <a:solidFill>
                            <a:srgbClr val="000000"/>
                          </a:solidFill>
                          <a:latin typeface="+mn-ea"/>
                          <a:ea typeface="+mn-ea"/>
                        </a:rPr>
                        <a:t>要介護５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3200" b="0" i="0" u="none" strike="noStrike">
                          <a:solidFill>
                            <a:srgbClr val="000000"/>
                          </a:solidFill>
                          <a:latin typeface="+mn-ea"/>
                          <a:ea typeface="+mn-ea"/>
                        </a:rPr>
                        <a:t>総数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4333">
                <a:tc>
                  <a:txBody>
                    <a:bodyPr/>
                    <a:lstStyle/>
                    <a:p>
                      <a:pPr algn="r" fontAlgn="ctr"/>
                      <a:r>
                        <a:rPr lang="en-US" sz="1800" b="1" i="0" u="none" strike="noStrike" dirty="0">
                          <a:solidFill>
                            <a:srgbClr val="FF0000"/>
                          </a:solidFill>
                          <a:latin typeface="+mn-ea"/>
                          <a:ea typeface="+mn-ea"/>
                        </a:rPr>
                        <a:t>772,816</a:t>
                      </a:r>
                      <a:endParaRPr lang="ja-JP" sz="1800" b="1" i="0" u="none" strike="noStrike" dirty="0">
                        <a:solidFill>
                          <a:srgbClr val="FF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fontAlgn="ctr"/>
                      <a:r>
                        <a:rPr lang="en-US" sz="1800" b="1" i="0" u="none" strike="noStrike" dirty="0">
                          <a:solidFill>
                            <a:srgbClr val="FF0000"/>
                          </a:solidFill>
                          <a:latin typeface="+mn-ea"/>
                          <a:ea typeface="+mn-ea"/>
                        </a:rPr>
                        <a:t>770,816</a:t>
                      </a:r>
                      <a:endParaRPr lang="ja-JP" sz="1800" b="1" i="0" u="none" strike="noStrike" dirty="0">
                        <a:solidFill>
                          <a:srgbClr val="FF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fontAlgn="ctr"/>
                      <a:r>
                        <a:rPr lang="en-US" sz="1800" b="1" i="0" u="none" strike="noStrike" dirty="0">
                          <a:solidFill>
                            <a:schemeClr val="accent6">
                              <a:lumMod val="50000"/>
                            </a:schemeClr>
                          </a:solidFill>
                          <a:latin typeface="+mn-ea"/>
                          <a:ea typeface="+mn-ea"/>
                        </a:rPr>
                        <a:t>1,051,891</a:t>
                      </a:r>
                      <a:endParaRPr lang="ja-JP" sz="1800" b="1" i="0" u="none" strike="noStrike" dirty="0">
                        <a:solidFill>
                          <a:schemeClr val="accent6">
                            <a:lumMod val="50000"/>
                          </a:schemeClr>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ctr"/>
                      <a:r>
                        <a:rPr lang="en-US" sz="1800" b="0" i="0" u="none" strike="noStrike" dirty="0">
                          <a:solidFill>
                            <a:srgbClr val="000000"/>
                          </a:solidFill>
                          <a:latin typeface="+mn-ea"/>
                          <a:ea typeface="+mn-ea"/>
                        </a:rPr>
                        <a:t>992,717</a:t>
                      </a:r>
                      <a:endParaRPr lang="ja-JP" sz="1800" b="0" i="0" u="none" strike="noStrike" dirty="0">
                        <a:solidFill>
                          <a:srgbClr val="00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800" b="0" i="0" u="none" strike="noStrike" dirty="0">
                          <a:solidFill>
                            <a:srgbClr val="000000"/>
                          </a:solidFill>
                          <a:latin typeface="+mn-ea"/>
                          <a:ea typeface="+mn-ea"/>
                        </a:rPr>
                        <a:t>746,722</a:t>
                      </a:r>
                      <a:endParaRPr lang="ja-JP" sz="1800" b="0" i="0" u="none" strike="noStrike" dirty="0">
                        <a:solidFill>
                          <a:srgbClr val="00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800" b="0" i="0" u="none" strike="noStrike" dirty="0">
                          <a:solidFill>
                            <a:srgbClr val="000000"/>
                          </a:solidFill>
                          <a:latin typeface="+mn-ea"/>
                          <a:ea typeface="+mn-ea"/>
                        </a:rPr>
                        <a:t>696,080</a:t>
                      </a:r>
                      <a:endParaRPr lang="ja-JP" sz="1800" b="0" i="0" u="none" strike="noStrike" dirty="0">
                        <a:solidFill>
                          <a:srgbClr val="00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800" b="0" i="0" u="none" strike="noStrike" dirty="0">
                          <a:solidFill>
                            <a:srgbClr val="000000"/>
                          </a:solidFill>
                          <a:latin typeface="+mn-ea"/>
                          <a:ea typeface="+mn-ea"/>
                        </a:rPr>
                        <a:t>612,113</a:t>
                      </a:r>
                      <a:endParaRPr lang="ja-JP" sz="1800" b="0" i="0" u="none" strike="noStrike" dirty="0">
                        <a:solidFill>
                          <a:srgbClr val="00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800" b="0" i="0" u="none" strike="noStrike" dirty="0">
                          <a:solidFill>
                            <a:srgbClr val="000000"/>
                          </a:solidFill>
                          <a:latin typeface="+mn-ea"/>
                          <a:ea typeface="+mn-ea"/>
                        </a:rPr>
                        <a:t>5,643,155</a:t>
                      </a:r>
                      <a:endParaRPr lang="ja-JP" sz="1800" b="0" i="0" u="none" strike="noStrike" dirty="0">
                        <a:solidFill>
                          <a:srgbClr val="000000"/>
                        </a:solidFill>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71812">
                <a:tc>
                  <a:txBody>
                    <a:bodyPr/>
                    <a:lstStyle/>
                    <a:p>
                      <a:pPr algn="r" fontAlgn="ctr"/>
                      <a:r>
                        <a:rPr lang="ja-JP" sz="4400" b="1" i="0" u="none" strike="noStrike" dirty="0">
                          <a:solidFill>
                            <a:srgbClr val="FF0000"/>
                          </a:solidFill>
                          <a:latin typeface="+mn-ea"/>
                          <a:ea typeface="+mn-ea"/>
                        </a:rPr>
                        <a:t>13.7</a:t>
                      </a:r>
                      <a:r>
                        <a:rPr lang="ja-JP" sz="4400" b="0" i="0" u="none" strike="noStrike" dirty="0">
                          <a:solidFill>
                            <a:srgbClr val="FF0000"/>
                          </a:solidFill>
                          <a:latin typeface="+mn-ea"/>
                          <a:ea typeface="+mn-e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fontAlgn="ctr"/>
                      <a:r>
                        <a:rPr lang="ja-JP" sz="4400" b="1" i="0" u="none" strike="noStrike" dirty="0">
                          <a:solidFill>
                            <a:srgbClr val="FF0000"/>
                          </a:solidFill>
                          <a:latin typeface="+mn-ea"/>
                          <a:ea typeface="+mn-ea"/>
                        </a:rPr>
                        <a:t>13.7</a:t>
                      </a:r>
                      <a:r>
                        <a:rPr lang="ja-JP" sz="4400" b="0" i="0" u="none" strike="noStrike" dirty="0">
                          <a:solidFill>
                            <a:srgbClr val="FF0000"/>
                          </a:solidFill>
                          <a:latin typeface="+mn-ea"/>
                          <a:ea typeface="+mn-e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fontAlgn="ctr"/>
                      <a:r>
                        <a:rPr lang="ja-JP" sz="4400" b="1" i="0" u="none" strike="noStrike" dirty="0">
                          <a:solidFill>
                            <a:schemeClr val="accent6">
                              <a:lumMod val="50000"/>
                            </a:schemeClr>
                          </a:solidFill>
                          <a:latin typeface="+mn-ea"/>
                          <a:ea typeface="+mn-ea"/>
                        </a:rPr>
                        <a:t>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r" fontAlgn="ctr"/>
                      <a:r>
                        <a:rPr lang="ja-JP" sz="4400" b="0" i="0" u="none" strike="noStrike" dirty="0">
                          <a:solidFill>
                            <a:srgbClr val="000000"/>
                          </a:solidFill>
                          <a:latin typeface="+mn-ea"/>
                          <a:ea typeface="+mn-ea"/>
                        </a:rPr>
                        <a:t>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sz="4400" b="0" i="0" u="none" strike="noStrike" dirty="0">
                          <a:solidFill>
                            <a:srgbClr val="000000"/>
                          </a:solidFill>
                          <a:latin typeface="+mn-ea"/>
                          <a:ea typeface="+mn-ea"/>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sz="4400" b="0" i="0" u="none" strike="noStrike" dirty="0">
                          <a:solidFill>
                            <a:srgbClr val="000000"/>
                          </a:solidFill>
                          <a:latin typeface="+mn-ea"/>
                          <a:ea typeface="+mn-ea"/>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sz="4400" b="0" i="0" u="none" strike="noStrike" dirty="0">
                          <a:solidFill>
                            <a:srgbClr val="000000"/>
                          </a:solidFill>
                          <a:latin typeface="+mn-ea"/>
                          <a:ea typeface="+mn-ea"/>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sz="3600" b="0" i="0" u="none" strike="noStrike" dirty="0">
                          <a:solidFill>
                            <a:srgbClr val="000000"/>
                          </a:solidFill>
                          <a:latin typeface="+mn-ea"/>
                          <a:ea typeface="+mn-ea"/>
                        </a:rPr>
                        <a:t>100.0</a:t>
                      </a:r>
                      <a:r>
                        <a:rPr lang="ja-JP" sz="4400" b="0" i="0" u="none" strike="noStrike" dirty="0">
                          <a:solidFill>
                            <a:srgbClr val="000000"/>
                          </a:solidFill>
                          <a:latin typeface="+mn-ea"/>
                          <a:ea typeface="+mn-e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正方形/長方形 4"/>
          <p:cNvSpPr/>
          <p:nvPr/>
        </p:nvSpPr>
        <p:spPr>
          <a:xfrm>
            <a:off x="2915816" y="5589240"/>
            <a:ext cx="6228184" cy="2880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（厚生労働省　介護保険事業状況報告書　</a:t>
            </a:r>
            <a:r>
              <a:rPr lang="en-US" altLang="ja-JP" dirty="0" smtClean="0">
                <a:solidFill>
                  <a:schemeClr val="tx1"/>
                </a:solidFill>
              </a:rPr>
              <a:t>2013</a:t>
            </a:r>
            <a:r>
              <a:rPr lang="ja-JP" altLang="en-US" dirty="0" smtClean="0">
                <a:solidFill>
                  <a:schemeClr val="tx1"/>
                </a:solidFill>
              </a:rPr>
              <a:t>年</a:t>
            </a:r>
            <a:r>
              <a:rPr lang="en-US" altLang="ja-JP" dirty="0" smtClean="0">
                <a:solidFill>
                  <a:schemeClr val="tx1"/>
                </a:solidFill>
              </a:rPr>
              <a:t>4</a:t>
            </a:r>
            <a:r>
              <a:rPr lang="ja-JP" altLang="en-US" dirty="0" smtClean="0">
                <a:solidFill>
                  <a:schemeClr val="tx1"/>
                </a:solidFill>
              </a:rPr>
              <a:t>月速報版）</a:t>
            </a:r>
            <a:endParaRPr kumimoji="1" lang="ja-JP" altLang="en-US" dirty="0">
              <a:solidFill>
                <a:schemeClr val="tx1"/>
              </a:solidFill>
            </a:endParaRPr>
          </a:p>
        </p:txBody>
      </p:sp>
      <p:sp>
        <p:nvSpPr>
          <p:cNvPr id="6" name="正方形/長方形 5"/>
          <p:cNvSpPr/>
          <p:nvPr/>
        </p:nvSpPr>
        <p:spPr>
          <a:xfrm>
            <a:off x="467544" y="5949280"/>
            <a:ext cx="8280920" cy="79208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u="sng" dirty="0" smtClean="0">
                <a:solidFill>
                  <a:srgbClr val="FF0000"/>
                </a:solidFill>
              </a:rPr>
              <a:t>認定者の２７．４％は要支援１、２</a:t>
            </a:r>
            <a:endParaRPr kumimoji="1" lang="ja-JP" altLang="en-US" sz="3600" u="sng"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6400</TotalTime>
  <Words>2699</Words>
  <Application>Microsoft Office PowerPoint</Application>
  <PresentationFormat>画面に合わせる (4:3)</PresentationFormat>
  <Paragraphs>482</Paragraphs>
  <Slides>46</Slides>
  <Notes>46</Notes>
  <HiddenSlides>0</HiddenSlides>
  <MMClips>0</MMClips>
  <ScaleCrop>false</ScaleCrop>
  <HeadingPairs>
    <vt:vector size="4" baseType="variant">
      <vt:variant>
        <vt:lpstr>テーマ</vt:lpstr>
      </vt:variant>
      <vt:variant>
        <vt:i4>1</vt:i4>
      </vt:variant>
      <vt:variant>
        <vt:lpstr>スライド タイトル</vt:lpstr>
      </vt:variant>
      <vt:variant>
        <vt:i4>46</vt:i4>
      </vt:variant>
    </vt:vector>
  </HeadingPairs>
  <TitlesOfParts>
    <vt:vector size="47" baseType="lpstr">
      <vt:lpstr>Office テーマ</vt:lpstr>
      <vt:lpstr>介護保険改悪学習会資料2013年10月</vt:lpstr>
      <vt:lpstr>１社会保障・税 一体改革と 介護保険改悪 </vt:lpstr>
      <vt:lpstr>社会保障税一体改革</vt:lpstr>
      <vt:lpstr>社会保障制度改革国民会議 報告書 平成２ ５ 年８ 月６ 日</vt:lpstr>
      <vt:lpstr>介護保険改悪のスケジュール</vt:lpstr>
      <vt:lpstr>２　実施されたら 大変！ 改悪の主な内容</vt:lpstr>
      <vt:lpstr>介護保険４大改悪</vt:lpstr>
      <vt:lpstr>①要支援１、２を介護保険給付の対象から外す </vt:lpstr>
      <vt:lpstr>１５４万人の要支援者切り捨て</vt:lpstr>
      <vt:lpstr>当初の厚生労働省の検討案</vt:lpstr>
      <vt:lpstr>介護保険の「種類」　現在</vt:lpstr>
      <vt:lpstr>介護保険の「種類」　改悪後</vt:lpstr>
      <vt:lpstr>厚労省の説明</vt:lpstr>
      <vt:lpstr>ヘルパーの大半は置き換えへ？</vt:lpstr>
      <vt:lpstr>デイサービスは機能訓練だけに？</vt:lpstr>
      <vt:lpstr>予防給付の要支援事業への移行イメージ</vt:lpstr>
      <vt:lpstr>保険給付と事業はちがう</vt:lpstr>
      <vt:lpstr>要支援者はどうなるか</vt:lpstr>
      <vt:lpstr>②特別養護老人ホームへの入所は「要介護３」以上に限る </vt:lpstr>
      <vt:lpstr>特養ホームの重点化 　　　　情け容赦ない軽度者の追出し</vt:lpstr>
      <vt:lpstr>特養は要介護３以上に限定</vt:lpstr>
      <vt:lpstr>スライド 22</vt:lpstr>
      <vt:lpstr>通所介護の見直し</vt:lpstr>
      <vt:lpstr> ③所得によって介護保険の 利用料を２割に引き上げる</vt:lpstr>
      <vt:lpstr>厚生労働省の検討案</vt:lpstr>
      <vt:lpstr>軽度は大半が２倍に</vt:lpstr>
      <vt:lpstr>④低所得者でも 預貯金や不動産があれば施設の居住費・食費を 補助しない </vt:lpstr>
      <vt:lpstr>低所得者の食費・部屋代軽減見直し</vt:lpstr>
      <vt:lpstr>スライド 29</vt:lpstr>
      <vt:lpstr>【資産勘案・・・預貯金等】 </vt:lpstr>
      <vt:lpstr>【資産勘案・・・不動産】</vt:lpstr>
      <vt:lpstr>３　介護保険制度の 根本問題と 改革の方向 </vt:lpstr>
      <vt:lpstr>公費負担削減分を保険料負担へ</vt:lpstr>
      <vt:lpstr>介護費用の約2割を全高齢者で負担</vt:lpstr>
      <vt:lpstr>上がり続ける介護保険料</vt:lpstr>
      <vt:lpstr>「給付と負担の連動」</vt:lpstr>
      <vt:lpstr>スライド 37</vt:lpstr>
      <vt:lpstr>　　　　　 </vt:lpstr>
      <vt:lpstr>国、地方を通じて一般会計投入を</vt:lpstr>
      <vt:lpstr>介護保険の「財政規模」（２０１１年度）</vt:lpstr>
      <vt:lpstr>１号保険料の見直し</vt:lpstr>
      <vt:lpstr>別枠公費による軽減強化</vt:lpstr>
      <vt:lpstr> ４　行動する時は 今！ 私たちの展望</vt:lpstr>
      <vt:lpstr>現場と利用者の声を届けよう！</vt:lpstr>
      <vt:lpstr>国に対して求めること</vt:lpstr>
      <vt:lpstr>２０２５年　 介護保険が使えるか？ 全ては今！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２０１２年度報酬改定と ケアマネジャーの課題</dc:title>
  <dc:creator>kusakabemasaki</dc:creator>
  <cp:lastModifiedBy>kusakabemasaki</cp:lastModifiedBy>
  <cp:revision>318</cp:revision>
  <dcterms:created xsi:type="dcterms:W3CDTF">2012-03-04T00:00:04Z</dcterms:created>
  <dcterms:modified xsi:type="dcterms:W3CDTF">2013-10-14T21:21:36Z</dcterms:modified>
</cp:coreProperties>
</file>